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38"/>
  </p:notesMasterIdLst>
  <p:handoutMasterIdLst>
    <p:handoutMasterId r:id="rId39"/>
  </p:handoutMasterIdLst>
  <p:sldIdLst>
    <p:sldId id="257" r:id="rId2"/>
    <p:sldId id="449" r:id="rId3"/>
    <p:sldId id="450" r:id="rId4"/>
    <p:sldId id="482" r:id="rId5"/>
    <p:sldId id="451" r:id="rId6"/>
    <p:sldId id="452" r:id="rId7"/>
    <p:sldId id="457" r:id="rId8"/>
    <p:sldId id="456" r:id="rId9"/>
    <p:sldId id="453" r:id="rId10"/>
    <p:sldId id="454" r:id="rId11"/>
    <p:sldId id="455" r:id="rId12"/>
    <p:sldId id="483" r:id="rId13"/>
    <p:sldId id="458" r:id="rId14"/>
    <p:sldId id="459" r:id="rId15"/>
    <p:sldId id="460" r:id="rId16"/>
    <p:sldId id="461" r:id="rId17"/>
    <p:sldId id="476" r:id="rId18"/>
    <p:sldId id="462" r:id="rId19"/>
    <p:sldId id="463" r:id="rId20"/>
    <p:sldId id="477" r:id="rId21"/>
    <p:sldId id="478" r:id="rId22"/>
    <p:sldId id="464" r:id="rId23"/>
    <p:sldId id="475" r:id="rId24"/>
    <p:sldId id="465" r:id="rId25"/>
    <p:sldId id="479" r:id="rId26"/>
    <p:sldId id="480" r:id="rId27"/>
    <p:sldId id="466" r:id="rId28"/>
    <p:sldId id="467" r:id="rId29"/>
    <p:sldId id="468" r:id="rId30"/>
    <p:sldId id="469" r:id="rId31"/>
    <p:sldId id="470" r:id="rId32"/>
    <p:sldId id="471" r:id="rId33"/>
    <p:sldId id="473" r:id="rId34"/>
    <p:sldId id="472" r:id="rId35"/>
    <p:sldId id="474" r:id="rId36"/>
    <p:sldId id="481" r:id="rId37"/>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EF9"/>
    <a:srgbClr val="FF0066"/>
    <a:srgbClr val="000000"/>
    <a:srgbClr val="3F7DF9"/>
    <a:srgbClr val="E3DDD1"/>
    <a:srgbClr val="B39F81"/>
    <a:srgbClr val="BEAD9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84" autoAdjust="0"/>
  </p:normalViewPr>
  <p:slideViewPr>
    <p:cSldViewPr>
      <p:cViewPr varScale="1">
        <p:scale>
          <a:sx n="86" d="100"/>
          <a:sy n="86" d="100"/>
        </p:scale>
        <p:origin x="-1306" y="-8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png"/></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7891"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5C402B8-F6D9-47DE-B0D5-C7D33C7FA432}" type="slidenum">
              <a:rPr lang="en-US"/>
              <a:pPr>
                <a:defRPr/>
              </a:pPr>
              <a:t>‹#›</a:t>
            </a:fld>
            <a:endParaRPr lang="en-US"/>
          </a:p>
        </p:txBody>
      </p:sp>
    </p:spTree>
    <p:extLst>
      <p:ext uri="{BB962C8B-B14F-4D97-AF65-F5344CB8AC3E}">
        <p14:creationId xmlns:p14="http://schemas.microsoft.com/office/powerpoint/2010/main" val="3656045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noProof="1">
                <a:latin typeface="Arial" charset="0"/>
              </a:defRPr>
            </a:lvl1pPr>
          </a:lstStyle>
          <a:p>
            <a:pPr>
              <a:defRPr/>
            </a:pPr>
            <a:endParaRPr lang="cs-CZ"/>
          </a:p>
        </p:txBody>
      </p:sp>
      <p:sp>
        <p:nvSpPr>
          <p:cNvPr id="44035"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noProof="1">
                <a:latin typeface="Arial" charset="0"/>
              </a:defRPr>
            </a:lvl1pPr>
          </a:lstStyle>
          <a:p>
            <a:pPr>
              <a:defRPr/>
            </a:pPr>
            <a:endParaRPr lang="cs-CZ"/>
          </a:p>
        </p:txBody>
      </p:sp>
      <p:sp>
        <p:nvSpPr>
          <p:cNvPr id="3789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1" smtClean="0"/>
              <a:t>Klepnutím lze upravit styly předlohy textu.</a:t>
            </a:r>
          </a:p>
          <a:p>
            <a:pPr lvl="1"/>
            <a:r>
              <a:rPr lang="cs-CZ" noProof="1" smtClean="0"/>
              <a:t>Druhá úroveň</a:t>
            </a:r>
          </a:p>
          <a:p>
            <a:pPr lvl="2"/>
            <a:r>
              <a:rPr lang="cs-CZ" noProof="1" smtClean="0"/>
              <a:t>Třetí úroveň</a:t>
            </a:r>
          </a:p>
          <a:p>
            <a:pPr lvl="3"/>
            <a:r>
              <a:rPr lang="cs-CZ" noProof="1" smtClean="0"/>
              <a:t>Čtvrtá úroveň</a:t>
            </a:r>
          </a:p>
          <a:p>
            <a:pPr lvl="4"/>
            <a:r>
              <a:rPr lang="cs-CZ" noProof="1" smtClean="0"/>
              <a:t>Pátá úroveň</a:t>
            </a:r>
          </a:p>
        </p:txBody>
      </p:sp>
      <p:sp>
        <p:nvSpPr>
          <p:cNvPr id="44038" name="Rectangle 6"/>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noProof="1">
                <a:latin typeface="Arial" charset="0"/>
              </a:defRPr>
            </a:lvl1pPr>
          </a:lstStyle>
          <a:p>
            <a:pPr>
              <a:defRPr/>
            </a:pPr>
            <a:endParaRPr lang="cs-CZ"/>
          </a:p>
        </p:txBody>
      </p:sp>
      <p:sp>
        <p:nvSpPr>
          <p:cNvPr id="44039" name="Rectangle 7"/>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noProof="1">
                <a:latin typeface="Arial" charset="0"/>
              </a:defRPr>
            </a:lvl1pPr>
          </a:lstStyle>
          <a:p>
            <a:pPr>
              <a:defRPr/>
            </a:pPr>
            <a:fld id="{58F1E8AD-E06E-42F2-A289-F3264AABB4BB}" type="slidenum">
              <a:rPr/>
              <a:pPr>
                <a:defRPr/>
              </a:pPr>
              <a:t>‹#›</a:t>
            </a:fld>
            <a:endParaRPr lang="cs-CZ"/>
          </a:p>
        </p:txBody>
      </p:sp>
    </p:spTree>
    <p:extLst>
      <p:ext uri="{BB962C8B-B14F-4D97-AF65-F5344CB8AC3E}">
        <p14:creationId xmlns:p14="http://schemas.microsoft.com/office/powerpoint/2010/main" val="6339284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982E2B-C836-4FBB-B521-4E288F06DC8E}" type="slidenum">
              <a:rPr altLang="cs-CZ" smtClean="0"/>
              <a:pPr eaLnBrk="1" hangingPunct="1">
                <a:spcBef>
                  <a:spcPct val="0"/>
                </a:spcBef>
              </a:pPr>
              <a:t>1</a:t>
            </a:fld>
            <a:endParaRPr lang="cs-CZ" altLang="cs-CZ"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7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62"/>
          <p:cNvSpPr>
            <a:spLocks noChangeArrowheads="1"/>
          </p:cNvSpPr>
          <p:nvPr/>
        </p:nvSpPr>
        <p:spPr bwMode="auto">
          <a:xfrm rot="10800000">
            <a:off x="0" y="6237288"/>
            <a:ext cx="9144000" cy="620712"/>
          </a:xfrm>
          <a:custGeom>
            <a:avLst/>
            <a:gdLst>
              <a:gd name="T0" fmla="*/ 8562763 w 21600"/>
              <a:gd name="T1" fmla="*/ 310356 h 21600"/>
              <a:gd name="T2" fmla="*/ 4572000 w 21600"/>
              <a:gd name="T3" fmla="*/ 620712 h 21600"/>
              <a:gd name="T4" fmla="*/ 581237 w 21600"/>
              <a:gd name="T5" fmla="*/ 310356 h 21600"/>
              <a:gd name="T6" fmla="*/ 4572000 w 21600"/>
              <a:gd name="T7" fmla="*/ 0 h 21600"/>
              <a:gd name="T8" fmla="*/ 0 60000 65536"/>
              <a:gd name="T9" fmla="*/ 0 60000 65536"/>
              <a:gd name="T10" fmla="*/ 0 60000 65536"/>
              <a:gd name="T11" fmla="*/ 0 60000 65536"/>
              <a:gd name="T12" fmla="*/ 3173 w 21600"/>
              <a:gd name="T13" fmla="*/ 3173 h 21600"/>
              <a:gd name="T14" fmla="*/ 18427 w 21600"/>
              <a:gd name="T15" fmla="*/ 18427 h 21600"/>
            </a:gdLst>
            <a:ahLst/>
            <a:cxnLst>
              <a:cxn ang="T8">
                <a:pos x="T0" y="T1"/>
              </a:cxn>
              <a:cxn ang="T9">
                <a:pos x="T2" y="T3"/>
              </a:cxn>
              <a:cxn ang="T10">
                <a:pos x="T4" y="T5"/>
              </a:cxn>
              <a:cxn ang="T11">
                <a:pos x="T6" y="T7"/>
              </a:cxn>
            </a:cxnLst>
            <a:rect l="T12" t="T13" r="T14" b="T15"/>
            <a:pathLst>
              <a:path w="21600" h="21600">
                <a:moveTo>
                  <a:pt x="0" y="0"/>
                </a:moveTo>
                <a:lnTo>
                  <a:pt x="2745" y="21600"/>
                </a:lnTo>
                <a:lnTo>
                  <a:pt x="18855" y="21600"/>
                </a:lnTo>
                <a:lnTo>
                  <a:pt x="21600" y="0"/>
                </a:lnTo>
                <a:lnTo>
                  <a:pt x="0" y="0"/>
                </a:lnTo>
                <a:close/>
              </a:path>
            </a:pathLst>
          </a:custGeom>
          <a:gradFill rotWithShape="1">
            <a:gsLst>
              <a:gs pos="0">
                <a:srgbClr val="EEA32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p>
        </p:txBody>
      </p:sp>
      <p:sp>
        <p:nvSpPr>
          <p:cNvPr id="6" name="Rectangle 51"/>
          <p:cNvSpPr>
            <a:spLocks noChangeArrowheads="1"/>
          </p:cNvSpPr>
          <p:nvPr/>
        </p:nvSpPr>
        <p:spPr bwMode="auto">
          <a:xfrm>
            <a:off x="0" y="1763713"/>
            <a:ext cx="9144000" cy="2232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pic>
        <p:nvPicPr>
          <p:cNvPr id="7" name="Picture 54" descr="logo-I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221163"/>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6"/>
          <p:cNvSpPr>
            <a:spLocks noChangeArrowheads="1"/>
          </p:cNvSpPr>
          <p:nvPr/>
        </p:nvSpPr>
        <p:spPr bwMode="auto">
          <a:xfrm rot="5400000">
            <a:off x="6731794" y="2659857"/>
            <a:ext cx="4429125" cy="395287"/>
          </a:xfrm>
          <a:custGeom>
            <a:avLst/>
            <a:gdLst>
              <a:gd name="T0" fmla="*/ 3866667 w 21600"/>
              <a:gd name="T1" fmla="*/ 197644 h 21600"/>
              <a:gd name="T2" fmla="*/ 2214563 w 21600"/>
              <a:gd name="T3" fmla="*/ 395287 h 21600"/>
              <a:gd name="T4" fmla="*/ 562458 w 21600"/>
              <a:gd name="T5" fmla="*/ 197644 h 21600"/>
              <a:gd name="T6" fmla="*/ 2214563 w 21600"/>
              <a:gd name="T7" fmla="*/ 0 h 21600"/>
              <a:gd name="T8" fmla="*/ 0 60000 65536"/>
              <a:gd name="T9" fmla="*/ 0 60000 65536"/>
              <a:gd name="T10" fmla="*/ 0 60000 65536"/>
              <a:gd name="T11" fmla="*/ 0 60000 65536"/>
              <a:gd name="T12" fmla="*/ 4543 w 21600"/>
              <a:gd name="T13" fmla="*/ 4543 h 21600"/>
              <a:gd name="T14" fmla="*/ 17057 w 21600"/>
              <a:gd name="T15" fmla="*/ 17057 h 21600"/>
            </a:gdLst>
            <a:ahLst/>
            <a:cxnLst>
              <a:cxn ang="T8">
                <a:pos x="T0" y="T1"/>
              </a:cxn>
              <a:cxn ang="T9">
                <a:pos x="T2" y="T3"/>
              </a:cxn>
              <a:cxn ang="T10">
                <a:pos x="T4" y="T5"/>
              </a:cxn>
              <a:cxn ang="T11">
                <a:pos x="T6" y="T7"/>
              </a:cxn>
            </a:cxnLst>
            <a:rect l="T12" t="T13" r="T14" b="T15"/>
            <a:pathLst>
              <a:path w="21600" h="21600">
                <a:moveTo>
                  <a:pt x="0" y="0"/>
                </a:moveTo>
                <a:lnTo>
                  <a:pt x="5486" y="21600"/>
                </a:lnTo>
                <a:lnTo>
                  <a:pt x="16114" y="21600"/>
                </a:lnTo>
                <a:lnTo>
                  <a:pt x="21600" y="0"/>
                </a:lnTo>
                <a:lnTo>
                  <a:pt x="0" y="0"/>
                </a:lnTo>
                <a:close/>
              </a:path>
            </a:pathLst>
          </a:custGeom>
          <a:gradFill rotWithShape="1">
            <a:gsLst>
              <a:gs pos="0">
                <a:schemeClr val="accent1"/>
              </a:gs>
              <a:gs pos="100000">
                <a:srgbClr val="DDD4C6"/>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cs-CZ"/>
          </a:p>
        </p:txBody>
      </p:sp>
      <p:sp>
        <p:nvSpPr>
          <p:cNvPr id="9" name="AutoShape 59"/>
          <p:cNvSpPr>
            <a:spLocks noChangeArrowheads="1"/>
          </p:cNvSpPr>
          <p:nvPr/>
        </p:nvSpPr>
        <p:spPr bwMode="auto">
          <a:xfrm>
            <a:off x="0" y="3860800"/>
            <a:ext cx="8675688" cy="100013"/>
          </a:xfrm>
          <a:prstGeom prst="parallelogram">
            <a:avLst>
              <a:gd name="adj" fmla="val 199595"/>
            </a:avLst>
          </a:prstGeom>
          <a:gradFill rotWithShape="1">
            <a:gsLst>
              <a:gs pos="0">
                <a:schemeClr val="accent1">
                  <a:gamma/>
                  <a:tint val="33725"/>
                  <a:invGamma/>
                </a:schemeClr>
              </a:gs>
              <a:gs pos="100000">
                <a:schemeClr val="accent1"/>
              </a:gs>
            </a:gsLst>
            <a:lin ang="0" scaled="1"/>
          </a:gradFill>
          <a:ln w="9525" algn="ctr">
            <a:noFill/>
            <a:miter lim="800000"/>
            <a:headEnd/>
            <a:tailEnd/>
          </a:ln>
          <a:effectLst/>
        </p:spPr>
        <p:txBody>
          <a:bodyPr wrap="none" anchor="ctr"/>
          <a:lstStyle/>
          <a:p>
            <a:pPr>
              <a:defRPr/>
            </a:pPr>
            <a:endParaRPr lang="cs-CZ"/>
          </a:p>
        </p:txBody>
      </p:sp>
      <p:pic>
        <p:nvPicPr>
          <p:cNvPr id="10" name="Picture 67" descr="logo-MU"/>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3813" y="500063"/>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1"/>
          <p:cNvSpPr txBox="1">
            <a:spLocks noChangeArrowheads="1"/>
          </p:cNvSpPr>
          <p:nvPr/>
        </p:nvSpPr>
        <p:spPr bwMode="auto">
          <a:xfrm>
            <a:off x="2000250" y="6286500"/>
            <a:ext cx="4857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cs-CZ" altLang="cs-CZ">
                <a:solidFill>
                  <a:schemeClr val="bg1"/>
                </a:solidFill>
              </a:rPr>
              <a:t>© Institut biostatistiky a analýz</a:t>
            </a:r>
            <a:endParaRPr lang="en-US" altLang="cs-CZ">
              <a:solidFill>
                <a:schemeClr val="bg1"/>
              </a:solidFill>
            </a:endParaRPr>
          </a:p>
        </p:txBody>
      </p:sp>
      <p:sp>
        <p:nvSpPr>
          <p:cNvPr id="12" name="Line 75"/>
          <p:cNvSpPr>
            <a:spLocks noChangeShapeType="1"/>
          </p:cNvSpPr>
          <p:nvPr/>
        </p:nvSpPr>
        <p:spPr bwMode="auto">
          <a:xfrm>
            <a:off x="2000250" y="5334000"/>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76"/>
          <p:cNvSpPr>
            <a:spLocks noChangeShapeType="1"/>
          </p:cNvSpPr>
          <p:nvPr/>
        </p:nvSpPr>
        <p:spPr bwMode="auto">
          <a:xfrm>
            <a:off x="1754188" y="5403850"/>
            <a:ext cx="8939212"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Oval 77"/>
          <p:cNvSpPr>
            <a:spLocks noChangeArrowheads="1"/>
          </p:cNvSpPr>
          <p:nvPr/>
        </p:nvSpPr>
        <p:spPr bwMode="auto">
          <a:xfrm>
            <a:off x="1673225" y="5300663"/>
            <a:ext cx="206375" cy="206375"/>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sp>
        <p:nvSpPr>
          <p:cNvPr id="35887" name="Rectangle 47"/>
          <p:cNvSpPr>
            <a:spLocks noGrp="1" noChangeArrowheads="1"/>
          </p:cNvSpPr>
          <p:nvPr>
            <p:ph type="ctrTitle"/>
          </p:nvPr>
        </p:nvSpPr>
        <p:spPr>
          <a:xfrm>
            <a:off x="823913" y="1916114"/>
            <a:ext cx="7493000" cy="1973263"/>
          </a:xfrm>
          <a:ln>
            <a:noFill/>
          </a:ln>
          <a:effectLst>
            <a:outerShdw dist="35921" dir="2700000" algn="ctr" rotWithShape="0">
              <a:schemeClr val="bg2"/>
            </a:outerShdw>
          </a:effectLst>
        </p:spPr>
        <p:txBody>
          <a:bodyPr/>
          <a:lstStyle>
            <a:lvl1pPr>
              <a:defRPr sz="3600">
                <a:solidFill>
                  <a:schemeClr val="bg1"/>
                </a:solidFill>
                <a:effectLst/>
              </a:defRPr>
            </a:lvl1pPr>
          </a:lstStyle>
          <a:p>
            <a:r>
              <a:rPr lang="cs-CZ" smtClean="0"/>
              <a:t>Klepnutím lze upravit styl předlohy nadpisů.</a:t>
            </a:r>
            <a:endParaRPr lang="en-US" dirty="0"/>
          </a:p>
        </p:txBody>
      </p:sp>
      <p:sp>
        <p:nvSpPr>
          <p:cNvPr id="35888" name="Rectangle 48"/>
          <p:cNvSpPr>
            <a:spLocks noGrp="1" noChangeArrowheads="1"/>
          </p:cNvSpPr>
          <p:nvPr>
            <p:ph type="subTitle" idx="1"/>
          </p:nvPr>
        </p:nvSpPr>
        <p:spPr>
          <a:xfrm>
            <a:off x="2074865" y="4292602"/>
            <a:ext cx="4994275" cy="1008063"/>
          </a:xfrm>
        </p:spPr>
        <p:txBody>
          <a:bodyPr anchor="ctr"/>
          <a:lstStyle>
            <a:lvl1pPr marL="0" indent="0" algn="ctr">
              <a:buFont typeface="Wingdings" pitchFamily="2" charset="2"/>
              <a:buNone/>
              <a:defRPr sz="2000" b="0">
                <a:effectLst>
                  <a:outerShdw blurRad="38100" dist="38100" dir="2700000" algn="tl">
                    <a:srgbClr val="C0C0C0"/>
                  </a:outerShdw>
                </a:effectLst>
              </a:defRPr>
            </a:lvl1pPr>
          </a:lstStyle>
          <a:p>
            <a:r>
              <a:rPr lang="cs-CZ" smtClean="0"/>
              <a:t>Klepnutím lze upravit styl předlohy podnadpisů.</a:t>
            </a:r>
            <a:endParaRPr lang="en-US"/>
          </a:p>
        </p:txBody>
      </p:sp>
      <p:sp>
        <p:nvSpPr>
          <p:cNvPr id="15" name="Rectangle 44"/>
          <p:cNvSpPr>
            <a:spLocks noGrp="1" noChangeArrowheads="1"/>
          </p:cNvSpPr>
          <p:nvPr>
            <p:ph type="dt" sz="half" idx="10"/>
          </p:nvPr>
        </p:nvSpPr>
        <p:spPr bwMode="auto">
          <a:xfrm>
            <a:off x="142875" y="6286500"/>
            <a:ext cx="1619250" cy="4556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6" name="Rectangle 46"/>
          <p:cNvSpPr>
            <a:spLocks noGrp="1" noChangeArrowheads="1"/>
          </p:cNvSpPr>
          <p:nvPr>
            <p:ph type="sldNum" sz="quarter" idx="11"/>
          </p:nvPr>
        </p:nvSpPr>
        <p:spPr>
          <a:xfrm>
            <a:off x="7072313" y="6286500"/>
            <a:ext cx="1919287" cy="428625"/>
          </a:xfrm>
        </p:spPr>
        <p:txBody>
          <a:bodyPr/>
          <a:lstStyle>
            <a:lvl1pPr>
              <a:defRPr sz="1400" b="0"/>
            </a:lvl1pPr>
          </a:lstStyle>
          <a:p>
            <a:pPr>
              <a:defRPr/>
            </a:pPr>
            <a:fld id="{9D74D8FD-3325-485A-B714-4C421884E623}" type="slidenum">
              <a:rPr lang="en-US"/>
              <a:pPr>
                <a:defRPr/>
              </a:pPr>
              <a:t>‹#›</a:t>
            </a:fld>
            <a:endParaRPr lang="en-US"/>
          </a:p>
        </p:txBody>
      </p:sp>
    </p:spTree>
    <p:extLst>
      <p:ext uri="{BB962C8B-B14F-4D97-AF65-F5344CB8AC3E}">
        <p14:creationId xmlns:p14="http://schemas.microsoft.com/office/powerpoint/2010/main" val="62561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normalizeH="0" baseline="0">
                <a:solidFill>
                  <a:schemeClr val="accent1">
                    <a:lumMod val="50000"/>
                  </a:schemeClr>
                </a:solidFill>
                <a:latin typeface="Arial Rounded MT Bold" pitchFamily="34" charset="0"/>
              </a:defRPr>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500034" y="1214422"/>
            <a:ext cx="8536018" cy="5167329"/>
          </a:xfrm>
        </p:spPr>
        <p:txBody>
          <a:bodyPr/>
          <a:lstStyle>
            <a:lvl1pPr>
              <a:defRPr b="0" i="0" baseline="0"/>
            </a:lvl1pPr>
            <a:lvl2pPr>
              <a:defRPr b="0" i="0" baseline="0"/>
            </a:lvl2pPr>
            <a:lvl3pPr>
              <a:defRPr b="0" i="0" baseline="0"/>
            </a:lvl3pPr>
            <a:lvl4pPr>
              <a:defRPr b="0" i="0" baseline="0"/>
            </a:lvl4pPr>
            <a:lvl5pPr>
              <a:defRPr b="0" i="0" baseline="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Rectangle 49"/>
          <p:cNvSpPr>
            <a:spLocks noGrp="1" noChangeArrowheads="1"/>
          </p:cNvSpPr>
          <p:nvPr>
            <p:ph type="sldNum" sz="quarter" idx="10"/>
          </p:nvPr>
        </p:nvSpPr>
        <p:spPr>
          <a:ln/>
        </p:spPr>
        <p:txBody>
          <a:bodyPr/>
          <a:lstStyle>
            <a:lvl1pPr>
              <a:defRPr/>
            </a:lvl1pPr>
          </a:lstStyle>
          <a:p>
            <a:pPr>
              <a:defRPr/>
            </a:pPr>
            <a:fld id="{0DEE2C20-21F1-433E-8A04-56DBFA866080}" type="slidenum">
              <a:rPr lang="en-US"/>
              <a:pPr>
                <a:defRPr/>
              </a:pPr>
              <a:t>‹#›</a:t>
            </a:fld>
            <a:endParaRPr lang="en-US"/>
          </a:p>
        </p:txBody>
      </p:sp>
    </p:spTree>
    <p:extLst>
      <p:ext uri="{BB962C8B-B14F-4D97-AF65-F5344CB8AC3E}">
        <p14:creationId xmlns:p14="http://schemas.microsoft.com/office/powerpoint/2010/main" val="1529063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baseline="0">
                <a:solidFill>
                  <a:schemeClr val="accent1">
                    <a:lumMod val="50000"/>
                  </a:schemeClr>
                </a:solidFill>
              </a:defRPr>
            </a:lvl1pPr>
          </a:lstStyle>
          <a:p>
            <a:r>
              <a:rPr lang="cs-CZ" smtClean="0"/>
              <a:t>Klepnutím lze upravit styl předlohy nadpisů.</a:t>
            </a:r>
            <a:endParaRPr lang="cs-CZ" dirty="0"/>
          </a:p>
        </p:txBody>
      </p:sp>
      <p:sp>
        <p:nvSpPr>
          <p:cNvPr id="3" name="Zástupný symbol pro obsah 2"/>
          <p:cNvSpPr>
            <a:spLocks noGrp="1"/>
          </p:cNvSpPr>
          <p:nvPr>
            <p:ph sz="half" idx="1"/>
          </p:nvPr>
        </p:nvSpPr>
        <p:spPr>
          <a:xfrm>
            <a:off x="500033" y="1285860"/>
            <a:ext cx="4133879"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786315" y="1285860"/>
            <a:ext cx="4214841"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Rectangle 49"/>
          <p:cNvSpPr>
            <a:spLocks noGrp="1" noChangeArrowheads="1"/>
          </p:cNvSpPr>
          <p:nvPr>
            <p:ph type="sldNum" sz="quarter" idx="10"/>
          </p:nvPr>
        </p:nvSpPr>
        <p:spPr>
          <a:ln/>
        </p:spPr>
        <p:txBody>
          <a:bodyPr/>
          <a:lstStyle>
            <a:lvl1pPr>
              <a:defRPr/>
            </a:lvl1pPr>
          </a:lstStyle>
          <a:p>
            <a:pPr>
              <a:defRPr/>
            </a:pPr>
            <a:fld id="{972029D0-70E6-4C94-8E37-0A11B2843D77}" type="slidenum">
              <a:rPr lang="en-US"/>
              <a:pPr>
                <a:defRPr/>
              </a:pPr>
              <a:t>‹#›</a:t>
            </a:fld>
            <a:endParaRPr lang="en-US"/>
          </a:p>
        </p:txBody>
      </p:sp>
    </p:spTree>
    <p:extLst>
      <p:ext uri="{BB962C8B-B14F-4D97-AF65-F5344CB8AC3E}">
        <p14:creationId xmlns:p14="http://schemas.microsoft.com/office/powerpoint/2010/main" val="33151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dirty="0"/>
          </a:p>
        </p:txBody>
      </p:sp>
      <p:sp>
        <p:nvSpPr>
          <p:cNvPr id="3" name="Rectangle 49"/>
          <p:cNvSpPr>
            <a:spLocks noGrp="1" noChangeArrowheads="1"/>
          </p:cNvSpPr>
          <p:nvPr>
            <p:ph type="sldNum" sz="quarter" idx="10"/>
          </p:nvPr>
        </p:nvSpPr>
        <p:spPr>
          <a:ln/>
        </p:spPr>
        <p:txBody>
          <a:bodyPr/>
          <a:lstStyle>
            <a:lvl1pPr>
              <a:defRPr/>
            </a:lvl1pPr>
          </a:lstStyle>
          <a:p>
            <a:pPr>
              <a:defRPr/>
            </a:pPr>
            <a:fld id="{8A215922-0829-48EE-A82D-D4065037A912}" type="slidenum">
              <a:rPr lang="en-US"/>
              <a:pPr>
                <a:defRPr/>
              </a:pPr>
              <a:t>‹#›</a:t>
            </a:fld>
            <a:endParaRPr lang="en-US"/>
          </a:p>
        </p:txBody>
      </p:sp>
    </p:spTree>
    <p:extLst>
      <p:ext uri="{BB962C8B-B14F-4D97-AF65-F5344CB8AC3E}">
        <p14:creationId xmlns:p14="http://schemas.microsoft.com/office/powerpoint/2010/main" val="846072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9"/>
          <p:cNvSpPr>
            <a:spLocks noGrp="1" noChangeArrowheads="1"/>
          </p:cNvSpPr>
          <p:nvPr>
            <p:ph type="sldNum" sz="quarter" idx="10"/>
          </p:nvPr>
        </p:nvSpPr>
        <p:spPr>
          <a:ln/>
        </p:spPr>
        <p:txBody>
          <a:bodyPr/>
          <a:lstStyle>
            <a:lvl1pPr>
              <a:defRPr/>
            </a:lvl1pPr>
          </a:lstStyle>
          <a:p>
            <a:pPr>
              <a:defRPr/>
            </a:pPr>
            <a:fld id="{110B3244-0AE1-4843-9CB2-80EB993FDC7E}" type="slidenum">
              <a:rPr lang="en-US"/>
              <a:pPr>
                <a:defRPr/>
              </a:pPr>
              <a:t>‹#›</a:t>
            </a:fld>
            <a:endParaRPr lang="en-US"/>
          </a:p>
        </p:txBody>
      </p:sp>
    </p:spTree>
    <p:extLst>
      <p:ext uri="{BB962C8B-B14F-4D97-AF65-F5344CB8AC3E}">
        <p14:creationId xmlns:p14="http://schemas.microsoft.com/office/powerpoint/2010/main" val="143366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28596" y="1"/>
            <a:ext cx="8572560" cy="642918"/>
          </a:xfrm>
        </p:spPr>
        <p:txBody>
          <a:bodyPr anchor="b"/>
          <a:lstStyle>
            <a:lvl1pPr algn="l">
              <a:defRPr sz="2000" b="1"/>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3575050" y="1000108"/>
            <a:ext cx="5111750" cy="51260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9"/>
          <p:cNvSpPr>
            <a:spLocks noGrp="1" noChangeArrowheads="1"/>
          </p:cNvSpPr>
          <p:nvPr>
            <p:ph type="sldNum" sz="quarter" idx="10"/>
          </p:nvPr>
        </p:nvSpPr>
        <p:spPr>
          <a:ln/>
        </p:spPr>
        <p:txBody>
          <a:bodyPr/>
          <a:lstStyle>
            <a:lvl1pPr>
              <a:defRPr/>
            </a:lvl1pPr>
          </a:lstStyle>
          <a:p>
            <a:pPr>
              <a:defRPr/>
            </a:pPr>
            <a:fld id="{E28CBEC7-C2D8-4DD5-B8CB-5168D6080AF0}" type="slidenum">
              <a:rPr lang="en-US"/>
              <a:pPr>
                <a:defRPr/>
              </a:pPr>
              <a:t>‹#›</a:t>
            </a:fld>
            <a:endParaRPr lang="en-US"/>
          </a:p>
        </p:txBody>
      </p:sp>
    </p:spTree>
    <p:extLst>
      <p:ext uri="{BB962C8B-B14F-4D97-AF65-F5344CB8AC3E}">
        <p14:creationId xmlns:p14="http://schemas.microsoft.com/office/powerpoint/2010/main" val="243666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9"/>
          <p:cNvSpPr>
            <a:spLocks noGrp="1" noChangeArrowheads="1"/>
          </p:cNvSpPr>
          <p:nvPr>
            <p:ph type="sldNum" sz="quarter" idx="10"/>
          </p:nvPr>
        </p:nvSpPr>
        <p:spPr>
          <a:ln/>
        </p:spPr>
        <p:txBody>
          <a:bodyPr/>
          <a:lstStyle>
            <a:lvl1pPr>
              <a:defRPr/>
            </a:lvl1pPr>
          </a:lstStyle>
          <a:p>
            <a:pPr>
              <a:defRPr/>
            </a:pPr>
            <a:fld id="{E7841873-C06A-4D2F-B24F-B8C16A976582}" type="slidenum">
              <a:rPr lang="en-US"/>
              <a:pPr>
                <a:defRPr/>
              </a:pPr>
              <a:t>‹#›</a:t>
            </a:fld>
            <a:endParaRPr lang="en-US"/>
          </a:p>
        </p:txBody>
      </p:sp>
    </p:spTree>
    <p:extLst>
      <p:ext uri="{BB962C8B-B14F-4D97-AF65-F5344CB8AC3E}">
        <p14:creationId xmlns:p14="http://schemas.microsoft.com/office/powerpoint/2010/main" val="246837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9"/>
          <p:cNvSpPr>
            <a:spLocks noGrp="1" noChangeArrowheads="1"/>
          </p:cNvSpPr>
          <p:nvPr>
            <p:ph type="sldNum" sz="quarter" idx="10"/>
          </p:nvPr>
        </p:nvSpPr>
        <p:spPr>
          <a:ln/>
        </p:spPr>
        <p:txBody>
          <a:bodyPr/>
          <a:lstStyle>
            <a:lvl1pPr>
              <a:defRPr/>
            </a:lvl1pPr>
          </a:lstStyle>
          <a:p>
            <a:pPr>
              <a:defRPr/>
            </a:pPr>
            <a:fld id="{7895FC29-1659-4C2F-86C0-DFC31D0CF3BD}" type="slidenum">
              <a:rPr lang="en-US"/>
              <a:pPr>
                <a:defRPr/>
              </a:pPr>
              <a:t>‹#›</a:t>
            </a:fld>
            <a:endParaRPr lang="en-US"/>
          </a:p>
        </p:txBody>
      </p:sp>
    </p:spTree>
    <p:extLst>
      <p:ext uri="{BB962C8B-B14F-4D97-AF65-F5344CB8AC3E}">
        <p14:creationId xmlns:p14="http://schemas.microsoft.com/office/powerpoint/2010/main" val="453684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04038" y="61914"/>
            <a:ext cx="2171700" cy="631983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85765" y="61914"/>
            <a:ext cx="6365875" cy="631983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9"/>
          <p:cNvSpPr>
            <a:spLocks noGrp="1" noChangeArrowheads="1"/>
          </p:cNvSpPr>
          <p:nvPr>
            <p:ph type="sldNum" sz="quarter" idx="10"/>
          </p:nvPr>
        </p:nvSpPr>
        <p:spPr>
          <a:ln/>
        </p:spPr>
        <p:txBody>
          <a:bodyPr/>
          <a:lstStyle>
            <a:lvl1pPr>
              <a:defRPr/>
            </a:lvl1pPr>
          </a:lstStyle>
          <a:p>
            <a:pPr>
              <a:defRPr/>
            </a:pPr>
            <a:fld id="{B305B3A2-CB94-4261-9A9B-2AB6F2B74F0D}" type="slidenum">
              <a:rPr lang="en-US"/>
              <a:pPr>
                <a:defRPr/>
              </a:pPr>
              <a:t>‹#›</a:t>
            </a:fld>
            <a:endParaRPr lang="en-US"/>
          </a:p>
        </p:txBody>
      </p:sp>
    </p:spTree>
    <p:extLst>
      <p:ext uri="{BB962C8B-B14F-4D97-AF65-F5344CB8AC3E}">
        <p14:creationId xmlns:p14="http://schemas.microsoft.com/office/powerpoint/2010/main" val="3698355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8" descr="levy-panel-IBA-se-zavojem"/>
          <p:cNvPicPr>
            <a:picLocks noChangeAspect="1" noChangeArrowheads="1"/>
          </p:cNvPicPr>
          <p:nvPr/>
        </p:nvPicPr>
        <p:blipFill>
          <a:blip r:embed="rId11">
            <a:extLst>
              <a:ext uri="{28A0092B-C50C-407E-A947-70E740481C1C}">
                <a14:useLocalDpi xmlns:a14="http://schemas.microsoft.com/office/drawing/2010/main" val="0"/>
              </a:ext>
            </a:extLst>
          </a:blip>
          <a:srcRect l="25232"/>
          <a:stretch>
            <a:fillRect/>
          </a:stretch>
        </p:blipFill>
        <p:spPr bwMode="auto">
          <a:xfrm>
            <a:off x="0" y="0"/>
            <a:ext cx="1692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63"/>
          <p:cNvGrpSpPr>
            <a:grpSpLocks/>
          </p:cNvGrpSpPr>
          <p:nvPr/>
        </p:nvGrpSpPr>
        <p:grpSpPr bwMode="auto">
          <a:xfrm>
            <a:off x="827088" y="6638925"/>
            <a:ext cx="7537450" cy="219075"/>
            <a:chOff x="1338" y="4156"/>
            <a:chExt cx="4067" cy="164"/>
          </a:xfrm>
        </p:grpSpPr>
        <p:sp>
          <p:nvSpPr>
            <p:cNvPr id="1039" name="Freeform 61"/>
            <p:cNvSpPr>
              <a:spLocks/>
            </p:cNvSpPr>
            <p:nvPr/>
          </p:nvSpPr>
          <p:spPr bwMode="auto">
            <a:xfrm flipH="1" flipV="1">
              <a:off x="1338" y="4156"/>
              <a:ext cx="3175" cy="164"/>
            </a:xfrm>
            <a:custGeom>
              <a:avLst/>
              <a:gdLst>
                <a:gd name="T0" fmla="*/ 7562 w 7562"/>
                <a:gd name="T1" fmla="*/ 1440 h 1440"/>
                <a:gd name="T2" fmla="*/ 7562 w 7562"/>
                <a:gd name="T3" fmla="*/ 1440 h 1440"/>
                <a:gd name="T4" fmla="*/ 562 w 7562"/>
                <a:gd name="T5" fmla="*/ 1440 h 1440"/>
                <a:gd name="T6" fmla="*/ 562 w 7562"/>
                <a:gd name="T7" fmla="*/ 1440 h 1440"/>
                <a:gd name="T8" fmla="*/ 411 w 7562"/>
                <a:gd name="T9" fmla="*/ 1432 h 1440"/>
                <a:gd name="T10" fmla="*/ 348 w 7562"/>
                <a:gd name="T11" fmla="*/ 1423 h 1440"/>
                <a:gd name="T12" fmla="*/ 295 w 7562"/>
                <a:gd name="T13" fmla="*/ 1407 h 1440"/>
                <a:gd name="T14" fmla="*/ 241 w 7562"/>
                <a:gd name="T15" fmla="*/ 1390 h 1440"/>
                <a:gd name="T16" fmla="*/ 196 w 7562"/>
                <a:gd name="T17" fmla="*/ 1365 h 1440"/>
                <a:gd name="T18" fmla="*/ 152 w 7562"/>
                <a:gd name="T19" fmla="*/ 1332 h 1440"/>
                <a:gd name="T20" fmla="*/ 116 w 7562"/>
                <a:gd name="T21" fmla="*/ 1298 h 1440"/>
                <a:gd name="T22" fmla="*/ 79 w 7562"/>
                <a:gd name="T23" fmla="*/ 1253 h 1440"/>
                <a:gd name="T24" fmla="*/ 52 w 7562"/>
                <a:gd name="T25" fmla="*/ 1205 h 1440"/>
                <a:gd name="T26" fmla="*/ 25 w 7562"/>
                <a:gd name="T27" fmla="*/ 1151 h 1440"/>
                <a:gd name="T28" fmla="*/ 7 w 7562"/>
                <a:gd name="T29" fmla="*/ 1055 h 1440"/>
                <a:gd name="T30" fmla="*/ 0 w 7562"/>
                <a:gd name="T31" fmla="*/ 966 h 1440"/>
                <a:gd name="T32" fmla="*/ 0 w 7562"/>
                <a:gd name="T33" fmla="*/ 807 h 1440"/>
                <a:gd name="T34" fmla="*/ 0 w 7562"/>
                <a:gd name="T35" fmla="*/ 807 h 1440"/>
                <a:gd name="T36" fmla="*/ 0 w 7562"/>
                <a:gd name="T37" fmla="*/ 0 h 1440"/>
                <a:gd name="T38" fmla="*/ 0 w 7562"/>
                <a:gd name="T39" fmla="*/ 0 h 1440"/>
                <a:gd name="T40" fmla="*/ 7553 w 7562"/>
                <a:gd name="T41" fmla="*/ 0 h 1440"/>
                <a:gd name="T42" fmla="*/ 7562 w 7562"/>
                <a:gd name="T43" fmla="*/ 144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sp>
          <p:nvSpPr>
            <p:cNvPr id="1040" name="Freeform 62"/>
            <p:cNvSpPr>
              <a:spLocks/>
            </p:cNvSpPr>
            <p:nvPr/>
          </p:nvSpPr>
          <p:spPr bwMode="auto">
            <a:xfrm flipH="1" flipV="1">
              <a:off x="4332" y="4156"/>
              <a:ext cx="1073" cy="164"/>
            </a:xfrm>
            <a:custGeom>
              <a:avLst/>
              <a:gdLst>
                <a:gd name="T0" fmla="*/ 7562 w 7562"/>
                <a:gd name="T1" fmla="*/ 1440 h 1440"/>
                <a:gd name="T2" fmla="*/ 7562 w 7562"/>
                <a:gd name="T3" fmla="*/ 1440 h 1440"/>
                <a:gd name="T4" fmla="*/ 562 w 7562"/>
                <a:gd name="T5" fmla="*/ 1440 h 1440"/>
                <a:gd name="T6" fmla="*/ 562 w 7562"/>
                <a:gd name="T7" fmla="*/ 1440 h 1440"/>
                <a:gd name="T8" fmla="*/ 411 w 7562"/>
                <a:gd name="T9" fmla="*/ 1432 h 1440"/>
                <a:gd name="T10" fmla="*/ 348 w 7562"/>
                <a:gd name="T11" fmla="*/ 1423 h 1440"/>
                <a:gd name="T12" fmla="*/ 295 w 7562"/>
                <a:gd name="T13" fmla="*/ 1407 h 1440"/>
                <a:gd name="T14" fmla="*/ 241 w 7562"/>
                <a:gd name="T15" fmla="*/ 1390 h 1440"/>
                <a:gd name="T16" fmla="*/ 196 w 7562"/>
                <a:gd name="T17" fmla="*/ 1365 h 1440"/>
                <a:gd name="T18" fmla="*/ 152 w 7562"/>
                <a:gd name="T19" fmla="*/ 1332 h 1440"/>
                <a:gd name="T20" fmla="*/ 116 w 7562"/>
                <a:gd name="T21" fmla="*/ 1298 h 1440"/>
                <a:gd name="T22" fmla="*/ 79 w 7562"/>
                <a:gd name="T23" fmla="*/ 1253 h 1440"/>
                <a:gd name="T24" fmla="*/ 52 w 7562"/>
                <a:gd name="T25" fmla="*/ 1205 h 1440"/>
                <a:gd name="T26" fmla="*/ 25 w 7562"/>
                <a:gd name="T27" fmla="*/ 1151 h 1440"/>
                <a:gd name="T28" fmla="*/ 7 w 7562"/>
                <a:gd name="T29" fmla="*/ 1055 h 1440"/>
                <a:gd name="T30" fmla="*/ 0 w 7562"/>
                <a:gd name="T31" fmla="*/ 966 h 1440"/>
                <a:gd name="T32" fmla="*/ 0 w 7562"/>
                <a:gd name="T33" fmla="*/ 807 h 1440"/>
                <a:gd name="T34" fmla="*/ 0 w 7562"/>
                <a:gd name="T35" fmla="*/ 807 h 1440"/>
                <a:gd name="T36" fmla="*/ 0 w 7562"/>
                <a:gd name="T37" fmla="*/ 0 h 1440"/>
                <a:gd name="T38" fmla="*/ 0 w 7562"/>
                <a:gd name="T39" fmla="*/ 0 h 1440"/>
                <a:gd name="T40" fmla="*/ 7553 w 7562"/>
                <a:gd name="T41" fmla="*/ 0 h 1440"/>
                <a:gd name="T42" fmla="*/ 7562 w 7562"/>
                <a:gd name="T43" fmla="*/ 144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grpSp>
      <p:sp>
        <p:nvSpPr>
          <p:cNvPr id="34865" name="Rectangle 49"/>
          <p:cNvSpPr>
            <a:spLocks noGrp="1" noChangeArrowheads="1"/>
          </p:cNvSpPr>
          <p:nvPr>
            <p:ph type="sldNum" sz="quarter" idx="4"/>
          </p:nvPr>
        </p:nvSpPr>
        <p:spPr bwMode="auto">
          <a:xfrm>
            <a:off x="0" y="6599238"/>
            <a:ext cx="501650" cy="258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1"/>
            </a:lvl1pPr>
          </a:lstStyle>
          <a:p>
            <a:pPr>
              <a:defRPr/>
            </a:pPr>
            <a:fld id="{A6A1D59D-C088-4A42-A39C-3FFEDF3A71D2}" type="slidenum">
              <a:rPr lang="en-US"/>
              <a:pPr>
                <a:defRPr/>
              </a:pPr>
              <a:t>‹#›</a:t>
            </a:fld>
            <a:endParaRPr lang="en-US"/>
          </a:p>
        </p:txBody>
      </p:sp>
      <p:pic>
        <p:nvPicPr>
          <p:cNvPr id="1029" name="Picture 52" descr="logo-IBA-transparent"/>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96300" y="6602413"/>
            <a:ext cx="2524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46"/>
          <p:cNvSpPr>
            <a:spLocks noGrp="1" noChangeArrowheads="1"/>
          </p:cNvSpPr>
          <p:nvPr>
            <p:ph type="body" idx="1"/>
          </p:nvPr>
        </p:nvSpPr>
        <p:spPr bwMode="auto">
          <a:xfrm>
            <a:off x="500063" y="1214438"/>
            <a:ext cx="8501062"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4861" name="Rectangle 45"/>
          <p:cNvSpPr>
            <a:spLocks noGrp="1" noChangeArrowheads="1"/>
          </p:cNvSpPr>
          <p:nvPr>
            <p:ph type="title"/>
          </p:nvPr>
        </p:nvSpPr>
        <p:spPr bwMode="auto">
          <a:xfrm>
            <a:off x="506413" y="61913"/>
            <a:ext cx="8494712" cy="938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smtClean="0"/>
              <a:t>Klepnutím</a:t>
            </a:r>
            <a:r>
              <a:rPr lang="en-US" dirty="0" smtClean="0"/>
              <a:t> </a:t>
            </a:r>
            <a:r>
              <a:rPr lang="en-US" dirty="0" err="1" smtClean="0"/>
              <a:t>lze</a:t>
            </a:r>
            <a:r>
              <a:rPr lang="en-US" dirty="0" smtClean="0"/>
              <a:t> </a:t>
            </a:r>
            <a:r>
              <a:rPr lang="en-US" dirty="0" err="1" smtClean="0"/>
              <a:t>upravit</a:t>
            </a:r>
            <a:r>
              <a:rPr lang="en-US" dirty="0" smtClean="0"/>
              <a:t> </a:t>
            </a:r>
            <a:r>
              <a:rPr lang="en-US" dirty="0" err="1" smtClean="0"/>
              <a:t>styl</a:t>
            </a:r>
            <a:r>
              <a:rPr lang="en-US" dirty="0" smtClean="0"/>
              <a:t> </a:t>
            </a:r>
            <a:r>
              <a:rPr lang="en-US" dirty="0" err="1" smtClean="0"/>
              <a:t>předlohy</a:t>
            </a:r>
            <a:r>
              <a:rPr lang="en-US" dirty="0" smtClean="0"/>
              <a:t> </a:t>
            </a:r>
            <a:r>
              <a:rPr lang="en-US" dirty="0" err="1" smtClean="0"/>
              <a:t>nadpisů</a:t>
            </a:r>
            <a:endParaRPr lang="en-US" dirty="0" smtClean="0"/>
          </a:p>
        </p:txBody>
      </p:sp>
      <p:sp>
        <p:nvSpPr>
          <p:cNvPr id="1032" name="Line 60"/>
          <p:cNvSpPr>
            <a:spLocks noChangeShapeType="1"/>
          </p:cNvSpPr>
          <p:nvPr/>
        </p:nvSpPr>
        <p:spPr bwMode="auto">
          <a:xfrm flipV="1">
            <a:off x="428625" y="357188"/>
            <a:ext cx="0" cy="69215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 name="Line 55"/>
          <p:cNvSpPr>
            <a:spLocks noChangeShapeType="1"/>
          </p:cNvSpPr>
          <p:nvPr/>
        </p:nvSpPr>
        <p:spPr bwMode="auto">
          <a:xfrm>
            <a:off x="428625" y="1071563"/>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034" name="Group 69"/>
          <p:cNvGrpSpPr>
            <a:grpSpLocks/>
          </p:cNvGrpSpPr>
          <p:nvPr/>
        </p:nvGrpSpPr>
        <p:grpSpPr bwMode="auto">
          <a:xfrm>
            <a:off x="123825" y="1071563"/>
            <a:ext cx="9020175" cy="206375"/>
            <a:chOff x="78" y="506"/>
            <a:chExt cx="5682" cy="130"/>
          </a:xfrm>
        </p:grpSpPr>
        <p:sp>
          <p:nvSpPr>
            <p:cNvPr id="1037" name="Line 65"/>
            <p:cNvSpPr>
              <a:spLocks noChangeShapeType="1"/>
            </p:cNvSpPr>
            <p:nvPr/>
          </p:nvSpPr>
          <p:spPr bwMode="auto">
            <a:xfrm>
              <a:off x="129" y="571"/>
              <a:ext cx="5631"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8" name="Oval 66"/>
            <p:cNvSpPr>
              <a:spLocks noChangeArrowheads="1"/>
            </p:cNvSpPr>
            <p:nvPr/>
          </p:nvSpPr>
          <p:spPr bwMode="auto">
            <a:xfrm>
              <a:off x="78" y="506"/>
              <a:ext cx="130" cy="130"/>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grpSp>
      <p:pic>
        <p:nvPicPr>
          <p:cNvPr id="1035" name="Picture 67" descr="logo-MU"/>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788400" y="6588125"/>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70"/>
          <p:cNvSpPr txBox="1">
            <a:spLocks noChangeArrowheads="1"/>
          </p:cNvSpPr>
          <p:nvPr/>
        </p:nvSpPr>
        <p:spPr bwMode="auto">
          <a:xfrm>
            <a:off x="5435600" y="6670675"/>
            <a:ext cx="28527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spcBef>
                <a:spcPct val="50000"/>
              </a:spcBef>
            </a:pPr>
            <a:r>
              <a:rPr lang="cs-CZ" altLang="cs-CZ" sz="1000">
                <a:solidFill>
                  <a:schemeClr val="bg1"/>
                </a:solidFill>
              </a:rPr>
              <a:t>© Institut biostatistiky a analýz</a:t>
            </a:r>
            <a:endParaRPr lang="en-US" altLang="cs-CZ"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4409"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Lst>
  <p:txStyles>
    <p:titleStyle>
      <a:lvl1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ea typeface="+mj-ea"/>
          <a:cs typeface="+mj-cs"/>
        </a:defRPr>
      </a:lvl1pPr>
      <a:lvl2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2pPr>
      <a:lvl3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3pPr>
      <a:lvl4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4pPr>
      <a:lvl5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5pPr>
      <a:lvl6pPr marL="4572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6pPr>
      <a:lvl7pPr marL="9144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7pPr>
      <a:lvl8pPr marL="13716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8pPr>
      <a:lvl9pPr marL="18288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spcBef>
          <a:spcPct val="30000"/>
        </a:spcBef>
        <a:spcAft>
          <a:spcPct val="0"/>
        </a:spcAft>
        <a:buClr>
          <a:schemeClr val="accent1"/>
        </a:buClr>
        <a:buSzPct val="80000"/>
        <a:buFont typeface="Wingdings" pitchFamily="2" charset="2"/>
        <a:buChar char="þ"/>
        <a:defRPr sz="280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itchFamily="2" charset="2"/>
        <a:buChar char="è"/>
        <a:defRPr sz="240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itchFamily="2" charset="2"/>
        <a:buChar char="q"/>
        <a:defRPr sz="200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itchFamily="2" charset="2"/>
        <a:buChar char="l"/>
        <a:defRPr sz="200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www.google.cz/url?sa=i&amp;rct=j&amp;q=G+Udny+yule&amp;source=images&amp;cd=&amp;cad=rja&amp;docid=pMAuxGVx-moUHM&amp;tbnid=RIa8ZRFGbYWFIM:&amp;ved=0CAUQjRw&amp;url=http://www.sef.hku.hk/~wsuen/ls/immortal/y1.html&amp;ei=zuVbUbDHCY3Mswb50oCoDA&amp;bvm=bv.44697112,d.Yms&amp;psig=AFQjCNGqcwuRhZ5S6QlQlfA_Cq2YddtXBQ&amp;ust=136506349106566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hyperlink" Target="http://www.google.cz/url?sa=i&amp;source=images&amp;cd=&amp;cad=rja&amp;docid=UW9UNdbMDbbfIM&amp;tbnid=EQFpi-pXA22QsM:&amp;ved=0CAUQjRw&amp;url=http://apprendre-math.info/anglais/historyDetail.htm?id%3DLevinson&amp;ei=4vVbUbieKpDDswbE0oGgDQ&amp;psig=AFQjCNGBUSaBmRwP5cMhrrqDu6LHl8uNrg&amp;ust=136506759616343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File:James_Durbin.jpg" TargetMode="Externa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9.wmf"/><Relationship Id="rId5" Type="http://schemas.openxmlformats.org/officeDocument/2006/relationships/oleObject" Target="../embeddings/oleObject15.bin"/><Relationship Id="rId4" Type="http://schemas.openxmlformats.org/officeDocument/2006/relationships/image" Target="../media/image30.jpeg"/></Relationships>
</file>

<file path=ppt/slides/_rels/slide2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3.wmf"/><Relationship Id="rId5" Type="http://schemas.openxmlformats.org/officeDocument/2006/relationships/oleObject" Target="../embeddings/oleObject17.bin"/><Relationship Id="rId4" Type="http://schemas.openxmlformats.org/officeDocument/2006/relationships/image" Target="../media/image32.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6.wmf"/><Relationship Id="rId5" Type="http://schemas.openxmlformats.org/officeDocument/2006/relationships/oleObject" Target="../embeddings/oleObject20.bin"/><Relationship Id="rId4" Type="http://schemas.openxmlformats.org/officeDocument/2006/relationships/image" Target="../media/image3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8.wmf"/><Relationship Id="rId5" Type="http://schemas.openxmlformats.org/officeDocument/2006/relationships/oleObject" Target="../embeddings/oleObject22.bin"/><Relationship Id="rId4" Type="http://schemas.openxmlformats.org/officeDocument/2006/relationships/image" Target="../media/image37.wmf"/></Relationships>
</file>

<file path=ppt/slides/_rels/slide31.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0.wmf"/><Relationship Id="rId5" Type="http://schemas.openxmlformats.org/officeDocument/2006/relationships/oleObject" Target="../embeddings/oleObject24.bin"/><Relationship Id="rId4" Type="http://schemas.openxmlformats.org/officeDocument/2006/relationships/image" Target="../media/image39.wmf"/></Relationships>
</file>

<file path=ppt/slides/_rels/slide3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42.wmf"/><Relationship Id="rId4" Type="http://schemas.openxmlformats.org/officeDocument/2006/relationships/oleObject" Target="../embeddings/oleObject26.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5750" y="1857375"/>
            <a:ext cx="8239125" cy="1930400"/>
          </a:xfrm>
        </p:spPr>
        <p:txBody>
          <a:bodyPr/>
          <a:lstStyle/>
          <a:p>
            <a:pPr eaLnBrk="1" hangingPunct="1"/>
            <a:r>
              <a:rPr lang="cs-CZ" altLang="cs-CZ" sz="4400" smtClean="0"/>
              <a:t>SPEKTRÁLNÍ ANALÝZA ČASOVÝCH ŘAD</a:t>
            </a:r>
          </a:p>
        </p:txBody>
      </p:sp>
      <p:sp>
        <p:nvSpPr>
          <p:cNvPr id="2051" name="Rectangle 3"/>
          <p:cNvSpPr>
            <a:spLocks noGrp="1" noChangeArrowheads="1"/>
          </p:cNvSpPr>
          <p:nvPr>
            <p:ph type="subTitle" idx="1"/>
          </p:nvPr>
        </p:nvSpPr>
        <p:spPr>
          <a:xfrm>
            <a:off x="1928813" y="4214813"/>
            <a:ext cx="6858000" cy="2000250"/>
          </a:xfrm>
        </p:spPr>
        <p:txBody>
          <a:bodyPr/>
          <a:lstStyle/>
          <a:p>
            <a:pPr eaLnBrk="1" hangingPunct="1">
              <a:defRPr/>
            </a:pPr>
            <a:r>
              <a:rPr lang="cs-CZ" sz="3600" b="1" dirty="0" smtClean="0">
                <a:latin typeface="Arial" pitchFamily="34" charset="0"/>
              </a:rPr>
              <a:t>prof. Ing. Jiří Holčík, CSc.</a:t>
            </a:r>
          </a:p>
          <a:p>
            <a:pPr eaLnBrk="1" hangingPunct="1">
              <a:defRPr/>
            </a:pPr>
            <a:endParaRPr lang="cs-CZ" sz="3600" b="1" dirty="0" smtClean="0">
              <a:latin typeface="Arial" pitchFamily="34" charset="0"/>
            </a:endParaRPr>
          </a:p>
          <a:p>
            <a:pPr eaLnBrk="1" hangingPunct="1">
              <a:defRPr/>
            </a:pPr>
            <a:r>
              <a:rPr lang="cs-CZ" b="1" dirty="0" smtClean="0">
                <a:latin typeface="Arial" pitchFamily="34" charset="0"/>
              </a:rPr>
              <a:t>holcik</a:t>
            </a:r>
            <a:r>
              <a:rPr lang="en-US" b="1" dirty="0" smtClean="0">
                <a:latin typeface="Arial" pitchFamily="34" charset="0"/>
              </a:rPr>
              <a:t>@iba.muni.cz</a:t>
            </a:r>
            <a:endParaRPr lang="cs-CZ" sz="1200" b="1" dirty="0" smtClean="0">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pPr>
              <a:defRPr/>
            </a:pPr>
            <a:r>
              <a:rPr lang="cs-CZ" sz="2800" dirty="0"/>
              <a:t>MODEL SIGNÁLU PRŮCHODEM LINEÁRNÍ SOUSTAVOU</a:t>
            </a:r>
          </a:p>
        </p:txBody>
      </p:sp>
      <p:sp>
        <p:nvSpPr>
          <p:cNvPr id="11267" name="Rectangle 3"/>
          <p:cNvSpPr>
            <a:spLocks noGrp="1" noChangeArrowheads="1"/>
          </p:cNvSpPr>
          <p:nvPr>
            <p:ph type="body" idx="1"/>
          </p:nvPr>
        </p:nvSpPr>
        <p:spPr>
          <a:xfrm>
            <a:off x="428625" y="1428750"/>
            <a:ext cx="8607425" cy="4953000"/>
          </a:xfrm>
        </p:spPr>
        <p:txBody>
          <a:bodyPr/>
          <a:lstStyle/>
          <a:p>
            <a:pPr marL="533400" indent="-533400"/>
            <a:r>
              <a:rPr lang="cs-CZ" altLang="cs-CZ" smtClean="0">
                <a:cs typeface="Arial" charset="0"/>
              </a:rPr>
              <a:t>nejčastěji používaný AR model – proč?</a:t>
            </a:r>
          </a:p>
          <a:p>
            <a:pPr marL="990600" lvl="1" indent="-457200"/>
            <a:r>
              <a:rPr lang="cs-CZ" altLang="cs-CZ" smtClean="0">
                <a:sym typeface="Symbol" pitchFamily="18" charset="2"/>
              </a:rPr>
              <a:t>vhodný pro vyjádření spektra s úzkými vrcholy (rezonance)</a:t>
            </a:r>
          </a:p>
          <a:p>
            <a:pPr marL="990600" lvl="1" indent="-457200"/>
            <a:r>
              <a:rPr lang="cs-CZ" altLang="cs-CZ" smtClean="0">
                <a:sym typeface="Symbol" pitchFamily="18" charset="2"/>
              </a:rPr>
              <a:t>výpočet parametrů vede na jednoduchou soustavu lineárních rovnic</a:t>
            </a:r>
          </a:p>
          <a:p>
            <a:pPr marL="990600" lvl="1" indent="-457200"/>
            <a:r>
              <a:rPr lang="cs-CZ" altLang="cs-CZ" smtClean="0">
                <a:sym typeface="Symbol" pitchFamily="18" charset="2"/>
              </a:rPr>
              <a:t>Lacoss (1971) – </a:t>
            </a:r>
            <a:r>
              <a:rPr lang="cs-CZ" altLang="cs-CZ" smtClean="0">
                <a:latin typeface="Arial Narrow" pitchFamily="34" charset="0"/>
                <a:sym typeface="Symbol" pitchFamily="18" charset="2"/>
              </a:rPr>
              <a:t>(platí pro  všechny AR modely)</a:t>
            </a:r>
            <a:r>
              <a:rPr lang="cs-CZ" altLang="cs-CZ" smtClean="0">
                <a:sym typeface="Symbol" pitchFamily="18" charset="2"/>
              </a:rPr>
              <a:t>:</a:t>
            </a:r>
          </a:p>
          <a:p>
            <a:pPr marL="1390650" lvl="2" indent="-457200"/>
            <a:r>
              <a:rPr lang="cs-CZ" altLang="cs-CZ" smtClean="0">
                <a:sym typeface="Symbol" pitchFamily="18" charset="2"/>
              </a:rPr>
              <a:t>spektrální vrcholy odhadu spektra harmonických posloupností pomocí AR modelu jsou úměrné čtverci výkonu harmonických posloupností;</a:t>
            </a:r>
          </a:p>
          <a:p>
            <a:pPr marL="1390650" lvl="2" indent="-457200"/>
            <a:r>
              <a:rPr lang="cs-CZ" altLang="cs-CZ" smtClean="0">
                <a:sym typeface="Symbol" pitchFamily="18" charset="2"/>
              </a:rPr>
              <a:t>plocha vrcholu výkonové spektrální hustoty je lineárně úměrná výkonu harmonické posloupnosti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a:defRPr/>
            </a:pPr>
            <a:r>
              <a:rPr lang="cs-CZ" sz="2800" dirty="0"/>
              <a:t>MODEL SIGNÁLU PRŮCHODEM LINEÁRNÍ SOUSTAVOU</a:t>
            </a:r>
          </a:p>
        </p:txBody>
      </p:sp>
      <p:sp>
        <p:nvSpPr>
          <p:cNvPr id="12291" name="Rectangle 3"/>
          <p:cNvSpPr>
            <a:spLocks noGrp="1" noChangeArrowheads="1"/>
          </p:cNvSpPr>
          <p:nvPr>
            <p:ph type="body" idx="1"/>
          </p:nvPr>
        </p:nvSpPr>
        <p:spPr>
          <a:xfrm>
            <a:off x="500063" y="1428750"/>
            <a:ext cx="8535987" cy="4953000"/>
          </a:xfrm>
        </p:spPr>
        <p:txBody>
          <a:bodyPr/>
          <a:lstStyle/>
          <a:p>
            <a:pPr marL="533400" indent="-533400"/>
            <a:r>
              <a:rPr lang="cs-CZ" altLang="cs-CZ" dirty="0" smtClean="0">
                <a:cs typeface="Arial" charset="0"/>
              </a:rPr>
              <a:t>dekompoziční teorém (</a:t>
            </a:r>
            <a:r>
              <a:rPr lang="cs-CZ" altLang="cs-CZ" dirty="0" err="1" smtClean="0">
                <a:cs typeface="Arial" charset="0"/>
              </a:rPr>
              <a:t>Wold</a:t>
            </a:r>
            <a:r>
              <a:rPr lang="cs-CZ" altLang="cs-CZ" dirty="0" smtClean="0">
                <a:cs typeface="Arial" charset="0"/>
              </a:rPr>
              <a:t> 1938)</a:t>
            </a:r>
          </a:p>
          <a:p>
            <a:pPr marL="990600" lvl="1" indent="-457200"/>
            <a:r>
              <a:rPr lang="cs-CZ" altLang="cs-CZ" dirty="0" smtClean="0">
                <a:sym typeface="Symbol" pitchFamily="18" charset="2"/>
              </a:rPr>
              <a:t>jakýkoliv ARMA nebo MA proces může být jednoznačně reprezentován AR modelem max.  řádu;</a:t>
            </a:r>
          </a:p>
          <a:p>
            <a:pPr marL="990600" lvl="1" indent="-457200"/>
            <a:r>
              <a:rPr lang="cs-CZ" altLang="cs-CZ" dirty="0" smtClean="0">
                <a:sym typeface="Symbol" pitchFamily="18" charset="2"/>
              </a:rPr>
              <a:t>jakýkoliv ARMA nebo AR proces lze reprezentovat MA modelem max.  řádu;</a:t>
            </a:r>
          </a:p>
          <a:p>
            <a:pPr marL="990600" lvl="1" indent="-457200" algn="ctr">
              <a:buFont typeface="Wingdings" pitchFamily="2" charset="2"/>
              <a:buNone/>
            </a:pPr>
            <a:r>
              <a:rPr lang="cs-CZ" altLang="cs-CZ" dirty="0" smtClean="0">
                <a:sym typeface="Symbol" pitchFamily="18" charset="2"/>
              </a:rPr>
              <a:t></a:t>
            </a:r>
          </a:p>
          <a:p>
            <a:pPr marL="990600" lvl="1" indent="-457200">
              <a:buFont typeface="Wingdings" pitchFamily="2" charset="2"/>
              <a:buNone/>
            </a:pPr>
            <a:r>
              <a:rPr lang="cs-CZ" altLang="cs-CZ" dirty="0" smtClean="0">
                <a:sym typeface="Symbol" pitchFamily="18" charset="2"/>
              </a:rPr>
              <a:t>je nám jedno, co použijeme za model, jen by měl mít co nejméně parametrů, které se snadno počítají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0063" y="1430462"/>
            <a:ext cx="8535987" cy="1134442"/>
          </a:xfrm>
        </p:spPr>
        <p:txBody>
          <a:bodyPr/>
          <a:lstStyle/>
          <a:p>
            <a:pPr marL="533400" indent="-533400"/>
            <a:r>
              <a:rPr lang="cs-CZ" altLang="cs-CZ" dirty="0">
                <a:cs typeface="Arial" charset="0"/>
              </a:rPr>
              <a:t>dekompoziční teorém (</a:t>
            </a:r>
            <a:r>
              <a:rPr lang="cs-CZ" altLang="cs-CZ" dirty="0" err="1">
                <a:cs typeface="Arial" charset="0"/>
              </a:rPr>
              <a:t>Wold</a:t>
            </a:r>
            <a:r>
              <a:rPr lang="cs-CZ" altLang="cs-CZ" dirty="0">
                <a:cs typeface="Arial" charset="0"/>
              </a:rPr>
              <a:t> 1938)</a:t>
            </a:r>
          </a:p>
          <a:p>
            <a:pPr marL="0" indent="0" algn="ctr">
              <a:buFont typeface="Wingdings" pitchFamily="2" charset="2"/>
              <a:buNone/>
              <a:defRPr/>
            </a:pPr>
            <a:r>
              <a:rPr lang="cs-CZ" sz="2400" b="1" dirty="0" smtClean="0">
                <a:solidFill>
                  <a:srgbClr val="FF0000"/>
                </a:solidFill>
              </a:rPr>
              <a:t>JAK TO UDĚLAT?</a:t>
            </a:r>
            <a:endParaRPr lang="en-GB" sz="2400" b="1" dirty="0">
              <a:solidFill>
                <a:srgbClr val="FF0000"/>
              </a:solidFill>
            </a:endParaRPr>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650" y="2606377"/>
            <a:ext cx="7124700" cy="399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2"/>
          <p:cNvSpPr>
            <a:spLocks noGrp="1" noChangeArrowheads="1"/>
          </p:cNvSpPr>
          <p:nvPr>
            <p:ph type="title"/>
          </p:nvPr>
        </p:nvSpPr>
        <p:spPr>
          <a:xfrm>
            <a:off x="506413" y="61913"/>
            <a:ext cx="8494712" cy="938212"/>
          </a:xfrm>
        </p:spPr>
        <p:txBody>
          <a:bodyPr/>
          <a:lstStyle/>
          <a:p>
            <a:pPr>
              <a:defRPr/>
            </a:pPr>
            <a:r>
              <a:rPr lang="cs-CZ" sz="2800" dirty="0"/>
              <a:t>MODEL SIGNÁLU PRŮCHODEM LINEÁRNÍ SOUSTAVOU</a:t>
            </a:r>
          </a:p>
        </p:txBody>
      </p:sp>
    </p:spTree>
    <p:extLst>
      <p:ext uri="{BB962C8B-B14F-4D97-AF65-F5344CB8AC3E}">
        <p14:creationId xmlns:p14="http://schemas.microsoft.com/office/powerpoint/2010/main" val="3866142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5"/>
          <p:cNvGraphicFramePr>
            <a:graphicFrameLocks noChangeAspect="1"/>
          </p:cNvGraphicFramePr>
          <p:nvPr/>
        </p:nvGraphicFramePr>
        <p:xfrm>
          <a:off x="642938" y="1428750"/>
          <a:ext cx="7969250" cy="4892675"/>
        </p:xfrm>
        <a:graphic>
          <a:graphicData uri="http://schemas.openxmlformats.org/presentationml/2006/ole">
            <mc:AlternateContent xmlns:mc="http://schemas.openxmlformats.org/markup-compatibility/2006">
              <mc:Choice xmlns:v="urn:schemas-microsoft-com:vml" Requires="v">
                <p:oleObj spid="_x0000_s13332" name="Rovnice" r:id="rId3" imgW="6311900" imgH="3886200" progId="Equation.3">
                  <p:embed/>
                </p:oleObj>
              </mc:Choice>
              <mc:Fallback>
                <p:oleObj name="Rovnice" r:id="rId3" imgW="6311900" imgH="3886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8" y="1428750"/>
                        <a:ext cx="7969250" cy="4892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13316" name="TextovéPole 6"/>
          <p:cNvSpPr txBox="1">
            <a:spLocks noChangeArrowheads="1"/>
          </p:cNvSpPr>
          <p:nvPr/>
        </p:nvSpPr>
        <p:spPr bwMode="auto">
          <a:xfrm>
            <a:off x="539750" y="1268413"/>
            <a:ext cx="2016125"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b="1">
                <a:solidFill>
                  <a:srgbClr val="002060"/>
                </a:solidFill>
              </a:rPr>
              <a:t>ARMA:</a:t>
            </a:r>
          </a:p>
          <a:p>
            <a:pPr eaLnBrk="1" hangingPunct="1">
              <a:spcBef>
                <a:spcPct val="0"/>
              </a:spcBef>
              <a:buClrTx/>
              <a:buSzTx/>
              <a:buFontTx/>
              <a:buNone/>
            </a:pPr>
            <a:endParaRPr lang="cs-CZ" altLang="cs-CZ" b="1">
              <a:solidFill>
                <a:srgbClr val="002060"/>
              </a:solidFill>
            </a:endParaRPr>
          </a:p>
          <a:p>
            <a:pPr eaLnBrk="1" hangingPunct="1">
              <a:spcBef>
                <a:spcPct val="0"/>
              </a:spcBef>
              <a:buClrTx/>
              <a:buSzTx/>
              <a:buFontTx/>
              <a:buNone/>
            </a:pPr>
            <a:endParaRPr lang="cs-CZ" altLang="cs-CZ" b="1">
              <a:solidFill>
                <a:srgbClr val="002060"/>
              </a:solidFill>
            </a:endParaRPr>
          </a:p>
          <a:p>
            <a:pPr eaLnBrk="1" hangingPunct="1">
              <a:spcBef>
                <a:spcPct val="0"/>
              </a:spcBef>
              <a:buClrTx/>
              <a:buSzTx/>
              <a:buFontTx/>
              <a:buNone/>
            </a:pPr>
            <a:endParaRPr lang="cs-CZ" altLang="cs-CZ" b="1">
              <a:solidFill>
                <a:srgbClr val="002060"/>
              </a:solidFill>
            </a:endParaRPr>
          </a:p>
          <a:p>
            <a:pPr eaLnBrk="1" hangingPunct="1">
              <a:spcBef>
                <a:spcPct val="0"/>
              </a:spcBef>
              <a:buClrTx/>
              <a:buSzTx/>
              <a:buFontTx/>
              <a:buNone/>
            </a:pPr>
            <a:endParaRPr lang="cs-CZ" altLang="cs-CZ" b="1">
              <a:solidFill>
                <a:srgbClr val="002060"/>
              </a:solidFill>
            </a:endParaRPr>
          </a:p>
          <a:p>
            <a:pPr eaLnBrk="1" hangingPunct="1">
              <a:spcBef>
                <a:spcPct val="0"/>
              </a:spcBef>
              <a:buClrTx/>
              <a:buSzTx/>
              <a:buFontTx/>
              <a:buNone/>
            </a:pPr>
            <a:endParaRPr lang="cs-CZ" altLang="cs-CZ" b="1">
              <a:solidFill>
                <a:srgbClr val="002060"/>
              </a:solidFill>
            </a:endParaRPr>
          </a:p>
          <a:p>
            <a:pPr eaLnBrk="1" hangingPunct="1">
              <a:spcBef>
                <a:spcPct val="0"/>
              </a:spcBef>
              <a:buClrTx/>
              <a:buSzTx/>
              <a:buFontTx/>
              <a:buNone/>
            </a:pPr>
            <a:endParaRPr lang="cs-CZ" altLang="cs-CZ" b="1">
              <a:solidFill>
                <a:srgbClr val="002060"/>
              </a:solidFill>
            </a:endParaRPr>
          </a:p>
        </p:txBody>
      </p:sp>
      <p:sp>
        <p:nvSpPr>
          <p:cNvPr id="6" name="Elipsa 5"/>
          <p:cNvSpPr/>
          <p:nvPr/>
        </p:nvSpPr>
        <p:spPr>
          <a:xfrm>
            <a:off x="3708400" y="5589588"/>
            <a:ext cx="1944688" cy="9350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cxnSp>
        <p:nvCxnSpPr>
          <p:cNvPr id="8" name="Zakřivená spojovací čára 7"/>
          <p:cNvCxnSpPr/>
          <p:nvPr/>
        </p:nvCxnSpPr>
        <p:spPr>
          <a:xfrm rot="5400000" flipH="1" flipV="1">
            <a:off x="4104481" y="4401345"/>
            <a:ext cx="2016125" cy="360362"/>
          </a:xfrm>
          <a:prstGeom prst="curvedConnector3">
            <a:avLst>
              <a:gd name="adj1" fmla="val 26463"/>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319" name="TextovéPole 19"/>
          <p:cNvSpPr txBox="1">
            <a:spLocks noChangeArrowheads="1"/>
          </p:cNvSpPr>
          <p:nvPr/>
        </p:nvSpPr>
        <p:spPr bwMode="auto">
          <a:xfrm>
            <a:off x="468313" y="4833938"/>
            <a:ext cx="4067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1800"/>
              <a:t>předpokládáme kauzální filtr</a:t>
            </a:r>
          </a:p>
        </p:txBody>
      </p:sp>
      <p:sp>
        <p:nvSpPr>
          <p:cNvPr id="21" name="Volný tvar 20"/>
          <p:cNvSpPr/>
          <p:nvPr/>
        </p:nvSpPr>
        <p:spPr>
          <a:xfrm flipH="1">
            <a:off x="3924300" y="4868863"/>
            <a:ext cx="1152525" cy="215900"/>
          </a:xfrm>
          <a:custGeom>
            <a:avLst/>
            <a:gdLst>
              <a:gd name="connsiteX0" fmla="*/ 960699 w 960699"/>
              <a:gd name="connsiteY0" fmla="*/ 495612 h 495612"/>
              <a:gd name="connsiteX1" fmla="*/ 925975 w 960699"/>
              <a:gd name="connsiteY1" fmla="*/ 484037 h 495612"/>
              <a:gd name="connsiteX2" fmla="*/ 798653 w 960699"/>
              <a:gd name="connsiteY2" fmla="*/ 460887 h 495612"/>
              <a:gd name="connsiteX3" fmla="*/ 752355 w 960699"/>
              <a:gd name="connsiteY3" fmla="*/ 449313 h 495612"/>
              <a:gd name="connsiteX4" fmla="*/ 636608 w 960699"/>
              <a:gd name="connsiteY4" fmla="*/ 426163 h 495612"/>
              <a:gd name="connsiteX5" fmla="*/ 520861 w 960699"/>
              <a:gd name="connsiteY5" fmla="*/ 403014 h 495612"/>
              <a:gd name="connsiteX6" fmla="*/ 451413 w 960699"/>
              <a:gd name="connsiteY6" fmla="*/ 379865 h 495612"/>
              <a:gd name="connsiteX7" fmla="*/ 416689 w 960699"/>
              <a:gd name="connsiteY7" fmla="*/ 356715 h 495612"/>
              <a:gd name="connsiteX8" fmla="*/ 381965 w 960699"/>
              <a:gd name="connsiteY8" fmla="*/ 345141 h 495612"/>
              <a:gd name="connsiteX9" fmla="*/ 335666 w 960699"/>
              <a:gd name="connsiteY9" fmla="*/ 321991 h 495612"/>
              <a:gd name="connsiteX10" fmla="*/ 300942 w 960699"/>
              <a:gd name="connsiteY10" fmla="*/ 310417 h 495612"/>
              <a:gd name="connsiteX11" fmla="*/ 219919 w 960699"/>
              <a:gd name="connsiteY11" fmla="*/ 275693 h 495612"/>
              <a:gd name="connsiteX12" fmla="*/ 185195 w 960699"/>
              <a:gd name="connsiteY12" fmla="*/ 252543 h 495612"/>
              <a:gd name="connsiteX13" fmla="*/ 115747 w 960699"/>
              <a:gd name="connsiteY13" fmla="*/ 229394 h 495612"/>
              <a:gd name="connsiteX14" fmla="*/ 57874 w 960699"/>
              <a:gd name="connsiteY14" fmla="*/ 148371 h 495612"/>
              <a:gd name="connsiteX15" fmla="*/ 34724 w 960699"/>
              <a:gd name="connsiteY15" fmla="*/ 90498 h 495612"/>
              <a:gd name="connsiteX16" fmla="*/ 0 w 960699"/>
              <a:gd name="connsiteY16" fmla="*/ 136796 h 49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60699" h="495612">
                <a:moveTo>
                  <a:pt x="960699" y="495612"/>
                </a:moveTo>
                <a:cubicBezTo>
                  <a:pt x="949124" y="491754"/>
                  <a:pt x="937811" y="486996"/>
                  <a:pt x="925975" y="484037"/>
                </a:cubicBezTo>
                <a:cubicBezTo>
                  <a:pt x="876323" y="471624"/>
                  <a:pt x="850246" y="471205"/>
                  <a:pt x="798653" y="460887"/>
                </a:cubicBezTo>
                <a:cubicBezTo>
                  <a:pt x="783054" y="457767"/>
                  <a:pt x="767909" y="452646"/>
                  <a:pt x="752355" y="449313"/>
                </a:cubicBezTo>
                <a:cubicBezTo>
                  <a:pt x="713882" y="441069"/>
                  <a:pt x="675419" y="432631"/>
                  <a:pt x="636608" y="426163"/>
                </a:cubicBezTo>
                <a:cubicBezTo>
                  <a:pt x="589671" y="418341"/>
                  <a:pt x="564033" y="415965"/>
                  <a:pt x="520861" y="403014"/>
                </a:cubicBezTo>
                <a:cubicBezTo>
                  <a:pt x="497489" y="396002"/>
                  <a:pt x="451413" y="379865"/>
                  <a:pt x="451413" y="379865"/>
                </a:cubicBezTo>
                <a:cubicBezTo>
                  <a:pt x="439838" y="372148"/>
                  <a:pt x="429132" y="362936"/>
                  <a:pt x="416689" y="356715"/>
                </a:cubicBezTo>
                <a:cubicBezTo>
                  <a:pt x="405776" y="351259"/>
                  <a:pt x="393179" y="349947"/>
                  <a:pt x="381965" y="345141"/>
                </a:cubicBezTo>
                <a:cubicBezTo>
                  <a:pt x="366105" y="338344"/>
                  <a:pt x="351526" y="328788"/>
                  <a:pt x="335666" y="321991"/>
                </a:cubicBezTo>
                <a:cubicBezTo>
                  <a:pt x="324452" y="317185"/>
                  <a:pt x="312156" y="315223"/>
                  <a:pt x="300942" y="310417"/>
                </a:cubicBezTo>
                <a:cubicBezTo>
                  <a:pt x="200822" y="267509"/>
                  <a:pt x="301353" y="302836"/>
                  <a:pt x="219919" y="275693"/>
                </a:cubicBezTo>
                <a:cubicBezTo>
                  <a:pt x="208344" y="267976"/>
                  <a:pt x="197907" y="258193"/>
                  <a:pt x="185195" y="252543"/>
                </a:cubicBezTo>
                <a:cubicBezTo>
                  <a:pt x="162897" y="242633"/>
                  <a:pt x="115747" y="229394"/>
                  <a:pt x="115747" y="229394"/>
                </a:cubicBezTo>
                <a:cubicBezTo>
                  <a:pt x="60821" y="174468"/>
                  <a:pt x="76349" y="203801"/>
                  <a:pt x="57874" y="148371"/>
                </a:cubicBezTo>
                <a:cubicBezTo>
                  <a:pt x="39327" y="0"/>
                  <a:pt x="58277" y="43392"/>
                  <a:pt x="34724" y="90498"/>
                </a:cubicBezTo>
                <a:cubicBezTo>
                  <a:pt x="21635" y="116677"/>
                  <a:pt x="16279" y="120518"/>
                  <a:pt x="0" y="136796"/>
                </a:cubicBezTo>
              </a:path>
            </a:pathLst>
          </a:custGeom>
          <a:ln w="2540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a:p>
        </p:txBody>
      </p:sp>
      <p:sp>
        <p:nvSpPr>
          <p:cNvPr id="13321" name="TextovéPole 22"/>
          <p:cNvSpPr txBox="1">
            <a:spLocks noChangeArrowheads="1"/>
          </p:cNvSpPr>
          <p:nvPr/>
        </p:nvSpPr>
        <p:spPr bwMode="auto">
          <a:xfrm>
            <a:off x="611188" y="3860800"/>
            <a:ext cx="8137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1800">
                <a:sym typeface="Symbol" pitchFamily="18" charset="2"/>
              </a:rPr>
              <a:t></a:t>
            </a:r>
            <a:r>
              <a:rPr lang="cs-CZ" altLang="cs-CZ" sz="1800" baseline="-25000">
                <a:sym typeface="Symbol" pitchFamily="18" charset="2"/>
              </a:rPr>
              <a:t>xy</a:t>
            </a:r>
            <a:r>
              <a:rPr lang="cs-CZ" altLang="cs-CZ" sz="1800">
                <a:sym typeface="Symbol" pitchFamily="18" charset="2"/>
              </a:rPr>
              <a:t>(mT</a:t>
            </a:r>
            <a:r>
              <a:rPr lang="cs-CZ" altLang="cs-CZ" sz="1800" baseline="-25000">
                <a:sym typeface="Symbol" pitchFamily="18" charset="2"/>
              </a:rPr>
              <a:t>vz</a:t>
            </a:r>
            <a:r>
              <a:rPr lang="cs-CZ" altLang="cs-CZ" sz="1800">
                <a:sym typeface="Symbol" pitchFamily="18" charset="2"/>
              </a:rPr>
              <a:t>) … vzájemná korelační posloupnost mezi x(nT</a:t>
            </a:r>
            <a:r>
              <a:rPr lang="cs-CZ" altLang="cs-CZ" sz="1800" baseline="-25000">
                <a:sym typeface="Symbol" pitchFamily="18" charset="2"/>
              </a:rPr>
              <a:t>vz</a:t>
            </a:r>
            <a:r>
              <a:rPr lang="cs-CZ" altLang="cs-CZ" sz="1800">
                <a:sym typeface="Symbol" pitchFamily="18" charset="2"/>
              </a:rPr>
              <a:t>) a y(nT</a:t>
            </a:r>
            <a:r>
              <a:rPr lang="cs-CZ" altLang="cs-CZ" sz="1800" baseline="-25000">
                <a:sym typeface="Symbol" pitchFamily="18" charset="2"/>
              </a:rPr>
              <a:t>vz</a:t>
            </a:r>
            <a:r>
              <a:rPr lang="cs-CZ" altLang="cs-CZ" sz="1800">
                <a:sym typeface="Symbol" pitchFamily="18" charset="2"/>
              </a:rPr>
              <a:t>) </a:t>
            </a:r>
            <a:endParaRPr lang="cs-CZ" altLang="cs-CZ"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21507" name="TextovéPole 6"/>
          <p:cNvSpPr txBox="1">
            <a:spLocks noChangeArrowheads="1"/>
          </p:cNvSpPr>
          <p:nvPr/>
        </p:nvSpPr>
        <p:spPr bwMode="auto">
          <a:xfrm>
            <a:off x="539750" y="1268413"/>
            <a:ext cx="8353425" cy="4340225"/>
          </a:xfrm>
          <a:prstGeom prst="rect">
            <a:avLst/>
          </a:prstGeom>
          <a:noFill/>
          <a:ln w="9525">
            <a:noFill/>
            <a:miter lim="800000"/>
            <a:headEnd/>
            <a:tailEnd/>
          </a:ln>
        </p:spPr>
        <p:txBody>
          <a:bodyPr>
            <a:spAutoFit/>
          </a:bodyPr>
          <a:lstStyle/>
          <a:p>
            <a:pPr>
              <a:defRPr/>
            </a:pPr>
            <a:r>
              <a:rPr lang="cs-CZ" sz="2800" b="1" dirty="0">
                <a:solidFill>
                  <a:srgbClr val="002060"/>
                </a:solidFill>
              </a:rPr>
              <a:t>ARMA (pokračování):</a:t>
            </a: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endParaRPr lang="cs-CZ" sz="2800" b="1" dirty="0">
              <a:solidFill>
                <a:srgbClr val="002060"/>
              </a:solidFill>
            </a:endParaRPr>
          </a:p>
          <a:p>
            <a:pPr>
              <a:defRPr/>
            </a:pPr>
            <a:r>
              <a:rPr lang="cs-CZ" sz="2400" dirty="0">
                <a:solidFill>
                  <a:schemeClr val="accent4"/>
                </a:solidFill>
              </a:rPr>
              <a:t>nelineární vztah mezi </a:t>
            </a:r>
            <a:r>
              <a:rPr lang="cs-CZ" sz="2400" dirty="0">
                <a:solidFill>
                  <a:schemeClr val="accent4"/>
                </a:solidFill>
                <a:sym typeface="Symbol"/>
              </a:rPr>
              <a:t></a:t>
            </a:r>
            <a:r>
              <a:rPr lang="cs-CZ" sz="2400" baseline="-25000" dirty="0" err="1">
                <a:solidFill>
                  <a:schemeClr val="accent4"/>
                </a:solidFill>
                <a:sym typeface="Symbol"/>
              </a:rPr>
              <a:t>yy</a:t>
            </a:r>
            <a:r>
              <a:rPr lang="cs-CZ" sz="2400" dirty="0">
                <a:solidFill>
                  <a:schemeClr val="accent4"/>
                </a:solidFill>
                <a:sym typeface="Symbol"/>
              </a:rPr>
              <a:t>(</a:t>
            </a:r>
            <a:r>
              <a:rPr lang="cs-CZ" sz="2400" dirty="0" err="1">
                <a:solidFill>
                  <a:schemeClr val="accent4"/>
                </a:solidFill>
                <a:sym typeface="Symbol"/>
              </a:rPr>
              <a:t>mT</a:t>
            </a:r>
            <a:r>
              <a:rPr lang="cs-CZ" sz="2400" baseline="-25000" dirty="0" err="1">
                <a:solidFill>
                  <a:schemeClr val="accent4"/>
                </a:solidFill>
                <a:sym typeface="Symbol"/>
              </a:rPr>
              <a:t>vz</a:t>
            </a:r>
            <a:r>
              <a:rPr lang="cs-CZ" sz="2400" dirty="0">
                <a:solidFill>
                  <a:schemeClr val="accent4"/>
                </a:solidFill>
                <a:sym typeface="Symbol"/>
              </a:rPr>
              <a:t>) a parametry </a:t>
            </a:r>
            <a:r>
              <a:rPr lang="cs-CZ" sz="2400" dirty="0" err="1">
                <a:solidFill>
                  <a:schemeClr val="accent4"/>
                </a:solidFill>
                <a:sym typeface="Symbol"/>
              </a:rPr>
              <a:t>a</a:t>
            </a:r>
            <a:r>
              <a:rPr lang="cs-CZ" sz="2400" baseline="-25000" dirty="0" err="1">
                <a:solidFill>
                  <a:schemeClr val="accent4"/>
                </a:solidFill>
                <a:sym typeface="Symbol"/>
              </a:rPr>
              <a:t>k</a:t>
            </a:r>
            <a:r>
              <a:rPr lang="cs-CZ" sz="2400" dirty="0">
                <a:solidFill>
                  <a:schemeClr val="accent4"/>
                </a:solidFill>
                <a:sym typeface="Symbol"/>
              </a:rPr>
              <a:t> a </a:t>
            </a:r>
            <a:r>
              <a:rPr lang="cs-CZ" sz="2400" dirty="0" err="1">
                <a:solidFill>
                  <a:schemeClr val="accent4"/>
                </a:solidFill>
                <a:sym typeface="Symbol"/>
              </a:rPr>
              <a:t>b</a:t>
            </a:r>
            <a:r>
              <a:rPr lang="cs-CZ" sz="2000" baseline="-25000" dirty="0" err="1">
                <a:solidFill>
                  <a:schemeClr val="accent4"/>
                </a:solidFill>
                <a:sym typeface="Symbol"/>
              </a:rPr>
              <a:t>k</a:t>
            </a:r>
            <a:endParaRPr lang="cs-CZ" sz="2000" dirty="0">
              <a:solidFill>
                <a:schemeClr val="accent4"/>
              </a:solidFill>
            </a:endParaRPr>
          </a:p>
        </p:txBody>
      </p:sp>
      <p:graphicFrame>
        <p:nvGraphicFramePr>
          <p:cNvPr id="14340" name="Object 5"/>
          <p:cNvGraphicFramePr>
            <a:graphicFrameLocks noChangeAspect="1"/>
          </p:cNvGraphicFramePr>
          <p:nvPr/>
        </p:nvGraphicFramePr>
        <p:xfrm>
          <a:off x="241300" y="2276475"/>
          <a:ext cx="8870950" cy="2574925"/>
        </p:xfrm>
        <a:graphic>
          <a:graphicData uri="http://schemas.openxmlformats.org/presentationml/2006/ole">
            <mc:AlternateContent xmlns:mc="http://schemas.openxmlformats.org/markup-compatibility/2006">
              <mc:Choice xmlns:v="urn:schemas-microsoft-com:vml" Requires="v">
                <p:oleObj spid="_x0000_s14351" name="Rovnice" r:id="rId3" imgW="4381500" imgH="1270000" progId="Equation.3">
                  <p:embed/>
                </p:oleObj>
              </mc:Choice>
              <mc:Fallback>
                <p:oleObj name="Rovnice" r:id="rId3" imgW="4381500" imgH="1270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00" y="2276475"/>
                        <a:ext cx="8870950" cy="257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22532" name="TextovéPole 6"/>
          <p:cNvSpPr txBox="1">
            <a:spLocks noChangeArrowheads="1"/>
          </p:cNvSpPr>
          <p:nvPr/>
        </p:nvSpPr>
        <p:spPr bwMode="auto">
          <a:xfrm>
            <a:off x="539750" y="1268413"/>
            <a:ext cx="8280400" cy="3154362"/>
          </a:xfrm>
          <a:prstGeom prst="rect">
            <a:avLst/>
          </a:prstGeom>
          <a:noFill/>
          <a:ln w="9525">
            <a:noFill/>
            <a:miter lim="800000"/>
            <a:headEnd/>
            <a:tailEnd/>
          </a:ln>
        </p:spPr>
        <p:txBody>
          <a:bodyPr>
            <a:spAutoFit/>
          </a:bodyPr>
          <a:lstStyle/>
          <a:p>
            <a:pPr>
              <a:defRPr/>
            </a:pPr>
            <a:r>
              <a:rPr lang="cs-CZ" sz="2800" b="1" dirty="0">
                <a:solidFill>
                  <a:srgbClr val="002060"/>
                </a:solidFill>
              </a:rPr>
              <a:t>ARMA (pokračování):</a:t>
            </a:r>
          </a:p>
          <a:p>
            <a:pPr>
              <a:defRPr/>
            </a:pPr>
            <a:r>
              <a:rPr lang="cs-CZ" sz="2000" dirty="0">
                <a:solidFill>
                  <a:schemeClr val="accent4"/>
                </a:solidFill>
              </a:rPr>
              <a:t>lze rozdělit na lineární vztah pro určení parametrů </a:t>
            </a:r>
            <a:r>
              <a:rPr lang="cs-CZ" sz="2000" dirty="0" err="1">
                <a:solidFill>
                  <a:schemeClr val="accent4"/>
                </a:solidFill>
              </a:rPr>
              <a:t>a</a:t>
            </a:r>
            <a:r>
              <a:rPr lang="cs-CZ" sz="2000" baseline="-25000" dirty="0" err="1">
                <a:solidFill>
                  <a:schemeClr val="accent4"/>
                </a:solidFill>
              </a:rPr>
              <a:t>k</a:t>
            </a:r>
            <a:r>
              <a:rPr lang="cs-CZ" sz="2000" dirty="0">
                <a:solidFill>
                  <a:schemeClr val="accent4"/>
                </a:solidFill>
              </a:rPr>
              <a:t>, m</a:t>
            </a:r>
            <a:r>
              <a:rPr lang="en-US" sz="2000" dirty="0">
                <a:solidFill>
                  <a:schemeClr val="accent4"/>
                </a:solidFill>
              </a:rPr>
              <a:t> &gt; q</a:t>
            </a:r>
          </a:p>
          <a:p>
            <a:pPr>
              <a:defRPr/>
            </a:pPr>
            <a:endParaRPr lang="en-US" sz="2000" dirty="0">
              <a:solidFill>
                <a:schemeClr val="accent4"/>
              </a:solidFill>
            </a:endParaRPr>
          </a:p>
          <a:p>
            <a:pPr>
              <a:defRPr/>
            </a:pPr>
            <a:endParaRPr lang="en-US" sz="2000" dirty="0">
              <a:solidFill>
                <a:schemeClr val="accent4"/>
              </a:solidFill>
            </a:endParaRPr>
          </a:p>
          <a:p>
            <a:pPr>
              <a:defRPr/>
            </a:pPr>
            <a:endParaRPr lang="en-US" sz="2000" dirty="0">
              <a:solidFill>
                <a:schemeClr val="accent4"/>
              </a:solidFill>
            </a:endParaRPr>
          </a:p>
          <a:p>
            <a:pPr>
              <a:defRPr/>
            </a:pPr>
            <a:endParaRPr lang="en-US" sz="2000" dirty="0">
              <a:solidFill>
                <a:schemeClr val="accent4"/>
              </a:solidFill>
            </a:endParaRPr>
          </a:p>
          <a:p>
            <a:pPr>
              <a:defRPr/>
            </a:pPr>
            <a:endParaRPr lang="en-US" sz="2000" dirty="0">
              <a:solidFill>
                <a:schemeClr val="accent4"/>
              </a:solidFill>
            </a:endParaRPr>
          </a:p>
          <a:p>
            <a:pPr>
              <a:defRPr/>
            </a:pPr>
            <a:endParaRPr lang="en-US" sz="2000" dirty="0">
              <a:solidFill>
                <a:schemeClr val="accent4"/>
              </a:solidFill>
            </a:endParaRPr>
          </a:p>
          <a:p>
            <a:pPr>
              <a:defRPr/>
            </a:pPr>
            <a:endParaRPr lang="en-US" sz="1100" dirty="0">
              <a:solidFill>
                <a:schemeClr val="accent4"/>
              </a:solidFill>
            </a:endParaRPr>
          </a:p>
          <a:p>
            <a:pPr>
              <a:defRPr/>
            </a:pPr>
            <a:r>
              <a:rPr lang="en-US" sz="2000" dirty="0">
                <a:solidFill>
                  <a:schemeClr val="accent4"/>
                </a:solidFill>
              </a:rPr>
              <a:t>a </a:t>
            </a:r>
            <a:r>
              <a:rPr lang="cs-CZ" sz="2000" dirty="0">
                <a:solidFill>
                  <a:schemeClr val="accent4"/>
                </a:solidFill>
              </a:rPr>
              <a:t>nelineární vztah pro 0</a:t>
            </a:r>
            <a:r>
              <a:rPr lang="en-US" sz="2000" dirty="0">
                <a:solidFill>
                  <a:schemeClr val="accent4"/>
                </a:solidFill>
              </a:rPr>
              <a:t> </a:t>
            </a:r>
            <a:r>
              <a:rPr lang="en-US" sz="2000" dirty="0">
                <a:solidFill>
                  <a:schemeClr val="accent4"/>
                </a:solidFill>
                <a:sym typeface="Symbol"/>
              </a:rPr>
              <a:t> m  q</a:t>
            </a:r>
            <a:endParaRPr lang="cs-CZ" sz="2000" dirty="0">
              <a:solidFill>
                <a:schemeClr val="accent4"/>
              </a:solidFill>
            </a:endParaRPr>
          </a:p>
        </p:txBody>
      </p:sp>
      <p:sp>
        <p:nvSpPr>
          <p:cNvPr id="9" name="TextovéPole 8"/>
          <p:cNvSpPr txBox="1"/>
          <p:nvPr/>
        </p:nvSpPr>
        <p:spPr>
          <a:xfrm>
            <a:off x="684213" y="4437063"/>
            <a:ext cx="8064500" cy="2185987"/>
          </a:xfrm>
          <a:prstGeom prst="rect">
            <a:avLst/>
          </a:prstGeom>
          <a:noFill/>
        </p:spPr>
        <p:txBody>
          <a:bodyPr>
            <a:spAutoFit/>
          </a:bodyPr>
          <a:lstStyle/>
          <a:p>
            <a:pPr>
              <a:defRPr/>
            </a:pPr>
            <a:r>
              <a:rPr lang="cs-CZ" sz="2400" dirty="0">
                <a:solidFill>
                  <a:schemeClr val="accent4"/>
                </a:solidFill>
              </a:rPr>
              <a:t>jiná interpretace:</a:t>
            </a:r>
          </a:p>
          <a:p>
            <a:pPr>
              <a:defRPr/>
            </a:pPr>
            <a:r>
              <a:rPr lang="cs-CZ" sz="2000" dirty="0">
                <a:solidFill>
                  <a:schemeClr val="accent4"/>
                </a:solidFill>
              </a:rPr>
              <a:t>hodnoty autokorelační posloupnosti </a:t>
            </a:r>
            <a:r>
              <a:rPr lang="cs-CZ" sz="2400" b="1" dirty="0" err="1">
                <a:solidFill>
                  <a:schemeClr val="accent4"/>
                </a:solidFill>
                <a:latin typeface="Symbol" pitchFamily="18" charset="2"/>
              </a:rPr>
              <a:t>g</a:t>
            </a:r>
            <a:r>
              <a:rPr lang="cs-CZ" sz="2000" baseline="-25000" dirty="0" err="1">
                <a:solidFill>
                  <a:schemeClr val="accent4"/>
                </a:solidFill>
                <a:latin typeface="+mn-lt"/>
              </a:rPr>
              <a:t>yy</a:t>
            </a:r>
            <a:r>
              <a:rPr lang="cs-CZ" sz="2000" dirty="0">
                <a:solidFill>
                  <a:schemeClr val="accent4"/>
                </a:solidFill>
                <a:latin typeface="+mn-lt"/>
              </a:rPr>
              <a:t>(</a:t>
            </a:r>
            <a:r>
              <a:rPr lang="cs-CZ" sz="2000" dirty="0" err="1">
                <a:solidFill>
                  <a:schemeClr val="accent4"/>
                </a:solidFill>
                <a:latin typeface="+mn-lt"/>
              </a:rPr>
              <a:t>mT</a:t>
            </a:r>
            <a:r>
              <a:rPr lang="en-US" sz="2000" baseline="-25000" dirty="0">
                <a:solidFill>
                  <a:schemeClr val="accent4"/>
                </a:solidFill>
                <a:latin typeface="+mn-lt"/>
              </a:rPr>
              <a:t>v</a:t>
            </a:r>
            <a:r>
              <a:rPr lang="cs-CZ" sz="2000" baseline="-25000" dirty="0">
                <a:solidFill>
                  <a:schemeClr val="accent4"/>
                </a:solidFill>
                <a:latin typeface="+mn-lt"/>
              </a:rPr>
              <a:t>z</a:t>
            </a:r>
            <a:r>
              <a:rPr lang="cs-CZ" sz="2000" dirty="0">
                <a:solidFill>
                  <a:schemeClr val="accent4"/>
                </a:solidFill>
                <a:latin typeface="+mn-lt"/>
              </a:rPr>
              <a:t>), m</a:t>
            </a:r>
            <a:r>
              <a:rPr lang="en-US" sz="2000" dirty="0">
                <a:solidFill>
                  <a:schemeClr val="accent4"/>
                </a:solidFill>
                <a:latin typeface="+mn-lt"/>
              </a:rPr>
              <a:t>&gt;</a:t>
            </a:r>
            <a:r>
              <a:rPr lang="cs-CZ" sz="2000" dirty="0">
                <a:solidFill>
                  <a:schemeClr val="accent4"/>
                </a:solidFill>
                <a:latin typeface="+mn-lt"/>
              </a:rPr>
              <a:t>q jsou jednoznačně určeny koeficienty charakteristického polynomu </a:t>
            </a:r>
            <a:r>
              <a:rPr lang="cs-CZ" sz="2000" dirty="0" err="1">
                <a:solidFill>
                  <a:schemeClr val="accent4"/>
                </a:solidFill>
                <a:latin typeface="+mn-lt"/>
              </a:rPr>
              <a:t>a</a:t>
            </a:r>
            <a:r>
              <a:rPr lang="cs-CZ" sz="2000" baseline="-25000" dirty="0" err="1">
                <a:solidFill>
                  <a:schemeClr val="accent4"/>
                </a:solidFill>
                <a:latin typeface="+mn-lt"/>
              </a:rPr>
              <a:t>k</a:t>
            </a:r>
            <a:r>
              <a:rPr lang="cs-CZ" sz="2000" dirty="0">
                <a:solidFill>
                  <a:schemeClr val="accent4"/>
                </a:solidFill>
                <a:latin typeface="+mn-lt"/>
              </a:rPr>
              <a:t> </a:t>
            </a:r>
            <a:r>
              <a:rPr lang="cs-CZ" sz="2000">
                <a:solidFill>
                  <a:schemeClr val="accent4"/>
                </a:solidFill>
                <a:latin typeface="+mn-lt"/>
              </a:rPr>
              <a:t>a hodnotami </a:t>
            </a:r>
            <a:r>
              <a:rPr lang="cs-CZ" sz="2400" b="1" dirty="0" err="1">
                <a:solidFill>
                  <a:schemeClr val="accent4"/>
                </a:solidFill>
                <a:latin typeface="Symbol" pitchFamily="18" charset="2"/>
              </a:rPr>
              <a:t>g</a:t>
            </a:r>
            <a:r>
              <a:rPr lang="cs-CZ" sz="2000" baseline="-25000" dirty="0" err="1">
                <a:solidFill>
                  <a:schemeClr val="accent4"/>
                </a:solidFill>
                <a:latin typeface="+mn-lt"/>
              </a:rPr>
              <a:t>yy</a:t>
            </a:r>
            <a:r>
              <a:rPr lang="cs-CZ" sz="2000" dirty="0">
                <a:solidFill>
                  <a:schemeClr val="accent4"/>
                </a:solidFill>
                <a:latin typeface="+mn-lt"/>
              </a:rPr>
              <a:t>(</a:t>
            </a:r>
            <a:r>
              <a:rPr lang="cs-CZ" sz="2000" dirty="0" err="1">
                <a:solidFill>
                  <a:schemeClr val="accent4"/>
                </a:solidFill>
                <a:latin typeface="+mn-lt"/>
              </a:rPr>
              <a:t>mT</a:t>
            </a:r>
            <a:r>
              <a:rPr lang="en-US" sz="2000" baseline="-25000" dirty="0">
                <a:solidFill>
                  <a:schemeClr val="accent4"/>
                </a:solidFill>
              </a:rPr>
              <a:t>v</a:t>
            </a:r>
            <a:r>
              <a:rPr lang="cs-CZ" sz="2000" baseline="-25000" dirty="0">
                <a:solidFill>
                  <a:schemeClr val="accent4"/>
                </a:solidFill>
              </a:rPr>
              <a:t>z</a:t>
            </a:r>
            <a:r>
              <a:rPr lang="cs-CZ" sz="2000" dirty="0">
                <a:solidFill>
                  <a:schemeClr val="accent4"/>
                </a:solidFill>
                <a:latin typeface="+mn-lt"/>
              </a:rPr>
              <a:t>), 0</a:t>
            </a:r>
            <a:r>
              <a:rPr lang="cs-CZ" sz="2000" dirty="0">
                <a:solidFill>
                  <a:schemeClr val="accent4"/>
                </a:solidFill>
                <a:latin typeface="+mn-lt"/>
                <a:sym typeface="Symbol"/>
              </a:rPr>
              <a:t>mp</a:t>
            </a:r>
          </a:p>
          <a:p>
            <a:pPr>
              <a:defRPr/>
            </a:pPr>
            <a:r>
              <a:rPr lang="cs-CZ" sz="2000" dirty="0">
                <a:solidFill>
                  <a:schemeClr val="accent4"/>
                </a:solidFill>
                <a:latin typeface="+mn-lt"/>
                <a:sym typeface="Symbol"/>
              </a:rPr>
              <a:t>z toho plyne, že lineární model automaticky definuje hodnoty autokorelační posloupnosti </a:t>
            </a:r>
            <a:r>
              <a:rPr lang="cs-CZ" sz="2400" b="1" dirty="0" err="1">
                <a:solidFill>
                  <a:schemeClr val="accent4"/>
                </a:solidFill>
                <a:latin typeface="Symbol" pitchFamily="18" charset="2"/>
              </a:rPr>
              <a:t>g</a:t>
            </a:r>
            <a:r>
              <a:rPr lang="cs-CZ" sz="2000" baseline="-25000" dirty="0" err="1">
                <a:solidFill>
                  <a:schemeClr val="accent4"/>
                </a:solidFill>
                <a:latin typeface="+mn-lt"/>
              </a:rPr>
              <a:t>yy</a:t>
            </a:r>
            <a:r>
              <a:rPr lang="cs-CZ" sz="2000" dirty="0">
                <a:solidFill>
                  <a:schemeClr val="accent4"/>
                </a:solidFill>
                <a:latin typeface="+mn-lt"/>
              </a:rPr>
              <a:t>(</a:t>
            </a:r>
            <a:r>
              <a:rPr lang="cs-CZ" sz="2000" dirty="0" err="1">
                <a:solidFill>
                  <a:schemeClr val="accent4"/>
                </a:solidFill>
                <a:latin typeface="+mn-lt"/>
              </a:rPr>
              <a:t>mT</a:t>
            </a:r>
            <a:r>
              <a:rPr lang="en-US" sz="2000" baseline="-25000" dirty="0">
                <a:solidFill>
                  <a:schemeClr val="accent4"/>
                </a:solidFill>
              </a:rPr>
              <a:t>v</a:t>
            </a:r>
            <a:r>
              <a:rPr lang="cs-CZ" sz="2000" baseline="-25000" dirty="0">
                <a:solidFill>
                  <a:schemeClr val="accent4"/>
                </a:solidFill>
              </a:rPr>
              <a:t>z</a:t>
            </a:r>
            <a:r>
              <a:rPr lang="cs-CZ" sz="2000" dirty="0">
                <a:solidFill>
                  <a:schemeClr val="accent4"/>
                </a:solidFill>
                <a:latin typeface="+mn-lt"/>
              </a:rPr>
              <a:t>) pro m</a:t>
            </a:r>
            <a:r>
              <a:rPr lang="en-US" sz="2000" dirty="0">
                <a:solidFill>
                  <a:schemeClr val="accent4"/>
                </a:solidFill>
                <a:latin typeface="+mn-lt"/>
              </a:rPr>
              <a:t>&gt;</a:t>
            </a:r>
            <a:r>
              <a:rPr lang="cs-CZ" sz="2000" dirty="0">
                <a:solidFill>
                  <a:schemeClr val="accent4"/>
                </a:solidFill>
                <a:latin typeface="+mn-lt"/>
              </a:rPr>
              <a:t>q</a:t>
            </a:r>
            <a:endParaRPr lang="cs-CZ" sz="2000" dirty="0">
              <a:solidFill>
                <a:schemeClr val="accent4"/>
              </a:solidFill>
            </a:endParaRPr>
          </a:p>
        </p:txBody>
      </p:sp>
      <p:pic>
        <p:nvPicPr>
          <p:cNvPr id="1536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2" y="2143949"/>
            <a:ext cx="82200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16387" name="TextovéPole 6"/>
          <p:cNvSpPr txBox="1">
            <a:spLocks noChangeArrowheads="1"/>
          </p:cNvSpPr>
          <p:nvPr/>
        </p:nvSpPr>
        <p:spPr bwMode="auto">
          <a:xfrm>
            <a:off x="539750" y="1268413"/>
            <a:ext cx="453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b="1">
                <a:solidFill>
                  <a:srgbClr val="002060"/>
                </a:solidFill>
              </a:rPr>
              <a:t>AR:</a:t>
            </a:r>
          </a:p>
        </p:txBody>
      </p:sp>
      <p:graphicFrame>
        <p:nvGraphicFramePr>
          <p:cNvPr id="16388" name="Object 5"/>
          <p:cNvGraphicFramePr>
            <a:graphicFrameLocks noChangeAspect="1"/>
          </p:cNvGraphicFramePr>
          <p:nvPr/>
        </p:nvGraphicFramePr>
        <p:xfrm>
          <a:off x="539750" y="2492375"/>
          <a:ext cx="8034338" cy="2359025"/>
        </p:xfrm>
        <a:graphic>
          <a:graphicData uri="http://schemas.openxmlformats.org/presentationml/2006/ole">
            <mc:AlternateContent xmlns:mc="http://schemas.openxmlformats.org/markup-compatibility/2006">
              <mc:Choice xmlns:v="urn:schemas-microsoft-com:vml" Requires="v">
                <p:oleObj spid="_x0000_s16399" name="Rovnice" r:id="rId3" imgW="4330700" imgH="1270000" progId="Equation.3">
                  <p:embed/>
                </p:oleObj>
              </mc:Choice>
              <mc:Fallback>
                <p:oleObj name="Rovnice" r:id="rId3" imgW="4330700" imgH="1270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2492375"/>
                        <a:ext cx="8034338" cy="2359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792288"/>
            <a:ext cx="6753225" cy="441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17411" name="TextovéPole 6"/>
          <p:cNvSpPr txBox="1">
            <a:spLocks noChangeArrowheads="1"/>
          </p:cNvSpPr>
          <p:nvPr/>
        </p:nvSpPr>
        <p:spPr bwMode="auto">
          <a:xfrm>
            <a:off x="539750" y="1268413"/>
            <a:ext cx="453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b="1">
                <a:solidFill>
                  <a:srgbClr val="002060"/>
                </a:solidFill>
              </a:rPr>
              <a:t>AR:</a:t>
            </a:r>
          </a:p>
        </p:txBody>
      </p:sp>
      <p:sp>
        <p:nvSpPr>
          <p:cNvPr id="17413" name="TextovéPole 5"/>
          <p:cNvSpPr txBox="1">
            <a:spLocks noChangeArrowheads="1"/>
          </p:cNvSpPr>
          <p:nvPr/>
        </p:nvSpPr>
        <p:spPr bwMode="auto">
          <a:xfrm>
            <a:off x="7092950" y="4652963"/>
            <a:ext cx="18716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2400" dirty="0" err="1">
                <a:solidFill>
                  <a:srgbClr val="002060"/>
                </a:solidFill>
              </a:rPr>
              <a:t>Yule-Walkerovy</a:t>
            </a:r>
            <a:r>
              <a:rPr lang="cs-CZ" altLang="cs-CZ" sz="2400" dirty="0">
                <a:solidFill>
                  <a:srgbClr val="002060"/>
                </a:solidFill>
              </a:rPr>
              <a:t> rovnice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dirty="0" smtClean="0"/>
              <a:t>základní vztahy mezi parametry modelu a autokorelační posloupností</a:t>
            </a:r>
            <a:endParaRPr lang="cs-CZ" sz="2800" dirty="0"/>
          </a:p>
        </p:txBody>
      </p:sp>
      <p:sp>
        <p:nvSpPr>
          <p:cNvPr id="18435" name="TextovéPole 6"/>
          <p:cNvSpPr txBox="1">
            <a:spLocks noChangeArrowheads="1"/>
          </p:cNvSpPr>
          <p:nvPr/>
        </p:nvSpPr>
        <p:spPr bwMode="auto">
          <a:xfrm>
            <a:off x="539750" y="1268413"/>
            <a:ext cx="453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b="1">
                <a:solidFill>
                  <a:srgbClr val="002060"/>
                </a:solidFill>
              </a:rPr>
              <a:t>MA:</a:t>
            </a:r>
          </a:p>
        </p:txBody>
      </p:sp>
      <p:graphicFrame>
        <p:nvGraphicFramePr>
          <p:cNvPr id="18436" name="Object 5"/>
          <p:cNvGraphicFramePr>
            <a:graphicFrameLocks noChangeAspect="1"/>
          </p:cNvGraphicFramePr>
          <p:nvPr/>
        </p:nvGraphicFramePr>
        <p:xfrm>
          <a:off x="2039938" y="1916113"/>
          <a:ext cx="6329362" cy="2520950"/>
        </p:xfrm>
        <a:graphic>
          <a:graphicData uri="http://schemas.openxmlformats.org/presentationml/2006/ole">
            <mc:AlternateContent xmlns:mc="http://schemas.openxmlformats.org/markup-compatibility/2006">
              <mc:Choice xmlns:v="urn:schemas-microsoft-com:vml" Requires="v">
                <p:oleObj spid="_x0000_s18447" name="Rovnice" r:id="rId3" imgW="2743200" imgH="1092200" progId="Equation.3">
                  <p:embed/>
                </p:oleObj>
              </mc:Choice>
              <mc:Fallback>
                <p:oleObj name="Rovnice" r:id="rId3" imgW="2743200" imgH="1092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9938" y="1916113"/>
                        <a:ext cx="6329362"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AR MODELY</a:t>
            </a:r>
            <a:endParaRPr lang="cs-CZ" dirty="0"/>
          </a:p>
        </p:txBody>
      </p:sp>
      <p:sp>
        <p:nvSpPr>
          <p:cNvPr id="3" name="Zástupný symbol pro obsah 2"/>
          <p:cNvSpPr>
            <a:spLocks noGrp="1"/>
          </p:cNvSpPr>
          <p:nvPr>
            <p:ph idx="1"/>
          </p:nvPr>
        </p:nvSpPr>
        <p:spPr>
          <a:xfrm>
            <a:off x="500063" y="1214438"/>
            <a:ext cx="8535987" cy="5167312"/>
          </a:xfrm>
        </p:spPr>
        <p:txBody>
          <a:bodyPr/>
          <a:lstStyle/>
          <a:p>
            <a:pPr algn="ctr">
              <a:buFont typeface="Wingdings" pitchFamily="2" charset="2"/>
              <a:buNone/>
              <a:defRPr/>
            </a:pPr>
            <a:r>
              <a:rPr lang="cs-CZ" b="1" dirty="0" err="1" smtClean="0">
                <a:solidFill>
                  <a:srgbClr val="002060"/>
                </a:solidFill>
              </a:rPr>
              <a:t>Yule</a:t>
            </a:r>
            <a:r>
              <a:rPr lang="cs-CZ" b="1" dirty="0" smtClean="0">
                <a:solidFill>
                  <a:srgbClr val="002060"/>
                </a:solidFill>
              </a:rPr>
              <a:t> – </a:t>
            </a:r>
            <a:r>
              <a:rPr lang="cs-CZ" b="1" dirty="0" err="1" smtClean="0">
                <a:solidFill>
                  <a:srgbClr val="002060"/>
                </a:solidFill>
              </a:rPr>
              <a:t>Walkerova</a:t>
            </a:r>
            <a:r>
              <a:rPr lang="cs-CZ" b="1" dirty="0" smtClean="0">
                <a:solidFill>
                  <a:srgbClr val="002060"/>
                </a:solidFill>
              </a:rPr>
              <a:t> metoda</a:t>
            </a:r>
          </a:p>
          <a:p>
            <a:pPr marL="0" indent="0">
              <a:buFont typeface="Wingdings" pitchFamily="2" charset="2"/>
              <a:buNone/>
              <a:defRPr/>
            </a:pPr>
            <a:r>
              <a:rPr lang="cs-CZ" dirty="0" smtClean="0"/>
              <a:t>výpočet odhadu autokorelace ze signálové posloupnosti y(</a:t>
            </a:r>
            <a:r>
              <a:rPr lang="cs-CZ" dirty="0" err="1" smtClean="0"/>
              <a:t>nT</a:t>
            </a:r>
            <a:r>
              <a:rPr lang="cs-CZ" baseline="-25000" dirty="0" err="1" smtClean="0">
                <a:cs typeface="Arial" charset="0"/>
              </a:rPr>
              <a:t>vz</a:t>
            </a:r>
            <a:r>
              <a:rPr lang="cs-CZ" dirty="0" smtClean="0"/>
              <a:t>) a pomocí tohoto odhadu odhad parametrů      AR modelu</a:t>
            </a:r>
          </a:p>
          <a:p>
            <a:pPr>
              <a:buFont typeface="Wingdings" pitchFamily="2" charset="2"/>
              <a:buNone/>
              <a:defRPr/>
            </a:pPr>
            <a:r>
              <a:rPr lang="cs-CZ" dirty="0" smtClean="0"/>
              <a:t>užitečnosti:</a:t>
            </a:r>
          </a:p>
          <a:p>
            <a:pPr marL="514350" indent="-514350">
              <a:buFont typeface="Wingdings" pitchFamily="2" charset="2"/>
              <a:buAutoNum type="arabicParenR"/>
              <a:defRPr/>
            </a:pPr>
            <a:r>
              <a:rPr lang="cs-CZ" dirty="0" smtClean="0"/>
              <a:t>odhad AKF</a:t>
            </a:r>
          </a:p>
          <a:p>
            <a:pPr marL="514350" indent="-514350">
              <a:buFont typeface="Wingdings" pitchFamily="2" charset="2"/>
              <a:buAutoNum type="arabicParenR"/>
              <a:defRPr/>
            </a:pPr>
            <a:r>
              <a:rPr lang="cs-CZ" dirty="0" smtClean="0"/>
              <a:t>řešení </a:t>
            </a:r>
            <a:r>
              <a:rPr lang="cs-CZ" dirty="0" err="1" smtClean="0"/>
              <a:t>Yule</a:t>
            </a:r>
            <a:r>
              <a:rPr lang="cs-CZ" dirty="0" smtClean="0"/>
              <a:t>-</a:t>
            </a:r>
            <a:r>
              <a:rPr lang="cs-CZ" dirty="0" err="1" smtClean="0"/>
              <a:t>Walkerových</a:t>
            </a:r>
            <a:r>
              <a:rPr lang="cs-CZ" dirty="0" smtClean="0"/>
              <a:t> rovnice;</a:t>
            </a:r>
          </a:p>
          <a:p>
            <a:pPr marL="514350" indent="-514350">
              <a:buFont typeface="Wingdings" pitchFamily="2" charset="2"/>
              <a:buAutoNum type="arabicParenR"/>
              <a:defRPr/>
            </a:pPr>
            <a:r>
              <a:rPr lang="cs-CZ" dirty="0" smtClean="0"/>
              <a:t>odhad výkonové spektrální hustoty</a:t>
            </a:r>
            <a:endParaRPr lang="cs-CZ" dirty="0"/>
          </a:p>
        </p:txBody>
      </p:sp>
      <p:graphicFrame>
        <p:nvGraphicFramePr>
          <p:cNvPr id="19460" name="Object 2"/>
          <p:cNvGraphicFramePr>
            <a:graphicFrameLocks noChangeAspect="1"/>
          </p:cNvGraphicFramePr>
          <p:nvPr/>
        </p:nvGraphicFramePr>
        <p:xfrm>
          <a:off x="3851275" y="2609850"/>
          <a:ext cx="431800" cy="555625"/>
        </p:xfrm>
        <a:graphic>
          <a:graphicData uri="http://schemas.openxmlformats.org/presentationml/2006/ole">
            <mc:AlternateContent xmlns:mc="http://schemas.openxmlformats.org/markup-compatibility/2006">
              <mc:Choice xmlns:v="urn:schemas-microsoft-com:vml" Requires="v">
                <p:oleObj spid="_x0000_s19471" name="Rovnice" r:id="rId3" imgW="177646" imgH="228402" progId="Equation.3">
                  <p:embed/>
                </p:oleObj>
              </mc:Choice>
              <mc:Fallback>
                <p:oleObj name="Rovnice" r:id="rId3" imgW="177646" imgH="22840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2609850"/>
                        <a:ext cx="431800"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3"/>
          <p:cNvSpPr>
            <a:spLocks noGrp="1"/>
          </p:cNvSpPr>
          <p:nvPr>
            <p:ph type="ctrTitle"/>
          </p:nvPr>
        </p:nvSpPr>
        <p:spPr>
          <a:xfrm>
            <a:off x="823913" y="1916113"/>
            <a:ext cx="7493000" cy="1973262"/>
          </a:xfrm>
        </p:spPr>
        <p:txBody>
          <a:bodyPr/>
          <a:lstStyle/>
          <a:p>
            <a:r>
              <a:rPr lang="cs-CZ" altLang="cs-CZ" sz="3200" smtClean="0"/>
              <a:t>VI.</a:t>
            </a:r>
            <a:br>
              <a:rPr lang="cs-CZ" altLang="cs-CZ" sz="3200" smtClean="0"/>
            </a:br>
            <a:r>
              <a:rPr lang="cs-CZ" altLang="cs-CZ" sz="3200" smtClean="0"/>
              <a:t>PARAMETRICKÉ METODY ODHADU VÝKONOVÉHO SPEKTRA</a:t>
            </a:r>
          </a:p>
        </p:txBody>
      </p:sp>
      <p:sp>
        <p:nvSpPr>
          <p:cNvPr id="5" name="Podnadpis 4"/>
          <p:cNvSpPr>
            <a:spLocks noGrp="1"/>
          </p:cNvSpPr>
          <p:nvPr>
            <p:ph type="subTitle" idx="1"/>
          </p:nvPr>
        </p:nvSpPr>
        <p:spPr>
          <a:xfrm>
            <a:off x="2074863" y="4292600"/>
            <a:ext cx="4994275" cy="1008063"/>
          </a:xfrm>
        </p:spPr>
        <p:txBody>
          <a:bodyPr/>
          <a:lstStyle/>
          <a:p>
            <a:pPr>
              <a:defRPr/>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err="1" smtClean="0"/>
              <a:t>George</a:t>
            </a:r>
            <a:r>
              <a:rPr lang="cs-CZ" dirty="0" smtClean="0"/>
              <a:t> </a:t>
            </a:r>
            <a:r>
              <a:rPr lang="cs-CZ" dirty="0" err="1" smtClean="0"/>
              <a:t>Udny</a:t>
            </a:r>
            <a:r>
              <a:rPr lang="cs-CZ" dirty="0" smtClean="0"/>
              <a:t> </a:t>
            </a:r>
            <a:r>
              <a:rPr lang="cs-CZ" dirty="0" err="1" smtClean="0"/>
              <a:t>Yule</a:t>
            </a:r>
            <a:r>
              <a:rPr lang="cs-CZ" dirty="0" smtClean="0"/>
              <a:t>, FRS </a:t>
            </a:r>
            <a:endParaRPr lang="cs-CZ" dirty="0"/>
          </a:p>
        </p:txBody>
      </p:sp>
      <p:sp>
        <p:nvSpPr>
          <p:cNvPr id="3" name="Zástupný symbol pro obsah 2"/>
          <p:cNvSpPr>
            <a:spLocks noGrp="1"/>
          </p:cNvSpPr>
          <p:nvPr>
            <p:ph idx="1"/>
          </p:nvPr>
        </p:nvSpPr>
        <p:spPr>
          <a:xfrm>
            <a:off x="500063" y="1214438"/>
            <a:ext cx="6448425" cy="2862262"/>
          </a:xfrm>
        </p:spPr>
        <p:txBody>
          <a:bodyPr/>
          <a:lstStyle/>
          <a:p>
            <a:pPr>
              <a:buFont typeface="Wingdings" pitchFamily="2" charset="2"/>
              <a:buNone/>
              <a:defRPr/>
            </a:pPr>
            <a:r>
              <a:rPr lang="cs-CZ" sz="2000" dirty="0" smtClean="0"/>
              <a:t>* 18.2.1871, </a:t>
            </a:r>
            <a:r>
              <a:rPr lang="cs-CZ" sz="2000" dirty="0" err="1" smtClean="0"/>
              <a:t>Morham</a:t>
            </a:r>
            <a:r>
              <a:rPr lang="cs-CZ" sz="2000" dirty="0" smtClean="0"/>
              <a:t>, Skotsko, U.K.</a:t>
            </a:r>
          </a:p>
          <a:p>
            <a:pPr>
              <a:buFont typeface="Wingdings" pitchFamily="2" charset="2"/>
              <a:buNone/>
              <a:defRPr/>
            </a:pPr>
            <a:r>
              <a:rPr lang="cs-CZ" sz="2000" dirty="0" smtClean="0">
                <a:sym typeface="Wingdings 2"/>
              </a:rPr>
              <a:t> 26.6. 1951 Cambridge, Anglie, U.K.</a:t>
            </a:r>
          </a:p>
          <a:p>
            <a:pPr marL="0" indent="0">
              <a:buFont typeface="Wingdings" pitchFamily="2" charset="2"/>
              <a:buNone/>
              <a:defRPr/>
            </a:pPr>
            <a:r>
              <a:rPr lang="cs-CZ" sz="2000" dirty="0" smtClean="0">
                <a:sym typeface="Wingdings 2"/>
              </a:rPr>
              <a:t>britský statistik, pocházel z uznávané skotské rodiny vědců, důstojníků, úředníků a správců. Jeho strýc byl orientalista Sir Henry </a:t>
            </a:r>
            <a:r>
              <a:rPr lang="cs-CZ" sz="2000" dirty="0" err="1" smtClean="0">
                <a:sym typeface="Wingdings 2"/>
              </a:rPr>
              <a:t>Yule</a:t>
            </a:r>
            <a:r>
              <a:rPr lang="cs-CZ" sz="2000" dirty="0" smtClean="0">
                <a:sym typeface="Wingdings 2"/>
              </a:rPr>
              <a:t> (1820-1889)</a:t>
            </a:r>
          </a:p>
          <a:p>
            <a:pPr>
              <a:buFont typeface="Wingdings" pitchFamily="2" charset="2"/>
              <a:buNone/>
              <a:defRPr/>
            </a:pPr>
            <a:r>
              <a:rPr lang="cs-CZ" sz="2000" dirty="0" smtClean="0">
                <a:sym typeface="Wingdings 2"/>
              </a:rPr>
              <a:t>zájmy: teorie a aplikace korelace, regrese především ve spojení s časovými řadami</a:t>
            </a:r>
          </a:p>
          <a:p>
            <a:pPr>
              <a:buFont typeface="Wingdings" pitchFamily="2" charset="2"/>
              <a:buNone/>
              <a:defRPr/>
            </a:pPr>
            <a:endParaRPr lang="cs-CZ" dirty="0" smtClean="0"/>
          </a:p>
          <a:p>
            <a:pPr>
              <a:buFont typeface="Wingdings" pitchFamily="2" charset="2"/>
              <a:buNone/>
              <a:defRPr/>
            </a:pPr>
            <a:endParaRPr lang="cs-CZ" dirty="0"/>
          </a:p>
        </p:txBody>
      </p:sp>
      <p:pic>
        <p:nvPicPr>
          <p:cNvPr id="20484" name="Picture 2" descr="http://www.sef.hku.hk/~wsuen/ls/immortal/y1pic.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488" y="1268413"/>
            <a:ext cx="1989137" cy="244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ovéPole 4"/>
          <p:cNvSpPr txBox="1">
            <a:spLocks noChangeArrowheads="1"/>
          </p:cNvSpPr>
          <p:nvPr/>
        </p:nvSpPr>
        <p:spPr bwMode="auto">
          <a:xfrm>
            <a:off x="468313" y="4149725"/>
            <a:ext cx="842486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1800"/>
              <a:t>Frank Yates v jeho nekrologu uvedl: </a:t>
            </a:r>
            <a:r>
              <a:rPr lang="en-US" altLang="cs-CZ" sz="1800">
                <a:solidFill>
                  <a:srgbClr val="002060"/>
                </a:solidFill>
              </a:rPr>
              <a:t>“To summarize we may, I think, justly conclude that though Yule did not fully develop any completely new branches of statistical theory, he took the first steps in many directions which were later to prove fruitful lines for further progress… He can indeed rightly claim to be one of the pioneers of modern statistics”.</a:t>
            </a:r>
            <a:endParaRPr lang="cs-CZ" altLang="cs-CZ" sz="180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Sir Gilbert Thomas </a:t>
            </a:r>
            <a:r>
              <a:rPr lang="cs-CZ" dirty="0" err="1" smtClean="0"/>
              <a:t>Walker</a:t>
            </a:r>
            <a:endParaRPr lang="cs-CZ" dirty="0"/>
          </a:p>
        </p:txBody>
      </p:sp>
      <p:sp>
        <p:nvSpPr>
          <p:cNvPr id="3" name="Zástupný symbol pro obsah 2"/>
          <p:cNvSpPr>
            <a:spLocks noGrp="1"/>
          </p:cNvSpPr>
          <p:nvPr>
            <p:ph idx="1"/>
          </p:nvPr>
        </p:nvSpPr>
        <p:spPr>
          <a:xfrm>
            <a:off x="468313" y="1268413"/>
            <a:ext cx="5511800" cy="3529012"/>
          </a:xfrm>
        </p:spPr>
        <p:txBody>
          <a:bodyPr/>
          <a:lstStyle/>
          <a:p>
            <a:pPr>
              <a:buFont typeface="Wingdings" pitchFamily="2" charset="2"/>
              <a:buNone/>
              <a:defRPr/>
            </a:pPr>
            <a:r>
              <a:rPr lang="cs-CZ" sz="2000" dirty="0" smtClean="0"/>
              <a:t>* 14.6.1868 </a:t>
            </a:r>
            <a:r>
              <a:rPr lang="cs-CZ" sz="2000" dirty="0" err="1" smtClean="0"/>
              <a:t>Rochdale</a:t>
            </a:r>
            <a:r>
              <a:rPr lang="cs-CZ" sz="2000" dirty="0" smtClean="0"/>
              <a:t>, </a:t>
            </a:r>
            <a:r>
              <a:rPr lang="cs-CZ" sz="2000" dirty="0" err="1" smtClean="0"/>
              <a:t>Lancashire</a:t>
            </a:r>
            <a:r>
              <a:rPr lang="cs-CZ" sz="2000" dirty="0" smtClean="0"/>
              <a:t>, Anglie</a:t>
            </a:r>
          </a:p>
          <a:p>
            <a:pPr>
              <a:buFont typeface="Wingdings" pitchFamily="2" charset="2"/>
              <a:buNone/>
              <a:defRPr/>
            </a:pPr>
            <a:r>
              <a:rPr lang="cs-CZ" sz="2000" dirty="0" smtClean="0">
                <a:sym typeface="Wingdings 2"/>
              </a:rPr>
              <a:t> 4.11.1958 </a:t>
            </a:r>
            <a:r>
              <a:rPr lang="cs-CZ" sz="2000" dirty="0" err="1" smtClean="0">
                <a:sym typeface="Wingdings 2"/>
              </a:rPr>
              <a:t>Coulsdon</a:t>
            </a:r>
            <a:r>
              <a:rPr lang="cs-CZ" sz="2000" dirty="0" smtClean="0">
                <a:sym typeface="Wingdings 2"/>
              </a:rPr>
              <a:t>, </a:t>
            </a:r>
            <a:r>
              <a:rPr lang="cs-CZ" sz="2000" dirty="0" err="1" smtClean="0">
                <a:sym typeface="Wingdings 2"/>
              </a:rPr>
              <a:t>Surrey</a:t>
            </a:r>
            <a:r>
              <a:rPr lang="cs-CZ" sz="2000" dirty="0" smtClean="0">
                <a:sym typeface="Wingdings 2"/>
              </a:rPr>
              <a:t>, Anglie</a:t>
            </a:r>
          </a:p>
          <a:p>
            <a:pPr>
              <a:buFont typeface="Wingdings" pitchFamily="2" charset="2"/>
              <a:buNone/>
              <a:defRPr/>
            </a:pPr>
            <a:r>
              <a:rPr lang="cs-CZ" sz="2000" dirty="0" smtClean="0"/>
              <a:t>přední britský matematik, fyzik a meteorolog</a:t>
            </a:r>
          </a:p>
          <a:p>
            <a:pPr>
              <a:buFont typeface="Wingdings" pitchFamily="2" charset="2"/>
              <a:buNone/>
              <a:defRPr/>
            </a:pPr>
            <a:r>
              <a:rPr lang="en-US" sz="2000" b="1" dirty="0" smtClean="0"/>
              <a:t>Walker Institute for Climate System Research</a:t>
            </a:r>
            <a:endParaRPr lang="cs-CZ" sz="2000" dirty="0" smtClean="0"/>
          </a:p>
          <a:p>
            <a:pPr marL="0" indent="0">
              <a:buFont typeface="Wingdings" pitchFamily="2" charset="2"/>
              <a:buNone/>
              <a:defRPr/>
            </a:pPr>
            <a:r>
              <a:rPr lang="cs-CZ" sz="2000" dirty="0" smtClean="0"/>
              <a:t>znám především popisem tzv. jižních oscilací, klimatického jevu způsobeného mořským proudem El Ni</a:t>
            </a:r>
            <a:r>
              <a:rPr lang="en-US" sz="2000" dirty="0" smtClean="0"/>
              <a:t>ñ</a:t>
            </a:r>
            <a:r>
              <a:rPr lang="cs-CZ" sz="2000" dirty="0" smtClean="0"/>
              <a:t>o</a:t>
            </a:r>
            <a:endParaRPr lang="cs-CZ" sz="2000" dirty="0"/>
          </a:p>
        </p:txBody>
      </p:sp>
      <p:sp>
        <p:nvSpPr>
          <p:cNvPr id="21508" name="TextovéPole 4"/>
          <p:cNvSpPr txBox="1">
            <a:spLocks noChangeArrowheads="1"/>
          </p:cNvSpPr>
          <p:nvPr/>
        </p:nvSpPr>
        <p:spPr bwMode="auto">
          <a:xfrm>
            <a:off x="468313" y="5084763"/>
            <a:ext cx="86756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en-US" altLang="cs-CZ" sz="1800">
                <a:solidFill>
                  <a:srgbClr val="002060"/>
                </a:solidFill>
              </a:rPr>
              <a:t>He w</a:t>
            </a:r>
            <a:r>
              <a:rPr lang="cs-CZ" altLang="cs-CZ" sz="1800">
                <a:solidFill>
                  <a:srgbClr val="002060"/>
                </a:solidFill>
              </a:rPr>
              <a:t>as</a:t>
            </a:r>
            <a:r>
              <a:rPr lang="en-US" altLang="cs-CZ" sz="1800">
                <a:solidFill>
                  <a:srgbClr val="002060"/>
                </a:solidFill>
              </a:rPr>
              <a:t> a</a:t>
            </a:r>
            <a:r>
              <a:rPr lang="cs-CZ" altLang="cs-CZ" sz="1800">
                <a:solidFill>
                  <a:srgbClr val="002060"/>
                </a:solidFill>
              </a:rPr>
              <a:t> very normal </a:t>
            </a:r>
            <a:r>
              <a:rPr lang="en-US" altLang="cs-CZ" sz="1800">
                <a:solidFill>
                  <a:srgbClr val="002060"/>
                </a:solidFill>
              </a:rPr>
              <a:t>human being, with none of the proverbial eccentricities of</a:t>
            </a:r>
            <a:r>
              <a:rPr lang="cs-CZ" altLang="cs-CZ" sz="1800">
                <a:solidFill>
                  <a:srgbClr val="002060"/>
                </a:solidFill>
              </a:rPr>
              <a:t> </a:t>
            </a:r>
            <a:r>
              <a:rPr lang="en-US" altLang="cs-CZ" sz="1800">
                <a:solidFill>
                  <a:srgbClr val="002060"/>
                </a:solidFill>
              </a:rPr>
              <a:t>mathematicians among whom he ranked high. This normality itself is perhaps a</a:t>
            </a:r>
            <a:r>
              <a:rPr lang="cs-CZ" altLang="cs-CZ" sz="1800">
                <a:solidFill>
                  <a:srgbClr val="002060"/>
                </a:solidFill>
              </a:rPr>
              <a:t> </a:t>
            </a:r>
            <a:r>
              <a:rPr lang="en-US" altLang="cs-CZ" sz="1800">
                <a:solidFill>
                  <a:srgbClr val="002060"/>
                </a:solidFill>
              </a:rPr>
              <a:t>great and likable distinction (Sohoni, 1959)</a:t>
            </a:r>
            <a:endParaRPr lang="cs-CZ" altLang="cs-CZ" sz="1800">
              <a:solidFill>
                <a:srgbClr val="002060"/>
              </a:solidFill>
            </a:endParaRPr>
          </a:p>
        </p:txBody>
      </p:sp>
      <p:pic>
        <p:nvPicPr>
          <p:cNvPr id="21509" name="Picture 12" descr="http://www.imperial.ac.uk/centenary/flash/timeline/images/people/small/1924_wal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1412875"/>
            <a:ext cx="2735262"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AR MODELY</a:t>
            </a:r>
            <a:endParaRPr lang="cs-CZ" dirty="0"/>
          </a:p>
        </p:txBody>
      </p:sp>
      <p:sp>
        <p:nvSpPr>
          <p:cNvPr id="25603" name="Zástupný symbol pro obsah 2"/>
          <p:cNvSpPr>
            <a:spLocks noGrp="1"/>
          </p:cNvSpPr>
          <p:nvPr>
            <p:ph idx="1"/>
          </p:nvPr>
        </p:nvSpPr>
        <p:spPr>
          <a:xfrm>
            <a:off x="500063" y="1214438"/>
            <a:ext cx="8535987" cy="5383212"/>
          </a:xfrm>
        </p:spPr>
        <p:txBody>
          <a:bodyPr/>
          <a:lstStyle/>
          <a:p>
            <a:pPr algn="ctr">
              <a:buFont typeface="Wingdings" pitchFamily="2" charset="2"/>
              <a:buNone/>
              <a:defRPr/>
            </a:pPr>
            <a:r>
              <a:rPr lang="cs-CZ" b="1" dirty="0" err="1" smtClean="0">
                <a:solidFill>
                  <a:srgbClr val="002060"/>
                </a:solidFill>
                <a:cs typeface="Arial" charset="0"/>
              </a:rPr>
              <a:t>Yule</a:t>
            </a:r>
            <a:r>
              <a:rPr lang="cs-CZ" b="1" dirty="0" smtClean="0">
                <a:solidFill>
                  <a:srgbClr val="002060"/>
                </a:solidFill>
                <a:cs typeface="Arial" charset="0"/>
              </a:rPr>
              <a:t> – </a:t>
            </a:r>
            <a:r>
              <a:rPr lang="cs-CZ" b="1" dirty="0" err="1" smtClean="0">
                <a:solidFill>
                  <a:srgbClr val="002060"/>
                </a:solidFill>
                <a:cs typeface="Arial" charset="0"/>
              </a:rPr>
              <a:t>Walkerova</a:t>
            </a:r>
            <a:r>
              <a:rPr lang="cs-CZ" b="1" dirty="0" smtClean="0">
                <a:solidFill>
                  <a:srgbClr val="002060"/>
                </a:solidFill>
                <a:cs typeface="Arial" charset="0"/>
              </a:rPr>
              <a:t> metoda</a:t>
            </a:r>
          </a:p>
          <a:p>
            <a:pPr>
              <a:buFont typeface="Wingdings" pitchFamily="2" charset="2"/>
              <a:buNone/>
              <a:defRPr/>
            </a:pPr>
            <a:r>
              <a:rPr lang="cs-CZ" sz="2400" dirty="0" smtClean="0">
                <a:solidFill>
                  <a:schemeClr val="accent4"/>
                </a:solidFill>
                <a:cs typeface="Arial" charset="0"/>
              </a:rPr>
              <a:t>ad 1)</a:t>
            </a: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endParaRPr lang="cs-CZ" sz="2400" b="1" dirty="0" smtClean="0">
              <a:solidFill>
                <a:schemeClr val="accent4"/>
              </a:solidFill>
              <a:cs typeface="Arial" charset="0"/>
              <a:sym typeface="Symbol"/>
            </a:endParaRPr>
          </a:p>
          <a:p>
            <a:pPr>
              <a:buFont typeface="Wingdings" pitchFamily="2" charset="2"/>
              <a:buNone/>
              <a:defRPr/>
            </a:pPr>
            <a:r>
              <a:rPr lang="cs-CZ" sz="2400" b="1" dirty="0" smtClean="0">
                <a:solidFill>
                  <a:schemeClr val="accent4"/>
                </a:solidFill>
                <a:cs typeface="Arial" charset="0"/>
                <a:sym typeface="Symbol"/>
              </a:rPr>
              <a:t></a:t>
            </a:r>
            <a:r>
              <a:rPr lang="cs-CZ" sz="2400" dirty="0" smtClean="0">
                <a:solidFill>
                  <a:schemeClr val="accent4"/>
                </a:solidFill>
                <a:cs typeface="Arial" charset="0"/>
                <a:sym typeface="Symbol"/>
              </a:rPr>
              <a:t>	autokorelační matice je pozitivně </a:t>
            </a:r>
            <a:r>
              <a:rPr lang="cs-CZ" sz="2400" dirty="0" err="1" smtClean="0">
                <a:solidFill>
                  <a:schemeClr val="accent4"/>
                </a:solidFill>
                <a:cs typeface="Arial" charset="0"/>
                <a:sym typeface="Symbol"/>
              </a:rPr>
              <a:t>semidefinitní</a:t>
            </a:r>
            <a:endParaRPr lang="cs-CZ" sz="2400" dirty="0" smtClean="0">
              <a:solidFill>
                <a:schemeClr val="accent4"/>
              </a:solidFill>
              <a:cs typeface="Arial" charset="0"/>
              <a:sym typeface="Symbol"/>
            </a:endParaRPr>
          </a:p>
          <a:p>
            <a:pPr>
              <a:buFont typeface="Wingdings" pitchFamily="2" charset="2"/>
              <a:buNone/>
              <a:defRPr/>
            </a:pPr>
            <a:r>
              <a:rPr lang="cs-CZ" sz="2400" b="1" dirty="0" smtClean="0">
                <a:solidFill>
                  <a:schemeClr val="accent4"/>
                </a:solidFill>
                <a:cs typeface="Arial" charset="0"/>
                <a:sym typeface="Symbol"/>
              </a:rPr>
              <a:t></a:t>
            </a:r>
            <a:r>
              <a:rPr lang="cs-CZ" sz="2400" dirty="0" smtClean="0">
                <a:solidFill>
                  <a:schemeClr val="accent4"/>
                </a:solidFill>
                <a:cs typeface="Arial" charset="0"/>
                <a:sym typeface="Symbol"/>
              </a:rPr>
              <a:t>	výsledný AR model bude stabilní</a:t>
            </a:r>
          </a:p>
          <a:p>
            <a:pPr>
              <a:buFont typeface="Wingdings" pitchFamily="2" charset="2"/>
              <a:buNone/>
              <a:defRPr/>
            </a:pPr>
            <a:r>
              <a:rPr lang="cs-CZ" sz="2400" b="1" dirty="0" smtClean="0">
                <a:solidFill>
                  <a:schemeClr val="accent4"/>
                </a:solidFill>
                <a:cs typeface="Arial" charset="0"/>
                <a:sym typeface="Symbol"/>
              </a:rPr>
              <a:t></a:t>
            </a:r>
            <a:r>
              <a:rPr lang="cs-CZ" sz="2400" dirty="0" smtClean="0">
                <a:solidFill>
                  <a:schemeClr val="accent4"/>
                </a:solidFill>
                <a:cs typeface="Arial" charset="0"/>
                <a:sym typeface="Symbol"/>
              </a:rPr>
              <a:t>	předpokládá se, že stabilní AR model reprezentuje data </a:t>
            </a:r>
            <a:r>
              <a:rPr lang="cs-CZ" sz="2400" dirty="0" smtClean="0">
                <a:solidFill>
                  <a:srgbClr val="C00000"/>
                </a:solidFill>
                <a:cs typeface="Arial" charset="0"/>
                <a:sym typeface="Symbol"/>
              </a:rPr>
              <a:t>nejlépe (!?)</a:t>
            </a:r>
            <a:endParaRPr lang="cs-CZ" sz="2400" dirty="0" smtClean="0">
              <a:solidFill>
                <a:srgbClr val="C00000"/>
              </a:solidFill>
              <a:cs typeface="Arial" charset="0"/>
            </a:endParaRPr>
          </a:p>
        </p:txBody>
      </p:sp>
      <p:pic>
        <p:nvPicPr>
          <p:cNvPr id="2253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000250"/>
            <a:ext cx="5229225"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AR MODELY</a:t>
            </a:r>
            <a:endParaRPr lang="cs-CZ" dirty="0"/>
          </a:p>
        </p:txBody>
      </p:sp>
      <p:sp>
        <p:nvSpPr>
          <p:cNvPr id="25603" name="Zástupný symbol pro obsah 2"/>
          <p:cNvSpPr>
            <a:spLocks noGrp="1"/>
          </p:cNvSpPr>
          <p:nvPr>
            <p:ph idx="1"/>
          </p:nvPr>
        </p:nvSpPr>
        <p:spPr>
          <a:xfrm>
            <a:off x="500063" y="1214438"/>
            <a:ext cx="8535987" cy="5383212"/>
          </a:xfrm>
        </p:spPr>
        <p:txBody>
          <a:bodyPr/>
          <a:lstStyle/>
          <a:p>
            <a:pPr algn="ctr">
              <a:buFont typeface="Wingdings" pitchFamily="2" charset="2"/>
              <a:buNone/>
              <a:defRPr/>
            </a:pPr>
            <a:r>
              <a:rPr lang="cs-CZ" b="1" dirty="0" err="1" smtClean="0">
                <a:solidFill>
                  <a:srgbClr val="002060"/>
                </a:solidFill>
                <a:cs typeface="Arial" charset="0"/>
              </a:rPr>
              <a:t>Yule</a:t>
            </a:r>
            <a:r>
              <a:rPr lang="cs-CZ" b="1" dirty="0" smtClean="0">
                <a:solidFill>
                  <a:srgbClr val="002060"/>
                </a:solidFill>
                <a:cs typeface="Arial" charset="0"/>
              </a:rPr>
              <a:t> – </a:t>
            </a:r>
            <a:r>
              <a:rPr lang="cs-CZ" b="1" dirty="0" err="1" smtClean="0">
                <a:solidFill>
                  <a:srgbClr val="002060"/>
                </a:solidFill>
                <a:cs typeface="Arial" charset="0"/>
              </a:rPr>
              <a:t>Walkerova</a:t>
            </a:r>
            <a:r>
              <a:rPr lang="cs-CZ" b="1" dirty="0" smtClean="0">
                <a:solidFill>
                  <a:srgbClr val="002060"/>
                </a:solidFill>
                <a:cs typeface="Arial" charset="0"/>
              </a:rPr>
              <a:t> metoda</a:t>
            </a:r>
          </a:p>
          <a:p>
            <a:pPr>
              <a:buFont typeface="Wingdings" pitchFamily="2" charset="2"/>
              <a:buNone/>
              <a:defRPr/>
            </a:pPr>
            <a:r>
              <a:rPr lang="cs-CZ" sz="2400" dirty="0" smtClean="0">
                <a:solidFill>
                  <a:schemeClr val="accent4"/>
                </a:solidFill>
                <a:cs typeface="Arial" charset="0"/>
              </a:rPr>
              <a:t>ad 3)</a:t>
            </a: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endParaRPr lang="cs-CZ" sz="2400" dirty="0" smtClean="0">
              <a:solidFill>
                <a:schemeClr val="accent4"/>
              </a:solidFill>
              <a:cs typeface="Arial" charset="0"/>
            </a:endParaRPr>
          </a:p>
          <a:p>
            <a:pPr>
              <a:buFont typeface="Wingdings" pitchFamily="2" charset="2"/>
              <a:buNone/>
              <a:defRPr/>
            </a:pPr>
            <a:r>
              <a:rPr lang="cs-CZ" sz="2400" dirty="0" smtClean="0">
                <a:solidFill>
                  <a:schemeClr val="accent4"/>
                </a:solidFill>
                <a:cs typeface="Arial" charset="0"/>
              </a:rPr>
              <a:t>je odhad minimální střední kvadratické odchylky prediktoru p-</a:t>
            </a:r>
            <a:r>
              <a:rPr lang="cs-CZ" sz="2400" dirty="0" err="1" smtClean="0">
                <a:solidFill>
                  <a:schemeClr val="accent4"/>
                </a:solidFill>
                <a:cs typeface="Arial" charset="0"/>
              </a:rPr>
              <a:t>tého</a:t>
            </a:r>
            <a:r>
              <a:rPr lang="cs-CZ" sz="2400" dirty="0" smtClean="0">
                <a:solidFill>
                  <a:schemeClr val="accent4"/>
                </a:solidFill>
                <a:cs typeface="Arial" charset="0"/>
              </a:rPr>
              <a:t> řádu</a:t>
            </a:r>
            <a:endParaRPr lang="cs-CZ" sz="2400" dirty="0" smtClean="0">
              <a:solidFill>
                <a:srgbClr val="C00000"/>
              </a:solidFill>
              <a:cs typeface="Arial" charset="0"/>
            </a:endParaRPr>
          </a:p>
        </p:txBody>
      </p:sp>
      <p:pic>
        <p:nvPicPr>
          <p:cNvPr id="2356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988840"/>
            <a:ext cx="417195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AR MODELY</a:t>
            </a:r>
            <a:endParaRPr lang="cs-CZ" dirty="0"/>
          </a:p>
        </p:txBody>
      </p:sp>
      <p:sp>
        <p:nvSpPr>
          <p:cNvPr id="3" name="Zástupný symbol pro obsah 2"/>
          <p:cNvSpPr>
            <a:spLocks noGrp="1"/>
          </p:cNvSpPr>
          <p:nvPr>
            <p:ph idx="1"/>
          </p:nvPr>
        </p:nvSpPr>
        <p:spPr>
          <a:xfrm>
            <a:off x="500063" y="1214438"/>
            <a:ext cx="8535987" cy="5310187"/>
          </a:xfrm>
        </p:spPr>
        <p:txBody>
          <a:bodyPr/>
          <a:lstStyle/>
          <a:p>
            <a:pPr algn="ctr">
              <a:buFont typeface="Wingdings" pitchFamily="2" charset="2"/>
              <a:buNone/>
              <a:defRPr/>
            </a:pPr>
            <a:r>
              <a:rPr lang="cs-CZ" b="1" dirty="0" err="1" smtClean="0">
                <a:solidFill>
                  <a:srgbClr val="002060"/>
                </a:solidFill>
              </a:rPr>
              <a:t>Yule</a:t>
            </a:r>
            <a:r>
              <a:rPr lang="cs-CZ" b="1" dirty="0" smtClean="0">
                <a:solidFill>
                  <a:srgbClr val="002060"/>
                </a:solidFill>
              </a:rPr>
              <a:t> – </a:t>
            </a:r>
            <a:r>
              <a:rPr lang="cs-CZ" b="1" dirty="0" err="1" smtClean="0">
                <a:solidFill>
                  <a:srgbClr val="002060"/>
                </a:solidFill>
              </a:rPr>
              <a:t>Walkerova</a:t>
            </a:r>
            <a:r>
              <a:rPr lang="cs-CZ" b="1" dirty="0" smtClean="0">
                <a:solidFill>
                  <a:srgbClr val="002060"/>
                </a:solidFill>
              </a:rPr>
              <a:t> metoda</a:t>
            </a:r>
          </a:p>
          <a:p>
            <a:pPr>
              <a:buFont typeface="Wingdings" pitchFamily="2" charset="2"/>
              <a:buNone/>
              <a:defRPr/>
            </a:pPr>
            <a:r>
              <a:rPr lang="cs-CZ" sz="2000" dirty="0" smtClean="0">
                <a:solidFill>
                  <a:schemeClr val="accent4"/>
                </a:solidFill>
              </a:rPr>
              <a:t>ad 2) řešení </a:t>
            </a:r>
            <a:r>
              <a:rPr lang="cs-CZ" sz="2000" dirty="0" err="1" smtClean="0">
                <a:solidFill>
                  <a:schemeClr val="accent4"/>
                </a:solidFill>
              </a:rPr>
              <a:t>Yule</a:t>
            </a:r>
            <a:r>
              <a:rPr lang="cs-CZ" sz="2000" dirty="0" smtClean="0">
                <a:solidFill>
                  <a:schemeClr val="accent4"/>
                </a:solidFill>
              </a:rPr>
              <a:t>-</a:t>
            </a:r>
            <a:r>
              <a:rPr lang="cs-CZ" sz="2000" dirty="0" err="1" smtClean="0">
                <a:solidFill>
                  <a:schemeClr val="accent4"/>
                </a:solidFill>
              </a:rPr>
              <a:t>Walkerových</a:t>
            </a:r>
            <a:r>
              <a:rPr lang="cs-CZ" sz="2000" dirty="0" smtClean="0">
                <a:solidFill>
                  <a:schemeClr val="accent4"/>
                </a:solidFill>
              </a:rPr>
              <a:t> rovnic</a:t>
            </a:r>
          </a:p>
          <a:p>
            <a:pPr algn="ctr">
              <a:buFont typeface="Wingdings" pitchFamily="2" charset="2"/>
              <a:buNone/>
              <a:defRPr/>
            </a:pPr>
            <a:endParaRPr lang="cs-CZ" sz="2000" cap="all" dirty="0" smtClean="0"/>
          </a:p>
          <a:p>
            <a:pPr algn="ctr">
              <a:buFont typeface="Wingdings" pitchFamily="2" charset="2"/>
              <a:buNone/>
              <a:defRPr/>
            </a:pPr>
            <a:r>
              <a:rPr lang="cs-CZ" sz="2400" b="1" cap="all" dirty="0" err="1" smtClean="0"/>
              <a:t>Levinsonův</a:t>
            </a:r>
            <a:r>
              <a:rPr lang="cs-CZ" sz="2400" b="1" cap="all" dirty="0" smtClean="0"/>
              <a:t> – </a:t>
            </a:r>
            <a:r>
              <a:rPr lang="cs-CZ" sz="2400" b="1" cap="all" dirty="0" err="1" smtClean="0"/>
              <a:t>Durbinův</a:t>
            </a:r>
            <a:r>
              <a:rPr lang="cs-CZ" sz="2400" b="1" cap="all" dirty="0" smtClean="0"/>
              <a:t> </a:t>
            </a:r>
          </a:p>
          <a:p>
            <a:pPr algn="ctr">
              <a:buFont typeface="Wingdings" pitchFamily="2" charset="2"/>
              <a:buNone/>
              <a:defRPr/>
            </a:pPr>
            <a:r>
              <a:rPr lang="cs-CZ" sz="2400" b="1" cap="all" dirty="0" smtClean="0"/>
              <a:t>algoritmus</a:t>
            </a:r>
            <a:endParaRPr lang="cs-CZ" sz="2400" b="1" cap="all" dirty="0" smtClean="0">
              <a:solidFill>
                <a:schemeClr val="accent4"/>
              </a:solidFill>
            </a:endParaRPr>
          </a:p>
          <a:p>
            <a:pPr>
              <a:buFont typeface="Wingdings" pitchFamily="2" charset="2"/>
              <a:buNone/>
              <a:defRPr/>
            </a:pPr>
            <a:endParaRPr lang="cs-CZ" sz="2000" dirty="0" smtClean="0">
              <a:solidFill>
                <a:schemeClr val="accent4"/>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Norman </a:t>
            </a:r>
            <a:r>
              <a:rPr lang="cs-CZ" dirty="0" err="1" smtClean="0"/>
              <a:t>Levinson</a:t>
            </a:r>
            <a:endParaRPr lang="cs-CZ" dirty="0"/>
          </a:p>
        </p:txBody>
      </p:sp>
      <p:sp>
        <p:nvSpPr>
          <p:cNvPr id="25603" name="Zástupný symbol pro obsah 2"/>
          <p:cNvSpPr>
            <a:spLocks noGrp="1"/>
          </p:cNvSpPr>
          <p:nvPr>
            <p:ph idx="1"/>
          </p:nvPr>
        </p:nvSpPr>
        <p:spPr>
          <a:xfrm>
            <a:off x="500063" y="1214438"/>
            <a:ext cx="5584825" cy="5167312"/>
          </a:xfrm>
        </p:spPr>
        <p:txBody>
          <a:bodyPr/>
          <a:lstStyle/>
          <a:p>
            <a:pPr>
              <a:buFont typeface="Wingdings" pitchFamily="2" charset="2"/>
              <a:buNone/>
            </a:pPr>
            <a:r>
              <a:rPr lang="cs-CZ" altLang="cs-CZ" sz="2000" smtClean="0">
                <a:cs typeface="Arial" charset="0"/>
              </a:rPr>
              <a:t>* 11.8.1912 Lynn, MA, USA - </a:t>
            </a:r>
          </a:p>
          <a:p>
            <a:pPr>
              <a:buFont typeface="Wingdings" pitchFamily="2" charset="2"/>
              <a:buNone/>
            </a:pPr>
            <a:r>
              <a:rPr lang="cs-CZ" altLang="cs-CZ" sz="2000" smtClean="0">
                <a:cs typeface="Arial" charset="0"/>
                <a:sym typeface="Wingdings 2" pitchFamily="18" charset="2"/>
              </a:rPr>
              <a:t> 10.10.1975 Boston, MA, USA</a:t>
            </a:r>
          </a:p>
          <a:p>
            <a:pPr>
              <a:buFont typeface="Wingdings" pitchFamily="2" charset="2"/>
              <a:buNone/>
            </a:pPr>
            <a:r>
              <a:rPr lang="cs-CZ" altLang="cs-CZ" sz="2000" smtClean="0">
                <a:cs typeface="Arial" charset="0"/>
              </a:rPr>
              <a:t>americký elektrotechnik a matematik</a:t>
            </a:r>
          </a:p>
          <a:p>
            <a:pPr>
              <a:buFont typeface="Wingdings" pitchFamily="2" charset="2"/>
              <a:buNone/>
            </a:pPr>
            <a:r>
              <a:rPr lang="cs-CZ" altLang="cs-CZ" sz="2000" smtClean="0">
                <a:cs typeface="Arial" charset="0"/>
              </a:rPr>
              <a:t>zájmy: Fourierova transformace, komplexní analýza, nelineární diferenciální rovnice, teorie čísel, zpracování signálů, Levinsonův algoritmus (1947)</a:t>
            </a:r>
          </a:p>
          <a:p>
            <a:pPr>
              <a:buFont typeface="Wingdings" pitchFamily="2" charset="2"/>
              <a:buNone/>
            </a:pPr>
            <a:r>
              <a:rPr lang="cs-CZ" altLang="cs-CZ" sz="2000" smtClean="0">
                <a:cs typeface="Arial" charset="0"/>
              </a:rPr>
              <a:t>studia: M.I.T., Master degree in E.E. (1934), PhD stipendium – Cambridge, PhD degree M.I.T. - matematika</a:t>
            </a:r>
          </a:p>
          <a:p>
            <a:pPr>
              <a:buFont typeface="Wingdings" pitchFamily="2" charset="2"/>
              <a:buNone/>
            </a:pPr>
            <a:r>
              <a:rPr lang="cs-CZ" altLang="cs-CZ" sz="2000" smtClean="0">
                <a:cs typeface="Arial" charset="0"/>
              </a:rPr>
              <a:t>zaměstnán: M.I.T.	</a:t>
            </a:r>
          </a:p>
          <a:p>
            <a:pPr>
              <a:buFont typeface="Wingdings" pitchFamily="2" charset="2"/>
              <a:buNone/>
            </a:pPr>
            <a:r>
              <a:rPr lang="cs-CZ" altLang="cs-CZ" sz="2000" smtClean="0">
                <a:cs typeface="Arial" charset="0"/>
              </a:rPr>
              <a:t>učitel a spolupracovník: N. Wiener</a:t>
            </a:r>
          </a:p>
        </p:txBody>
      </p:sp>
      <p:pic>
        <p:nvPicPr>
          <p:cNvPr id="25604" name="Picture 2" descr="http://apprendre-math.info/history/photos/Levinson_2.jpe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1063" y="1341438"/>
            <a:ext cx="2992437"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err="1" smtClean="0"/>
              <a:t>james</a:t>
            </a:r>
            <a:r>
              <a:rPr lang="cs-CZ" dirty="0" smtClean="0"/>
              <a:t> </a:t>
            </a:r>
            <a:r>
              <a:rPr lang="cs-CZ" dirty="0" err="1" smtClean="0"/>
              <a:t>Durbin</a:t>
            </a:r>
            <a:endParaRPr lang="cs-CZ" dirty="0"/>
          </a:p>
        </p:txBody>
      </p:sp>
      <p:sp>
        <p:nvSpPr>
          <p:cNvPr id="26627" name="Zástupný symbol pro obsah 2"/>
          <p:cNvSpPr>
            <a:spLocks noGrp="1"/>
          </p:cNvSpPr>
          <p:nvPr>
            <p:ph idx="1"/>
          </p:nvPr>
        </p:nvSpPr>
        <p:spPr>
          <a:xfrm>
            <a:off x="500063" y="1214438"/>
            <a:ext cx="5151437" cy="3654425"/>
          </a:xfrm>
        </p:spPr>
        <p:txBody>
          <a:bodyPr/>
          <a:lstStyle/>
          <a:p>
            <a:pPr>
              <a:buFont typeface="Wingdings" pitchFamily="2" charset="2"/>
              <a:buNone/>
            </a:pPr>
            <a:r>
              <a:rPr lang="cs-CZ" altLang="cs-CZ" sz="2000" dirty="0" smtClean="0">
                <a:cs typeface="Arial" charset="0"/>
              </a:rPr>
              <a:t>* 30.6.1923</a:t>
            </a:r>
            <a:r>
              <a:rPr lang="cs-CZ" altLang="cs-CZ" sz="2000" dirty="0" smtClean="0">
                <a:cs typeface="Arial" charset="0"/>
              </a:rPr>
              <a:t>, </a:t>
            </a:r>
            <a:r>
              <a:rPr lang="cs-CZ" altLang="cs-CZ" sz="2000" dirty="0" err="1" smtClean="0">
                <a:cs typeface="Arial" charset="0"/>
              </a:rPr>
              <a:t>Widnes</a:t>
            </a:r>
            <a:r>
              <a:rPr lang="cs-CZ" altLang="cs-CZ" sz="2000" dirty="0" smtClean="0">
                <a:cs typeface="Arial" charset="0"/>
              </a:rPr>
              <a:t>, Anglie, U.K</a:t>
            </a:r>
            <a:r>
              <a:rPr lang="cs-CZ" altLang="cs-CZ" sz="2000" dirty="0" smtClean="0">
                <a:cs typeface="Arial" charset="0"/>
              </a:rPr>
              <a:t>. </a:t>
            </a:r>
          </a:p>
          <a:p>
            <a:pPr>
              <a:buFont typeface="Wingdings" pitchFamily="2" charset="2"/>
              <a:buNone/>
            </a:pPr>
            <a:r>
              <a:rPr lang="cs-CZ" altLang="cs-CZ" sz="2000" dirty="0" smtClean="0">
                <a:cs typeface="Arial" charset="0"/>
                <a:sym typeface="Wingdings 2" pitchFamily="18" charset="2"/>
              </a:rPr>
              <a:t> </a:t>
            </a:r>
            <a:r>
              <a:rPr lang="cs-CZ" altLang="cs-CZ" sz="2000" dirty="0" smtClean="0">
                <a:cs typeface="Arial" charset="0"/>
                <a:sym typeface="Wingdings 2" pitchFamily="18" charset="2"/>
              </a:rPr>
              <a:t>23.6.2012 Londýn, U.K.</a:t>
            </a:r>
          </a:p>
          <a:p>
            <a:pPr>
              <a:buFontTx/>
              <a:buChar char="-"/>
            </a:pPr>
            <a:r>
              <a:rPr lang="cs-CZ" altLang="cs-CZ" sz="2000" dirty="0" smtClean="0">
                <a:cs typeface="Arial" charset="0"/>
              </a:rPr>
              <a:t>britský statistik, ekonometrik</a:t>
            </a:r>
          </a:p>
          <a:p>
            <a:pPr>
              <a:buFont typeface="Wingdings" pitchFamily="2" charset="2"/>
              <a:buNone/>
            </a:pPr>
            <a:r>
              <a:rPr lang="cs-CZ" altLang="cs-CZ" sz="2000" dirty="0" smtClean="0">
                <a:cs typeface="Arial" charset="0"/>
              </a:rPr>
              <a:t>studium: St John</a:t>
            </a:r>
            <a:r>
              <a:rPr lang="en-US" altLang="cs-CZ" sz="2000" dirty="0" smtClean="0">
                <a:cs typeface="Arial" charset="0"/>
              </a:rPr>
              <a:t>’</a:t>
            </a:r>
            <a:r>
              <a:rPr lang="cs-CZ" altLang="cs-CZ" sz="2000" dirty="0" smtClean="0">
                <a:cs typeface="Arial" charset="0"/>
              </a:rPr>
              <a:t>s </a:t>
            </a:r>
            <a:r>
              <a:rPr lang="en-US" altLang="cs-CZ" sz="2000" dirty="0" smtClean="0">
                <a:cs typeface="Arial" charset="0"/>
              </a:rPr>
              <a:t>College Cambridge </a:t>
            </a:r>
          </a:p>
          <a:p>
            <a:pPr>
              <a:buFont typeface="Wingdings" pitchFamily="2" charset="2"/>
              <a:buNone/>
            </a:pPr>
            <a:r>
              <a:rPr lang="cs-CZ" altLang="cs-CZ" sz="2000" dirty="0" smtClean="0">
                <a:cs typeface="Arial" charset="0"/>
              </a:rPr>
              <a:t>(spolužák David </a:t>
            </a:r>
            <a:r>
              <a:rPr lang="cs-CZ" altLang="cs-CZ" sz="2000" dirty="0" err="1" smtClean="0">
                <a:cs typeface="Arial" charset="0"/>
              </a:rPr>
              <a:t>Cox</a:t>
            </a:r>
            <a:r>
              <a:rPr lang="cs-CZ" altLang="cs-CZ" sz="2000" dirty="0" smtClean="0">
                <a:cs typeface="Arial" charset="0"/>
              </a:rPr>
              <a:t>), učitel Sir Maurice </a:t>
            </a:r>
            <a:r>
              <a:rPr lang="cs-CZ" altLang="cs-CZ" sz="2000" dirty="0" err="1" smtClean="0">
                <a:cs typeface="Arial" charset="0"/>
              </a:rPr>
              <a:t>Kendall</a:t>
            </a:r>
            <a:r>
              <a:rPr lang="cs-CZ" altLang="cs-CZ" sz="2000" dirty="0" smtClean="0">
                <a:cs typeface="Arial" charset="0"/>
              </a:rPr>
              <a:t> (</a:t>
            </a:r>
            <a:r>
              <a:rPr lang="cs-CZ" altLang="cs-CZ" sz="2000" dirty="0" err="1" smtClean="0">
                <a:cs typeface="Arial" charset="0"/>
              </a:rPr>
              <a:t>Kendalův</a:t>
            </a:r>
            <a:r>
              <a:rPr lang="cs-CZ" altLang="cs-CZ" sz="2000" dirty="0" smtClean="0">
                <a:cs typeface="Arial" charset="0"/>
              </a:rPr>
              <a:t> korelační koeficient</a:t>
            </a:r>
            <a:r>
              <a:rPr lang="cs-CZ" altLang="cs-CZ" sz="2000" i="1" dirty="0" smtClean="0">
                <a:cs typeface="Arial" charset="0"/>
              </a:rPr>
              <a:t> </a:t>
            </a:r>
          </a:p>
          <a:p>
            <a:pPr>
              <a:buFont typeface="Wingdings" pitchFamily="2" charset="2"/>
              <a:buNone/>
            </a:pPr>
            <a:endParaRPr lang="pl-PL" altLang="cs-CZ" sz="1800" dirty="0" smtClean="0">
              <a:cs typeface="Arial" charset="0"/>
            </a:endParaRPr>
          </a:p>
          <a:p>
            <a:pPr>
              <a:buFont typeface="Wingdings" pitchFamily="2" charset="2"/>
              <a:buNone/>
            </a:pPr>
            <a:endParaRPr lang="pl-PL" altLang="cs-CZ" sz="1800" dirty="0" smtClean="0">
              <a:cs typeface="Arial" charset="0"/>
            </a:endParaRPr>
          </a:p>
          <a:p>
            <a:pPr indent="12700">
              <a:buFont typeface="Wingdings" pitchFamily="2" charset="2"/>
              <a:buNone/>
            </a:pPr>
            <a:r>
              <a:rPr lang="pl-PL" altLang="cs-CZ" sz="2000" dirty="0" smtClean="0">
                <a:cs typeface="Arial" charset="0"/>
              </a:rPr>
              <a:t>C je počet shodných párů </a:t>
            </a:r>
            <a:endParaRPr lang="pl-PL" altLang="cs-CZ" sz="2000" dirty="0" smtClean="0">
              <a:cs typeface="Arial" charset="0"/>
            </a:endParaRPr>
          </a:p>
          <a:p>
            <a:pPr marL="194400" indent="-88900">
              <a:spcBef>
                <a:spcPts val="0"/>
              </a:spcBef>
              <a:buFont typeface="Wingdings" pitchFamily="2" charset="2"/>
              <a:buNone/>
            </a:pPr>
            <a:r>
              <a:rPr lang="pl-PL" altLang="cs-CZ" sz="2000" dirty="0" smtClean="0">
                <a:cs typeface="Arial" charset="0"/>
              </a:rPr>
              <a:t>a </a:t>
            </a:r>
            <a:r>
              <a:rPr lang="pl-PL" altLang="cs-CZ" sz="2000" dirty="0" smtClean="0">
                <a:cs typeface="Arial" charset="0"/>
              </a:rPr>
              <a:t>D je </a:t>
            </a:r>
            <a:r>
              <a:rPr lang="cs-CZ" altLang="cs-CZ" sz="2000" dirty="0" smtClean="0">
                <a:cs typeface="Arial" charset="0"/>
              </a:rPr>
              <a:t>počet neshodných párů)</a:t>
            </a:r>
            <a:endParaRPr lang="cs-CZ" altLang="cs-CZ" sz="2400" dirty="0" smtClean="0">
              <a:cs typeface="Arial" charset="0"/>
            </a:endParaRPr>
          </a:p>
        </p:txBody>
      </p:sp>
      <p:pic>
        <p:nvPicPr>
          <p:cNvPr id="26628" name="Picture 2" descr="James Durbin.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1341438"/>
            <a:ext cx="252730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ovéPole 4"/>
          <p:cNvSpPr txBox="1">
            <a:spLocks noChangeArrowheads="1"/>
          </p:cNvSpPr>
          <p:nvPr/>
        </p:nvSpPr>
        <p:spPr bwMode="auto">
          <a:xfrm>
            <a:off x="539750" y="5233119"/>
            <a:ext cx="8135938"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2000" dirty="0"/>
              <a:t>zaměstnání: London </a:t>
            </a:r>
            <a:r>
              <a:rPr lang="cs-CZ" altLang="cs-CZ" sz="2000" dirty="0" err="1"/>
              <a:t>School</a:t>
            </a:r>
            <a:r>
              <a:rPr lang="cs-CZ" altLang="cs-CZ" sz="2000" dirty="0"/>
              <a:t> of </a:t>
            </a:r>
            <a:r>
              <a:rPr lang="cs-CZ" altLang="cs-CZ" sz="2000" dirty="0" err="1"/>
              <a:t>Economics</a:t>
            </a:r>
            <a:r>
              <a:rPr lang="cs-CZ" altLang="cs-CZ" sz="2000" dirty="0"/>
              <a:t> (1950-1988)</a:t>
            </a:r>
          </a:p>
          <a:p>
            <a:pPr eaLnBrk="1" hangingPunct="1">
              <a:spcBef>
                <a:spcPct val="0"/>
              </a:spcBef>
              <a:buClrTx/>
              <a:buSzTx/>
              <a:buFontTx/>
              <a:buNone/>
            </a:pPr>
            <a:r>
              <a:rPr lang="cs-CZ" altLang="cs-CZ" sz="2000" dirty="0"/>
              <a:t>zájmy: analýza časových řad, korelace časových řad, vylepšil </a:t>
            </a:r>
            <a:r>
              <a:rPr lang="cs-CZ" altLang="cs-CZ" sz="2000" dirty="0" err="1"/>
              <a:t>Levinsonův</a:t>
            </a:r>
            <a:r>
              <a:rPr lang="cs-CZ" altLang="cs-CZ" sz="2000" dirty="0"/>
              <a:t> algoritmus (1960)</a:t>
            </a:r>
          </a:p>
          <a:p>
            <a:pPr eaLnBrk="1" hangingPunct="1">
              <a:spcBef>
                <a:spcPct val="0"/>
              </a:spcBef>
              <a:buClrTx/>
              <a:buSzTx/>
              <a:buFontTx/>
              <a:buNone/>
            </a:pPr>
            <a:endParaRPr lang="cs-CZ" altLang="cs-CZ" sz="1800" dirty="0"/>
          </a:p>
        </p:txBody>
      </p:sp>
      <p:graphicFrame>
        <p:nvGraphicFramePr>
          <p:cNvPr id="26630" name="Object 3"/>
          <p:cNvGraphicFramePr>
            <a:graphicFrameLocks noChangeAspect="1"/>
          </p:cNvGraphicFramePr>
          <p:nvPr>
            <p:extLst>
              <p:ext uri="{D42A27DB-BD31-4B8C-83A1-F6EECF244321}">
                <p14:modId xmlns:p14="http://schemas.microsoft.com/office/powerpoint/2010/main" val="2668149662"/>
              </p:ext>
            </p:extLst>
          </p:nvPr>
        </p:nvGraphicFramePr>
        <p:xfrm>
          <a:off x="1908175" y="3789983"/>
          <a:ext cx="2016125" cy="719137"/>
        </p:xfrm>
        <a:graphic>
          <a:graphicData uri="http://schemas.openxmlformats.org/presentationml/2006/ole">
            <mc:AlternateContent xmlns:mc="http://schemas.openxmlformats.org/markup-compatibility/2006">
              <mc:Choice xmlns:v="urn:schemas-microsoft-com:vml" Requires="v">
                <p:oleObj spid="_x0000_s26641" name="Rovnice" r:id="rId5" imgW="1104900" imgH="393700" progId="Equation.3">
                  <p:embed/>
                </p:oleObj>
              </mc:Choice>
              <mc:Fallback>
                <p:oleObj name="Rovnice" r:id="rId5" imgW="11049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8175" y="3789983"/>
                        <a:ext cx="2016125"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
        <p:nvSpPr>
          <p:cNvPr id="3" name="Zástupný symbol pro obsah 2"/>
          <p:cNvSpPr>
            <a:spLocks noGrp="1"/>
          </p:cNvSpPr>
          <p:nvPr>
            <p:ph idx="1"/>
          </p:nvPr>
        </p:nvSpPr>
        <p:spPr>
          <a:xfrm>
            <a:off x="500063" y="1214438"/>
            <a:ext cx="8535987" cy="5167312"/>
          </a:xfrm>
        </p:spPr>
        <p:txBody>
          <a:bodyPr/>
          <a:lstStyle/>
          <a:p>
            <a:pPr>
              <a:buFont typeface="Wingdings" pitchFamily="2" charset="2"/>
              <a:buNone/>
              <a:defRPr/>
            </a:pPr>
            <a:r>
              <a:rPr lang="cs-CZ" dirty="0" smtClean="0">
                <a:solidFill>
                  <a:schemeClr val="accent4"/>
                </a:solidFill>
              </a:rPr>
              <a:t>efektivní rekurzivní algoritmus výpočtu koeficientů </a:t>
            </a:r>
            <a:r>
              <a:rPr lang="cs-CZ" dirty="0" err="1" smtClean="0">
                <a:solidFill>
                  <a:schemeClr val="accent4"/>
                </a:solidFill>
              </a:rPr>
              <a:t>a</a:t>
            </a:r>
            <a:r>
              <a:rPr lang="cs-CZ" baseline="-25000" dirty="0" err="1" smtClean="0">
                <a:solidFill>
                  <a:schemeClr val="accent4"/>
                </a:solidFill>
              </a:rPr>
              <a:t>k</a:t>
            </a:r>
            <a:r>
              <a:rPr lang="cs-CZ" dirty="0" smtClean="0">
                <a:solidFill>
                  <a:schemeClr val="accent4"/>
                </a:solidFill>
              </a:rPr>
              <a:t>, k=1,…,p z Y.-W.rovnic využívající skutečnosti, že autokorelační matice má vlastnosti </a:t>
            </a:r>
            <a:r>
              <a:rPr lang="cs-CZ" dirty="0" err="1" smtClean="0">
                <a:solidFill>
                  <a:schemeClr val="accent4"/>
                </a:solidFill>
              </a:rPr>
              <a:t>Toeplicovy</a:t>
            </a:r>
            <a:r>
              <a:rPr lang="cs-CZ" dirty="0" smtClean="0">
                <a:solidFill>
                  <a:schemeClr val="accent4"/>
                </a:solidFill>
              </a:rPr>
              <a:t> matice (T(i,j)=t(i-j))</a:t>
            </a:r>
          </a:p>
          <a:p>
            <a:pPr>
              <a:buFont typeface="Wingdings" pitchFamily="2" charset="2"/>
              <a:buNone/>
              <a:defRPr/>
            </a:pPr>
            <a:endParaRPr lang="cs-CZ" dirty="0" smtClean="0">
              <a:solidFill>
                <a:schemeClr val="accent4"/>
              </a:solidFill>
            </a:endParaRPr>
          </a:p>
          <a:p>
            <a:pPr>
              <a:buFont typeface="Wingdings" pitchFamily="2" charset="2"/>
              <a:buNone/>
              <a:defRPr/>
            </a:pPr>
            <a:endParaRPr lang="cs-CZ" dirty="0" smtClean="0">
              <a:solidFill>
                <a:schemeClr val="accent4"/>
              </a:solidFill>
            </a:endParaRPr>
          </a:p>
          <a:p>
            <a:pPr>
              <a:buFont typeface="Wingdings" pitchFamily="2" charset="2"/>
              <a:buNone/>
              <a:defRPr/>
            </a:pPr>
            <a:endParaRPr lang="cs-CZ" dirty="0" smtClean="0">
              <a:solidFill>
                <a:schemeClr val="accent4"/>
              </a:solidFill>
            </a:endParaRPr>
          </a:p>
          <a:p>
            <a:pPr>
              <a:buFont typeface="Wingdings" pitchFamily="2" charset="2"/>
              <a:buNone/>
              <a:defRPr/>
            </a:pPr>
            <a:r>
              <a:rPr lang="cs-CZ" dirty="0" smtClean="0">
                <a:solidFill>
                  <a:schemeClr val="accent4"/>
                </a:solidFill>
              </a:rPr>
              <a:t>pracnost L.-D. algoritmu je </a:t>
            </a:r>
            <a:r>
              <a:rPr lang="cs-CZ" dirty="0" smtClean="0">
                <a:solidFill>
                  <a:schemeClr val="accent4"/>
                </a:solidFill>
                <a:latin typeface="Brush Script MT" pitchFamily="66" charset="0"/>
              </a:rPr>
              <a:t>O</a:t>
            </a:r>
            <a:r>
              <a:rPr lang="cs-CZ" dirty="0" smtClean="0">
                <a:solidFill>
                  <a:schemeClr val="accent4"/>
                </a:solidFill>
              </a:rPr>
              <a:t>(p</a:t>
            </a:r>
            <a:r>
              <a:rPr lang="cs-CZ" baseline="30000" dirty="0" smtClean="0">
                <a:solidFill>
                  <a:schemeClr val="accent4"/>
                </a:solidFill>
              </a:rPr>
              <a:t>2</a:t>
            </a:r>
            <a:r>
              <a:rPr lang="cs-CZ" dirty="0" smtClean="0">
                <a:solidFill>
                  <a:schemeClr val="accent4"/>
                </a:solidFill>
              </a:rPr>
              <a:t>)</a:t>
            </a:r>
          </a:p>
          <a:p>
            <a:pPr>
              <a:buFont typeface="Wingdings" pitchFamily="2" charset="2"/>
              <a:buNone/>
              <a:defRPr/>
            </a:pPr>
            <a:r>
              <a:rPr lang="cs-CZ" dirty="0" smtClean="0">
                <a:solidFill>
                  <a:schemeClr val="accent4"/>
                </a:solidFill>
              </a:rPr>
              <a:t>pracnost </a:t>
            </a:r>
            <a:r>
              <a:rPr lang="cs-CZ" dirty="0" err="1" smtClean="0">
                <a:solidFill>
                  <a:schemeClr val="accent4"/>
                </a:solidFill>
              </a:rPr>
              <a:t>Gaussovy</a:t>
            </a:r>
            <a:r>
              <a:rPr lang="cs-CZ" dirty="0" smtClean="0">
                <a:solidFill>
                  <a:schemeClr val="accent4"/>
                </a:solidFill>
              </a:rPr>
              <a:t> eliminační metody je </a:t>
            </a:r>
            <a:r>
              <a:rPr lang="cs-CZ" dirty="0" smtClean="0">
                <a:solidFill>
                  <a:schemeClr val="accent4"/>
                </a:solidFill>
                <a:latin typeface="Brush Script MT" pitchFamily="66" charset="0"/>
              </a:rPr>
              <a:t>O</a:t>
            </a:r>
            <a:r>
              <a:rPr lang="cs-CZ" dirty="0" smtClean="0">
                <a:solidFill>
                  <a:schemeClr val="accent4"/>
                </a:solidFill>
              </a:rPr>
              <a:t>(p</a:t>
            </a:r>
            <a:r>
              <a:rPr lang="cs-CZ" baseline="30000" dirty="0" smtClean="0">
                <a:solidFill>
                  <a:schemeClr val="accent4"/>
                </a:solidFill>
              </a:rPr>
              <a:t>3</a:t>
            </a:r>
            <a:r>
              <a:rPr lang="cs-CZ" dirty="0" smtClean="0">
                <a:solidFill>
                  <a:schemeClr val="accent4"/>
                </a:solidFill>
              </a:rPr>
              <a:t>)</a:t>
            </a:r>
          </a:p>
        </p:txBody>
      </p:sp>
      <p:pic>
        <p:nvPicPr>
          <p:cNvPr id="276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5187" y="3212976"/>
            <a:ext cx="4819650"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
        <p:nvSpPr>
          <p:cNvPr id="3" name="Zástupný symbol pro obsah 2"/>
          <p:cNvSpPr>
            <a:spLocks noGrp="1"/>
          </p:cNvSpPr>
          <p:nvPr>
            <p:ph idx="1"/>
          </p:nvPr>
        </p:nvSpPr>
        <p:spPr>
          <a:xfrm>
            <a:off x="500063" y="1214438"/>
            <a:ext cx="8535987" cy="5383212"/>
          </a:xfrm>
        </p:spPr>
        <p:txBody>
          <a:bodyPr/>
          <a:lstStyle/>
          <a:p>
            <a:pPr>
              <a:buFont typeface="Wingdings" pitchFamily="2" charset="2"/>
              <a:buNone/>
              <a:defRPr/>
            </a:pPr>
            <a:r>
              <a:rPr lang="cs-CZ" dirty="0" err="1" smtClean="0">
                <a:solidFill>
                  <a:schemeClr val="accent4"/>
                </a:solidFill>
              </a:rPr>
              <a:t>dopředná</a:t>
            </a:r>
            <a:r>
              <a:rPr lang="cs-CZ" dirty="0" smtClean="0">
                <a:solidFill>
                  <a:schemeClr val="accent4"/>
                </a:solidFill>
              </a:rPr>
              <a:t> lineární predikce</a:t>
            </a:r>
          </a:p>
          <a:p>
            <a:pPr>
              <a:buFont typeface="Wingdings" pitchFamily="2" charset="2"/>
              <a:buNone/>
              <a:defRPr/>
            </a:pPr>
            <a:r>
              <a:rPr lang="cs-CZ" dirty="0" smtClean="0">
                <a:solidFill>
                  <a:schemeClr val="accent4"/>
                </a:solidFill>
              </a:rPr>
              <a:t>normální rovnice:</a:t>
            </a:r>
          </a:p>
          <a:p>
            <a:pPr>
              <a:buFont typeface="Wingdings" pitchFamily="2" charset="2"/>
              <a:buNone/>
              <a:defRPr/>
            </a:pPr>
            <a:r>
              <a:rPr lang="cs-CZ" dirty="0" smtClean="0">
                <a:solidFill>
                  <a:schemeClr val="accent4"/>
                </a:solidFill>
              </a:rPr>
              <a:t>						  l=1,2,…,p; </a:t>
            </a:r>
            <a:r>
              <a:rPr lang="cs-CZ" dirty="0" err="1" smtClean="0">
                <a:solidFill>
                  <a:schemeClr val="accent4"/>
                </a:solidFill>
              </a:rPr>
              <a:t>a</a:t>
            </a:r>
            <a:r>
              <a:rPr lang="cs-CZ" baseline="-25000" dirty="0" err="1" smtClean="0">
                <a:solidFill>
                  <a:schemeClr val="accent4"/>
                </a:solidFill>
              </a:rPr>
              <a:t>p</a:t>
            </a:r>
            <a:r>
              <a:rPr lang="cs-CZ" dirty="0" smtClean="0">
                <a:solidFill>
                  <a:schemeClr val="accent4"/>
                </a:solidFill>
              </a:rPr>
              <a:t>(0)=1</a:t>
            </a:r>
          </a:p>
          <a:p>
            <a:pPr>
              <a:buFont typeface="Wingdings" pitchFamily="2" charset="2"/>
              <a:buNone/>
              <a:defRPr/>
            </a:pPr>
            <a:endParaRPr lang="cs-CZ" sz="1800" dirty="0" smtClean="0">
              <a:solidFill>
                <a:schemeClr val="accent4"/>
              </a:solidFill>
            </a:endParaRPr>
          </a:p>
          <a:p>
            <a:pPr>
              <a:buFont typeface="Wingdings" pitchFamily="2" charset="2"/>
              <a:buNone/>
              <a:defRPr/>
            </a:pPr>
            <a:r>
              <a:rPr lang="cs-CZ" dirty="0" smtClean="0">
                <a:solidFill>
                  <a:schemeClr val="accent4"/>
                </a:solidFill>
              </a:rPr>
              <a:t>výsledná minimální MSE</a:t>
            </a:r>
          </a:p>
          <a:p>
            <a:pPr>
              <a:buFont typeface="Wingdings" pitchFamily="2" charset="2"/>
              <a:buNone/>
              <a:defRPr/>
            </a:pPr>
            <a:endParaRPr lang="cs-CZ" dirty="0" smtClean="0">
              <a:solidFill>
                <a:schemeClr val="accent4"/>
              </a:solidFill>
            </a:endParaRPr>
          </a:p>
          <a:p>
            <a:pPr>
              <a:buFont typeface="Wingdings" pitchFamily="2" charset="2"/>
              <a:buNone/>
              <a:defRPr/>
            </a:pPr>
            <a:endParaRPr lang="cs-CZ" sz="1600" dirty="0" smtClean="0">
              <a:solidFill>
                <a:schemeClr val="accent4"/>
              </a:solidFill>
            </a:endParaRPr>
          </a:p>
          <a:p>
            <a:pPr>
              <a:buFont typeface="Wingdings" pitchFamily="2" charset="2"/>
              <a:buNone/>
              <a:defRPr/>
            </a:pPr>
            <a:r>
              <a:rPr lang="cs-CZ" dirty="0" smtClean="0">
                <a:solidFill>
                  <a:schemeClr val="accent4"/>
                </a:solidFill>
              </a:rPr>
              <a:t>rozšířené normální rovnice:</a:t>
            </a:r>
          </a:p>
          <a:p>
            <a:pPr>
              <a:buFont typeface="Wingdings" pitchFamily="2" charset="2"/>
              <a:buNone/>
              <a:defRPr/>
            </a:pPr>
            <a:endParaRPr lang="cs-CZ" dirty="0" smtClean="0">
              <a:solidFill>
                <a:schemeClr val="accent4"/>
              </a:solidFill>
            </a:endParaRPr>
          </a:p>
          <a:p>
            <a:pPr>
              <a:buFont typeface="Wingdings" pitchFamily="2" charset="2"/>
              <a:buNone/>
              <a:defRPr/>
            </a:pPr>
            <a:endParaRPr lang="cs-CZ" dirty="0" smtClean="0">
              <a:solidFill>
                <a:schemeClr val="accent4"/>
              </a:solidFill>
            </a:endParaRPr>
          </a:p>
        </p:txBody>
      </p:sp>
      <p:graphicFrame>
        <p:nvGraphicFramePr>
          <p:cNvPr id="28676" name="Object 2"/>
          <p:cNvGraphicFramePr>
            <a:graphicFrameLocks noChangeAspect="1"/>
          </p:cNvGraphicFramePr>
          <p:nvPr/>
        </p:nvGraphicFramePr>
        <p:xfrm>
          <a:off x="827088" y="2049463"/>
          <a:ext cx="4446587" cy="1152525"/>
        </p:xfrm>
        <a:graphic>
          <a:graphicData uri="http://schemas.openxmlformats.org/presentationml/2006/ole">
            <mc:AlternateContent xmlns:mc="http://schemas.openxmlformats.org/markup-compatibility/2006">
              <mc:Choice xmlns:v="urn:schemas-microsoft-com:vml" Requires="v">
                <p:oleObj spid="_x0000_s28709" name="Rovnice" r:id="rId3" imgW="1714500" imgH="444500" progId="Equation.3">
                  <p:embed/>
                </p:oleObj>
              </mc:Choice>
              <mc:Fallback>
                <p:oleObj name="Rovnice" r:id="rId3" imgW="1714500" imgH="4445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2049463"/>
                        <a:ext cx="4446587"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7" name="Object 3"/>
          <p:cNvGraphicFramePr>
            <a:graphicFrameLocks noChangeAspect="1"/>
          </p:cNvGraphicFramePr>
          <p:nvPr/>
        </p:nvGraphicFramePr>
        <p:xfrm>
          <a:off x="1776413" y="3573463"/>
          <a:ext cx="5303837" cy="1150937"/>
        </p:xfrm>
        <a:graphic>
          <a:graphicData uri="http://schemas.openxmlformats.org/presentationml/2006/ole">
            <mc:AlternateContent xmlns:mc="http://schemas.openxmlformats.org/markup-compatibility/2006">
              <mc:Choice xmlns:v="urn:schemas-microsoft-com:vml" Requires="v">
                <p:oleObj spid="_x0000_s28710" name="Rovnice" r:id="rId5" imgW="2044700" imgH="444500" progId="Equation.3">
                  <p:embed/>
                </p:oleObj>
              </mc:Choice>
              <mc:Fallback>
                <p:oleObj name="Rovnice" r:id="rId5" imgW="2044700" imgH="4445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6413" y="3573463"/>
                        <a:ext cx="5303837" cy="1150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8" name="Object 4"/>
          <p:cNvGraphicFramePr>
            <a:graphicFrameLocks noChangeAspect="1"/>
          </p:cNvGraphicFramePr>
          <p:nvPr/>
        </p:nvGraphicFramePr>
        <p:xfrm>
          <a:off x="1101725" y="5229225"/>
          <a:ext cx="6884988" cy="1249363"/>
        </p:xfrm>
        <a:graphic>
          <a:graphicData uri="http://schemas.openxmlformats.org/presentationml/2006/ole">
            <mc:AlternateContent xmlns:mc="http://schemas.openxmlformats.org/markup-compatibility/2006">
              <mc:Choice xmlns:v="urn:schemas-microsoft-com:vml" Requires="v">
                <p:oleObj spid="_x0000_s28711" name="Rovnice" r:id="rId7" imgW="2654300" imgH="482600" progId="Equation.3">
                  <p:embed/>
                </p:oleObj>
              </mc:Choice>
              <mc:Fallback>
                <p:oleObj name="Rovnice" r:id="rId7" imgW="2654300" imgH="4826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1725" y="5229225"/>
                        <a:ext cx="6884988" cy="1249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1"/>
          </p:nvPr>
        </p:nvSpPr>
        <p:spPr>
          <a:xfrm>
            <a:off x="500063" y="1214438"/>
            <a:ext cx="8535987" cy="5167312"/>
          </a:xfrm>
        </p:spPr>
        <p:txBody>
          <a:bodyPr/>
          <a:lstStyle/>
          <a:p>
            <a:r>
              <a:rPr lang="cs-CZ" altLang="cs-CZ" sz="2400" smtClean="0">
                <a:cs typeface="Arial" charset="0"/>
              </a:rPr>
              <a:t>výpočet je rekurzivní, vychází z řešení systému 1. řádu a výsledky pro systém i-tého řádu se odvozují z řešení (i-1). řádu</a:t>
            </a:r>
          </a:p>
          <a:p>
            <a:pPr>
              <a:buFont typeface="Wingdings" pitchFamily="2" charset="2"/>
              <a:buNone/>
            </a:pPr>
            <a:r>
              <a:rPr lang="cs-CZ" altLang="cs-CZ" sz="2400" b="1" smtClean="0">
                <a:solidFill>
                  <a:srgbClr val="002060"/>
                </a:solidFill>
                <a:cs typeface="Arial" charset="0"/>
              </a:rPr>
              <a:t>systém 1. řádu</a:t>
            </a:r>
          </a:p>
          <a:p>
            <a:pPr>
              <a:buFont typeface="Wingdings" pitchFamily="2" charset="2"/>
              <a:buNone/>
            </a:pPr>
            <a:r>
              <a:rPr lang="cs-CZ" altLang="cs-CZ" sz="2400" b="1" smtClean="0">
                <a:cs typeface="Arial" charset="0"/>
              </a:rPr>
              <a:t>	</a:t>
            </a:r>
            <a:r>
              <a:rPr lang="cs-CZ" altLang="cs-CZ" sz="2400" b="1" smtClean="0">
                <a:solidFill>
                  <a:srgbClr val="002060"/>
                </a:solidFill>
                <a:cs typeface="Arial" charset="0"/>
              </a:rPr>
              <a:t>p=1</a:t>
            </a:r>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graphicFrame>
        <p:nvGraphicFramePr>
          <p:cNvPr id="29700" name="Object 2"/>
          <p:cNvGraphicFramePr>
            <a:graphicFrameLocks noChangeAspect="1"/>
          </p:cNvGraphicFramePr>
          <p:nvPr/>
        </p:nvGraphicFramePr>
        <p:xfrm>
          <a:off x="1582738" y="2924175"/>
          <a:ext cx="7288212" cy="1538288"/>
        </p:xfrm>
        <a:graphic>
          <a:graphicData uri="http://schemas.openxmlformats.org/presentationml/2006/ole">
            <mc:AlternateContent xmlns:mc="http://schemas.openxmlformats.org/markup-compatibility/2006">
              <mc:Choice xmlns:v="urn:schemas-microsoft-com:vml" Requires="v">
                <p:oleObj spid="_x0000_s29725" name="Rovnice" r:id="rId3" imgW="3365500" imgH="711200" progId="Equation.3">
                  <p:embed/>
                </p:oleObj>
              </mc:Choice>
              <mc:Fallback>
                <p:oleObj name="Rovnice" r:id="rId3" imgW="3365500" imgH="711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2738" y="2924175"/>
                        <a:ext cx="7288212" cy="1538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01" name="Object 3"/>
          <p:cNvGraphicFramePr>
            <a:graphicFrameLocks noChangeAspect="1"/>
          </p:cNvGraphicFramePr>
          <p:nvPr/>
        </p:nvGraphicFramePr>
        <p:xfrm>
          <a:off x="1492250" y="4265613"/>
          <a:ext cx="7151688" cy="2251075"/>
        </p:xfrm>
        <a:graphic>
          <a:graphicData uri="http://schemas.openxmlformats.org/presentationml/2006/ole">
            <mc:AlternateContent xmlns:mc="http://schemas.openxmlformats.org/markup-compatibility/2006">
              <mc:Choice xmlns:v="urn:schemas-microsoft-com:vml" Requires="v">
                <p:oleObj spid="_x0000_s29726" name="Rovnice" r:id="rId5" imgW="3302000" imgH="1041400" progId="Equation.3">
                  <p:embed/>
                </p:oleObj>
              </mc:Choice>
              <mc:Fallback>
                <p:oleObj name="Rovnice" r:id="rId5" imgW="3302000" imgH="1041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2250" y="4265613"/>
                        <a:ext cx="7151688" cy="225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Elipsa 6"/>
          <p:cNvSpPr/>
          <p:nvPr/>
        </p:nvSpPr>
        <p:spPr>
          <a:xfrm>
            <a:off x="6588125" y="2852738"/>
            <a:ext cx="2376488" cy="122396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8" name="Elipsa 7"/>
          <p:cNvSpPr/>
          <p:nvPr/>
        </p:nvSpPr>
        <p:spPr>
          <a:xfrm>
            <a:off x="1476375" y="4437063"/>
            <a:ext cx="503238" cy="6477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9" name="Elipsa 8"/>
          <p:cNvSpPr/>
          <p:nvPr/>
        </p:nvSpPr>
        <p:spPr>
          <a:xfrm>
            <a:off x="5076825" y="5300663"/>
            <a:ext cx="2590800" cy="129698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a:lstStyle/>
          <a:p>
            <a:pPr>
              <a:defRPr/>
            </a:pPr>
            <a:r>
              <a:rPr lang="cs-CZ" sz="2800" dirty="0"/>
              <a:t>PARAMETRICKÉ METODY</a:t>
            </a:r>
          </a:p>
        </p:txBody>
      </p:sp>
      <p:sp>
        <p:nvSpPr>
          <p:cNvPr id="5123" name="Rectangle 3"/>
          <p:cNvSpPr>
            <a:spLocks noGrp="1" noChangeArrowheads="1"/>
          </p:cNvSpPr>
          <p:nvPr>
            <p:ph type="body" idx="1"/>
          </p:nvPr>
        </p:nvSpPr>
        <p:spPr>
          <a:xfrm>
            <a:off x="500063" y="1214438"/>
            <a:ext cx="8535987" cy="5167312"/>
          </a:xfrm>
        </p:spPr>
        <p:txBody>
          <a:bodyPr/>
          <a:lstStyle/>
          <a:p>
            <a:pPr>
              <a:lnSpc>
                <a:spcPct val="80000"/>
              </a:lnSpc>
            </a:pPr>
            <a:r>
              <a:rPr lang="cs-CZ" altLang="cs-CZ" smtClean="0">
                <a:cs typeface="Arial" charset="0"/>
              </a:rPr>
              <a:t>extrapolují hodnoty autokorelační funkce pro m</a:t>
            </a:r>
            <a:r>
              <a:rPr lang="cs-CZ" altLang="cs-CZ" smtClean="0">
                <a:cs typeface="Arial" charset="0"/>
                <a:sym typeface="Symbol" pitchFamily="18" charset="2"/>
              </a:rPr>
              <a:t>N (k tomu je potřeba apriorní informace o analyzované časové řadě)</a:t>
            </a:r>
          </a:p>
          <a:p>
            <a:pPr algn="ctr">
              <a:lnSpc>
                <a:spcPct val="80000"/>
              </a:lnSpc>
              <a:buFontTx/>
              <a:buNone/>
            </a:pPr>
            <a:r>
              <a:rPr lang="cs-CZ" altLang="cs-CZ" smtClean="0">
                <a:cs typeface="Arial" charset="0"/>
                <a:sym typeface="Symbol" pitchFamily="18" charset="2"/>
              </a:rPr>
              <a:t>	</a:t>
            </a:r>
            <a:r>
              <a:rPr lang="cs-CZ" altLang="cs-CZ" b="1" smtClean="0">
                <a:cs typeface="Arial" charset="0"/>
                <a:sym typeface="Symbol" pitchFamily="18" charset="2"/>
              </a:rPr>
              <a:t></a:t>
            </a:r>
          </a:p>
          <a:p>
            <a:pPr>
              <a:lnSpc>
                <a:spcPct val="80000"/>
              </a:lnSpc>
              <a:buFontTx/>
              <a:buNone/>
            </a:pPr>
            <a:r>
              <a:rPr lang="cs-CZ" altLang="cs-CZ" smtClean="0">
                <a:cs typeface="Arial" charset="0"/>
                <a:sym typeface="Symbol" pitchFamily="18" charset="2"/>
              </a:rPr>
              <a:t>	parametrický model vzniku časové řady a z toho už cokoliv</a:t>
            </a:r>
          </a:p>
          <a:p>
            <a:pPr>
              <a:lnSpc>
                <a:spcPct val="80000"/>
              </a:lnSpc>
              <a:buFontTx/>
              <a:buNone/>
            </a:pPr>
            <a:r>
              <a:rPr lang="cs-CZ" altLang="cs-CZ" smtClean="0">
                <a:cs typeface="Arial" charset="0"/>
                <a:sym typeface="Symbol" pitchFamily="18" charset="2"/>
              </a:rPr>
              <a:t>tedy: netrápí nás okna, ani prosakování spekter </a:t>
            </a:r>
            <a:r>
              <a:rPr lang="cs-CZ" altLang="cs-CZ" b="1" smtClean="0">
                <a:cs typeface="Arial" charset="0"/>
                <a:sym typeface="Symbol" pitchFamily="18" charset="2"/>
              </a:rPr>
              <a:t></a:t>
            </a:r>
            <a:r>
              <a:rPr lang="cs-CZ" altLang="cs-CZ" smtClean="0">
                <a:cs typeface="Arial" charset="0"/>
                <a:sym typeface="Symbol" pitchFamily="18" charset="2"/>
              </a:rPr>
              <a:t> lepší rozlišovací schopnost i při krátkých záznamech </a:t>
            </a:r>
            <a:r>
              <a:rPr lang="cs-CZ" altLang="cs-CZ" b="1" smtClean="0">
                <a:cs typeface="Arial" charset="0"/>
                <a:sym typeface="Symbol" pitchFamily="18" charset="2"/>
              </a:rPr>
              <a:t> </a:t>
            </a:r>
            <a:r>
              <a:rPr lang="cs-CZ" altLang="cs-CZ" b="1" smtClean="0">
                <a:solidFill>
                  <a:srgbClr val="002060"/>
                </a:solidFill>
                <a:cs typeface="Arial" charset="0"/>
                <a:sym typeface="Symbol" pitchFamily="18" charset="2"/>
              </a:rPr>
              <a:t>analýza časově proměnných a přechodných dějů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Zástupný symbol pro obsah 2"/>
          <p:cNvSpPr>
            <a:spLocks noGrp="1"/>
          </p:cNvSpPr>
          <p:nvPr>
            <p:ph idx="1"/>
          </p:nvPr>
        </p:nvSpPr>
        <p:spPr>
          <a:xfrm>
            <a:off x="608013" y="1357313"/>
            <a:ext cx="8535987" cy="5167312"/>
          </a:xfrm>
        </p:spPr>
        <p:txBody>
          <a:bodyPr/>
          <a:lstStyle/>
          <a:p>
            <a:pPr>
              <a:buFont typeface="Wingdings" pitchFamily="2" charset="2"/>
              <a:buNone/>
              <a:defRPr/>
            </a:pPr>
            <a:r>
              <a:rPr lang="cs-CZ" sz="2400" b="1" dirty="0" smtClean="0">
                <a:solidFill>
                  <a:srgbClr val="002060"/>
                </a:solidFill>
                <a:cs typeface="Arial" charset="0"/>
              </a:rPr>
              <a:t>systém 2. řádu</a:t>
            </a:r>
          </a:p>
          <a:p>
            <a:pPr>
              <a:buFont typeface="Wingdings" pitchFamily="2" charset="2"/>
              <a:buNone/>
              <a:defRPr/>
            </a:pPr>
            <a:r>
              <a:rPr lang="cs-CZ" sz="2400" b="1" dirty="0" smtClean="0">
                <a:cs typeface="Arial" charset="0"/>
              </a:rPr>
              <a:t>	</a:t>
            </a:r>
            <a:r>
              <a:rPr lang="cs-CZ" sz="2400" b="1" dirty="0" smtClean="0">
                <a:solidFill>
                  <a:srgbClr val="002060"/>
                </a:solidFill>
                <a:cs typeface="Arial" charset="0"/>
              </a:rPr>
              <a:t>p=2      </a:t>
            </a:r>
            <a:r>
              <a:rPr lang="en-US" sz="2400" dirty="0" smtClean="0">
                <a:solidFill>
                  <a:schemeClr val="accent4"/>
                </a:solidFill>
                <a:cs typeface="Arial" charset="0"/>
              </a:rPr>
              <a:t>[</a:t>
            </a:r>
            <a:r>
              <a:rPr lang="cs-CZ" sz="2400" dirty="0" smtClean="0">
                <a:solidFill>
                  <a:schemeClr val="accent4"/>
                </a:solidFill>
                <a:cs typeface="Arial" charset="0"/>
              </a:rPr>
              <a:t> hledáme a</a:t>
            </a:r>
            <a:r>
              <a:rPr lang="cs-CZ" sz="2400" baseline="-25000" dirty="0" smtClean="0">
                <a:solidFill>
                  <a:schemeClr val="accent4"/>
                </a:solidFill>
                <a:cs typeface="Arial" charset="0"/>
              </a:rPr>
              <a:t>2</a:t>
            </a:r>
            <a:r>
              <a:rPr lang="cs-CZ" sz="2400" dirty="0" smtClean="0">
                <a:solidFill>
                  <a:schemeClr val="accent4"/>
                </a:solidFill>
                <a:cs typeface="Arial" charset="0"/>
              </a:rPr>
              <a:t>(1) a a</a:t>
            </a:r>
            <a:r>
              <a:rPr lang="cs-CZ" sz="2400" baseline="-25000" dirty="0" smtClean="0">
                <a:solidFill>
                  <a:schemeClr val="accent4"/>
                </a:solidFill>
                <a:cs typeface="Arial" charset="0"/>
              </a:rPr>
              <a:t>2</a:t>
            </a:r>
            <a:r>
              <a:rPr lang="cs-CZ" sz="2400" dirty="0" smtClean="0">
                <a:solidFill>
                  <a:schemeClr val="accent4"/>
                </a:solidFill>
                <a:cs typeface="Arial" charset="0"/>
              </a:rPr>
              <a:t>(2), a</a:t>
            </a:r>
            <a:r>
              <a:rPr lang="cs-CZ" sz="2400" baseline="-25000" dirty="0" smtClean="0">
                <a:solidFill>
                  <a:schemeClr val="accent4"/>
                </a:solidFill>
                <a:cs typeface="Arial" charset="0"/>
              </a:rPr>
              <a:t>2</a:t>
            </a:r>
            <a:r>
              <a:rPr lang="cs-CZ" sz="2400" dirty="0" smtClean="0">
                <a:solidFill>
                  <a:schemeClr val="accent4"/>
                </a:solidFill>
                <a:cs typeface="Arial" charset="0"/>
              </a:rPr>
              <a:t>(0)=1 </a:t>
            </a:r>
            <a:r>
              <a:rPr lang="en-US" sz="2400" dirty="0" smtClean="0">
                <a:solidFill>
                  <a:schemeClr val="accent4"/>
                </a:solidFill>
                <a:cs typeface="Arial" charset="0"/>
              </a:rPr>
              <a:t>]</a:t>
            </a:r>
            <a:endParaRPr lang="cs-CZ" sz="2400" dirty="0" smtClean="0">
              <a:solidFill>
                <a:schemeClr val="accent4"/>
              </a:solidFill>
              <a:cs typeface="Arial" charset="0"/>
            </a:endParaRPr>
          </a:p>
          <a:p>
            <a:pPr>
              <a:defRPr/>
            </a:pPr>
            <a:endParaRPr lang="cs-CZ" dirty="0" smtClean="0">
              <a:cs typeface="Arial" charset="0"/>
            </a:endParaRPr>
          </a:p>
        </p:txBody>
      </p:sp>
      <p:graphicFrame>
        <p:nvGraphicFramePr>
          <p:cNvPr id="30723" name="Object 2"/>
          <p:cNvGraphicFramePr>
            <a:graphicFrameLocks noChangeAspect="1"/>
          </p:cNvGraphicFramePr>
          <p:nvPr/>
        </p:nvGraphicFramePr>
        <p:xfrm>
          <a:off x="1357313" y="2714625"/>
          <a:ext cx="5065712" cy="3478213"/>
        </p:xfrm>
        <a:graphic>
          <a:graphicData uri="http://schemas.openxmlformats.org/presentationml/2006/ole">
            <mc:AlternateContent xmlns:mc="http://schemas.openxmlformats.org/markup-compatibility/2006">
              <mc:Choice xmlns:v="urn:schemas-microsoft-com:vml" Requires="v">
                <p:oleObj spid="_x0000_s30757" name="Rovnice" r:id="rId3" imgW="2844800" imgH="1955800" progId="Equation.3">
                  <p:embed/>
                </p:oleObj>
              </mc:Choice>
              <mc:Fallback>
                <p:oleObj name="Rovnice" r:id="rId3" imgW="2844800" imgH="1955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7313" y="2714625"/>
                        <a:ext cx="5065712" cy="3478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cxnSp>
        <p:nvCxnSpPr>
          <p:cNvPr id="9" name="Přímá spojovací čára 8"/>
          <p:cNvCxnSpPr/>
          <p:nvPr/>
        </p:nvCxnSpPr>
        <p:spPr>
          <a:xfrm>
            <a:off x="785813" y="5072063"/>
            <a:ext cx="6624637"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30726" name="Object 3"/>
          <p:cNvGraphicFramePr>
            <a:graphicFrameLocks noChangeAspect="1"/>
          </p:cNvGraphicFramePr>
          <p:nvPr/>
        </p:nvGraphicFramePr>
        <p:xfrm>
          <a:off x="6383338" y="3960813"/>
          <a:ext cx="2593975" cy="468312"/>
        </p:xfrm>
        <a:graphic>
          <a:graphicData uri="http://schemas.openxmlformats.org/presentationml/2006/ole">
            <mc:AlternateContent xmlns:mc="http://schemas.openxmlformats.org/markup-compatibility/2006">
              <mc:Choice xmlns:v="urn:schemas-microsoft-com:vml" Requires="v">
                <p:oleObj spid="_x0000_s30758" name="Rovnice" r:id="rId5" imgW="1333500" imgH="241300" progId="Equation.3">
                  <p:embed/>
                </p:oleObj>
              </mc:Choice>
              <mc:Fallback>
                <p:oleObj name="Rovnice" r:id="rId5" imgW="13335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3338" y="3960813"/>
                        <a:ext cx="2593975"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Elipsa 10"/>
          <p:cNvSpPr/>
          <p:nvPr/>
        </p:nvSpPr>
        <p:spPr>
          <a:xfrm>
            <a:off x="6357938" y="3786188"/>
            <a:ext cx="2663825" cy="79216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cxnSp>
        <p:nvCxnSpPr>
          <p:cNvPr id="13" name="Zakřivená spojovací čára 12"/>
          <p:cNvCxnSpPr>
            <a:stCxn id="11" idx="1"/>
          </p:cNvCxnSpPr>
          <p:nvPr/>
        </p:nvCxnSpPr>
        <p:spPr>
          <a:xfrm rot="16200000" flipH="1" flipV="1">
            <a:off x="5241925" y="2568575"/>
            <a:ext cx="171450" cy="2838450"/>
          </a:xfrm>
          <a:prstGeom prst="curvedConnector4">
            <a:avLst>
              <a:gd name="adj1" fmla="val -137803"/>
              <a:gd name="adj2" fmla="val 100124"/>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a:stCxn id="11" idx="2"/>
          </p:cNvCxnSpPr>
          <p:nvPr/>
        </p:nvCxnSpPr>
        <p:spPr>
          <a:xfrm rot="10800000" flipV="1">
            <a:off x="5565775" y="4181475"/>
            <a:ext cx="792163" cy="3651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Obdélník 25"/>
          <p:cNvSpPr/>
          <p:nvPr/>
        </p:nvSpPr>
        <p:spPr>
          <a:xfrm>
            <a:off x="1241425" y="5761038"/>
            <a:ext cx="3095625" cy="431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cxnSp>
        <p:nvCxnSpPr>
          <p:cNvPr id="28" name="Zakřivená spojovací čára 27"/>
          <p:cNvCxnSpPr>
            <a:stCxn id="26" idx="1"/>
          </p:cNvCxnSpPr>
          <p:nvPr/>
        </p:nvCxnSpPr>
        <p:spPr>
          <a:xfrm rot="10800000" flipH="1">
            <a:off x="1241425" y="4824413"/>
            <a:ext cx="431800" cy="1152525"/>
          </a:xfrm>
          <a:prstGeom prst="curvedConnector4">
            <a:avLst>
              <a:gd name="adj1" fmla="val -52911"/>
              <a:gd name="adj2" fmla="val 59375"/>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šipka 35"/>
          <p:cNvCxnSpPr/>
          <p:nvPr/>
        </p:nvCxnSpPr>
        <p:spPr>
          <a:xfrm rot="5400000">
            <a:off x="6637338" y="5346700"/>
            <a:ext cx="2017712" cy="4333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733" name="TextovéPole 14"/>
          <p:cNvSpPr txBox="1">
            <a:spLocks noChangeArrowheads="1"/>
          </p:cNvSpPr>
          <p:nvPr/>
        </p:nvSpPr>
        <p:spPr bwMode="auto">
          <a:xfrm>
            <a:off x="6715125" y="2690813"/>
            <a:ext cx="135731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en-US" altLang="cs-CZ" sz="2000"/>
              <a:t>l </a:t>
            </a:r>
            <a:r>
              <a:rPr lang="cs-CZ" altLang="cs-CZ" sz="2000"/>
              <a:t>= 1</a:t>
            </a:r>
          </a:p>
          <a:p>
            <a:pPr eaLnBrk="1" hangingPunct="1">
              <a:spcBef>
                <a:spcPct val="0"/>
              </a:spcBef>
              <a:buClrTx/>
              <a:buSzTx/>
              <a:buFontTx/>
              <a:buNone/>
            </a:pPr>
            <a:endParaRPr lang="cs-CZ" altLang="cs-CZ" sz="900"/>
          </a:p>
          <a:p>
            <a:pPr eaLnBrk="1" hangingPunct="1">
              <a:spcBef>
                <a:spcPct val="0"/>
              </a:spcBef>
              <a:buClrTx/>
              <a:buSzTx/>
              <a:buFontTx/>
              <a:buNone/>
            </a:pPr>
            <a:r>
              <a:rPr lang="cs-CZ" altLang="cs-CZ" sz="2000"/>
              <a:t>l = 2 = p</a:t>
            </a:r>
          </a:p>
        </p:txBody>
      </p:sp>
      <p:cxnSp>
        <p:nvCxnSpPr>
          <p:cNvPr id="16" name="Přímá spojovací šipka 15"/>
          <p:cNvCxnSpPr/>
          <p:nvPr/>
        </p:nvCxnSpPr>
        <p:spPr>
          <a:xfrm rot="5400000" flipH="1" flipV="1">
            <a:off x="1392237" y="3608388"/>
            <a:ext cx="214313" cy="158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1" name="Zahnutá šipka doprava 110"/>
          <p:cNvSpPr/>
          <p:nvPr/>
        </p:nvSpPr>
        <p:spPr>
          <a:xfrm flipV="1">
            <a:off x="1143000" y="2928938"/>
            <a:ext cx="214313" cy="857250"/>
          </a:xfrm>
          <a:prstGeom prst="curvedRightArrow">
            <a:avLst>
              <a:gd name="adj1" fmla="val 25000"/>
              <a:gd name="adj2" fmla="val 50000"/>
              <a:gd name="adj3" fmla="val 21049"/>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chemeClr val="tx1"/>
              </a:solidFill>
            </a:endParaRPr>
          </a:p>
        </p:txBody>
      </p:sp>
      <p:sp>
        <p:nvSpPr>
          <p:cNvPr id="112" name="Zahnutá šipka doprava 111"/>
          <p:cNvSpPr/>
          <p:nvPr/>
        </p:nvSpPr>
        <p:spPr>
          <a:xfrm>
            <a:off x="1143000" y="4286250"/>
            <a:ext cx="214313" cy="1285875"/>
          </a:xfrm>
          <a:prstGeom prst="curvedRightArrow">
            <a:avLst>
              <a:gd name="adj1" fmla="val 25000"/>
              <a:gd name="adj2" fmla="val 50000"/>
              <a:gd name="adj3" fmla="val 21049"/>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sah 2"/>
          <p:cNvSpPr>
            <a:spLocks noGrp="1"/>
          </p:cNvSpPr>
          <p:nvPr>
            <p:ph idx="1"/>
          </p:nvPr>
        </p:nvSpPr>
        <p:spPr>
          <a:xfrm>
            <a:off x="755650" y="1341438"/>
            <a:ext cx="8535988" cy="5167312"/>
          </a:xfrm>
        </p:spPr>
        <p:txBody>
          <a:bodyPr/>
          <a:lstStyle/>
          <a:p>
            <a:pPr>
              <a:buFont typeface="Wingdings" pitchFamily="2" charset="2"/>
              <a:buNone/>
            </a:pPr>
            <a:r>
              <a:rPr lang="cs-CZ" altLang="cs-CZ" sz="2400" b="1" smtClean="0">
                <a:solidFill>
                  <a:srgbClr val="002060"/>
                </a:solidFill>
                <a:cs typeface="Arial" charset="0"/>
              </a:rPr>
              <a:t>systém 2. řádu (pokračování)</a:t>
            </a:r>
          </a:p>
          <a:p>
            <a:pPr>
              <a:buFont typeface="Wingdings" pitchFamily="2" charset="2"/>
              <a:buNone/>
            </a:pPr>
            <a:r>
              <a:rPr lang="cs-CZ" altLang="cs-CZ" sz="2400" b="1" smtClean="0">
                <a:cs typeface="Arial" charset="0"/>
              </a:rPr>
              <a:t>	</a:t>
            </a:r>
            <a:r>
              <a:rPr lang="cs-CZ" altLang="cs-CZ" sz="2400" b="1" smtClean="0">
                <a:solidFill>
                  <a:srgbClr val="002060"/>
                </a:solidFill>
                <a:cs typeface="Arial" charset="0"/>
              </a:rPr>
              <a:t>p=2</a:t>
            </a:r>
          </a:p>
          <a:p>
            <a:endParaRPr lang="cs-CZ" altLang="cs-CZ" smtClean="0">
              <a:cs typeface="Arial" charset="0"/>
            </a:endParaRPr>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graphicFrame>
        <p:nvGraphicFramePr>
          <p:cNvPr id="31748" name="Object 2"/>
          <p:cNvGraphicFramePr>
            <a:graphicFrameLocks noChangeAspect="1"/>
          </p:cNvGraphicFramePr>
          <p:nvPr/>
        </p:nvGraphicFramePr>
        <p:xfrm>
          <a:off x="1312863" y="3213100"/>
          <a:ext cx="6061075" cy="1762125"/>
        </p:xfrm>
        <a:graphic>
          <a:graphicData uri="http://schemas.openxmlformats.org/presentationml/2006/ole">
            <mc:AlternateContent xmlns:mc="http://schemas.openxmlformats.org/markup-compatibility/2006">
              <mc:Choice xmlns:v="urn:schemas-microsoft-com:vml" Requires="v">
                <p:oleObj spid="_x0000_s31785" name="Rovnice" r:id="rId3" imgW="3403600" imgH="990600" progId="Equation.3">
                  <p:embed/>
                </p:oleObj>
              </mc:Choice>
              <mc:Fallback>
                <p:oleObj name="Rovnice" r:id="rId3" imgW="3403600" imgH="990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2863" y="3213100"/>
                        <a:ext cx="6061075" cy="176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749" name="Object 3"/>
          <p:cNvGraphicFramePr>
            <a:graphicFrameLocks noChangeAspect="1"/>
          </p:cNvGraphicFramePr>
          <p:nvPr/>
        </p:nvGraphicFramePr>
        <p:xfrm>
          <a:off x="6059488" y="1773238"/>
          <a:ext cx="2593975" cy="468312"/>
        </p:xfrm>
        <a:graphic>
          <a:graphicData uri="http://schemas.openxmlformats.org/presentationml/2006/ole">
            <mc:AlternateContent xmlns:mc="http://schemas.openxmlformats.org/markup-compatibility/2006">
              <mc:Choice xmlns:v="urn:schemas-microsoft-com:vml" Requires="v">
                <p:oleObj spid="_x0000_s31786" name="Rovnice" r:id="rId5" imgW="1333500" imgH="241300" progId="Equation.3">
                  <p:embed/>
                </p:oleObj>
              </mc:Choice>
              <mc:Fallback>
                <p:oleObj name="Rovnice" r:id="rId5" imgW="13335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59488" y="1773238"/>
                        <a:ext cx="2593975"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Elipsa 10"/>
          <p:cNvSpPr/>
          <p:nvPr/>
        </p:nvSpPr>
        <p:spPr>
          <a:xfrm>
            <a:off x="6011863" y="1628775"/>
            <a:ext cx="2663825" cy="79216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6" name="Obdélník 25"/>
          <p:cNvSpPr/>
          <p:nvPr/>
        </p:nvSpPr>
        <p:spPr>
          <a:xfrm>
            <a:off x="1331913" y="4149725"/>
            <a:ext cx="6048375" cy="863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cxnSp>
        <p:nvCxnSpPr>
          <p:cNvPr id="36" name="Přímá spojovací šipka 35"/>
          <p:cNvCxnSpPr/>
          <p:nvPr/>
        </p:nvCxnSpPr>
        <p:spPr>
          <a:xfrm rot="10800000" flipV="1">
            <a:off x="4356100" y="2133600"/>
            <a:ext cx="1728788" cy="10795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1753" name="Object 4"/>
          <p:cNvGraphicFramePr>
            <a:graphicFrameLocks noChangeAspect="1"/>
          </p:cNvGraphicFramePr>
          <p:nvPr/>
        </p:nvGraphicFramePr>
        <p:xfrm>
          <a:off x="6875463" y="5084763"/>
          <a:ext cx="542925" cy="444500"/>
        </p:xfrm>
        <a:graphic>
          <a:graphicData uri="http://schemas.openxmlformats.org/presentationml/2006/ole">
            <mc:AlternateContent xmlns:mc="http://schemas.openxmlformats.org/markup-compatibility/2006">
              <mc:Choice xmlns:v="urn:schemas-microsoft-com:vml" Requires="v">
                <p:oleObj spid="_x0000_s31787" name="Rovnice" r:id="rId7" imgW="279400" imgH="228600" progId="Equation.3">
                  <p:embed/>
                </p:oleObj>
              </mc:Choice>
              <mc:Fallback>
                <p:oleObj name="Rovnice" r:id="rId7" imgW="279400" imgH="2286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5463" y="5084763"/>
                        <a:ext cx="54292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8" name="Přímá spojovací čára 17"/>
          <p:cNvCxnSpPr/>
          <p:nvPr/>
        </p:nvCxnSpPr>
        <p:spPr>
          <a:xfrm rot="10800000">
            <a:off x="6300788" y="4797425"/>
            <a:ext cx="574675" cy="431800"/>
          </a:xfrm>
          <a:prstGeom prst="line">
            <a:avLst/>
          </a:prstGeom>
          <a:ln w="66675" cmpd="dbl">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700213"/>
            <a:ext cx="6229350"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Zástupný symbol pro obsah 2"/>
          <p:cNvSpPr>
            <a:spLocks noGrp="1"/>
          </p:cNvSpPr>
          <p:nvPr>
            <p:ph idx="1"/>
          </p:nvPr>
        </p:nvSpPr>
        <p:spPr>
          <a:xfrm>
            <a:off x="608013" y="1412875"/>
            <a:ext cx="7059612" cy="3887788"/>
          </a:xfrm>
        </p:spPr>
        <p:txBody>
          <a:bodyPr/>
          <a:lstStyle/>
          <a:p>
            <a:pPr>
              <a:buFont typeface="Wingdings" pitchFamily="2" charset="2"/>
              <a:buNone/>
            </a:pPr>
            <a:r>
              <a:rPr lang="cs-CZ" altLang="cs-CZ" sz="2400" b="1" smtClean="0">
                <a:solidFill>
                  <a:srgbClr val="002060"/>
                </a:solidFill>
                <a:cs typeface="Arial" charset="0"/>
              </a:rPr>
              <a:t>obecně:</a:t>
            </a:r>
          </a:p>
          <a:p>
            <a:endParaRPr lang="cs-CZ" altLang="cs-CZ" smtClean="0">
              <a:cs typeface="Arial" charset="0"/>
            </a:endParaRPr>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graphicFrame>
        <p:nvGraphicFramePr>
          <p:cNvPr id="32773" name="Object 2"/>
          <p:cNvGraphicFramePr>
            <a:graphicFrameLocks noChangeAspect="1"/>
          </p:cNvGraphicFramePr>
          <p:nvPr/>
        </p:nvGraphicFramePr>
        <p:xfrm>
          <a:off x="2268538" y="2182813"/>
          <a:ext cx="4206875" cy="2441575"/>
        </p:xfrm>
        <a:graphic>
          <a:graphicData uri="http://schemas.openxmlformats.org/presentationml/2006/ole">
            <mc:AlternateContent xmlns:mc="http://schemas.openxmlformats.org/markup-compatibility/2006">
              <mc:Choice xmlns:v="urn:schemas-microsoft-com:vml" Requires="v">
                <p:oleObj spid="_x0000_s32784" name="Rovnice" r:id="rId4" imgW="2362200" imgH="1371600" progId="Equation.3">
                  <p:embed/>
                </p:oleObj>
              </mc:Choice>
              <mc:Fallback>
                <p:oleObj name="Rovnice" r:id="rId4" imgW="2362200" imgH="1371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182813"/>
                        <a:ext cx="4206875" cy="244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8013" y="1268413"/>
            <a:ext cx="8356600" cy="5167312"/>
          </a:xfrm>
        </p:spPr>
        <p:txBody>
          <a:bodyPr/>
          <a:lstStyle/>
          <a:p>
            <a:pPr>
              <a:buFont typeface="Wingdings" pitchFamily="2" charset="2"/>
              <a:buNone/>
              <a:defRPr/>
            </a:pPr>
            <a:r>
              <a:rPr lang="cs-CZ" sz="2400" b="1" dirty="0" smtClean="0">
                <a:solidFill>
                  <a:srgbClr val="002060"/>
                </a:solidFill>
              </a:rPr>
              <a:t>poznámky + užitečnosti + zajímavosti</a:t>
            </a:r>
          </a:p>
          <a:p>
            <a:pPr>
              <a:defRPr/>
            </a:pPr>
            <a:r>
              <a:rPr lang="cs-CZ" sz="2400" dirty="0" smtClean="0">
                <a:solidFill>
                  <a:schemeClr val="accent4"/>
                </a:solidFill>
              </a:rPr>
              <a:t>L.-D. algoritmus poskytuje odhad parametrů AR systému nejen pro požadovaný řád, nýbrž i pro všechny nižší řády;</a:t>
            </a:r>
          </a:p>
          <a:p>
            <a:pPr>
              <a:defRPr/>
            </a:pPr>
            <a:r>
              <a:rPr lang="cs-CZ" sz="2400" dirty="0" smtClean="0">
                <a:solidFill>
                  <a:schemeClr val="accent4"/>
                </a:solidFill>
              </a:rPr>
              <a:t>jak se správný řád pozná: </a:t>
            </a:r>
          </a:p>
          <a:p>
            <a:pPr algn="ctr">
              <a:buFont typeface="Wingdings" pitchFamily="2" charset="2"/>
              <a:buNone/>
              <a:defRPr/>
            </a:pPr>
            <a:r>
              <a:rPr lang="cs-CZ" sz="2400" dirty="0" smtClean="0">
                <a:solidFill>
                  <a:schemeClr val="accent4"/>
                </a:solidFill>
                <a:sym typeface="Symbol"/>
              </a:rPr>
              <a:t></a:t>
            </a:r>
            <a:r>
              <a:rPr lang="cs-CZ" sz="2000" baseline="-25000" dirty="0" smtClean="0">
                <a:solidFill>
                  <a:schemeClr val="accent4"/>
                </a:solidFill>
                <a:sym typeface="Symbol"/>
              </a:rPr>
              <a:t>k</a:t>
            </a:r>
            <a:r>
              <a:rPr lang="cs-CZ" sz="2000" baseline="30000" dirty="0" smtClean="0">
                <a:solidFill>
                  <a:schemeClr val="accent4"/>
                </a:solidFill>
                <a:sym typeface="Symbol"/>
              </a:rPr>
              <a:t>2</a:t>
            </a:r>
            <a:r>
              <a:rPr lang="cs-CZ" sz="2000" dirty="0" smtClean="0">
                <a:solidFill>
                  <a:schemeClr val="accent4"/>
                </a:solidFill>
                <a:sym typeface="Symbol"/>
              </a:rPr>
              <a:t> = </a:t>
            </a:r>
            <a:r>
              <a:rPr lang="cs-CZ" sz="2000" dirty="0" err="1" smtClean="0">
                <a:solidFill>
                  <a:schemeClr val="accent4"/>
                </a:solidFill>
                <a:sym typeface="Symbol"/>
              </a:rPr>
              <a:t>E</a:t>
            </a:r>
            <a:r>
              <a:rPr lang="cs-CZ" sz="2000" baseline="-25000" dirty="0" err="1" smtClean="0">
                <a:solidFill>
                  <a:schemeClr val="accent4"/>
                </a:solidFill>
                <a:sym typeface="Symbol"/>
              </a:rPr>
              <a:t>k</a:t>
            </a:r>
            <a:r>
              <a:rPr lang="cs-CZ" sz="2000" baseline="30000" dirty="0" err="1" smtClean="0">
                <a:solidFill>
                  <a:schemeClr val="accent4"/>
                </a:solidFill>
                <a:sym typeface="Symbol"/>
              </a:rPr>
              <a:t>f</a:t>
            </a:r>
            <a:r>
              <a:rPr lang="cs-CZ" sz="2000" dirty="0" smtClean="0">
                <a:solidFill>
                  <a:schemeClr val="accent4"/>
                </a:solidFill>
                <a:sym typeface="Symbol"/>
              </a:rPr>
              <a:t> se v další iteraci přestane zmenšovat, resp. </a:t>
            </a:r>
            <a:r>
              <a:rPr lang="cs-CZ" sz="2000" dirty="0" err="1" smtClean="0">
                <a:solidFill>
                  <a:schemeClr val="accent4"/>
                </a:solidFill>
                <a:sym typeface="Symbol"/>
              </a:rPr>
              <a:t>a</a:t>
            </a:r>
            <a:r>
              <a:rPr lang="cs-CZ" sz="2000" baseline="-25000" dirty="0" err="1" smtClean="0">
                <a:solidFill>
                  <a:schemeClr val="accent4"/>
                </a:solidFill>
                <a:sym typeface="Symbol"/>
              </a:rPr>
              <a:t>p</a:t>
            </a:r>
            <a:r>
              <a:rPr lang="cs-CZ" sz="2000" baseline="-25000" dirty="0" smtClean="0">
                <a:solidFill>
                  <a:schemeClr val="accent4"/>
                </a:solidFill>
                <a:sym typeface="Symbol"/>
              </a:rPr>
              <a:t>+1</a:t>
            </a:r>
            <a:r>
              <a:rPr lang="cs-CZ" sz="2000" dirty="0" smtClean="0">
                <a:solidFill>
                  <a:schemeClr val="accent4"/>
                </a:solidFill>
                <a:sym typeface="Symbol"/>
              </a:rPr>
              <a:t>(k)=</a:t>
            </a:r>
            <a:r>
              <a:rPr lang="cs-CZ" sz="2000" dirty="0" err="1" smtClean="0">
                <a:solidFill>
                  <a:schemeClr val="accent4"/>
                </a:solidFill>
                <a:sym typeface="Symbol"/>
              </a:rPr>
              <a:t>a</a:t>
            </a:r>
            <a:r>
              <a:rPr lang="cs-CZ" sz="2000" baseline="-25000" dirty="0" err="1" smtClean="0">
                <a:solidFill>
                  <a:schemeClr val="accent4"/>
                </a:solidFill>
                <a:sym typeface="Symbol"/>
              </a:rPr>
              <a:t>p</a:t>
            </a:r>
            <a:r>
              <a:rPr lang="cs-CZ" sz="2000" dirty="0" smtClean="0">
                <a:solidFill>
                  <a:schemeClr val="accent4"/>
                </a:solidFill>
                <a:sym typeface="Symbol"/>
              </a:rPr>
              <a:t>(k) pro k=1,2,..,p a tím </a:t>
            </a:r>
            <a:r>
              <a:rPr lang="cs-CZ" sz="2000" dirty="0" err="1" smtClean="0">
                <a:solidFill>
                  <a:schemeClr val="accent4"/>
                </a:solidFill>
                <a:sym typeface="Symbol"/>
              </a:rPr>
              <a:t>a</a:t>
            </a:r>
            <a:r>
              <a:rPr lang="cs-CZ" sz="2000" baseline="-25000" dirty="0" err="1" smtClean="0">
                <a:solidFill>
                  <a:schemeClr val="accent4"/>
                </a:solidFill>
                <a:sym typeface="Symbol"/>
              </a:rPr>
              <a:t>p</a:t>
            </a:r>
            <a:r>
              <a:rPr lang="cs-CZ" sz="2000" baseline="-25000" dirty="0" smtClean="0">
                <a:solidFill>
                  <a:schemeClr val="accent4"/>
                </a:solidFill>
                <a:sym typeface="Symbol"/>
              </a:rPr>
              <a:t>+1</a:t>
            </a:r>
            <a:r>
              <a:rPr lang="cs-CZ" sz="2000" dirty="0" smtClean="0">
                <a:solidFill>
                  <a:schemeClr val="accent4"/>
                </a:solidFill>
                <a:sym typeface="Symbol"/>
              </a:rPr>
              <a:t>(p+1)=0 </a:t>
            </a:r>
            <a:endParaRPr lang="cs-CZ" sz="2000" dirty="0" smtClean="0">
              <a:solidFill>
                <a:schemeClr val="accent4"/>
              </a:solidFill>
            </a:endParaRPr>
          </a:p>
          <a:p>
            <a:pPr>
              <a:buFont typeface="Wingdings" pitchFamily="2" charset="2"/>
              <a:buNone/>
              <a:defRPr/>
            </a:pPr>
            <a:r>
              <a:rPr lang="cs-CZ" sz="2400" dirty="0" smtClean="0"/>
              <a:t>	obecně pro proces AR(p) </a:t>
            </a:r>
            <a:r>
              <a:rPr lang="cs-CZ" sz="2400" dirty="0" err="1" smtClean="0"/>
              <a:t>a</a:t>
            </a:r>
            <a:r>
              <a:rPr lang="cs-CZ" sz="2400" baseline="-25000" dirty="0" err="1" smtClean="0"/>
              <a:t>k</a:t>
            </a:r>
            <a:r>
              <a:rPr lang="cs-CZ" sz="2400" dirty="0" smtClean="0"/>
              <a:t>(k)=0 a </a:t>
            </a:r>
            <a:r>
              <a:rPr lang="el-GR" sz="2400" dirty="0" smtClean="0"/>
              <a:t>σ</a:t>
            </a:r>
            <a:r>
              <a:rPr lang="cs-CZ" baseline="-25000" dirty="0" smtClean="0">
                <a:solidFill>
                  <a:schemeClr val="accent4"/>
                </a:solidFill>
                <a:sym typeface="Symbol"/>
              </a:rPr>
              <a:t>k</a:t>
            </a:r>
            <a:r>
              <a:rPr lang="cs-CZ" baseline="30000" dirty="0" smtClean="0">
                <a:solidFill>
                  <a:schemeClr val="accent4"/>
                </a:solidFill>
                <a:sym typeface="Symbol"/>
              </a:rPr>
              <a:t>2</a:t>
            </a:r>
            <a:r>
              <a:rPr lang="cs-CZ" dirty="0" smtClean="0">
                <a:solidFill>
                  <a:schemeClr val="accent4"/>
                </a:solidFill>
                <a:sym typeface="Symbol"/>
              </a:rPr>
              <a:t> =</a:t>
            </a:r>
            <a:r>
              <a:rPr lang="el-GR" dirty="0" smtClean="0"/>
              <a:t> </a:t>
            </a:r>
            <a:r>
              <a:rPr lang="el-GR" sz="2400" dirty="0" smtClean="0"/>
              <a:t>σ</a:t>
            </a:r>
            <a:r>
              <a:rPr lang="cs-CZ" baseline="-25000" dirty="0" smtClean="0">
                <a:solidFill>
                  <a:schemeClr val="accent4"/>
                </a:solidFill>
                <a:sym typeface="Symbol"/>
              </a:rPr>
              <a:t>p</a:t>
            </a:r>
            <a:r>
              <a:rPr lang="cs-CZ" baseline="30000" dirty="0" smtClean="0">
                <a:solidFill>
                  <a:schemeClr val="accent4"/>
                </a:solidFill>
                <a:sym typeface="Symbol"/>
              </a:rPr>
              <a:t>2</a:t>
            </a:r>
            <a:r>
              <a:rPr lang="cs-CZ" dirty="0" smtClean="0">
                <a:solidFill>
                  <a:schemeClr val="accent4"/>
                </a:solidFill>
                <a:sym typeface="Symbol"/>
              </a:rPr>
              <a:t> </a:t>
            </a:r>
            <a:r>
              <a:rPr lang="cs-CZ" sz="2400" dirty="0" smtClean="0">
                <a:solidFill>
                  <a:schemeClr val="accent4"/>
                </a:solidFill>
                <a:sym typeface="Symbol"/>
              </a:rPr>
              <a:t>pro k</a:t>
            </a:r>
            <a:r>
              <a:rPr lang="en-US" sz="2400" dirty="0" smtClean="0">
                <a:solidFill>
                  <a:schemeClr val="accent4"/>
                </a:solidFill>
                <a:sym typeface="Symbol"/>
              </a:rPr>
              <a:t>&gt;</a:t>
            </a:r>
            <a:r>
              <a:rPr lang="cs-CZ" sz="2400" dirty="0" smtClean="0">
                <a:solidFill>
                  <a:schemeClr val="accent4"/>
                </a:solidFill>
                <a:sym typeface="Symbol"/>
              </a:rPr>
              <a:t>p</a:t>
            </a:r>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8013" y="1268413"/>
            <a:ext cx="8356600" cy="5167312"/>
          </a:xfrm>
        </p:spPr>
        <p:txBody>
          <a:bodyPr/>
          <a:lstStyle/>
          <a:p>
            <a:pPr>
              <a:buFont typeface="Wingdings" pitchFamily="2" charset="2"/>
              <a:buNone/>
              <a:defRPr/>
            </a:pPr>
            <a:r>
              <a:rPr lang="cs-CZ" sz="2400" b="1" dirty="0" smtClean="0">
                <a:solidFill>
                  <a:srgbClr val="002060"/>
                </a:solidFill>
              </a:rPr>
              <a:t>poznámky + užitečnosti + zajímavosti</a:t>
            </a:r>
          </a:p>
          <a:p>
            <a:pPr>
              <a:defRPr/>
            </a:pPr>
            <a:r>
              <a:rPr lang="cs-CZ" sz="2000" dirty="0" smtClean="0">
                <a:solidFill>
                  <a:schemeClr val="accent4"/>
                </a:solidFill>
                <a:sym typeface="Symbol"/>
              </a:rPr>
              <a:t>parametry </a:t>
            </a:r>
            <a:r>
              <a:rPr lang="en-US" sz="2000" dirty="0" smtClean="0">
                <a:solidFill>
                  <a:schemeClr val="accent4"/>
                </a:solidFill>
                <a:sym typeface="Symbol"/>
              </a:rPr>
              <a:t>{</a:t>
            </a:r>
            <a:r>
              <a:rPr lang="cs-CZ" sz="2000" dirty="0" smtClean="0"/>
              <a:t>a</a:t>
            </a:r>
            <a:r>
              <a:rPr lang="en-US" sz="2000" baseline="-25000" dirty="0" smtClean="0"/>
              <a:t>1</a:t>
            </a:r>
            <a:r>
              <a:rPr lang="cs-CZ" sz="2000" dirty="0" smtClean="0"/>
              <a:t>(1),a</a:t>
            </a:r>
            <a:r>
              <a:rPr lang="cs-CZ" sz="2000" baseline="-25000" dirty="0" smtClean="0"/>
              <a:t>2</a:t>
            </a:r>
            <a:r>
              <a:rPr lang="cs-CZ" sz="2000" dirty="0" smtClean="0"/>
              <a:t>(2),…, </a:t>
            </a:r>
            <a:r>
              <a:rPr lang="cs-CZ" sz="2000" dirty="0" err="1" smtClean="0"/>
              <a:t>a</a:t>
            </a:r>
            <a:r>
              <a:rPr lang="cs-CZ" sz="2000" baseline="-25000" dirty="0" err="1" smtClean="0"/>
              <a:t>p</a:t>
            </a:r>
            <a:r>
              <a:rPr lang="cs-CZ" sz="2000" dirty="0" smtClean="0"/>
              <a:t>(p)</a:t>
            </a:r>
            <a:r>
              <a:rPr lang="en-US" sz="2000" dirty="0" smtClean="0">
                <a:solidFill>
                  <a:schemeClr val="accent4"/>
                </a:solidFill>
                <a:sym typeface="Symbol"/>
              </a:rPr>
              <a:t>}</a:t>
            </a:r>
            <a:r>
              <a:rPr lang="cs-CZ" sz="2000" dirty="0" smtClean="0">
                <a:solidFill>
                  <a:schemeClr val="accent4"/>
                </a:solidFill>
                <a:sym typeface="Symbol"/>
              </a:rPr>
              <a:t> se často nazývají koeficienty reflexe </a:t>
            </a:r>
            <a:r>
              <a:rPr lang="cs-CZ" sz="2000" dirty="0" err="1" smtClean="0">
                <a:solidFill>
                  <a:schemeClr val="accent4"/>
                </a:solidFill>
                <a:sym typeface="Symbol"/>
              </a:rPr>
              <a:t>K</a:t>
            </a:r>
            <a:r>
              <a:rPr lang="cs-CZ" sz="2000" baseline="-25000" dirty="0" err="1" smtClean="0">
                <a:solidFill>
                  <a:schemeClr val="accent4"/>
                </a:solidFill>
                <a:sym typeface="Symbol"/>
              </a:rPr>
              <a:t>k</a:t>
            </a:r>
            <a:r>
              <a:rPr lang="cs-CZ" sz="2000" dirty="0" smtClean="0">
                <a:solidFill>
                  <a:schemeClr val="accent4"/>
                </a:solidFill>
                <a:sym typeface="Symbol"/>
              </a:rPr>
              <a:t> (název souvisí s realizací predikčních algoritmů mřížkovou strukturou);</a:t>
            </a:r>
          </a:p>
          <a:p>
            <a:pPr>
              <a:buFont typeface="Wingdings" pitchFamily="2" charset="2"/>
              <a:buNone/>
              <a:defRPr/>
            </a:pPr>
            <a:r>
              <a:rPr lang="cs-CZ" sz="2000" dirty="0" smtClean="0">
                <a:solidFill>
                  <a:schemeClr val="accent4"/>
                </a:solidFill>
                <a:sym typeface="Symbol"/>
              </a:rPr>
              <a:t>	pokud </a:t>
            </a:r>
            <a:r>
              <a:rPr lang="en-US" sz="2000" dirty="0" smtClean="0">
                <a:solidFill>
                  <a:schemeClr val="accent4"/>
                </a:solidFill>
                <a:sym typeface="Symbol"/>
              </a:rPr>
              <a:t>{</a:t>
            </a:r>
            <a:r>
              <a:rPr lang="el-GR" sz="2400" b="1" dirty="0" smtClean="0">
                <a:sym typeface="Symbol"/>
              </a:rPr>
              <a:t></a:t>
            </a:r>
            <a:r>
              <a:rPr lang="cs-CZ" sz="2000" baseline="-25000" dirty="0" err="1" smtClean="0"/>
              <a:t>yy</a:t>
            </a:r>
            <a:r>
              <a:rPr lang="cs-CZ" sz="2000" dirty="0" smtClean="0"/>
              <a:t>(0), </a:t>
            </a:r>
            <a:r>
              <a:rPr lang="el-GR" sz="2400" b="1" dirty="0" smtClean="0">
                <a:sym typeface="Symbol"/>
              </a:rPr>
              <a:t></a:t>
            </a:r>
            <a:r>
              <a:rPr lang="cs-CZ" sz="2000" baseline="-25000" dirty="0" err="1" smtClean="0"/>
              <a:t>yy</a:t>
            </a:r>
            <a:r>
              <a:rPr lang="cs-CZ" sz="2000" dirty="0" smtClean="0"/>
              <a:t>(1), ,…, </a:t>
            </a:r>
            <a:r>
              <a:rPr lang="el-GR" sz="2400" b="1" dirty="0" smtClean="0">
                <a:sym typeface="Symbol"/>
              </a:rPr>
              <a:t></a:t>
            </a:r>
            <a:r>
              <a:rPr lang="cs-CZ" sz="2000" baseline="-25000" dirty="0" err="1" smtClean="0"/>
              <a:t>yy</a:t>
            </a:r>
            <a:r>
              <a:rPr lang="cs-CZ" sz="2000" dirty="0" smtClean="0"/>
              <a:t>(p)</a:t>
            </a:r>
            <a:r>
              <a:rPr lang="en-US" sz="2000" dirty="0" smtClean="0">
                <a:solidFill>
                  <a:schemeClr val="accent4"/>
                </a:solidFill>
                <a:sym typeface="Symbol"/>
              </a:rPr>
              <a:t>}</a:t>
            </a:r>
            <a:r>
              <a:rPr lang="cs-CZ" sz="2000" dirty="0" smtClean="0">
                <a:solidFill>
                  <a:schemeClr val="accent4"/>
                </a:solidFill>
                <a:sym typeface="Symbol"/>
              </a:rPr>
              <a:t> je skutečná autokorelační posloupnost, tj. AK matice je pozitivně </a:t>
            </a:r>
            <a:r>
              <a:rPr lang="cs-CZ" sz="2000" dirty="0" err="1" smtClean="0">
                <a:solidFill>
                  <a:schemeClr val="accent4"/>
                </a:solidFill>
                <a:sym typeface="Symbol"/>
              </a:rPr>
              <a:t>semidefinitní</a:t>
            </a:r>
            <a:r>
              <a:rPr lang="cs-CZ" sz="2000" dirty="0" smtClean="0">
                <a:solidFill>
                  <a:schemeClr val="accent4"/>
                </a:solidFill>
                <a:sym typeface="Symbol"/>
              </a:rPr>
              <a:t>, pak</a:t>
            </a:r>
          </a:p>
          <a:p>
            <a:pPr algn="ctr">
              <a:buFont typeface="Wingdings" pitchFamily="2" charset="2"/>
              <a:buNone/>
              <a:defRPr/>
            </a:pPr>
            <a:r>
              <a:rPr lang="cs-CZ" sz="2000" dirty="0" smtClean="0">
                <a:solidFill>
                  <a:schemeClr val="accent4"/>
                </a:solidFill>
                <a:sym typeface="Symbol"/>
              </a:rPr>
              <a:t>|</a:t>
            </a:r>
            <a:r>
              <a:rPr lang="cs-CZ" sz="2000" dirty="0" err="1" smtClean="0">
                <a:solidFill>
                  <a:schemeClr val="accent4"/>
                </a:solidFill>
                <a:sym typeface="Symbol"/>
              </a:rPr>
              <a:t>a</a:t>
            </a:r>
            <a:r>
              <a:rPr lang="cs-CZ" sz="2000" baseline="-25000" dirty="0" err="1" smtClean="0">
                <a:solidFill>
                  <a:schemeClr val="accent4"/>
                </a:solidFill>
                <a:sym typeface="Symbol"/>
              </a:rPr>
              <a:t>k</a:t>
            </a:r>
            <a:r>
              <a:rPr lang="cs-CZ" sz="2000" dirty="0" smtClean="0">
                <a:solidFill>
                  <a:schemeClr val="accent4"/>
                </a:solidFill>
                <a:sym typeface="Symbol"/>
              </a:rPr>
              <a:t>(k)|=|K(k)| </a:t>
            </a:r>
            <a:r>
              <a:rPr lang="cs-CZ" sz="2000" b="1" dirty="0" smtClean="0">
                <a:solidFill>
                  <a:schemeClr val="accent4"/>
                </a:solidFill>
                <a:sym typeface="Symbol"/>
              </a:rPr>
              <a:t></a:t>
            </a:r>
            <a:r>
              <a:rPr lang="cs-CZ" sz="2000" dirty="0" smtClean="0">
                <a:solidFill>
                  <a:schemeClr val="accent4"/>
                </a:solidFill>
                <a:sym typeface="Symbol"/>
              </a:rPr>
              <a:t> 1 pro k=1, 2, …,p;</a:t>
            </a:r>
          </a:p>
          <a:p>
            <a:pPr>
              <a:buFont typeface="Wingdings" pitchFamily="2" charset="2"/>
              <a:buNone/>
              <a:defRPr/>
            </a:pPr>
            <a:r>
              <a:rPr lang="cs-CZ" sz="2000" dirty="0" smtClean="0">
                <a:solidFill>
                  <a:schemeClr val="accent4"/>
                </a:solidFill>
                <a:sym typeface="Symbol"/>
              </a:rPr>
              <a:t>	důsledky:</a:t>
            </a:r>
          </a:p>
          <a:p>
            <a:pPr lvl="1" indent="-387350">
              <a:defRPr/>
            </a:pPr>
            <a:r>
              <a:rPr lang="el-GR" sz="1400" dirty="0" smtClean="0"/>
              <a:t>σ</a:t>
            </a:r>
            <a:r>
              <a:rPr lang="cs-CZ" sz="1600" baseline="-25000" dirty="0" smtClean="0">
                <a:solidFill>
                  <a:schemeClr val="accent4"/>
                </a:solidFill>
                <a:sym typeface="Symbol"/>
              </a:rPr>
              <a:t>k+1</a:t>
            </a:r>
            <a:r>
              <a:rPr lang="cs-CZ" sz="1600" baseline="30000" dirty="0" smtClean="0">
                <a:solidFill>
                  <a:schemeClr val="accent4"/>
                </a:solidFill>
                <a:sym typeface="Symbol"/>
              </a:rPr>
              <a:t>2 </a:t>
            </a:r>
            <a:r>
              <a:rPr lang="cs-CZ" sz="1600" b="1" dirty="0" smtClean="0">
                <a:solidFill>
                  <a:schemeClr val="accent4"/>
                </a:solidFill>
                <a:sym typeface="Symbol"/>
              </a:rPr>
              <a:t> </a:t>
            </a:r>
            <a:r>
              <a:rPr lang="el-GR" sz="1400" dirty="0" smtClean="0"/>
              <a:t>σ</a:t>
            </a:r>
            <a:r>
              <a:rPr lang="cs-CZ" sz="1600" baseline="-25000" dirty="0" smtClean="0">
                <a:solidFill>
                  <a:schemeClr val="accent4"/>
                </a:solidFill>
                <a:sym typeface="Symbol"/>
              </a:rPr>
              <a:t>k</a:t>
            </a:r>
            <a:r>
              <a:rPr lang="cs-CZ" sz="1600" baseline="30000" dirty="0" smtClean="0">
                <a:solidFill>
                  <a:schemeClr val="accent4"/>
                </a:solidFill>
                <a:sym typeface="Symbol"/>
              </a:rPr>
              <a:t>2</a:t>
            </a:r>
            <a:r>
              <a:rPr lang="cs-CZ" sz="1600" dirty="0" smtClean="0">
                <a:solidFill>
                  <a:schemeClr val="accent4"/>
                </a:solidFill>
                <a:sym typeface="Symbol"/>
              </a:rPr>
              <a:t>, to znamená, že </a:t>
            </a:r>
            <a:r>
              <a:rPr lang="el-GR" sz="1400" dirty="0" smtClean="0"/>
              <a:t>σ</a:t>
            </a:r>
            <a:r>
              <a:rPr lang="cs-CZ" sz="1600" baseline="-25000" dirty="0" smtClean="0">
                <a:solidFill>
                  <a:schemeClr val="accent4"/>
                </a:solidFill>
                <a:sym typeface="Symbol"/>
              </a:rPr>
              <a:t>k</a:t>
            </a:r>
            <a:r>
              <a:rPr lang="cs-CZ" sz="1600" baseline="30000" dirty="0" smtClean="0">
                <a:solidFill>
                  <a:schemeClr val="accent4"/>
                </a:solidFill>
                <a:sym typeface="Symbol"/>
              </a:rPr>
              <a:t>2 </a:t>
            </a:r>
            <a:r>
              <a:rPr lang="cs-CZ" sz="1600" dirty="0" smtClean="0">
                <a:solidFill>
                  <a:schemeClr val="accent4"/>
                </a:solidFill>
                <a:sym typeface="Symbol"/>
              </a:rPr>
              <a:t>dosáhne minima právě při správném řádu;</a:t>
            </a:r>
          </a:p>
          <a:p>
            <a:pPr lvl="1" indent="-387350">
              <a:defRPr/>
            </a:pPr>
            <a:r>
              <a:rPr lang="cs-CZ" sz="1600" dirty="0" smtClean="0">
                <a:solidFill>
                  <a:schemeClr val="accent4"/>
                </a:solidFill>
                <a:sym typeface="Symbol"/>
              </a:rPr>
              <a:t>nutnou a postačující podmínkou, aby póly X(z) ležely uvnitř nebo na jednotkové kružnici v rovině z je |K(k)| </a:t>
            </a:r>
            <a:r>
              <a:rPr lang="cs-CZ" sz="1600" b="1" dirty="0" smtClean="0">
                <a:solidFill>
                  <a:schemeClr val="accent4"/>
                </a:solidFill>
                <a:sym typeface="Symbol"/>
              </a:rPr>
              <a:t></a:t>
            </a:r>
            <a:r>
              <a:rPr lang="cs-CZ" sz="1600" dirty="0" smtClean="0">
                <a:solidFill>
                  <a:schemeClr val="accent4"/>
                </a:solidFill>
                <a:sym typeface="Symbol"/>
              </a:rPr>
              <a:t> 1 pro k=1, 2, …,p  AR systém je stabilní;</a:t>
            </a:r>
          </a:p>
          <a:p>
            <a:pPr lvl="1" indent="-387350">
              <a:defRPr/>
            </a:pPr>
            <a:r>
              <a:rPr lang="cs-CZ" sz="1600" dirty="0" smtClean="0">
                <a:solidFill>
                  <a:schemeClr val="accent4"/>
                </a:solidFill>
                <a:sym typeface="Symbol"/>
              </a:rPr>
              <a:t>je-li |K(k)| </a:t>
            </a:r>
            <a:r>
              <a:rPr lang="cs-CZ" sz="1600" b="1" dirty="0" smtClean="0">
                <a:solidFill>
                  <a:schemeClr val="accent4"/>
                </a:solidFill>
                <a:sym typeface="Symbol"/>
              </a:rPr>
              <a:t>=</a:t>
            </a:r>
            <a:r>
              <a:rPr lang="cs-CZ" sz="1600" dirty="0" smtClean="0">
                <a:solidFill>
                  <a:schemeClr val="accent4"/>
                </a:solidFill>
                <a:sym typeface="Symbol"/>
              </a:rPr>
              <a:t> 1 pro některé k, pak je třeba rekurzi ukončit, protože </a:t>
            </a:r>
            <a:r>
              <a:rPr lang="el-GR" sz="1400" dirty="0" smtClean="0"/>
              <a:t>σ</a:t>
            </a:r>
            <a:r>
              <a:rPr lang="cs-CZ" sz="1600" baseline="-25000" dirty="0" smtClean="0">
                <a:solidFill>
                  <a:schemeClr val="accent4"/>
                </a:solidFill>
                <a:sym typeface="Symbol"/>
              </a:rPr>
              <a:t>k</a:t>
            </a:r>
            <a:r>
              <a:rPr lang="cs-CZ" sz="1600" baseline="30000" dirty="0" smtClean="0">
                <a:solidFill>
                  <a:schemeClr val="accent4"/>
                </a:solidFill>
                <a:sym typeface="Symbol"/>
              </a:rPr>
              <a:t>2</a:t>
            </a:r>
            <a:r>
              <a:rPr lang="cs-CZ" sz="1600" dirty="0" smtClean="0">
                <a:solidFill>
                  <a:schemeClr val="accent4"/>
                </a:solidFill>
                <a:sym typeface="Symbol"/>
              </a:rPr>
              <a:t>=0 … v tom případě je proces ryze harmonický</a:t>
            </a:r>
            <a:endParaRPr lang="cs-CZ" sz="1600" dirty="0" smtClean="0"/>
          </a:p>
          <a:p>
            <a:pPr lvl="1" indent="-387350">
              <a:defRPr/>
            </a:pPr>
            <a:endParaRPr lang="cs-CZ" sz="1600" dirty="0" smtClean="0"/>
          </a:p>
          <a:p>
            <a:pPr algn="ctr">
              <a:buFont typeface="Wingdings" pitchFamily="2" charset="2"/>
              <a:buNone/>
              <a:defRPr/>
            </a:pPr>
            <a:r>
              <a:rPr lang="cs-CZ" sz="2000" dirty="0" smtClean="0">
                <a:solidFill>
                  <a:schemeClr val="accent4"/>
                </a:solidFill>
                <a:sym typeface="Symbol"/>
              </a:rPr>
              <a:t> </a:t>
            </a:r>
            <a:endParaRPr lang="cs-CZ" sz="2000" dirty="0"/>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Obrázek 4" descr="skenování001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4581525"/>
            <a:ext cx="3529012"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ástupný symbol pro obsah 2"/>
          <p:cNvSpPr>
            <a:spLocks noGrp="1"/>
          </p:cNvSpPr>
          <p:nvPr>
            <p:ph idx="1"/>
          </p:nvPr>
        </p:nvSpPr>
        <p:spPr>
          <a:xfrm>
            <a:off x="608013" y="1268413"/>
            <a:ext cx="8356600" cy="5167312"/>
          </a:xfrm>
        </p:spPr>
        <p:txBody>
          <a:bodyPr/>
          <a:lstStyle/>
          <a:p>
            <a:pPr>
              <a:buFont typeface="Wingdings" pitchFamily="2" charset="2"/>
              <a:buNone/>
              <a:defRPr/>
            </a:pPr>
            <a:r>
              <a:rPr lang="cs-CZ" sz="2400" b="1" dirty="0" smtClean="0">
                <a:solidFill>
                  <a:srgbClr val="002060"/>
                </a:solidFill>
              </a:rPr>
              <a:t>poznámky + užitečnosti + zajímavosti</a:t>
            </a:r>
          </a:p>
          <a:p>
            <a:pPr>
              <a:defRPr/>
            </a:pPr>
            <a:r>
              <a:rPr lang="cs-CZ" sz="2000" dirty="0" smtClean="0">
                <a:solidFill>
                  <a:schemeClr val="accent4"/>
                </a:solidFill>
                <a:sym typeface="Symbol"/>
              </a:rPr>
              <a:t>pokud by byl L.-D. algoritmus implementován pomocí paralelního procesoru s optimálním počtem jednotek, je pracnost algoritmu </a:t>
            </a:r>
            <a:r>
              <a:rPr lang="cs-CZ" sz="2000" dirty="0" smtClean="0">
                <a:solidFill>
                  <a:schemeClr val="accent4"/>
                </a:solidFill>
                <a:latin typeface="Matura MT Script Capitals" pitchFamily="66" charset="0"/>
                <a:sym typeface="Symbol"/>
              </a:rPr>
              <a:t>O</a:t>
            </a:r>
            <a:r>
              <a:rPr lang="cs-CZ" sz="2000" dirty="0" smtClean="0">
                <a:solidFill>
                  <a:schemeClr val="accent4"/>
                </a:solidFill>
                <a:sym typeface="Symbol"/>
              </a:rPr>
              <a:t>(p.log</a:t>
            </a:r>
            <a:r>
              <a:rPr lang="cs-CZ" sz="2000" baseline="-25000" dirty="0" smtClean="0">
                <a:solidFill>
                  <a:schemeClr val="accent4"/>
                </a:solidFill>
                <a:sym typeface="Symbol"/>
              </a:rPr>
              <a:t>2</a:t>
            </a:r>
            <a:r>
              <a:rPr lang="cs-CZ" sz="2000" dirty="0" smtClean="0">
                <a:solidFill>
                  <a:schemeClr val="accent4"/>
                </a:solidFill>
                <a:sym typeface="Symbol"/>
              </a:rPr>
              <a:t>p);</a:t>
            </a:r>
          </a:p>
          <a:p>
            <a:pPr marL="355600" indent="-355600">
              <a:defRPr/>
            </a:pPr>
            <a:r>
              <a:rPr lang="cs-CZ" sz="2000" dirty="0" smtClean="0">
                <a:solidFill>
                  <a:schemeClr val="accent4"/>
                </a:solidFill>
                <a:sym typeface="Symbol"/>
              </a:rPr>
              <a:t>při odhadu výkonového spektra harmonických posloupností pomocí AR modelu jsou spektrální vrcholy AR spektra </a:t>
            </a:r>
            <a:r>
              <a:rPr lang="cs-CZ" sz="2000" dirty="0" smtClean="0">
                <a:sym typeface="Symbol" pitchFamily="18" charset="2"/>
              </a:rPr>
              <a:t>úměrné čtverci výkonu harmonických posloupností;</a:t>
            </a:r>
          </a:p>
          <a:p>
            <a:pPr marL="355600" indent="-355600">
              <a:defRPr/>
            </a:pPr>
            <a:r>
              <a:rPr lang="cs-CZ" sz="2000" dirty="0" smtClean="0">
                <a:sym typeface="Symbol" pitchFamily="18" charset="2"/>
              </a:rPr>
              <a:t>plocha pod spektrálními vrcholy výkonové spektrální hustoty je lineárně úměrná výkonu harmonické posloupnosti;</a:t>
            </a:r>
          </a:p>
          <a:p>
            <a:pPr marL="355600" indent="-355600">
              <a:defRPr/>
            </a:pPr>
            <a:r>
              <a:rPr lang="cs-CZ" sz="2000" dirty="0" smtClean="0">
                <a:sym typeface="Symbol" pitchFamily="18" charset="2"/>
              </a:rPr>
              <a:t>blokové schéma L.-D. algoritmu</a:t>
            </a:r>
          </a:p>
          <a:p>
            <a:pPr>
              <a:defRPr/>
            </a:pPr>
            <a:endParaRPr lang="cs-CZ" sz="1600" dirty="0" smtClean="0"/>
          </a:p>
          <a:p>
            <a:pPr lvl="1" indent="-387350">
              <a:defRPr/>
            </a:pPr>
            <a:endParaRPr lang="cs-CZ" sz="1600" dirty="0" smtClean="0"/>
          </a:p>
          <a:p>
            <a:pPr algn="ctr">
              <a:buFont typeface="Wingdings" pitchFamily="2" charset="2"/>
              <a:buNone/>
              <a:defRPr/>
            </a:pPr>
            <a:r>
              <a:rPr lang="cs-CZ" sz="2000" dirty="0" smtClean="0">
                <a:solidFill>
                  <a:schemeClr val="accent4"/>
                </a:solidFill>
                <a:sym typeface="Symbol"/>
              </a:rPr>
              <a:t> </a:t>
            </a:r>
            <a:endParaRPr lang="cs-CZ" sz="2000" dirty="0"/>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Obrázek 4" descr="skenování001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4581525"/>
            <a:ext cx="3529012"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ástupný symbol pro obsah 2"/>
          <p:cNvSpPr>
            <a:spLocks noGrp="1"/>
          </p:cNvSpPr>
          <p:nvPr>
            <p:ph idx="1"/>
          </p:nvPr>
        </p:nvSpPr>
        <p:spPr>
          <a:xfrm>
            <a:off x="608013" y="1268413"/>
            <a:ext cx="8356600" cy="5167312"/>
          </a:xfrm>
        </p:spPr>
        <p:txBody>
          <a:bodyPr/>
          <a:lstStyle/>
          <a:p>
            <a:pPr>
              <a:buFont typeface="Wingdings" pitchFamily="2" charset="2"/>
              <a:buNone/>
              <a:defRPr/>
            </a:pPr>
            <a:r>
              <a:rPr lang="cs-CZ" sz="2400" b="1" dirty="0" smtClean="0">
                <a:solidFill>
                  <a:srgbClr val="002060"/>
                </a:solidFill>
              </a:rPr>
              <a:t>poznámky + užitečnosti + zajímavosti</a:t>
            </a:r>
          </a:p>
          <a:p>
            <a:pPr>
              <a:defRPr/>
            </a:pPr>
            <a:r>
              <a:rPr lang="cs-CZ" sz="2000" dirty="0" smtClean="0">
                <a:solidFill>
                  <a:schemeClr val="accent4"/>
                </a:solidFill>
                <a:sym typeface="Symbol"/>
              </a:rPr>
              <a:t>pokud by byl L.-D. algoritmus implementován pomocí paralelního procesoru s optimálním počtem jednotek, je pracnost algoritmu </a:t>
            </a:r>
            <a:r>
              <a:rPr lang="cs-CZ" sz="2000" dirty="0" smtClean="0">
                <a:solidFill>
                  <a:schemeClr val="accent4"/>
                </a:solidFill>
                <a:latin typeface="Matura MT Script Capitals" pitchFamily="66" charset="0"/>
                <a:sym typeface="Symbol"/>
              </a:rPr>
              <a:t>O</a:t>
            </a:r>
            <a:r>
              <a:rPr lang="cs-CZ" sz="2000" dirty="0" smtClean="0">
                <a:solidFill>
                  <a:schemeClr val="accent4"/>
                </a:solidFill>
                <a:sym typeface="Symbol"/>
              </a:rPr>
              <a:t>(p.log</a:t>
            </a:r>
            <a:r>
              <a:rPr lang="cs-CZ" sz="2000" baseline="-25000" dirty="0" smtClean="0">
                <a:solidFill>
                  <a:schemeClr val="accent4"/>
                </a:solidFill>
                <a:sym typeface="Symbol"/>
              </a:rPr>
              <a:t>2</a:t>
            </a:r>
            <a:r>
              <a:rPr lang="cs-CZ" sz="2000" dirty="0" smtClean="0">
                <a:solidFill>
                  <a:schemeClr val="accent4"/>
                </a:solidFill>
                <a:sym typeface="Symbol"/>
              </a:rPr>
              <a:t>p);</a:t>
            </a:r>
          </a:p>
          <a:p>
            <a:pPr marL="355600" indent="-355600">
              <a:defRPr/>
            </a:pPr>
            <a:r>
              <a:rPr lang="cs-CZ" sz="2000" dirty="0" smtClean="0">
                <a:solidFill>
                  <a:schemeClr val="accent4"/>
                </a:solidFill>
                <a:sym typeface="Symbol"/>
              </a:rPr>
              <a:t>při odhadu výkonového spektra harmonických </a:t>
            </a:r>
            <a:r>
              <a:rPr lang="cs-CZ" sz="2000" dirty="0">
                <a:sym typeface="Symbol" pitchFamily="18" charset="2"/>
              </a:rPr>
              <a:t>posloupností </a:t>
            </a:r>
            <a:r>
              <a:rPr lang="cs-CZ" sz="2000" dirty="0" smtClean="0">
                <a:solidFill>
                  <a:schemeClr val="accent4"/>
                </a:solidFill>
                <a:sym typeface="Symbol"/>
              </a:rPr>
              <a:t>pomocí AR modelu jsou spektrální vrcholy AR spektra </a:t>
            </a:r>
            <a:r>
              <a:rPr lang="cs-CZ" sz="2000" dirty="0" smtClean="0">
                <a:sym typeface="Symbol" pitchFamily="18" charset="2"/>
              </a:rPr>
              <a:t>úměrné čtverci výkonu harmonických </a:t>
            </a:r>
            <a:r>
              <a:rPr lang="cs-CZ" sz="2000" dirty="0">
                <a:sym typeface="Symbol" pitchFamily="18" charset="2"/>
              </a:rPr>
              <a:t>posloupností</a:t>
            </a:r>
            <a:r>
              <a:rPr lang="cs-CZ" sz="2000" dirty="0" smtClean="0">
                <a:sym typeface="Symbol" pitchFamily="18" charset="2"/>
              </a:rPr>
              <a:t>;</a:t>
            </a:r>
          </a:p>
          <a:p>
            <a:pPr marL="355600" indent="-355600">
              <a:defRPr/>
            </a:pPr>
            <a:r>
              <a:rPr lang="cs-CZ" sz="2000" dirty="0" smtClean="0">
                <a:sym typeface="Symbol" pitchFamily="18" charset="2"/>
              </a:rPr>
              <a:t>plocha pod spektrálními vrcholy výkonové spektrální hustoty je lineárně úměrná výkonu harmonické posloupnosti;</a:t>
            </a:r>
          </a:p>
          <a:p>
            <a:pPr marL="355600" indent="-355600">
              <a:defRPr/>
            </a:pPr>
            <a:r>
              <a:rPr lang="cs-CZ" sz="2000" dirty="0" smtClean="0">
                <a:sym typeface="Symbol" pitchFamily="18" charset="2"/>
              </a:rPr>
              <a:t>blokové schéma L.-D. algoritmu</a:t>
            </a:r>
          </a:p>
          <a:p>
            <a:pPr>
              <a:defRPr/>
            </a:pPr>
            <a:endParaRPr lang="cs-CZ" sz="1600" dirty="0" smtClean="0"/>
          </a:p>
          <a:p>
            <a:pPr lvl="1" indent="-387350">
              <a:defRPr/>
            </a:pPr>
            <a:endParaRPr lang="cs-CZ" sz="1600" dirty="0" smtClean="0"/>
          </a:p>
          <a:p>
            <a:pPr algn="ctr">
              <a:buFont typeface="Wingdings" pitchFamily="2" charset="2"/>
              <a:buNone/>
              <a:defRPr/>
            </a:pPr>
            <a:r>
              <a:rPr lang="cs-CZ" sz="2000" dirty="0" smtClean="0">
                <a:solidFill>
                  <a:schemeClr val="accent4"/>
                </a:solidFill>
                <a:sym typeface="Symbol"/>
              </a:rPr>
              <a:t> </a:t>
            </a:r>
            <a:endParaRPr lang="cs-CZ" sz="2000" dirty="0"/>
          </a:p>
        </p:txBody>
      </p:sp>
      <p:sp>
        <p:nvSpPr>
          <p:cNvPr id="4" name="Nadpis 1"/>
          <p:cNvSpPr>
            <a:spLocks noGrp="1"/>
          </p:cNvSpPr>
          <p:nvPr>
            <p:ph type="title"/>
          </p:nvPr>
        </p:nvSpPr>
        <p:spPr/>
        <p:txBody>
          <a:bodyPr/>
          <a:lstStyle/>
          <a:p>
            <a:pPr>
              <a:defRPr/>
            </a:pPr>
            <a:r>
              <a:rPr lang="cs-CZ" sz="3200" dirty="0" err="1" smtClean="0"/>
              <a:t>Levinsonův</a:t>
            </a:r>
            <a:r>
              <a:rPr lang="cs-CZ" sz="3200" dirty="0" smtClean="0"/>
              <a:t> – </a:t>
            </a:r>
            <a:r>
              <a:rPr lang="cs-CZ" sz="3200" dirty="0" err="1" smtClean="0"/>
              <a:t>Durbinův</a:t>
            </a:r>
            <a:r>
              <a:rPr lang="cs-CZ" sz="3200" dirty="0" smtClean="0"/>
              <a:t> algoritmus</a:t>
            </a:r>
            <a:endParaRPr lang="cs-CZ" dirty="0"/>
          </a:p>
        </p:txBody>
      </p:sp>
      <p:sp>
        <p:nvSpPr>
          <p:cNvPr id="36869" name="TextovéPole 5"/>
          <p:cNvSpPr txBox="1">
            <a:spLocks noChangeArrowheads="1"/>
          </p:cNvSpPr>
          <p:nvPr/>
        </p:nvSpPr>
        <p:spPr bwMode="auto">
          <a:xfrm>
            <a:off x="1042988" y="6278563"/>
            <a:ext cx="1439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r>
              <a:rPr lang="cs-CZ" altLang="cs-CZ" sz="1800" b="1">
                <a:solidFill>
                  <a:srgbClr val="C00000"/>
                </a:solidFill>
              </a:rPr>
              <a:t>A JE TO!</a:t>
            </a:r>
          </a:p>
        </p:txBody>
      </p:sp>
      <p:pic>
        <p:nvPicPr>
          <p:cNvPr id="36870" name="Picture 2" descr="http://t0.gstatic.com/images?q=tbn:ANd9GcT7Gbrm3N9DU_Sp5M4iaukCadk65Y1ZLq7g8cVIJtp0Yv3thlQ&amp;t=1&amp;usg=__KUGXfKBeAp3rwKqLyeFVLbjBb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902200"/>
            <a:ext cx="1081087"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dirty="0" smtClean="0"/>
              <a:t>diskrétní korelace - OPAKOVÁNÍ </a:t>
            </a:r>
            <a:endParaRPr lang="cs-CZ" sz="2800" dirty="0"/>
          </a:p>
        </p:txBody>
      </p:sp>
      <p:sp>
        <p:nvSpPr>
          <p:cNvPr id="1433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2"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3"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sp>
        <p:nvSpPr>
          <p:cNvPr id="1434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graphicFrame>
        <p:nvGraphicFramePr>
          <p:cNvPr id="14346" name="Object 4"/>
          <p:cNvGraphicFramePr>
            <a:graphicFrameLocks noChangeAspect="1"/>
          </p:cNvGraphicFramePr>
          <p:nvPr/>
        </p:nvGraphicFramePr>
        <p:xfrm>
          <a:off x="468313" y="1484313"/>
          <a:ext cx="4340225" cy="4465637"/>
        </p:xfrm>
        <a:graphic>
          <a:graphicData uri="http://schemas.openxmlformats.org/presentationml/2006/ole">
            <mc:AlternateContent xmlns:mc="http://schemas.openxmlformats.org/markup-compatibility/2006">
              <mc:Choice xmlns:v="urn:schemas-microsoft-com:vml" Requires="v">
                <p:oleObj spid="_x0000_s50208" name="Rastrový obrázek" r:id="rId3" imgW="7020905" imgH="7171429" progId="Paint.Picture">
                  <p:embed/>
                </p:oleObj>
              </mc:Choice>
              <mc:Fallback>
                <p:oleObj name="Rastrový obrázek" r:id="rId3" imgW="7020905" imgH="7171429"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484313"/>
                        <a:ext cx="43402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graphicFrame>
        <p:nvGraphicFramePr>
          <p:cNvPr id="14348" name="Object 6"/>
          <p:cNvGraphicFramePr>
            <a:graphicFrameLocks noChangeAspect="1"/>
          </p:cNvGraphicFramePr>
          <p:nvPr/>
        </p:nvGraphicFramePr>
        <p:xfrm>
          <a:off x="4505325" y="5229225"/>
          <a:ext cx="3835400" cy="609600"/>
        </p:xfrm>
        <a:graphic>
          <a:graphicData uri="http://schemas.openxmlformats.org/presentationml/2006/ole">
            <mc:AlternateContent xmlns:mc="http://schemas.openxmlformats.org/markup-compatibility/2006">
              <mc:Choice xmlns:v="urn:schemas-microsoft-com:vml" Requires="v">
                <p:oleObj spid="_x0000_s50209" name="Rovnice" r:id="rId5" imgW="2946400" imgH="457200" progId="Equation.3">
                  <p:embed/>
                </p:oleObj>
              </mc:Choice>
              <mc:Fallback>
                <p:oleObj name="Rovnice" r:id="rId5" imgW="29464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5325" y="5229225"/>
                        <a:ext cx="383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9"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eaLnBrk="1" hangingPunct="1">
              <a:spcBef>
                <a:spcPct val="0"/>
              </a:spcBef>
              <a:buClrTx/>
              <a:buSzTx/>
              <a:buFontTx/>
              <a:buNone/>
            </a:pPr>
            <a:endParaRPr lang="cs-CZ" altLang="cs-CZ" sz="1800"/>
          </a:p>
        </p:txBody>
      </p:sp>
      <p:graphicFrame>
        <p:nvGraphicFramePr>
          <p:cNvPr id="14350" name="Object 8"/>
          <p:cNvGraphicFramePr>
            <a:graphicFrameLocks noChangeAspect="1"/>
          </p:cNvGraphicFramePr>
          <p:nvPr/>
        </p:nvGraphicFramePr>
        <p:xfrm>
          <a:off x="4462463" y="4365625"/>
          <a:ext cx="4254500" cy="592138"/>
        </p:xfrm>
        <a:graphic>
          <a:graphicData uri="http://schemas.openxmlformats.org/presentationml/2006/ole">
            <mc:AlternateContent xmlns:mc="http://schemas.openxmlformats.org/markup-compatibility/2006">
              <mc:Choice xmlns:v="urn:schemas-microsoft-com:vml" Requires="v">
                <p:oleObj spid="_x0000_s50210" name="Rovnice" r:id="rId7" imgW="3238500" imgH="482600" progId="Equation.3">
                  <p:embed/>
                </p:oleObj>
              </mc:Choice>
              <mc:Fallback>
                <p:oleObj name="Rovnice" r:id="rId7" imgW="32385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2463" y="4365625"/>
                        <a:ext cx="42545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1149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pPr>
              <a:defRPr/>
            </a:pPr>
            <a:r>
              <a:rPr lang="cs-CZ" sz="2800" dirty="0"/>
              <a:t>MODEL SIGNÁLU PRŮCHODEM LINEÁRNÍ SOUSTAVOU</a:t>
            </a:r>
          </a:p>
        </p:txBody>
      </p:sp>
      <p:graphicFrame>
        <p:nvGraphicFramePr>
          <p:cNvPr id="6147" name="Object 2"/>
          <p:cNvGraphicFramePr>
            <a:graphicFrameLocks noGrp="1" noChangeAspect="1"/>
          </p:cNvGraphicFramePr>
          <p:nvPr>
            <p:ph idx="1"/>
          </p:nvPr>
        </p:nvGraphicFramePr>
        <p:xfrm>
          <a:off x="1571625" y="2198688"/>
          <a:ext cx="5946775" cy="2516187"/>
        </p:xfrm>
        <a:graphic>
          <a:graphicData uri="http://schemas.openxmlformats.org/presentationml/2006/ole">
            <mc:AlternateContent xmlns:mc="http://schemas.openxmlformats.org/markup-compatibility/2006">
              <mc:Choice xmlns:v="urn:schemas-microsoft-com:vml" Requires="v">
                <p:oleObj spid="_x0000_s6158" name="Rovnice" r:id="rId3" imgW="3060700" imgH="1295400" progId="Equation.3">
                  <p:embed/>
                </p:oleObj>
              </mc:Choice>
              <mc:Fallback>
                <p:oleObj name="Rovnice" r:id="rId3" imgW="3060700" imgH="12954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25" y="2198688"/>
                        <a:ext cx="5946775" cy="2516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pPr>
              <a:defRPr/>
            </a:pPr>
            <a:r>
              <a:rPr lang="cs-CZ" sz="2800" dirty="0"/>
              <a:t>MODEL SIGNÁLU PRŮCHODEM LINEÁRNÍ SOUSTAVOU</a:t>
            </a:r>
          </a:p>
        </p:txBody>
      </p:sp>
      <p:sp>
        <p:nvSpPr>
          <p:cNvPr id="7171" name="Rectangle 3"/>
          <p:cNvSpPr>
            <a:spLocks noGrp="1" noChangeArrowheads="1"/>
          </p:cNvSpPr>
          <p:nvPr>
            <p:ph type="body" idx="1"/>
          </p:nvPr>
        </p:nvSpPr>
        <p:spPr>
          <a:xfrm>
            <a:off x="500063" y="1428750"/>
            <a:ext cx="8535987" cy="4953000"/>
          </a:xfrm>
        </p:spPr>
        <p:txBody>
          <a:bodyPr/>
          <a:lstStyle/>
          <a:p>
            <a:pPr marL="533400" indent="-533400">
              <a:lnSpc>
                <a:spcPct val="80000"/>
              </a:lnSpc>
            </a:pPr>
            <a:r>
              <a:rPr lang="cs-CZ" altLang="cs-CZ" sz="2400" smtClean="0">
                <a:cs typeface="Arial" charset="0"/>
              </a:rPr>
              <a:t>je-li posloupnost x(nT), resp. y(nT) realizací stacionárního náhodného procesu, platí pro jejich spektrální výkonové hustoty </a:t>
            </a:r>
            <a:r>
              <a:rPr lang="el-GR" altLang="cs-CZ" sz="2400" smtClean="0">
                <a:cs typeface="Arial" charset="0"/>
              </a:rPr>
              <a:t>Γ</a:t>
            </a:r>
            <a:r>
              <a:rPr lang="cs-CZ" altLang="cs-CZ" sz="2400" baseline="-25000" smtClean="0">
                <a:cs typeface="Arial" charset="0"/>
              </a:rPr>
              <a:t>xx</a:t>
            </a:r>
            <a:r>
              <a:rPr lang="cs-CZ" altLang="cs-CZ" sz="2400" smtClean="0">
                <a:cs typeface="Arial" charset="0"/>
              </a:rPr>
              <a:t>(f), resp. </a:t>
            </a:r>
            <a:r>
              <a:rPr lang="el-GR" altLang="cs-CZ" sz="2400" smtClean="0">
                <a:cs typeface="Arial" charset="0"/>
              </a:rPr>
              <a:t>Γ</a:t>
            </a:r>
            <a:r>
              <a:rPr lang="cs-CZ" altLang="cs-CZ" sz="2400" baseline="-25000" smtClean="0">
                <a:cs typeface="Arial" charset="0"/>
              </a:rPr>
              <a:t>yy</a:t>
            </a:r>
            <a:r>
              <a:rPr lang="cs-CZ" altLang="cs-CZ" sz="2400" smtClean="0">
                <a:cs typeface="Arial" charset="0"/>
              </a:rPr>
              <a:t>(f), </a:t>
            </a:r>
          </a:p>
          <a:p>
            <a:pPr marL="533400" indent="-533400" algn="ctr">
              <a:lnSpc>
                <a:spcPct val="80000"/>
              </a:lnSpc>
              <a:buFontTx/>
              <a:buNone/>
            </a:pPr>
            <a:endParaRPr lang="cs-CZ" altLang="cs-CZ" sz="2400" smtClean="0">
              <a:cs typeface="Arial" charset="0"/>
            </a:endParaRPr>
          </a:p>
          <a:p>
            <a:pPr marL="533400" indent="-533400" algn="ctr">
              <a:lnSpc>
                <a:spcPct val="80000"/>
              </a:lnSpc>
              <a:buFontTx/>
              <a:buNone/>
            </a:pPr>
            <a:r>
              <a:rPr lang="el-GR" altLang="cs-CZ" sz="2400" smtClean="0">
                <a:cs typeface="Arial" charset="0"/>
              </a:rPr>
              <a:t>Γ</a:t>
            </a:r>
            <a:r>
              <a:rPr lang="cs-CZ" altLang="cs-CZ" sz="2400" baseline="-25000" smtClean="0">
                <a:cs typeface="Arial" charset="0"/>
              </a:rPr>
              <a:t>yy</a:t>
            </a:r>
            <a:r>
              <a:rPr lang="cs-CZ" altLang="cs-CZ" sz="2400" smtClean="0">
                <a:cs typeface="Arial" charset="0"/>
              </a:rPr>
              <a:t>(f) = </a:t>
            </a:r>
            <a:r>
              <a:rPr lang="en-US" altLang="cs-CZ" sz="2400" smtClean="0">
                <a:cs typeface="Arial" charset="0"/>
              </a:rPr>
              <a:t>|H</a:t>
            </a:r>
            <a:r>
              <a:rPr lang="cs-CZ" altLang="cs-CZ" sz="2400" smtClean="0">
                <a:cs typeface="Arial" charset="0"/>
              </a:rPr>
              <a:t>(f)</a:t>
            </a:r>
            <a:r>
              <a:rPr lang="en-US" altLang="cs-CZ" sz="2400" smtClean="0">
                <a:cs typeface="Arial" charset="0"/>
              </a:rPr>
              <a:t>|</a:t>
            </a:r>
            <a:r>
              <a:rPr lang="en-US" altLang="cs-CZ" sz="2400" baseline="30000" smtClean="0">
                <a:cs typeface="Arial" charset="0"/>
              </a:rPr>
              <a:t>2</a:t>
            </a:r>
            <a:r>
              <a:rPr lang="cs-CZ" altLang="cs-CZ" sz="2400" smtClean="0">
                <a:cs typeface="Arial" charset="0"/>
              </a:rPr>
              <a:t>. </a:t>
            </a:r>
            <a:r>
              <a:rPr lang="el-GR" altLang="cs-CZ" sz="2400" smtClean="0">
                <a:cs typeface="Arial" charset="0"/>
              </a:rPr>
              <a:t>Γ</a:t>
            </a:r>
            <a:r>
              <a:rPr lang="cs-CZ" altLang="cs-CZ" sz="2400" baseline="-25000" smtClean="0">
                <a:cs typeface="Arial" charset="0"/>
              </a:rPr>
              <a:t>xx</a:t>
            </a:r>
            <a:r>
              <a:rPr lang="cs-CZ" altLang="cs-CZ" sz="2400" smtClean="0">
                <a:cs typeface="Arial" charset="0"/>
              </a:rPr>
              <a:t>(f),</a:t>
            </a:r>
          </a:p>
          <a:p>
            <a:pPr marL="533400" indent="-533400" algn="ctr">
              <a:lnSpc>
                <a:spcPct val="80000"/>
              </a:lnSpc>
              <a:buFontTx/>
              <a:buNone/>
            </a:pPr>
            <a:endParaRPr lang="cs-CZ" altLang="cs-CZ" sz="2400" smtClean="0">
              <a:cs typeface="Arial" charset="0"/>
            </a:endParaRPr>
          </a:p>
          <a:p>
            <a:pPr marL="533400" indent="-533400">
              <a:lnSpc>
                <a:spcPct val="80000"/>
              </a:lnSpc>
              <a:buFontTx/>
              <a:buNone/>
            </a:pPr>
            <a:r>
              <a:rPr lang="cs-CZ" altLang="cs-CZ" sz="2400" smtClean="0">
                <a:cs typeface="Arial" charset="0"/>
              </a:rPr>
              <a:t>	kde </a:t>
            </a:r>
            <a:r>
              <a:rPr lang="en-US" altLang="cs-CZ" sz="2400" smtClean="0">
                <a:cs typeface="Arial" charset="0"/>
              </a:rPr>
              <a:t>|H</a:t>
            </a:r>
            <a:r>
              <a:rPr lang="cs-CZ" altLang="cs-CZ" sz="2400" smtClean="0">
                <a:cs typeface="Arial" charset="0"/>
              </a:rPr>
              <a:t>(f)</a:t>
            </a:r>
            <a:r>
              <a:rPr lang="en-US" altLang="cs-CZ" sz="2400" smtClean="0">
                <a:cs typeface="Arial" charset="0"/>
              </a:rPr>
              <a:t>|</a:t>
            </a:r>
            <a:r>
              <a:rPr lang="cs-CZ" altLang="cs-CZ" sz="2400" smtClean="0">
                <a:cs typeface="Arial" charset="0"/>
              </a:rPr>
              <a:t> je modul frekvenční charakteristiky použité lineární soustavy.</a:t>
            </a:r>
          </a:p>
          <a:p>
            <a:pPr marL="533400" indent="-533400">
              <a:lnSpc>
                <a:spcPct val="80000"/>
              </a:lnSpc>
              <a:buFontTx/>
              <a:buNone/>
            </a:pPr>
            <a:endParaRPr lang="cs-CZ" altLang="cs-CZ" sz="2400" smtClean="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pPr>
              <a:defRPr/>
            </a:pPr>
            <a:r>
              <a:rPr lang="cs-CZ" sz="2800" dirty="0"/>
              <a:t>MODEL SIGNÁLU PRŮCHODEM LINEÁRNÍ SOUSTAVOU</a:t>
            </a:r>
          </a:p>
        </p:txBody>
      </p:sp>
      <p:sp>
        <p:nvSpPr>
          <p:cNvPr id="7171" name="Rectangle 3"/>
          <p:cNvSpPr>
            <a:spLocks noGrp="1" noChangeArrowheads="1"/>
          </p:cNvSpPr>
          <p:nvPr>
            <p:ph type="body" idx="1"/>
          </p:nvPr>
        </p:nvSpPr>
        <p:spPr>
          <a:xfrm>
            <a:off x="500063" y="1428750"/>
            <a:ext cx="8535987" cy="4953000"/>
          </a:xfrm>
        </p:spPr>
        <p:txBody>
          <a:bodyPr/>
          <a:lstStyle/>
          <a:p>
            <a:pPr marL="533400" indent="-533400">
              <a:lnSpc>
                <a:spcPct val="80000"/>
              </a:lnSpc>
              <a:buFontTx/>
              <a:buNone/>
              <a:defRPr/>
            </a:pPr>
            <a:r>
              <a:rPr lang="cs-CZ" sz="2400" dirty="0" smtClean="0">
                <a:cs typeface="Arial" charset="0"/>
              </a:rPr>
              <a:t>Je-li x(</a:t>
            </a:r>
            <a:r>
              <a:rPr lang="cs-CZ" sz="2400" dirty="0" err="1" smtClean="0">
                <a:cs typeface="Arial" charset="0"/>
              </a:rPr>
              <a:t>nT</a:t>
            </a:r>
            <a:r>
              <a:rPr lang="cs-CZ" sz="2400" baseline="-25000" dirty="0" err="1" smtClean="0">
                <a:cs typeface="Arial" charset="0"/>
              </a:rPr>
              <a:t>vz</a:t>
            </a:r>
            <a:r>
              <a:rPr lang="cs-CZ" sz="2400" dirty="0" smtClean="0">
                <a:cs typeface="Arial" charset="0"/>
              </a:rPr>
              <a:t>) bílý šum s nulovou střední hodnotou, pak jeho autokorelační funkce</a:t>
            </a:r>
          </a:p>
          <a:p>
            <a:pPr marL="533400" indent="-533400">
              <a:lnSpc>
                <a:spcPct val="80000"/>
              </a:lnSpc>
              <a:buFontTx/>
              <a:buNone/>
              <a:defRPr/>
            </a:pPr>
            <a:endParaRPr lang="cs-CZ" sz="2400" dirty="0" smtClean="0">
              <a:cs typeface="Arial" charset="0"/>
            </a:endParaRPr>
          </a:p>
          <a:p>
            <a:pPr marL="533400" indent="-533400" algn="ctr">
              <a:lnSpc>
                <a:spcPct val="80000"/>
              </a:lnSpc>
              <a:buFontTx/>
              <a:buNone/>
              <a:defRPr/>
            </a:pPr>
            <a:r>
              <a:rPr lang="cs-CZ" sz="2400" dirty="0" smtClean="0">
                <a:cs typeface="Arial" charset="0"/>
              </a:rPr>
              <a:t>a</a:t>
            </a:r>
          </a:p>
          <a:p>
            <a:pPr marL="533400" indent="-533400" algn="ctr">
              <a:lnSpc>
                <a:spcPct val="80000"/>
              </a:lnSpc>
              <a:buFontTx/>
              <a:buNone/>
              <a:defRPr/>
            </a:pPr>
            <a:endParaRPr lang="cs-CZ" sz="2400" dirty="0" smtClean="0">
              <a:cs typeface="Arial" charset="0"/>
            </a:endParaRPr>
          </a:p>
          <a:p>
            <a:pPr marL="533400" indent="-533400">
              <a:lnSpc>
                <a:spcPct val="80000"/>
              </a:lnSpc>
              <a:buFontTx/>
              <a:buNone/>
              <a:defRPr/>
            </a:pPr>
            <a:r>
              <a:rPr lang="cs-CZ" sz="2400" dirty="0" smtClean="0">
                <a:cs typeface="Arial" charset="0"/>
              </a:rPr>
              <a:t> 		je rozptyl posloupnosti x(</a:t>
            </a:r>
            <a:r>
              <a:rPr lang="cs-CZ" sz="2400" dirty="0" err="1" smtClean="0">
                <a:cs typeface="Arial" charset="0"/>
              </a:rPr>
              <a:t>nT</a:t>
            </a:r>
            <a:r>
              <a:rPr lang="cs-CZ" sz="2400" baseline="-25000" dirty="0" err="1" smtClean="0">
                <a:cs typeface="Arial" charset="0"/>
              </a:rPr>
              <a:t>vz</a:t>
            </a:r>
            <a:r>
              <a:rPr lang="cs-CZ" sz="2400" dirty="0" smtClean="0">
                <a:cs typeface="Arial" charset="0"/>
              </a:rPr>
              <a:t>), tj.</a:t>
            </a:r>
          </a:p>
          <a:p>
            <a:pPr marL="533400" indent="7938">
              <a:lnSpc>
                <a:spcPct val="80000"/>
              </a:lnSpc>
              <a:buFontTx/>
              <a:buNone/>
              <a:defRPr/>
            </a:pPr>
            <a:r>
              <a:rPr lang="cs-CZ" sz="2400" dirty="0" smtClean="0">
                <a:cs typeface="Arial" charset="0"/>
              </a:rPr>
              <a:t>a pro spektrální hustotu výkonu výstupní posloupnosti platí</a:t>
            </a:r>
          </a:p>
          <a:p>
            <a:pPr marL="533400" indent="-533400">
              <a:lnSpc>
                <a:spcPct val="80000"/>
              </a:lnSpc>
              <a:buFontTx/>
              <a:buNone/>
              <a:defRPr/>
            </a:pPr>
            <a:endParaRPr lang="cs-CZ" sz="2400" dirty="0" smtClean="0">
              <a:cs typeface="Arial" charset="0"/>
            </a:endParaRPr>
          </a:p>
        </p:txBody>
      </p:sp>
      <p:graphicFrame>
        <p:nvGraphicFramePr>
          <p:cNvPr id="8196" name="Object 4"/>
          <p:cNvGraphicFramePr>
            <a:graphicFrameLocks noChangeAspect="1"/>
          </p:cNvGraphicFramePr>
          <p:nvPr/>
        </p:nvGraphicFramePr>
        <p:xfrm>
          <a:off x="996950" y="2205038"/>
          <a:ext cx="3263900" cy="1008062"/>
        </p:xfrm>
        <a:graphic>
          <a:graphicData uri="http://schemas.openxmlformats.org/presentationml/2006/ole">
            <mc:AlternateContent xmlns:mc="http://schemas.openxmlformats.org/markup-compatibility/2006">
              <mc:Choice xmlns:v="urn:schemas-microsoft-com:vml" Requires="v">
                <p:oleObj spid="_x0000_s8251" name="Rovnice" r:id="rId3" imgW="1562100" imgH="482600" progId="Equation.3">
                  <p:embed/>
                </p:oleObj>
              </mc:Choice>
              <mc:Fallback>
                <p:oleObj name="Rovnice" r:id="rId3" imgW="1562100" imgH="482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6950" y="2205038"/>
                        <a:ext cx="3263900"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7" name="Object 3"/>
          <p:cNvGraphicFramePr>
            <a:graphicFrameLocks noChangeAspect="1"/>
          </p:cNvGraphicFramePr>
          <p:nvPr/>
        </p:nvGraphicFramePr>
        <p:xfrm>
          <a:off x="5462588" y="2492375"/>
          <a:ext cx="1457325" cy="477838"/>
        </p:xfrm>
        <a:graphic>
          <a:graphicData uri="http://schemas.openxmlformats.org/presentationml/2006/ole">
            <mc:AlternateContent xmlns:mc="http://schemas.openxmlformats.org/markup-compatibility/2006">
              <mc:Choice xmlns:v="urn:schemas-microsoft-com:vml" Requires="v">
                <p:oleObj spid="_x0000_s8252" name="Rovnice" r:id="rId5" imgW="698500" imgH="228600" progId="Equation.3">
                  <p:embed/>
                </p:oleObj>
              </mc:Choice>
              <mc:Fallback>
                <p:oleObj name="Rovnice" r:id="rId5" imgW="6985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2588" y="2492375"/>
                        <a:ext cx="1457325" cy="47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8" name="Object 4"/>
          <p:cNvGraphicFramePr>
            <a:graphicFrameLocks noChangeAspect="1"/>
          </p:cNvGraphicFramePr>
          <p:nvPr/>
        </p:nvGraphicFramePr>
        <p:xfrm>
          <a:off x="1042988" y="3213100"/>
          <a:ext cx="458787" cy="549275"/>
        </p:xfrm>
        <a:graphic>
          <a:graphicData uri="http://schemas.openxmlformats.org/presentationml/2006/ole">
            <mc:AlternateContent xmlns:mc="http://schemas.openxmlformats.org/markup-compatibility/2006">
              <mc:Choice xmlns:v="urn:schemas-microsoft-com:vml" Requires="v">
                <p:oleObj spid="_x0000_s8253" name="Rovnice" r:id="rId7" imgW="190500" imgH="228600" progId="Equation.3">
                  <p:embed/>
                </p:oleObj>
              </mc:Choice>
              <mc:Fallback>
                <p:oleObj name="Rovnice" r:id="rId7" imgW="190500" imgH="2286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8" y="3213100"/>
                        <a:ext cx="458787"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9" name="Object 5"/>
          <p:cNvGraphicFramePr>
            <a:graphicFrameLocks noChangeAspect="1"/>
          </p:cNvGraphicFramePr>
          <p:nvPr/>
        </p:nvGraphicFramePr>
        <p:xfrm>
          <a:off x="6705600" y="3238500"/>
          <a:ext cx="2254250" cy="477838"/>
        </p:xfrm>
        <a:graphic>
          <a:graphicData uri="http://schemas.openxmlformats.org/presentationml/2006/ole">
            <mc:AlternateContent xmlns:mc="http://schemas.openxmlformats.org/markup-compatibility/2006">
              <mc:Choice xmlns:v="urn:schemas-microsoft-com:vml" Requires="v">
                <p:oleObj spid="_x0000_s8254" name="Rovnice" r:id="rId9" imgW="1079280" imgH="228600" progId="Equation.3">
                  <p:embed/>
                </p:oleObj>
              </mc:Choice>
              <mc:Fallback>
                <p:oleObj name="Rovnice" r:id="rId9" imgW="1079280" imgH="2286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5600" y="3238500"/>
                        <a:ext cx="2254250" cy="47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0" name="Object 6"/>
          <p:cNvGraphicFramePr>
            <a:graphicFrameLocks noChangeAspect="1"/>
          </p:cNvGraphicFramePr>
          <p:nvPr/>
        </p:nvGraphicFramePr>
        <p:xfrm>
          <a:off x="2155825" y="4508500"/>
          <a:ext cx="4110038" cy="1108075"/>
        </p:xfrm>
        <a:graphic>
          <a:graphicData uri="http://schemas.openxmlformats.org/presentationml/2006/ole">
            <mc:AlternateContent xmlns:mc="http://schemas.openxmlformats.org/markup-compatibility/2006">
              <mc:Choice xmlns:v="urn:schemas-microsoft-com:vml" Requires="v">
                <p:oleObj spid="_x0000_s8255" name="Rovnice" r:id="rId11" imgW="1981200" imgH="533400" progId="Equation.3">
                  <p:embed/>
                </p:oleObj>
              </mc:Choice>
              <mc:Fallback>
                <p:oleObj name="Rovnice" r:id="rId11" imgW="1981200" imgH="533400"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55825" y="4508500"/>
                        <a:ext cx="4110038" cy="110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pPr>
              <a:defRPr/>
            </a:pPr>
            <a:r>
              <a:rPr lang="cs-CZ" sz="2800" dirty="0"/>
              <a:t>MODEL SIGNÁLU PRŮCHODEM LINEÁRNÍ SOUSTAVOU</a:t>
            </a:r>
          </a:p>
        </p:txBody>
      </p:sp>
      <p:sp>
        <p:nvSpPr>
          <p:cNvPr id="9219" name="Rectangle 3"/>
          <p:cNvSpPr>
            <a:spLocks noGrp="1" noChangeArrowheads="1"/>
          </p:cNvSpPr>
          <p:nvPr>
            <p:ph type="body" idx="1"/>
          </p:nvPr>
        </p:nvSpPr>
        <p:spPr>
          <a:xfrm>
            <a:off x="500063" y="1428750"/>
            <a:ext cx="8535987" cy="4953000"/>
          </a:xfrm>
        </p:spPr>
        <p:txBody>
          <a:bodyPr/>
          <a:lstStyle/>
          <a:p>
            <a:pPr marL="533400" indent="-533400">
              <a:lnSpc>
                <a:spcPct val="80000"/>
              </a:lnSpc>
              <a:buFontTx/>
              <a:buNone/>
            </a:pPr>
            <a:r>
              <a:rPr lang="cs-CZ" altLang="cs-CZ" sz="2400" smtClean="0">
                <a:cs typeface="Arial" charset="0"/>
              </a:rPr>
              <a:t>Algoritmy parametrického odhadu výkonového spektra posloupnosti y(nT</a:t>
            </a:r>
            <a:r>
              <a:rPr lang="cs-CZ" altLang="cs-CZ" sz="2400" baseline="-25000" smtClean="0">
                <a:cs typeface="Arial" charset="0"/>
              </a:rPr>
              <a:t>vz</a:t>
            </a:r>
            <a:r>
              <a:rPr lang="cs-CZ" altLang="cs-CZ" sz="2400" smtClean="0">
                <a:cs typeface="Arial" charset="0"/>
              </a:rPr>
              <a:t>), n</a:t>
            </a:r>
            <a:r>
              <a:rPr lang="en-US" altLang="cs-CZ" sz="2400" smtClean="0">
                <a:cs typeface="Arial" charset="0"/>
                <a:sym typeface="Symbol" pitchFamily="18" charset="2"/>
              </a:rPr>
              <a:t>0, N</a:t>
            </a:r>
            <a:r>
              <a:rPr lang="cs-CZ" altLang="cs-CZ" sz="2400" smtClean="0">
                <a:cs typeface="Arial" charset="0"/>
                <a:sym typeface="Symbol" pitchFamily="18" charset="2"/>
              </a:rPr>
              <a:t>-</a:t>
            </a:r>
            <a:r>
              <a:rPr lang="en-US" altLang="cs-CZ" sz="2400" smtClean="0">
                <a:cs typeface="Arial" charset="0"/>
                <a:sym typeface="Symbol" pitchFamily="18" charset="2"/>
              </a:rPr>
              <a:t>1</a:t>
            </a:r>
            <a:r>
              <a:rPr lang="cs-CZ" altLang="cs-CZ" sz="2400" smtClean="0">
                <a:cs typeface="Arial" charset="0"/>
                <a:sym typeface="Symbol" pitchFamily="18" charset="2"/>
              </a:rPr>
              <a:t> obsahují:</a:t>
            </a:r>
          </a:p>
          <a:p>
            <a:pPr marL="533400" indent="-533400">
              <a:lnSpc>
                <a:spcPct val="80000"/>
              </a:lnSpc>
              <a:buFontTx/>
              <a:buAutoNum type="arabicParenR"/>
            </a:pPr>
            <a:r>
              <a:rPr lang="cs-CZ" altLang="cs-CZ" sz="2400" smtClean="0">
                <a:cs typeface="Arial" charset="0"/>
                <a:sym typeface="Symbol" pitchFamily="18" charset="2"/>
              </a:rPr>
              <a:t>odhad parametrů modelu přenosové soustavy;</a:t>
            </a:r>
          </a:p>
          <a:p>
            <a:pPr marL="533400" indent="-533400">
              <a:lnSpc>
                <a:spcPct val="80000"/>
              </a:lnSpc>
              <a:buFontTx/>
              <a:buAutoNum type="arabicParenR"/>
            </a:pPr>
            <a:r>
              <a:rPr lang="cs-CZ" altLang="cs-CZ" sz="2400" smtClean="0">
                <a:cs typeface="Arial" charset="0"/>
                <a:sym typeface="Symbol" pitchFamily="18" charset="2"/>
              </a:rPr>
              <a:t>výpočet spektrální hustoty výkonu </a:t>
            </a:r>
            <a:r>
              <a:rPr lang="el-GR" altLang="cs-CZ" sz="2400" smtClean="0">
                <a:cs typeface="Arial" charset="0"/>
              </a:rPr>
              <a:t>Γ</a:t>
            </a:r>
            <a:r>
              <a:rPr lang="cs-CZ" altLang="cs-CZ" sz="2400" baseline="-25000" smtClean="0">
                <a:cs typeface="Arial" charset="0"/>
              </a:rPr>
              <a:t>yy</a:t>
            </a:r>
            <a:r>
              <a:rPr lang="cs-CZ" altLang="cs-CZ" sz="2400" smtClean="0">
                <a:cs typeface="Arial" charset="0"/>
              </a:rPr>
              <a:t>(f) z odhadnutých parametrů</a:t>
            </a:r>
            <a:endParaRPr lang="en-US" altLang="cs-CZ" sz="2400"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pPr>
              <a:defRPr/>
            </a:pPr>
            <a:r>
              <a:rPr lang="cs-CZ" sz="2800" dirty="0"/>
              <a:t>MODEL SIGNÁLU PRŮCHODEM LINEÁRNÍ SOUSTAVOU</a:t>
            </a:r>
          </a:p>
        </p:txBody>
      </p:sp>
      <p:sp>
        <p:nvSpPr>
          <p:cNvPr id="10243" name="Rectangle 3"/>
          <p:cNvSpPr>
            <a:spLocks noGrp="1" noChangeArrowheads="1"/>
          </p:cNvSpPr>
          <p:nvPr>
            <p:ph type="body" idx="1"/>
          </p:nvPr>
        </p:nvSpPr>
        <p:spPr>
          <a:xfrm>
            <a:off x="500063" y="1214438"/>
            <a:ext cx="8535987" cy="5167312"/>
          </a:xfrm>
        </p:spPr>
        <p:txBody>
          <a:bodyPr/>
          <a:lstStyle/>
          <a:p>
            <a:pPr marL="533400" indent="-533400">
              <a:lnSpc>
                <a:spcPct val="90000"/>
              </a:lnSpc>
            </a:pPr>
            <a:r>
              <a:rPr lang="cs-CZ" altLang="cs-CZ" dirty="0" smtClean="0">
                <a:cs typeface="Arial" charset="0"/>
              </a:rPr>
              <a:t>podle charakteru </a:t>
            </a:r>
            <a:r>
              <a:rPr lang="cs-CZ" altLang="cs-CZ" dirty="0" smtClean="0">
                <a:cs typeface="Arial" charset="0"/>
              </a:rPr>
              <a:t>výpočetní struktury modelu </a:t>
            </a:r>
            <a:r>
              <a:rPr lang="cs-CZ" altLang="cs-CZ" dirty="0" smtClean="0">
                <a:cs typeface="Arial" charset="0"/>
              </a:rPr>
              <a:t>přenosové soustavy dělíme algoritmy na:</a:t>
            </a:r>
          </a:p>
          <a:p>
            <a:pPr marL="990600" lvl="1" indent="-457200">
              <a:lnSpc>
                <a:spcPct val="90000"/>
              </a:lnSpc>
            </a:pPr>
            <a:endParaRPr lang="cs-CZ" altLang="cs-CZ" dirty="0" smtClean="0"/>
          </a:p>
          <a:p>
            <a:pPr marL="990600" lvl="1" indent="-457200">
              <a:lnSpc>
                <a:spcPct val="90000"/>
              </a:lnSpc>
              <a:tabLst>
                <a:tab pos="3054350" algn="l"/>
              </a:tabLst>
            </a:pPr>
            <a:r>
              <a:rPr lang="cs-CZ" altLang="cs-CZ" dirty="0" smtClean="0"/>
              <a:t>ARMA(</a:t>
            </a:r>
            <a:r>
              <a:rPr lang="cs-CZ" altLang="cs-CZ" dirty="0" err="1" smtClean="0"/>
              <a:t>p,q</a:t>
            </a:r>
            <a:r>
              <a:rPr lang="cs-CZ" altLang="cs-CZ" dirty="0" smtClean="0"/>
              <a:t>) – </a:t>
            </a:r>
            <a:r>
              <a:rPr lang="cs-CZ" altLang="cs-CZ" dirty="0" err="1" smtClean="0"/>
              <a:t>autoregresive-moving</a:t>
            </a:r>
            <a:r>
              <a:rPr lang="cs-CZ" altLang="cs-CZ" dirty="0" smtClean="0"/>
              <a:t> </a:t>
            </a:r>
            <a:r>
              <a:rPr lang="cs-CZ" altLang="cs-CZ" dirty="0" err="1" smtClean="0"/>
              <a:t>average</a:t>
            </a:r>
            <a:r>
              <a:rPr lang="cs-CZ" altLang="cs-CZ" dirty="0" smtClean="0"/>
              <a:t> </a:t>
            </a:r>
            <a:r>
              <a:rPr lang="cs-CZ" altLang="cs-CZ" dirty="0" smtClean="0"/>
              <a:t>	řádu </a:t>
            </a:r>
            <a:r>
              <a:rPr lang="cs-CZ" altLang="cs-CZ" dirty="0" smtClean="0"/>
              <a:t>(</a:t>
            </a:r>
            <a:r>
              <a:rPr lang="cs-CZ" altLang="cs-CZ" dirty="0" err="1" smtClean="0"/>
              <a:t>p,q</a:t>
            </a:r>
            <a:r>
              <a:rPr lang="cs-CZ" altLang="cs-CZ" dirty="0" smtClean="0"/>
              <a:t>);</a:t>
            </a:r>
          </a:p>
          <a:p>
            <a:pPr marL="990600" lvl="1" indent="-457200">
              <a:lnSpc>
                <a:spcPct val="90000"/>
              </a:lnSpc>
            </a:pPr>
            <a:r>
              <a:rPr lang="cs-CZ" altLang="cs-CZ" dirty="0" smtClean="0"/>
              <a:t>AR(p), q=0, b</a:t>
            </a:r>
            <a:r>
              <a:rPr lang="cs-CZ" altLang="cs-CZ" baseline="-25000" dirty="0" smtClean="0"/>
              <a:t>0</a:t>
            </a:r>
            <a:r>
              <a:rPr lang="cs-CZ" altLang="cs-CZ" dirty="0" smtClean="0"/>
              <a:t>=1, H(z)=1/X(z) …</a:t>
            </a:r>
          </a:p>
          <a:p>
            <a:pPr marL="990600" lvl="1" indent="-457200" algn="r">
              <a:lnSpc>
                <a:spcPct val="90000"/>
              </a:lnSpc>
              <a:buFont typeface="Wingdings" pitchFamily="2" charset="2"/>
              <a:buNone/>
            </a:pPr>
            <a:r>
              <a:rPr lang="cs-CZ" altLang="cs-CZ" dirty="0" smtClean="0"/>
              <a:t>… </a:t>
            </a:r>
            <a:r>
              <a:rPr lang="cs-CZ" altLang="cs-CZ" dirty="0" err="1" smtClean="0"/>
              <a:t>autoregresivní</a:t>
            </a:r>
            <a:endParaRPr lang="cs-CZ" altLang="cs-CZ" dirty="0" smtClean="0"/>
          </a:p>
          <a:p>
            <a:pPr marL="990600" lvl="1" indent="-457200">
              <a:lnSpc>
                <a:spcPct val="90000"/>
              </a:lnSpc>
            </a:pPr>
            <a:r>
              <a:rPr lang="cs-CZ" altLang="cs-CZ" dirty="0" smtClean="0"/>
              <a:t>MA(q), X(z) = 1 </a:t>
            </a:r>
            <a:r>
              <a:rPr lang="cs-CZ" altLang="cs-CZ" dirty="0" smtClean="0">
                <a:sym typeface="Symbol" pitchFamily="18" charset="2"/>
              </a:rPr>
              <a:t> H(z) = Y(z) …</a:t>
            </a:r>
          </a:p>
          <a:p>
            <a:pPr marL="990600" lvl="1" indent="-457200" algn="r">
              <a:lnSpc>
                <a:spcPct val="90000"/>
              </a:lnSpc>
              <a:buFont typeface="Wingdings" pitchFamily="2" charset="2"/>
              <a:buNone/>
            </a:pPr>
            <a:r>
              <a:rPr lang="cs-CZ" altLang="cs-CZ" dirty="0" smtClean="0">
                <a:sym typeface="Symbol" pitchFamily="18" charset="2"/>
              </a:rPr>
              <a:t>klouzavý průměr</a:t>
            </a:r>
          </a:p>
          <a:p>
            <a:pPr marL="990600" lvl="1" indent="-457200" algn="r">
              <a:lnSpc>
                <a:spcPct val="90000"/>
              </a:lnSpc>
              <a:buFont typeface="Wingdings" pitchFamily="2" charset="2"/>
              <a:buNone/>
            </a:pPr>
            <a:r>
              <a:rPr lang="cs-CZ" altLang="cs-CZ" dirty="0" smtClean="0">
                <a:sym typeface="Symbol" pitchFamily="18" charset="2"/>
              </a:rPr>
              <a:t>(</a:t>
            </a:r>
            <a:r>
              <a:rPr lang="cs-CZ" altLang="cs-CZ" dirty="0" err="1" smtClean="0">
                <a:sym typeface="Symbol" pitchFamily="18" charset="2"/>
              </a:rPr>
              <a:t>moving</a:t>
            </a:r>
            <a:r>
              <a:rPr lang="cs-CZ" altLang="cs-CZ" dirty="0" smtClean="0">
                <a:sym typeface="Symbol" pitchFamily="18" charset="2"/>
              </a:rPr>
              <a:t> </a:t>
            </a:r>
            <a:r>
              <a:rPr lang="cs-CZ" altLang="cs-CZ" dirty="0" err="1" smtClean="0">
                <a:sym typeface="Symbol" pitchFamily="18" charset="2"/>
              </a:rPr>
              <a:t>average</a:t>
            </a:r>
            <a:r>
              <a:rPr lang="cs-CZ" altLang="cs-CZ" dirty="0" smtClean="0">
                <a:sym typeface="Symbol" pitchFamily="18" charset="2"/>
              </a:rPr>
              <a:t>)</a:t>
            </a:r>
            <a:endParaRPr lang="cs-CZ" altLang="cs-CZ" dirty="0" smtClean="0">
              <a:sym typeface="Symbol" pitchFamily="18"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S IBA predn1">
  <a:themeElements>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fontScheme name="Balónky">
      <a:majorFont>
        <a:latin typeface="Georgi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ónky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ónky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ónky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ónky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ónky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ónky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ónky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ónky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ónky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Balónky 10">
        <a:dk1>
          <a:srgbClr val="292929"/>
        </a:dk1>
        <a:lt1>
          <a:srgbClr val="FFFFFF"/>
        </a:lt1>
        <a:dk2>
          <a:srgbClr val="C49654"/>
        </a:dk2>
        <a:lt2>
          <a:srgbClr val="B2B2B2"/>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 IBA predn1</Template>
  <TotalTime>5714</TotalTime>
  <Words>1308</Words>
  <Application>Microsoft Office PowerPoint</Application>
  <PresentationFormat>Předvádění na obrazovce (4:3)</PresentationFormat>
  <Paragraphs>225</Paragraphs>
  <Slides>36</Slides>
  <Notes>1</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36</vt:i4>
      </vt:variant>
    </vt:vector>
  </HeadingPairs>
  <TitlesOfParts>
    <vt:vector size="39" baseType="lpstr">
      <vt:lpstr>BS IBA predn1</vt:lpstr>
      <vt:lpstr>Rastrový obrázek</vt:lpstr>
      <vt:lpstr>Rovnice</vt:lpstr>
      <vt:lpstr>SPEKTRÁLNÍ ANALÝZA ČASOVÝCH ŘAD</vt:lpstr>
      <vt:lpstr>VI. PARAMETRICKÉ METODY ODHADU VÝKONOVÉHO SPEKTRA</vt:lpstr>
      <vt:lpstr>PARAMETRICKÉ METODY</vt:lpstr>
      <vt:lpstr>diskrétní korelace - OPAKOVÁNÍ </vt:lpstr>
      <vt:lpstr>MODEL SIGNÁLU PRŮCHODEM LINEÁRNÍ SOUSTAVOU</vt:lpstr>
      <vt:lpstr>MODEL SIGNÁLU PRŮCHODEM LINEÁRNÍ SOUSTAVOU</vt:lpstr>
      <vt:lpstr>MODEL SIGNÁLU PRŮCHODEM LINEÁRNÍ SOUSTAVOU</vt:lpstr>
      <vt:lpstr>MODEL SIGNÁLU PRŮCHODEM LINEÁRNÍ SOUSTAVOU</vt:lpstr>
      <vt:lpstr>MODEL SIGNÁLU PRŮCHODEM LINEÁRNÍ SOUSTAVOU</vt:lpstr>
      <vt:lpstr>MODEL SIGNÁLU PRŮCHODEM LINEÁRNÍ SOUSTAVOU</vt:lpstr>
      <vt:lpstr>MODEL SIGNÁLU PRŮCHODEM LINEÁRNÍ SOUSTAVOU</vt:lpstr>
      <vt:lpstr>MODEL SIGNÁLU PRŮCHODEM LINEÁRNÍ SOUSTAVOU</vt:lpstr>
      <vt:lpstr>základní vztahy mezi parametry modelu a autokorelační posloupností</vt:lpstr>
      <vt:lpstr>základní vztahy mezi parametry modelu a autokorelační posloupností</vt:lpstr>
      <vt:lpstr>základní vztahy mezi parametry modelu a autokorelační posloupností</vt:lpstr>
      <vt:lpstr>základní vztahy mezi parametry modelu a autokorelační posloupností</vt:lpstr>
      <vt:lpstr>základní vztahy mezi parametry modelu a autokorelační posloupností</vt:lpstr>
      <vt:lpstr>základní vztahy mezi parametry modelu a autokorelační posloupností</vt:lpstr>
      <vt:lpstr>AR MODELY</vt:lpstr>
      <vt:lpstr>George Udny Yule, FRS </vt:lpstr>
      <vt:lpstr>Sir Gilbert Thomas Walker</vt:lpstr>
      <vt:lpstr>AR MODELY</vt:lpstr>
      <vt:lpstr>AR MODELY</vt:lpstr>
      <vt:lpstr>AR MODELY</vt:lpstr>
      <vt:lpstr>Norman Levinson</vt:lpstr>
      <vt:lpstr>james Durbin</vt:lpstr>
      <vt:lpstr>Levinsonův – Durbinův algoritmus</vt:lpstr>
      <vt:lpstr>Levinsonův – Durbinův algoritmus</vt:lpstr>
      <vt:lpstr>Levinsonův – Durbinův algoritmus</vt:lpstr>
      <vt:lpstr>Levinsonův – Durbinův algoritmus</vt:lpstr>
      <vt:lpstr>Levinsonův – Durbinův algoritmus</vt:lpstr>
      <vt:lpstr>Levinsonův – Durbinův algoritmus</vt:lpstr>
      <vt:lpstr>Levinsonův – Durbinův algoritmus</vt:lpstr>
      <vt:lpstr>Levinsonův – Durbinův algoritmus</vt:lpstr>
      <vt:lpstr>Levinsonův – Durbinův algoritmus</vt:lpstr>
      <vt:lpstr>Levinsonův – Durbinův algoritmus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ZPRACOVÁNÍ A ANALÝZA BIOSIGNÁLŮ  I.</dc:title>
  <dc:creator>admin</dc:creator>
  <cp:lastModifiedBy>holcik</cp:lastModifiedBy>
  <cp:revision>165</cp:revision>
  <cp:lastPrinted>2019-04-07T12:52:09Z</cp:lastPrinted>
  <dcterms:created xsi:type="dcterms:W3CDTF">2008-01-29T10:34:59Z</dcterms:created>
  <dcterms:modified xsi:type="dcterms:W3CDTF">2019-04-07T19:12:07Z</dcterms:modified>
</cp:coreProperties>
</file>