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4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tags/tag5.xml" ContentType="application/vnd.openxmlformats-officedocument.presentationml.tags+xml"/>
  <Override PartName="/ppt/notesSlides/notesSlide36.xml" ContentType="application/vnd.openxmlformats-officedocument.presentationml.notesSlide+xml"/>
  <Override PartName="/ppt/tags/tag6.xml" ContentType="application/vnd.openxmlformats-officedocument.presentationml.tags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9" r:id="rId3"/>
    <p:sldId id="317" r:id="rId4"/>
    <p:sldId id="262" r:id="rId5"/>
    <p:sldId id="441" r:id="rId6"/>
    <p:sldId id="261" r:id="rId7"/>
    <p:sldId id="271" r:id="rId8"/>
    <p:sldId id="277" r:id="rId9"/>
    <p:sldId id="282" r:id="rId10"/>
    <p:sldId id="438" r:id="rId11"/>
    <p:sldId id="340" r:id="rId12"/>
    <p:sldId id="273" r:id="rId13"/>
    <p:sldId id="279" r:id="rId14"/>
    <p:sldId id="284" r:id="rId15"/>
    <p:sldId id="301" r:id="rId16"/>
    <p:sldId id="302" r:id="rId17"/>
    <p:sldId id="274" r:id="rId18"/>
    <p:sldId id="280" r:id="rId19"/>
    <p:sldId id="303" r:id="rId20"/>
    <p:sldId id="286" r:id="rId21"/>
    <p:sldId id="287" r:id="rId22"/>
    <p:sldId id="288" r:id="rId23"/>
    <p:sldId id="275" r:id="rId24"/>
    <p:sldId id="281" r:id="rId25"/>
    <p:sldId id="289" r:id="rId26"/>
    <p:sldId id="291" r:id="rId27"/>
    <p:sldId id="285" r:id="rId28"/>
    <p:sldId id="329" r:id="rId29"/>
    <p:sldId id="330" r:id="rId30"/>
    <p:sldId id="331" r:id="rId31"/>
    <p:sldId id="332" r:id="rId32"/>
    <p:sldId id="333" r:id="rId33"/>
    <p:sldId id="334" r:id="rId34"/>
    <p:sldId id="335" r:id="rId35"/>
    <p:sldId id="336" r:id="rId36"/>
    <p:sldId id="337" r:id="rId37"/>
    <p:sldId id="417" r:id="rId38"/>
    <p:sldId id="418" r:id="rId39"/>
    <p:sldId id="440" r:id="rId40"/>
  </p:sldIdLst>
  <p:sldSz cx="9144000" cy="6858000" type="screen4x3"/>
  <p:notesSz cx="6858000" cy="9144000"/>
  <p:custDataLst>
    <p:tags r:id="rId42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FF8C16B-2AB2-4FD2-B6C4-41217E57263B}" type="datetimeFigureOut">
              <a:rPr lang="cs-CZ"/>
              <a:pPr>
                <a:defRPr/>
              </a:pPr>
              <a:t>3.5.2019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5A5D2C-355F-4AF0-A198-6D974AC413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8014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81C861-4F2F-4AD8-85B2-58E8CF719E2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993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4CC367-B5B8-4747-B424-B236BEED9FE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1289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58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86CF01-E317-4D70-8F6B-DF527549A1F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78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BB27D8-BF93-445A-B336-150BE375BE3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4771E-950D-4E8B-8CE0-C43D5580943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992188" y="685800"/>
            <a:ext cx="48768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8139" tIns="44070" rIns="88139" bIns="44070" anchor="ctr"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15988" y="4341813"/>
            <a:ext cx="5027612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992188" y="685800"/>
            <a:ext cx="48768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8139" tIns="44070" rIns="88139" bIns="44070" anchor="ctr"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15988" y="4341813"/>
            <a:ext cx="5027612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604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361887-A0DA-4477-AF42-1D1C3F66F79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645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157D66-E5E9-4A1B-91AF-52D29D65207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992188" y="685800"/>
            <a:ext cx="48768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8139" tIns="44070" rIns="88139" bIns="44070" anchor="ctr"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15988" y="4341813"/>
            <a:ext cx="5027612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542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A3F6DF-08BD-44BA-A671-A1BE9F33476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67C34A-D7DD-496C-9BFB-03CAC060B6E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563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6F0DEF-BCDF-44A4-A200-BA352C67517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583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535AA3-0005-49E3-93F6-A73EE292433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747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22C3A2-C95A-453E-B530-569DF26ABC3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768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BDE43D-8C8D-41BF-9864-049520B9BAE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788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797904-A606-4190-BAA5-8B24ECB3FAC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808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8894E7-47B1-41B4-BBA8-AD57C6BB1E5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829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FC58CE-FF12-4025-B0A9-045EB8A916D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3D18A-1D25-4DEF-AFA8-C4A95A1FC328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3D18A-1D25-4DEF-AFA8-C4A95A1FC328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3D18A-1D25-4DEF-AFA8-C4A95A1FC328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3D18A-1D25-4DEF-AFA8-C4A95A1FC328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3D18A-1D25-4DEF-AFA8-C4A95A1FC328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3D18A-1D25-4DEF-AFA8-C4A95A1FC328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3D18A-1D25-4DEF-AFA8-C4A95A1FC328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3D18A-1D25-4DEF-AFA8-C4A95A1FC328}" type="slidenum">
              <a:rPr lang="cs-CZ" smtClean="0"/>
              <a:pPr/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3D18A-1D25-4DEF-AFA8-C4A95A1FC328}" type="slidenum">
              <a:rPr lang="cs-CZ" smtClean="0"/>
              <a:pPr/>
              <a:t>35</a:t>
            </a:fld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3D18A-1D25-4DEF-AFA8-C4A95A1FC328}" type="slidenum">
              <a:rPr lang="cs-CZ" smtClean="0"/>
              <a:pPr/>
              <a:t>36</a:t>
            </a:fld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B02CDF-BFDC-4C2B-9313-DFF05D9AD510}" type="slidenum">
              <a:rPr lang="cs-CZ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37</a:t>
            </a:fld>
            <a:endParaRPr lang="cs-CZ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132860D-3C94-494D-8F22-7A125C0E89FA}" type="slidenum">
              <a:rPr lang="cs-CZ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38</a:t>
            </a:fld>
            <a:endParaRPr lang="cs-CZ" sz="120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2CB7E0-4BED-4200-8BEE-A0A376DB589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D924F0-07FB-4BC5-8D4E-C3CAF2FF958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9AE607-B93E-4719-81FE-EAFF9E6015A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6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DB9A87-40F4-4163-8CF7-3D3F7F24C6B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D924F0-07FB-4BC5-8D4E-C3CAF2FF958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3C98D9-75CC-4C8A-83CE-B4EF0206FC8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4C3CE-8411-4E7B-9C04-5883144AD43C}" type="datetimeFigureOut">
              <a:rPr lang="cs-CZ"/>
              <a:pPr>
                <a:defRPr/>
              </a:pPr>
              <a:t>3.5.2019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69B52-7A95-4A9F-90EE-2586914904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94EB5-45FA-4C1C-A7BE-819301FF20D2}" type="datetimeFigureOut">
              <a:rPr lang="cs-CZ"/>
              <a:pPr>
                <a:defRPr/>
              </a:pPr>
              <a:t>3.5.2019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3E4FA-F976-457C-B210-5F098327D9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9A7D0-2B07-4F0E-93B5-3492311FFECE}" type="datetimeFigureOut">
              <a:rPr lang="cs-CZ"/>
              <a:pPr>
                <a:defRPr/>
              </a:pPr>
              <a:t>3.5.2019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28688-5E3C-46B1-83E4-B06AAF0096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42B80-191A-48FA-B949-5D2DF54770B2}" type="datetimeFigureOut">
              <a:rPr lang="cs-CZ"/>
              <a:pPr>
                <a:defRPr/>
              </a:pPr>
              <a:t>3.5.2019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A8C8D-BE18-4871-8B9A-1D6BD02128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7A64E-BAF4-4A08-A385-CFF048EC6525}" type="datetimeFigureOut">
              <a:rPr lang="cs-CZ"/>
              <a:pPr>
                <a:defRPr/>
              </a:pPr>
              <a:t>3.5.2019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45528-30B8-49B7-A249-168ED92E5F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E7A0E-6DD5-46CB-A468-CA0D4CA005F9}" type="datetimeFigureOut">
              <a:rPr lang="cs-CZ"/>
              <a:pPr>
                <a:defRPr/>
              </a:pPr>
              <a:t>3.5.2019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10D50-4BEE-4347-B070-45289A3060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E30BB-ED46-4EF7-B547-068D4674B045}" type="datetimeFigureOut">
              <a:rPr lang="cs-CZ"/>
              <a:pPr>
                <a:defRPr/>
              </a:pPr>
              <a:t>3.5.2019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83397-E168-4246-8C3C-F2BBF0E3D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8311-72C1-43FB-B4EC-3DD18CBACFB1}" type="datetimeFigureOut">
              <a:rPr lang="cs-CZ"/>
              <a:pPr>
                <a:defRPr/>
              </a:pPr>
              <a:t>3.5.2019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6A1E2-5289-4871-BD49-B928F899AB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ABE15-F490-4755-993C-4A90769ECA38}" type="datetimeFigureOut">
              <a:rPr lang="cs-CZ"/>
              <a:pPr>
                <a:defRPr/>
              </a:pPr>
              <a:t>3.5.2019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CF6F5-5147-433D-8D26-CF58EC83A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FF9F8-FE7F-40E2-A10F-D57CC0D2E78C}" type="datetimeFigureOut">
              <a:rPr lang="cs-CZ"/>
              <a:pPr>
                <a:defRPr/>
              </a:pPr>
              <a:t>3.5.2019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8D260-08F4-4814-AE86-6BC9612D9A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B3D56-C21B-4941-9803-102602E7C4BA}" type="datetimeFigureOut">
              <a:rPr lang="cs-CZ"/>
              <a:pPr>
                <a:defRPr/>
              </a:pPr>
              <a:t>3.5.2019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2377D-105E-4382-9A4D-EAFC4AE15B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252EA0-B1DD-4FB2-BA71-CC3D16BD22A8}" type="datetimeFigureOut">
              <a:rPr lang="cs-CZ"/>
              <a:pPr>
                <a:defRPr/>
              </a:pPr>
              <a:t>3.5.2019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CFFF6C-F02E-4E4E-B633-8BFCF6BB7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ctrTitle"/>
          </p:nvPr>
        </p:nvSpPr>
        <p:spPr>
          <a:xfrm>
            <a:off x="685800" y="729636"/>
            <a:ext cx="7772400" cy="1657350"/>
          </a:xfrm>
        </p:spPr>
        <p:txBody>
          <a:bodyPr/>
          <a:lstStyle/>
          <a:p>
            <a:pPr eaLnBrk="1" hangingPunct="1"/>
            <a:r>
              <a:rPr lang="cs-CZ" sz="3200" b="1" dirty="0">
                <a:solidFill>
                  <a:srgbClr val="006600"/>
                </a:solidFill>
                <a:latin typeface="+mn-lt"/>
              </a:rPr>
              <a:t>Testování v lékařské genetice</a:t>
            </a:r>
            <a:br>
              <a:rPr lang="cs-CZ" sz="3200" b="1" dirty="0">
                <a:solidFill>
                  <a:srgbClr val="006600"/>
                </a:solidFill>
                <a:latin typeface="+mn-lt"/>
              </a:rPr>
            </a:br>
            <a:r>
              <a:rPr lang="cs-CZ" sz="3200" b="1" dirty="0">
                <a:solidFill>
                  <a:srgbClr val="006600"/>
                </a:solidFill>
                <a:latin typeface="+mn-lt"/>
              </a:rPr>
              <a:t>Etické a právní aspekty </a:t>
            </a:r>
            <a:br>
              <a:rPr lang="cs-CZ" sz="3200" b="1" dirty="0">
                <a:solidFill>
                  <a:srgbClr val="006600"/>
                </a:solidFill>
                <a:latin typeface="+mn-lt"/>
              </a:rPr>
            </a:br>
            <a:r>
              <a:rPr lang="cs-CZ" sz="3200" b="1" dirty="0">
                <a:solidFill>
                  <a:srgbClr val="006600"/>
                </a:solidFill>
                <a:latin typeface="+mn-lt"/>
              </a:rPr>
              <a:t>Informovaný souhlas</a:t>
            </a:r>
            <a:br>
              <a:rPr lang="cs-CZ" sz="3200" b="1" dirty="0">
                <a:solidFill>
                  <a:srgbClr val="006600"/>
                </a:solidFill>
                <a:latin typeface="+mn-lt"/>
              </a:rPr>
            </a:br>
            <a:r>
              <a:rPr lang="cs-CZ" sz="3200" b="1" dirty="0">
                <a:solidFill>
                  <a:srgbClr val="006600"/>
                </a:solidFill>
                <a:latin typeface="+mn-lt"/>
              </a:rPr>
              <a:t>Právo vědět a právo nevědět</a:t>
            </a:r>
            <a:endParaRPr lang="cs-CZ" sz="3200" b="1" dirty="0">
              <a:solidFill>
                <a:srgbClr val="006600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63" y="4914900"/>
            <a:ext cx="8001000" cy="16573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>
              <a:solidFill>
                <a:schemeClr val="tx1"/>
              </a:solidFill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Renata  </a:t>
            </a:r>
            <a:r>
              <a:rPr lang="cs-CZ" sz="24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Gaillyová</a:t>
            </a:r>
            <a:endParaRPr lang="cs-CZ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2019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Nadpis 1"/>
          <p:cNvSpPr>
            <a:spLocks noGrp="1"/>
          </p:cNvSpPr>
          <p:nvPr>
            <p:ph type="title"/>
          </p:nvPr>
        </p:nvSpPr>
        <p:spPr>
          <a:xfrm>
            <a:off x="180109" y="489346"/>
            <a:ext cx="8783782" cy="735806"/>
          </a:xfrm>
        </p:spPr>
        <p:txBody>
          <a:bodyPr/>
          <a:lstStyle/>
          <a:p>
            <a:pPr algn="ctr" eaLnBrk="1" hangingPunct="1"/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Potvrzení / sdělení diagnózy</a:t>
            </a:r>
          </a:p>
        </p:txBody>
      </p:sp>
      <p:sp>
        <p:nvSpPr>
          <p:cNvPr id="100354" name="Zástupný symbol pro obsah 2"/>
          <p:cNvSpPr>
            <a:spLocks noGrp="1"/>
          </p:cNvSpPr>
          <p:nvPr>
            <p:ph idx="1"/>
          </p:nvPr>
        </p:nvSpPr>
        <p:spPr>
          <a:xfrm>
            <a:off x="457200" y="2048741"/>
            <a:ext cx="8147248" cy="3952010"/>
          </a:xfrm>
        </p:spPr>
        <p:txBody>
          <a:bodyPr>
            <a:noAutofit/>
          </a:bodyPr>
          <a:lstStyle/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Diagnostika potvrzená na mol. úrovni - cesta ke kauzální terapii</a:t>
            </a: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Testování zemřelého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Sdělení výsledku, diagnózy</a:t>
            </a: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Doporučení vyšetření příbuzným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Specializovaná centra pro vzácná onemocnění </a:t>
            </a: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Spolupráce s organizacemi sdružujícími pacienty</a:t>
            </a:r>
          </a:p>
          <a:p>
            <a:pPr eaLnBrk="1" hangingPunct="1"/>
            <a:r>
              <a:rPr lang="cs-CZ" sz="24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Centrum provázení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0361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F857FE2-DED3-435F-93BB-9122F829EDB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857585"/>
            <a:ext cx="9144000" cy="514283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49E3C02-C4D8-4E33-B098-90535D87A2B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857585"/>
            <a:ext cx="3046413" cy="514283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40" name="Nadpis 1">
            <a:extLst>
              <a:ext uri="{FF2B5EF4-FFF2-40B4-BE49-F238E27FC236}">
                <a16:creationId xmlns:a16="http://schemas.microsoft.com/office/drawing/2014/main" xmlns="" id="{55EABE84-AC5A-4D44-B557-5805A99F7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901" y="1787343"/>
            <a:ext cx="2046418" cy="2829747"/>
          </a:xfrm>
        </p:spPr>
        <p:txBody>
          <a:bodyPr/>
          <a:lstStyle/>
          <a:p>
            <a:pPr eaLnBrk="1" hangingPunct="1"/>
            <a:r>
              <a:rPr lang="cs-CZ" altLang="cs-CZ" sz="2000" b="1" dirty="0">
                <a:solidFill>
                  <a:srgbClr val="FFFFFF"/>
                </a:solidFill>
              </a:rPr>
              <a:t>Přínosy Centra provázení pro zdravotníky</a:t>
            </a:r>
            <a:br>
              <a:rPr lang="cs-CZ" altLang="cs-CZ" sz="2000" b="1" dirty="0">
                <a:solidFill>
                  <a:srgbClr val="FFFFFF"/>
                </a:solidFill>
              </a:rPr>
            </a:br>
            <a:r>
              <a:rPr lang="cs-CZ" altLang="cs-CZ" sz="2000" b="1" dirty="0">
                <a:solidFill>
                  <a:srgbClr val="FFFFFF"/>
                </a:solidFill>
              </a:rPr>
              <a:t/>
            </a:r>
            <a:br>
              <a:rPr lang="cs-CZ" altLang="cs-CZ" sz="2000" b="1" dirty="0">
                <a:solidFill>
                  <a:srgbClr val="FFFFFF"/>
                </a:solidFill>
              </a:rPr>
            </a:br>
            <a:r>
              <a:rPr lang="cs-CZ" altLang="cs-CZ" sz="2000" b="1" dirty="0">
                <a:solidFill>
                  <a:srgbClr val="FFFFFF"/>
                </a:solidFill>
              </a:rPr>
              <a:t/>
            </a:r>
            <a:br>
              <a:rPr lang="cs-CZ" altLang="cs-CZ" sz="2000" b="1" dirty="0">
                <a:solidFill>
                  <a:srgbClr val="FFFFFF"/>
                </a:solidFill>
              </a:rPr>
            </a:br>
            <a:endParaRPr lang="cs-CZ" altLang="cs-CZ" sz="2000" b="1" dirty="0">
              <a:solidFill>
                <a:srgbClr val="FFFFFF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14E3209-6182-4535-B8DD-251E43D4C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138" y="332656"/>
            <a:ext cx="5731820" cy="6365708"/>
          </a:xfrm>
        </p:spPr>
        <p:txBody>
          <a:bodyPr>
            <a:normAutofit fontScale="85000" lnSpcReduction="20000"/>
          </a:bodyPr>
          <a:lstStyle/>
          <a:p>
            <a:pPr marL="257141" indent="-257141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altLang="cs-CZ" sz="2000" b="1" dirty="0"/>
              <a:t>Pracovnice Centra jsou k dispozici prakticky kdykoliv, tj. velmi snadno dosažitelná pomoc pro rodinu a velká pomoc pro tým lékařů a sester v době největšího stresu, kdy je potřeba se intenzivně věnovat dětskému pacientovi. Následná podpora rodiny v průběhu hospitalizace. </a:t>
            </a:r>
          </a:p>
          <a:p>
            <a:pPr marL="257141" indent="-257141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altLang="cs-CZ" sz="2000" b="1" dirty="0"/>
              <a:t>Lepší kooperace s rodinou pacienta (vzhledem ke zkušenostem pracovnic z nemocnice i mimo nemocnice) – možné dovysvětlení postupů rodině, zajištění následné péče (mimo rámec znalostí zdravotníků).</a:t>
            </a:r>
          </a:p>
          <a:p>
            <a:pPr marL="257141" indent="-257141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altLang="cs-CZ" sz="2000" b="1" dirty="0"/>
              <a:t>Přesah mimo samotnou hospitalizaci – práce s rodinou dlouho po propuštění, při opakovaných hospitalizacích. </a:t>
            </a:r>
          </a:p>
          <a:p>
            <a:pPr marL="257141" indent="-257141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altLang="cs-CZ" sz="2000" b="1" dirty="0"/>
              <a:t>Komunikace problémů rodiny, které se objevují později, rodina se je zdravotníkům bála říci, nevzpomněla si, nebyl čas…</a:t>
            </a:r>
          </a:p>
          <a:p>
            <a:pPr marL="257141" indent="-257141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altLang="cs-CZ" sz="2000" b="1" dirty="0"/>
              <a:t>Shrnutím výše uvedeného je možné vytvořit s rodinou v rámci péče o dítě mnohem důvěrnější vztah, což vede k výraznému zlepšení komplexní péče.“ </a:t>
            </a:r>
          </a:p>
          <a:p>
            <a:pPr marL="205713" indent="-205713" eaLnBrk="1" fontAlgn="auto" hangingPunct="1">
              <a:lnSpc>
                <a:spcPct val="110000"/>
              </a:lnSpc>
              <a:spcBef>
                <a:spcPts val="435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sz="127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Presymptomatické</a:t>
            </a:r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/prediktivní  testování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b="1" dirty="0">
              <a:latin typeface="Comic Sans MS" pitchFamily="66" charset="0"/>
            </a:endParaRP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Zdraví nosiči 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Choroby s pozdním nástupem příznaků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Hereditární nádorová onemocnění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Presymptomatické</a:t>
            </a:r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/prediktivní testování</a:t>
            </a:r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Onemocnění se projeví obvykle ve středním věku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Léčba je možná</a:t>
            </a: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Léčba není možná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Prevence je možná</a:t>
            </a: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Prevence není možná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Informace pro potomky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Informace pro další příbuzné </a:t>
            </a:r>
          </a:p>
          <a:p>
            <a:pPr eaLnBrk="1" hangingPunct="1"/>
            <a:endParaRPr lang="cs-CZ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Presymptomatické</a:t>
            </a:r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/prediktivní  testování</a:t>
            </a:r>
          </a:p>
        </p:txBody>
      </p:sp>
      <p:sp>
        <p:nvSpPr>
          <p:cNvPr id="38914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/>
          <a:lstStyle/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Protokolární postupy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Opakované konzultace, psychologická a psychiatrická vyšetření event. další odborná vyšetření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Nabídka otázek </a:t>
            </a: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Proč chci podstoupit test?</a:t>
            </a: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K čemu mi výsledek bude prospěšný?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327025" y="269875"/>
            <a:ext cx="8458200" cy="996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000" b="1" dirty="0">
                <a:solidFill>
                  <a:srgbClr val="00FF99"/>
                </a:solidFill>
                <a:latin typeface="Calibri" pitchFamily="34" charset="0"/>
              </a:rPr>
              <a:t/>
            </a:r>
            <a:br>
              <a:rPr lang="en-GB" sz="3000" b="1" dirty="0">
                <a:solidFill>
                  <a:srgbClr val="00FF99"/>
                </a:solidFill>
                <a:latin typeface="Calibri" pitchFamily="34" charset="0"/>
              </a:rPr>
            </a:br>
            <a:r>
              <a:rPr lang="en-GB" sz="3000" b="1" dirty="0">
                <a:solidFill>
                  <a:srgbClr val="00FF99"/>
                </a:solidFill>
                <a:latin typeface="Calibri" pitchFamily="34" charset="0"/>
              </a:rPr>
              <a:t> </a:t>
            </a:r>
            <a:r>
              <a:rPr lang="en-GB" sz="30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3000" b="1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resymptomatické</a:t>
            </a:r>
            <a:r>
              <a:rPr lang="cs-CZ" sz="30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testování</a:t>
            </a:r>
            <a:endParaRPr lang="en-GB" sz="3000" b="1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357188" y="2924944"/>
            <a:ext cx="8224837" cy="37044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85000"/>
              </a:lnSpc>
              <a:spcBef>
                <a:spcPts val="65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400" b="1" dirty="0">
              <a:latin typeface="Comic Sans MS" pitchFamily="66" charset="0"/>
            </a:endParaRPr>
          </a:p>
          <a:p>
            <a:pPr>
              <a:lnSpc>
                <a:spcPct val="85000"/>
              </a:lnSpc>
              <a:spcBef>
                <a:spcPts val="65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Postoje</a:t>
            </a:r>
            <a:r>
              <a:rPr lang="en-GB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sz="2400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motivace</a:t>
            </a:r>
            <a:r>
              <a:rPr lang="en-GB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žadatele</a:t>
            </a:r>
            <a:r>
              <a:rPr lang="en-GB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 o test:</a:t>
            </a:r>
          </a:p>
          <a:p>
            <a:pPr>
              <a:lnSpc>
                <a:spcPct val="85000"/>
              </a:lnSpc>
              <a:spcBef>
                <a:spcPts val="6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Vím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co </a:t>
            </a:r>
            <a:r>
              <a:rPr lang="en-GB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chci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vědět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>
              <a:lnSpc>
                <a:spcPct val="85000"/>
              </a:lnSpc>
              <a:spcBef>
                <a:spcPts val="6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Proč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GB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chci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vědět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proč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právě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teď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>
              <a:lnSpc>
                <a:spcPct val="85000"/>
              </a:lnSpc>
              <a:spcBef>
                <a:spcPts val="6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 a </a:t>
            </a:r>
            <a:r>
              <a:rPr lang="en-GB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proti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testu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  <a:spcBef>
                <a:spcPts val="6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 </a:t>
            </a:r>
            <a:r>
              <a:rPr lang="en-GB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chci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mohu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změnit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podle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výsledků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testu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>
              <a:lnSpc>
                <a:spcPct val="85000"/>
              </a:lnSpc>
              <a:spcBef>
                <a:spcPts val="6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Kdo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 mi </a:t>
            </a:r>
            <a:r>
              <a:rPr lang="en-GB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pomůže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grpSp>
        <p:nvGrpSpPr>
          <p:cNvPr id="40963" name="Group 4"/>
          <p:cNvGrpSpPr>
            <a:grpSpLocks/>
          </p:cNvGrpSpPr>
          <p:nvPr/>
        </p:nvGrpSpPr>
        <p:grpSpPr bwMode="auto">
          <a:xfrm>
            <a:off x="1406525" y="1612900"/>
            <a:ext cx="6424613" cy="1417638"/>
            <a:chOff x="886" y="1016"/>
            <a:chExt cx="4047" cy="893"/>
          </a:xfrm>
        </p:grpSpPr>
        <p:sp>
          <p:nvSpPr>
            <p:cNvPr id="40964" name="AutoShape 5"/>
            <p:cNvSpPr>
              <a:spLocks noChangeArrowheads="1"/>
            </p:cNvSpPr>
            <p:nvPr/>
          </p:nvSpPr>
          <p:spPr bwMode="auto">
            <a:xfrm>
              <a:off x="886" y="1016"/>
              <a:ext cx="4047" cy="335"/>
            </a:xfrm>
            <a:prstGeom prst="roundRect">
              <a:avLst>
                <a:gd name="adj" fmla="val 296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40965" name="Text Box 6"/>
            <p:cNvSpPr txBox="1">
              <a:spLocks noChangeArrowheads="1"/>
            </p:cNvSpPr>
            <p:nvPr/>
          </p:nvSpPr>
          <p:spPr bwMode="auto">
            <a:xfrm>
              <a:off x="886" y="1016"/>
              <a:ext cx="4047" cy="89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93000"/>
                </a:lnSpc>
                <a:spcBef>
                  <a:spcPts val="650"/>
                </a:spcBef>
                <a:tabLst>
                  <a:tab pos="328613" algn="l"/>
                  <a:tab pos="1243013" algn="l"/>
                  <a:tab pos="2157413" algn="l"/>
                  <a:tab pos="3071813" algn="l"/>
                  <a:tab pos="3986213" algn="l"/>
                  <a:tab pos="4900613" algn="l"/>
                  <a:tab pos="5815013" algn="l"/>
                  <a:tab pos="6729413" algn="l"/>
                  <a:tab pos="7643813" algn="l"/>
                  <a:tab pos="8558213" algn="l"/>
                  <a:tab pos="9472613" algn="l"/>
                  <a:tab pos="10387013" algn="l"/>
                </a:tabLst>
              </a:pPr>
              <a:r>
                <a:rPr lang="en-GB" sz="2600" b="1" dirty="0" err="1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Klíčový</a:t>
              </a:r>
              <a:r>
                <a:rPr lang="en-GB" sz="2600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sz="2600" b="1" dirty="0" err="1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problém</a:t>
              </a:r>
              <a:r>
                <a:rPr lang="en-GB" sz="2600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: </a:t>
              </a:r>
              <a:endParaRPr lang="cs-CZ" sz="2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>
                <a:lnSpc>
                  <a:spcPct val="93000"/>
                </a:lnSpc>
                <a:spcBef>
                  <a:spcPts val="650"/>
                </a:spcBef>
                <a:tabLst>
                  <a:tab pos="328613" algn="l"/>
                  <a:tab pos="1243013" algn="l"/>
                  <a:tab pos="2157413" algn="l"/>
                  <a:tab pos="3071813" algn="l"/>
                  <a:tab pos="3986213" algn="l"/>
                  <a:tab pos="4900613" algn="l"/>
                  <a:tab pos="5815013" algn="l"/>
                  <a:tab pos="6729413" algn="l"/>
                  <a:tab pos="7643813" algn="l"/>
                  <a:tab pos="8558213" algn="l"/>
                  <a:tab pos="9472613" algn="l"/>
                  <a:tab pos="10387013" algn="l"/>
                </a:tabLst>
              </a:pPr>
              <a:r>
                <a:rPr lang="en-GB" sz="2600" b="1" dirty="0" err="1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diagnóza</a:t>
              </a:r>
              <a:r>
                <a:rPr lang="en-GB" sz="2600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</a:t>
              </a:r>
              <a:r>
                <a:rPr lang="en-GB" sz="2600" b="1" dirty="0" err="1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vs</a:t>
              </a:r>
              <a:r>
                <a:rPr lang="en-GB" sz="2600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</a:t>
              </a:r>
              <a:r>
                <a:rPr lang="en-GB" sz="2600" b="1" dirty="0" err="1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terapie</a:t>
              </a:r>
              <a:endParaRPr lang="en-GB" sz="2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>
                <a:spcBef>
                  <a:spcPts val="650"/>
                </a:spcBef>
                <a:tabLst>
                  <a:tab pos="328613" algn="l"/>
                  <a:tab pos="1243013" algn="l"/>
                  <a:tab pos="2157413" algn="l"/>
                  <a:tab pos="3071813" algn="l"/>
                  <a:tab pos="3986213" algn="l"/>
                  <a:tab pos="4900613" algn="l"/>
                  <a:tab pos="5815013" algn="l"/>
                  <a:tab pos="6729413" algn="l"/>
                  <a:tab pos="7643813" algn="l"/>
                  <a:tab pos="8558213" algn="l"/>
                  <a:tab pos="9472613" algn="l"/>
                  <a:tab pos="10387013" algn="l"/>
                </a:tabLst>
              </a:pPr>
              <a:endParaRPr lang="en-GB" sz="2600" dirty="0">
                <a:solidFill>
                  <a:srgbClr val="00FF99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09" name="Group 1"/>
          <p:cNvGrpSpPr>
            <a:grpSpLocks/>
          </p:cNvGrpSpPr>
          <p:nvPr/>
        </p:nvGrpSpPr>
        <p:grpSpPr bwMode="auto">
          <a:xfrm>
            <a:off x="857250" y="323851"/>
            <a:ext cx="7281875" cy="952500"/>
            <a:chOff x="576" y="204"/>
            <a:chExt cx="4551" cy="600"/>
          </a:xfrm>
        </p:grpSpPr>
        <p:sp>
          <p:nvSpPr>
            <p:cNvPr id="43020" name="AutoShape 2"/>
            <p:cNvSpPr>
              <a:spLocks noChangeArrowheads="1"/>
            </p:cNvSpPr>
            <p:nvPr/>
          </p:nvSpPr>
          <p:spPr bwMode="auto">
            <a:xfrm>
              <a:off x="576" y="216"/>
              <a:ext cx="4551" cy="567"/>
            </a:xfrm>
            <a:prstGeom prst="roundRect">
              <a:avLst>
                <a:gd name="adj" fmla="val 176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43021" name="Text Box 3"/>
            <p:cNvSpPr txBox="1">
              <a:spLocks noChangeArrowheads="1"/>
            </p:cNvSpPr>
            <p:nvPr/>
          </p:nvSpPr>
          <p:spPr bwMode="auto">
            <a:xfrm>
              <a:off x="576" y="204"/>
              <a:ext cx="4551" cy="6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lnSpc>
                  <a:spcPct val="93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800" b="1" dirty="0">
                  <a:solidFill>
                    <a:srgbClr val="00FF99"/>
                  </a:solidFill>
                  <a:latin typeface="Calibri" pitchFamily="34" charset="0"/>
                </a:rPr>
                <a:t> </a:t>
              </a:r>
            </a:p>
            <a:p>
              <a:pPr algn="ctr">
                <a:lnSpc>
                  <a:spcPct val="93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800" b="1" dirty="0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</a:t>
              </a:r>
              <a:r>
                <a:rPr lang="cs-CZ" sz="3200" b="1" dirty="0" err="1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resymptomatické</a:t>
              </a:r>
              <a:r>
                <a:rPr lang="cs-CZ" sz="3200" b="1" dirty="0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testování</a:t>
              </a:r>
              <a:endParaRPr lang="en-GB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3010" name="AutoShape 5"/>
          <p:cNvSpPr>
            <a:spLocks noChangeArrowheads="1"/>
          </p:cNvSpPr>
          <p:nvPr/>
        </p:nvSpPr>
        <p:spPr bwMode="auto">
          <a:xfrm>
            <a:off x="381000" y="2713038"/>
            <a:ext cx="3338513" cy="1517650"/>
          </a:xfrm>
          <a:prstGeom prst="roundRect">
            <a:avLst>
              <a:gd name="adj" fmla="val 102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43011" name="AutoShape 8"/>
          <p:cNvSpPr>
            <a:spLocks noChangeArrowheads="1"/>
          </p:cNvSpPr>
          <p:nvPr/>
        </p:nvSpPr>
        <p:spPr bwMode="auto">
          <a:xfrm>
            <a:off x="5562600" y="2811463"/>
            <a:ext cx="3567113" cy="1585912"/>
          </a:xfrm>
          <a:prstGeom prst="roundRect">
            <a:avLst>
              <a:gd name="adj" fmla="val 9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43012" name="Text Box 10"/>
          <p:cNvSpPr txBox="1">
            <a:spLocks noChangeArrowheads="1"/>
          </p:cNvSpPr>
          <p:nvPr/>
        </p:nvSpPr>
        <p:spPr bwMode="auto">
          <a:xfrm>
            <a:off x="642938" y="4357688"/>
            <a:ext cx="7572375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Oddálené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dopady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testu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nelze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odhadnout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n-GB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3013" name="Group 12"/>
          <p:cNvGrpSpPr>
            <a:grpSpLocks/>
          </p:cNvGrpSpPr>
          <p:nvPr/>
        </p:nvGrpSpPr>
        <p:grpSpPr bwMode="auto">
          <a:xfrm>
            <a:off x="642938" y="1765300"/>
            <a:ext cx="7961314" cy="833438"/>
            <a:chOff x="405" y="1112"/>
            <a:chExt cx="5015" cy="525"/>
          </a:xfrm>
        </p:grpSpPr>
        <p:sp>
          <p:nvSpPr>
            <p:cNvPr id="43018" name="AutoShape 13"/>
            <p:cNvSpPr>
              <a:spLocks noChangeArrowheads="1"/>
            </p:cNvSpPr>
            <p:nvPr/>
          </p:nvSpPr>
          <p:spPr bwMode="auto">
            <a:xfrm>
              <a:off x="704" y="1112"/>
              <a:ext cx="4359" cy="375"/>
            </a:xfrm>
            <a:prstGeom prst="roundRect">
              <a:avLst>
                <a:gd name="adj" fmla="val 26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43019" name="Text Box 14"/>
            <p:cNvSpPr txBox="1">
              <a:spLocks noChangeArrowheads="1"/>
            </p:cNvSpPr>
            <p:nvPr/>
          </p:nvSpPr>
          <p:spPr bwMode="auto">
            <a:xfrm>
              <a:off x="405" y="1325"/>
              <a:ext cx="5015" cy="3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 anchor="ctr">
              <a:spAutoFit/>
            </a:bodyPr>
            <a:lstStyle/>
            <a:p>
              <a:pPr algn="ctr">
                <a:lnSpc>
                  <a:spcPct val="93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800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Je </a:t>
              </a:r>
              <a:r>
                <a:rPr lang="en-GB" sz="2800" b="1" dirty="0" err="1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nová</a:t>
              </a:r>
              <a:r>
                <a:rPr lang="en-GB" sz="2800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sz="2800" b="1" dirty="0" err="1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informace</a:t>
              </a:r>
              <a:r>
                <a:rPr lang="en-GB" sz="2800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sz="2800" b="1" dirty="0" err="1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obohacující</a:t>
              </a:r>
              <a:r>
                <a:rPr lang="en-GB" sz="2800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sz="2800" b="1" dirty="0" err="1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či</a:t>
              </a:r>
              <a:r>
                <a:rPr lang="en-GB" sz="2800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sz="2800" b="1" dirty="0" err="1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destruktivní</a:t>
              </a:r>
              <a:r>
                <a:rPr lang="en-GB" sz="2800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?</a:t>
              </a:r>
            </a:p>
          </p:txBody>
        </p:sp>
      </p:grpSp>
      <p:sp>
        <p:nvSpPr>
          <p:cNvPr id="43014" name="Text Box 15"/>
          <p:cNvSpPr txBox="1">
            <a:spLocks noChangeArrowheads="1"/>
          </p:cNvSpPr>
          <p:nvPr/>
        </p:nvSpPr>
        <p:spPr bwMode="auto">
          <a:xfrm>
            <a:off x="1143000" y="4114800"/>
            <a:ext cx="3429000" cy="271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60000"/>
              </a:lnSpc>
              <a:spcBef>
                <a:spcPts val="1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FF9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43015" name="Text Box 16"/>
          <p:cNvSpPr txBox="1">
            <a:spLocks noChangeArrowheads="1"/>
          </p:cNvSpPr>
          <p:nvPr/>
        </p:nvSpPr>
        <p:spPr bwMode="auto">
          <a:xfrm>
            <a:off x="6324600" y="4114800"/>
            <a:ext cx="2819400" cy="271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60000"/>
              </a:lnSpc>
              <a:spcBef>
                <a:spcPts val="1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GB">
              <a:solidFill>
                <a:srgbClr val="00FF99"/>
              </a:solidFill>
              <a:latin typeface="Calibri" pitchFamily="34" charset="0"/>
            </a:endParaRPr>
          </a:p>
        </p:txBody>
      </p:sp>
      <p:sp>
        <p:nvSpPr>
          <p:cNvPr id="43016" name="AutoShape 18"/>
          <p:cNvSpPr>
            <a:spLocks noChangeArrowheads="1"/>
          </p:cNvSpPr>
          <p:nvPr/>
        </p:nvSpPr>
        <p:spPr bwMode="auto">
          <a:xfrm>
            <a:off x="406400" y="4940300"/>
            <a:ext cx="3338513" cy="615950"/>
          </a:xfrm>
          <a:prstGeom prst="roundRect">
            <a:avLst>
              <a:gd name="adj" fmla="val 255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43017" name="AutoShape 24"/>
          <p:cNvSpPr>
            <a:spLocks noChangeArrowheads="1"/>
          </p:cNvSpPr>
          <p:nvPr/>
        </p:nvSpPr>
        <p:spPr bwMode="auto">
          <a:xfrm>
            <a:off x="381000" y="2713038"/>
            <a:ext cx="3338513" cy="1271587"/>
          </a:xfrm>
          <a:prstGeom prst="roundRect">
            <a:avLst>
              <a:gd name="adj" fmla="val 12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Vyhledávání zdravých přenašečů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Autosomálně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recesivně dědičná onemocnění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Onemocnění se projeví u nosiče dvou mutací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Riziko pro sourozence i sourozence rodiče pacienta, že je nosičem dispozice – jedné mutace je 50%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Riziko onemocnění pro další dítě rodičů je 25%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X- recesivně vázaná onemocnění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Onemocnění většinou u chlapců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Matka obvykle přenašečka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Další ženy přenašečky v rodině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Riziko pro potomky ženy přenašečky – onemocnění syna 50%, přenašečství dcery 50%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Balancované vrozené chromosomové aberace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80% de novo, 20% zděděná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Vznik nebalancované aberace u potomků cca 5-20%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Vyhledávání zdravých přenašečů</a:t>
            </a:r>
          </a:p>
        </p:txBody>
      </p:sp>
      <p:sp>
        <p:nvSpPr>
          <p:cNvPr id="6349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Prevence rodinná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Nutno sdělit příbuzným důvod vyšetření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Sdělení musí být od příbuzných nikoli od lékaře – genetika, ten vyšetření určitým příbuzným doporučuje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Zábrana opakovaného výskytu onemocnění v rodině</a:t>
            </a:r>
          </a:p>
          <a:p>
            <a:pPr eaLnBrk="1" hangingPunct="1"/>
            <a:endParaRPr lang="cs-CZ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0" y="260350"/>
            <a:ext cx="91440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cs-CZ" sz="3200" b="1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tické</a:t>
            </a:r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normy  </a:t>
            </a:r>
            <a:r>
              <a:rPr lang="cs-CZ" sz="3200" b="1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presymptomatického</a:t>
            </a:r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testování</a:t>
            </a:r>
          </a:p>
          <a:p>
            <a:pPr algn="ctr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Onemocnění s nástupem v dospělosti</a:t>
            </a:r>
            <a:endParaRPr lang="en-GB" sz="3200" b="1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214313" y="1857375"/>
            <a:ext cx="8270875" cy="4786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3000"/>
              </a:lnSpc>
              <a:spcBef>
                <a:spcPts val="6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>
                <a:latin typeface="Comic Sans MS" pitchFamily="66" charset="0"/>
              </a:rPr>
              <a:t>*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Odborná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kvalita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pracoviště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spcBef>
                <a:spcPts val="6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Dobrovolnost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GB" sz="2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písemný</a:t>
            </a:r>
            <a:r>
              <a:rPr lang="en-GB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poučený</a:t>
            </a:r>
            <a:r>
              <a:rPr lang="en-GB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souhlas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spcBef>
                <a:spcPts val="6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Protokolární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postup</a:t>
            </a:r>
            <a:endParaRPr lang="en-GB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Testování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asymptomat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omatických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nezletilých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nepřípustné</a:t>
            </a:r>
            <a:endParaRPr lang="en-GB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Důvěrnost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GB" sz="2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zabránění</a:t>
            </a:r>
            <a:r>
              <a:rPr lang="en-GB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diskriminac</a:t>
            </a:r>
            <a:r>
              <a:rPr lang="cs-CZ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spcBef>
                <a:spcPts val="6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Prenatální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test 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jen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plodu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nositele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mutace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Preimplantační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genetická diagnostika</a:t>
            </a:r>
            <a:endParaRPr lang="en-GB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Protokol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vhodný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počátečního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stádia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HN</a:t>
            </a:r>
          </a:p>
          <a:p>
            <a:pPr>
              <a:spcBef>
                <a:spcPts val="6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Funkce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svépomocné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organizace</a:t>
            </a:r>
            <a:endParaRPr lang="en-GB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Lékařská genetika </a:t>
            </a:r>
            <a:b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Genetické poradenství </a:t>
            </a:r>
            <a:endParaRPr lang="cs-CZ" sz="32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Jako je specifickým znakem genetické choroby její tendence se vyskytovat v rodině opakovaně, je specifickým rysem genetického poradenství jeho zaměření nejen na původního pacienta, ale také na členy pacientovy rodiny, a to současné i budoucí.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Je-li choroba dědičná, přistupuje další rozměr: potřeba informovat ostatní členy rodiny o jejich riziku a o možnostech, jak toto riziko modifikovat.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Hereditární nádorová onemocnění </a:t>
            </a:r>
            <a:b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Problémy</a:t>
            </a:r>
            <a:endParaRPr lang="en-US" sz="32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9530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Etické aspekty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vzniku nádoru neumíme zabránit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u nosičů celoživotní riziko vysoké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u některých typů prevence obtížná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Možnost prenatálního vyšetření – ukončení gravidity?</a:t>
            </a:r>
          </a:p>
          <a:p>
            <a:pPr eaLnBrk="1" hangingPunct="1"/>
            <a:r>
              <a:rPr 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Preimplantační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genetická diagnostika – umělé oplodnění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Hereditární nádorová onemocnění </a:t>
            </a:r>
            <a:b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Problémy</a:t>
            </a:r>
            <a:endParaRPr lang="en-US" sz="3200" b="1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Psychologické aspekty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vyrovnání se s vysokým rizikem 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rozdělení rodiny na zdravé versus nemocné, nosiče mutace versus </a:t>
            </a:r>
            <a:r>
              <a:rPr 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nenosiče</a:t>
            </a:r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50% riziko přenosu na děti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Pocity viny</a:t>
            </a:r>
          </a:p>
          <a:p>
            <a:pPr eaLnBrk="1" hangingPunct="1">
              <a:spcBef>
                <a:spcPct val="50000"/>
              </a:spcBef>
            </a:pPr>
            <a:endParaRPr lang="cs-CZ" sz="2800" b="1" dirty="0">
              <a:latin typeface="Comic Sans MS" pitchFamily="66" charset="0"/>
            </a:endParaRPr>
          </a:p>
          <a:p>
            <a:pPr eaLnBrk="1" hangingPunct="1"/>
            <a:endParaRPr lang="en-US" sz="2800" b="1" dirty="0">
              <a:solidFill>
                <a:srgbClr val="000066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Hereditární nádorová onemocnění </a:t>
            </a:r>
            <a:b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Problémy</a:t>
            </a:r>
            <a:endParaRPr lang="en-US" sz="3200" b="1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4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Sociální aspekty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riziko diskriminace např. komerčních pojišťoven, zaměstnavatele   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nízká informovanost lékařské veřejnosti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Prenatální vyšetření</a:t>
            </a:r>
          </a:p>
        </p:txBody>
      </p:sp>
      <p:sp>
        <p:nvSpPr>
          <p:cNvPr id="737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Prenatální screeningová vyšetření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Cílené prenatální vyšetření 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Preimplantační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genetický screening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Preimplantační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genetická diagnostika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Prenatální vyšetření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572125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Vyšetření jsou zcela dobrovolná, mají své možnosti a limity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Prenatální </a:t>
            </a:r>
            <a:r>
              <a:rPr lang="cs-CZ" sz="3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screening</a:t>
            </a: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 je zaměřený pouze na určitá – častá onemocnění, neodhalí všechna onemocnění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Cílená prenatální diagnostika zaměřená na určité onemocnění, které se v rodině již vyskytlo nebo pro které je riziko u plodu na základě předchozího </a:t>
            </a:r>
            <a:r>
              <a:rPr lang="cs-CZ" sz="3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screeningového</a:t>
            </a: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 vyšetření zvýšeno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V těhotenství onemocnění u plodu odhalíme, ale nevyléčíme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Možnost v těhotenství pokračovat nebo těhotenství ukončit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Přesto může být informace pro rodinu a pro dítě do budoucna velmi důležitá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Snížení komplikací, porod na specializovaném pracovišti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Genetické poradenství a prevence opakovaného výskytu onemocnění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39800"/>
          </a:xfrm>
        </p:spPr>
        <p:txBody>
          <a:bodyPr/>
          <a:lstStyle/>
          <a:p>
            <a:pPr eaLnBrk="1" hangingPunct="1"/>
            <a:r>
              <a:rPr lang="cs-CZ" sz="3200" b="1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Preimplantační</a:t>
            </a:r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genetické testování - aneuploidie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697413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100" b="1" dirty="0">
                <a:latin typeface="Calibri" panose="020F0502020204030204" pitchFamily="34" charset="0"/>
                <a:cs typeface="Calibri" panose="020F0502020204030204" pitchFamily="34" charset="0"/>
              </a:rPr>
              <a:t>Vyhledávání vrozených chromosomových aberací </a:t>
            </a:r>
            <a:br>
              <a:rPr lang="cs-CZ" sz="31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100" b="1" dirty="0">
                <a:latin typeface="Calibri" panose="020F0502020204030204" pitchFamily="34" charset="0"/>
                <a:cs typeface="Calibri" panose="020F0502020204030204" pitchFamily="34" charset="0"/>
              </a:rPr>
              <a:t>u embrya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100" b="1" dirty="0">
                <a:latin typeface="Calibri" panose="020F0502020204030204" pitchFamily="34" charset="0"/>
                <a:cs typeface="Calibri" panose="020F0502020204030204" pitchFamily="34" charset="0"/>
              </a:rPr>
              <a:t>Riziko je obvykle nízké – náhodné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100" b="1" dirty="0">
                <a:latin typeface="Calibri" panose="020F0502020204030204" pitchFamily="34" charset="0"/>
                <a:cs typeface="Calibri" panose="020F0502020204030204" pitchFamily="34" charset="0"/>
              </a:rPr>
              <a:t>Zlepšení naděje na otěhotnění a donošení těhotenství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100" b="1" dirty="0">
                <a:latin typeface="Calibri" panose="020F0502020204030204" pitchFamily="34" charset="0"/>
                <a:cs typeface="Calibri" panose="020F0502020204030204" pitchFamily="34" charset="0"/>
              </a:rPr>
              <a:t>Vysoká spolehlivost vyšetření cca 98-99%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100" b="1" dirty="0">
                <a:latin typeface="Calibri" panose="020F0502020204030204" pitchFamily="34" charset="0"/>
                <a:cs typeface="Calibri" panose="020F0502020204030204" pitchFamily="34" charset="0"/>
              </a:rPr>
              <a:t>Určitá pravděpodobnost otěhotnění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100" b="1" dirty="0">
                <a:latin typeface="Calibri" panose="020F0502020204030204" pitchFamily="34" charset="0"/>
                <a:cs typeface="Calibri" panose="020F0502020204030204" pitchFamily="34" charset="0"/>
              </a:rPr>
              <a:t>Finanční  náročnost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100" b="1" dirty="0">
                <a:latin typeface="Calibri" panose="020F0502020204030204" pitchFamily="34" charset="0"/>
                <a:cs typeface="Calibri" panose="020F0502020204030204" pitchFamily="34" charset="0"/>
              </a:rPr>
              <a:t>Snižuje potřebu nabízet invazivní prenatální vyšetření v </a:t>
            </a:r>
            <a:r>
              <a:rPr lang="cs-CZ" sz="3100" b="1" dirty="0" err="1">
                <a:latin typeface="Calibri" panose="020F0502020204030204" pitchFamily="34" charset="0"/>
                <a:cs typeface="Calibri" panose="020F0502020204030204" pitchFamily="34" charset="0"/>
              </a:rPr>
              <a:t>těhotesntví</a:t>
            </a:r>
            <a:endParaRPr lang="cs-CZ" sz="3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1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Snižuje riziko nutnosti rozhodování se </a:t>
            </a:r>
            <a:br>
              <a:rPr lang="cs-CZ" sz="31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1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ukončení gravidity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1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Nutnost umělého oplodnění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39800"/>
          </a:xfrm>
        </p:spPr>
        <p:txBody>
          <a:bodyPr/>
          <a:lstStyle/>
          <a:p>
            <a:pPr eaLnBrk="1" hangingPunct="1"/>
            <a:r>
              <a:rPr lang="cs-CZ" sz="3200" b="1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Preimplantační</a:t>
            </a:r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genetické testování – </a:t>
            </a:r>
            <a:r>
              <a:rPr lang="cs-CZ" sz="3200" b="1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monogenní</a:t>
            </a:r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choroby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Diagnostika cílená na onemocnění v rodině s vysokým genetickým rizikem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Asistovaná reprodukce i pro páry bez reprodukčních potíží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Vysoká spolehlivost vyšetření cca 98-99%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Určitá pravděpodobnost otěhotnění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 těhotenství doporučeno ověření -  prenatálním vyšetření (z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choria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nebo plodové vody)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Významně snižuje riziko nutnosti rozhodování se o ukončení gravidity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Nutnost umělého oplodnění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Novorozenecký screening</a:t>
            </a:r>
            <a:endParaRPr lang="cs-CZ" sz="32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Vyšetření celoplošné – všichni novorozenci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Vyšetření dobrovolné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Záchyt onemocnění, kdy při včasné léčbě můžeme často zabránit projevům nemoci, příznivě její vývoj ovlivnit nebo alespoň nabídnout prevenci opakovaného výskytu nemoci u dalších dětí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Falešně negativní nález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Falešně positivní nález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Stres pro rodiče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Souhlas rodičů, likvidace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Kartiček…Věstníky MZ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rm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Zákon 372/2011</a:t>
            </a:r>
          </a:p>
          <a:p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Zákon o zdravotních službách a podmínkách jejich poskytování (zákon o zdravotních službách)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Zákon 373/2011</a:t>
            </a:r>
          </a:p>
          <a:p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Zákon o specifických zdravotních službách</a:t>
            </a:r>
          </a:p>
          <a:p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Úmluva o lidských právech a biomedicíně z roku 1996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(96/2006 Sb.)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Zásady komunikace v medicíně</a:t>
            </a:r>
            <a:endParaRPr lang="cs-CZ" sz="32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28670"/>
            <a:ext cx="8507288" cy="571504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sz="3600" b="1" dirty="0">
                <a:latin typeface="Calibri" panose="020F0502020204030204" pitchFamily="34" charset="0"/>
                <a:cs typeface="Calibri" panose="020F0502020204030204" pitchFamily="34" charset="0"/>
              </a:rPr>
              <a:t>Zákon (372/11) - § 31</a:t>
            </a:r>
          </a:p>
          <a:p>
            <a:pPr marL="0" indent="0">
              <a:buNone/>
            </a:pPr>
            <a:r>
              <a:rPr lang="cs-CZ" sz="3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zajistit, aby byl pacient srozumitelným způsobem v dostatečném rozsahu informován o svém zdravotním stavu a o navrženém individuálním léčebném postupu a všech jeho změnách </a:t>
            </a:r>
            <a:r>
              <a:rPr lang="cs-CZ" sz="3600" b="1" dirty="0">
                <a:latin typeface="Calibri" panose="020F0502020204030204" pitchFamily="34" charset="0"/>
                <a:cs typeface="Calibri" panose="020F0502020204030204" pitchFamily="34" charset="0"/>
              </a:rPr>
              <a:t>(dále jen „informace o zdravotním stavu“),</a:t>
            </a:r>
          </a:p>
          <a:p>
            <a:pPr>
              <a:buNone/>
            </a:pP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600" b="1" dirty="0">
                <a:latin typeface="Calibri" panose="020F0502020204030204" pitchFamily="34" charset="0"/>
                <a:cs typeface="Calibri" panose="020F0502020204030204" pitchFamily="34" charset="0"/>
              </a:rPr>
              <a:t>(2) Informace o zdravotním stavu podle odstavce 1 obsahuje údaje o</a:t>
            </a:r>
          </a:p>
          <a:p>
            <a:pPr>
              <a:buNone/>
            </a:pPr>
            <a:r>
              <a:rPr lang="cs-CZ" sz="3600" b="1" dirty="0">
                <a:latin typeface="Calibri" panose="020F0502020204030204" pitchFamily="34" charset="0"/>
                <a:cs typeface="Calibri" panose="020F0502020204030204" pitchFamily="34" charset="0"/>
              </a:rPr>
              <a:t>a) příčině a původu nemoci, jsou-li známy, jejím stadiu a předpokládaném vývoji,</a:t>
            </a:r>
          </a:p>
          <a:p>
            <a:pPr>
              <a:buNone/>
            </a:pPr>
            <a:r>
              <a:rPr lang="cs-CZ" sz="3600" b="1" dirty="0">
                <a:latin typeface="Calibri" panose="020F0502020204030204" pitchFamily="34" charset="0"/>
                <a:cs typeface="Calibri" panose="020F0502020204030204" pitchFamily="34" charset="0"/>
              </a:rPr>
              <a:t>b) účelu, povaze, předpokládaném přínosu, možných důsledcích a rizicích navrhovaných zdravotních služeb, včetně jednotlivých zdravotních výkonů,</a:t>
            </a:r>
          </a:p>
          <a:p>
            <a:pPr>
              <a:buNone/>
            </a:pPr>
            <a:r>
              <a:rPr lang="cs-CZ" sz="3600" b="1" dirty="0">
                <a:latin typeface="Calibri" panose="020F0502020204030204" pitchFamily="34" charset="0"/>
                <a:cs typeface="Calibri" panose="020F0502020204030204" pitchFamily="34" charset="0"/>
              </a:rPr>
              <a:t>c) jiných možnostech poskytnutí zdravotních služeb, jejich vhodnosti, přínosech a rizicích pro pacienta,</a:t>
            </a:r>
          </a:p>
          <a:p>
            <a:pPr>
              <a:buNone/>
            </a:pPr>
            <a:r>
              <a:rPr lang="cs-CZ" sz="3600" b="1" dirty="0">
                <a:latin typeface="Calibri" panose="020F0502020204030204" pitchFamily="34" charset="0"/>
                <a:cs typeface="Calibri" panose="020F0502020204030204" pitchFamily="34" charset="0"/>
              </a:rPr>
              <a:t>d) další potřebné léčbě,</a:t>
            </a:r>
          </a:p>
          <a:p>
            <a:pPr>
              <a:buNone/>
            </a:pPr>
            <a:r>
              <a:rPr lang="cs-CZ" sz="3600" b="1" dirty="0">
                <a:latin typeface="Calibri" panose="020F0502020204030204" pitchFamily="34" charset="0"/>
                <a:cs typeface="Calibri" panose="020F0502020204030204" pitchFamily="34" charset="0"/>
              </a:rPr>
              <a:t>e) omezeních a doporučeních ve způsobu života s ohledem na zdravotní stav a</a:t>
            </a:r>
          </a:p>
          <a:p>
            <a:pPr>
              <a:buNone/>
            </a:pPr>
            <a:r>
              <a:rPr lang="cs-CZ" sz="3600" b="1" dirty="0">
                <a:latin typeface="Calibri" panose="020F0502020204030204" pitchFamily="34" charset="0"/>
                <a:cs typeface="Calibri" panose="020F0502020204030204" pitchFamily="34" charset="0"/>
              </a:rPr>
              <a:t>f) možnosti</a:t>
            </a:r>
          </a:p>
          <a:p>
            <a:pPr>
              <a:buNone/>
            </a:pPr>
            <a:r>
              <a:rPr lang="cs-CZ" sz="3600" b="1" dirty="0">
                <a:latin typeface="Calibri" panose="020F0502020204030204" pitchFamily="34" charset="0"/>
                <a:cs typeface="Calibri" panose="020F0502020204030204" pitchFamily="34" charset="0"/>
              </a:rPr>
              <a:t>1. vzdát se podání informace o zdravotním stavu podle § 32 a</a:t>
            </a:r>
          </a:p>
          <a:p>
            <a:pPr>
              <a:buNone/>
            </a:pPr>
            <a:r>
              <a:rPr lang="cs-CZ" sz="3600" b="1" dirty="0">
                <a:latin typeface="Calibri" panose="020F0502020204030204" pitchFamily="34" charset="0"/>
                <a:cs typeface="Calibri" panose="020F0502020204030204" pitchFamily="34" charset="0"/>
              </a:rPr>
              <a:t>2. určit osoby podle § 32 a 33 nebo vyslovit zákaz o podávání informací o zdravotním stavu podle § 33.</a:t>
            </a:r>
          </a:p>
          <a:p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Genetické poradenství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3093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Podezření na onemocnění – stanovení diagnózy – sdělení diagnózy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Diagnostické testování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Prediktivní testování</a:t>
            </a:r>
          </a:p>
          <a:p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Presymptomatické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testování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Právo vědět a právo nevědět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Právo sdělit a právo nesdělit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Nevyžádané  - náhodné nálezy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Testování dětí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Prenatální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screening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Prenatální diagnostika</a:t>
            </a:r>
          </a:p>
          <a:p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Preimplantační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genetická diagnostika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Novorozenecký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screening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b="1" dirty="0">
              <a:latin typeface="Comic Sans MS" pitchFamily="66" charset="0"/>
            </a:endParaRPr>
          </a:p>
          <a:p>
            <a:endParaRPr lang="cs-CZ" b="1" dirty="0">
              <a:latin typeface="Comic Sans MS" pitchFamily="66" charset="0"/>
            </a:endParaRPr>
          </a:p>
          <a:p>
            <a:endParaRPr lang="cs-CZ" b="1" dirty="0">
              <a:latin typeface="Comic Sans MS" pitchFamily="66" charset="0"/>
            </a:endParaRPr>
          </a:p>
          <a:p>
            <a:endParaRPr lang="cs-CZ" b="1" dirty="0">
              <a:latin typeface="Comic Sans MS" pitchFamily="66" charset="0"/>
            </a:endParaRPr>
          </a:p>
          <a:p>
            <a:endParaRPr lang="cs-CZ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Zásady komunikace v medicíně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764704"/>
            <a:ext cx="8715436" cy="6093296"/>
          </a:xfrm>
        </p:spPr>
        <p:txBody>
          <a:bodyPr>
            <a:normAutofit fontScale="40000" lnSpcReduction="20000"/>
          </a:bodyPr>
          <a:lstStyle/>
          <a:p>
            <a:r>
              <a:rPr lang="cs-CZ" sz="4500" b="1" dirty="0">
                <a:latin typeface="Calibri" panose="020F0502020204030204" pitchFamily="34" charset="0"/>
                <a:cs typeface="Calibri" panose="020F0502020204030204" pitchFamily="34" charset="0"/>
              </a:rPr>
              <a:t>Zákon 372/11 - § 32</a:t>
            </a:r>
          </a:p>
          <a:p>
            <a:r>
              <a:rPr lang="cs-CZ" sz="4500" b="1" i="1" dirty="0">
                <a:latin typeface="Calibri" panose="020F0502020204030204" pitchFamily="34" charset="0"/>
                <a:cs typeface="Calibri" panose="020F0502020204030204" pitchFamily="34" charset="0"/>
              </a:rPr>
              <a:t>(1)</a:t>
            </a:r>
            <a:r>
              <a:rPr lang="cs-CZ" sz="4500" b="1" dirty="0">
                <a:latin typeface="Calibri" panose="020F0502020204030204" pitchFamily="34" charset="0"/>
                <a:cs typeface="Calibri" panose="020F0502020204030204" pitchFamily="34" charset="0"/>
              </a:rPr>
              <a:t> Pacient se může vzdát podání informace o svém zdravotním stavu, popřípadě může určit, které osobě má být podána. Záznam o vzdání se podání informace o zdravotním stavu a určení osoby, které má být informace o zdravotním stavu podána, je součástí zdravotnické dokumentace vedené o pacientovi; záznam podepíše pacient a zdravotnický pracovník. </a:t>
            </a:r>
            <a:r>
              <a:rPr lang="cs-CZ" sz="45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 vzdání se podání informace o zdravotním stavu se nepřihlíží, jde-li o informaci, že pacient trpí infekční nemocí nebo jinou nemocí, v souvislosti s níž může ohrozit zdraví nebo život jiných osob.</a:t>
            </a:r>
          </a:p>
          <a:p>
            <a:endParaRPr lang="cs-CZ" sz="4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4500" b="1" i="1" dirty="0">
                <a:latin typeface="Calibri" panose="020F0502020204030204" pitchFamily="34" charset="0"/>
                <a:cs typeface="Calibri" panose="020F0502020204030204" pitchFamily="34" charset="0"/>
              </a:rPr>
              <a:t>(2)</a:t>
            </a:r>
            <a:r>
              <a:rPr lang="cs-CZ" sz="4500" b="1" dirty="0">
                <a:latin typeface="Calibri" panose="020F0502020204030204" pitchFamily="34" charset="0"/>
                <a:cs typeface="Calibri" panose="020F0502020204030204" pitchFamily="34" charset="0"/>
              </a:rPr>
              <a:t> Informace o nepříznivé diagnóze nebo prognóze zdravotního stavu pacienta může být v nezbytně nutném rozsahu a po dobu nezbytně nutnou zadržena, lze-li důvodně předpokládat, že by její podání mohlo pacientovi způsobit závažnou újmu na zdraví. Podle věty první nelze postupovat v případě, kdy</a:t>
            </a:r>
          </a:p>
          <a:p>
            <a:r>
              <a:rPr lang="cs-CZ" sz="4500" b="1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</a:t>
            </a:r>
            <a:r>
              <a:rPr lang="cs-CZ" sz="45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informace o určité nemoci nebo predispozici k ní je jediným způsobem, jak pacientovi umožnit podniknout preventivní opatření nebo podstoupit včasnou léčbu,</a:t>
            </a:r>
          </a:p>
          <a:p>
            <a:r>
              <a:rPr lang="cs-CZ" sz="4500" b="1" i="1" dirty="0">
                <a:latin typeface="Calibri" panose="020F0502020204030204" pitchFamily="34" charset="0"/>
                <a:cs typeface="Calibri" panose="020F0502020204030204" pitchFamily="34" charset="0"/>
              </a:rPr>
              <a:t>b)</a:t>
            </a:r>
            <a:r>
              <a:rPr lang="cs-CZ" sz="4500" b="1" dirty="0">
                <a:latin typeface="Calibri" panose="020F0502020204030204" pitchFamily="34" charset="0"/>
                <a:cs typeface="Calibri" panose="020F0502020204030204" pitchFamily="34" charset="0"/>
              </a:rPr>
              <a:t> zdravotní stav pacienta představuje riziko pro jeho okolí,</a:t>
            </a:r>
          </a:p>
          <a:p>
            <a:r>
              <a:rPr lang="cs-CZ" sz="4500" b="1" i="1" dirty="0">
                <a:latin typeface="Calibri" panose="020F0502020204030204" pitchFamily="34" charset="0"/>
                <a:cs typeface="Calibri" panose="020F0502020204030204" pitchFamily="34" charset="0"/>
              </a:rPr>
              <a:t>c)</a:t>
            </a:r>
            <a:r>
              <a:rPr lang="cs-CZ" sz="4500" b="1" dirty="0">
                <a:latin typeface="Calibri" panose="020F0502020204030204" pitchFamily="34" charset="0"/>
                <a:cs typeface="Calibri" panose="020F0502020204030204" pitchFamily="34" charset="0"/>
              </a:rPr>
              <a:t> pacient žádá výslovně o přesnou a pravdivou informaci, aby si mohl zajistit osobní záležitosti.</a:t>
            </a:r>
          </a:p>
          <a:p>
            <a:endParaRPr lang="cs-CZ" sz="4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4500" b="1" i="1" dirty="0">
                <a:latin typeface="Calibri" panose="020F0502020204030204" pitchFamily="34" charset="0"/>
                <a:cs typeface="Calibri" panose="020F0502020204030204" pitchFamily="34" charset="0"/>
              </a:rPr>
              <a:t>(3)</a:t>
            </a:r>
            <a:r>
              <a:rPr lang="cs-CZ" sz="45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45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Poskytovatel může v nezbytném rozsahu zadržet informaci o zdravotním stavu nezletilého pacienta jeho zákonnému zástupci, pěstounovi nebo jiné pečující osobě v případě podezření, </a:t>
            </a:r>
            <a:r>
              <a:rPr lang="cs-CZ" sz="4500" b="1" dirty="0">
                <a:latin typeface="Calibri" panose="020F0502020204030204" pitchFamily="34" charset="0"/>
                <a:cs typeface="Calibri" panose="020F0502020204030204" pitchFamily="34" charset="0"/>
              </a:rPr>
              <a:t>že se tato osoba podílí na zneužívání nebo týrání nebo ohrožování zdravého vývoje tohoto nezletilého pacienta, lze-li předpokládat, </a:t>
            </a:r>
            <a:r>
              <a:rPr lang="cs-CZ" sz="45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že poskytnutím této informace by mohlo dojít k ohrožení pacienta.</a:t>
            </a:r>
            <a:r>
              <a:rPr lang="cs-CZ" sz="4500" b="1" dirty="0">
                <a:latin typeface="Calibri" panose="020F0502020204030204" pitchFamily="34" charset="0"/>
                <a:cs typeface="Calibri" panose="020F0502020204030204" pitchFamily="34" charset="0"/>
              </a:rPr>
              <a:t> Obdobně se postupuje, jde-li o pacienta zbaveného způsobilosti k právním úkonům.</a:t>
            </a:r>
          </a:p>
          <a:p>
            <a:endParaRPr lang="cs-CZ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Zásady komunikace v medicíně</a:t>
            </a:r>
            <a:endParaRPr lang="cs-CZ" sz="32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55000" lnSpcReduction="20000"/>
          </a:bodyPr>
          <a:lstStyle/>
          <a:p>
            <a:r>
              <a:rPr lang="cs-CZ" sz="4200" b="1" dirty="0">
                <a:latin typeface="Calibri" panose="020F0502020204030204" pitchFamily="34" charset="0"/>
                <a:cs typeface="Calibri" panose="020F0502020204030204" pitchFamily="34" charset="0"/>
              </a:rPr>
              <a:t>Informace o zdravotním stavu je pacientovi sdělena při přijetí do péče a dále vždy, je-li to s ohledem na poskytované zdravotní služby nebo zdravotní stav pacienta účelné.</a:t>
            </a:r>
          </a:p>
          <a:p>
            <a:r>
              <a:rPr lang="cs-CZ" sz="4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ošetřující zdravotnický pracovník provede do zdravotnické dokumentace záznam o tom, že byla informace podána.</a:t>
            </a:r>
          </a:p>
          <a:p>
            <a:r>
              <a:rPr lang="cs-CZ" sz="4200" b="1" dirty="0">
                <a:latin typeface="Calibri" panose="020F0502020204030204" pitchFamily="34" charset="0"/>
                <a:cs typeface="Calibri" panose="020F0502020204030204" pitchFamily="34" charset="0"/>
              </a:rPr>
              <a:t>Informace o zdravotním stavu se nepodá pacientovi, který v důsledku svého zdravotního stavu není schopen poskytované informace vůbec vnímat.</a:t>
            </a:r>
          </a:p>
          <a:p>
            <a:r>
              <a:rPr lang="cs-CZ" sz="4200" b="1" i="1" dirty="0">
                <a:latin typeface="Calibri" panose="020F0502020204030204" pitchFamily="34" charset="0"/>
                <a:cs typeface="Calibri" panose="020F0502020204030204" pitchFamily="34" charset="0"/>
              </a:rPr>
              <a:t>(5)</a:t>
            </a:r>
            <a:r>
              <a:rPr lang="cs-CZ" sz="4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4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Jde-li o nezletilého pacienta nebo pacienta zbaveného způsobilosti k právním úkonům</a:t>
            </a:r>
            <a:r>
              <a:rPr lang="cs-CZ" sz="4200" b="1" dirty="0">
                <a:latin typeface="Calibri" panose="020F0502020204030204" pitchFamily="34" charset="0"/>
                <a:cs typeface="Calibri" panose="020F0502020204030204" pitchFamily="34" charset="0"/>
              </a:rPr>
              <a:t>, právo na informace o zdravotním stavu a právo klást otázky náleží zákonnému zástupci pacienta a pacientovi, je-li k takovému úkonu přiměřeně rozumově a volně vyspělý.</a:t>
            </a:r>
          </a:p>
          <a:p>
            <a:r>
              <a:rPr lang="cs-CZ" sz="4200" b="1" i="1" dirty="0">
                <a:latin typeface="Calibri" panose="020F0502020204030204" pitchFamily="34" charset="0"/>
                <a:cs typeface="Calibri" panose="020F0502020204030204" pitchFamily="34" charset="0"/>
              </a:rPr>
              <a:t>(6)</a:t>
            </a:r>
            <a:r>
              <a:rPr lang="cs-CZ" sz="4200" b="1" dirty="0">
                <a:latin typeface="Calibri" panose="020F0502020204030204" pitchFamily="34" charset="0"/>
                <a:cs typeface="Calibri" panose="020F0502020204030204" pitchFamily="34" charset="0"/>
              </a:rPr>
              <a:t> Jestliže to zdravotní stav nebo povaha onemocnění pacienta vyžadují, je poskytovatel oprávněn sdělit osobám, které budou o pacienta osobně pečovat, informace, které jsou nezbytné k zajištění této péče nebo pro ochranu jejich zdraví.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Zásady komunikace v medicíně</a:t>
            </a:r>
            <a:endParaRPr lang="cs-CZ" sz="32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86478"/>
          </a:xfrm>
        </p:spPr>
        <p:txBody>
          <a:bodyPr>
            <a:normAutofit fontScale="47500" lnSpcReduction="20000"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Zákon 372/11 - § 33</a:t>
            </a:r>
          </a:p>
          <a:p>
            <a:r>
              <a:rPr lang="cs-CZ" b="1" i="1" dirty="0">
                <a:latin typeface="Calibri" panose="020F0502020204030204" pitchFamily="34" charset="0"/>
                <a:cs typeface="Calibri" panose="020F0502020204030204" pitchFamily="34" charset="0"/>
              </a:rPr>
              <a:t>(1)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Pacient může při přijetí do péče určit osoby, které mohou být informovány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o jeho zdravotním stavu, a současně může určit, zda tyto osoby mohou nahlížet do zdravotnické dokumentace o něm vedené nebo do jiných zápisů vztahujících se k jeho zdravotnímu stavu, pořizovat si výpisy nebo kopie těchto dokumentů a zda mohou v případech podle § 34 odst. 7 vyslovit souhlas nebo nesouhlas s poskytnutím zdravotních služeb. </a:t>
            </a: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Pacient může určit osoby nebo vyslovit zákaz poskytovat informace o zdravotním stavu kterékoliv osobě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kdykoliv po přijetí do péče, rovněž může určení osoby nebo vyslovení zákazu poskytovat informace o zdravotním stavu kdykoliv odvolat. </a:t>
            </a: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Záznam o vyjádření pacienta je součástí zdravotnické dokumentace o něm vedené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; záznam podepíše pacient a zdravotnický pracovník. Součástí záznamu je rovněž sdělení pacienta, jakým způsobem mohou být informace o jeho zdravotním stavu sdělovány.</a:t>
            </a:r>
          </a:p>
          <a:p>
            <a:r>
              <a:rPr lang="cs-CZ" b="1" i="1" dirty="0">
                <a:latin typeface="Calibri" panose="020F0502020204030204" pitchFamily="34" charset="0"/>
                <a:cs typeface="Calibri" panose="020F0502020204030204" pitchFamily="34" charset="0"/>
              </a:rPr>
              <a:t>(2)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Zákaz podávání informací o zdravotním stavu vyslovený pacientem se nepoužije na podávání informací, popřípadě na sdělování údajů, které mohou být sděleny bez souhlasu pacienta podle tohoto zákona nebo jiných právních předpisů.</a:t>
            </a:r>
          </a:p>
          <a:p>
            <a:r>
              <a:rPr lang="cs-CZ" b="1" i="1" dirty="0">
                <a:latin typeface="Calibri" panose="020F0502020204030204" pitchFamily="34" charset="0"/>
                <a:cs typeface="Calibri" panose="020F0502020204030204" pitchFamily="34" charset="0"/>
              </a:rPr>
              <a:t>(3)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Jde-li o pacienta, který nemůže s ohledem na svůj zdravotní stav určit osoby podle odstavce 1, </a:t>
            </a: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mají právo na informace o jeho aktuálním zdravotním stavu a na pořízení výpisů a kopií zdravotnické dokumentace vedené o pacientovi osoby blízké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. Pokud pacient dříve vyslovil zákaz sdělovat informace o svém zdravotním stavu určitým osobám blízkým, lze informaci těmto osobám podat pouze v případě, že je to v zájmu ochrany jejich zdraví nebo ochrany zdraví další osoby, a to pouze v nezbytném rozsahu.</a:t>
            </a:r>
          </a:p>
          <a:p>
            <a:r>
              <a:rPr lang="cs-CZ" b="1" i="1" dirty="0">
                <a:latin typeface="Calibri" panose="020F0502020204030204" pitchFamily="34" charset="0"/>
                <a:cs typeface="Calibri" panose="020F0502020204030204" pitchFamily="34" charset="0"/>
              </a:rPr>
              <a:t>(4)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Osoby blízké zemřelému pacientovi, popřípadě další osoby určené pacientem, mají právo na informace o zdravotním stavu pacienta, který zemřel, a informace o výsledku pitvy,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byla-li provedena, včetně práva nahlížet do zdravotnické dokumentace vedené o jeho osobě nebo do jiných zápisů vztahujících se k jeho zdravotnímu stavu a pořizovat z nich výpisy nebo jejich kopie. Pokud zemřelý pacient za svého života vyslovil zákaz sdělovat informace o svém zdravotním stavu určitým osobám blízkým, lze informaci těmto osobám podat pouze v případě, že je to v zájmu ochrany jejich zdraví nebo ochrany zdraví další osoby, a to pouze v nezbytném rozsahu.</a:t>
            </a:r>
          </a:p>
          <a:p>
            <a:r>
              <a:rPr lang="cs-CZ" b="1" i="1" dirty="0">
                <a:latin typeface="Calibri" panose="020F0502020204030204" pitchFamily="34" charset="0"/>
                <a:cs typeface="Calibri" panose="020F0502020204030204" pitchFamily="34" charset="0"/>
              </a:rPr>
              <a:t>(5)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Právo na informace o zdravotním stavu pacienta, a to pouze v nezbytném rozsahu, mají rovněž osoby, které s pacientem přišly do styku a tyto informace jsou rozhodné pro ochranu jejich zdraví.</a:t>
            </a:r>
          </a:p>
          <a:p>
            <a:endParaRPr lang="cs-CZ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Zásady komunikace v medicíně</a:t>
            </a:r>
            <a:endParaRPr lang="cs-CZ" sz="32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§ 51</a:t>
            </a:r>
          </a:p>
          <a:p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Zachování mlčenlivosti v souvislosti se zdravotními službami</a:t>
            </a:r>
          </a:p>
          <a:p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§ 71</a:t>
            </a:r>
          </a:p>
          <a:p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Součinnost Ministerstva vnitra, Policie České republiky, Českého statistického úřadu a ministerstva při poskytování údajů ze základních registrů a dalších informačních systémů veřejné správy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Zásady komunikace v lékařské genetice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928670"/>
            <a:ext cx="8572560" cy="5715040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Zákon 373/11, díl 6, Genetická vyšetření, § 28-30</a:t>
            </a:r>
          </a:p>
          <a:p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§ 28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(5) Za geneticky příbuzné osoby pacienta se pro účely genetických vyšetření podle tohoto zákona považují příbuzné osoby s medicínsky závažným genetickým rizikem, a to příbuzní v řadě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a) přímé, kterými jsou prarodiče, rodiče a jejich děti, a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b) nepřímé, kdy se míra tohoto rizika určuje podle stupně příbuznosti a typu genetické nemoci.</a:t>
            </a:r>
          </a:p>
          <a:p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(6) </a:t>
            </a: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případě, že z výsledků genetického vyšetření vyplývá diagnostický závěr, podle něhož lze předpokládat dopad na zdraví pacienta, včetně budoucích generací, nebo na zdraví geneticky příbuzných osob, </a:t>
            </a:r>
            <a:r>
              <a:rPr lang="cs-CZ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doporučí </a:t>
            </a: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poskytovatel pacientovi a dotčené geneticky příbuzné osobě poskytnutí genetického poradenství lékařem se specializovanou způsobilostí v oboru lékařská genetika, a to před a po vyšetření.</a:t>
            </a:r>
          </a:p>
          <a:p>
            <a:endParaRPr lang="cs-CZ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Zásady komunikace v lékařské genetice</a:t>
            </a:r>
            <a:endParaRPr lang="cs-CZ" sz="32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§ 29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(1) Genetické laboratorní vyšetření biologického materiálu odebraného z těla zemřelého k výukovým, vědeckým a výzkumným účelům lze provést pouze za předpokladu, že k tomu zemřelý za svého života nebo osoby blízké zemřelému udělili prokazatelný souhlas. Pokud zemřelý za svého života vyslovil zákaz poskytování informací o svém zdravotním stavu, nemůže být toto vyšetření provedeno; </a:t>
            </a: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neplatí, je-li třeba zjistit nebo ověřit závažné informace o změnách v lidském zárodečném genomu zemřelého potřebné pro zajištění ochrany zdraví geneticky příbuzných osob.</a:t>
            </a:r>
          </a:p>
          <a:p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(2) Za podstoupení genetického vyšetření podle § 28 odst. 3 písm. a) nesmí být pacientovi nabídnuta nebo poskytnuta finanční odměna nebo jiný prospěch. </a:t>
            </a:r>
          </a:p>
          <a:p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odmítnutím genetického vyšetření nesmí být pro pacienta spojena žádná újma, ani nesmí být vystaven psychickému nátlaku. Výsledky genetických vyšetření nesmějí být bez písemného souhlasu pacienta poskytnuty třetím osobám.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Prodej nebo darování výsledků genetických vyšetření třetím osobám bez písemného souhlasu pacienta, včetně písemného souhlasu dotčené geneticky příbuzné osoby, je zakázán. </a:t>
            </a: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Výsledky genetického vyšetření nesmějí být použity k jakékoli diskriminaci pacienta a geneticky příbuzných osob.</a:t>
            </a:r>
          </a:p>
          <a:p>
            <a:endParaRPr lang="cs-CZ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96908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Zásady komunikace v lékařské genetice</a:t>
            </a:r>
            <a:endParaRPr lang="cs-CZ" sz="32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i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3) Genetické laboratorní vyšetření lidského embrya nebo plodu, včetně stanovení jeho pohlaví, nesmí být prováděno z jiných důvodů než pro účely podle § 28 odst. 3 písm. a) bodů 1 až 3 a bodu 6. </a:t>
            </a: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Laboratorní genetické vyšetření u lidského embrya nebo plodu může být provedeno za předpokladu, že lékař se specializovanou způsobilostí v oboru lékařská genetika provede genetické poradenství u matky, které je po ukončení laboratorního genetického vyšetření u lidského embrya nebo plodu následováno genetickým poradenstvím k řádné interpretaci výsledků.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Laboratorní genetické vyšetření u lidského embrya nebo plodu se provede pouze po podání informace a s písemným souhlasem matky (§ 28 odst. 4).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Nadpis 1"/>
          <p:cNvSpPr>
            <a:spLocks noGrp="1"/>
          </p:cNvSpPr>
          <p:nvPr>
            <p:ph type="title" idx="4294967295"/>
          </p:nvPr>
        </p:nvSpPr>
        <p:spPr>
          <a:xfrm>
            <a:off x="273213" y="504911"/>
            <a:ext cx="6669557" cy="735806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Genetické poradenství</a:t>
            </a:r>
            <a:b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Otazníky v hlavě klinického genetika</a:t>
            </a:r>
          </a:p>
        </p:txBody>
      </p:sp>
      <p:sp>
        <p:nvSpPr>
          <p:cNvPr id="130051" name="Zástupný symbol pro obsah 2"/>
          <p:cNvSpPr>
            <a:spLocks noGrp="1"/>
          </p:cNvSpPr>
          <p:nvPr>
            <p:ph idx="4294967295"/>
          </p:nvPr>
        </p:nvSpPr>
        <p:spPr>
          <a:xfrm>
            <a:off x="239912" y="1485900"/>
            <a:ext cx="8724576" cy="5255468"/>
          </a:xfrm>
        </p:spPr>
        <p:txBody>
          <a:bodyPr/>
          <a:lstStyle/>
          <a:p>
            <a:r>
              <a:rPr lang="cs-CZ" sz="2000" b="1" dirty="0">
                <a:cs typeface="Calibri" panose="020F0502020204030204" pitchFamily="34" charset="0"/>
              </a:rPr>
              <a:t>Stanovení správné – suspektní diagnózy</a:t>
            </a:r>
          </a:p>
          <a:p>
            <a:r>
              <a:rPr lang="cs-CZ" sz="2000" b="1" dirty="0">
                <a:cs typeface="Calibri" panose="020F0502020204030204" pitchFamily="34" charset="0"/>
              </a:rPr>
              <a:t>Potvrzení diagnózy</a:t>
            </a:r>
          </a:p>
          <a:p>
            <a:r>
              <a:rPr lang="cs-CZ" sz="2000" b="1" dirty="0">
                <a:cs typeface="Calibri" panose="020F0502020204030204" pitchFamily="34" charset="0"/>
              </a:rPr>
              <a:t>Sdělení diagnózy</a:t>
            </a:r>
          </a:p>
          <a:p>
            <a:r>
              <a:rPr lang="cs-CZ" sz="2000" b="1" dirty="0">
                <a:cs typeface="Calibri" panose="020F0502020204030204" pitchFamily="34" charset="0"/>
              </a:rPr>
              <a:t>Patogenní sekvenční varianty (kauzální mutace) vs. varianty nejasného významu </a:t>
            </a:r>
            <a:br>
              <a:rPr lang="cs-CZ" sz="2000" b="1" dirty="0">
                <a:cs typeface="Calibri" panose="020F0502020204030204" pitchFamily="34" charset="0"/>
              </a:rPr>
            </a:br>
            <a:r>
              <a:rPr lang="cs-CZ" sz="2000" b="1" dirty="0">
                <a:cs typeface="Calibri" panose="020F0502020204030204" pitchFamily="34" charset="0"/>
              </a:rPr>
              <a:t>a polymorfismy – interpretace výsledků laboratorních vyšetření</a:t>
            </a:r>
          </a:p>
          <a:p>
            <a:r>
              <a:rPr lang="cs-CZ" sz="2000" b="1" dirty="0">
                <a:cs typeface="Calibri" panose="020F0502020204030204" pitchFamily="34" charset="0"/>
              </a:rPr>
              <a:t>Korelace genotyp vs. fenotyp</a:t>
            </a:r>
          </a:p>
          <a:p>
            <a:r>
              <a:rPr lang="cs-CZ" sz="2000" b="1" dirty="0">
                <a:cs typeface="Calibri" panose="020F0502020204030204" pitchFamily="34" charset="0"/>
              </a:rPr>
              <a:t>Změny v interpretaci i v klinickém obrazu v průběhu času </a:t>
            </a:r>
            <a:br>
              <a:rPr lang="cs-CZ" sz="2000" b="1" dirty="0">
                <a:cs typeface="Calibri" panose="020F0502020204030204" pitchFamily="34" charset="0"/>
              </a:rPr>
            </a:br>
            <a:r>
              <a:rPr lang="cs-CZ" sz="2000" b="1" dirty="0">
                <a:cs typeface="Calibri" panose="020F0502020204030204" pitchFamily="34" charset="0"/>
              </a:rPr>
              <a:t>(majitel dvou mutací v CFTR genu s negativním potním testem v novorozeneckém věku…ve 4 letech CF pacient  (CF </a:t>
            </a:r>
            <a:r>
              <a:rPr lang="cs-CZ" sz="2000" b="1" dirty="0" err="1">
                <a:cs typeface="Calibri" panose="020F0502020204030204" pitchFamily="34" charset="0"/>
              </a:rPr>
              <a:t>like</a:t>
            </a:r>
            <a:r>
              <a:rPr lang="cs-CZ" sz="2000" b="1" dirty="0">
                <a:cs typeface="Calibri" panose="020F0502020204030204" pitchFamily="34" charset="0"/>
              </a:rPr>
              <a:t>)</a:t>
            </a:r>
          </a:p>
          <a:p>
            <a:r>
              <a:rPr lang="cs-CZ" sz="2000" b="1" dirty="0">
                <a:cs typeface="Calibri" panose="020F0502020204030204" pitchFamily="34" charset="0"/>
              </a:rPr>
              <a:t>Prevalence nemocí – častější nebo vzácnější (APSS, CF…)</a:t>
            </a:r>
          </a:p>
          <a:p>
            <a:r>
              <a:rPr lang="cs-CZ" sz="2000" b="1" dirty="0">
                <a:cs typeface="Calibri" panose="020F0502020204030204" pitchFamily="34" charset="0"/>
              </a:rPr>
              <a:t>Prenatální  - preventivní – prediktivní – </a:t>
            </a:r>
            <a:r>
              <a:rPr lang="cs-CZ" sz="2000" b="1" dirty="0" err="1">
                <a:cs typeface="Calibri" panose="020F0502020204030204" pitchFamily="34" charset="0"/>
              </a:rPr>
              <a:t>presymptomatické</a:t>
            </a:r>
            <a:r>
              <a:rPr lang="cs-CZ" sz="2000" b="1" dirty="0">
                <a:cs typeface="Calibri" panose="020F0502020204030204" pitchFamily="34" charset="0"/>
              </a:rPr>
              <a:t> </a:t>
            </a:r>
            <a:r>
              <a:rPr lang="cs-CZ" sz="2000" b="1" dirty="0" err="1">
                <a:cs typeface="Calibri" panose="020F0502020204030204" pitchFamily="34" charset="0"/>
              </a:rPr>
              <a:t>estování</a:t>
            </a:r>
            <a:r>
              <a:rPr lang="cs-CZ" sz="2000" b="1" dirty="0">
                <a:cs typeface="Calibri" panose="020F0502020204030204" pitchFamily="34" charset="0"/>
              </a:rPr>
              <a:t>…</a:t>
            </a:r>
          </a:p>
          <a:p>
            <a:r>
              <a:rPr lang="cs-CZ" sz="2000" b="1" dirty="0">
                <a:cs typeface="Calibri" panose="020F0502020204030204" pitchFamily="34" charset="0"/>
              </a:rPr>
              <a:t>Nové poznatky, nové metody, nové zákony, nová pravidla…</a:t>
            </a:r>
          </a:p>
          <a:p>
            <a:endParaRPr lang="cs-CZ" sz="2000" dirty="0"/>
          </a:p>
          <a:p>
            <a:endParaRPr lang="cs-CZ" sz="1650" dirty="0"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Nadpis 1"/>
          <p:cNvSpPr>
            <a:spLocks noGrp="1"/>
          </p:cNvSpPr>
          <p:nvPr>
            <p:ph type="title" idx="4294967295"/>
          </p:nvPr>
        </p:nvSpPr>
        <p:spPr>
          <a:xfrm>
            <a:off x="429492" y="260648"/>
            <a:ext cx="6572575" cy="1332409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Genetické poradenství </a:t>
            </a:r>
            <a:b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Otazníky v hlavě klinického genetika</a:t>
            </a:r>
          </a:p>
        </p:txBody>
      </p:sp>
      <p:sp>
        <p:nvSpPr>
          <p:cNvPr id="132100" name="Zástupný symbol pro obsah 2"/>
          <p:cNvSpPr>
            <a:spLocks noGrp="1"/>
          </p:cNvSpPr>
          <p:nvPr>
            <p:ph idx="4294967295"/>
          </p:nvPr>
        </p:nvSpPr>
        <p:spPr>
          <a:xfrm>
            <a:off x="331319" y="1593057"/>
            <a:ext cx="6572575" cy="5004295"/>
          </a:xfrm>
        </p:spPr>
        <p:txBody>
          <a:bodyPr>
            <a:normAutofit fontScale="77500" lnSpcReduction="20000"/>
          </a:bodyPr>
          <a:lstStyle/>
          <a:p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Možnost testovat – povinnost testovat</a:t>
            </a:r>
          </a:p>
          <a:p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Svobodný informovaný souhlas </a:t>
            </a:r>
          </a:p>
          <a:p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Využití – Zneužití</a:t>
            </a:r>
          </a:p>
          <a:p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Legislativa</a:t>
            </a:r>
          </a:p>
          <a:p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Neinvazivní prenatální diagnostika – vyšetření fetální DNA v krvi matky</a:t>
            </a:r>
          </a:p>
          <a:p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Diagnostika potvrzená na mol. úrovni - cesta ke kauzální terapii</a:t>
            </a:r>
          </a:p>
          <a:p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Finanční náročnost</a:t>
            </a:r>
          </a:p>
          <a:p>
            <a:endParaRPr lang="cs-CZ" sz="26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Spolupráce klinických genetiků a molekulárních biologů</a:t>
            </a:r>
          </a:p>
          <a:p>
            <a:r>
              <a:rPr lang="cs-CZ" sz="2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Multioborová spolupráce </a:t>
            </a:r>
          </a:p>
          <a:p>
            <a:r>
              <a:rPr lang="cs-CZ" sz="2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Mezinárodní spolupráce</a:t>
            </a:r>
          </a:p>
          <a:p>
            <a:r>
              <a:rPr lang="cs-CZ" sz="2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Spolupráce s organizacemi pacientů</a:t>
            </a:r>
          </a:p>
          <a:p>
            <a:r>
              <a:rPr lang="cs-CZ" sz="2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Komplexní a podpůrná péče</a:t>
            </a:r>
          </a:p>
          <a:p>
            <a:endParaRPr lang="cs-CZ" sz="1800" dirty="0"/>
          </a:p>
        </p:txBody>
      </p:sp>
    </p:spTree>
    <p:custDataLst>
      <p:tags r:id="rId1"/>
    </p:custData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9900"/>
                </a:solidFill>
              </a:rPr>
              <a:t>Budujeme mosty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328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„Vymýtit“ geneticky podmíněné choroby se nám asi hned tak nepodaří…</a:t>
            </a:r>
          </a:p>
          <a:p>
            <a:endParaRPr lang="cs-CZ" b="1" dirty="0"/>
          </a:p>
          <a:p>
            <a:r>
              <a:rPr lang="cs-CZ" b="1" dirty="0"/>
              <a:t>Včasná diagnostika</a:t>
            </a:r>
          </a:p>
          <a:p>
            <a:r>
              <a:rPr lang="cs-CZ" b="1" dirty="0"/>
              <a:t>Péče zdravotní</a:t>
            </a:r>
          </a:p>
          <a:p>
            <a:r>
              <a:rPr lang="cs-CZ" b="1" dirty="0"/>
              <a:t>Péče sociální</a:t>
            </a:r>
          </a:p>
          <a:p>
            <a:r>
              <a:rPr lang="cs-CZ" b="1" dirty="0"/>
              <a:t>Pomoc a podpora</a:t>
            </a:r>
          </a:p>
          <a:p>
            <a:r>
              <a:rPr lang="cs-CZ" b="1" dirty="0"/>
              <a:t>Prevence </a:t>
            </a:r>
          </a:p>
          <a:p>
            <a:endParaRPr lang="cs-CZ" b="1" dirty="0"/>
          </a:p>
          <a:p>
            <a:endParaRPr lang="cs-CZ" b="1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Komplexní, podpůrná, multioborová spolupráce</a:t>
            </a:r>
          </a:p>
        </p:txBody>
      </p:sp>
    </p:spTree>
    <p:extLst>
      <p:ext uri="{BB962C8B-B14F-4D97-AF65-F5344CB8AC3E}">
        <p14:creationId xmlns:p14="http://schemas.microsoft.com/office/powerpoint/2010/main" val="2784288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Lékařská genetika </a:t>
            </a:r>
            <a:b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Genetické poradenství </a:t>
            </a:r>
            <a:endParaRPr lang="cs-CZ" sz="32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313" y="1500188"/>
            <a:ext cx="8472487" cy="51435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Nedirektivní postup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Nabídnout rodině možnosti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Poskytnout maximum informací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Postup volí rodina, genetik jej pomáhá realizovat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Respektování přání rodiny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Prosazujeme zájem jednotlivce a jeho rodiny, nikoli zájem společnosti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Zákaz diskriminace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Legislativa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Doporučené postupy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solidFill>
                <a:srgbClr val="000000"/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>
          <a:xfrm>
            <a:off x="1485900" y="404664"/>
            <a:ext cx="6172200" cy="648072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006600"/>
                </a:solidFill>
                <a:latin typeface="+mn-lt"/>
              </a:rPr>
              <a:t>Genetické poradenství</a:t>
            </a:r>
            <a:endParaRPr lang="cs-CZ" sz="3200" b="1" dirty="0">
              <a:solidFill>
                <a:srgbClr val="006600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7146" y="908720"/>
            <a:ext cx="8555182" cy="5760640"/>
          </a:xfrm>
        </p:spPr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cs-CZ" sz="33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genetická konzultace </a:t>
            </a:r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– anamnéza, genealogie, klinicko-genetické vyšetření</a:t>
            </a:r>
          </a:p>
          <a:p>
            <a:pPr>
              <a:defRPr/>
            </a:pPr>
            <a:r>
              <a:rPr lang="cs-CZ" sz="33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specifikace navrhovaného laboratorního vyšetření</a:t>
            </a:r>
          </a:p>
          <a:p>
            <a:pPr>
              <a:defRPr/>
            </a:pPr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možnosti/limity</a:t>
            </a:r>
          </a:p>
          <a:p>
            <a:pPr>
              <a:defRPr/>
            </a:pPr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rozsah vyšetření</a:t>
            </a:r>
          </a:p>
          <a:p>
            <a:pPr>
              <a:defRPr/>
            </a:pPr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náhodné / nevyžádané nálezy </a:t>
            </a:r>
          </a:p>
          <a:p>
            <a:pPr>
              <a:defRPr/>
            </a:pPr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prospěch pro pacienta</a:t>
            </a:r>
          </a:p>
          <a:p>
            <a:pPr>
              <a:defRPr/>
            </a:pPr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nevýhody pro pacienta</a:t>
            </a:r>
          </a:p>
          <a:p>
            <a:pPr>
              <a:defRPr/>
            </a:pPr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prospěch/negativní dopady pro příbuzné – možnosti jejich informování</a:t>
            </a:r>
          </a:p>
          <a:p>
            <a:pPr>
              <a:defRPr/>
            </a:pPr>
            <a:endParaRPr lang="cs-CZ" sz="33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vyšetření je provedeno jen se souhlasen (dle přání) pacienta / zákonného zástupce</a:t>
            </a:r>
          </a:p>
          <a:p>
            <a:pPr>
              <a:defRPr/>
            </a:pPr>
            <a:r>
              <a:rPr lang="cs-CZ" sz="33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informovaný souhlas</a:t>
            </a:r>
          </a:p>
          <a:p>
            <a:pPr>
              <a:defRPr/>
            </a:pPr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souhlas s dalším nakládáním s biologickým materiálem – DNA banka</a:t>
            </a:r>
          </a:p>
          <a:p>
            <a:pPr>
              <a:defRPr/>
            </a:pPr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souhlas s poskytnutím informace o výsledku vyšetření </a:t>
            </a:r>
          </a:p>
          <a:p>
            <a:pPr>
              <a:defRPr/>
            </a:pPr>
            <a:r>
              <a:rPr lang="cs-CZ" sz="33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sdělení výsledku </a:t>
            </a:r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– konzultace s klinickým genetikem </a:t>
            </a:r>
          </a:p>
          <a:p>
            <a:pPr>
              <a:defRPr/>
            </a:pPr>
            <a:r>
              <a:rPr lang="cs-CZ" sz="33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doporučení</a:t>
            </a:r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 pro vyšetření příbuzných </a:t>
            </a:r>
          </a:p>
          <a:p>
            <a:pPr>
              <a:defRPr/>
            </a:pPr>
            <a:r>
              <a:rPr lang="cs-CZ" sz="3300" b="1" dirty="0">
                <a:latin typeface="Calibri" panose="020F0502020204030204" pitchFamily="34" charset="0"/>
                <a:cs typeface="Calibri" panose="020F0502020204030204" pitchFamily="34" charset="0"/>
              </a:rPr>
              <a:t>prenatálních vyšetření</a:t>
            </a:r>
          </a:p>
          <a:p>
            <a:pPr>
              <a:defRPr/>
            </a:pPr>
            <a:endParaRPr lang="cs-CZ" b="1" dirty="0"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cs-CZ" sz="3600" b="1" dirty="0">
                <a:solidFill>
                  <a:srgbClr val="006600"/>
                </a:solidFill>
                <a:latin typeface="+mn-lt"/>
                <a:cs typeface="Calibri" panose="020F0502020204030204" pitchFamily="34" charset="0"/>
              </a:rPr>
              <a:t>Proč včasné genetické poradenství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5" y="1285875"/>
            <a:ext cx="8858250" cy="535781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Stanovit přesnou klinickou diagnosu (ve spolupráci s dalšími odborníky)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0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Klinickou diagnosu potvrdit na „molekulární úrovni“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0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základě výsledků genetických vyšetření vyslovit pro rodinu genetickou prognosu se všemi důsledky –</a:t>
            </a:r>
            <a:r>
              <a:rPr lang="cs-CZ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specifikovat riziko opakování nemoci v rodině?!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0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Označit příbuzné v riziku</a:t>
            </a:r>
            <a:r>
              <a:rPr lang="cs-CZ" sz="3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kterým doporučíme genetické poradenství a genetické vyšetření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800" b="1" dirty="0">
              <a:solidFill>
                <a:srgbClr val="000000"/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800" b="1" dirty="0">
              <a:solidFill>
                <a:srgbClr val="000000"/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3800" b="1" u="sng" dirty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Stanovení – potvrzení klinické diagnosy</a:t>
            </a:r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3983038"/>
          </a:xfrm>
        </p:spPr>
        <p:txBody>
          <a:bodyPr/>
          <a:lstStyle/>
          <a:p>
            <a:pPr eaLnBrk="1" hangingPunct="1"/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Potvrzení klinické diagnosy na molekulární úrovni</a:t>
            </a:r>
          </a:p>
          <a:p>
            <a:pPr eaLnBrk="1" hangingPunct="1"/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Testování diagnostické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pPr eaLnBrk="1" hangingPunct="1"/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Stanovení – potvrzení klinické diagnosy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42925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Genetické poradenství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specifikace navrhovaného laboratorního vyšetření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možnosti/limity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rozsah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nevyžádané nálezy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prospěch pro pacienta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nevýhody pro pacienta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prospěch/negativní dopady pro příbuzné – možnosti jejich informování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Vyšetření je provedeno jen se souhlasen – na přání – pacienta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Informovaný souhlas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Souhlas s dalším nakládáním s biologickým materiálem – DNA banka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Souhlas s poskytnutím informace o výsledku vyšetření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Sdělení výsledku – konzultace s klinickým genetikem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Doporučení pro vyšetření příbuzných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Stanovení – potvrzení klinické diagnosy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/>
          <a:lstStyle/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Potvrzení klinické diagnosy na molekulární  úrovni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Sdělení výsledku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Doporučení vyšetření příbuzným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Testování zemřelého</a:t>
            </a:r>
          </a:p>
          <a:p>
            <a:pPr eaLnBrk="1" hangingPunct="1"/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cs-CZ" b="1" dirty="0">
              <a:latin typeface="Comic Sans MS" pitchFamily="66" charset="0"/>
            </a:endParaRPr>
          </a:p>
          <a:p>
            <a:pPr eaLnBrk="1" hangingPunct="1"/>
            <a:endParaRPr lang="cs-CZ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c72c3497-ac10-4c59-b54e-afc9b07a5ee8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2921</Words>
  <Application>Microsoft Office PowerPoint</Application>
  <PresentationFormat>Předvádění na obrazovce (4:3)</PresentationFormat>
  <Paragraphs>383</Paragraphs>
  <Slides>39</Slides>
  <Notes>37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Motiv sady Office</vt:lpstr>
      <vt:lpstr>Testování v lékařské genetice Etické a právní aspekty  Informovaný souhlas Právo vědět a právo nevědět</vt:lpstr>
      <vt:lpstr>Lékařská genetika  Genetické poradenství </vt:lpstr>
      <vt:lpstr>Genetické poradenství</vt:lpstr>
      <vt:lpstr>Lékařská genetika  Genetické poradenství </vt:lpstr>
      <vt:lpstr>Genetické poradenství</vt:lpstr>
      <vt:lpstr>Proč včasné genetické poradenství ?</vt:lpstr>
      <vt:lpstr>Stanovení – potvrzení klinické diagnosy</vt:lpstr>
      <vt:lpstr>Stanovení – potvrzení klinické diagnosy</vt:lpstr>
      <vt:lpstr>Stanovení – potvrzení klinické diagnosy</vt:lpstr>
      <vt:lpstr>Potvrzení / sdělení diagnózy</vt:lpstr>
      <vt:lpstr>Přínosy Centra provázení pro zdravotníky   </vt:lpstr>
      <vt:lpstr>Presymptomatické/prediktivní  testování</vt:lpstr>
      <vt:lpstr>Presymptomatické /prediktivní testování</vt:lpstr>
      <vt:lpstr>Presymptomatické /prediktivní  testování</vt:lpstr>
      <vt:lpstr>Prezentace aplikace PowerPoint</vt:lpstr>
      <vt:lpstr>Prezentace aplikace PowerPoint</vt:lpstr>
      <vt:lpstr>Vyhledávání zdravých přenašečů</vt:lpstr>
      <vt:lpstr>Vyhledávání zdravých přenašečů</vt:lpstr>
      <vt:lpstr>Prezentace aplikace PowerPoint</vt:lpstr>
      <vt:lpstr>Hereditární nádorová onemocnění  Problémy</vt:lpstr>
      <vt:lpstr>Hereditární nádorová onemocnění  Problémy</vt:lpstr>
      <vt:lpstr>Hereditární nádorová onemocnění  Problémy</vt:lpstr>
      <vt:lpstr>Prenatální vyšetření</vt:lpstr>
      <vt:lpstr>Prenatální vyšetření</vt:lpstr>
      <vt:lpstr>Preimplantační genetické testování - aneuploidie</vt:lpstr>
      <vt:lpstr>Preimplantační genetické testování – monogenní choroby</vt:lpstr>
      <vt:lpstr>Novorozenecký screening</vt:lpstr>
      <vt:lpstr>Legislativa</vt:lpstr>
      <vt:lpstr>Zásady komunikace v medicíně</vt:lpstr>
      <vt:lpstr>Zásady komunikace v medicíně</vt:lpstr>
      <vt:lpstr>Zásady komunikace v medicíně</vt:lpstr>
      <vt:lpstr>Zásady komunikace v medicíně</vt:lpstr>
      <vt:lpstr>Zásady komunikace v medicíně</vt:lpstr>
      <vt:lpstr>Zásady komunikace v lékařské genetice</vt:lpstr>
      <vt:lpstr>Zásady komunikace v lékařské genetice</vt:lpstr>
      <vt:lpstr>Zásady komunikace v lékařské genetice</vt:lpstr>
      <vt:lpstr>Genetické poradenství Otazníky v hlavě klinického genetika</vt:lpstr>
      <vt:lpstr>Genetické poradenství  Otazníky v hlavě klinického genetika</vt:lpstr>
      <vt:lpstr>Budujeme mosty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vědět a nevědět</dc:title>
  <dc:creator>Jiří Havlík</dc:creator>
  <cp:lastModifiedBy>Gaillyova Renata</cp:lastModifiedBy>
  <cp:revision>77</cp:revision>
  <dcterms:created xsi:type="dcterms:W3CDTF">2013-03-17T19:37:46Z</dcterms:created>
  <dcterms:modified xsi:type="dcterms:W3CDTF">2019-05-03T10:38:44Z</dcterms:modified>
</cp:coreProperties>
</file>