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1" r:id="rId4"/>
    <p:sldId id="259" r:id="rId5"/>
    <p:sldId id="263" r:id="rId6"/>
    <p:sldId id="264" r:id="rId7"/>
    <p:sldId id="260" r:id="rId8"/>
    <p:sldId id="278" r:id="rId9"/>
    <p:sldId id="279" r:id="rId10"/>
    <p:sldId id="265" r:id="rId11"/>
    <p:sldId id="282" r:id="rId12"/>
    <p:sldId id="283" r:id="rId13"/>
    <p:sldId id="286" r:id="rId14"/>
    <p:sldId id="287" r:id="rId15"/>
    <p:sldId id="284" r:id="rId16"/>
    <p:sldId id="280" r:id="rId17"/>
    <p:sldId id="281" r:id="rId18"/>
    <p:sldId id="288" r:id="rId19"/>
    <p:sldId id="289" r:id="rId20"/>
    <p:sldId id="285" r:id="rId21"/>
    <p:sldId id="262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EF96E-70BF-4995-BD67-9261ADE2A834}" type="datetimeFigureOut">
              <a:rPr lang="cs-CZ" smtClean="0"/>
              <a:t>5.2.2017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EF271-C614-4B85-A27E-CCC0B4D8C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F59F6-C56A-4E6B-8E94-4018F47C1F07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7155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A9782A-BDC0-4CB4-B406-723B20619ABC}" type="slidenum">
              <a:rPr lang="cs-CZ" altLang="cs-CZ" sz="1200"/>
              <a:pPr eaLnBrk="1" hangingPunct="1"/>
              <a:t>21</a:t>
            </a:fld>
            <a:endParaRPr lang="cs-CZ" altLang="cs-CZ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2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BFB64E-2100-4C7F-82B9-6777E06083B7}" type="slidenum">
              <a:rPr lang="cs-CZ" altLang="cs-CZ" sz="1200"/>
              <a:pPr eaLnBrk="1" hangingPunct="1"/>
              <a:t>22</a:t>
            </a:fld>
            <a:endParaRPr lang="cs-CZ" altLang="cs-CZ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0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B135C6-9996-42B0-8EBF-A24A3942C09A}" type="slidenum">
              <a:rPr lang="cs-CZ" altLang="cs-CZ" sz="1200"/>
              <a:pPr eaLnBrk="1" hangingPunct="1"/>
              <a:t>23</a:t>
            </a:fld>
            <a:endParaRPr lang="cs-CZ" altLang="cs-CZ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9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829E7D-6415-45C5-95EC-0F7C3DEB721E}" type="slidenum">
              <a:rPr lang="cs-CZ" altLang="cs-CZ" sz="1200"/>
              <a:pPr eaLnBrk="1" hangingPunct="1"/>
              <a:t>24</a:t>
            </a:fld>
            <a:endParaRPr lang="cs-CZ" altLang="cs-CZ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6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C9C844-BD07-4EEF-A54A-C05DECBC9283}" type="slidenum">
              <a:rPr lang="cs-CZ" altLang="cs-CZ" sz="1200"/>
              <a:pPr eaLnBrk="1" hangingPunct="1"/>
              <a:t>25</a:t>
            </a:fld>
            <a:endParaRPr lang="cs-CZ" altLang="cs-CZ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8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4F0AF7-DE7B-4E82-85EF-28EB0477EEAC}" type="slidenum">
              <a:rPr lang="cs-CZ" altLang="cs-CZ" sz="1200"/>
              <a:pPr eaLnBrk="1" hangingPunct="1"/>
              <a:t>27</a:t>
            </a:fld>
            <a:endParaRPr lang="cs-CZ" altLang="cs-CZ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1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A7776-AA22-4D84-A3CE-360DF38A56EA}" type="slidenum">
              <a:rPr lang="cs-CZ" altLang="cs-CZ" sz="1200"/>
              <a:pPr eaLnBrk="1" hangingPunct="1"/>
              <a:t>28</a:t>
            </a:fld>
            <a:endParaRPr lang="cs-CZ" altLang="cs-CZ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16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DF6A75-1E06-445B-9EA7-BD90CEFE2179}" type="slidenum">
              <a:rPr lang="cs-CZ" altLang="cs-CZ" sz="1200"/>
              <a:pPr eaLnBrk="1" hangingPunct="1"/>
              <a:t>29</a:t>
            </a:fld>
            <a:endParaRPr lang="cs-CZ" altLang="cs-CZ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89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D5F513-7E43-4030-BD11-B176A13A64CB}" type="slidenum">
              <a:rPr lang="cs-CZ" altLang="cs-CZ" sz="1200"/>
              <a:pPr eaLnBrk="1" hangingPunct="1"/>
              <a:t>31</a:t>
            </a:fld>
            <a:endParaRPr lang="cs-CZ" altLang="cs-CZ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9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AC261A-7C78-46EF-8C68-6CC2FB3F72B6}" type="slidenum">
              <a:rPr lang="cs-CZ" altLang="cs-CZ" sz="1200"/>
              <a:pPr eaLnBrk="1" hangingPunct="1"/>
              <a:t>32</a:t>
            </a:fld>
            <a:endParaRPr lang="cs-CZ" altLang="cs-CZ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031C0F-73AE-4E33-B82D-78B2BF589009}" type="slidenum">
              <a:rPr lang="cs-CZ" altLang="cs-CZ" sz="1200"/>
              <a:pPr eaLnBrk="1" hangingPunct="1"/>
              <a:t>2</a:t>
            </a:fld>
            <a:endParaRPr lang="cs-CZ" altLang="cs-CZ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24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78DFC-E07F-441C-AE8E-1F161D609919}" type="slidenum">
              <a:rPr lang="cs-CZ" altLang="cs-CZ" sz="1200"/>
              <a:pPr eaLnBrk="1" hangingPunct="1"/>
              <a:t>33</a:t>
            </a:fld>
            <a:endParaRPr lang="cs-CZ" altLang="cs-CZ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4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C006B5-ED04-47D5-A7C9-8A58B5F5089B}" type="slidenum">
              <a:rPr lang="cs-CZ" altLang="cs-CZ" sz="1200"/>
              <a:pPr eaLnBrk="1" hangingPunct="1"/>
              <a:t>3</a:t>
            </a:fld>
            <a:endParaRPr lang="cs-CZ" altLang="cs-CZ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8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ECFBFE-5B90-45FE-8CC0-E06DA18E350A}" type="slidenum">
              <a:rPr lang="cs-CZ" altLang="cs-CZ" sz="1200"/>
              <a:pPr eaLnBrk="1" hangingPunct="1"/>
              <a:t>4</a:t>
            </a:fld>
            <a:endParaRPr lang="cs-CZ" altLang="cs-CZ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1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7DDC7C-A8CD-4BEE-B617-FED7D5F5BCCB}" type="slidenum">
              <a:rPr lang="cs-CZ" altLang="cs-CZ" sz="1200"/>
              <a:pPr eaLnBrk="1" hangingPunct="1"/>
              <a:t>5</a:t>
            </a:fld>
            <a:endParaRPr lang="cs-CZ" altLang="cs-CZ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7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B6637B-421C-4D71-A513-47FCBDA76FAA}" type="slidenum">
              <a:rPr lang="cs-CZ" altLang="cs-CZ" sz="1200"/>
              <a:pPr eaLnBrk="1" hangingPunct="1"/>
              <a:t>6</a:t>
            </a:fld>
            <a:endParaRPr lang="cs-CZ" altLang="cs-CZ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5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0BAFA-D36E-4457-B0D5-393487B9EAF3}" type="slidenum">
              <a:rPr lang="cs-CZ" altLang="cs-CZ" sz="1200"/>
              <a:pPr eaLnBrk="1" hangingPunct="1"/>
              <a:t>7</a:t>
            </a:fld>
            <a:endParaRPr lang="cs-CZ" altLang="cs-CZ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8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D6BD58-1776-4F9F-8532-A0FE89CD5445}" type="slidenum">
              <a:rPr lang="cs-CZ" altLang="cs-CZ" sz="1200"/>
              <a:pPr eaLnBrk="1" hangingPunct="1"/>
              <a:t>10</a:t>
            </a:fld>
            <a:endParaRPr lang="cs-CZ" altLang="cs-CZ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5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EF271-C614-4B85-A27E-CCC0B4D8CD0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35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2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6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81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DD900-9F4F-4E12-9E9E-7A9B35DEFF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97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5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2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58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8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3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0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0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18000"/>
                <a:lumOff val="82000"/>
              </a:schemeClr>
            </a:gs>
            <a:gs pos="100000">
              <a:schemeClr val="accent1">
                <a:lumMod val="28000"/>
                <a:lumOff val="7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2E8D-0DEE-4EA3-9CA2-0FF040894D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6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C84C8-68A3-44C8-A855-17D6306D293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86275" y="2133600"/>
            <a:ext cx="7705725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6000" dirty="0" smtClean="0"/>
              <a:t>Praxe černobílé </a:t>
            </a:r>
            <a:r>
              <a:rPr lang="cs-CZ" sz="6000" dirty="0"/>
              <a:t>fotografie</a:t>
            </a:r>
          </a:p>
        </p:txBody>
      </p:sp>
    </p:spTree>
    <p:extLst>
      <p:ext uri="{BB962C8B-B14F-4D97-AF65-F5344CB8AC3E}">
        <p14:creationId xmlns:p14="http://schemas.microsoft.com/office/powerpoint/2010/main" val="352365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4CC427-7B5C-482C-9FC2-8CD96D5D51D1}" type="slidenum">
              <a:rPr lang="cs-CZ" altLang="cs-CZ" sz="1000"/>
              <a:pPr eaLnBrk="1" hangingPunct="1"/>
              <a:t>10</a:t>
            </a:fld>
            <a:endParaRPr lang="cs-CZ" altLang="cs-CZ" sz="100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80539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Inverzní vyvolávání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96976"/>
            <a:ext cx="10515600" cy="48990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dirty="0"/>
              <a:t>Přímé zpracování na pozitiv - zejména v kinematografii. Princip: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 Prvním </a:t>
            </a:r>
            <a:r>
              <a:rPr lang="cs-CZ" dirty="0"/>
              <a:t>vyvoláním se vyvolá veškerý exponovaný </a:t>
            </a:r>
            <a:r>
              <a:rPr lang="cs-CZ" dirty="0" err="1"/>
              <a:t>AgX</a:t>
            </a:r>
            <a:r>
              <a:rPr lang="cs-CZ" dirty="0"/>
              <a:t> </a:t>
            </a:r>
            <a:r>
              <a:rPr lang="cs-CZ" dirty="0" smtClean="0"/>
              <a:t>– vznikne </a:t>
            </a:r>
            <a:r>
              <a:rPr lang="cs-CZ" dirty="0"/>
              <a:t>negativní obraz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 Vyvolané </a:t>
            </a:r>
            <a:r>
              <a:rPr lang="cs-CZ" dirty="0"/>
              <a:t>stříbro se převede na rozpustnou sloučeninu (na síran stříbrný v roztoku dichromanu a kyseliny sírové) a vypere se z citlivé vrstvy (vodou nebo čistící lázní)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 Zbývající </a:t>
            </a:r>
            <a:r>
              <a:rPr lang="cs-CZ" dirty="0" err="1"/>
              <a:t>AgX</a:t>
            </a:r>
            <a:r>
              <a:rPr lang="cs-CZ" dirty="0"/>
              <a:t> (doplněk k negativnímu obrazu, tedy pozitiv) v citlivé </a:t>
            </a:r>
            <a:r>
              <a:rPr lang="cs-CZ" dirty="0" smtClean="0"/>
              <a:t>  vrstvě </a:t>
            </a:r>
            <a:r>
              <a:rPr lang="cs-CZ" dirty="0"/>
              <a:t>se osvětlí a vyvolá, většinou v rapidní pozitivní vývojce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/>
              <a:t> </a:t>
            </a:r>
            <a:r>
              <a:rPr lang="cs-CZ" dirty="0" smtClean="0"/>
              <a:t>Následuje </a:t>
            </a:r>
            <a:r>
              <a:rPr lang="cs-CZ" dirty="0"/>
              <a:t>klasický ustalovač a vypírání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401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7997"/>
          </a:xfrm>
        </p:spPr>
        <p:txBody>
          <a:bodyPr/>
          <a:lstStyle/>
          <a:p>
            <a:r>
              <a:rPr lang="cs-CZ" dirty="0" smtClean="0"/>
              <a:t>Pozitivní proces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11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2" y="865739"/>
            <a:ext cx="6547145" cy="5541204"/>
          </a:xfrm>
        </p:spPr>
      </p:pic>
    </p:spTree>
    <p:extLst>
      <p:ext uri="{BB962C8B-B14F-4D97-AF65-F5344CB8AC3E}">
        <p14:creationId xmlns:p14="http://schemas.microsoft.com/office/powerpoint/2010/main" val="141905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8348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Fotografický papír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54158"/>
            <a:ext cx="10515600" cy="522280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Gradace</a:t>
            </a:r>
            <a:r>
              <a:rPr lang="cs-CZ" dirty="0"/>
              <a:t> je "rychlost" přechodu od černé k </a:t>
            </a:r>
            <a:r>
              <a:rPr lang="cs-CZ" dirty="0" smtClean="0"/>
              <a:t>bílé. </a:t>
            </a:r>
            <a:r>
              <a:rPr lang="cs-CZ" dirty="0"/>
              <a:t>Existují papíry s tvrdou gradací, které dávají kontrastní </a:t>
            </a:r>
            <a:r>
              <a:rPr lang="cs-CZ" dirty="0" smtClean="0"/>
              <a:t>fotografie. Hodí </a:t>
            </a:r>
            <a:r>
              <a:rPr lang="cs-CZ" dirty="0"/>
              <a:t>se zpravidla pro málo kontrastní negativy, protože kontrast uměle zvyšují. </a:t>
            </a:r>
            <a:r>
              <a:rPr lang="cs-CZ" dirty="0" smtClean="0"/>
              <a:t>Protikladem </a:t>
            </a:r>
            <a:r>
              <a:rPr lang="cs-CZ" dirty="0"/>
              <a:t>jsou papíry s měkkou gradací, které mají </a:t>
            </a:r>
            <a:r>
              <a:rPr lang="cs-CZ" dirty="0" smtClean="0"/>
              <a:t>nižší, hodí </a:t>
            </a:r>
            <a:r>
              <a:rPr lang="cs-CZ" dirty="0"/>
              <a:t>se pro negativy s velkým kontrastem </a:t>
            </a:r>
            <a:r>
              <a:rPr lang="cs-CZ" dirty="0" smtClean="0"/>
              <a:t>Kompromisem </a:t>
            </a:r>
            <a:r>
              <a:rPr lang="cs-CZ" dirty="0"/>
              <a:t>mezi oběma druhy jsou papíry s gradací normální; spojují v sobě oba výše uvedené </a:t>
            </a:r>
            <a:r>
              <a:rPr lang="cs-CZ" dirty="0" smtClean="0"/>
              <a:t>druhy. Je </a:t>
            </a:r>
            <a:r>
              <a:rPr lang="cs-CZ" dirty="0"/>
              <a:t>to nejběžněji používaný typ fotopapíru. </a:t>
            </a:r>
            <a:endParaRPr lang="cs-CZ" dirty="0" smtClean="0"/>
          </a:p>
          <a:p>
            <a:r>
              <a:rPr lang="cs-CZ" b="1" dirty="0" err="1" smtClean="0">
                <a:solidFill>
                  <a:srgbClr val="0070C0"/>
                </a:solidFill>
              </a:rPr>
              <a:t>Multigradačn</a:t>
            </a:r>
            <a:r>
              <a:rPr lang="cs-CZ" dirty="0" err="1" smtClean="0">
                <a:solidFill>
                  <a:srgbClr val="0070C0"/>
                </a:solidFill>
              </a:rPr>
              <a:t>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papíry mají kontrast regulovaný barvou světla zvětšovacího přístroje.</a:t>
            </a:r>
          </a:p>
          <a:p>
            <a:r>
              <a:rPr lang="cs-CZ" dirty="0" smtClean="0"/>
              <a:t>Dále </a:t>
            </a:r>
            <a:r>
              <a:rPr lang="cs-CZ" dirty="0"/>
              <a:t>se rozlišuje druh povrchu - lesklý, matný, velvet, rastr apod. - a také </a:t>
            </a:r>
            <a:r>
              <a:rPr lang="cs-CZ" dirty="0" smtClean="0"/>
              <a:t>gramáž podložky </a:t>
            </a:r>
            <a:r>
              <a:rPr lang="cs-CZ" dirty="0"/>
              <a:t>- </a:t>
            </a:r>
            <a:r>
              <a:rPr lang="cs-CZ" dirty="0" err="1"/>
              <a:t>polokarton</a:t>
            </a:r>
            <a:r>
              <a:rPr lang="cs-CZ" dirty="0"/>
              <a:t>, karton, dokument apod. </a:t>
            </a:r>
            <a:endParaRPr lang="cs-CZ" dirty="0" smtClean="0"/>
          </a:p>
          <a:p>
            <a:r>
              <a:rPr lang="cs-CZ" dirty="0" smtClean="0"/>
              <a:t>Fotopapíry jsou </a:t>
            </a:r>
            <a:r>
              <a:rPr lang="cs-CZ" dirty="0"/>
              <a:t>necitlivé na </a:t>
            </a:r>
            <a:r>
              <a:rPr lang="cs-CZ" b="1" dirty="0">
                <a:solidFill>
                  <a:srgbClr val="0070C0"/>
                </a:solidFill>
              </a:rPr>
              <a:t>určité barvy světla</a:t>
            </a:r>
            <a:r>
              <a:rPr lang="cs-CZ" dirty="0"/>
              <a:t>. </a:t>
            </a:r>
            <a:r>
              <a:rPr lang="cs-CZ" dirty="0" err="1"/>
              <a:t>Monogradační</a:t>
            </a:r>
            <a:r>
              <a:rPr lang="cs-CZ" dirty="0"/>
              <a:t> papíry jsou necitlivé ke </a:t>
            </a:r>
            <a:r>
              <a:rPr lang="cs-CZ" dirty="0" smtClean="0"/>
              <a:t>žluté, žlutozelené </a:t>
            </a:r>
            <a:r>
              <a:rPr lang="cs-CZ" dirty="0"/>
              <a:t>a červené. </a:t>
            </a:r>
            <a:r>
              <a:rPr lang="cs-CZ" dirty="0" err="1"/>
              <a:t>Multigradační</a:t>
            </a:r>
            <a:r>
              <a:rPr lang="cs-CZ" dirty="0"/>
              <a:t> papíry jsou necitlivé k </a:t>
            </a:r>
            <a:r>
              <a:rPr lang="cs-CZ" dirty="0" smtClean="0"/>
              <a:t>červené.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24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Gradace fotografického papíru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938213" y="1091407"/>
            <a:ext cx="5157787" cy="823912"/>
          </a:xfrm>
        </p:spPr>
        <p:txBody>
          <a:bodyPr/>
          <a:lstStyle/>
          <a:p>
            <a:r>
              <a:rPr lang="cs-CZ" dirty="0" smtClean="0"/>
              <a:t>Charakteristická křivka bromostříbrného papíru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2416970"/>
            <a:ext cx="3915258" cy="3737292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5862823" y="1110353"/>
            <a:ext cx="5183188" cy="795545"/>
          </a:xfrm>
        </p:spPr>
        <p:txBody>
          <a:bodyPr/>
          <a:lstStyle/>
          <a:p>
            <a:r>
              <a:rPr lang="cs-CZ" dirty="0" smtClean="0"/>
              <a:t>Charakteristiky bromostříbrných papírů různých gradací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47" y="2416970"/>
            <a:ext cx="5495553" cy="373729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36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Negativ </a:t>
            </a:r>
            <a:r>
              <a:rPr lang="cs-CZ" dirty="0" smtClean="0"/>
              <a:t>                           </a:t>
            </a:r>
            <a:r>
              <a:rPr lang="cs-CZ" dirty="0" smtClean="0">
                <a:solidFill>
                  <a:srgbClr val="C00000"/>
                </a:solidFill>
              </a:rPr>
              <a:t>Pozitiv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7457"/>
            <a:ext cx="5181600" cy="3532124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7457"/>
            <a:ext cx="5181600" cy="3525259"/>
          </a:xfr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80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Zvětšovací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přístroj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82" y="362728"/>
            <a:ext cx="6964018" cy="599362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7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6587"/>
            <a:ext cx="10515600" cy="69836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Zvětšovací přístroj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3470" r="8945" b="3661"/>
          <a:stretch/>
        </p:blipFill>
        <p:spPr>
          <a:xfrm>
            <a:off x="914401" y="1004335"/>
            <a:ext cx="3192118" cy="5172627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8331" r="3325" b="8899"/>
          <a:stretch/>
        </p:blipFill>
        <p:spPr>
          <a:xfrm>
            <a:off x="5318032" y="126587"/>
            <a:ext cx="4840357" cy="313082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16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9720" r="3270" b="7818"/>
          <a:stretch/>
        </p:blipFill>
        <p:spPr>
          <a:xfrm>
            <a:off x="4284594" y="3436801"/>
            <a:ext cx="3349487" cy="29022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7765" r="3478" b="8074"/>
          <a:stretch/>
        </p:blipFill>
        <p:spPr>
          <a:xfrm>
            <a:off x="7738211" y="3436801"/>
            <a:ext cx="3776590" cy="29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86830"/>
            <a:ext cx="10515600" cy="11429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Zvětšovací přístroj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7531" r="4156" b="9120"/>
          <a:stretch/>
        </p:blipFill>
        <p:spPr>
          <a:xfrm>
            <a:off x="838200" y="1960630"/>
            <a:ext cx="5236141" cy="354564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789" r="3516" b="7830"/>
          <a:stretch/>
        </p:blipFill>
        <p:spPr>
          <a:xfrm>
            <a:off x="6105808" y="1960631"/>
            <a:ext cx="5247992" cy="3545647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81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28195"/>
            <a:ext cx="10515600" cy="79775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Nadržování a vykrývání </a:t>
            </a:r>
            <a:r>
              <a:rPr lang="cs-CZ" dirty="0" smtClean="0">
                <a:solidFill>
                  <a:srgbClr val="C00000"/>
                </a:solidFill>
              </a:rPr>
              <a:t>fotografií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" y="2024821"/>
            <a:ext cx="2665904" cy="3830322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82" y="2028119"/>
            <a:ext cx="2872018" cy="3829358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18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4820"/>
            <a:ext cx="2872741" cy="383032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18" y="2024820"/>
            <a:ext cx="2665903" cy="38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0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Nadržování a vykrývání </a:t>
            </a:r>
            <a:r>
              <a:rPr lang="cs-CZ" dirty="0" smtClean="0">
                <a:solidFill>
                  <a:srgbClr val="C00000"/>
                </a:solidFill>
              </a:rPr>
              <a:t>fotografií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8" y="1518195"/>
            <a:ext cx="3483471" cy="4838155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19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99" y="1518195"/>
            <a:ext cx="3628616" cy="48381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25" y="1518195"/>
            <a:ext cx="3483471" cy="48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6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E06DEA-BDFA-4A08-9734-1221D1A98747}" type="slidenum">
              <a:rPr lang="cs-CZ" altLang="cs-CZ" sz="1000"/>
              <a:pPr eaLnBrk="1" hangingPunct="1"/>
              <a:t>2</a:t>
            </a:fld>
            <a:endParaRPr lang="cs-CZ" altLang="cs-CZ" sz="100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26165" y="133350"/>
            <a:ext cx="10982739" cy="9342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Praktický návod pro zpracování černobílého negativu </a:t>
            </a:r>
          </a:p>
        </p:txBody>
      </p:sp>
      <p:pic>
        <p:nvPicPr>
          <p:cNvPr id="33798" name="Picture 8" descr="014056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1925"/>
            <a:ext cx="4970499" cy="36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014055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44" y="1361925"/>
            <a:ext cx="5525912" cy="366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2370949" y="543877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Zastřižení filmu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6167438" y="57340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6471444" y="5438776"/>
            <a:ext cx="427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Navinutí filmu do spirálové vývojnice</a:t>
            </a:r>
          </a:p>
        </p:txBody>
      </p:sp>
    </p:spTree>
    <p:extLst>
      <p:ext uri="{BB962C8B-B14F-4D97-AF65-F5344CB8AC3E}">
        <p14:creationId xmlns:p14="http://schemas.microsoft.com/office/powerpoint/2010/main" val="12549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Restituce sbíhavých linií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29" y="1099906"/>
            <a:ext cx="9828342" cy="436718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20</a:t>
            </a:fld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38200" y="5711663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 nakloněním průmětny; b) nakloněním zvětšovacího přístroje; c) nakloněním negativu a průmětny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303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9435E3-93D9-4F0E-AED7-67F77AA02E70}" type="slidenum">
              <a:rPr lang="cs-CZ" altLang="cs-CZ" sz="1000"/>
              <a:pPr eaLnBrk="1" hangingPunct="1"/>
              <a:t>21</a:t>
            </a:fld>
            <a:endParaRPr lang="cs-CZ" altLang="cs-CZ" sz="10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Pozitivní vývojka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200" dirty="0">
                <a:solidFill>
                  <a:schemeClr val="accent1"/>
                </a:solidFill>
              </a:rPr>
              <a:t>Vývojka pro fotopapíry</a:t>
            </a:r>
            <a:r>
              <a:rPr lang="cs-CZ" sz="3200" dirty="0"/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metol 2 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hydrochinon 6 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siřičitan sodný 25 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uhličitan sodný 33 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bromid draselný 0,5 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1,2,3 </a:t>
            </a:r>
            <a:r>
              <a:rPr lang="cs-CZ" sz="3200" dirty="0" err="1"/>
              <a:t>benztriazol</a:t>
            </a:r>
            <a:r>
              <a:rPr lang="cs-CZ" sz="3200" dirty="0"/>
              <a:t> 0,08 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dirty="0"/>
              <a:t>	voda do 1000 ml</a:t>
            </a:r>
          </a:p>
        </p:txBody>
      </p:sp>
    </p:spTree>
    <p:extLst>
      <p:ext uri="{BB962C8B-B14F-4D97-AF65-F5344CB8AC3E}">
        <p14:creationId xmlns:p14="http://schemas.microsoft.com/office/powerpoint/2010/main" val="7962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0ACC87-672E-43FA-ACB8-FBAF9C563205}" type="slidenum">
              <a:rPr lang="cs-CZ" altLang="cs-CZ" sz="1000"/>
              <a:pPr eaLnBrk="1" hangingPunct="1"/>
              <a:t>22</a:t>
            </a:fld>
            <a:endParaRPr lang="cs-CZ" altLang="cs-CZ" sz="10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Trvanlivost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10515600" cy="49720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700" dirty="0"/>
              <a:t>Do </a:t>
            </a:r>
            <a:r>
              <a:rPr lang="cs-CZ" sz="2700" dirty="0">
                <a:solidFill>
                  <a:schemeClr val="accent1"/>
                </a:solidFill>
              </a:rPr>
              <a:t>záručního data</a:t>
            </a:r>
            <a:r>
              <a:rPr lang="cs-CZ" sz="2700" dirty="0"/>
              <a:t> ručí výrobce za vlastnosti materiálu, může se ale obvykle při správném skladování používat i několik let po záruční době.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700" dirty="0"/>
              <a:t>S </a:t>
            </a:r>
            <a:r>
              <a:rPr lang="cs-CZ" sz="2700" dirty="0">
                <a:solidFill>
                  <a:schemeClr val="accent1"/>
                </a:solidFill>
              </a:rPr>
              <a:t>časem </a:t>
            </a:r>
            <a:r>
              <a:rPr lang="cs-CZ" sz="2700" dirty="0"/>
              <a:t>se snižuje citlivost a strmost, roste závoj.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700" dirty="0"/>
              <a:t>Teplota skladování do 18°C, případně v chladničce (zejména </a:t>
            </a:r>
            <a:r>
              <a:rPr lang="cs-CZ" sz="2700" dirty="0" err="1"/>
              <a:t>infra</a:t>
            </a:r>
            <a:r>
              <a:rPr lang="cs-CZ" sz="2700" dirty="0"/>
              <a:t> a barevné materiály) – před použitím nutná </a:t>
            </a:r>
            <a:r>
              <a:rPr lang="cs-CZ" sz="2700" dirty="0" err="1"/>
              <a:t>temperace</a:t>
            </a:r>
            <a:r>
              <a:rPr lang="cs-CZ" sz="2700" dirty="0"/>
              <a:t>. Možné i v mrazničce. Některé materiály mají předepsanou nižší skladovací teplotu (8 – 13 °C)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700" dirty="0">
                <a:solidFill>
                  <a:schemeClr val="accent1"/>
                </a:solidFill>
              </a:rPr>
              <a:t>Vlhkost</a:t>
            </a:r>
            <a:r>
              <a:rPr lang="cs-CZ" sz="2700" dirty="0"/>
              <a:t> do 70% </a:t>
            </a:r>
            <a:r>
              <a:rPr lang="cs-CZ" sz="2700" dirty="0" err="1"/>
              <a:t>rel</a:t>
            </a:r>
            <a:r>
              <a:rPr lang="cs-CZ" sz="2700" dirty="0"/>
              <a:t>. V originálním obalu, jinak v obalu se silikagelem (tropy).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700" dirty="0"/>
              <a:t>Je nutné chránit citlivé vrstvy i před stopovými obsahy </a:t>
            </a:r>
            <a:r>
              <a:rPr lang="cs-CZ" sz="2700" dirty="0">
                <a:solidFill>
                  <a:schemeClr val="accent1"/>
                </a:solidFill>
              </a:rPr>
              <a:t>fotochemicky aktivních látek</a:t>
            </a:r>
            <a:r>
              <a:rPr lang="cs-CZ" sz="2700" dirty="0"/>
              <a:t> sulfanu, amoniaku, peroxidu vodíku, formaldehydu, terpentýnového oleje v ovzduší (např. neskladovat v novém nábytku – pryskyřice, terpentýn, formaldehydová lepidla)</a:t>
            </a:r>
          </a:p>
        </p:txBody>
      </p:sp>
    </p:spTree>
    <p:extLst>
      <p:ext uri="{BB962C8B-B14F-4D97-AF65-F5344CB8AC3E}">
        <p14:creationId xmlns:p14="http://schemas.microsoft.com/office/powerpoint/2010/main" val="16124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C26383-F11B-4C1D-9C78-8A6987707FD8}" type="slidenum">
              <a:rPr lang="cs-CZ" altLang="cs-CZ" sz="1000"/>
              <a:pPr eaLnBrk="1" hangingPunct="1"/>
              <a:t>23</a:t>
            </a:fld>
            <a:endParaRPr lang="cs-CZ" altLang="cs-CZ" sz="100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0"/>
            <a:ext cx="9307514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Poškození fotografických materiálů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4"/>
            <a:ext cx="10515600" cy="50434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b="1" dirty="0">
                <a:cs typeface="Times New Roman" charset="0"/>
              </a:rPr>
              <a:t>	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Vady fotografických </a:t>
            </a:r>
            <a:r>
              <a:rPr lang="cs-CZ" b="1" dirty="0" smtClean="0">
                <a:solidFill>
                  <a:schemeClr val="accent1"/>
                </a:solidFill>
                <a:cs typeface="Times New Roman" charset="0"/>
              </a:rPr>
              <a:t>podložek</a:t>
            </a:r>
            <a:endParaRPr lang="cs-CZ" b="1" dirty="0">
              <a:solidFill>
                <a:schemeClr val="accent1"/>
              </a:solidFill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Mechanické  poškození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cs typeface="Times New Roman" charset="0"/>
              </a:rPr>
              <a:t>	usazování nečistot a zaprášení, častá neopatrná </a:t>
            </a:r>
            <a:r>
              <a:rPr lang="cs-CZ" dirty="0" smtClean="0">
                <a:cs typeface="Times New Roman" charset="0"/>
              </a:rPr>
              <a:t>manipulace</a:t>
            </a:r>
            <a:endParaRPr lang="cs-CZ" dirty="0">
              <a:solidFill>
                <a:srgbClr val="FF9900"/>
              </a:solidFill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Fyzikální poškození</a:t>
            </a:r>
            <a:endParaRPr lang="cs-CZ" dirty="0">
              <a:solidFill>
                <a:srgbClr val="FF9900"/>
              </a:solidFill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cs typeface="Times New Roman" charset="0"/>
              </a:rPr>
              <a:t>	kroucení až </a:t>
            </a:r>
            <a:r>
              <a:rPr lang="cs-CZ" dirty="0" err="1">
                <a:cs typeface="Times New Roman" charset="0"/>
              </a:rPr>
              <a:t>borcení</a:t>
            </a:r>
            <a:r>
              <a:rPr lang="cs-CZ" dirty="0">
                <a:cs typeface="Times New Roman" charset="0"/>
              </a:rPr>
              <a:t> podložky je způsobeno změnami teploty a vlhkosti prostředí; zejména vysokou teplotou a nízkou vlhkostí</a:t>
            </a:r>
            <a:r>
              <a:rPr lang="cs-CZ" dirty="0" smtClean="0">
                <a:cs typeface="Times New Roman" charset="0"/>
              </a:rPr>
              <a:t>.</a:t>
            </a:r>
            <a:endParaRPr lang="cs-CZ" b="1" dirty="0"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Chemické poškození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cs typeface="Times New Roman" charset="0"/>
              </a:rPr>
              <a:t>	„octový“ syndrom (hydrolytický rozklad acetátové podložky)</a:t>
            </a:r>
            <a:endParaRPr lang="cs-CZ" b="1" dirty="0"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cs typeface="Times New Roman" charset="0"/>
              </a:rPr>
              <a:t>	hydrolýza nitrátu </a:t>
            </a:r>
            <a:r>
              <a:rPr lang="cs-CZ" dirty="0" err="1">
                <a:cs typeface="Times New Roman" charset="0"/>
              </a:rPr>
              <a:t>celulosy</a:t>
            </a:r>
            <a:r>
              <a:rPr lang="cs-CZ" dirty="0">
                <a:cs typeface="Times New Roman" charset="0"/>
              </a:rPr>
              <a:t> za uvolnění kyseliny dusičné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cs typeface="Times New Roman" charset="0"/>
              </a:rPr>
              <a:t>	koroze poměrně vysoce trvanlivých skleněných podložek bývá zapříčiněna vysokou vlhkostí a alkalickým prostředím pH </a:t>
            </a:r>
            <a:r>
              <a:rPr lang="cs-CZ" dirty="0">
                <a:cs typeface="Times New Roman" charset="0"/>
                <a:sym typeface="Symbol" pitchFamily="18" charset="2"/>
              </a:rPr>
              <a:t></a:t>
            </a:r>
            <a:r>
              <a:rPr lang="cs-CZ" dirty="0">
                <a:cs typeface="Times New Roman" charset="0"/>
              </a:rPr>
              <a:t> </a:t>
            </a:r>
            <a:r>
              <a:rPr lang="cs-CZ" dirty="0" smtClean="0">
                <a:cs typeface="Times New Roman" charset="0"/>
              </a:rPr>
              <a:t>9</a:t>
            </a:r>
            <a:endParaRPr lang="cs-CZ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7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011A5-5C26-4B62-851C-8F8D450A20DE}" type="slidenum">
              <a:rPr lang="cs-CZ" altLang="cs-CZ" sz="1000"/>
              <a:pPr eaLnBrk="1" hangingPunct="1"/>
              <a:t>24</a:t>
            </a:fld>
            <a:endParaRPr lang="cs-CZ" altLang="cs-CZ" sz="100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9367839" cy="11969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Poškození fotografických materiálů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25538"/>
            <a:ext cx="10515600" cy="497046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 smtClean="0">
                <a:solidFill>
                  <a:schemeClr val="accent1"/>
                </a:solidFill>
                <a:cs typeface="Times New Roman" charset="0"/>
              </a:rPr>
              <a:t>	Vady emulzní vrstvy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	Odchlipování želatinové emulzní vrstvy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změny teploty a vlhkosti okolního prostředí (v případě vysoké teploty nebo nízké vlhkosti se -</a:t>
            </a:r>
            <a:r>
              <a:rPr lang="cs-CZ" dirty="0"/>
              <a:t> </a:t>
            </a:r>
            <a:r>
              <a:rPr lang="cs-CZ" dirty="0">
                <a:cs typeface="Times New Roman" charset="0"/>
              </a:rPr>
              <a:t>polymerní emulze smršťuje, v obráceném případě se rozpíná až </a:t>
            </a:r>
            <a:r>
              <a:rPr lang="cs-CZ" dirty="0" err="1">
                <a:cs typeface="Times New Roman" charset="0"/>
              </a:rPr>
              <a:t>botná</a:t>
            </a:r>
            <a:r>
              <a:rPr lang="cs-CZ" dirty="0">
                <a:cs typeface="Times New Roman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fyzikální poškození fotografické podložky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nesprávné zpracování fotografie (nevhodná teplota zpracovatelských lázní).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Želatinová emulze může chemicky degradovat působením atmosférických polutantů (oxidů síry a dusíku)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	Praskání emulze</a:t>
            </a:r>
            <a:r>
              <a:rPr lang="cs-CZ" dirty="0">
                <a:solidFill>
                  <a:srgbClr val="FF9900"/>
                </a:solidFill>
                <a:cs typeface="Times New Roman" charset="0"/>
              </a:rPr>
              <a:t> </a:t>
            </a: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nebo její</a:t>
            </a:r>
            <a:r>
              <a:rPr lang="cs-CZ" b="1" dirty="0">
                <a:solidFill>
                  <a:srgbClr val="FF9900"/>
                </a:solidFill>
              </a:rPr>
              <a:t> </a:t>
            </a: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úpln</a:t>
            </a:r>
            <a:r>
              <a:rPr lang="cs-CZ" b="1" dirty="0">
                <a:solidFill>
                  <a:srgbClr val="FF9900"/>
                </a:solidFill>
              </a:rPr>
              <a:t>ý</a:t>
            </a:r>
            <a:r>
              <a:rPr lang="cs-CZ" b="1" dirty="0">
                <a:solidFill>
                  <a:srgbClr val="FF9900"/>
                </a:solidFill>
                <a:cs typeface="Times New Roman" charset="0"/>
              </a:rPr>
              <a:t> rozpad</a:t>
            </a:r>
            <a:r>
              <a:rPr lang="cs-CZ" dirty="0">
                <a:cs typeface="Times New Roman" charset="0"/>
              </a:rPr>
              <a:t> </a:t>
            </a:r>
            <a:r>
              <a:rPr lang="cs-CZ" b="1" dirty="0">
                <a:cs typeface="Times New Roman" charset="0"/>
              </a:rPr>
              <a:t>(</a:t>
            </a:r>
            <a:r>
              <a:rPr lang="cs-CZ" b="1" dirty="0"/>
              <a:t>u </a:t>
            </a:r>
            <a:r>
              <a:rPr lang="cs-CZ" b="1" dirty="0">
                <a:cs typeface="Times New Roman" charset="0"/>
              </a:rPr>
              <a:t>albuminových emulzí)</a:t>
            </a:r>
            <a:endParaRPr lang="cs-CZ" b="1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987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056EAC-7781-4256-88F0-513033A5AC66}" type="slidenum">
              <a:rPr lang="cs-CZ" altLang="cs-CZ" sz="1000"/>
              <a:pPr eaLnBrk="1" hangingPunct="1"/>
              <a:t>25</a:t>
            </a:fld>
            <a:endParaRPr lang="cs-CZ" altLang="cs-CZ" sz="100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5026" y="87313"/>
            <a:ext cx="10515600" cy="116501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Poškození fotografických materiálů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026" y="1252330"/>
            <a:ext cx="10445887" cy="51040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Oxidace kovového stříbra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Působení vzdušného kyslíku, ozónu nebo peroxidů uvolňovaných z okolním materiálů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zbytkové sloučeniny síry z nedokonalého vyprání (komplexní stříbrné soli, siřičitany) způsobují vznik 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žlutých až hnědých skvrn nebo závoje</a:t>
            </a:r>
            <a:r>
              <a:rPr lang="cs-CZ" i="1" dirty="0">
                <a:cs typeface="Times New Roman" charset="0"/>
              </a:rPr>
              <a:t> </a:t>
            </a:r>
            <a:r>
              <a:rPr lang="cs-CZ" dirty="0">
                <a:cs typeface="Times New Roman" charset="0"/>
              </a:rPr>
              <a:t>na povrchu emulzní vrstvy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Působení kyslíku a vzdušné vlhkosti na kovové stříbro v přítomnosti sloučenin síry vede  ke změně černého kovového stříbra na 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hnědý sulfid stříbrný Ag</a:t>
            </a:r>
            <a:r>
              <a:rPr lang="cs-CZ" b="1" baseline="-30000" dirty="0">
                <a:solidFill>
                  <a:schemeClr val="accent1"/>
                </a:solidFill>
                <a:cs typeface="Times New Roman" charset="0"/>
              </a:rPr>
              <a:t>2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S</a:t>
            </a:r>
            <a:r>
              <a:rPr lang="cs-CZ" dirty="0">
                <a:solidFill>
                  <a:schemeClr val="accent1"/>
                </a:solidFill>
                <a:cs typeface="Times New Roman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>
                <a:cs typeface="Times New Roman" charset="0"/>
              </a:rPr>
              <a:t>Posledním stádiem chemické přeměny kovového stříbra ve sloučeniny stříbra je formování kovově lesklých ploch, tzv. 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zrcadel</a:t>
            </a:r>
            <a:r>
              <a:rPr lang="cs-CZ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dirty="0">
                <a:cs typeface="Times New Roman" charset="0"/>
              </a:rPr>
              <a:t>na povrchu emulze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09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6281"/>
            <a:ext cx="10515600" cy="99218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Poškození fotografických materiálů</a:t>
            </a:r>
            <a:endParaRPr lang="cs-CZ" dirty="0" smtClean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7314"/>
            <a:ext cx="10515600" cy="492918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00B050"/>
                </a:solidFill>
                <a:cs typeface="Times New Roman" charset="0"/>
              </a:rPr>
              <a:t>Vznik skvrn a povlaků</a:t>
            </a:r>
            <a:endParaRPr lang="cs-CZ" dirty="0" smtClean="0">
              <a:solidFill>
                <a:srgbClr val="00B050"/>
              </a:solidFill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Bílé až nažloutlé skvrny </a:t>
            </a:r>
            <a:r>
              <a:rPr lang="cs-CZ" b="1" dirty="0" smtClean="0">
                <a:cs typeface="Times New Roman" charset="0"/>
              </a:rPr>
              <a:t>jsou</a:t>
            </a: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 </a:t>
            </a:r>
            <a:r>
              <a:rPr lang="cs-CZ" dirty="0" smtClean="0">
                <a:cs typeface="Times New Roman" charset="0"/>
              </a:rPr>
              <a:t>jemné částečky síry vzniklé rozkladem síranů (vysoká kyselost ustalovače a nízká koncentrace siřičitanu sodného ve vyvolávací lázni).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Bílý práškovitý povlak</a:t>
            </a:r>
            <a:r>
              <a:rPr lang="cs-CZ" dirty="0" smtClean="0">
                <a:solidFill>
                  <a:srgbClr val="FF9900"/>
                </a:solidFill>
                <a:cs typeface="Times New Roman" charset="0"/>
              </a:rPr>
              <a:t> </a:t>
            </a:r>
            <a:r>
              <a:rPr lang="cs-CZ" dirty="0" smtClean="0">
                <a:cs typeface="Times New Roman" charset="0"/>
              </a:rPr>
              <a:t>na povrchu emulze (tvořený </a:t>
            </a:r>
            <a:r>
              <a:rPr lang="cs-CZ" dirty="0" err="1" smtClean="0">
                <a:cs typeface="Times New Roman" charset="0"/>
              </a:rPr>
              <a:t>sirnatanem</a:t>
            </a:r>
            <a:r>
              <a:rPr lang="cs-CZ" dirty="0" smtClean="0">
                <a:cs typeface="Times New Roman" charset="0"/>
              </a:rPr>
              <a:t> sodným Na</a:t>
            </a:r>
            <a:r>
              <a:rPr lang="cs-CZ" baseline="-30000" dirty="0" smtClean="0">
                <a:cs typeface="Times New Roman" charset="0"/>
              </a:rPr>
              <a:t>2</a:t>
            </a:r>
            <a:r>
              <a:rPr lang="cs-CZ" dirty="0" smtClean="0">
                <a:cs typeface="Times New Roman" charset="0"/>
              </a:rPr>
              <a:t>SO</a:t>
            </a:r>
            <a:r>
              <a:rPr lang="cs-CZ" baseline="-30000" dirty="0" smtClean="0">
                <a:cs typeface="Times New Roman" charset="0"/>
              </a:rPr>
              <a:t>2 </a:t>
            </a:r>
            <a:r>
              <a:rPr lang="cs-CZ" dirty="0" smtClean="0">
                <a:cs typeface="Times New Roman" charset="0"/>
              </a:rPr>
              <a:t>nebo siřičitanem hlinitým Al</a:t>
            </a:r>
            <a:r>
              <a:rPr lang="cs-CZ" baseline="-30000" dirty="0" smtClean="0">
                <a:cs typeface="Times New Roman" charset="0"/>
              </a:rPr>
              <a:t>2</a:t>
            </a:r>
            <a:r>
              <a:rPr lang="cs-CZ" dirty="0" smtClean="0">
                <a:cs typeface="Times New Roman" charset="0"/>
              </a:rPr>
              <a:t>(SO</a:t>
            </a:r>
            <a:r>
              <a:rPr lang="cs-CZ" baseline="-30000" dirty="0" smtClean="0">
                <a:cs typeface="Times New Roman" charset="0"/>
              </a:rPr>
              <a:t>3</a:t>
            </a:r>
            <a:r>
              <a:rPr lang="cs-CZ" dirty="0" smtClean="0">
                <a:cs typeface="Times New Roman" charset="0"/>
              </a:rPr>
              <a:t>)</a:t>
            </a:r>
            <a:r>
              <a:rPr lang="cs-CZ" baseline="-30000" dirty="0" smtClean="0">
                <a:cs typeface="Times New Roman" charset="0"/>
              </a:rPr>
              <a:t>3</a:t>
            </a:r>
            <a:r>
              <a:rPr lang="cs-CZ" dirty="0" smtClean="0">
                <a:cs typeface="Times New Roman" charset="0"/>
              </a:rPr>
              <a:t> ) vzniká v případě utvrzování emulze pomocí kamence draselného v málo kyselé ustalovací lázni.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Modrozelené skvrny</a:t>
            </a:r>
            <a:r>
              <a:rPr lang="cs-CZ" i="1" dirty="0" smtClean="0">
                <a:solidFill>
                  <a:srgbClr val="FF9900"/>
                </a:solidFill>
                <a:cs typeface="Times New Roman" charset="0"/>
              </a:rPr>
              <a:t> </a:t>
            </a:r>
            <a:r>
              <a:rPr lang="cs-CZ" dirty="0" smtClean="0">
                <a:cs typeface="Times New Roman" charset="0"/>
              </a:rPr>
              <a:t>vznikají při vytvrzování želatiny síranem </a:t>
            </a:r>
            <a:r>
              <a:rPr lang="cs-CZ" dirty="0" err="1" smtClean="0">
                <a:cs typeface="Times New Roman" charset="0"/>
              </a:rPr>
              <a:t>chromitodraselným</a:t>
            </a:r>
            <a:r>
              <a:rPr lang="cs-CZ" dirty="0" smtClean="0">
                <a:cs typeface="Times New Roman" charset="0"/>
              </a:rPr>
              <a:t> (skvrny jsou tvořeny hydroxidem chromitým </a:t>
            </a:r>
            <a:r>
              <a:rPr lang="cs-CZ" dirty="0" err="1" smtClean="0">
                <a:cs typeface="Times New Roman" charset="0"/>
              </a:rPr>
              <a:t>Cr</a:t>
            </a:r>
            <a:r>
              <a:rPr lang="cs-CZ" dirty="0" smtClean="0">
                <a:cs typeface="Times New Roman" charset="0"/>
              </a:rPr>
              <a:t>(OH)</a:t>
            </a:r>
            <a:r>
              <a:rPr lang="cs-CZ" baseline="-30000" dirty="0" smtClean="0">
                <a:cs typeface="Times New Roman" charset="0"/>
              </a:rPr>
              <a:t>3</a:t>
            </a:r>
            <a:r>
              <a:rPr lang="cs-CZ" dirty="0" smtClean="0">
                <a:cs typeface="Times New Roman" charset="0"/>
              </a:rPr>
              <a:t>).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Dichroický povlak </a:t>
            </a:r>
            <a:r>
              <a:rPr lang="cs-CZ" dirty="0" smtClean="0">
                <a:cs typeface="Times New Roman" charset="0"/>
              </a:rPr>
              <a:t>vzniká někdy po znečistění vývojky ustalovačem a naopak. Na povrchu fotozáznamu se tvoří povlak, projevující se v odraženém světle kovovým barevným leskem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Mikrobiologická destrukce </a:t>
            </a:r>
            <a:r>
              <a:rPr lang="cs-CZ" b="1" dirty="0" smtClean="0">
                <a:cs typeface="Times New Roman" charset="0"/>
              </a:rPr>
              <a:t>-</a:t>
            </a:r>
            <a:r>
              <a:rPr lang="cs-CZ" b="1" dirty="0" smtClean="0">
                <a:solidFill>
                  <a:srgbClr val="FF9900"/>
                </a:solidFill>
                <a:cs typeface="Times New Roman" charset="0"/>
              </a:rPr>
              <a:t> </a:t>
            </a:r>
            <a:r>
              <a:rPr lang="cs-CZ" dirty="0" smtClean="0">
                <a:cs typeface="Times New Roman" charset="0"/>
              </a:rPr>
              <a:t>v emulzi vznikají důlky a jamky vlivem rozkladu fotografické želatiny mikroorganismy (plísně, bakterie)</a:t>
            </a:r>
            <a:r>
              <a:rPr lang="cs-CZ" dirty="0" smtClean="0"/>
              <a:t> 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BB43D9-0E4E-4863-B645-87E052B2489D}" type="slidenum">
              <a:rPr lang="cs-CZ" altLang="cs-CZ" sz="1000"/>
              <a:pPr eaLnBrk="1" hangingPunct="1"/>
              <a:t>26</a:t>
            </a:fld>
            <a:endParaRPr lang="cs-CZ" altLang="cs-CZ" sz="1000"/>
          </a:p>
        </p:txBody>
      </p:sp>
    </p:spTree>
    <p:extLst>
      <p:ext uri="{BB962C8B-B14F-4D97-AF65-F5344CB8AC3E}">
        <p14:creationId xmlns:p14="http://schemas.microsoft.com/office/powerpoint/2010/main" val="116346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B04291-7EDA-4B0F-8753-D57F8DD72B3E}" type="slidenum">
              <a:rPr lang="cs-CZ" altLang="cs-CZ" sz="1000"/>
              <a:pPr eaLnBrk="1" hangingPunct="1"/>
              <a:t>27</a:t>
            </a:fld>
            <a:endParaRPr lang="cs-CZ" altLang="cs-CZ" sz="100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9829800" cy="105251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Konzervování a restaurování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81076"/>
            <a:ext cx="10515599" cy="5256213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chemeClr val="accent1"/>
                </a:solidFill>
                <a:cs typeface="Times New Roman" charset="0"/>
              </a:rPr>
              <a:t>Mechanické čištění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sz="2600" dirty="0">
                <a:cs typeface="Times New Roman" charset="0"/>
              </a:rPr>
              <a:t>antistatické štětc</a:t>
            </a:r>
            <a:r>
              <a:rPr lang="cs-CZ" sz="2600" dirty="0"/>
              <a:t>e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sz="2600" dirty="0"/>
              <a:t>or</a:t>
            </a:r>
            <a:r>
              <a:rPr lang="cs-CZ" sz="2600" dirty="0">
                <a:cs typeface="Times New Roman" charset="0"/>
              </a:rPr>
              <a:t>ganická rozpouštědla (např. </a:t>
            </a:r>
            <a:r>
              <a:rPr lang="cs-CZ" sz="2600" dirty="0" err="1">
                <a:cs typeface="Times New Roman" charset="0"/>
              </a:rPr>
              <a:t>trichloretan</a:t>
            </a:r>
            <a:r>
              <a:rPr lang="cs-CZ" sz="2600" dirty="0">
                <a:cs typeface="Times New Roman" charset="0"/>
              </a:rPr>
              <a:t>, </a:t>
            </a:r>
            <a:r>
              <a:rPr lang="cs-CZ" sz="2600" dirty="0" err="1">
                <a:cs typeface="Times New Roman" charset="0"/>
              </a:rPr>
              <a:t>isopropylalkohol</a:t>
            </a:r>
            <a:r>
              <a:rPr lang="cs-CZ" sz="2600" dirty="0">
                <a:cs typeface="Times New Roman" charset="0"/>
              </a:rPr>
              <a:t>) </a:t>
            </a:r>
            <a:r>
              <a:rPr lang="cs-CZ" sz="2600" dirty="0" smtClean="0">
                <a:cs typeface="Times New Roman" charset="0"/>
              </a:rPr>
              <a:t>- odstranění </a:t>
            </a:r>
            <a:r>
              <a:rPr lang="cs-CZ" sz="2600" dirty="0">
                <a:cs typeface="Times New Roman" charset="0"/>
              </a:rPr>
              <a:t>mastné špíny</a:t>
            </a:r>
            <a:endParaRPr lang="cs-CZ" sz="2600" dirty="0"/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sz="2600" dirty="0">
                <a:cs typeface="Times New Roman" charset="0"/>
              </a:rPr>
              <a:t>voda s přídavkem detergentu a důkladné vyprání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sz="2600" dirty="0"/>
              <a:t>   </a:t>
            </a:r>
            <a:r>
              <a:rPr lang="cs-CZ" sz="2600" dirty="0" smtClean="0"/>
              <a:t>Pozn</a:t>
            </a:r>
            <a:r>
              <a:rPr lang="cs-CZ" sz="2600" dirty="0"/>
              <a:t>.: </a:t>
            </a:r>
            <a:r>
              <a:rPr lang="cs-CZ" sz="2600" dirty="0">
                <a:cs typeface="Times New Roman" charset="0"/>
              </a:rPr>
              <a:t>Čistění fotomateriálů mokrou cestou vyžaduje vždy jejich šetrné vysušení.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chemeClr val="accent1"/>
                </a:solidFill>
                <a:cs typeface="Times New Roman" charset="0"/>
              </a:rPr>
              <a:t>Eliminace rýh</a:t>
            </a:r>
            <a:r>
              <a:rPr lang="cs-CZ" sz="26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sz="2600" b="1" dirty="0">
                <a:solidFill>
                  <a:schemeClr val="accent1"/>
                </a:solidFill>
                <a:cs typeface="Times New Roman" charset="0"/>
              </a:rPr>
              <a:t>v emulzní vrstvě</a:t>
            </a:r>
            <a:r>
              <a:rPr lang="cs-CZ" sz="2600" dirty="0">
                <a:solidFill>
                  <a:schemeClr val="accent1"/>
                </a:solidFill>
                <a:cs typeface="Times New Roman" charset="0"/>
              </a:rPr>
              <a:t> a </a:t>
            </a:r>
            <a:r>
              <a:rPr lang="cs-CZ" sz="2600" b="1" dirty="0">
                <a:solidFill>
                  <a:schemeClr val="accent1"/>
                </a:solidFill>
                <a:cs typeface="Times New Roman" charset="0"/>
              </a:rPr>
              <a:t>odstranění vmáčklých prachových částic</a:t>
            </a:r>
            <a:r>
              <a:rPr lang="cs-CZ" sz="2600" dirty="0">
                <a:solidFill>
                  <a:schemeClr val="accent1"/>
                </a:solidFill>
                <a:cs typeface="Times New Roman" charset="0"/>
              </a:rPr>
              <a:t> </a:t>
            </a:r>
            <a:endParaRPr lang="cs-CZ" sz="2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600" dirty="0" smtClean="0">
                <a:cs typeface="Times New Roman" charset="0"/>
              </a:rPr>
              <a:t>bobtnáním </a:t>
            </a:r>
            <a:r>
              <a:rPr lang="cs-CZ" sz="2600" dirty="0">
                <a:cs typeface="Times New Roman" charset="0"/>
              </a:rPr>
              <a:t>emulze ve vodě (pH kolem 10)</a:t>
            </a:r>
            <a:endParaRPr lang="cs-CZ" sz="26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sz="2600" dirty="0">
                <a:cs typeface="Times New Roman" charset="0"/>
              </a:rPr>
              <a:t>dokonalé proprání v proudící vodě o teplotě kolem 20 </a:t>
            </a:r>
            <a:r>
              <a:rPr lang="cs-CZ" sz="2600" baseline="30000" dirty="0" err="1">
                <a:cs typeface="Times New Roman" charset="0"/>
              </a:rPr>
              <a:t>o</a:t>
            </a:r>
            <a:r>
              <a:rPr lang="cs-CZ" sz="2600" dirty="0" err="1">
                <a:cs typeface="Times New Roman" charset="0"/>
              </a:rPr>
              <a:t>C</a:t>
            </a:r>
            <a:r>
              <a:rPr lang="cs-CZ" sz="2600" dirty="0">
                <a:cs typeface="Times New Roman" charset="0"/>
              </a:rPr>
              <a:t>  sušení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sz="2600" dirty="0">
                <a:cs typeface="Times New Roman" charset="0"/>
              </a:rPr>
              <a:t>Pozn.: Tato mokrá cesta čistění je však vyloučena v případě fotomateriálů, které nemají </a:t>
            </a:r>
            <a:r>
              <a:rPr lang="cs-CZ" sz="2600" dirty="0"/>
              <a:t>vy</a:t>
            </a:r>
            <a:r>
              <a:rPr lang="cs-CZ" sz="2600" dirty="0">
                <a:cs typeface="Times New Roman" charset="0"/>
              </a:rPr>
              <a:t>tvrzenou želatinu (např. fotografie z </a:t>
            </a:r>
            <a:r>
              <a:rPr lang="cs-CZ" sz="2600" dirty="0" smtClean="0">
                <a:cs typeface="Times New Roman" charset="0"/>
              </a:rPr>
              <a:t>předminulého </a:t>
            </a:r>
            <a:r>
              <a:rPr lang="cs-CZ" sz="2600" dirty="0">
                <a:cs typeface="Times New Roman" charset="0"/>
              </a:rPr>
              <a:t>století)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90175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2DBA28-EDAA-45D7-8D68-072B7313FA67}" type="slidenum">
              <a:rPr lang="cs-CZ" altLang="cs-CZ" sz="1000"/>
              <a:pPr eaLnBrk="1" hangingPunct="1"/>
              <a:t>28</a:t>
            </a:fld>
            <a:endParaRPr lang="cs-CZ" altLang="cs-CZ" sz="100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Konzervování a restaurování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10515600" cy="4953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  <a:cs typeface="Times New Roman" charset="0"/>
              </a:rPr>
              <a:t>Odstraňování skvrn a povlaků</a:t>
            </a:r>
            <a:endParaRPr lang="cs-CZ" sz="2400" b="1" dirty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5% roztokem uhličitanu sodného Na</a:t>
            </a:r>
            <a:r>
              <a:rPr lang="cs-CZ" sz="2400" baseline="-30000" dirty="0">
                <a:cs typeface="Times New Roman" charset="0"/>
              </a:rPr>
              <a:t>2</a:t>
            </a:r>
            <a:r>
              <a:rPr lang="cs-CZ" sz="2400" dirty="0">
                <a:cs typeface="Times New Roman" charset="0"/>
              </a:rPr>
              <a:t>CO</a:t>
            </a:r>
            <a:r>
              <a:rPr lang="cs-CZ" sz="2400" baseline="-30000" dirty="0">
                <a:cs typeface="Times New Roman" charset="0"/>
              </a:rPr>
              <a:t>3</a:t>
            </a:r>
            <a:r>
              <a:rPr lang="cs-CZ" sz="2400" dirty="0">
                <a:cs typeface="Times New Roman" charset="0"/>
              </a:rPr>
              <a:t> nebo roztokem kyseliny octové (v případě ve vodě </a:t>
            </a:r>
            <a:r>
              <a:rPr lang="cs-CZ" sz="2400" b="1" dirty="0">
                <a:solidFill>
                  <a:schemeClr val="accent1"/>
                </a:solidFill>
                <a:cs typeface="Times New Roman" charset="0"/>
              </a:rPr>
              <a:t>nerozpustného bílého práškovitého povlaku</a:t>
            </a:r>
            <a:r>
              <a:rPr lang="cs-CZ" sz="2400" dirty="0">
                <a:cs typeface="Times New Roman" charset="0"/>
              </a:rPr>
              <a:t> na povrchu emulzní vrstvy)</a:t>
            </a:r>
            <a:endParaRPr lang="cs-CZ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lázní </a:t>
            </a:r>
            <a:r>
              <a:rPr lang="cs-CZ" sz="2400" dirty="0" err="1">
                <a:cs typeface="Times New Roman" charset="0"/>
              </a:rPr>
              <a:t>thiomočoviny</a:t>
            </a:r>
            <a:r>
              <a:rPr lang="cs-CZ" sz="2400" dirty="0">
                <a:cs typeface="Times New Roman" charset="0"/>
              </a:rPr>
              <a:t> s přídavkem kyseliny octové (v případě </a:t>
            </a:r>
            <a:r>
              <a:rPr lang="cs-CZ" sz="2400" b="1" dirty="0">
                <a:solidFill>
                  <a:schemeClr val="accent1"/>
                </a:solidFill>
                <a:cs typeface="Times New Roman" charset="0"/>
              </a:rPr>
              <a:t>žlutého až hnědého závoje</a:t>
            </a:r>
            <a:r>
              <a:rPr lang="cs-CZ" sz="2400" dirty="0">
                <a:cs typeface="Times New Roman" charset="0"/>
              </a:rPr>
              <a:t> na povrchu emulzní vrstvy)</a:t>
            </a:r>
            <a:endParaRPr lang="cs-CZ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2 - 3% roztokem hydroxidu sodného </a:t>
            </a:r>
            <a:r>
              <a:rPr lang="cs-CZ" sz="2400" dirty="0" err="1">
                <a:cs typeface="Times New Roman" charset="0"/>
              </a:rPr>
              <a:t>NaOH</a:t>
            </a:r>
            <a:r>
              <a:rPr lang="cs-CZ" sz="2400" dirty="0">
                <a:cs typeface="Times New Roman" charset="0"/>
              </a:rPr>
              <a:t> (v případě </a:t>
            </a:r>
            <a:r>
              <a:rPr lang="cs-CZ" sz="2400" b="1" dirty="0">
                <a:solidFill>
                  <a:schemeClr val="accent1"/>
                </a:solidFill>
                <a:cs typeface="Times New Roman" charset="0"/>
              </a:rPr>
              <a:t>modrozelených skvrn</a:t>
            </a:r>
            <a:r>
              <a:rPr lang="cs-CZ" sz="2400" dirty="0">
                <a:cs typeface="Times New Roman" charset="0"/>
              </a:rPr>
              <a:t> na povrchu emulzní vrstvy)</a:t>
            </a:r>
            <a:endParaRPr lang="cs-CZ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namočením fotomateriálu (10 - 20 min), jeho ustálením (10 min), následným praním (30 - 45 min), vložením do roztoku Na</a:t>
            </a:r>
            <a:r>
              <a:rPr lang="cs-CZ" sz="2400" baseline="-30000" dirty="0">
                <a:cs typeface="Times New Roman" charset="0"/>
              </a:rPr>
              <a:t>2</a:t>
            </a:r>
            <a:r>
              <a:rPr lang="cs-CZ" sz="2400" dirty="0">
                <a:cs typeface="Times New Roman" charset="0"/>
              </a:rPr>
              <a:t>CO</a:t>
            </a:r>
            <a:r>
              <a:rPr lang="cs-CZ" sz="2400" baseline="-30000" dirty="0">
                <a:cs typeface="Times New Roman" charset="0"/>
              </a:rPr>
              <a:t>3 </a:t>
            </a:r>
            <a:r>
              <a:rPr lang="cs-CZ" sz="2400" dirty="0">
                <a:cs typeface="Times New Roman" charset="0"/>
              </a:rPr>
              <a:t>(1 min), opětovným praním (20 min) a konečným utvrzením ve formaldehydu (v případě </a:t>
            </a:r>
            <a:r>
              <a:rPr lang="cs-CZ" sz="2400" b="1" dirty="0">
                <a:solidFill>
                  <a:schemeClr val="accent1"/>
                </a:solidFill>
                <a:cs typeface="Times New Roman" charset="0"/>
              </a:rPr>
              <a:t>žlutých až hnědých skvrn</a:t>
            </a:r>
            <a:r>
              <a:rPr lang="cs-CZ" sz="2400" dirty="0">
                <a:cs typeface="Times New Roman" charset="0"/>
              </a:rPr>
              <a:t> způsobených nedokonalým ustálením fotografii)</a:t>
            </a:r>
            <a:endParaRPr lang="cs-CZ" sz="24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>
                <a:cs typeface="Times New Roman" charset="0"/>
              </a:rPr>
              <a:t>	Po aplikaci chemických čistících roztoků je nutné fotomateriál důkladně vyprat</a:t>
            </a:r>
            <a:r>
              <a:rPr lang="cs-CZ" sz="2400" dirty="0" smtClean="0">
                <a:cs typeface="Times New Roman" charset="0"/>
              </a:rPr>
              <a:t>.</a:t>
            </a:r>
            <a:endParaRPr lang="cs-CZ" sz="2400" dirty="0"/>
          </a:p>
          <a:p>
            <a:pPr eaLnBrk="1" hangingPunct="1"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1910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E1D2AA-54E0-4156-A794-ACF9FAFAA87C}" type="slidenum">
              <a:rPr lang="cs-CZ" altLang="cs-CZ" sz="1000"/>
              <a:pPr eaLnBrk="1" hangingPunct="1"/>
              <a:t>29</a:t>
            </a:fld>
            <a:endParaRPr lang="cs-CZ" altLang="cs-CZ" sz="100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Konzervování a restaurování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2574"/>
            <a:ext cx="10515600" cy="4964389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  <a:cs typeface="Times New Roman" charset="0"/>
              </a:rPr>
              <a:t>	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Stříbrná zrcadla</a:t>
            </a:r>
            <a:r>
              <a:rPr lang="cs-CZ" dirty="0">
                <a:cs typeface="Times New Roman" charset="0"/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cs typeface="Times New Roman" charset="0"/>
              </a:rPr>
              <a:t>Odstranění </a:t>
            </a:r>
            <a:r>
              <a:rPr lang="cs-CZ" dirty="0" smtClean="0">
                <a:cs typeface="Times New Roman" charset="0"/>
              </a:rPr>
              <a:t>etanolem </a:t>
            </a:r>
            <a:r>
              <a:rPr lang="cs-CZ" dirty="0">
                <a:cs typeface="Times New Roman" charset="0"/>
              </a:rPr>
              <a:t>nebo alkoholickým roztokem jódu (1 g jódu na 1000 ml </a:t>
            </a:r>
            <a:r>
              <a:rPr lang="cs-CZ" dirty="0" smtClean="0">
                <a:cs typeface="Times New Roman" charset="0"/>
              </a:rPr>
              <a:t>etanolu), </a:t>
            </a:r>
            <a:r>
              <a:rPr lang="cs-CZ" dirty="0">
                <a:cs typeface="Times New Roman" charset="0"/>
              </a:rPr>
              <a:t>příp. gumou.</a:t>
            </a:r>
            <a:r>
              <a:rPr lang="cs-CZ" dirty="0"/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	Vybledlý fotografický obraz</a:t>
            </a:r>
            <a:r>
              <a:rPr lang="cs-CZ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dirty="0">
                <a:solidFill>
                  <a:schemeClr val="accent1"/>
                </a:solidFill>
              </a:rPr>
              <a:t> - </a:t>
            </a:r>
            <a:r>
              <a:rPr lang="cs-CZ" b="1" dirty="0">
                <a:solidFill>
                  <a:schemeClr val="accent1"/>
                </a:solidFill>
                <a:cs typeface="Times New Roman" charset="0"/>
              </a:rPr>
              <a:t>zesilování chemické</a:t>
            </a:r>
            <a:endParaRPr lang="cs-CZ" dirty="0">
              <a:solidFill>
                <a:schemeClr val="accent1"/>
              </a:solidFill>
              <a:cs typeface="Times New Roman" charset="0"/>
            </a:endParaRPr>
          </a:p>
          <a:p>
            <a:pPr algn="just" eaLnBrk="1" hangingPunct="1">
              <a:defRPr/>
            </a:pPr>
            <a:r>
              <a:rPr lang="cs-CZ" dirty="0">
                <a:cs typeface="Times New Roman" charset="0"/>
              </a:rPr>
              <a:t>tzv. bělení (pomocí roztoku </a:t>
            </a:r>
            <a:r>
              <a:rPr lang="cs-CZ" dirty="0"/>
              <a:t>H</a:t>
            </a:r>
            <a:r>
              <a:rPr lang="cs-CZ" dirty="0">
                <a:cs typeface="Times New Roman" charset="0"/>
              </a:rPr>
              <a:t>g</a:t>
            </a:r>
            <a:r>
              <a:rPr lang="cs-CZ" baseline="-30000" dirty="0">
                <a:cs typeface="Times New Roman" charset="0"/>
              </a:rPr>
              <a:t>2</a:t>
            </a:r>
            <a:r>
              <a:rPr lang="cs-CZ" dirty="0">
                <a:cs typeface="Times New Roman" charset="0"/>
              </a:rPr>
              <a:t>Cl</a:t>
            </a:r>
            <a:r>
              <a:rPr lang="cs-CZ" baseline="-30000" dirty="0">
                <a:cs typeface="Times New Roman" charset="0"/>
              </a:rPr>
              <a:t>2 </a:t>
            </a:r>
            <a:r>
              <a:rPr lang="cs-CZ" dirty="0"/>
              <a:t>se</a:t>
            </a:r>
            <a:r>
              <a:rPr lang="cs-CZ" dirty="0">
                <a:cs typeface="Times New Roman" charset="0"/>
              </a:rPr>
              <a:t> kovové stříbro převede na </a:t>
            </a:r>
            <a:r>
              <a:rPr lang="cs-CZ" dirty="0" err="1">
                <a:cs typeface="Times New Roman" charset="0"/>
              </a:rPr>
              <a:t>AgCl</a:t>
            </a:r>
            <a:r>
              <a:rPr lang="cs-CZ" dirty="0">
                <a:cs typeface="Times New Roman" charset="0"/>
              </a:rPr>
              <a:t>) a opětovn</a:t>
            </a:r>
            <a:r>
              <a:rPr lang="cs-CZ" dirty="0"/>
              <a:t>ě se</a:t>
            </a:r>
            <a:r>
              <a:rPr lang="cs-CZ" dirty="0">
                <a:cs typeface="Times New Roman" charset="0"/>
              </a:rPr>
              <a:t> vyvolá</a:t>
            </a:r>
            <a:r>
              <a:rPr lang="cs-CZ" dirty="0"/>
              <a:t> </a:t>
            </a:r>
            <a:r>
              <a:rPr lang="cs-CZ" dirty="0">
                <a:cs typeface="Times New Roman" charset="0"/>
              </a:rPr>
              <a:t>pomocí roztoku amoniaku</a:t>
            </a:r>
            <a:r>
              <a:rPr lang="cs-CZ" dirty="0"/>
              <a:t>,</a:t>
            </a:r>
            <a:r>
              <a:rPr lang="cs-CZ" dirty="0">
                <a:cs typeface="Times New Roman" charset="0"/>
              </a:rPr>
              <a:t> Na</a:t>
            </a:r>
            <a:r>
              <a:rPr lang="cs-CZ" baseline="-30000" dirty="0">
                <a:cs typeface="Times New Roman" charset="0"/>
              </a:rPr>
              <a:t>2</a:t>
            </a:r>
            <a:r>
              <a:rPr lang="cs-CZ" dirty="0">
                <a:cs typeface="Times New Roman" charset="0"/>
              </a:rPr>
              <a:t>SO</a:t>
            </a:r>
            <a:r>
              <a:rPr lang="cs-CZ" baseline="-30000" dirty="0">
                <a:cs typeface="Times New Roman" charset="0"/>
              </a:rPr>
              <a:t>3</a:t>
            </a:r>
            <a:r>
              <a:rPr lang="cs-CZ" dirty="0">
                <a:cs typeface="Times New Roman" charset="0"/>
              </a:rPr>
              <a:t> a nebo běžné vývojky). </a:t>
            </a:r>
            <a:endParaRPr lang="cs-CZ" dirty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	Pozn.: j</a:t>
            </a:r>
            <a:r>
              <a:rPr lang="cs-CZ" dirty="0">
                <a:cs typeface="Times New Roman" charset="0"/>
              </a:rPr>
              <a:t>de v podstatě o proces </a:t>
            </a:r>
            <a:r>
              <a:rPr lang="cs-CZ" dirty="0" err="1">
                <a:cs typeface="Times New Roman" charset="0"/>
              </a:rPr>
              <a:t>rehalogena</a:t>
            </a:r>
            <a:r>
              <a:rPr lang="cs-CZ" dirty="0" err="1"/>
              <a:t>ce</a:t>
            </a:r>
            <a:r>
              <a:rPr lang="cs-CZ" dirty="0">
                <a:cs typeface="Times New Roman" charset="0"/>
              </a:rPr>
              <a:t> a je možné použít i jiné chemické sloučeniny</a:t>
            </a:r>
            <a:r>
              <a:rPr lang="cs-CZ" dirty="0"/>
              <a:t> (n</a:t>
            </a:r>
            <a:r>
              <a:rPr lang="cs-CZ" dirty="0">
                <a:cs typeface="Times New Roman" charset="0"/>
              </a:rPr>
              <a:t>apř. komerční zesilovače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337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4D5F25-AE3D-4C33-9549-30DAEE69EEBE}" type="slidenum">
              <a:rPr lang="cs-CZ" altLang="cs-CZ" sz="1000"/>
              <a:pPr eaLnBrk="1" hangingPunct="1"/>
              <a:t>3</a:t>
            </a:fld>
            <a:endParaRPr lang="cs-CZ" altLang="cs-CZ" sz="100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Negativní vývojka Kodak D76</a:t>
            </a:r>
          </a:p>
        </p:txBody>
      </p:sp>
      <p:sp>
        <p:nvSpPr>
          <p:cNvPr id="122956" name="Rectangle 76"/>
          <p:cNvSpPr>
            <a:spLocks noGrp="1" noChangeArrowheads="1"/>
          </p:cNvSpPr>
          <p:nvPr>
            <p:ph type="body" sz="half" idx="1"/>
          </p:nvPr>
        </p:nvSpPr>
        <p:spPr>
          <a:xfrm>
            <a:off x="1486695" y="1598614"/>
            <a:ext cx="4035425" cy="4497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Základní roztok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metol 2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hydrochinon 5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siřičitan sodný 100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borax 2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voda do 1000 ml</a:t>
            </a:r>
          </a:p>
        </p:txBody>
      </p:sp>
      <p:sp>
        <p:nvSpPr>
          <p:cNvPr id="122957" name="Rectangle 77"/>
          <p:cNvSpPr>
            <a:spLocks noGrp="1" noChangeArrowheads="1"/>
          </p:cNvSpPr>
          <p:nvPr>
            <p:ph type="body" sz="half" idx="2"/>
          </p:nvPr>
        </p:nvSpPr>
        <p:spPr>
          <a:xfrm>
            <a:off x="6420247" y="1598614"/>
            <a:ext cx="4035425" cy="4497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Doplňovací roztok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 metol 3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hydrochinon 7,5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siřičitan sodný 100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borax 20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voda do 1000 ml</a:t>
            </a:r>
          </a:p>
        </p:txBody>
      </p:sp>
    </p:spTree>
    <p:extLst>
      <p:ext uri="{BB962C8B-B14F-4D97-AF65-F5344CB8AC3E}">
        <p14:creationId xmlns:p14="http://schemas.microsoft.com/office/powerpoint/2010/main" val="4206297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9340851" cy="10715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Konzervování a restaurování</a:t>
            </a:r>
            <a:endParaRPr lang="cs-CZ" dirty="0" smtClean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4953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Tx/>
              <a:buNone/>
              <a:defRPr/>
            </a:pPr>
            <a:r>
              <a:rPr lang="cs-CZ" b="1" dirty="0" smtClean="0">
                <a:solidFill>
                  <a:schemeClr val="accent1"/>
                </a:solidFill>
                <a:cs typeface="Times New Roman" charset="0"/>
              </a:rPr>
              <a:t>Mechanická poškození fotografií </a:t>
            </a:r>
            <a:r>
              <a:rPr lang="cs-CZ" dirty="0" smtClean="0">
                <a:cs typeface="Times New Roman" charset="0"/>
              </a:rPr>
              <a:t>(pomačkání nebo doplnění chybějící části podložek</a:t>
            </a:r>
            <a:r>
              <a:rPr lang="cs-CZ" dirty="0" smtClean="0"/>
              <a:t>)</a:t>
            </a:r>
          </a:p>
          <a:p>
            <a:pPr algn="just" eaLnBrk="1" hangingPunct="1">
              <a:defRPr/>
            </a:pPr>
            <a:r>
              <a:rPr lang="cs-CZ" dirty="0" smtClean="0">
                <a:cs typeface="Times New Roman" charset="0"/>
              </a:rPr>
              <a:t>opravy drobných prasklin -  japonským papírem </a:t>
            </a:r>
            <a:endParaRPr lang="cs-CZ" dirty="0" smtClean="0"/>
          </a:p>
          <a:p>
            <a:pPr algn="just" eaLnBrk="1" hangingPunct="1">
              <a:defRPr/>
            </a:pPr>
            <a:r>
              <a:rPr lang="cs-CZ" dirty="0" smtClean="0"/>
              <a:t>d</a:t>
            </a:r>
            <a:r>
              <a:rPr lang="cs-CZ" dirty="0" smtClean="0">
                <a:cs typeface="Times New Roman" charset="0"/>
              </a:rPr>
              <a:t>oplnění chybějících částí fotografickým papírem (100% bavlněné vlákno, </a:t>
            </a:r>
            <a:r>
              <a:rPr lang="cs-CZ" dirty="0" smtClean="0"/>
              <a:t>neutrální</a:t>
            </a:r>
            <a:r>
              <a:rPr lang="cs-CZ" dirty="0" smtClean="0">
                <a:cs typeface="Times New Roman" charset="0"/>
              </a:rPr>
              <a:t> pH</a:t>
            </a:r>
            <a:r>
              <a:rPr lang="cs-CZ" dirty="0" smtClean="0"/>
              <a:t>)</a:t>
            </a:r>
            <a:r>
              <a:rPr lang="cs-CZ" dirty="0" smtClean="0">
                <a:cs typeface="Times New Roman" charset="0"/>
              </a:rPr>
              <a:t> tzv.</a:t>
            </a:r>
            <a:r>
              <a:rPr lang="cs-CZ" dirty="0" smtClean="0"/>
              <a:t> </a:t>
            </a:r>
            <a:r>
              <a:rPr lang="cs-CZ" dirty="0" err="1" smtClean="0">
                <a:cs typeface="Times New Roman" charset="0"/>
              </a:rPr>
              <a:t>Photostore</a:t>
            </a:r>
            <a:r>
              <a:rPr lang="cs-CZ" dirty="0" smtClean="0">
                <a:cs typeface="Times New Roman" charset="0"/>
              </a:rPr>
              <a:t> </a:t>
            </a:r>
            <a:r>
              <a:rPr lang="cs-CZ" dirty="0" err="1" smtClean="0">
                <a:cs typeface="Times New Roman" charset="0"/>
              </a:rPr>
              <a:t>Photographic</a:t>
            </a:r>
            <a:r>
              <a:rPr lang="cs-CZ" dirty="0" smtClean="0">
                <a:cs typeface="Times New Roman" charset="0"/>
              </a:rPr>
              <a:t> </a:t>
            </a:r>
            <a:r>
              <a:rPr lang="cs-CZ" dirty="0" err="1" smtClean="0">
                <a:cs typeface="Times New Roman" charset="0"/>
              </a:rPr>
              <a:t>Paper</a:t>
            </a:r>
            <a:r>
              <a:rPr lang="cs-CZ" dirty="0" smtClean="0">
                <a:cs typeface="Times New Roman" charset="0"/>
              </a:rPr>
              <a:t> </a:t>
            </a:r>
          </a:p>
          <a:p>
            <a:pPr algn="just" eaLnBrk="1" hangingPunct="1">
              <a:defRPr/>
            </a:pPr>
            <a:r>
              <a:rPr lang="cs-CZ" dirty="0" smtClean="0">
                <a:cs typeface="Times New Roman" charset="0"/>
              </a:rPr>
              <a:t>Použitá lepidla: ethery celulosy, škrob </a:t>
            </a:r>
          </a:p>
          <a:p>
            <a:pPr algn="just" eaLnBrk="1" hangingPunct="1">
              <a:buFontTx/>
              <a:buNone/>
              <a:defRPr/>
            </a:pPr>
            <a:r>
              <a:rPr lang="cs-CZ" dirty="0" smtClean="0">
                <a:cs typeface="Times New Roman" charset="0"/>
              </a:rPr>
              <a:t> </a:t>
            </a:r>
          </a:p>
          <a:p>
            <a:pPr algn="just" eaLnBrk="1" hangingPunct="1">
              <a:buFontTx/>
              <a:buNone/>
              <a:defRPr/>
            </a:pPr>
            <a:r>
              <a:rPr lang="cs-CZ" b="1" dirty="0" smtClean="0">
                <a:solidFill>
                  <a:schemeClr val="accent1"/>
                </a:solidFill>
                <a:cs typeface="Times New Roman" charset="0"/>
              </a:rPr>
              <a:t>Lepení</a:t>
            </a:r>
            <a:r>
              <a:rPr lang="cs-CZ" dirty="0" smtClean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b="1" dirty="0" smtClean="0">
                <a:solidFill>
                  <a:schemeClr val="accent1"/>
                </a:solidFill>
                <a:cs typeface="Times New Roman" charset="0"/>
              </a:rPr>
              <a:t>emulzní vrstvy k podložce</a:t>
            </a:r>
            <a:r>
              <a:rPr lang="cs-CZ" dirty="0" smtClean="0">
                <a:solidFill>
                  <a:schemeClr val="accent1"/>
                </a:solidFill>
                <a:cs typeface="Times New Roman" charset="0"/>
              </a:rPr>
              <a:t> </a:t>
            </a:r>
            <a:endParaRPr lang="cs-CZ" dirty="0" smtClean="0">
              <a:solidFill>
                <a:schemeClr val="accent1"/>
              </a:solidFill>
            </a:endParaRPr>
          </a:p>
          <a:p>
            <a:pPr algn="just" eaLnBrk="1" hangingPunct="1">
              <a:defRPr/>
            </a:pPr>
            <a:r>
              <a:rPr lang="cs-CZ" dirty="0" smtClean="0">
                <a:cs typeface="Times New Roman" charset="0"/>
              </a:rPr>
              <a:t>odchlíplá emulze je nejprve zvlhčena</a:t>
            </a:r>
            <a:endParaRPr lang="cs-CZ" dirty="0" smtClean="0"/>
          </a:p>
          <a:p>
            <a:pPr algn="just" eaLnBrk="1" hangingPunct="1">
              <a:defRPr/>
            </a:pPr>
            <a:r>
              <a:rPr lang="cs-CZ" dirty="0" smtClean="0">
                <a:cs typeface="Times New Roman" charset="0"/>
              </a:rPr>
              <a:t>poté se na podložku nanese lepidlo a po odpaření rozpouštědla se emulze přitiskne k podložce  </a:t>
            </a:r>
          </a:p>
          <a:p>
            <a:pPr algn="just" eaLnBrk="1" hangingPunct="1">
              <a:defRPr/>
            </a:pPr>
            <a:r>
              <a:rPr lang="cs-CZ" dirty="0" smtClean="0">
                <a:cs typeface="Times New Roman" charset="0"/>
              </a:rPr>
              <a:t>Použitá lepidla: fotografická želatina nebo ethery celulosy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1BE261-4482-476F-AF78-05667E356E24}" type="slidenum">
              <a:rPr lang="cs-CZ" altLang="cs-CZ" sz="1000"/>
              <a:pPr eaLnBrk="1" hangingPunct="1"/>
              <a:t>30</a:t>
            </a:fld>
            <a:endParaRPr lang="cs-CZ" altLang="cs-CZ" sz="1000"/>
          </a:p>
        </p:txBody>
      </p:sp>
    </p:spTree>
    <p:extLst>
      <p:ext uri="{BB962C8B-B14F-4D97-AF65-F5344CB8AC3E}">
        <p14:creationId xmlns:p14="http://schemas.microsoft.com/office/powerpoint/2010/main" val="9855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C5DF39-D06C-443F-B100-42FCEF56CC43}" type="slidenum">
              <a:rPr lang="cs-CZ" altLang="cs-CZ" sz="1000"/>
              <a:pPr eaLnBrk="1" hangingPunct="1"/>
              <a:t>31</a:t>
            </a:fld>
            <a:endParaRPr lang="cs-CZ" altLang="cs-CZ" sz="100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Doporučovaná kvalita vzduchu v </a:t>
            </a:r>
            <a:r>
              <a:rPr lang="cs-CZ" dirty="0">
                <a:solidFill>
                  <a:srgbClr val="C00000"/>
                </a:solidFill>
                <a:cs typeface="Times New Roman" charset="0"/>
              </a:rPr>
              <a:t>archivech </a:t>
            </a:r>
            <a:endParaRPr lang="cs-CZ" dirty="0" smtClean="0">
              <a:solidFill>
                <a:srgbClr val="C00000"/>
              </a:solidFill>
              <a:cs typeface="Times New Roman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 smtClean="0">
                <a:solidFill>
                  <a:schemeClr val="accent1"/>
                </a:solidFill>
                <a:cs typeface="Times New Roman" charset="0"/>
              </a:rPr>
              <a:t>Polutant</a:t>
            </a:r>
            <a:r>
              <a:rPr lang="cs-CZ" dirty="0" smtClean="0">
                <a:cs typeface="Times New Roman" charset="0"/>
              </a:rPr>
              <a:t> </a:t>
            </a:r>
            <a:r>
              <a:rPr lang="cs-CZ" dirty="0" smtClean="0"/>
              <a:t>   		</a:t>
            </a:r>
            <a:r>
              <a:rPr lang="cs-CZ" dirty="0" smtClean="0">
                <a:solidFill>
                  <a:schemeClr val="accent1"/>
                </a:solidFill>
                <a:cs typeface="Times New Roman" charset="0"/>
              </a:rPr>
              <a:t>Koncentrace [</a:t>
            </a:r>
            <a:r>
              <a:rPr lang="cs-CZ" dirty="0" smtClean="0">
                <a:solidFill>
                  <a:schemeClr val="accent1"/>
                </a:solidFill>
                <a:cs typeface="Times New Roman" charset="0"/>
                <a:sym typeface="Symbol" pitchFamily="18" charset="2"/>
              </a:rPr>
              <a:t></a:t>
            </a:r>
            <a:r>
              <a:rPr lang="cs-CZ" dirty="0" err="1" smtClean="0">
                <a:solidFill>
                  <a:schemeClr val="accent1"/>
                </a:solidFill>
                <a:cs typeface="Times New Roman" charset="0"/>
              </a:rPr>
              <a:t>gm</a:t>
            </a:r>
            <a:r>
              <a:rPr lang="cs-CZ" dirty="0" smtClean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baseline="30000" dirty="0" smtClean="0">
                <a:solidFill>
                  <a:schemeClr val="accent1"/>
                </a:solidFill>
                <a:cs typeface="Times New Roman" charset="0"/>
              </a:rPr>
              <a:t>-3</a:t>
            </a:r>
            <a:r>
              <a:rPr lang="cs-CZ" dirty="0" smtClean="0">
                <a:solidFill>
                  <a:schemeClr val="accent1"/>
                </a:solidFill>
                <a:cs typeface="Times New Roman" charset="0"/>
              </a:rPr>
              <a:t>]</a:t>
            </a:r>
            <a:r>
              <a:rPr lang="cs-CZ" dirty="0" smtClean="0">
                <a:cs typeface="Times New Roman" charset="0"/>
              </a:rPr>
              <a:t> 	</a:t>
            </a:r>
            <a:r>
              <a:rPr lang="cs-CZ" dirty="0" smtClean="0"/>
              <a:t>    </a:t>
            </a:r>
            <a:endParaRPr lang="cs-CZ" dirty="0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charset="0"/>
              </a:rPr>
              <a:t>SO</a:t>
            </a:r>
            <a:r>
              <a:rPr lang="cs-CZ" baseline="-30000" dirty="0" smtClean="0">
                <a:cs typeface="Times New Roman" charset="0"/>
              </a:rPr>
              <a:t>2</a:t>
            </a:r>
            <a:r>
              <a:rPr lang="cs-CZ" dirty="0" smtClean="0">
                <a:cs typeface="Times New Roman" charset="0"/>
              </a:rPr>
              <a:t> 		</a:t>
            </a:r>
            <a:r>
              <a:rPr lang="cs-CZ" dirty="0" smtClean="0"/>
              <a:t>	</a:t>
            </a:r>
            <a:r>
              <a:rPr lang="cs-CZ" dirty="0" smtClean="0">
                <a:cs typeface="Times New Roman" charset="0"/>
                <a:sym typeface="Symbol" pitchFamily="18" charset="2"/>
              </a:rPr>
              <a:t></a:t>
            </a:r>
            <a:r>
              <a:rPr lang="cs-CZ" dirty="0" smtClean="0">
                <a:cs typeface="Times New Roman" charset="0"/>
              </a:rPr>
              <a:t> 1 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charset="0"/>
              </a:rPr>
              <a:t>Jemné částice 	</a:t>
            </a:r>
            <a:r>
              <a:rPr lang="cs-CZ" dirty="0" smtClean="0">
                <a:cs typeface="Times New Roman" charset="0"/>
                <a:sym typeface="Symbol" pitchFamily="18" charset="2"/>
              </a:rPr>
              <a:t></a:t>
            </a:r>
            <a:r>
              <a:rPr lang="cs-CZ" dirty="0" smtClean="0">
                <a:cs typeface="Times New Roman" charset="0"/>
              </a:rPr>
              <a:t> 75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charset="0"/>
              </a:rPr>
              <a:t>O</a:t>
            </a:r>
            <a:r>
              <a:rPr lang="cs-CZ" baseline="-30000" dirty="0" smtClean="0">
                <a:cs typeface="Times New Roman" charset="0"/>
              </a:rPr>
              <a:t>3</a:t>
            </a:r>
            <a:r>
              <a:rPr lang="cs-CZ" dirty="0" smtClean="0">
                <a:cs typeface="Times New Roman" charset="0"/>
              </a:rPr>
              <a:t> 		</a:t>
            </a:r>
            <a:r>
              <a:rPr lang="cs-CZ" dirty="0" smtClean="0"/>
              <a:t>	</a:t>
            </a:r>
            <a:r>
              <a:rPr lang="cs-CZ" dirty="0" smtClean="0">
                <a:cs typeface="Times New Roman" charset="0"/>
                <a:sym typeface="Symbol" pitchFamily="18" charset="2"/>
              </a:rPr>
              <a:t></a:t>
            </a:r>
            <a:r>
              <a:rPr lang="cs-CZ" dirty="0" smtClean="0">
                <a:cs typeface="Times New Roman" charset="0"/>
              </a:rPr>
              <a:t> 25			</a:t>
            </a: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charset="0"/>
              </a:rPr>
              <a:t>CO</a:t>
            </a:r>
            <a:r>
              <a:rPr lang="cs-CZ" baseline="-30000" dirty="0" smtClean="0">
                <a:cs typeface="Times New Roman" charset="0"/>
              </a:rPr>
              <a:t>2</a:t>
            </a:r>
            <a:r>
              <a:rPr lang="cs-CZ" dirty="0" smtClean="0">
                <a:cs typeface="Times New Roman" charset="0"/>
              </a:rPr>
              <a:t> 		           </a:t>
            </a:r>
            <a:r>
              <a:rPr lang="cs-CZ" dirty="0" smtClean="0">
                <a:cs typeface="Times New Roman" charset="0"/>
                <a:sym typeface="Symbol" pitchFamily="18" charset="2"/>
              </a:rPr>
              <a:t></a:t>
            </a:r>
            <a:r>
              <a:rPr lang="cs-CZ" dirty="0" smtClean="0">
                <a:cs typeface="Times New Roman" charset="0"/>
              </a:rPr>
              <a:t> 4.5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err="1" smtClean="0">
                <a:cs typeface="Times New Roman" charset="0"/>
              </a:rPr>
              <a:t>NO</a:t>
            </a:r>
            <a:r>
              <a:rPr lang="cs-CZ" baseline="-30000" dirty="0" err="1" smtClean="0">
                <a:cs typeface="Times New Roman" charset="0"/>
              </a:rPr>
              <a:t>x</a:t>
            </a:r>
            <a:r>
              <a:rPr lang="cs-CZ" dirty="0" smtClean="0">
                <a:cs typeface="Times New Roman" charset="0"/>
              </a:rPr>
              <a:t>		</a:t>
            </a:r>
            <a:r>
              <a:rPr lang="cs-CZ" dirty="0" smtClean="0"/>
              <a:t>	</a:t>
            </a:r>
            <a:r>
              <a:rPr lang="cs-CZ" dirty="0" smtClean="0">
                <a:cs typeface="Times New Roman" charset="0"/>
                <a:sym typeface="Symbol" pitchFamily="18" charset="2"/>
              </a:rPr>
              <a:t></a:t>
            </a:r>
            <a:r>
              <a:rPr lang="cs-CZ" dirty="0" smtClean="0">
                <a:cs typeface="Times New Roman" charset="0"/>
              </a:rPr>
              <a:t> 5 	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dirty="0" err="1" smtClean="0">
                <a:cs typeface="Times New Roman" charset="0"/>
              </a:rPr>
              <a:t>HCl</a:t>
            </a:r>
            <a:r>
              <a:rPr lang="cs-CZ" dirty="0" smtClean="0">
                <a:cs typeface="Times New Roman" charset="0"/>
              </a:rPr>
              <a:t>		</a:t>
            </a:r>
            <a:r>
              <a:rPr lang="cs-CZ" dirty="0" smtClean="0"/>
              <a:t>	</a:t>
            </a:r>
            <a:r>
              <a:rPr lang="cs-CZ" dirty="0" smtClean="0">
                <a:cs typeface="Times New Roman" charset="0"/>
              </a:rPr>
              <a:t>kontrola 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charset="0"/>
              </a:rPr>
              <a:t>CH</a:t>
            </a:r>
            <a:r>
              <a:rPr lang="cs-CZ" baseline="-30000" dirty="0" smtClean="0">
                <a:cs typeface="Times New Roman" charset="0"/>
              </a:rPr>
              <a:t>3</a:t>
            </a:r>
            <a:r>
              <a:rPr lang="cs-CZ" dirty="0" smtClean="0">
                <a:cs typeface="Times New Roman" charset="0"/>
              </a:rPr>
              <a:t> COOH	           kontrola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cs typeface="Times New Roman" charset="0"/>
              </a:rPr>
              <a:t>HCHO 	</a:t>
            </a:r>
            <a:r>
              <a:rPr lang="cs-CZ" dirty="0" smtClean="0"/>
              <a:t>	</a:t>
            </a:r>
            <a:r>
              <a:rPr lang="cs-CZ" dirty="0" smtClean="0">
                <a:cs typeface="Times New Roman" charset="0"/>
              </a:rPr>
              <a:t>kontrola	</a:t>
            </a:r>
          </a:p>
        </p:txBody>
      </p:sp>
    </p:spTree>
    <p:extLst>
      <p:ext uri="{BB962C8B-B14F-4D97-AF65-F5344CB8AC3E}">
        <p14:creationId xmlns:p14="http://schemas.microsoft.com/office/powerpoint/2010/main" val="4093871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AB16B-2FBD-44A5-A418-1CAA7D3B26C8}" type="slidenum">
              <a:rPr lang="cs-CZ" altLang="cs-CZ" sz="1000"/>
              <a:pPr eaLnBrk="1" hangingPunct="1"/>
              <a:t>32</a:t>
            </a:fld>
            <a:endParaRPr lang="cs-CZ" altLang="cs-CZ" sz="100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9380539" cy="9239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Materiál vhodný pro archivaci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08050"/>
            <a:ext cx="10515600" cy="5448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  <a:cs typeface="Times New Roman" charset="0"/>
              </a:rPr>
              <a:t>Atlantis </a:t>
            </a:r>
            <a:r>
              <a:rPr lang="cs-CZ" sz="2000" b="1" dirty="0" err="1">
                <a:solidFill>
                  <a:schemeClr val="accent1"/>
                </a:solidFill>
                <a:cs typeface="Times New Roman" charset="0"/>
              </a:rPr>
              <a:t>Silversafe</a:t>
            </a:r>
            <a:r>
              <a:rPr lang="cs-CZ" sz="2000" b="1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sz="2000" b="1" dirty="0" err="1">
                <a:solidFill>
                  <a:schemeClr val="accent1"/>
                </a:solidFill>
                <a:cs typeface="Times New Roman" charset="0"/>
              </a:rPr>
              <a:t>Photostore</a:t>
            </a:r>
            <a:r>
              <a:rPr lang="cs-CZ" sz="2000" b="1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cs-CZ" sz="2000" b="1" dirty="0" err="1">
                <a:solidFill>
                  <a:schemeClr val="accent1"/>
                </a:solidFill>
                <a:cs typeface="Times New Roman" charset="0"/>
              </a:rPr>
              <a:t>Programme</a:t>
            </a:r>
            <a:endParaRPr lang="cs-CZ" sz="2000" dirty="0">
              <a:solidFill>
                <a:schemeClr val="accent1"/>
              </a:solidFill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Times New Roman" charset="0"/>
              </a:rPr>
              <a:t>Požadavky na složení papírového obalu pro dlouhodobé uložení: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složení: 100% bavlna s dlouhými vlákny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splnění testu ztráty lesku stříbra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splnění testu fotografické aktivity dle ISO 18916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klížení:  </a:t>
            </a:r>
            <a:r>
              <a:rPr lang="cs-CZ" sz="2000" dirty="0" err="1">
                <a:cs typeface="Times New Roman" charset="0"/>
              </a:rPr>
              <a:t>alkylketendimery</a:t>
            </a:r>
            <a:endParaRPr lang="cs-CZ" sz="2000" dirty="0"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obsah redukovatelné síry: menší než 2 </a:t>
            </a:r>
            <a:r>
              <a:rPr lang="cs-CZ" sz="2000" dirty="0" err="1">
                <a:cs typeface="Times New Roman" charset="0"/>
              </a:rPr>
              <a:t>ppm</a:t>
            </a:r>
            <a:r>
              <a:rPr lang="cs-CZ" sz="2000" dirty="0">
                <a:cs typeface="Times New Roman" charset="0"/>
              </a:rPr>
              <a:t> (</a:t>
            </a:r>
            <a:r>
              <a:rPr lang="cs-CZ" sz="2000" dirty="0" err="1">
                <a:cs typeface="Times New Roman" charset="0"/>
              </a:rPr>
              <a:t>parts</a:t>
            </a:r>
            <a:r>
              <a:rPr lang="cs-CZ" sz="2000" dirty="0">
                <a:cs typeface="Times New Roman" charset="0"/>
              </a:rPr>
              <a:t> per </a:t>
            </a:r>
            <a:r>
              <a:rPr lang="cs-CZ" sz="2000" dirty="0" err="1">
                <a:cs typeface="Times New Roman" charset="0"/>
              </a:rPr>
              <a:t>million</a:t>
            </a:r>
            <a:r>
              <a:rPr lang="cs-CZ" sz="2000" dirty="0">
                <a:cs typeface="Times New Roman" charset="0"/>
              </a:rPr>
              <a:t>)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nepřítomnost chloridových aniontů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splnění </a:t>
            </a:r>
            <a:r>
              <a:rPr lang="cs-CZ" sz="2000" dirty="0" err="1">
                <a:cs typeface="Times New Roman" charset="0"/>
              </a:rPr>
              <a:t>Gurleyova</a:t>
            </a:r>
            <a:r>
              <a:rPr lang="cs-CZ" sz="2000" dirty="0">
                <a:cs typeface="Times New Roman" charset="0"/>
              </a:rPr>
              <a:t> testu porosity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pH studeného výluhu: 6,0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obsah popele: při  plošné hmotnosti 40 gm</a:t>
            </a:r>
            <a:r>
              <a:rPr lang="cs-CZ" sz="2000" baseline="30000" dirty="0">
                <a:cs typeface="Times New Roman" charset="0"/>
              </a:rPr>
              <a:t>-2 </a:t>
            </a:r>
            <a:r>
              <a:rPr lang="cs-CZ" sz="2000" dirty="0">
                <a:cs typeface="Times New Roman" charset="0"/>
              </a:rPr>
              <a:t>.....0,025 %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                          </a:t>
            </a:r>
            <a:r>
              <a:rPr lang="cs-CZ" sz="2000" dirty="0" smtClean="0"/>
              <a:t> </a:t>
            </a:r>
            <a:r>
              <a:rPr lang="cs-CZ" sz="2000" dirty="0" smtClean="0">
                <a:cs typeface="Times New Roman" charset="0"/>
              </a:rPr>
              <a:t>při </a:t>
            </a:r>
            <a:r>
              <a:rPr lang="cs-CZ" sz="2000" dirty="0">
                <a:cs typeface="Times New Roman" charset="0"/>
              </a:rPr>
              <a:t>plošné hmotnosti 120 gm</a:t>
            </a:r>
            <a:r>
              <a:rPr lang="cs-CZ" sz="2000" baseline="30000" dirty="0">
                <a:cs typeface="Times New Roman" charset="0"/>
              </a:rPr>
              <a:t>-2 </a:t>
            </a:r>
            <a:r>
              <a:rPr lang="cs-CZ" sz="2000" dirty="0">
                <a:cs typeface="Times New Roman" charset="0"/>
              </a:rPr>
              <a:t>.....0,019 %                      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bez alkalické reservy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hlazený povrch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dostupné tři plošné hmotnosti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cs typeface="Times New Roman" charset="0"/>
              </a:rPr>
              <a:t>barva: bílá  bez optických </a:t>
            </a:r>
            <a:r>
              <a:rPr lang="cs-CZ" sz="2000" dirty="0" err="1">
                <a:cs typeface="Times New Roman" charset="0"/>
              </a:rPr>
              <a:t>zjasňovačů</a:t>
            </a:r>
            <a:endParaRPr lang="cs-CZ" sz="2000" dirty="0"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Times New Roman" charset="0"/>
              </a:rPr>
              <a:t>	Pozn.: z katalogu Britské firmy ATLANTIS</a:t>
            </a:r>
            <a:r>
              <a:rPr lang="cs-CZ" sz="2000" baseline="30000" dirty="0">
                <a:cs typeface="Times New Roman" charset="0"/>
                <a:sym typeface="Symbol" pitchFamily="18" charset="2"/>
              </a:rPr>
              <a:t></a:t>
            </a:r>
            <a:r>
              <a:rPr lang="cs-CZ" sz="2000" dirty="0">
                <a:cs typeface="Times New Roman" charset="0"/>
              </a:rPr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790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A09793-C9BD-4896-A778-26D9DC485A78}" type="slidenum">
              <a:rPr lang="cs-CZ" altLang="cs-CZ" sz="1000"/>
              <a:pPr eaLnBrk="1" hangingPunct="1"/>
              <a:t>33</a:t>
            </a:fld>
            <a:endParaRPr lang="cs-CZ" altLang="cs-CZ" sz="100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367839" cy="1416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  <a:cs typeface="Times New Roman" charset="0"/>
              </a:rPr>
              <a:t>Materiál vhodný pro archivaci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6050"/>
            <a:ext cx="10515600" cy="49402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chemeClr val="accent1"/>
                </a:solidFill>
                <a:cs typeface="Times New Roman" charset="0"/>
              </a:rPr>
              <a:t>FOTOARCHIV firmy </a:t>
            </a:r>
            <a:r>
              <a:rPr lang="cs-CZ" sz="2400" b="1" dirty="0">
                <a:solidFill>
                  <a:schemeClr val="accent1"/>
                </a:solidFill>
              </a:rPr>
              <a:t>EMBA </a:t>
            </a:r>
            <a:r>
              <a:rPr lang="cs-CZ" sz="2400" b="1" dirty="0" smtClean="0">
                <a:solidFill>
                  <a:schemeClr val="accent1"/>
                </a:solidFill>
              </a:rPr>
              <a:t>Paseky</a:t>
            </a:r>
            <a:endParaRPr lang="cs-CZ" sz="2400" dirty="0">
              <a:solidFill>
                <a:schemeClr val="accent1"/>
              </a:solidFill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složení: 50 % bavlny a 50 % chemické buničiny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splnění testu fotografické aktivity dle ISO 18916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klížení: </a:t>
            </a:r>
            <a:r>
              <a:rPr lang="cs-CZ" sz="2400" dirty="0" err="1">
                <a:cs typeface="Times New Roman" charset="0"/>
              </a:rPr>
              <a:t>alkylketendimery</a:t>
            </a:r>
            <a:endParaRPr lang="cs-CZ" sz="2400" dirty="0"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obsah redukovatelné síry: menší než 1 </a:t>
            </a:r>
            <a:r>
              <a:rPr lang="cs-CZ" sz="2400" dirty="0" err="1">
                <a:cs typeface="Times New Roman" charset="0"/>
              </a:rPr>
              <a:t>ppm</a:t>
            </a:r>
            <a:r>
              <a:rPr lang="cs-CZ" sz="2400" dirty="0">
                <a:cs typeface="Times New Roman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pH studeného výluhu: 7,5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obsah plnidel: nízký obsah popele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barva: bílá  bez optických </a:t>
            </a:r>
            <a:r>
              <a:rPr lang="cs-CZ" sz="2400" dirty="0" err="1">
                <a:cs typeface="Times New Roman" charset="0"/>
              </a:rPr>
              <a:t>zjasňovačů</a:t>
            </a:r>
            <a:endParaRPr lang="cs-CZ" sz="2400" dirty="0"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hlazený povrch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2400" dirty="0">
                <a:cs typeface="Times New Roman" charset="0"/>
              </a:rPr>
              <a:t>plošná hmotnost 80 - 90 gm</a:t>
            </a:r>
            <a:r>
              <a:rPr lang="cs-CZ" sz="2400" baseline="30000" dirty="0">
                <a:cs typeface="Times New Roman" charset="0"/>
              </a:rPr>
              <a:t>-2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623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D18319-6052-4813-AA5B-864326E4F1BE}" type="slidenum">
              <a:rPr lang="cs-CZ" altLang="cs-CZ" sz="1000"/>
              <a:pPr eaLnBrk="1" hangingPunct="1"/>
              <a:t>4</a:t>
            </a:fld>
            <a:endParaRPr lang="cs-CZ" altLang="cs-CZ" sz="100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105" y="273051"/>
            <a:ext cx="10992678" cy="995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Praktický návod pro zpracování černobílého negativu</a:t>
            </a:r>
          </a:p>
        </p:txBody>
      </p:sp>
      <p:pic>
        <p:nvPicPr>
          <p:cNvPr id="34822" name="Picture 6" descr="014048_big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3" y="1268414"/>
            <a:ext cx="9397034" cy="46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304381" y="5961547"/>
            <a:ext cx="558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Nalití vývojky a překlápění (příp. otáčení cívkou)</a:t>
            </a:r>
          </a:p>
        </p:txBody>
      </p:sp>
    </p:spTree>
    <p:extLst>
      <p:ext uri="{BB962C8B-B14F-4D97-AF65-F5344CB8AC3E}">
        <p14:creationId xmlns:p14="http://schemas.microsoft.com/office/powerpoint/2010/main" val="38689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CA2C39-82C9-4712-BA2B-9A637270ABB4}" type="slidenum">
              <a:rPr lang="cs-CZ" altLang="cs-CZ" sz="1000"/>
              <a:pPr eaLnBrk="1" hangingPunct="1"/>
              <a:t>5</a:t>
            </a:fld>
            <a:endParaRPr lang="cs-CZ" altLang="cs-CZ" sz="100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Ustalovač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Kyselý ustalovač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</a:t>
            </a:r>
            <a:r>
              <a:rPr lang="cs-CZ" sz="3200" dirty="0" err="1" smtClean="0"/>
              <a:t>thiosíran</a:t>
            </a:r>
            <a:r>
              <a:rPr lang="cs-CZ" sz="3200" dirty="0" smtClean="0"/>
              <a:t> sodný </a:t>
            </a:r>
            <a:r>
              <a:rPr lang="cs-CZ" sz="3200" dirty="0" err="1" smtClean="0"/>
              <a:t>kryst</a:t>
            </a:r>
            <a:r>
              <a:rPr lang="cs-CZ" sz="3200" dirty="0" smtClean="0"/>
              <a:t>. 200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siřičitan sodný </a:t>
            </a:r>
            <a:r>
              <a:rPr lang="cs-CZ" sz="3200" dirty="0" err="1" smtClean="0"/>
              <a:t>kryst</a:t>
            </a:r>
            <a:r>
              <a:rPr lang="cs-CZ" sz="3200" dirty="0" smtClean="0"/>
              <a:t>. 10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	</a:t>
            </a:r>
            <a:r>
              <a:rPr lang="cs-CZ" sz="3200" dirty="0" err="1" smtClean="0"/>
              <a:t>pyrosiřičitan</a:t>
            </a:r>
            <a:r>
              <a:rPr lang="cs-CZ" sz="3200" dirty="0" smtClean="0"/>
              <a:t> draselný 20 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3200" dirty="0" smtClean="0"/>
              <a:t>   voda do 1000 ml</a:t>
            </a:r>
          </a:p>
        </p:txBody>
      </p:sp>
    </p:spTree>
    <p:extLst>
      <p:ext uri="{BB962C8B-B14F-4D97-AF65-F5344CB8AC3E}">
        <p14:creationId xmlns:p14="http://schemas.microsoft.com/office/powerpoint/2010/main" val="13036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43B1CF-ED45-418A-BFE5-CBCA5077E08A}" type="slidenum">
              <a:rPr lang="cs-CZ" altLang="cs-CZ" sz="1000"/>
              <a:pPr eaLnBrk="1" hangingPunct="1"/>
              <a:t>6</a:t>
            </a:fld>
            <a:endParaRPr lang="cs-CZ" altLang="cs-CZ" sz="10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0000"/>
                </a:solidFill>
              </a:rPr>
              <a:t>Ustalování a vypírání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30626"/>
            <a:ext cx="10515600" cy="46463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Z vyvolané citlivé vrstvy je nutné odstranit </a:t>
            </a:r>
            <a:r>
              <a:rPr lang="cs-CZ" dirty="0" err="1"/>
              <a:t>AgX</a:t>
            </a:r>
            <a:r>
              <a:rPr lang="cs-CZ" dirty="0"/>
              <a:t>, který by působením světla černal, a musí se proto stabilizovat. V ČB fotografii se nazývá </a:t>
            </a:r>
            <a:r>
              <a:rPr lang="cs-CZ" b="1" dirty="0">
                <a:solidFill>
                  <a:schemeClr val="accent1"/>
                </a:solidFill>
              </a:rPr>
              <a:t>ustalování</a:t>
            </a:r>
            <a:r>
              <a:rPr lang="cs-CZ" b="1" dirty="0"/>
              <a:t> </a:t>
            </a:r>
            <a:r>
              <a:rPr lang="cs-CZ" dirty="0"/>
              <a:t>a to téměř výlučně roztokem </a:t>
            </a:r>
            <a:r>
              <a:rPr lang="cs-CZ" dirty="0" err="1"/>
              <a:t>thiosíranu</a:t>
            </a:r>
            <a:r>
              <a:rPr lang="cs-CZ" dirty="0"/>
              <a:t>, který převádí </a:t>
            </a:r>
            <a:r>
              <a:rPr lang="cs-CZ" dirty="0" err="1"/>
              <a:t>AgX</a:t>
            </a:r>
            <a:r>
              <a:rPr lang="cs-CZ" dirty="0"/>
              <a:t> na rozpustný komplex: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   </a:t>
            </a:r>
            <a:r>
              <a:rPr lang="cs-CZ" dirty="0" err="1">
                <a:solidFill>
                  <a:schemeClr val="accent1"/>
                </a:solidFill>
              </a:rPr>
              <a:t>Ag</a:t>
            </a:r>
            <a:r>
              <a:rPr lang="cs-CZ" baseline="30000" dirty="0">
                <a:solidFill>
                  <a:schemeClr val="accent1"/>
                </a:solidFill>
              </a:rPr>
              <a:t>+</a:t>
            </a:r>
            <a:r>
              <a:rPr lang="cs-CZ" dirty="0">
                <a:solidFill>
                  <a:schemeClr val="accent1"/>
                </a:solidFill>
              </a:rPr>
              <a:t> + 2S</a:t>
            </a:r>
            <a:r>
              <a:rPr lang="cs-CZ" baseline="-25000" dirty="0">
                <a:solidFill>
                  <a:schemeClr val="accent1"/>
                </a:solidFill>
              </a:rPr>
              <a:t>2</a:t>
            </a:r>
            <a:r>
              <a:rPr lang="cs-CZ" dirty="0">
                <a:solidFill>
                  <a:schemeClr val="accent1"/>
                </a:solidFill>
              </a:rPr>
              <a:t>O</a:t>
            </a:r>
            <a:r>
              <a:rPr lang="cs-CZ" baseline="-25000" dirty="0">
                <a:solidFill>
                  <a:schemeClr val="accent1"/>
                </a:solidFill>
              </a:rPr>
              <a:t>3</a:t>
            </a:r>
            <a:r>
              <a:rPr lang="cs-CZ" baseline="30000" dirty="0">
                <a:solidFill>
                  <a:schemeClr val="accent1"/>
                </a:solidFill>
              </a:rPr>
              <a:t>2- </a:t>
            </a:r>
            <a:r>
              <a:rPr lang="cs-CZ" dirty="0">
                <a:solidFill>
                  <a:schemeClr val="accent1"/>
                </a:solidFill>
                <a:cs typeface="Arial" charset="0"/>
              </a:rPr>
              <a:t>→ 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[Ag(S</a:t>
            </a:r>
            <a:r>
              <a:rPr lang="en-US" baseline="-25000" dirty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O</a:t>
            </a:r>
            <a:r>
              <a:rPr lang="en-US" baseline="-25000" dirty="0">
                <a:solidFill>
                  <a:schemeClr val="accent1"/>
                </a:solidFill>
                <a:cs typeface="Arial" charset="0"/>
              </a:rPr>
              <a:t>3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)</a:t>
            </a:r>
            <a:r>
              <a:rPr lang="en-US" baseline="-25000" dirty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]</a:t>
            </a:r>
            <a:r>
              <a:rPr lang="en-US" baseline="30000" dirty="0">
                <a:solidFill>
                  <a:schemeClr val="accent1"/>
                </a:solidFill>
                <a:cs typeface="Arial" charset="0"/>
              </a:rPr>
              <a:t>3-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aseline="30000" dirty="0">
                <a:cs typeface="Arial" charset="0"/>
              </a:rPr>
              <a:t>	</a:t>
            </a:r>
            <a:r>
              <a:rPr lang="cs-CZ" dirty="0">
                <a:cs typeface="Arial" charset="0"/>
              </a:rPr>
              <a:t>Ve vyčerpaném ustalovači se pochod zastavuje u nesnadno vypratelných komplexů </a:t>
            </a:r>
            <a:r>
              <a:rPr lang="en-US" dirty="0">
                <a:cs typeface="Arial" charset="0"/>
              </a:rPr>
              <a:t>[Ag(S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O</a:t>
            </a:r>
            <a:r>
              <a:rPr lang="en-US" baseline="-25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)]</a:t>
            </a:r>
            <a:r>
              <a:rPr lang="en-US" baseline="30000" dirty="0">
                <a:cs typeface="Arial" charset="0"/>
              </a:rPr>
              <a:t> –</a:t>
            </a:r>
            <a:r>
              <a:rPr lang="cs-CZ" baseline="30000" dirty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které působí pozdější znehodnocení obrazu. Ustalovač obsahuje i </a:t>
            </a:r>
            <a:r>
              <a:rPr lang="cs-CZ" dirty="0" err="1">
                <a:cs typeface="Arial" charset="0"/>
              </a:rPr>
              <a:t>hydrogensiřičitan</a:t>
            </a:r>
            <a:r>
              <a:rPr lang="cs-CZ" dirty="0">
                <a:cs typeface="Arial" charset="0"/>
              </a:rPr>
              <a:t> pro neutralizaci alkalické reakce zbytků vývojky.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cs typeface="Arial" charset="0"/>
              </a:rPr>
              <a:t>Ustálený materiál se musí důkladným </a:t>
            </a:r>
            <a:r>
              <a:rPr lang="cs-CZ" b="1" dirty="0">
                <a:solidFill>
                  <a:schemeClr val="accent1"/>
                </a:solidFill>
                <a:cs typeface="Arial" charset="0"/>
              </a:rPr>
              <a:t>vypíráním</a:t>
            </a:r>
            <a:r>
              <a:rPr lang="cs-CZ" dirty="0">
                <a:cs typeface="Arial" charset="0"/>
              </a:rPr>
              <a:t> zbavit </a:t>
            </a:r>
            <a:r>
              <a:rPr lang="cs-CZ" dirty="0" err="1">
                <a:cs typeface="Arial" charset="0"/>
              </a:rPr>
              <a:t>thiosíranu</a:t>
            </a:r>
            <a:r>
              <a:rPr lang="cs-CZ" dirty="0">
                <a:cs typeface="Arial" charset="0"/>
              </a:rPr>
              <a:t>, jinak dochází k jeho pozvolnému rozkladu a tvorbě </a:t>
            </a:r>
            <a:r>
              <a:rPr lang="cs-CZ" dirty="0" err="1">
                <a:cs typeface="Arial" charset="0"/>
              </a:rPr>
              <a:t>AgS</a:t>
            </a:r>
            <a:r>
              <a:rPr lang="cs-CZ" dirty="0">
                <a:cs typeface="Arial" charset="0"/>
              </a:rPr>
              <a:t> (hnědnutí obrazu). </a:t>
            </a:r>
          </a:p>
        </p:txBody>
      </p:sp>
    </p:spTree>
    <p:extLst>
      <p:ext uri="{BB962C8B-B14F-4D97-AF65-F5344CB8AC3E}">
        <p14:creationId xmlns:p14="http://schemas.microsoft.com/office/powerpoint/2010/main" val="18432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2016</a:t>
            </a: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9570DD-CCDC-4F92-BFC6-725BDC16C00C}" type="slidenum">
              <a:rPr lang="cs-CZ" altLang="cs-CZ" sz="1000"/>
              <a:pPr eaLnBrk="1" hangingPunct="1"/>
              <a:t>7</a:t>
            </a:fld>
            <a:endParaRPr lang="cs-CZ" altLang="cs-CZ" sz="100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11318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Praktický návod pro zpracování černobílého negativu</a:t>
            </a:r>
          </a:p>
        </p:txBody>
      </p:sp>
      <p:pic>
        <p:nvPicPr>
          <p:cNvPr id="35846" name="Picture 10" descr="01405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13183"/>
            <a:ext cx="2599989" cy="512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733464" y="1231900"/>
            <a:ext cx="1640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Ustalování</a:t>
            </a:r>
          </a:p>
        </p:txBody>
      </p:sp>
      <p:pic>
        <p:nvPicPr>
          <p:cNvPr id="35848" name="Picture 13" descr="014053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05" y="1117242"/>
            <a:ext cx="3458852" cy="51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6182139" y="5443883"/>
            <a:ext cx="139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Ustáleno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06687" y="1997765"/>
            <a:ext cx="3916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Doba ustálení (obvykle do pěti minut) </a:t>
            </a:r>
            <a:r>
              <a:rPr lang="cs-CZ" sz="2400" dirty="0" smtClean="0"/>
              <a:t>a </a:t>
            </a:r>
            <a:r>
              <a:rPr lang="cs-CZ" sz="2400" dirty="0"/>
              <a:t>koncentrace ustalovače se řídí podle </a:t>
            </a:r>
            <a:endParaRPr lang="cs-CZ" sz="2400" dirty="0" smtClean="0"/>
          </a:p>
          <a:p>
            <a:r>
              <a:rPr lang="cs-CZ" sz="2400" dirty="0" smtClean="0"/>
              <a:t>doporučení </a:t>
            </a:r>
            <a:r>
              <a:rPr lang="cs-CZ" sz="2400" dirty="0"/>
              <a:t>výrobce. Teplota je pokud </a:t>
            </a:r>
            <a:r>
              <a:rPr lang="cs-CZ" sz="2400" dirty="0" smtClean="0"/>
              <a:t>možno </a:t>
            </a:r>
            <a:r>
              <a:rPr lang="cs-CZ" sz="2400" dirty="0"/>
              <a:t>podobná jako u vývojky </a:t>
            </a:r>
            <a:r>
              <a:rPr lang="cs-CZ" sz="2400" dirty="0" smtClean="0"/>
              <a:t>a </a:t>
            </a:r>
            <a:r>
              <a:rPr lang="cs-CZ" sz="2400" dirty="0"/>
              <a:t>prací vody. </a:t>
            </a:r>
          </a:p>
        </p:txBody>
      </p:sp>
    </p:spTree>
    <p:extLst>
      <p:ext uri="{BB962C8B-B14F-4D97-AF65-F5344CB8AC3E}">
        <p14:creationId xmlns:p14="http://schemas.microsoft.com/office/powerpoint/2010/main" val="291741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Vypírání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47791" cy="4351338"/>
          </a:xfrm>
        </p:spPr>
        <p:txBody>
          <a:bodyPr/>
          <a:lstStyle/>
          <a:p>
            <a:r>
              <a:rPr lang="cs-CZ" dirty="0"/>
              <a:t>Tento krok je velice důležitý, protože pouze dokonale vypraný a usušený negativ nám v archivu vydrží desítky let beze změn. Praní je v zásadě možné buď pod tekoucí vodou, kdy se na dno vývojnice přivede hadičkou tekoucí čerstvá voda, nebo v uzavřené vývojnici klasickým překlápěním.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71" y="639061"/>
            <a:ext cx="3802429" cy="5627595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45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159"/>
            <a:ext cx="10515600" cy="708301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Sušení a archivace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083847"/>
            <a:ext cx="4814352" cy="509311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závěrečné praní cívky </a:t>
            </a:r>
            <a:r>
              <a:rPr lang="cs-CZ" dirty="0"/>
              <a:t>s negativem destilovanou vodu se </a:t>
            </a:r>
            <a:r>
              <a:rPr lang="cs-CZ" dirty="0" smtClean="0"/>
              <a:t>filmovým smáčedlem </a:t>
            </a:r>
            <a:r>
              <a:rPr lang="cs-CZ" dirty="0"/>
              <a:t>v předepsaném </a:t>
            </a:r>
            <a:r>
              <a:rPr lang="cs-CZ" dirty="0" smtClean="0"/>
              <a:t>poměru (obvykle 1: 200). Nevhodné nahrazovat např. Jarem!</a:t>
            </a:r>
          </a:p>
          <a:p>
            <a:r>
              <a:rPr lang="cs-CZ" dirty="0" smtClean="0"/>
              <a:t>Sušení cca 3 hod. v běžném prostředí. Přesušený film se prohýbá do vaničky.</a:t>
            </a:r>
          </a:p>
          <a:p>
            <a:r>
              <a:rPr lang="cs-CZ" dirty="0" smtClean="0"/>
              <a:t>Archivace obvykle rozstříhaný film (kinofilm po 6 políčkách) v pergamenovém nebo plastovém pořadači (např. Hama)</a:t>
            </a:r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52" y="1083847"/>
            <a:ext cx="5701248" cy="5093116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2E8D-0DEE-4EA3-9CA2-0FF040894D2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9724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1269</Words>
  <Application>Microsoft Office PowerPoint</Application>
  <PresentationFormat>Širokoúhlá obrazovka</PresentationFormat>
  <Paragraphs>301</Paragraphs>
  <Slides>33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Praxe černobílé fotografie</vt:lpstr>
      <vt:lpstr>Praktický návod pro zpracování černobílého negativu </vt:lpstr>
      <vt:lpstr>Negativní vývojka Kodak D76</vt:lpstr>
      <vt:lpstr>Praktický návod pro zpracování černobílého negativu</vt:lpstr>
      <vt:lpstr>Ustalovač</vt:lpstr>
      <vt:lpstr>Ustalování a vypírání</vt:lpstr>
      <vt:lpstr>Praktický návod pro zpracování černobílého negativu</vt:lpstr>
      <vt:lpstr>Vypírání</vt:lpstr>
      <vt:lpstr>Sušení a archivace</vt:lpstr>
      <vt:lpstr>Inverzní vyvolávání</vt:lpstr>
      <vt:lpstr>Pozitivní proces</vt:lpstr>
      <vt:lpstr>Fotografický papír</vt:lpstr>
      <vt:lpstr>Gradace fotografického papíru</vt:lpstr>
      <vt:lpstr>Negativ                            Pozitiv</vt:lpstr>
      <vt:lpstr>Zvětšovací  přístroj</vt:lpstr>
      <vt:lpstr>Zvětšovací přístroj</vt:lpstr>
      <vt:lpstr>Zvětšovací přístroj</vt:lpstr>
      <vt:lpstr>Nadržování a vykrývání fotografií</vt:lpstr>
      <vt:lpstr>Nadržování a vykrývání fotografií</vt:lpstr>
      <vt:lpstr>Restituce sbíhavých linií</vt:lpstr>
      <vt:lpstr>Pozitivní vývojka</vt:lpstr>
      <vt:lpstr>Trvanlivost</vt:lpstr>
      <vt:lpstr>Poškození fotografických materiálů</vt:lpstr>
      <vt:lpstr>Poškození fotografických materiálů</vt:lpstr>
      <vt:lpstr>Poškození fotografických materiálů</vt:lpstr>
      <vt:lpstr>Poškození fotografických materiálů</vt:lpstr>
      <vt:lpstr>Konzervování a restaurování</vt:lpstr>
      <vt:lpstr>Konzervování a restaurování</vt:lpstr>
      <vt:lpstr>Konzervování a restaurování</vt:lpstr>
      <vt:lpstr>Konzervování a restaurování</vt:lpstr>
      <vt:lpstr>Doporučovaná kvalita vzduchu v archivech </vt:lpstr>
      <vt:lpstr>Materiál vhodný pro archivaci</vt:lpstr>
      <vt:lpstr>Materiál vhodný pro archivaci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Černobílá fotografie</dc:title>
  <dc:creator>Otruba</dc:creator>
  <cp:lastModifiedBy>Otruba</cp:lastModifiedBy>
  <cp:revision>36</cp:revision>
  <dcterms:created xsi:type="dcterms:W3CDTF">2015-02-15T09:20:26Z</dcterms:created>
  <dcterms:modified xsi:type="dcterms:W3CDTF">2017-02-05T09:14:02Z</dcterms:modified>
</cp:coreProperties>
</file>