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34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280099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00000" y="1985040"/>
            <a:ext cx="828000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Aft>
                <a:spcPts val="1417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>
              <a:spcAft>
                <a:spcPts val="1134"/>
              </a:spcAft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>
              <a:spcAft>
                <a:spcPts val="850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>
              <a:spcAft>
                <a:spcPts val="567"/>
              </a:spcAft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>
              <a:spcAft>
                <a:spcPts val="283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>
              <a:spcAft>
                <a:spcPts val="283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>
              <a:spcAft>
                <a:spcPts val="283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0191EF2-5912-4128-85B4-1C5FAB9C9E1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32000" indent="-324000">
              <a:spcAft>
                <a:spcPts val="1417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>
              <a:spcAft>
                <a:spcPts val="1134"/>
              </a:spcAft>
              <a:buClr>
                <a:srgbClr val="FFCC99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>
              <a:spcAft>
                <a:spcPts val="850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>
              <a:spcAft>
                <a:spcPts val="567"/>
              </a:spcAft>
              <a:buClr>
                <a:srgbClr val="FFCC99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99ABAE4-6902-4142-A2DE-794AE1CA28A5}" type="slidenum">
              <a:rPr lang="en-US" sz="1400" b="0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29B5C49-26DF-4DBB-BCE7-AD3CE0C1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73" y="1507107"/>
            <a:ext cx="3966073" cy="2782861"/>
          </a:xfrm>
          <a:prstGeom prst="rect">
            <a:avLst/>
          </a:prstGeom>
        </p:spPr>
      </p:pic>
      <p:sp>
        <p:nvSpPr>
          <p:cNvPr id="82" name="TextShape 1"/>
          <p:cNvSpPr txBox="1"/>
          <p:nvPr/>
        </p:nvSpPr>
        <p:spPr>
          <a:xfrm>
            <a:off x="182880" y="91440"/>
            <a:ext cx="6400800" cy="10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4400" b="0" strike="noStrike" spc="-1">
                <a:solidFill>
                  <a:srgbClr val="FFFFFF"/>
                </a:solidFill>
                <a:latin typeface="Arial"/>
              </a:rPr>
              <a:t>Fyzika ve firmě</a:t>
            </a:r>
          </a:p>
        </p:txBody>
      </p:sp>
      <p:sp>
        <p:nvSpPr>
          <p:cNvPr id="84" name="CustomShape 3"/>
          <p:cNvSpPr/>
          <p:nvPr/>
        </p:nvSpPr>
        <p:spPr>
          <a:xfrm>
            <a:off x="7711806" y="253044"/>
            <a:ext cx="1523634" cy="967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D5A65D0-3EDB-478C-8ACC-97756D28615A}"/>
              </a:ext>
            </a:extLst>
          </p:cNvPr>
          <p:cNvSpPr txBox="1"/>
          <p:nvPr/>
        </p:nvSpPr>
        <p:spPr>
          <a:xfrm>
            <a:off x="598216" y="1467173"/>
            <a:ext cx="86372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1" dirty="0" err="1">
                <a:solidFill>
                  <a:srgbClr val="FFFFFF"/>
                </a:solidFill>
              </a:rPr>
              <a:t>Ve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en-US" sz="2200" spc="-1" dirty="0" err="1">
                <a:solidFill>
                  <a:srgbClr val="FFFFFF"/>
                </a:solidFill>
              </a:rPr>
              <a:t>středu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en-US" sz="2200" b="1" spc="-1" dirty="0">
                <a:solidFill>
                  <a:srgbClr val="FFFF00"/>
                </a:solidFill>
              </a:rPr>
              <a:t>2</a:t>
            </a:r>
            <a:r>
              <a:rPr lang="cs-CZ" sz="2200" b="1" spc="-1" dirty="0">
                <a:solidFill>
                  <a:srgbClr val="FFFF00"/>
                </a:solidFill>
              </a:rPr>
              <a:t>7</a:t>
            </a:r>
            <a:r>
              <a:rPr lang="en-US" sz="2200" b="1" spc="-1" dirty="0">
                <a:solidFill>
                  <a:srgbClr val="FFFF00"/>
                </a:solidFill>
              </a:rPr>
              <a:t>.4.</a:t>
            </a:r>
            <a:r>
              <a:rPr lang="en-US" sz="2200" spc="-1" dirty="0">
                <a:solidFill>
                  <a:srgbClr val="FFFFFF"/>
                </a:solidFill>
              </a:rPr>
              <a:t> v </a:t>
            </a:r>
            <a:r>
              <a:rPr lang="en-US" sz="2200" spc="-1" dirty="0" err="1">
                <a:solidFill>
                  <a:srgbClr val="FFFFFF"/>
                </a:solidFill>
              </a:rPr>
              <a:t>rámci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en-US" sz="2200" spc="-1" dirty="0" err="1">
                <a:solidFill>
                  <a:srgbClr val="FFFFFF"/>
                </a:solidFill>
              </a:rPr>
              <a:t>kurzu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en-US" sz="2200" spc="-1" dirty="0" err="1">
                <a:solidFill>
                  <a:srgbClr val="FFFFFF"/>
                </a:solidFill>
              </a:rPr>
              <a:t>Fyzika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en-US" sz="2200" spc="-1" dirty="0" err="1">
                <a:solidFill>
                  <a:srgbClr val="FFFFFF"/>
                </a:solidFill>
              </a:rPr>
              <a:t>ve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en-US" sz="2200" spc="-1" dirty="0" err="1">
                <a:solidFill>
                  <a:srgbClr val="FFFFFF"/>
                </a:solidFill>
              </a:rPr>
              <a:t>firmě</a:t>
            </a:r>
            <a:r>
              <a:rPr lang="en-US" sz="2200" spc="-1" dirty="0">
                <a:solidFill>
                  <a:srgbClr val="FFFFFF"/>
                </a:solidFill>
              </a:rPr>
              <a:t> (F5900) </a:t>
            </a:r>
            <a:r>
              <a:rPr lang="en-US" sz="2200" spc="-1" dirty="0" err="1">
                <a:solidFill>
                  <a:srgbClr val="FFFFFF"/>
                </a:solidFill>
              </a:rPr>
              <a:t>vystoupí</a:t>
            </a:r>
            <a:r>
              <a:rPr lang="en-US" sz="2200" spc="-1" dirty="0">
                <a:solidFill>
                  <a:srgbClr val="FFFF00"/>
                </a:solidFill>
              </a:rPr>
              <a:t> </a:t>
            </a:r>
            <a:r>
              <a:rPr lang="cs-CZ" sz="2200" spc="-1" dirty="0">
                <a:solidFill>
                  <a:srgbClr val="FFFF00"/>
                </a:solidFill>
              </a:rPr>
              <a:t>Ing.</a:t>
            </a:r>
            <a:r>
              <a:rPr lang="en-US" sz="2200" spc="-1" dirty="0">
                <a:solidFill>
                  <a:srgbClr val="FFFF00"/>
                </a:solidFill>
              </a:rPr>
              <a:t> </a:t>
            </a:r>
            <a:r>
              <a:rPr lang="cs-CZ" sz="2200" spc="-1" dirty="0">
                <a:solidFill>
                  <a:srgbClr val="FFFF00"/>
                </a:solidFill>
              </a:rPr>
              <a:t>Jan Kubát, PhD. </a:t>
            </a:r>
            <a:r>
              <a:rPr lang="en-US" sz="2200" spc="-1" dirty="0">
                <a:solidFill>
                  <a:srgbClr val="FFFFFF"/>
                </a:solidFill>
              </a:rPr>
              <a:t>z </a:t>
            </a:r>
            <a:r>
              <a:rPr lang="en-US" sz="2200" spc="-1" dirty="0" err="1">
                <a:solidFill>
                  <a:srgbClr val="FFFFFF"/>
                </a:solidFill>
              </a:rPr>
              <a:t>firmy</a:t>
            </a:r>
            <a:r>
              <a:rPr lang="en-US" sz="2200" spc="-1" dirty="0">
                <a:solidFill>
                  <a:srgbClr val="FFFF00"/>
                </a:solidFill>
              </a:rPr>
              <a:t> </a:t>
            </a:r>
            <a:r>
              <a:rPr lang="cs-CZ" sz="2200" b="1" spc="-1" dirty="0" err="1">
                <a:solidFill>
                  <a:srgbClr val="FFFF00"/>
                </a:solidFill>
              </a:rPr>
              <a:t>Crytur</a:t>
            </a:r>
            <a:r>
              <a:rPr lang="en-US" sz="2200" b="1" spc="-1" dirty="0">
                <a:solidFill>
                  <a:srgbClr val="FFFF00"/>
                </a:solidFill>
              </a:rPr>
              <a:t> T</a:t>
            </a:r>
            <a:r>
              <a:rPr lang="cs-CZ" sz="2200" b="1" spc="-1" dirty="0" err="1">
                <a:solidFill>
                  <a:srgbClr val="FFFF00"/>
                </a:solidFill>
              </a:rPr>
              <a:t>urnov</a:t>
            </a:r>
            <a:r>
              <a:rPr lang="cs-CZ" sz="2200" spc="-1" dirty="0">
                <a:solidFill>
                  <a:srgbClr val="FFFFFF"/>
                </a:solidFill>
              </a:rPr>
              <a:t>, jedné z vůdčích společností v oblasti výroby a aplikace syntetických monokrystalů</a:t>
            </a:r>
            <a:r>
              <a:rPr lang="en-US" sz="2200" spc="-1" dirty="0">
                <a:solidFill>
                  <a:srgbClr val="FFFFFF"/>
                </a:solidFill>
              </a:rPr>
              <a:t> </a:t>
            </a:r>
            <a:r>
              <a:rPr lang="cs-CZ" sz="2200" spc="-1" dirty="0">
                <a:solidFill>
                  <a:srgbClr val="FFFFFF"/>
                </a:solidFill>
              </a:rPr>
              <a:t>(mj. leadera </a:t>
            </a:r>
            <a:br>
              <a:rPr lang="cs-CZ" sz="2200" spc="-1" dirty="0">
                <a:solidFill>
                  <a:srgbClr val="FFFFFF"/>
                </a:solidFill>
              </a:rPr>
            </a:br>
            <a:r>
              <a:rPr lang="cs-CZ" sz="2200" spc="-1" dirty="0">
                <a:solidFill>
                  <a:srgbClr val="FFFFFF"/>
                </a:solidFill>
              </a:rPr>
              <a:t>v dodávkách scintilačních detektorů pro elektronovou mikroskopii).</a:t>
            </a:r>
            <a:endParaRPr lang="en-US" sz="2200" spc="-1" dirty="0">
              <a:solidFill>
                <a:srgbClr val="FFFFFF"/>
              </a:solidFill>
            </a:endParaRPr>
          </a:p>
        </p:txBody>
      </p:sp>
      <p:pic>
        <p:nvPicPr>
          <p:cNvPr id="9" name="Obrázek 8" descr="Obsah obrázku banán, interiér, kytice, vyplněné&#10;&#10;Popis byl vytvořen automaticky">
            <a:extLst>
              <a:ext uri="{FF2B5EF4-FFF2-40B4-BE49-F238E27FC236}">
                <a16:creationId xmlns:a16="http://schemas.microsoft.com/office/drawing/2014/main" id="{66C3E39B-235F-4CA5-8802-47C7FDA96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66" y="4098286"/>
            <a:ext cx="3591499" cy="239433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9A6E7E4-382A-4065-95A4-1F351D8C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29" y="2953181"/>
            <a:ext cx="844974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solidFill>
                  <a:schemeClr val="bg1"/>
                </a:solidFill>
                <a:latin typeface="Arial" panose="020B0604020202020204" pitchFamily="34" charset="0"/>
              </a:rPr>
              <a:t>V přednášce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se dozvíte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 jedinečného můžete ve firmě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Crytur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najít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Klíčové vlastnosti úspěšného pracovníka vývoje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Proč je tak důležitý systematický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problem</a:t>
            </a:r>
            <a:r>
              <a:rPr kumimoji="0" lang="cs-CZ" altLang="cs-CZ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solving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jaké nástroje v praxi využít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Monokrystal, jak jej získat a kde a jak jej využít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Aplikace v oblasti scintilátorů a elektronové mikroskopie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Příklad vývoje nového materiálu pro pevnolátkové lasery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Vývoj moderních světelných zdrojů na bázi laseru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Jak efektivně na patenty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Projektový management a definice cílů - klíčové 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předpoklady pro vedení aplikovaného vývoje</a:t>
            </a:r>
          </a:p>
        </p:txBody>
      </p:sp>
      <p:pic>
        <p:nvPicPr>
          <p:cNvPr id="10" name="Picture 4" descr="Crytur.cz">
            <a:extLst>
              <a:ext uri="{FF2B5EF4-FFF2-40B4-BE49-F238E27FC236}">
                <a16:creationId xmlns:a16="http://schemas.microsoft.com/office/drawing/2014/main" id="{0D6FE63E-5B0B-4DD3-9E1B-A0490A5C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36" y="365219"/>
            <a:ext cx="8667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2390CA2-E0D7-4530-98A9-B4F6C8E90CC9}"/>
              </a:ext>
            </a:extLst>
          </p:cNvPr>
          <p:cNvSpPr txBox="1"/>
          <p:nvPr/>
        </p:nvSpPr>
        <p:spPr>
          <a:xfrm>
            <a:off x="578480" y="6455134"/>
            <a:ext cx="8923663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1" dirty="0" err="1">
                <a:solidFill>
                  <a:srgbClr val="FFFFFF"/>
                </a:solidFill>
              </a:rPr>
              <a:t>Začátek</a:t>
            </a:r>
            <a:r>
              <a:rPr lang="en-US" sz="2400" spc="-1" dirty="0">
                <a:solidFill>
                  <a:srgbClr val="FFFFFF"/>
                </a:solidFill>
              </a:rPr>
              <a:t> </a:t>
            </a:r>
            <a:r>
              <a:rPr lang="en-US" sz="2400" spc="-1" dirty="0" err="1">
                <a:solidFill>
                  <a:srgbClr val="FFFFFF"/>
                </a:solidFill>
              </a:rPr>
              <a:t>přednášky</a:t>
            </a:r>
            <a:r>
              <a:rPr lang="en-US" sz="2400" spc="-1" dirty="0">
                <a:solidFill>
                  <a:srgbClr val="FFFFFF"/>
                </a:solidFill>
              </a:rPr>
              <a:t> je v </a:t>
            </a:r>
            <a:r>
              <a:rPr lang="en-US" sz="2400" spc="-1" dirty="0">
                <a:solidFill>
                  <a:srgbClr val="FFFF00"/>
                </a:solidFill>
              </a:rPr>
              <a:t>16 </a:t>
            </a:r>
            <a:r>
              <a:rPr lang="en-US" sz="2400" spc="-1" dirty="0" err="1">
                <a:solidFill>
                  <a:srgbClr val="FFFF00"/>
                </a:solidFill>
              </a:rPr>
              <a:t>hodin</a:t>
            </a:r>
            <a:r>
              <a:rPr lang="en-US" sz="2400" spc="-1" dirty="0">
                <a:solidFill>
                  <a:srgbClr val="FFFFFF"/>
                </a:solidFill>
              </a:rPr>
              <a:t> v </a:t>
            </a:r>
            <a:r>
              <a:rPr lang="en-US" sz="2400" spc="-1" dirty="0" err="1">
                <a:solidFill>
                  <a:srgbClr val="FFFFFF"/>
                </a:solidFill>
              </a:rPr>
              <a:t>posluchárně</a:t>
            </a:r>
            <a:r>
              <a:rPr lang="en-US" sz="2400" spc="-1" dirty="0">
                <a:solidFill>
                  <a:srgbClr val="FFFFFF"/>
                </a:solidFill>
              </a:rPr>
              <a:t> </a:t>
            </a:r>
            <a:r>
              <a:rPr lang="cs-CZ" sz="2400" spc="-1" dirty="0">
                <a:solidFill>
                  <a:srgbClr val="FFFF00"/>
                </a:solidFill>
              </a:rPr>
              <a:t>F1</a:t>
            </a:r>
            <a:r>
              <a:rPr lang="en-US" sz="2400" spc="-1" dirty="0">
                <a:solidFill>
                  <a:srgbClr val="FFFFFF"/>
                </a:solidFill>
              </a:rPr>
              <a:t>. </a:t>
            </a:r>
          </a:p>
          <a:p>
            <a:r>
              <a:rPr lang="en-US" sz="1600" spc="-1" dirty="0" err="1">
                <a:solidFill>
                  <a:srgbClr val="FFFFFF"/>
                </a:solidFill>
              </a:rPr>
              <a:t>Kurz</a:t>
            </a:r>
            <a:r>
              <a:rPr lang="en-US" sz="1600" spc="-1" dirty="0">
                <a:solidFill>
                  <a:srgbClr val="FFFFFF"/>
                </a:solidFill>
              </a:rPr>
              <a:t> je </a:t>
            </a:r>
            <a:r>
              <a:rPr lang="en-US" sz="1600" spc="-1" dirty="0" err="1">
                <a:solidFill>
                  <a:srgbClr val="FFFFFF"/>
                </a:solidFill>
              </a:rPr>
              <a:t>otevřen</a:t>
            </a:r>
            <a:r>
              <a:rPr lang="en-US" sz="1600" spc="-1" dirty="0">
                <a:solidFill>
                  <a:srgbClr val="FFFFFF"/>
                </a:solidFill>
              </a:rPr>
              <a:t> </a:t>
            </a:r>
            <a:r>
              <a:rPr lang="en-US" sz="1600" spc="-1" dirty="0" err="1">
                <a:solidFill>
                  <a:srgbClr val="FFFFFF"/>
                </a:solidFill>
              </a:rPr>
              <a:t>všem</a:t>
            </a:r>
            <a:r>
              <a:rPr lang="en-US" sz="1600" spc="-1" dirty="0">
                <a:solidFill>
                  <a:srgbClr val="FFFFFF"/>
                </a:solidFill>
              </a:rPr>
              <a:t> </a:t>
            </a:r>
            <a:r>
              <a:rPr lang="en-US" sz="1600" spc="-1" dirty="0" err="1">
                <a:solidFill>
                  <a:srgbClr val="FFFFFF"/>
                </a:solidFill>
              </a:rPr>
              <a:t>zájemcům</a:t>
            </a:r>
            <a:r>
              <a:rPr lang="en-US" sz="1600" spc="-1" dirty="0">
                <a:solidFill>
                  <a:srgbClr val="FFFFFF"/>
                </a:solidFill>
              </a:rPr>
              <a:t> (</a:t>
            </a:r>
            <a:r>
              <a:rPr lang="en-US" sz="1600" spc="-1" dirty="0" err="1">
                <a:solidFill>
                  <a:srgbClr val="FFFFFF"/>
                </a:solidFill>
              </a:rPr>
              <a:t>zápis</a:t>
            </a:r>
            <a:r>
              <a:rPr lang="en-US" sz="1600" spc="-1" dirty="0">
                <a:solidFill>
                  <a:srgbClr val="FFFFFF"/>
                </a:solidFill>
              </a:rPr>
              <a:t> </a:t>
            </a:r>
            <a:r>
              <a:rPr lang="en-US" sz="1600" spc="-1" dirty="0" err="1">
                <a:solidFill>
                  <a:srgbClr val="FFFFFF"/>
                </a:solidFill>
              </a:rPr>
              <a:t>předmětu</a:t>
            </a:r>
            <a:r>
              <a:rPr lang="en-US" sz="1600" spc="-1" dirty="0">
                <a:solidFill>
                  <a:srgbClr val="FFFFFF"/>
                </a:solidFill>
              </a:rPr>
              <a:t> F5900 </a:t>
            </a:r>
            <a:r>
              <a:rPr lang="en-US" sz="1600" spc="-1" dirty="0" err="1">
                <a:solidFill>
                  <a:srgbClr val="FFFFFF"/>
                </a:solidFill>
              </a:rPr>
              <a:t>není</a:t>
            </a:r>
            <a:r>
              <a:rPr lang="en-US" sz="1600" spc="-1" dirty="0">
                <a:solidFill>
                  <a:srgbClr val="FFFFFF"/>
                </a:solidFill>
              </a:rPr>
              <a:t> </a:t>
            </a:r>
            <a:r>
              <a:rPr lang="en-US" sz="1600" spc="-1" dirty="0" err="1">
                <a:solidFill>
                  <a:srgbClr val="FFFFFF"/>
                </a:solidFill>
              </a:rPr>
              <a:t>podmínkou</a:t>
            </a:r>
            <a:r>
              <a:rPr lang="en-US" sz="1600" spc="-1" dirty="0">
                <a:solidFill>
                  <a:srgbClr val="FFFFFF"/>
                </a:solidFill>
              </a:rPr>
              <a:t>).</a:t>
            </a:r>
          </a:p>
          <a:p>
            <a:pPr algn="r">
              <a:spcAft>
                <a:spcPts val="1417"/>
              </a:spcAft>
            </a:pPr>
            <a:r>
              <a:rPr lang="en-US" sz="1600" spc="-1" dirty="0" err="1">
                <a:solidFill>
                  <a:srgbClr val="FFFFFF"/>
                </a:solidFill>
              </a:rPr>
              <a:t>Srdečně</a:t>
            </a:r>
            <a:r>
              <a:rPr lang="en-US" sz="1600" spc="-1" dirty="0">
                <a:solidFill>
                  <a:srgbClr val="FFFFFF"/>
                </a:solidFill>
              </a:rPr>
              <a:t> </a:t>
            </a:r>
            <a:r>
              <a:rPr lang="en-US" sz="1600" spc="-1" dirty="0" err="1">
                <a:solidFill>
                  <a:srgbClr val="FFFFFF"/>
                </a:solidFill>
              </a:rPr>
              <a:t>zvou</a:t>
            </a:r>
            <a:r>
              <a:rPr lang="en-US" sz="1600" spc="-1" dirty="0">
                <a:solidFill>
                  <a:srgbClr val="FFFFFF"/>
                </a:solidFill>
              </a:rPr>
              <a:t> Filip </a:t>
            </a:r>
            <a:r>
              <a:rPr lang="en-US" sz="1600" spc="-1" dirty="0" err="1">
                <a:solidFill>
                  <a:srgbClr val="FFFFFF"/>
                </a:solidFill>
              </a:rPr>
              <a:t>Münz</a:t>
            </a:r>
            <a:r>
              <a:rPr lang="en-US" sz="1600" spc="-1" dirty="0">
                <a:solidFill>
                  <a:srgbClr val="FFFFFF"/>
                </a:solidFill>
              </a:rPr>
              <a:t> a Du</a:t>
            </a:r>
            <a:r>
              <a:rPr lang="cs-CZ" sz="1600" spc="-1" dirty="0" err="1">
                <a:solidFill>
                  <a:srgbClr val="FFFFFF"/>
                </a:solidFill>
              </a:rPr>
              <a:t>šan</a:t>
            </a:r>
            <a:r>
              <a:rPr lang="cs-CZ" sz="1600" spc="-1" dirty="0">
                <a:solidFill>
                  <a:srgbClr val="FFFFFF"/>
                </a:solidFill>
              </a:rPr>
              <a:t> Kováčik</a:t>
            </a:r>
            <a:endParaRPr lang="en-US" sz="1600" spc="-1" dirty="0">
              <a:solidFill>
                <a:srgbClr val="FFFFFF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Blue and Lightnings</Template>
  <TotalTime>518</TotalTime>
  <Words>104</Words>
  <Application>Microsoft Office PowerPoint</Application>
  <PresentationFormat>Vlastní</PresentationFormat>
  <Paragraphs>15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Symbol</vt:lpstr>
      <vt:lpstr>Times New Roman</vt:lpstr>
      <vt:lpstr>Wingdings</vt:lpstr>
      <vt:lpstr>Office Theme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FvF Rigaku Innovative Technol.</dc:title>
  <dc:subject/>
  <dc:creator>Filip Munz</dc:creator>
  <dc:description>Presentation Layout Template</dc:description>
  <cp:lastModifiedBy>Filip Munz</cp:lastModifiedBy>
  <cp:revision>25</cp:revision>
  <cp:lastPrinted>2014-03-10T11:59:41Z</cp:lastPrinted>
  <dcterms:created xsi:type="dcterms:W3CDTF">2012-02-20T17:45:47Z</dcterms:created>
  <dcterms:modified xsi:type="dcterms:W3CDTF">2019-03-24T16:45:36Z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