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7" r:id="rId4"/>
    <p:sldId id="263" r:id="rId5"/>
    <p:sldId id="265" r:id="rId6"/>
    <p:sldId id="268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6B5B"/>
    <a:srgbClr val="1D8F1D"/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ttonexpressions.com/media/ecom/prodxl/100-65-1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eo.sllf.qmul.ac.uk/Files/Nominalization/Nom%20LOC.html" TargetMode="External"/><Relationship Id="rId5" Type="http://schemas.openxmlformats.org/officeDocument/2006/relationships/hyperlink" Target="https://www.youtube.com/watch?v=gzOWwwjGlqk" TargetMode="External"/><Relationship Id="rId4" Type="http://schemas.openxmlformats.org/officeDocument/2006/relationships/hyperlink" Target="https://www.youtube.com/watch?v=bjMEIxuaD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8 ROCKS</a:t>
            </a:r>
            <a:endParaRPr lang="en-US" sz="4400" b="1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502" y="1303987"/>
            <a:ext cx="6942993" cy="4384261"/>
          </a:xfrm>
        </p:spPr>
      </p:pic>
    </p:spTree>
    <p:extLst>
      <p:ext uri="{BB962C8B-B14F-4D97-AF65-F5344CB8AC3E}">
        <p14:creationId xmlns:p14="http://schemas.microsoft.com/office/powerpoint/2010/main" val="20420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b="1" dirty="0"/>
              <a:t>In </a:t>
            </a:r>
            <a:r>
              <a:rPr lang="cs-CZ" sz="4400" b="1" dirty="0" err="1"/>
              <a:t>this</a:t>
            </a:r>
            <a:r>
              <a:rPr lang="cs-CZ" sz="4400" b="1" dirty="0"/>
              <a:t> </a:t>
            </a:r>
            <a:r>
              <a:rPr lang="cs-CZ" sz="4400" b="1" dirty="0" err="1"/>
              <a:t>lesson</a:t>
            </a:r>
            <a:r>
              <a:rPr lang="cs-CZ" sz="4400" b="1" dirty="0"/>
              <a:t> </a:t>
            </a:r>
            <a:r>
              <a:rPr lang="cs-CZ" sz="4400" b="1" dirty="0" err="1"/>
              <a:t>we</a:t>
            </a:r>
            <a:r>
              <a:rPr lang="cs-CZ" sz="4400" b="1" dirty="0"/>
              <a:t> are </a:t>
            </a:r>
            <a:r>
              <a:rPr lang="cs-CZ" sz="4400" b="1" dirty="0" err="1"/>
              <a:t>going</a:t>
            </a:r>
            <a:r>
              <a:rPr lang="cs-CZ" sz="4400" b="1" dirty="0"/>
              <a:t> to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596177"/>
            <a:ext cx="10363826" cy="4195022"/>
          </a:xfrm>
        </p:spPr>
        <p:txBody>
          <a:bodyPr/>
          <a:lstStyle/>
          <a:p>
            <a:r>
              <a:rPr lang="cs-CZ" sz="3600" cap="none" dirty="0">
                <a:solidFill>
                  <a:srgbClr val="0070C0"/>
                </a:solidFill>
              </a:rPr>
              <a:t>revise</a:t>
            </a:r>
            <a:r>
              <a:rPr lang="cs-CZ" sz="3600" cap="none" dirty="0"/>
              <a:t> </a:t>
            </a:r>
            <a:r>
              <a:rPr lang="cs-CZ" sz="3600" cap="none" dirty="0" err="1"/>
              <a:t>the</a:t>
            </a:r>
            <a:r>
              <a:rPr lang="cs-CZ" sz="3600" cap="none" dirty="0"/>
              <a:t> </a:t>
            </a:r>
            <a:r>
              <a:rPr lang="cs-CZ" sz="3600" cap="none" dirty="0" err="1"/>
              <a:t>vocabulary</a:t>
            </a:r>
            <a:r>
              <a:rPr lang="cs-CZ" sz="3600" cap="none" dirty="0"/>
              <a:t> </a:t>
            </a:r>
            <a:r>
              <a:rPr lang="cs-CZ" sz="3600" cap="none" dirty="0" err="1"/>
              <a:t>from</a:t>
            </a:r>
            <a:r>
              <a:rPr lang="cs-CZ" sz="3600" cap="none" dirty="0"/>
              <a:t> </a:t>
            </a:r>
            <a:r>
              <a:rPr lang="cs-CZ" sz="3600" cap="none" dirty="0" err="1"/>
              <a:t>the</a:t>
            </a:r>
            <a:r>
              <a:rPr lang="cs-CZ" sz="3600" cap="none" dirty="0"/>
              <a:t> </a:t>
            </a:r>
            <a:r>
              <a:rPr lang="cs-CZ" sz="3600" cap="none" dirty="0" err="1"/>
              <a:t>previous</a:t>
            </a:r>
            <a:r>
              <a:rPr lang="cs-CZ" sz="3600" cap="none" dirty="0"/>
              <a:t> </a:t>
            </a:r>
            <a:r>
              <a:rPr lang="cs-CZ" sz="3600" cap="none" dirty="0" err="1"/>
              <a:t>lesson</a:t>
            </a:r>
            <a:endParaRPr lang="cs-CZ" sz="3600" cap="none" dirty="0"/>
          </a:p>
          <a:p>
            <a:r>
              <a:rPr lang="cs-CZ" sz="3600" cap="none" dirty="0" err="1">
                <a:solidFill>
                  <a:srgbClr val="0070C0"/>
                </a:solidFill>
              </a:rPr>
              <a:t>give</a:t>
            </a:r>
            <a:r>
              <a:rPr lang="cs-CZ" sz="3600" cap="none" dirty="0">
                <a:solidFill>
                  <a:srgbClr val="0070C0"/>
                </a:solidFill>
              </a:rPr>
              <a:t> </a:t>
            </a:r>
            <a:r>
              <a:rPr lang="cs-CZ" sz="3600" cap="none" dirty="0" err="1">
                <a:solidFill>
                  <a:srgbClr val="0070C0"/>
                </a:solidFill>
              </a:rPr>
              <a:t>feedbacks</a:t>
            </a:r>
            <a:r>
              <a:rPr lang="cs-CZ" sz="3600" cap="none" dirty="0">
                <a:solidFill>
                  <a:srgbClr val="0070C0"/>
                </a:solidFill>
              </a:rPr>
              <a:t> </a:t>
            </a:r>
            <a:r>
              <a:rPr lang="cs-CZ" sz="3600" cap="none" dirty="0"/>
              <a:t>and </a:t>
            </a:r>
            <a:r>
              <a:rPr lang="cs-CZ" sz="3600" cap="none" dirty="0" err="1">
                <a:solidFill>
                  <a:srgbClr val="0070C0"/>
                </a:solidFill>
              </a:rPr>
              <a:t>learn</a:t>
            </a:r>
            <a:r>
              <a:rPr lang="cs-CZ" sz="3600" cap="none" dirty="0">
                <a:solidFill>
                  <a:srgbClr val="0070C0"/>
                </a:solidFill>
              </a:rPr>
              <a:t> </a:t>
            </a:r>
            <a:r>
              <a:rPr lang="cs-CZ" sz="3600" cap="none" dirty="0" err="1">
                <a:solidFill>
                  <a:srgbClr val="0070C0"/>
                </a:solidFill>
              </a:rPr>
              <a:t>from</a:t>
            </a:r>
            <a:r>
              <a:rPr lang="cs-CZ" sz="3600" cap="none" dirty="0">
                <a:solidFill>
                  <a:srgbClr val="0070C0"/>
                </a:solidFill>
              </a:rPr>
              <a:t> </a:t>
            </a:r>
            <a:r>
              <a:rPr lang="cs-CZ" sz="3600" cap="none" dirty="0" err="1">
                <a:solidFill>
                  <a:srgbClr val="0070C0"/>
                </a:solidFill>
              </a:rPr>
              <a:t>the</a:t>
            </a:r>
            <a:r>
              <a:rPr lang="cs-CZ" sz="3600" cap="none" dirty="0">
                <a:solidFill>
                  <a:srgbClr val="0070C0"/>
                </a:solidFill>
              </a:rPr>
              <a:t> </a:t>
            </a:r>
            <a:r>
              <a:rPr lang="cs-CZ" sz="3600" cap="none" dirty="0" err="1">
                <a:solidFill>
                  <a:srgbClr val="0070C0"/>
                </a:solidFill>
              </a:rPr>
              <a:t>feedbacks</a:t>
            </a:r>
            <a:endParaRPr lang="cs-CZ" sz="3600" cap="none" dirty="0">
              <a:solidFill>
                <a:srgbClr val="0070C0"/>
              </a:solidFill>
            </a:endParaRPr>
          </a:p>
          <a:p>
            <a:r>
              <a:rPr lang="cs-CZ" sz="3600" cap="none" dirty="0" err="1"/>
              <a:t>learn</a:t>
            </a:r>
            <a:r>
              <a:rPr lang="cs-CZ" sz="3600" cap="none" dirty="0"/>
              <a:t> </a:t>
            </a:r>
            <a:r>
              <a:rPr lang="cs-CZ" sz="3600" cap="none" dirty="0" err="1"/>
              <a:t>new</a:t>
            </a:r>
            <a:r>
              <a:rPr lang="cs-CZ" sz="3600" cap="none" dirty="0"/>
              <a:t> </a:t>
            </a:r>
            <a:r>
              <a:rPr lang="cs-CZ" sz="3600" cap="none" dirty="0" err="1"/>
              <a:t>grammar</a:t>
            </a:r>
            <a:r>
              <a:rPr lang="cs-CZ" sz="3600" cap="none" dirty="0"/>
              <a:t> </a:t>
            </a:r>
            <a:r>
              <a:rPr lang="cs-CZ" sz="3600" cap="none" dirty="0" smtClean="0"/>
              <a:t>(</a:t>
            </a:r>
            <a:r>
              <a:rPr lang="cs-CZ" sz="3600" cap="none" dirty="0" err="1" smtClean="0">
                <a:solidFill>
                  <a:srgbClr val="0070C0"/>
                </a:solidFill>
              </a:rPr>
              <a:t>nominalization</a:t>
            </a:r>
            <a:r>
              <a:rPr lang="cs-CZ" sz="3600" cap="none" dirty="0" smtClean="0"/>
              <a:t>)</a:t>
            </a:r>
            <a:endParaRPr lang="cs-CZ" sz="3600" cap="none" dirty="0"/>
          </a:p>
          <a:p>
            <a:r>
              <a:rPr lang="cs-CZ" sz="3600" cap="none" dirty="0"/>
              <a:t>talk </a:t>
            </a:r>
            <a:r>
              <a:rPr lang="cs-CZ" sz="3600" cap="none" dirty="0" err="1"/>
              <a:t>about</a:t>
            </a:r>
            <a:r>
              <a:rPr lang="cs-CZ" sz="3600" cap="none" dirty="0"/>
              <a:t> </a:t>
            </a:r>
            <a:r>
              <a:rPr lang="cs-CZ" sz="3600" cap="none" dirty="0" err="1">
                <a:solidFill>
                  <a:srgbClr val="0070C0"/>
                </a:solidFill>
              </a:rPr>
              <a:t>rocks</a:t>
            </a:r>
            <a:r>
              <a:rPr lang="cs-CZ" sz="3600" cap="none" dirty="0"/>
              <a:t> and </a:t>
            </a:r>
            <a:r>
              <a:rPr lang="cs-CZ" sz="3600" cap="none" dirty="0">
                <a:solidFill>
                  <a:srgbClr val="0070C0"/>
                </a:solidFill>
              </a:rPr>
              <a:t>rock </a:t>
            </a:r>
            <a:r>
              <a:rPr lang="cs-CZ" sz="3600" cap="none" dirty="0" err="1">
                <a:solidFill>
                  <a:srgbClr val="0070C0"/>
                </a:solidFill>
              </a:rPr>
              <a:t>cycle</a:t>
            </a:r>
            <a:endParaRPr lang="cs-CZ" sz="3600" cap="none" dirty="0">
              <a:solidFill>
                <a:srgbClr val="0070C0"/>
              </a:solidFill>
            </a:endParaRPr>
          </a:p>
          <a:p>
            <a:r>
              <a:rPr lang="cs-CZ" sz="3600" cap="none" dirty="0" err="1"/>
              <a:t>learn</a:t>
            </a:r>
            <a:r>
              <a:rPr lang="cs-CZ" sz="3600" cap="none" dirty="0"/>
              <a:t> </a:t>
            </a:r>
            <a:r>
              <a:rPr lang="cs-CZ" sz="3600" cap="none" dirty="0" err="1">
                <a:solidFill>
                  <a:srgbClr val="0070C0"/>
                </a:solidFill>
              </a:rPr>
              <a:t>new</a:t>
            </a:r>
            <a:r>
              <a:rPr lang="cs-CZ" sz="3600" cap="none" dirty="0">
                <a:solidFill>
                  <a:srgbClr val="0070C0"/>
                </a:solidFill>
              </a:rPr>
              <a:t> </a:t>
            </a:r>
            <a:r>
              <a:rPr lang="cs-CZ" sz="3600" cap="none" dirty="0" err="1">
                <a:solidFill>
                  <a:srgbClr val="0070C0"/>
                </a:solidFill>
              </a:rPr>
              <a:t>vocabulary</a:t>
            </a:r>
            <a:endParaRPr lang="cs-CZ" sz="3600" cap="none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b="1" dirty="0" err="1"/>
              <a:t>Discuss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230923"/>
            <a:ext cx="10363826" cy="5081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cap="none" dirty="0" err="1"/>
              <a:t>Decide</a:t>
            </a:r>
            <a:r>
              <a:rPr lang="cs-CZ" sz="3200" cap="none" dirty="0"/>
              <a:t> </a:t>
            </a:r>
            <a:r>
              <a:rPr lang="cs-CZ" sz="3200" cap="none" dirty="0" err="1"/>
              <a:t>whether</a:t>
            </a:r>
            <a:r>
              <a:rPr lang="cs-CZ" sz="3200" cap="none" dirty="0"/>
              <a:t> </a:t>
            </a:r>
            <a:r>
              <a:rPr lang="cs-CZ" sz="3200" cap="none" dirty="0" err="1"/>
              <a:t>the</a:t>
            </a:r>
            <a:r>
              <a:rPr lang="cs-CZ" sz="3200" cap="none" dirty="0"/>
              <a:t> </a:t>
            </a:r>
            <a:r>
              <a:rPr lang="cs-CZ" sz="3200" cap="none" dirty="0" err="1"/>
              <a:t>following</a:t>
            </a:r>
            <a:r>
              <a:rPr lang="cs-CZ" sz="3200" cap="none" dirty="0"/>
              <a:t> </a:t>
            </a:r>
            <a:r>
              <a:rPr lang="cs-CZ" sz="3200" cap="none" dirty="0" err="1"/>
              <a:t>processes</a:t>
            </a:r>
            <a:r>
              <a:rPr lang="cs-CZ" sz="3200" cap="none" dirty="0"/>
              <a:t> are natural, man-made, </a:t>
            </a:r>
            <a:r>
              <a:rPr lang="cs-CZ" sz="3200" cap="none" dirty="0" err="1"/>
              <a:t>or</a:t>
            </a:r>
            <a:r>
              <a:rPr lang="cs-CZ" sz="3200" cap="none" dirty="0"/>
              <a:t> a </a:t>
            </a:r>
            <a:r>
              <a:rPr lang="cs-CZ" sz="3200" cap="none" dirty="0" err="1"/>
              <a:t>mixture</a:t>
            </a:r>
            <a:r>
              <a:rPr lang="cs-CZ" sz="3200" cap="none" dirty="0"/>
              <a:t> </a:t>
            </a:r>
            <a:r>
              <a:rPr lang="cs-CZ" sz="3200" cap="none" dirty="0" err="1"/>
              <a:t>of</a:t>
            </a:r>
            <a:r>
              <a:rPr lang="cs-CZ" sz="3200" cap="none" dirty="0"/>
              <a:t> </a:t>
            </a:r>
            <a:r>
              <a:rPr lang="cs-CZ" sz="3200" cap="none" dirty="0" err="1" smtClean="0"/>
              <a:t>both</a:t>
            </a:r>
            <a:endParaRPr lang="cs-CZ" sz="3200" cap="none" dirty="0" smtClean="0"/>
          </a:p>
          <a:p>
            <a:pPr marL="0" indent="0">
              <a:buNone/>
            </a:pPr>
            <a:endParaRPr lang="cs-CZ" sz="3200" cap="none" dirty="0"/>
          </a:p>
          <a:p>
            <a:r>
              <a:rPr lang="cs-CZ" sz="3200" cap="none" dirty="0" err="1" smtClean="0">
                <a:solidFill>
                  <a:srgbClr val="0070C0"/>
                </a:solidFill>
              </a:rPr>
              <a:t>the</a:t>
            </a:r>
            <a:r>
              <a:rPr lang="cs-CZ" sz="3200" cap="none" dirty="0" smtClean="0">
                <a:solidFill>
                  <a:srgbClr val="0070C0"/>
                </a:solidFill>
              </a:rPr>
              <a:t> </a:t>
            </a:r>
            <a:r>
              <a:rPr lang="cs-CZ" sz="3200" cap="none" dirty="0" err="1" smtClean="0">
                <a:solidFill>
                  <a:srgbClr val="0070C0"/>
                </a:solidFill>
              </a:rPr>
              <a:t>eruption</a:t>
            </a:r>
            <a:r>
              <a:rPr lang="cs-CZ" sz="3200" cap="none" dirty="0" smtClean="0">
                <a:solidFill>
                  <a:srgbClr val="0070C0"/>
                </a:solidFill>
              </a:rPr>
              <a:t> </a:t>
            </a:r>
            <a:r>
              <a:rPr lang="cs-CZ" sz="3200" cap="none" dirty="0" err="1" smtClean="0">
                <a:solidFill>
                  <a:srgbClr val="0070C0"/>
                </a:solidFill>
              </a:rPr>
              <a:t>of</a:t>
            </a:r>
            <a:r>
              <a:rPr lang="cs-CZ" sz="3200" cap="none" dirty="0" smtClean="0">
                <a:solidFill>
                  <a:srgbClr val="0070C0"/>
                </a:solidFill>
              </a:rPr>
              <a:t> a </a:t>
            </a:r>
            <a:r>
              <a:rPr lang="cs-CZ" sz="3200" cap="none" dirty="0" err="1" smtClean="0">
                <a:solidFill>
                  <a:srgbClr val="0070C0"/>
                </a:solidFill>
              </a:rPr>
              <a:t>volcano</a:t>
            </a:r>
            <a:endParaRPr lang="cs-CZ" sz="3200" cap="none" dirty="0" smtClean="0">
              <a:solidFill>
                <a:srgbClr val="0070C0"/>
              </a:solidFill>
            </a:endParaRPr>
          </a:p>
          <a:p>
            <a:r>
              <a:rPr lang="cs-CZ" sz="3200" cap="none" dirty="0" err="1" smtClean="0">
                <a:solidFill>
                  <a:srgbClr val="0070C0"/>
                </a:solidFill>
              </a:rPr>
              <a:t>an</a:t>
            </a:r>
            <a:r>
              <a:rPr lang="cs-CZ" sz="3200" cap="none" dirty="0" smtClean="0">
                <a:solidFill>
                  <a:srgbClr val="0070C0"/>
                </a:solidFill>
              </a:rPr>
              <a:t> </a:t>
            </a:r>
            <a:r>
              <a:rPr lang="cs-CZ" sz="3200" cap="none" dirty="0" err="1" smtClean="0">
                <a:solidFill>
                  <a:srgbClr val="0070C0"/>
                </a:solidFill>
              </a:rPr>
              <a:t>avalanche</a:t>
            </a:r>
            <a:endParaRPr lang="cs-CZ" sz="3200" cap="none" dirty="0" smtClean="0">
              <a:solidFill>
                <a:srgbClr val="0070C0"/>
              </a:solidFill>
            </a:endParaRPr>
          </a:p>
          <a:p>
            <a:r>
              <a:rPr lang="cs-CZ" sz="3200" cap="none" dirty="0" err="1" smtClean="0">
                <a:solidFill>
                  <a:srgbClr val="0070C0"/>
                </a:solidFill>
              </a:rPr>
              <a:t>landslide</a:t>
            </a:r>
            <a:endParaRPr lang="cs-CZ" sz="3200" cap="none" dirty="0" smtClean="0">
              <a:solidFill>
                <a:srgbClr val="0070C0"/>
              </a:solidFill>
            </a:endParaRPr>
          </a:p>
          <a:p>
            <a:r>
              <a:rPr lang="cs-CZ" sz="3200" cap="none" dirty="0" err="1" smtClean="0">
                <a:solidFill>
                  <a:srgbClr val="0070C0"/>
                </a:solidFill>
              </a:rPr>
              <a:t>fossilization</a:t>
            </a:r>
            <a:endParaRPr lang="cs-CZ" sz="3200" cap="none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0744" y="0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ROCK CYCLE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3200" cap="none" dirty="0"/>
          </a:p>
          <a:p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005" y="1282715"/>
            <a:ext cx="7237927" cy="516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21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04882" y="-254793"/>
            <a:ext cx="10364452" cy="1605094"/>
          </a:xfrm>
        </p:spPr>
        <p:txBody>
          <a:bodyPr>
            <a:normAutofit/>
          </a:bodyPr>
          <a:lstStyle/>
          <a:p>
            <a:r>
              <a:rPr lang="cs-CZ" sz="4400" b="1" dirty="0" err="1" smtClean="0"/>
              <a:t>vocabulary</a:t>
            </a:r>
            <a:endParaRPr lang="en-US" sz="4400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15"/>
          </p:nvPr>
        </p:nvSpPr>
        <p:spPr>
          <a:xfrm>
            <a:off x="904882" y="1782771"/>
            <a:ext cx="3298976" cy="2847845"/>
          </a:xfrm>
        </p:spPr>
        <p:txBody>
          <a:bodyPr>
            <a:normAutofit fontScale="25000" lnSpcReduction="20000"/>
          </a:bodyPr>
          <a:lstStyle/>
          <a:p>
            <a:r>
              <a:rPr lang="cs-CZ" sz="12800" cap="none" dirty="0"/>
              <a:t>to </a:t>
            </a:r>
            <a:r>
              <a:rPr lang="cs-CZ" sz="12800" cap="none" dirty="0" err="1"/>
              <a:t>break</a:t>
            </a:r>
            <a:r>
              <a:rPr lang="cs-CZ" sz="12800" cap="none" dirty="0"/>
              <a:t> </a:t>
            </a:r>
            <a:r>
              <a:rPr lang="cs-CZ" sz="12800" cap="none" dirty="0" err="1"/>
              <a:t>down</a:t>
            </a:r>
            <a:endParaRPr lang="cs-CZ" sz="12800" cap="none" dirty="0"/>
          </a:p>
          <a:p>
            <a:r>
              <a:rPr lang="cs-CZ" sz="12800" cap="none" dirty="0"/>
              <a:t>to </a:t>
            </a:r>
            <a:r>
              <a:rPr lang="cs-CZ" sz="12800" cap="none" dirty="0" err="1"/>
              <a:t>form</a:t>
            </a:r>
            <a:endParaRPr lang="cs-CZ" sz="12800" cap="none" dirty="0"/>
          </a:p>
          <a:p>
            <a:r>
              <a:rPr lang="cs-CZ" sz="12800" cap="none" dirty="0"/>
              <a:t>to </a:t>
            </a:r>
            <a:r>
              <a:rPr lang="cs-CZ" sz="12800" cap="none" dirty="0" err="1"/>
              <a:t>become</a:t>
            </a:r>
            <a:endParaRPr lang="cs-CZ" sz="12800" cap="none" dirty="0"/>
          </a:p>
          <a:p>
            <a:r>
              <a:rPr lang="cs-CZ" sz="12800" cap="none" dirty="0"/>
              <a:t>to </a:t>
            </a:r>
            <a:r>
              <a:rPr lang="cs-CZ" sz="12800" cap="none" dirty="0" err="1"/>
              <a:t>interact</a:t>
            </a:r>
            <a:endParaRPr lang="cs-CZ" sz="12800" cap="none" dirty="0"/>
          </a:p>
          <a:p>
            <a:r>
              <a:rPr lang="cs-CZ" sz="12800" cap="none" dirty="0"/>
              <a:t>to </a:t>
            </a:r>
            <a:r>
              <a:rPr lang="cs-CZ" sz="12800" cap="none" dirty="0" err="1"/>
              <a:t>solidify</a:t>
            </a:r>
            <a:endParaRPr lang="cs-CZ" sz="12800" cap="none" dirty="0"/>
          </a:p>
          <a:p>
            <a:r>
              <a:rPr lang="cs-CZ" sz="12800" cap="none" dirty="0"/>
              <a:t>to </a:t>
            </a:r>
            <a:r>
              <a:rPr lang="cs-CZ" sz="12800" cap="none" dirty="0" err="1"/>
              <a:t>be</a:t>
            </a:r>
            <a:r>
              <a:rPr lang="cs-CZ" sz="12800" cap="none" dirty="0"/>
              <a:t> </a:t>
            </a:r>
            <a:r>
              <a:rPr lang="cs-CZ" sz="12800" cap="none" dirty="0" err="1"/>
              <a:t>exposed</a:t>
            </a:r>
            <a:r>
              <a:rPr lang="cs-CZ" sz="12800" cap="none" dirty="0"/>
              <a:t> to</a:t>
            </a:r>
          </a:p>
          <a:p>
            <a:r>
              <a:rPr lang="cs-CZ" sz="12800" cap="none" dirty="0"/>
              <a:t>to </a:t>
            </a:r>
            <a:r>
              <a:rPr lang="cs-CZ" sz="12800" cap="none" dirty="0" err="1"/>
              <a:t>undergo</a:t>
            </a:r>
            <a:endParaRPr lang="cs-CZ" sz="12800" cap="none" dirty="0"/>
          </a:p>
          <a:p>
            <a:endParaRPr lang="en-US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16"/>
          </p:nvPr>
        </p:nvSpPr>
        <p:spPr>
          <a:xfrm>
            <a:off x="4436902" y="1782770"/>
            <a:ext cx="3303351" cy="4442184"/>
          </a:xfrm>
        </p:spPr>
        <p:txBody>
          <a:bodyPr>
            <a:normAutofit/>
          </a:bodyPr>
          <a:lstStyle/>
          <a:p>
            <a:r>
              <a:rPr lang="cs-CZ" sz="3200" cap="none" dirty="0"/>
              <a:t>to </a:t>
            </a:r>
            <a:r>
              <a:rPr lang="cs-CZ" sz="3200" cap="none" dirty="0" err="1"/>
              <a:t>be</a:t>
            </a:r>
            <a:r>
              <a:rPr lang="cs-CZ" sz="3200" cap="none" dirty="0"/>
              <a:t> </a:t>
            </a:r>
            <a:r>
              <a:rPr lang="cs-CZ" sz="3200" cap="none" dirty="0" err="1"/>
              <a:t>transported</a:t>
            </a:r>
            <a:r>
              <a:rPr lang="cs-CZ" sz="3200" cap="none" dirty="0"/>
              <a:t> </a:t>
            </a:r>
          </a:p>
          <a:p>
            <a:r>
              <a:rPr lang="cs-CZ" sz="3200" cap="none" dirty="0"/>
              <a:t>to </a:t>
            </a:r>
            <a:r>
              <a:rPr lang="cs-CZ" sz="3200" cap="none" dirty="0" err="1"/>
              <a:t>be</a:t>
            </a:r>
            <a:r>
              <a:rPr lang="cs-CZ" sz="3200" cap="none" dirty="0"/>
              <a:t> </a:t>
            </a:r>
            <a:r>
              <a:rPr lang="cs-CZ" sz="3200" cap="none" dirty="0" err="1"/>
              <a:t>deposited</a:t>
            </a:r>
            <a:endParaRPr lang="cs-CZ" sz="3200" cap="none" dirty="0"/>
          </a:p>
          <a:p>
            <a:r>
              <a:rPr lang="cs-CZ" sz="3200" cap="none" dirty="0"/>
              <a:t>to </a:t>
            </a:r>
            <a:r>
              <a:rPr lang="cs-CZ" sz="3200" cap="none" dirty="0" err="1"/>
              <a:t>lithify</a:t>
            </a:r>
            <a:endParaRPr lang="cs-CZ" sz="3200" cap="none" dirty="0"/>
          </a:p>
          <a:p>
            <a:r>
              <a:rPr lang="cs-CZ" sz="3200" cap="none" dirty="0"/>
              <a:t>to </a:t>
            </a:r>
            <a:r>
              <a:rPr lang="cs-CZ" sz="3200" cap="none" dirty="0" err="1"/>
              <a:t>be</a:t>
            </a:r>
            <a:r>
              <a:rPr lang="cs-CZ" sz="3200" cap="none" dirty="0"/>
              <a:t> </a:t>
            </a:r>
            <a:r>
              <a:rPr lang="cs-CZ" sz="3200" cap="none" dirty="0" err="1"/>
              <a:t>buried</a:t>
            </a:r>
            <a:endParaRPr lang="cs-CZ" sz="3200" cap="none" dirty="0"/>
          </a:p>
          <a:p>
            <a:r>
              <a:rPr lang="cs-CZ" sz="3200" cap="none" dirty="0"/>
              <a:t>to </a:t>
            </a:r>
            <a:r>
              <a:rPr lang="cs-CZ" sz="3200" cap="none" dirty="0" err="1"/>
              <a:t>increase</a:t>
            </a:r>
            <a:endParaRPr lang="cs-CZ" sz="3200" cap="none" dirty="0"/>
          </a:p>
          <a:p>
            <a:r>
              <a:rPr lang="cs-CZ" sz="3200" cap="none" dirty="0"/>
              <a:t>to melt</a:t>
            </a:r>
          </a:p>
          <a:p>
            <a:endParaRPr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17"/>
          </p:nvPr>
        </p:nvSpPr>
        <p:spPr>
          <a:xfrm>
            <a:off x="7973297" y="1779773"/>
            <a:ext cx="3304928" cy="4505402"/>
          </a:xfrm>
        </p:spPr>
        <p:txBody>
          <a:bodyPr>
            <a:normAutofit/>
          </a:bodyPr>
          <a:lstStyle/>
          <a:p>
            <a:r>
              <a:rPr lang="cs-CZ" sz="3200" cap="none" dirty="0" smtClean="0"/>
              <a:t>to cause</a:t>
            </a:r>
          </a:p>
          <a:p>
            <a:r>
              <a:rPr lang="cs-CZ" sz="3200" cap="none" dirty="0" smtClean="0"/>
              <a:t>to </a:t>
            </a:r>
            <a:r>
              <a:rPr lang="cs-CZ" sz="3200" cap="none" dirty="0" err="1" smtClean="0"/>
              <a:t>result</a:t>
            </a:r>
            <a:r>
              <a:rPr lang="cs-CZ" sz="3200" cap="none" dirty="0" smtClean="0"/>
              <a:t> in</a:t>
            </a:r>
          </a:p>
          <a:p>
            <a:r>
              <a:rPr lang="cs-CZ" sz="3200" cap="none" dirty="0" smtClean="0"/>
              <a:t>to </a:t>
            </a:r>
            <a:r>
              <a:rPr lang="cs-CZ" sz="3200" cap="none" dirty="0" err="1" smtClean="0"/>
              <a:t>be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moved</a:t>
            </a:r>
            <a:endParaRPr lang="cs-CZ" sz="3200" cap="none" dirty="0" smtClean="0"/>
          </a:p>
          <a:p>
            <a:r>
              <a:rPr lang="cs-CZ" sz="3200" cap="none" dirty="0" smtClean="0"/>
              <a:t>to </a:t>
            </a:r>
            <a:r>
              <a:rPr lang="cs-CZ" sz="3200" cap="none" dirty="0" err="1" smtClean="0"/>
              <a:t>be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caused</a:t>
            </a:r>
            <a:r>
              <a:rPr lang="cs-CZ" sz="3200" cap="none" dirty="0" smtClean="0"/>
              <a:t> by</a:t>
            </a:r>
          </a:p>
          <a:p>
            <a:r>
              <a:rPr lang="cs-CZ" sz="3200" cap="none" dirty="0" smtClean="0"/>
              <a:t>to </a:t>
            </a:r>
            <a:r>
              <a:rPr lang="cs-CZ" sz="3200" cap="none" dirty="0" err="1" smtClean="0"/>
              <a:t>be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formed</a:t>
            </a:r>
            <a:endParaRPr lang="cs-CZ" sz="3200" cap="none" dirty="0" smtClean="0"/>
          </a:p>
          <a:p>
            <a:r>
              <a:rPr lang="cs-CZ" sz="3200" cap="none" dirty="0" err="1" smtClean="0"/>
              <a:t>react</a:t>
            </a:r>
            <a:endParaRPr lang="cs-CZ" sz="3200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00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774" y="-69547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b="1" dirty="0" err="1" smtClean="0"/>
              <a:t>Listening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303699"/>
            <a:ext cx="10363826" cy="4677624"/>
          </a:xfrm>
        </p:spPr>
        <p:txBody>
          <a:bodyPr>
            <a:noAutofit/>
          </a:bodyPr>
          <a:lstStyle/>
          <a:p>
            <a:r>
              <a:rPr lang="en-US" sz="3200" cap="none" dirty="0" smtClean="0"/>
              <a:t>What results in a metamorphic rock?</a:t>
            </a:r>
          </a:p>
          <a:p>
            <a:r>
              <a:rPr lang="en-US" sz="3200" cap="none" dirty="0" smtClean="0"/>
              <a:t>What is the difference between regional and contact </a:t>
            </a:r>
            <a:r>
              <a:rPr lang="en-US" sz="3200" cap="none" dirty="0" err="1" smtClean="0"/>
              <a:t>metamor</a:t>
            </a:r>
            <a:r>
              <a:rPr lang="cs-CZ" sz="3200" cap="none" dirty="0" smtClean="0"/>
              <a:t>p</a:t>
            </a:r>
            <a:r>
              <a:rPr lang="en-US" sz="3200" cap="none" dirty="0" err="1" smtClean="0"/>
              <a:t>hism</a:t>
            </a:r>
            <a:r>
              <a:rPr lang="en-US" sz="3200" cap="none" dirty="0" smtClean="0"/>
              <a:t>?</a:t>
            </a:r>
          </a:p>
          <a:p>
            <a:r>
              <a:rPr lang="en-US" sz="3200" cap="none" dirty="0" smtClean="0"/>
              <a:t>What is formed from a limestone when it undergoes metamorphism?</a:t>
            </a:r>
          </a:p>
          <a:p>
            <a:r>
              <a:rPr lang="en-US" sz="3200" cap="none" dirty="0" smtClean="0"/>
              <a:t>How is plate tectonics related to metamorphism?</a:t>
            </a:r>
          </a:p>
          <a:p>
            <a:r>
              <a:rPr lang="en-US" sz="3200" cap="none" dirty="0" smtClean="0"/>
              <a:t>What happens at subduction zones?</a:t>
            </a:r>
          </a:p>
        </p:txBody>
      </p:sp>
    </p:spTree>
    <p:extLst>
      <p:ext uri="{BB962C8B-B14F-4D97-AF65-F5344CB8AC3E}">
        <p14:creationId xmlns:p14="http://schemas.microsoft.com/office/powerpoint/2010/main" val="337602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774" y="-167095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b="1" dirty="0" err="1" smtClean="0"/>
              <a:t>nominalization</a:t>
            </a:r>
            <a:endParaRPr lang="en-US" sz="4400" b="1" dirty="0"/>
          </a:p>
        </p:txBody>
      </p:sp>
      <p:sp>
        <p:nvSpPr>
          <p:cNvPr id="9" name="Zástupný symbol pro text 6"/>
          <p:cNvSpPr>
            <a:spLocks noGrp="1"/>
          </p:cNvSpPr>
          <p:nvPr>
            <p:ph sz="quarter" idx="13"/>
          </p:nvPr>
        </p:nvSpPr>
        <p:spPr>
          <a:xfrm>
            <a:off x="913774" y="1092083"/>
            <a:ext cx="10363826" cy="54503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i="1" cap="none" dirty="0" smtClean="0"/>
              <a:t>Use </a:t>
            </a:r>
            <a:r>
              <a:rPr lang="cs-CZ" sz="3200" i="1" cap="none" dirty="0" err="1" smtClean="0"/>
              <a:t>the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underlined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nouns</a:t>
            </a:r>
            <a:r>
              <a:rPr lang="cs-CZ" sz="3200" i="1" cap="none" dirty="0" smtClean="0"/>
              <a:t> as </a:t>
            </a:r>
            <a:r>
              <a:rPr lang="cs-CZ" sz="3200" i="1" cap="none" dirty="0" err="1" smtClean="0"/>
              <a:t>verbs</a:t>
            </a:r>
            <a:r>
              <a:rPr lang="cs-CZ" sz="3200" i="1" cap="none" dirty="0" smtClean="0"/>
              <a:t> and </a:t>
            </a:r>
            <a:r>
              <a:rPr lang="cs-CZ" sz="3200" i="1" cap="none" dirty="0" err="1" smtClean="0"/>
              <a:t>transform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the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following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expressions</a:t>
            </a:r>
            <a:r>
              <a:rPr lang="cs-CZ" sz="3200" i="1" cap="none" dirty="0" smtClean="0"/>
              <a:t>: </a:t>
            </a:r>
            <a:r>
              <a:rPr lang="en-GB" sz="3200" i="1" cap="none" dirty="0" smtClean="0"/>
              <a:t>A limestone formed from the </a:t>
            </a:r>
            <a:r>
              <a:rPr lang="en-GB" sz="3200" i="1" cap="none" dirty="0" smtClean="0">
                <a:solidFill>
                  <a:srgbClr val="0070C0"/>
                </a:solidFill>
              </a:rPr>
              <a:t>accumulation</a:t>
            </a:r>
            <a:r>
              <a:rPr lang="en-GB" sz="3200" i="1" cap="none" dirty="0" smtClean="0"/>
              <a:t> of clam shells</a:t>
            </a:r>
            <a:r>
              <a:rPr lang="cs-CZ" sz="3200" i="1" cap="none" dirty="0"/>
              <a:t> </a:t>
            </a:r>
            <a:r>
              <a:rPr lang="cs-CZ" sz="3200" i="1" cap="none" dirty="0" smtClean="0"/>
              <a:t>= A </a:t>
            </a:r>
            <a:r>
              <a:rPr lang="cs-CZ" sz="3200" i="1" cap="none" dirty="0" err="1" smtClean="0"/>
              <a:t>limestone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formed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from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the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clam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shells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which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were</a:t>
            </a:r>
            <a:r>
              <a:rPr lang="cs-CZ" sz="3200" i="1" cap="none" dirty="0" smtClean="0"/>
              <a:t> </a:t>
            </a:r>
            <a:r>
              <a:rPr lang="cs-CZ" sz="3200" i="1" cap="none" dirty="0" err="1" smtClean="0"/>
              <a:t>accumulated</a:t>
            </a:r>
            <a:r>
              <a:rPr lang="cs-CZ" sz="3200" i="1" cap="none" dirty="0" smtClean="0"/>
              <a:t>.</a:t>
            </a:r>
          </a:p>
          <a:p>
            <a:pPr marL="0" indent="0">
              <a:buNone/>
            </a:pPr>
            <a:endParaRPr lang="cs-CZ" sz="3600" cap="none" dirty="0" smtClean="0"/>
          </a:p>
          <a:p>
            <a:r>
              <a:rPr lang="cs-CZ" sz="3500" cap="none" dirty="0" err="1" smtClean="0"/>
              <a:t>Coal</a:t>
            </a:r>
            <a:r>
              <a:rPr lang="cs-CZ" sz="3500" cap="none" dirty="0" smtClean="0"/>
              <a:t> </a:t>
            </a:r>
            <a:r>
              <a:rPr lang="cs-CZ" sz="3500" cap="none" dirty="0" err="1" smtClean="0"/>
              <a:t>is</a:t>
            </a:r>
            <a:r>
              <a:rPr lang="cs-CZ" sz="3500" cap="none" dirty="0" smtClean="0"/>
              <a:t> </a:t>
            </a:r>
            <a:r>
              <a:rPr lang="cs-CZ" sz="3500" cap="none" dirty="0" err="1" smtClean="0"/>
              <a:t>an</a:t>
            </a:r>
            <a:r>
              <a:rPr lang="cs-CZ" sz="3500" cap="none" dirty="0" smtClean="0"/>
              <a:t> o</a:t>
            </a:r>
            <a:r>
              <a:rPr lang="en-GB" sz="3500" cap="none" dirty="0" err="1" smtClean="0"/>
              <a:t>rganic</a:t>
            </a:r>
            <a:r>
              <a:rPr lang="en-GB" sz="3500" cap="none" dirty="0" smtClean="0"/>
              <a:t> rock that forms from the </a:t>
            </a:r>
            <a:r>
              <a:rPr lang="en-GB" sz="3500" cap="none" dirty="0" smtClean="0">
                <a:solidFill>
                  <a:srgbClr val="0070C0"/>
                </a:solidFill>
              </a:rPr>
              <a:t>compression</a:t>
            </a:r>
            <a:r>
              <a:rPr lang="en-GB" sz="3500" cap="none" dirty="0" smtClean="0"/>
              <a:t> of plant remains</a:t>
            </a:r>
            <a:r>
              <a:rPr lang="cs-CZ" sz="3500" cap="none" dirty="0" smtClean="0"/>
              <a:t> …</a:t>
            </a:r>
          </a:p>
          <a:p>
            <a:r>
              <a:rPr lang="cs-CZ" sz="3500" cap="none" dirty="0" err="1" smtClean="0"/>
              <a:t>This</a:t>
            </a:r>
            <a:r>
              <a:rPr lang="cs-CZ" sz="3500" cap="none" dirty="0" smtClean="0"/>
              <a:t> </a:t>
            </a:r>
            <a:r>
              <a:rPr lang="cs-CZ" sz="3500" cap="none" dirty="0" err="1" smtClean="0"/>
              <a:t>reflects</a:t>
            </a:r>
            <a:r>
              <a:rPr lang="cs-CZ" sz="3500" cap="none" dirty="0" smtClean="0"/>
              <a:t> </a:t>
            </a:r>
            <a:r>
              <a:rPr lang="en-GB" sz="3500" cap="none" dirty="0" smtClean="0"/>
              <a:t>the slow </a:t>
            </a:r>
            <a:r>
              <a:rPr lang="en-GB" sz="3500" cap="none" dirty="0" smtClean="0">
                <a:solidFill>
                  <a:srgbClr val="0070C0"/>
                </a:solidFill>
              </a:rPr>
              <a:t>cooling</a:t>
            </a:r>
            <a:r>
              <a:rPr lang="en-GB" sz="3500" cap="none" dirty="0" smtClean="0"/>
              <a:t> and </a:t>
            </a:r>
            <a:r>
              <a:rPr lang="en-GB" sz="3500" cap="none" dirty="0" smtClean="0">
                <a:solidFill>
                  <a:srgbClr val="0070C0"/>
                </a:solidFill>
              </a:rPr>
              <a:t>solidification</a:t>
            </a:r>
            <a:r>
              <a:rPr lang="en-GB" sz="3500" cap="none" dirty="0" smtClean="0"/>
              <a:t> of magma</a:t>
            </a:r>
            <a:r>
              <a:rPr lang="cs-CZ" sz="3500" cap="none" dirty="0" smtClean="0"/>
              <a:t>.</a:t>
            </a:r>
          </a:p>
          <a:p>
            <a:r>
              <a:rPr lang="cs-CZ" sz="3500" cap="none" dirty="0" err="1" smtClean="0"/>
              <a:t>Sedimentary</a:t>
            </a:r>
            <a:r>
              <a:rPr lang="cs-CZ" sz="3500" cap="none" dirty="0" smtClean="0"/>
              <a:t> </a:t>
            </a:r>
            <a:r>
              <a:rPr lang="cs-CZ" sz="3500" cap="none" dirty="0" err="1" smtClean="0"/>
              <a:t>rocks</a:t>
            </a:r>
            <a:r>
              <a:rPr lang="cs-CZ" sz="3500" cap="none" dirty="0" smtClean="0"/>
              <a:t> are </a:t>
            </a:r>
            <a:r>
              <a:rPr lang="cs-CZ" sz="3500" cap="none" dirty="0" err="1" smtClean="0"/>
              <a:t>deposited</a:t>
            </a:r>
            <a:r>
              <a:rPr lang="cs-CZ" sz="3500" cap="none" dirty="0" smtClean="0"/>
              <a:t> by </a:t>
            </a:r>
            <a:r>
              <a:rPr lang="cs-CZ" sz="3500" cap="none" dirty="0" err="1" smtClean="0"/>
              <a:t>the</a:t>
            </a:r>
            <a:r>
              <a:rPr lang="cs-CZ" sz="3500" cap="none" dirty="0" smtClean="0"/>
              <a:t> </a:t>
            </a:r>
            <a:r>
              <a:rPr lang="en-GB" sz="3500" cap="none" dirty="0" smtClean="0">
                <a:solidFill>
                  <a:srgbClr val="0070C0"/>
                </a:solidFill>
              </a:rPr>
              <a:t>precipitation</a:t>
            </a:r>
            <a:r>
              <a:rPr lang="en-GB" sz="3500" cap="none" dirty="0" smtClean="0"/>
              <a:t> of minerals from solution</a:t>
            </a:r>
            <a:r>
              <a:rPr lang="cs-CZ" sz="3500" cap="none" dirty="0" smtClean="0"/>
              <a:t>.</a:t>
            </a:r>
          </a:p>
          <a:p>
            <a:pPr marL="0" indent="0">
              <a:buNone/>
            </a:pPr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6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b="1" dirty="0" err="1" smtClean="0"/>
              <a:t>sources</a:t>
            </a:r>
            <a:endParaRPr lang="en-US" sz="4400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230923"/>
            <a:ext cx="10363826" cy="5081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cap="none" dirty="0" smtClean="0"/>
              <a:t> </a:t>
            </a:r>
            <a:endParaRPr lang="cs-CZ" cap="none" dirty="0" smtClean="0">
              <a:solidFill>
                <a:srgbClr val="0070C0"/>
              </a:solidFill>
            </a:endParaRPr>
          </a:p>
          <a:p>
            <a:r>
              <a:rPr lang="en-US" cap="none" dirty="0">
                <a:hlinkClick r:id="rId3"/>
              </a:rPr>
              <a:t>http://www.cottonexpressions.com/media/ecom/prodxl/100-65-1.jpg</a:t>
            </a:r>
            <a:r>
              <a:rPr lang="cs-CZ" cap="none" dirty="0"/>
              <a:t> (</a:t>
            </a:r>
            <a:r>
              <a:rPr lang="cs-CZ" cap="none" dirty="0" err="1"/>
              <a:t>picture</a:t>
            </a:r>
            <a:r>
              <a:rPr lang="cs-CZ" cap="none" dirty="0"/>
              <a:t>)</a:t>
            </a:r>
          </a:p>
          <a:p>
            <a:r>
              <a:rPr lang="cs-CZ" cap="none" dirty="0">
                <a:hlinkClick r:id="rId4"/>
              </a:rPr>
              <a:t>https://www.youtube.com/watch?v=bjMEIxuaDUA</a:t>
            </a:r>
            <a:r>
              <a:rPr lang="cs-CZ" cap="none" dirty="0"/>
              <a:t> (video</a:t>
            </a:r>
            <a:r>
              <a:rPr lang="cs-CZ" cap="none" dirty="0" smtClean="0"/>
              <a:t>)</a:t>
            </a:r>
          </a:p>
          <a:p>
            <a:r>
              <a:rPr lang="en-GB" u="sng" cap="none" dirty="0">
                <a:hlinkClick r:id="rId5"/>
              </a:rPr>
              <a:t>https://</a:t>
            </a:r>
            <a:r>
              <a:rPr lang="en-GB" u="sng" cap="none" dirty="0" smtClean="0">
                <a:hlinkClick r:id="rId5"/>
              </a:rPr>
              <a:t>www.youtube.com/watch?v=gzOWwwjGlqk</a:t>
            </a:r>
            <a:r>
              <a:rPr lang="cs-CZ" u="sng" cap="none" dirty="0" smtClean="0"/>
              <a:t> (video – </a:t>
            </a:r>
            <a:r>
              <a:rPr lang="cs-CZ" u="sng" cap="none" dirty="0" err="1" smtClean="0"/>
              <a:t>metamorphic</a:t>
            </a:r>
            <a:r>
              <a:rPr lang="cs-CZ" u="sng" cap="none" dirty="0" smtClean="0"/>
              <a:t> rock)</a:t>
            </a:r>
          </a:p>
          <a:p>
            <a:pPr marL="228600" lvl="1">
              <a:spcBef>
                <a:spcPts val="1000"/>
              </a:spcBef>
            </a:pPr>
            <a:r>
              <a:rPr lang="cs-CZ" sz="1600" cap="none" dirty="0" err="1"/>
              <a:t>McGeary</a:t>
            </a:r>
            <a:r>
              <a:rPr lang="cs-CZ" sz="1600" cap="none" dirty="0"/>
              <a:t>, David. </a:t>
            </a:r>
            <a:r>
              <a:rPr lang="cs-CZ" sz="1600" i="1" cap="none" dirty="0" err="1"/>
              <a:t>Physical</a:t>
            </a:r>
            <a:r>
              <a:rPr lang="cs-CZ" sz="1600" i="1" cap="none" dirty="0"/>
              <a:t> Geology</a:t>
            </a:r>
            <a:r>
              <a:rPr lang="cs-CZ" sz="1600" cap="none" dirty="0"/>
              <a:t>. 4th </a:t>
            </a:r>
            <a:r>
              <a:rPr lang="cs-CZ" sz="1600" cap="none" dirty="0" err="1"/>
              <a:t>Edition</a:t>
            </a:r>
            <a:r>
              <a:rPr lang="cs-CZ" sz="1600" cap="none" dirty="0"/>
              <a:t>. </a:t>
            </a:r>
            <a:r>
              <a:rPr lang="cs-CZ" sz="1600" cap="none" dirty="0" err="1"/>
              <a:t>McGraw-Hill</a:t>
            </a:r>
            <a:r>
              <a:rPr lang="cs-CZ" sz="1600" cap="none" dirty="0"/>
              <a:t>. New York </a:t>
            </a:r>
            <a:r>
              <a:rPr lang="cs-CZ" sz="1600" cap="none" dirty="0" smtClean="0"/>
              <a:t>2001</a:t>
            </a:r>
          </a:p>
          <a:p>
            <a:pPr marL="228600" lvl="1">
              <a:spcBef>
                <a:spcPts val="1000"/>
              </a:spcBef>
            </a:pPr>
            <a:r>
              <a:rPr lang="cs-CZ" sz="1600" cap="none" dirty="0">
                <a:hlinkClick r:id="rId6"/>
              </a:rPr>
              <a:t>http://</a:t>
            </a:r>
            <a:r>
              <a:rPr lang="cs-CZ" sz="1600" cap="none" dirty="0" smtClean="0">
                <a:hlinkClick r:id="rId6"/>
              </a:rPr>
              <a:t>aeo.sllf.qmul.ac.uk/Files/Nominalization/Nom%20LOC.html</a:t>
            </a:r>
            <a:r>
              <a:rPr lang="cs-CZ" sz="1600" cap="none" dirty="0" smtClean="0"/>
              <a:t> (</a:t>
            </a:r>
            <a:r>
              <a:rPr lang="cs-CZ" sz="1600" cap="none" dirty="0" err="1" smtClean="0"/>
              <a:t>grammar</a:t>
            </a:r>
            <a:r>
              <a:rPr lang="cs-CZ" sz="1600" cap="none" dirty="0" smtClean="0"/>
              <a:t> and </a:t>
            </a:r>
            <a:r>
              <a:rPr lang="cs-CZ" sz="1600" cap="none" dirty="0" err="1" smtClean="0"/>
              <a:t>exercises</a:t>
            </a:r>
            <a:r>
              <a:rPr lang="cs-CZ" sz="1600" cap="none" dirty="0" smtClean="0"/>
              <a:t>)</a:t>
            </a:r>
            <a:endParaRPr lang="cs-CZ" sz="1600" cap="none" dirty="0" smtClean="0"/>
          </a:p>
          <a:p>
            <a:pPr marL="228600" lvl="1">
              <a:spcBef>
                <a:spcPts val="1000"/>
              </a:spcBef>
            </a:pPr>
            <a:endParaRPr lang="cs-CZ" sz="1600" cap="none" dirty="0"/>
          </a:p>
          <a:p>
            <a:pPr marL="0" indent="0">
              <a:buNone/>
            </a:pPr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2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683</TotalTime>
  <Words>276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Tw Cen MT</vt:lpstr>
      <vt:lpstr>Kapka</vt:lpstr>
      <vt:lpstr>8 ROCKS</vt:lpstr>
      <vt:lpstr>In this lesson we are going to</vt:lpstr>
      <vt:lpstr>Discuss</vt:lpstr>
      <vt:lpstr>ROCK CYCLE</vt:lpstr>
      <vt:lpstr>vocabulary</vt:lpstr>
      <vt:lpstr>Listening</vt:lpstr>
      <vt:lpstr>nominalization</vt:lpstr>
      <vt:lpstr>sources</vt:lpstr>
    </vt:vector>
  </TitlesOfParts>
  <Company>PřF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ROCKS</dc:title>
  <dc:creator>Kateřina Kováčová</dc:creator>
  <cp:lastModifiedBy>Kateřina Kováčová</cp:lastModifiedBy>
  <cp:revision>36</cp:revision>
  <dcterms:created xsi:type="dcterms:W3CDTF">2018-04-11T14:18:36Z</dcterms:created>
  <dcterms:modified xsi:type="dcterms:W3CDTF">2018-04-18T09:34:10Z</dcterms:modified>
</cp:coreProperties>
</file>