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8"/>
  </p:notesMasterIdLst>
  <p:sldIdLst>
    <p:sldId id="256" r:id="rId2"/>
    <p:sldId id="332" r:id="rId3"/>
    <p:sldId id="262" r:id="rId4"/>
    <p:sldId id="295" r:id="rId5"/>
    <p:sldId id="279" r:id="rId6"/>
    <p:sldId id="283" r:id="rId7"/>
    <p:sldId id="329" r:id="rId8"/>
    <p:sldId id="298" r:id="rId9"/>
    <p:sldId id="280" r:id="rId10"/>
    <p:sldId id="282" r:id="rId11"/>
    <p:sldId id="286" r:id="rId12"/>
    <p:sldId id="287" r:id="rId13"/>
    <p:sldId id="261" r:id="rId14"/>
    <p:sldId id="330" r:id="rId15"/>
    <p:sldId id="333" r:id="rId16"/>
    <p:sldId id="334" r:id="rId17"/>
    <p:sldId id="335" r:id="rId18"/>
    <p:sldId id="326" r:id="rId19"/>
    <p:sldId id="288" r:id="rId20"/>
    <p:sldId id="336" r:id="rId21"/>
    <p:sldId id="264" r:id="rId22"/>
    <p:sldId id="331" r:id="rId23"/>
    <p:sldId id="277" r:id="rId24"/>
    <p:sldId id="278" r:id="rId25"/>
    <p:sldId id="275" r:id="rId26"/>
    <p:sldId id="338" r:id="rId27"/>
    <p:sldId id="337" r:id="rId28"/>
    <p:sldId id="260" r:id="rId29"/>
    <p:sldId id="301" r:id="rId30"/>
    <p:sldId id="271" r:id="rId31"/>
    <p:sldId id="339" r:id="rId32"/>
    <p:sldId id="340" r:id="rId33"/>
    <p:sldId id="341" r:id="rId34"/>
    <p:sldId id="327" r:id="rId35"/>
    <p:sldId id="263" r:id="rId36"/>
    <p:sldId id="342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3692" autoAdjust="0"/>
  </p:normalViewPr>
  <p:slideViewPr>
    <p:cSldViewPr>
      <p:cViewPr varScale="1">
        <p:scale>
          <a:sx n="67" d="100"/>
          <a:sy n="67" d="100"/>
        </p:scale>
        <p:origin x="834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185F9-8D13-4796-B019-0DBEFE91629E}" type="datetimeFigureOut">
              <a:rPr lang="cs-CZ" smtClean="0"/>
              <a:pPr/>
              <a:t>26.02.2019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352AA-3426-4538-AFBB-26C323AE7A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880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1195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352AA-3426-4538-AFBB-26C323AE7AFB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0127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26.02.2019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127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26.02.2019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7432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26.02.2019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5185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486918" indent="-285750">
              <a:buFont typeface="Arial" panose="020B0604020202020204" pitchFamily="34" charset="0"/>
              <a:buChar char="•"/>
              <a:defRPr/>
            </a:lvl2pPr>
            <a:lvl3pPr marL="669798" indent="-285750">
              <a:buFont typeface="Arial" panose="020B0604020202020204" pitchFamily="34" charset="0"/>
              <a:buChar char="•"/>
              <a:defRPr/>
            </a:lvl3pPr>
            <a:lvl4pPr marL="852678" indent="-285750">
              <a:buFont typeface="Arial" panose="020B0604020202020204" pitchFamily="34" charset="0"/>
              <a:buChar char="•"/>
              <a:defRPr/>
            </a:lvl4pPr>
            <a:lvl5pPr marL="1035558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cs-CZ" dirty="0"/>
              <a:t>Upravte styly předlohy textu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26.02.2019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8882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26.02.2019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531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26.02.2019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5232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26.02.2019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151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26.02.2019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2863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26.02.2019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2815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8A2481B-5154-415F-B752-558547769AA3}" type="datetimeFigureOut">
              <a:rPr lang="cs-CZ" smtClean="0"/>
              <a:pPr/>
              <a:t>26.02.2019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5101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26.02.2019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6251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26.02.2019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16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ul.cz/" TargetMode="External"/><Relationship Id="rId2" Type="http://schemas.openxmlformats.org/officeDocument/2006/relationships/hyperlink" Target="file:///C:\Documents%20and%20Settings\Katule\Plocha\GEOGRAFIE\DIPLOMKA\DP%20TEXT\%20http:\www.obechostenice.cz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Biogeografická a podobná členění ČR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97280" y="4509120"/>
            <a:ext cx="7591008" cy="1440160"/>
          </a:xfrm>
        </p:spPr>
        <p:txBody>
          <a:bodyPr>
            <a:normAutofit/>
          </a:bodyPr>
          <a:lstStyle/>
          <a:p>
            <a:r>
              <a:rPr lang="cs-CZ" dirty="0"/>
              <a:t>Mgr. </a:t>
            </a:r>
            <a:r>
              <a:rPr lang="cs-CZ" dirty="0" err="1"/>
              <a:t>martina</a:t>
            </a:r>
            <a:r>
              <a:rPr lang="cs-CZ" dirty="0"/>
              <a:t> Sychrová</a:t>
            </a:r>
          </a:p>
          <a:p>
            <a:endParaRPr lang="cs-CZ" dirty="0"/>
          </a:p>
          <a:p>
            <a:r>
              <a:rPr lang="cs-CZ" dirty="0"/>
              <a:t>s využitím prezentace </a:t>
            </a:r>
            <a:r>
              <a:rPr lang="cs-CZ" dirty="0" err="1"/>
              <a:t>mgr.</a:t>
            </a:r>
            <a:r>
              <a:rPr lang="cs-CZ" dirty="0"/>
              <a:t> Petra vybrala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iochory vyrez  vets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5424" y="0"/>
            <a:ext cx="96811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S Biochory - Cule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154" y="0"/>
            <a:ext cx="7872643" cy="6858000"/>
          </a:xfrm>
          <a:prstGeom prst="rect">
            <a:avLst/>
          </a:prstGeom>
        </p:spPr>
      </p:pic>
      <p:pic>
        <p:nvPicPr>
          <p:cNvPr id="3074" name="Picture 2" descr="https://is.muni.cz/el/1431/jaro2010/Z0005/18118868/book/biochory_detail.jpg">
            <a:extLst>
              <a:ext uri="{FF2B5EF4-FFF2-40B4-BE49-F238E27FC236}">
                <a16:creationId xmlns:a16="http://schemas.microsoft.com/office/drawing/2014/main" id="{9B1C0FB8-7447-4B56-B425-FCF0ED29A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529" y="1513135"/>
            <a:ext cx="4352471" cy="383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Využití </a:t>
            </a:r>
            <a:r>
              <a:rPr lang="cs-CZ" dirty="0" err="1"/>
              <a:t>biochor</a:t>
            </a:r>
            <a:r>
              <a:rPr lang="cs-CZ" dirty="0"/>
              <a:t> a bioregionů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projekční praxe – např. ÚSES</a:t>
            </a:r>
          </a:p>
          <a:p>
            <a:r>
              <a:rPr lang="cs-CZ" dirty="0"/>
              <a:t>povinný územně analytický podklad pro ÚP</a:t>
            </a:r>
          </a:p>
          <a:p>
            <a:r>
              <a:rPr lang="cs-CZ" dirty="0"/>
              <a:t>podklad pro vymezování oblastí a míst krajinného rázu</a:t>
            </a:r>
          </a:p>
          <a:p>
            <a:r>
              <a:rPr lang="cs-CZ" dirty="0"/>
              <a:t>výuka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Geobiocenologie</a:t>
            </a:r>
            <a:r>
              <a:rPr lang="cs-CZ" dirty="0"/>
              <a:t> – STG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760230"/>
            <a:ext cx="10058400" cy="4900634"/>
          </a:xfrm>
        </p:spPr>
        <p:txBody>
          <a:bodyPr>
            <a:normAutofit/>
          </a:bodyPr>
          <a:lstStyle/>
          <a:p>
            <a:r>
              <a:rPr lang="cs-CZ" dirty="0"/>
              <a:t>ekologická definice stanoviště – možnost stanovení potenciální přirozené vegetace</a:t>
            </a:r>
          </a:p>
          <a:p>
            <a:r>
              <a:rPr lang="cs-CZ" dirty="0"/>
              <a:t>vznik rozšířením lesnické typologie na celou krajinu – Zlatník (1956, 1970, 1975)</a:t>
            </a:r>
          </a:p>
          <a:p>
            <a:r>
              <a:rPr lang="cs-CZ" dirty="0"/>
              <a:t>STG (skupiny typu </a:t>
            </a:r>
            <a:r>
              <a:rPr lang="cs-CZ" dirty="0" err="1"/>
              <a:t>geobiocénů</a:t>
            </a:r>
            <a:r>
              <a:rPr lang="cs-CZ" dirty="0"/>
              <a:t>) nejsou zpracovány pro celou ČR</a:t>
            </a:r>
          </a:p>
          <a:p>
            <a:r>
              <a:rPr lang="cs-CZ" dirty="0"/>
              <a:t>vytváří se převodem z lesních typů a z BPEJ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err="1"/>
              <a:t>Ambros</a:t>
            </a:r>
            <a:r>
              <a:rPr lang="cs-CZ" dirty="0"/>
              <a:t>, Z., </a:t>
            </a:r>
            <a:r>
              <a:rPr lang="cs-CZ" dirty="0" err="1"/>
              <a:t>Štykar</a:t>
            </a:r>
            <a:r>
              <a:rPr lang="cs-CZ" dirty="0"/>
              <a:t>, J. (1999): </a:t>
            </a:r>
            <a:r>
              <a:rPr lang="cs-CZ" i="1" dirty="0" err="1"/>
              <a:t>Geobiocenologie</a:t>
            </a:r>
            <a:r>
              <a:rPr lang="cs-CZ" i="1" dirty="0"/>
              <a:t>. I.</a:t>
            </a:r>
            <a:r>
              <a:rPr lang="cs-CZ" dirty="0"/>
              <a:t> 1. </a:t>
            </a:r>
            <a:r>
              <a:rPr lang="cs-CZ" dirty="0" err="1"/>
              <a:t>vyd</a:t>
            </a:r>
            <a:r>
              <a:rPr lang="cs-CZ" dirty="0"/>
              <a:t>., Brno: </a:t>
            </a:r>
            <a:r>
              <a:rPr lang="cs-CZ" dirty="0" err="1"/>
              <a:t>Mendelova</a:t>
            </a:r>
            <a:r>
              <a:rPr lang="cs-CZ" dirty="0"/>
              <a:t> zemědělská a lesnická universita, 63 s. </a:t>
            </a:r>
          </a:p>
          <a:p>
            <a:r>
              <a:rPr lang="cs-CZ" dirty="0"/>
              <a:t>Buček, A., Lacina, J. (1999): </a:t>
            </a:r>
            <a:r>
              <a:rPr lang="cs-CZ" i="1" dirty="0" err="1"/>
              <a:t>Geobiocenologie</a:t>
            </a:r>
            <a:r>
              <a:rPr lang="cs-CZ" i="1" dirty="0"/>
              <a:t>. II. </a:t>
            </a:r>
            <a:r>
              <a:rPr lang="cs-CZ" dirty="0"/>
              <a:t>1. </a:t>
            </a:r>
            <a:r>
              <a:rPr lang="cs-CZ" dirty="0" err="1"/>
              <a:t>vyd</a:t>
            </a:r>
            <a:r>
              <a:rPr lang="cs-CZ" dirty="0"/>
              <a:t>. Brno: Mendelova zemědělská a lesnická universita, 240 s.</a:t>
            </a:r>
          </a:p>
          <a:p>
            <a:endParaRPr lang="cs-CZ" dirty="0"/>
          </a:p>
          <a:p>
            <a:r>
              <a:rPr lang="cs-CZ" dirty="0"/>
              <a:t>multimediální příručka biogeografie (2. vydání)</a:t>
            </a:r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144353-3CC9-4449-A90D-9C8274020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Geobiocenologie</a:t>
            </a:r>
            <a:r>
              <a:rPr lang="cs-CZ" dirty="0"/>
              <a:t> – STG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570907-A269-47BD-BE2A-371DA62F7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19570"/>
          </a:xfrm>
        </p:spPr>
        <p:txBody>
          <a:bodyPr>
            <a:normAutofit/>
          </a:bodyPr>
          <a:lstStyle/>
          <a:p>
            <a:r>
              <a:rPr lang="cs-CZ" dirty="0"/>
              <a:t>trojmístný kód STG:</a:t>
            </a:r>
          </a:p>
          <a:p>
            <a:pPr lvl="1"/>
            <a:r>
              <a:rPr lang="cs-CZ" dirty="0"/>
              <a:t>vegetační stupeň (1.-8.)</a:t>
            </a:r>
          </a:p>
          <a:p>
            <a:pPr lvl="1"/>
            <a:r>
              <a:rPr lang="cs-CZ" dirty="0"/>
              <a:t>trofická řada (A, AB, B, BC, C, BD, D)</a:t>
            </a:r>
          </a:p>
          <a:p>
            <a:pPr lvl="1"/>
            <a:r>
              <a:rPr lang="cs-CZ" dirty="0"/>
              <a:t>hydrická řada (1-6; a, b, v, x)</a:t>
            </a:r>
          </a:p>
          <a:p>
            <a:r>
              <a:rPr lang="cs-CZ" dirty="0"/>
              <a:t>latinský i český název</a:t>
            </a:r>
          </a:p>
          <a:p>
            <a:pPr marL="0" indent="0">
              <a:buNone/>
            </a:pPr>
            <a:r>
              <a:rPr lang="cs-CZ" dirty="0"/>
              <a:t>	 </a:t>
            </a:r>
            <a:r>
              <a:rPr lang="cs-CZ" sz="3200" dirty="0"/>
              <a:t>5 B 3 – typické jedlové bučiny </a:t>
            </a:r>
            <a:r>
              <a:rPr lang="cs-CZ" dirty="0"/>
              <a:t>(</a:t>
            </a:r>
            <a:r>
              <a:rPr lang="cs-CZ" i="1" dirty="0" err="1"/>
              <a:t>Abieti-fageta</a:t>
            </a:r>
            <a:r>
              <a:rPr lang="cs-CZ" i="1" dirty="0"/>
              <a:t> </a:t>
            </a:r>
            <a:r>
              <a:rPr lang="cs-CZ" i="1" dirty="0" err="1"/>
              <a:t>typica</a:t>
            </a:r>
            <a:r>
              <a:rPr lang="cs-CZ" dirty="0"/>
              <a:t>) – Aft</a:t>
            </a:r>
          </a:p>
          <a:p>
            <a:pPr marL="0" indent="0">
              <a:buNone/>
            </a:pPr>
            <a:r>
              <a:rPr lang="cs-CZ" sz="3200" dirty="0"/>
              <a:t>	1 BD 3 – doubravy s ptačím zobem </a:t>
            </a:r>
            <a:r>
              <a:rPr lang="cs-CZ" dirty="0"/>
              <a:t>(</a:t>
            </a:r>
            <a:r>
              <a:rPr lang="cs-CZ" i="1" dirty="0" err="1"/>
              <a:t>Ligustri-querceta</a:t>
            </a:r>
            <a:r>
              <a:rPr lang="cs-CZ" dirty="0"/>
              <a:t>) – </a:t>
            </a:r>
            <a:r>
              <a:rPr lang="cs-CZ" dirty="0" err="1"/>
              <a:t>LiQ</a:t>
            </a:r>
            <a:endParaRPr lang="cs-CZ" dirty="0"/>
          </a:p>
          <a:p>
            <a:pPr marL="0" indent="0">
              <a:buNone/>
            </a:pPr>
            <a:r>
              <a:rPr lang="cs-CZ" sz="3200" dirty="0"/>
              <a:t>	</a:t>
            </a:r>
          </a:p>
          <a:p>
            <a:pPr marL="0" indent="0">
              <a:buNone/>
            </a:pPr>
            <a:r>
              <a:rPr lang="cs-CZ" sz="3200" dirty="0"/>
              <a:t>	1-5 C 3 – bez černý </a:t>
            </a:r>
            <a:r>
              <a:rPr lang="cs-CZ" dirty="0"/>
              <a:t>(</a:t>
            </a:r>
            <a:r>
              <a:rPr lang="cs-CZ" i="1" dirty="0" err="1"/>
              <a:t>Sambucus</a:t>
            </a:r>
            <a:r>
              <a:rPr lang="cs-CZ" i="1" dirty="0"/>
              <a:t> </a:t>
            </a:r>
            <a:r>
              <a:rPr lang="cs-CZ" i="1" dirty="0" err="1"/>
              <a:t>nigra</a:t>
            </a:r>
            <a:r>
              <a:rPr lang="cs-CZ" dirty="0"/>
              <a:t>)</a:t>
            </a:r>
            <a:endParaRPr lang="cs-CZ" sz="32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286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CE6539-3499-455F-8D15-7DA6A89A0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Vegetační stupně – STG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BF49A6-6489-44B2-B418-00663E8A0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cs-CZ" dirty="0"/>
              <a:t>dubový VS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err="1"/>
              <a:t>bukodubový</a:t>
            </a:r>
            <a:r>
              <a:rPr lang="cs-CZ" dirty="0"/>
              <a:t> VS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err="1"/>
              <a:t>dubobukový</a:t>
            </a:r>
            <a:r>
              <a:rPr lang="cs-CZ" dirty="0"/>
              <a:t> VS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bukový VS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err="1"/>
              <a:t>jedlobukový</a:t>
            </a:r>
            <a:r>
              <a:rPr lang="cs-CZ" dirty="0"/>
              <a:t> VS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err="1"/>
              <a:t>smrkojedlobukový</a:t>
            </a:r>
            <a:r>
              <a:rPr lang="cs-CZ" dirty="0"/>
              <a:t> VS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smrkový VS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klečový VS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(alpínský VS)</a:t>
            </a:r>
          </a:p>
        </p:txBody>
      </p:sp>
      <p:pic>
        <p:nvPicPr>
          <p:cNvPr id="1026" name="Picture 2" descr="https://is.muni.cz/do/rect/el/estud/prif/ps13/biogeogr_2/web/pages/communities/VS.jpg">
            <a:extLst>
              <a:ext uri="{FF2B5EF4-FFF2-40B4-BE49-F238E27FC236}">
                <a16:creationId xmlns:a16="http://schemas.microsoft.com/office/drawing/2014/main" id="{E6817556-A5E9-4D66-88FE-F6F4AE906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1845734"/>
            <a:ext cx="6480720" cy="402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920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440F73-C92A-4712-BB45-9D0292423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Trofické řady – STG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5AF1C2-3EE4-4AAF-86B3-F1992D5F9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cs-CZ" dirty="0"/>
              <a:t>oligotrofní TŘ – kyselá a chudá</a:t>
            </a:r>
          </a:p>
          <a:p>
            <a:pPr marL="457200" indent="-457200">
              <a:buFont typeface="+mj-lt"/>
              <a:buAutoNum type="alphaUcPeriod"/>
            </a:pPr>
            <a:r>
              <a:rPr lang="cs-CZ" dirty="0" err="1"/>
              <a:t>mezotrofní</a:t>
            </a:r>
            <a:r>
              <a:rPr lang="cs-CZ" dirty="0"/>
              <a:t> TŘ – středně bohatá</a:t>
            </a:r>
          </a:p>
          <a:p>
            <a:pPr marL="457200" indent="-457200">
              <a:buFont typeface="+mj-lt"/>
              <a:buAutoNum type="alphaUcPeriod"/>
            </a:pPr>
            <a:r>
              <a:rPr lang="cs-CZ" dirty="0"/>
              <a:t>nitrofilní TŘ – obohacená dusíkem</a:t>
            </a:r>
          </a:p>
          <a:p>
            <a:pPr marL="457200" indent="-457200">
              <a:buFont typeface="+mj-lt"/>
              <a:buAutoNum type="alphaUcPeriod"/>
            </a:pPr>
            <a:r>
              <a:rPr lang="cs-CZ" dirty="0" err="1"/>
              <a:t>bázická</a:t>
            </a:r>
            <a:r>
              <a:rPr lang="cs-CZ" dirty="0"/>
              <a:t> TŘ – bohatá na živiny, bazické horniny (zejména vápence)</a:t>
            </a:r>
          </a:p>
          <a:p>
            <a:pPr marL="457200" indent="-457200">
              <a:buFont typeface="+mj-lt"/>
              <a:buAutoNum type="alphaUcPeriod"/>
            </a:pPr>
            <a:endParaRPr lang="cs-CZ" dirty="0"/>
          </a:p>
          <a:p>
            <a:r>
              <a:rPr lang="cs-CZ" dirty="0">
                <a:solidFill>
                  <a:schemeClr val="accent1"/>
                </a:solidFill>
              </a:rPr>
              <a:t>AB</a:t>
            </a:r>
            <a:r>
              <a:rPr lang="cs-CZ" dirty="0"/>
              <a:t> (oligotrofně-</a:t>
            </a:r>
            <a:r>
              <a:rPr lang="cs-CZ" dirty="0" err="1"/>
              <a:t>mezotrofní</a:t>
            </a:r>
            <a:r>
              <a:rPr lang="cs-CZ" dirty="0"/>
              <a:t>)</a:t>
            </a:r>
          </a:p>
          <a:p>
            <a:r>
              <a:rPr lang="cs-CZ" dirty="0">
                <a:solidFill>
                  <a:schemeClr val="accent1"/>
                </a:solidFill>
              </a:rPr>
              <a:t>BC</a:t>
            </a:r>
            <a:r>
              <a:rPr lang="cs-CZ" dirty="0"/>
              <a:t> (</a:t>
            </a:r>
            <a:r>
              <a:rPr lang="cs-CZ" dirty="0" err="1"/>
              <a:t>mezotrofně</a:t>
            </a:r>
            <a:r>
              <a:rPr lang="cs-CZ" dirty="0"/>
              <a:t>-nitrofilní)</a:t>
            </a:r>
          </a:p>
          <a:p>
            <a:r>
              <a:rPr lang="cs-CZ" dirty="0">
                <a:solidFill>
                  <a:schemeClr val="accent1"/>
                </a:solidFill>
              </a:rPr>
              <a:t>BD</a:t>
            </a:r>
            <a:r>
              <a:rPr lang="cs-CZ" dirty="0"/>
              <a:t> (</a:t>
            </a:r>
            <a:r>
              <a:rPr lang="cs-CZ" dirty="0" err="1"/>
              <a:t>mezotrofně-bázická</a:t>
            </a:r>
            <a:r>
              <a:rPr lang="cs-CZ" dirty="0"/>
              <a:t>)</a:t>
            </a:r>
          </a:p>
          <a:p>
            <a:r>
              <a:rPr lang="cs-CZ" dirty="0">
                <a:solidFill>
                  <a:schemeClr val="accent1"/>
                </a:solidFill>
              </a:rPr>
              <a:t>CD</a:t>
            </a:r>
            <a:r>
              <a:rPr lang="cs-CZ" dirty="0"/>
              <a:t> (nitrofilně-</a:t>
            </a:r>
            <a:r>
              <a:rPr lang="cs-CZ" dirty="0" err="1"/>
              <a:t>bázická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7724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1E98E6-DDC5-4751-98D5-7B18C7F7D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Hydrické řady – STG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754708-D844-4528-98F4-8EC6D4E85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cs-CZ" dirty="0"/>
              <a:t>suchá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omezená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normální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zamokřená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mokrá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rašelinná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2AB8AD7-72E7-480E-A94C-BE3F7558B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680" y="1845734"/>
            <a:ext cx="4248472" cy="30006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A9B9BFF-BD41-48C1-8350-3A4CEBC96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7688" y="1845734"/>
            <a:ext cx="3998562" cy="300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76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0"/>
            <a:ext cx="6418289" cy="630932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DE5ACAD-62F8-4E63-8F00-477A62BB3944}"/>
              </a:ext>
            </a:extLst>
          </p:cNvPr>
          <p:cNvSpPr txBox="1"/>
          <p:nvPr/>
        </p:nvSpPr>
        <p:spPr>
          <a:xfrm>
            <a:off x="7536160" y="1916832"/>
            <a:ext cx="40161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Fpa</a:t>
            </a:r>
            <a:r>
              <a:rPr lang="cs-CZ" dirty="0"/>
              <a:t> – </a:t>
            </a:r>
            <a:r>
              <a:rPr lang="cs-CZ" dirty="0" err="1"/>
              <a:t>smrkojedlové</a:t>
            </a:r>
            <a:r>
              <a:rPr lang="cs-CZ" dirty="0"/>
              <a:t> bučiny (5 A 3)</a:t>
            </a:r>
          </a:p>
          <a:p>
            <a:r>
              <a:rPr lang="cs-CZ" b="1" dirty="0"/>
              <a:t>Aft</a:t>
            </a:r>
            <a:r>
              <a:rPr lang="cs-CZ" dirty="0"/>
              <a:t> – typické jedlové bučiny (5 B 3)</a:t>
            </a:r>
          </a:p>
          <a:p>
            <a:r>
              <a:rPr lang="cs-CZ" b="1" dirty="0" err="1"/>
              <a:t>FrAl</a:t>
            </a:r>
            <a:r>
              <a:rPr lang="cs-CZ" b="1" dirty="0"/>
              <a:t> sup </a:t>
            </a:r>
            <a:r>
              <a:rPr lang="cs-CZ" dirty="0"/>
              <a:t>– jasanové olšiny vyššího stupně</a:t>
            </a:r>
            <a:br>
              <a:rPr lang="cs-CZ" dirty="0"/>
            </a:br>
            <a:r>
              <a:rPr lang="cs-CZ" dirty="0"/>
              <a:t>(5 BC-C 4-5a)</a:t>
            </a:r>
          </a:p>
        </p:txBody>
      </p:sp>
    </p:spTree>
    <p:extLst>
      <p:ext uri="{BB962C8B-B14F-4D97-AF65-F5344CB8AC3E}">
        <p14:creationId xmlns:p14="http://schemas.microsoft.com/office/powerpoint/2010/main" val="95579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Využití STG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návrhy ÚSES místního významu</a:t>
            </a:r>
          </a:p>
          <a:p>
            <a:r>
              <a:rPr lang="cs-CZ" dirty="0"/>
              <a:t>ochrana přírody – výběr VKP, MZCHÚ</a:t>
            </a:r>
          </a:p>
          <a:p>
            <a:r>
              <a:rPr lang="cs-CZ" dirty="0"/>
              <a:t>Slovensko – lesnická typologie</a:t>
            </a:r>
          </a:p>
          <a:p>
            <a:r>
              <a:rPr lang="cs-CZ" dirty="0"/>
              <a:t>výuka</a:t>
            </a:r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AFD2FB-3A3C-4227-978C-AA4FBFCE9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0A7EBD0-C493-437E-8067-5E8EF9A0B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3348" y="2703621"/>
            <a:ext cx="6285304" cy="1450757"/>
          </a:xfrm>
        </p:spPr>
        <p:txBody>
          <a:bodyPr/>
          <a:lstStyle/>
          <a:p>
            <a:r>
              <a:rPr lang="cs-CZ" dirty="0"/>
              <a:t>1. biogeografické členění</a:t>
            </a:r>
          </a:p>
        </p:txBody>
      </p:sp>
    </p:spTree>
    <p:extLst>
      <p:ext uri="{BB962C8B-B14F-4D97-AF65-F5344CB8AC3E}">
        <p14:creationId xmlns:p14="http://schemas.microsoft.com/office/powerpoint/2010/main" val="4167961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AFD2FB-3A3C-4227-978C-AA4FBFCE9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0A7EBD0-C493-437E-8067-5E8EF9A0B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2302" y="2703621"/>
            <a:ext cx="4768356" cy="1450757"/>
          </a:xfrm>
        </p:spPr>
        <p:txBody>
          <a:bodyPr/>
          <a:lstStyle/>
          <a:p>
            <a:r>
              <a:rPr lang="cs-CZ" dirty="0"/>
              <a:t>2. lesnické členění</a:t>
            </a:r>
          </a:p>
        </p:txBody>
      </p:sp>
    </p:spTree>
    <p:extLst>
      <p:ext uri="{BB962C8B-B14F-4D97-AF65-F5344CB8AC3E}">
        <p14:creationId xmlns:p14="http://schemas.microsoft.com/office/powerpoint/2010/main" val="1001999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Lesnická typologie (ÚHÚL)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13639"/>
            <a:ext cx="10058400" cy="4757758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lesnická klasifikace ekologických podmínek prostředí </a:t>
            </a:r>
            <a:r>
              <a:rPr lang="cs-CZ" dirty="0">
                <a:sym typeface="Wingdings" panose="05000000000000000000" pitchFamily="2" charset="2"/>
              </a:rPr>
              <a:t> podklady pro vhodné lesnické hospodaření</a:t>
            </a:r>
            <a:endParaRPr lang="cs-CZ" dirty="0"/>
          </a:p>
          <a:p>
            <a:pPr algn="just"/>
            <a:r>
              <a:rPr lang="cs-CZ" dirty="0"/>
              <a:t>základní mapovací jednotka </a:t>
            </a:r>
            <a:r>
              <a:rPr lang="cs-CZ" dirty="0">
                <a:sym typeface="Wingdings" panose="05000000000000000000" pitchFamily="2" charset="2"/>
              </a:rPr>
              <a:t> </a:t>
            </a:r>
            <a:r>
              <a:rPr lang="cs-CZ" b="1" dirty="0">
                <a:sym typeface="Wingdings" panose="05000000000000000000" pitchFamily="2" charset="2"/>
              </a:rPr>
              <a:t>l</a:t>
            </a:r>
            <a:r>
              <a:rPr lang="cs-CZ" b="1" dirty="0"/>
              <a:t>esní typ</a:t>
            </a:r>
          </a:p>
          <a:p>
            <a:pPr algn="just"/>
            <a:r>
              <a:rPr lang="cs-CZ" dirty="0"/>
              <a:t>vyšší jednotka </a:t>
            </a:r>
            <a:r>
              <a:rPr lang="cs-CZ" dirty="0">
                <a:sym typeface="Wingdings" panose="05000000000000000000" pitchFamily="2" charset="2"/>
              </a:rPr>
              <a:t> soubor </a:t>
            </a:r>
            <a:r>
              <a:rPr lang="cs-CZ" dirty="0"/>
              <a:t>lesních typů</a:t>
            </a:r>
          </a:p>
          <a:p>
            <a:pPr algn="just"/>
            <a:r>
              <a:rPr lang="cs-CZ" dirty="0"/>
              <a:t>mapování v měřítku 1:10 000, zmapovány všechny lesy v ČR (cca 34 % území)</a:t>
            </a:r>
          </a:p>
          <a:p>
            <a:pPr algn="just"/>
            <a:endParaRPr lang="cs-CZ" dirty="0"/>
          </a:p>
          <a:p>
            <a:pPr lvl="1" algn="just">
              <a:buNone/>
            </a:pPr>
            <a:endParaRPr lang="cs-CZ" sz="3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5EBB6B-F6EB-459A-A5AD-B6BEEC756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Lesnická typologie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23B97C-78E6-4EAD-977E-38FA27F10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Trojmístný kód LT: </a:t>
            </a:r>
          </a:p>
          <a:p>
            <a:pPr lvl="1"/>
            <a:r>
              <a:rPr lang="cs-CZ" dirty="0"/>
              <a:t>lesní vegetační stupeň (0. – 9.)</a:t>
            </a:r>
          </a:p>
          <a:p>
            <a:pPr lvl="1"/>
            <a:r>
              <a:rPr lang="cs-CZ" dirty="0"/>
              <a:t>edafická kategorie –  trofická + hydrická řada (</a:t>
            </a:r>
            <a:r>
              <a:rPr lang="cs-CZ" dirty="0" err="1"/>
              <a:t>geobiocenologie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dominantní bylina podrostu (většinou)</a:t>
            </a:r>
          </a:p>
          <a:p>
            <a:pPr marL="0" indent="0">
              <a:buNone/>
            </a:pPr>
            <a:r>
              <a:rPr lang="cs-CZ" sz="3200" dirty="0"/>
              <a:t>	4 F 1 – svahová bučina kapradinová</a:t>
            </a:r>
          </a:p>
          <a:p>
            <a:pPr marL="0" indent="0">
              <a:buNone/>
            </a:pPr>
            <a:r>
              <a:rPr lang="cs-CZ" sz="3200" dirty="0"/>
              <a:t>	2 X 2 – dřínová buková doubrava na rendzině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Levá složená závorka 3">
            <a:extLst>
              <a:ext uri="{FF2B5EF4-FFF2-40B4-BE49-F238E27FC236}">
                <a16:creationId xmlns:a16="http://schemas.microsoft.com/office/drawing/2014/main" id="{83ADF820-F00D-46D8-AA79-33CA377ECD7F}"/>
              </a:ext>
            </a:extLst>
          </p:cNvPr>
          <p:cNvSpPr/>
          <p:nvPr/>
        </p:nvSpPr>
        <p:spPr>
          <a:xfrm rot="16200000">
            <a:off x="2113186" y="4243462"/>
            <a:ext cx="369332" cy="61261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0B06C49-EE2A-4416-B2FA-2B49F5ED8FFA}"/>
              </a:ext>
            </a:extLst>
          </p:cNvPr>
          <p:cNvSpPr txBox="1"/>
          <p:nvPr/>
        </p:nvSpPr>
        <p:spPr>
          <a:xfrm>
            <a:off x="1285395" y="4842810"/>
            <a:ext cx="2024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soubor lesních typů</a:t>
            </a:r>
          </a:p>
        </p:txBody>
      </p:sp>
    </p:spTree>
    <p:extLst>
      <p:ext uri="{BB962C8B-B14F-4D97-AF65-F5344CB8AC3E}">
        <p14:creationId xmlns:p14="http://schemas.microsoft.com/office/powerpoint/2010/main" val="967879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Lesní vegetační stupně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737360"/>
            <a:ext cx="10058400" cy="5043510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0.    </a:t>
            </a:r>
            <a:r>
              <a:rPr lang="cs-CZ" dirty="0"/>
              <a:t>borový LVS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dubový LVS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err="1"/>
              <a:t>bukovodubový</a:t>
            </a:r>
            <a:r>
              <a:rPr lang="cs-CZ" dirty="0"/>
              <a:t> LVS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err="1"/>
              <a:t>dubovobukový</a:t>
            </a:r>
            <a:r>
              <a:rPr lang="cs-CZ" dirty="0"/>
              <a:t> LVS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bukový LVS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err="1"/>
              <a:t>jedlovobukový</a:t>
            </a:r>
            <a:r>
              <a:rPr lang="cs-CZ" dirty="0"/>
              <a:t> LVS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err="1"/>
              <a:t>smrkovobukový</a:t>
            </a:r>
            <a:r>
              <a:rPr lang="cs-CZ" dirty="0"/>
              <a:t> LVS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err="1"/>
              <a:t>bukovosmrkový</a:t>
            </a:r>
            <a:r>
              <a:rPr lang="cs-CZ" dirty="0"/>
              <a:t> LVS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smrkový LVS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klečový LVS</a:t>
            </a:r>
          </a:p>
          <a:p>
            <a:endParaRPr lang="cs-CZ" dirty="0"/>
          </a:p>
          <a:p>
            <a:pPr>
              <a:buNone/>
            </a:pPr>
            <a:r>
              <a:rPr lang="cs-CZ" dirty="0"/>
              <a:t>Oproti geobiocenologickému pojetí (pouze hlavní rozdíly):</a:t>
            </a:r>
          </a:p>
          <a:p>
            <a:pPr>
              <a:buNone/>
            </a:pPr>
            <a:r>
              <a:rPr lang="cs-CZ" dirty="0">
                <a:sym typeface="Wingdings" panose="05000000000000000000" pitchFamily="2" charset="2"/>
              </a:rPr>
              <a:t></a:t>
            </a:r>
            <a:r>
              <a:rPr lang="cs-CZ" dirty="0"/>
              <a:t> posunuté </a:t>
            </a:r>
            <a:r>
              <a:rPr lang="cs-CZ" dirty="0" err="1"/>
              <a:t>vVS</a:t>
            </a:r>
            <a:endParaRPr lang="cs-CZ" dirty="0"/>
          </a:p>
          <a:p>
            <a:pPr>
              <a:buNone/>
            </a:pPr>
            <a:r>
              <a:rPr lang="cs-CZ" dirty="0">
                <a:sym typeface="Wingdings" panose="05000000000000000000" pitchFamily="2" charset="2"/>
              </a:rPr>
              <a:t></a:t>
            </a:r>
            <a:r>
              <a:rPr lang="cs-CZ" dirty="0"/>
              <a:t> 0. LVS samostatně bory</a:t>
            </a:r>
          </a:p>
          <a:p>
            <a:pPr>
              <a:buNone/>
            </a:pPr>
            <a:r>
              <a:rPr lang="cs-CZ" dirty="0">
                <a:sym typeface="Wingdings" panose="05000000000000000000" pitchFamily="2" charset="2"/>
              </a:rPr>
              <a:t></a:t>
            </a:r>
            <a:r>
              <a:rPr lang="cs-CZ" dirty="0"/>
              <a:t> 1. LVS i v Čechách</a:t>
            </a:r>
          </a:p>
          <a:p>
            <a:pPr>
              <a:buNone/>
            </a:pPr>
            <a:r>
              <a:rPr lang="cs-CZ" dirty="0">
                <a:sym typeface="Wingdings" panose="05000000000000000000" pitchFamily="2" charset="2"/>
              </a:rPr>
              <a:t></a:t>
            </a:r>
            <a:r>
              <a:rPr lang="cs-CZ" dirty="0"/>
              <a:t> užší vymezení 4. LVS</a:t>
            </a:r>
          </a:p>
          <a:p>
            <a:pPr>
              <a:buNone/>
            </a:pPr>
            <a:r>
              <a:rPr lang="cs-CZ" dirty="0">
                <a:sym typeface="Wingdings" panose="05000000000000000000" pitchFamily="2" charset="2"/>
              </a:rPr>
              <a:t></a:t>
            </a:r>
            <a:r>
              <a:rPr lang="cs-CZ" dirty="0"/>
              <a:t> 6. </a:t>
            </a:r>
            <a:r>
              <a:rPr lang="cs-CZ" dirty="0" err="1"/>
              <a:t>smrkojedlobukový</a:t>
            </a:r>
            <a:r>
              <a:rPr lang="cs-CZ" dirty="0"/>
              <a:t> VS </a:t>
            </a:r>
            <a:r>
              <a:rPr lang="cs-CZ" dirty="0">
                <a:sym typeface="Wingdings" panose="05000000000000000000" pitchFamily="2" charset="2"/>
              </a:rPr>
              <a:t> </a:t>
            </a:r>
            <a:r>
              <a:rPr lang="cs-CZ" dirty="0"/>
              <a:t>6. a 7. LVS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Edafické řady</a:t>
            </a:r>
            <a:br>
              <a:rPr lang="cs-CZ" dirty="0"/>
            </a:br>
            <a:r>
              <a:rPr lang="cs-CZ" sz="1800" dirty="0"/>
              <a:t>hydrická </a:t>
            </a:r>
            <a:r>
              <a:rPr lang="en-US" sz="1800" dirty="0"/>
              <a:t>+</a:t>
            </a:r>
            <a:r>
              <a:rPr lang="cs-CZ" sz="1800" dirty="0"/>
              <a:t> trofická řada</a:t>
            </a:r>
            <a:r>
              <a:rPr lang="en-US" sz="1800" dirty="0"/>
              <a:t> =</a:t>
            </a:r>
            <a:r>
              <a:rPr lang="cs-CZ" sz="1800" dirty="0"/>
              <a:t>&gt; edafická kategorie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10058400" cy="4023360"/>
          </a:xfrm>
        </p:spPr>
        <p:txBody>
          <a:bodyPr numCol="3">
            <a:normAutofit lnSpcReduction="10000"/>
          </a:bodyPr>
          <a:lstStyle/>
          <a:p>
            <a:r>
              <a:rPr lang="cs-CZ" dirty="0"/>
              <a:t>řada </a:t>
            </a:r>
            <a:r>
              <a:rPr lang="cs-CZ" b="1" dirty="0"/>
              <a:t>živná</a:t>
            </a:r>
          </a:p>
          <a:p>
            <a:pPr lvl="1"/>
            <a:r>
              <a:rPr lang="cs-CZ" b="1" dirty="0"/>
              <a:t>B</a:t>
            </a:r>
            <a:r>
              <a:rPr lang="cs-CZ" dirty="0"/>
              <a:t> - (normální) bohatá</a:t>
            </a:r>
          </a:p>
          <a:p>
            <a:pPr lvl="1"/>
            <a:r>
              <a:rPr lang="cs-CZ" b="1" dirty="0"/>
              <a:t>C</a:t>
            </a:r>
            <a:r>
              <a:rPr lang="cs-CZ" dirty="0"/>
              <a:t> - vysýchavá</a:t>
            </a:r>
          </a:p>
          <a:p>
            <a:pPr lvl="1"/>
            <a:r>
              <a:rPr lang="cs-CZ" b="1" dirty="0"/>
              <a:t>F</a:t>
            </a:r>
            <a:r>
              <a:rPr lang="cs-CZ" dirty="0"/>
              <a:t> - svahová kapradinová</a:t>
            </a:r>
          </a:p>
          <a:p>
            <a:pPr lvl="1"/>
            <a:r>
              <a:rPr lang="cs-CZ" b="1" dirty="0"/>
              <a:t>H</a:t>
            </a:r>
            <a:r>
              <a:rPr lang="cs-CZ" dirty="0"/>
              <a:t> - hlinitá</a:t>
            </a:r>
          </a:p>
          <a:p>
            <a:pPr lvl="1"/>
            <a:r>
              <a:rPr lang="cs-CZ" b="1" dirty="0"/>
              <a:t>W</a:t>
            </a:r>
            <a:r>
              <a:rPr lang="cs-CZ" dirty="0"/>
              <a:t> - vápencová</a:t>
            </a:r>
          </a:p>
          <a:p>
            <a:pPr lvl="1"/>
            <a:r>
              <a:rPr lang="cs-CZ" b="1" dirty="0"/>
              <a:t>S</a:t>
            </a:r>
            <a:r>
              <a:rPr lang="cs-CZ" dirty="0"/>
              <a:t> - středně bohatá (svěží)</a:t>
            </a:r>
          </a:p>
          <a:p>
            <a:r>
              <a:rPr lang="cs-CZ" dirty="0"/>
              <a:t>řady </a:t>
            </a:r>
            <a:r>
              <a:rPr lang="cs-CZ" b="1" dirty="0"/>
              <a:t>kyselá </a:t>
            </a:r>
          </a:p>
          <a:p>
            <a:pPr lvl="1"/>
            <a:r>
              <a:rPr lang="cs-CZ" b="1" dirty="0"/>
              <a:t>K</a:t>
            </a:r>
            <a:r>
              <a:rPr lang="cs-CZ" dirty="0"/>
              <a:t> - (normální) kyselá</a:t>
            </a:r>
          </a:p>
          <a:p>
            <a:pPr lvl="1"/>
            <a:r>
              <a:rPr lang="cs-CZ" b="1" dirty="0"/>
              <a:t>N</a:t>
            </a:r>
            <a:r>
              <a:rPr lang="cs-CZ" dirty="0"/>
              <a:t> - kamenitá</a:t>
            </a:r>
          </a:p>
          <a:p>
            <a:pPr lvl="1"/>
            <a:r>
              <a:rPr lang="cs-CZ" b="1" dirty="0"/>
              <a:t>I</a:t>
            </a:r>
            <a:r>
              <a:rPr lang="cs-CZ" dirty="0"/>
              <a:t> - uléhavá</a:t>
            </a:r>
          </a:p>
          <a:p>
            <a:pPr lvl="1"/>
            <a:r>
              <a:rPr lang="cs-CZ" b="1" dirty="0"/>
              <a:t>M</a:t>
            </a:r>
            <a:r>
              <a:rPr lang="cs-CZ" dirty="0"/>
              <a:t> - chudá</a:t>
            </a:r>
          </a:p>
          <a:p>
            <a:r>
              <a:rPr lang="cs-CZ" dirty="0"/>
              <a:t>řada </a:t>
            </a:r>
            <a:r>
              <a:rPr lang="cs-CZ" b="1" dirty="0"/>
              <a:t>extrémní</a:t>
            </a:r>
          </a:p>
          <a:p>
            <a:pPr lvl="1"/>
            <a:r>
              <a:rPr lang="cs-CZ" b="1" dirty="0"/>
              <a:t>Z</a:t>
            </a:r>
            <a:r>
              <a:rPr lang="cs-CZ" dirty="0"/>
              <a:t> - zakrslá</a:t>
            </a:r>
          </a:p>
          <a:p>
            <a:pPr lvl="1"/>
            <a:r>
              <a:rPr lang="cs-CZ" b="1" dirty="0"/>
              <a:t>X</a:t>
            </a:r>
            <a:r>
              <a:rPr lang="cs-CZ" dirty="0"/>
              <a:t> - xerotermní</a:t>
            </a:r>
          </a:p>
          <a:p>
            <a:pPr lvl="1"/>
            <a:r>
              <a:rPr lang="cs-CZ" b="1" dirty="0"/>
              <a:t>Y</a:t>
            </a:r>
            <a:r>
              <a:rPr lang="cs-CZ" dirty="0"/>
              <a:t> – skeletová</a:t>
            </a:r>
          </a:p>
          <a:p>
            <a:r>
              <a:rPr lang="cs-CZ" dirty="0"/>
              <a:t>řada </a:t>
            </a:r>
            <a:r>
              <a:rPr lang="cs-CZ" b="1" dirty="0"/>
              <a:t>obohacená</a:t>
            </a:r>
            <a:r>
              <a:rPr lang="cs-CZ" dirty="0"/>
              <a:t> </a:t>
            </a:r>
            <a:r>
              <a:rPr lang="cs-CZ" b="1" dirty="0"/>
              <a:t>humusem </a:t>
            </a:r>
          </a:p>
          <a:p>
            <a:pPr lvl="1"/>
            <a:r>
              <a:rPr lang="cs-CZ" b="1" dirty="0"/>
              <a:t>J</a:t>
            </a:r>
            <a:r>
              <a:rPr lang="cs-CZ" dirty="0"/>
              <a:t> - suťová</a:t>
            </a:r>
          </a:p>
          <a:p>
            <a:pPr lvl="1"/>
            <a:r>
              <a:rPr lang="cs-CZ" b="1" dirty="0"/>
              <a:t>D</a:t>
            </a:r>
            <a:r>
              <a:rPr lang="cs-CZ" dirty="0"/>
              <a:t> - hlinitá</a:t>
            </a:r>
          </a:p>
          <a:p>
            <a:pPr lvl="1"/>
            <a:r>
              <a:rPr lang="cs-CZ" b="1" dirty="0"/>
              <a:t>A</a:t>
            </a:r>
            <a:r>
              <a:rPr lang="cs-CZ" dirty="0"/>
              <a:t> – kamenitá</a:t>
            </a:r>
          </a:p>
          <a:p>
            <a:r>
              <a:rPr lang="cs-CZ" dirty="0"/>
              <a:t>řada </a:t>
            </a:r>
            <a:r>
              <a:rPr lang="cs-CZ" b="1" dirty="0"/>
              <a:t>obohacená</a:t>
            </a:r>
            <a:r>
              <a:rPr lang="cs-CZ" dirty="0"/>
              <a:t> </a:t>
            </a:r>
            <a:r>
              <a:rPr lang="cs-CZ" b="1" dirty="0"/>
              <a:t>vodou </a:t>
            </a:r>
          </a:p>
          <a:p>
            <a:pPr lvl="1"/>
            <a:r>
              <a:rPr lang="cs-CZ" b="1" dirty="0"/>
              <a:t>L</a:t>
            </a:r>
            <a:r>
              <a:rPr lang="cs-CZ" dirty="0"/>
              <a:t> - lužní</a:t>
            </a:r>
          </a:p>
          <a:p>
            <a:pPr lvl="1"/>
            <a:r>
              <a:rPr lang="cs-CZ" b="1" dirty="0"/>
              <a:t>U</a:t>
            </a:r>
            <a:r>
              <a:rPr lang="cs-CZ" dirty="0"/>
              <a:t> - údolní</a:t>
            </a:r>
          </a:p>
          <a:p>
            <a:pPr lvl="1"/>
            <a:r>
              <a:rPr lang="cs-CZ" b="1" dirty="0"/>
              <a:t>V</a:t>
            </a:r>
            <a:r>
              <a:rPr lang="cs-CZ" dirty="0"/>
              <a:t> - vlhká</a:t>
            </a:r>
          </a:p>
          <a:p>
            <a:r>
              <a:rPr lang="cs-CZ" dirty="0"/>
              <a:t>řada </a:t>
            </a:r>
            <a:r>
              <a:rPr lang="cs-CZ" b="1" dirty="0" err="1"/>
              <a:t>oglejená</a:t>
            </a:r>
            <a:endParaRPr lang="cs-CZ" dirty="0"/>
          </a:p>
          <a:p>
            <a:pPr lvl="1"/>
            <a:r>
              <a:rPr lang="cs-CZ" b="1" dirty="0"/>
              <a:t>P</a:t>
            </a:r>
            <a:r>
              <a:rPr lang="cs-CZ" dirty="0"/>
              <a:t> - kyselá</a:t>
            </a:r>
          </a:p>
          <a:p>
            <a:pPr lvl="1"/>
            <a:r>
              <a:rPr lang="cs-CZ" b="1" dirty="0"/>
              <a:t>Q</a:t>
            </a:r>
            <a:r>
              <a:rPr lang="cs-CZ" dirty="0"/>
              <a:t> - chudá</a:t>
            </a:r>
          </a:p>
          <a:p>
            <a:pPr lvl="1"/>
            <a:r>
              <a:rPr lang="cs-CZ" b="1" dirty="0"/>
              <a:t>O</a:t>
            </a:r>
            <a:r>
              <a:rPr lang="cs-CZ" dirty="0"/>
              <a:t> - středně bohatá</a:t>
            </a:r>
          </a:p>
          <a:p>
            <a:r>
              <a:rPr lang="cs-CZ" dirty="0"/>
              <a:t>řada </a:t>
            </a:r>
            <a:r>
              <a:rPr lang="cs-CZ" b="1" dirty="0"/>
              <a:t>podmáčená</a:t>
            </a:r>
            <a:endParaRPr lang="cs-CZ" dirty="0"/>
          </a:p>
          <a:p>
            <a:pPr lvl="1"/>
            <a:r>
              <a:rPr lang="cs-CZ" b="1" dirty="0"/>
              <a:t>G</a:t>
            </a:r>
            <a:r>
              <a:rPr lang="cs-CZ" dirty="0"/>
              <a:t> - středně bohatá</a:t>
            </a:r>
          </a:p>
          <a:p>
            <a:pPr lvl="1"/>
            <a:r>
              <a:rPr lang="cs-CZ" b="1" dirty="0"/>
              <a:t>T</a:t>
            </a:r>
            <a:r>
              <a:rPr lang="cs-CZ" dirty="0"/>
              <a:t> - chudá</a:t>
            </a:r>
          </a:p>
          <a:p>
            <a:r>
              <a:rPr lang="cs-CZ" dirty="0"/>
              <a:t>řada </a:t>
            </a:r>
            <a:r>
              <a:rPr lang="cs-CZ" b="1" dirty="0"/>
              <a:t>rašelinná </a:t>
            </a:r>
          </a:p>
          <a:p>
            <a:pPr lvl="1"/>
            <a:r>
              <a:rPr lang="cs-CZ" b="1" dirty="0"/>
              <a:t>R</a:t>
            </a:r>
            <a:r>
              <a:rPr lang="cs-CZ" dirty="0"/>
              <a:t> - rašelinná</a:t>
            </a:r>
          </a:p>
          <a:p>
            <a:pPr marL="201168" lvl="1" indent="0">
              <a:buNone/>
            </a:pPr>
            <a:endParaRPr lang="cs-CZ" dirty="0"/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FFCB2BF-2E30-4CBE-9D9A-FB9E1BF89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266675"/>
            <a:ext cx="8972550" cy="464820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47B1B8EB-2B16-41F5-BB7A-884FF7ABEC4F}"/>
              </a:ext>
            </a:extLst>
          </p:cNvPr>
          <p:cNvSpPr/>
          <p:nvPr/>
        </p:nvSpPr>
        <p:spPr>
          <a:xfrm>
            <a:off x="3611724" y="4941168"/>
            <a:ext cx="4968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2B1</a:t>
            </a:r>
            <a:r>
              <a:rPr lang="cs-CZ" dirty="0"/>
              <a:t> – bohatá buková doubrava (lipnicový LT)</a:t>
            </a:r>
          </a:p>
          <a:p>
            <a:r>
              <a:rPr lang="cs-CZ" b="1" dirty="0"/>
              <a:t>2S6</a:t>
            </a:r>
            <a:r>
              <a:rPr lang="cs-CZ" dirty="0"/>
              <a:t> – svěží buková doubrava (ochuzený LT)</a:t>
            </a:r>
          </a:p>
          <a:p>
            <a:r>
              <a:rPr lang="cs-CZ" b="1" dirty="0"/>
              <a:t>3D7</a:t>
            </a:r>
            <a:r>
              <a:rPr lang="cs-CZ" dirty="0"/>
              <a:t> – obohacená dubová bučina (kapradinový LT)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AFD2FB-3A3C-4227-978C-AA4FBFCE9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0A7EBD0-C493-437E-8067-5E8EF9A0B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3046" y="2703621"/>
            <a:ext cx="5086868" cy="1450757"/>
          </a:xfrm>
        </p:spPr>
        <p:txBody>
          <a:bodyPr/>
          <a:lstStyle/>
          <a:p>
            <a:r>
              <a:rPr lang="cs-CZ" dirty="0"/>
              <a:t>3. botanická členění</a:t>
            </a:r>
          </a:p>
        </p:txBody>
      </p:sp>
    </p:spTree>
    <p:extLst>
      <p:ext uri="{BB962C8B-B14F-4D97-AF65-F5344CB8AC3E}">
        <p14:creationId xmlns:p14="http://schemas.microsoft.com/office/powerpoint/2010/main" val="26179601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C70292-BD54-421F-8ED8-0C2A598E6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Fytogeografie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736521-004A-46B8-9839-257E8BE08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255304" cy="4247562"/>
          </a:xfrm>
        </p:spPr>
        <p:txBody>
          <a:bodyPr>
            <a:normAutofit fontScale="92500" lnSpcReduction="10000"/>
          </a:bodyPr>
          <a:lstStyle/>
          <a:p>
            <a:r>
              <a:rPr lang="cs-CZ" sz="2200" dirty="0"/>
              <a:t>vědní obor zkoumající rozšíření rostlin na Zemi v závislosti na vnějších podmínkách</a:t>
            </a:r>
          </a:p>
          <a:p>
            <a:r>
              <a:rPr lang="cs-CZ" sz="2200" dirty="0"/>
              <a:t>3 fytogeografické oblasti</a:t>
            </a:r>
            <a:r>
              <a:rPr lang="cs-CZ" dirty="0"/>
              <a:t>:</a:t>
            </a:r>
          </a:p>
          <a:p>
            <a:pPr lvl="1"/>
            <a:r>
              <a:rPr lang="cs-CZ" sz="1900" dirty="0" err="1"/>
              <a:t>termofytikum</a:t>
            </a:r>
            <a:endParaRPr lang="cs-CZ" sz="1900" dirty="0"/>
          </a:p>
          <a:p>
            <a:pPr lvl="1"/>
            <a:r>
              <a:rPr lang="cs-CZ" sz="1900" dirty="0" err="1"/>
              <a:t>mezofytikum</a:t>
            </a:r>
            <a:endParaRPr lang="cs-CZ" sz="1900" dirty="0"/>
          </a:p>
          <a:p>
            <a:pPr lvl="1"/>
            <a:r>
              <a:rPr lang="cs-CZ" sz="1900" dirty="0" err="1"/>
              <a:t>oreofytikum</a:t>
            </a:r>
            <a:endParaRPr lang="cs-CZ" sz="1900" dirty="0"/>
          </a:p>
          <a:p>
            <a:r>
              <a:rPr lang="cs-CZ" sz="2200" dirty="0"/>
              <a:t>vegetační stupně:</a:t>
            </a:r>
          </a:p>
          <a:p>
            <a:pPr lvl="1"/>
            <a:r>
              <a:rPr lang="cs-CZ" sz="1900" dirty="0"/>
              <a:t>planární</a:t>
            </a:r>
          </a:p>
          <a:p>
            <a:pPr lvl="1"/>
            <a:r>
              <a:rPr lang="cs-CZ" sz="1900" dirty="0" err="1"/>
              <a:t>kolinní</a:t>
            </a:r>
            <a:endParaRPr lang="cs-CZ" sz="1900" dirty="0"/>
          </a:p>
          <a:p>
            <a:pPr lvl="1"/>
            <a:r>
              <a:rPr lang="cs-CZ" sz="1900" dirty="0" err="1"/>
              <a:t>suprakolinní</a:t>
            </a:r>
            <a:endParaRPr lang="cs-CZ" sz="1900" dirty="0"/>
          </a:p>
          <a:p>
            <a:pPr lvl="1"/>
            <a:r>
              <a:rPr lang="cs-CZ" sz="1900" dirty="0" err="1"/>
              <a:t>submontánní</a:t>
            </a:r>
            <a:endParaRPr lang="cs-CZ" sz="1900" dirty="0"/>
          </a:p>
          <a:p>
            <a:pPr lvl="1"/>
            <a:r>
              <a:rPr lang="cs-CZ" sz="1900" dirty="0"/>
              <a:t>montánní</a:t>
            </a:r>
          </a:p>
          <a:p>
            <a:pPr lvl="1"/>
            <a:r>
              <a:rPr lang="cs-CZ" sz="1900" dirty="0" err="1"/>
              <a:t>supramontánní</a:t>
            </a:r>
            <a:endParaRPr lang="cs-CZ" sz="1900" dirty="0"/>
          </a:p>
          <a:p>
            <a:pPr lvl="1"/>
            <a:r>
              <a:rPr lang="cs-CZ" sz="1900" dirty="0"/>
              <a:t>alpínský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A0599BB-7591-4572-88B5-5F886ECF2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229" y="2195219"/>
            <a:ext cx="6387491" cy="402336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9A411C2-FF4F-441D-81AA-A6615C83A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220" y="2086845"/>
            <a:ext cx="19050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47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Fytocenologie (geobotanika)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dirty="0"/>
              <a:t>nauka o rostlinných společenstvech a jejich vztazích k vnějšími prostředí</a:t>
            </a:r>
          </a:p>
          <a:p>
            <a:pPr algn="just"/>
            <a:r>
              <a:rPr lang="cs-CZ" dirty="0"/>
              <a:t>botanická klasifikace</a:t>
            </a:r>
          </a:p>
          <a:p>
            <a:pPr algn="just"/>
            <a:r>
              <a:rPr lang="cs-CZ" dirty="0"/>
              <a:t>vychází ze skladby a výskytu rostlin (hojnost, plodnost…) </a:t>
            </a:r>
            <a:r>
              <a:rPr lang="cs-CZ" dirty="0">
                <a:sym typeface="Wingdings" panose="05000000000000000000" pitchFamily="2" charset="2"/>
              </a:rPr>
              <a:t> stav rostlinných společenstev, abiotické faktory prostředí se zde téměř neřeší</a:t>
            </a:r>
            <a:endParaRPr lang="cs-CZ" dirty="0"/>
          </a:p>
          <a:p>
            <a:pPr algn="just"/>
            <a:r>
              <a:rPr lang="cs-CZ" dirty="0"/>
              <a:t>využití mimo akademickou sféru téměř výhradně pro účely ochrany přírody</a:t>
            </a:r>
          </a:p>
          <a:p>
            <a:pPr algn="just"/>
            <a:endParaRPr lang="cs-CZ" dirty="0"/>
          </a:p>
          <a:p>
            <a:r>
              <a:rPr lang="cs-CZ" dirty="0"/>
              <a:t>mapa potenciální přirozené vegetace</a:t>
            </a:r>
            <a:br>
              <a:rPr lang="cs-CZ" dirty="0"/>
            </a:br>
            <a:r>
              <a:rPr lang="cs-CZ" dirty="0"/>
              <a:t>(</a:t>
            </a:r>
            <a:r>
              <a:rPr lang="cs-CZ" dirty="0" err="1"/>
              <a:t>Neuhäuslová</a:t>
            </a:r>
            <a:r>
              <a:rPr lang="cs-CZ" dirty="0"/>
              <a:t> et al., 2008)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60B0A57-5F0D-40D4-97CA-CFCA908736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1" r="5365" b="13185"/>
          <a:stretch/>
        </p:blipFill>
        <p:spPr>
          <a:xfrm>
            <a:off x="5663952" y="3857414"/>
            <a:ext cx="4266952" cy="297881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Fytocenologie</a:t>
            </a:r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837B1031-CF6B-4BB6-8399-4032D36A63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2727773"/>
              </p:ext>
            </p:extLst>
          </p:nvPr>
        </p:nvGraphicFramePr>
        <p:xfrm>
          <a:off x="2060702" y="2060848"/>
          <a:ext cx="8070596" cy="1828800"/>
        </p:xfrm>
        <a:graphic>
          <a:graphicData uri="http://schemas.openxmlformats.org/drawingml/2006/table">
            <a:tbl>
              <a:tblPr/>
              <a:tblGrid>
                <a:gridCol w="1024255">
                  <a:extLst>
                    <a:ext uri="{9D8B030D-6E8A-4147-A177-3AD203B41FA5}">
                      <a16:colId xmlns:a16="http://schemas.microsoft.com/office/drawing/2014/main" val="265506477"/>
                    </a:ext>
                  </a:extLst>
                </a:gridCol>
                <a:gridCol w="1125855">
                  <a:extLst>
                    <a:ext uri="{9D8B030D-6E8A-4147-A177-3AD203B41FA5}">
                      <a16:colId xmlns:a16="http://schemas.microsoft.com/office/drawing/2014/main" val="2501023975"/>
                    </a:ext>
                  </a:extLst>
                </a:gridCol>
                <a:gridCol w="5920486">
                  <a:extLst>
                    <a:ext uri="{9D8B030D-6E8A-4147-A177-3AD203B41FA5}">
                      <a16:colId xmlns:a16="http://schemas.microsoft.com/office/drawing/2014/main" val="5320750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cs-CZ" b="1">
                          <a:effectLst/>
                        </a:rPr>
                        <a:t>rank</a:t>
                      </a:r>
                      <a:endParaRPr lang="cs-CZ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>
                          <a:effectLst/>
                        </a:rPr>
                        <a:t>koncovka</a:t>
                      </a:r>
                      <a:endParaRPr lang="cs-CZ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b="1">
                          <a:effectLst/>
                        </a:rPr>
                        <a:t>příklad</a:t>
                      </a:r>
                      <a:endParaRPr lang="cs-CZ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46662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dirty="0">
                          <a:effectLst/>
                        </a:rPr>
                        <a:t>asociace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i="1">
                          <a:effectLst/>
                        </a:rPr>
                        <a:t>–etum</a:t>
                      </a:r>
                      <a:endParaRPr lang="cs-CZ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i="1">
                          <a:effectLst/>
                        </a:rPr>
                        <a:t>Melampyro nemorosi-Carpinetum</a:t>
                      </a:r>
                      <a:r>
                        <a:rPr lang="cs-CZ">
                          <a:effectLst/>
                        </a:rPr>
                        <a:t> (hercynské dubohabřiny)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1083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>
                          <a:effectLst/>
                        </a:rPr>
                        <a:t>svaz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i="1" dirty="0">
                          <a:effectLst/>
                        </a:rPr>
                        <a:t>–ion</a:t>
                      </a:r>
                      <a:endParaRPr lang="cs-CZ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i="1">
                          <a:effectLst/>
                        </a:rPr>
                        <a:t>Carpinion</a:t>
                      </a:r>
                      <a:r>
                        <a:rPr lang="cs-CZ">
                          <a:effectLst/>
                        </a:rPr>
                        <a:t> (dubohabrové a dubolipové háje)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162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>
                          <a:effectLst/>
                        </a:rPr>
                        <a:t>řád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i="1">
                          <a:effectLst/>
                        </a:rPr>
                        <a:t>–etalia</a:t>
                      </a:r>
                      <a:endParaRPr lang="cs-CZ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i="1">
                          <a:effectLst/>
                        </a:rPr>
                        <a:t>Fagetalia sylvaticae</a:t>
                      </a:r>
                      <a:endParaRPr lang="cs-CZ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5031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>
                          <a:effectLst/>
                        </a:rPr>
                        <a:t>třída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i="1">
                          <a:effectLst/>
                        </a:rPr>
                        <a:t>–etea</a:t>
                      </a:r>
                      <a:endParaRPr lang="cs-CZ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i="1" dirty="0" err="1">
                          <a:effectLst/>
                        </a:rPr>
                        <a:t>Querco-Fagetea</a:t>
                      </a:r>
                      <a:r>
                        <a:rPr lang="cs-CZ" dirty="0">
                          <a:effectLst/>
                        </a:rPr>
                        <a:t> (mezofilní až hygrofilní opadavé listnaté lesy)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68839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Biogeografické členění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14490"/>
            <a:ext cx="9895264" cy="5043510"/>
          </a:xfrm>
        </p:spPr>
        <p:txBody>
          <a:bodyPr numCol="2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dirty="0"/>
              <a:t>Individuální jednotky</a:t>
            </a:r>
          </a:p>
          <a:p>
            <a:pPr lvl="1"/>
            <a:r>
              <a:rPr lang="cs-CZ" dirty="0"/>
              <a:t>1 biom:</a:t>
            </a:r>
          </a:p>
          <a:p>
            <a:pPr lvl="2"/>
            <a:r>
              <a:rPr lang="cs-CZ" dirty="0" err="1"/>
              <a:t>Geobiom</a:t>
            </a:r>
            <a:r>
              <a:rPr lang="cs-CZ" dirty="0"/>
              <a:t> opadavých listnatých lesů</a:t>
            </a:r>
          </a:p>
          <a:p>
            <a:pPr lvl="1"/>
            <a:r>
              <a:rPr lang="cs-CZ" dirty="0"/>
              <a:t>2 biogeografické provincie:</a:t>
            </a:r>
          </a:p>
          <a:p>
            <a:pPr lvl="2"/>
            <a:r>
              <a:rPr lang="cs-CZ" dirty="0"/>
              <a:t>Středoevropských listnatých lesů</a:t>
            </a:r>
          </a:p>
          <a:p>
            <a:pPr lvl="2"/>
            <a:r>
              <a:rPr lang="cs-CZ" dirty="0"/>
              <a:t>Panonská</a:t>
            </a:r>
          </a:p>
          <a:p>
            <a:pPr lvl="1"/>
            <a:r>
              <a:rPr lang="cs-CZ" dirty="0"/>
              <a:t>4 biogeografické </a:t>
            </a:r>
            <a:r>
              <a:rPr lang="cs-CZ" dirty="0" err="1"/>
              <a:t>podprovincie</a:t>
            </a:r>
            <a:r>
              <a:rPr lang="cs-CZ" dirty="0"/>
              <a:t>:</a:t>
            </a:r>
          </a:p>
          <a:p>
            <a:pPr lvl="2"/>
            <a:r>
              <a:rPr lang="cs-CZ" dirty="0"/>
              <a:t>Hercynská (71 bioregionů)</a:t>
            </a:r>
          </a:p>
          <a:p>
            <a:pPr lvl="2"/>
            <a:r>
              <a:rPr lang="cs-CZ" dirty="0" err="1"/>
              <a:t>Polonská</a:t>
            </a:r>
            <a:r>
              <a:rPr lang="cs-CZ" dirty="0"/>
              <a:t> (4)</a:t>
            </a:r>
          </a:p>
          <a:p>
            <a:pPr lvl="2"/>
            <a:r>
              <a:rPr lang="cs-CZ" dirty="0" err="1"/>
              <a:t>Západokarpatská</a:t>
            </a:r>
            <a:r>
              <a:rPr lang="cs-CZ" dirty="0"/>
              <a:t> (11)</a:t>
            </a:r>
          </a:p>
          <a:p>
            <a:pPr lvl="2"/>
            <a:r>
              <a:rPr lang="cs-CZ" dirty="0" err="1"/>
              <a:t>Severopanonská</a:t>
            </a:r>
            <a:r>
              <a:rPr lang="cs-CZ" dirty="0"/>
              <a:t> (5)</a:t>
            </a:r>
          </a:p>
          <a:p>
            <a:pPr lvl="1"/>
            <a:r>
              <a:rPr lang="cs-CZ" dirty="0"/>
              <a:t>91 biogeografických regionů (bioregionů)</a:t>
            </a:r>
          </a:p>
          <a:p>
            <a:pPr marL="457200" indent="-457200">
              <a:buFont typeface="+mj-lt"/>
              <a:buAutoNum type="arabicPeriod"/>
            </a:pPr>
            <a:endParaRPr lang="cs-CZ" dirty="0"/>
          </a:p>
          <a:p>
            <a:pPr marL="457200" indent="-457200">
              <a:buFont typeface="+mj-lt"/>
              <a:buAutoNum type="arabicPeriod"/>
            </a:pPr>
            <a:endParaRPr lang="cs-CZ" dirty="0"/>
          </a:p>
          <a:p>
            <a:pPr marL="457200" indent="-457200">
              <a:buFont typeface="+mj-lt"/>
              <a:buAutoNum type="arabicPeriod"/>
            </a:pPr>
            <a:endParaRPr lang="cs-CZ" dirty="0"/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Typologické (opakovatelné) jednotky</a:t>
            </a:r>
          </a:p>
          <a:p>
            <a:pPr lvl="1"/>
            <a:r>
              <a:rPr lang="cs-CZ" dirty="0"/>
              <a:t>366 typů </a:t>
            </a:r>
            <a:r>
              <a:rPr lang="cs-CZ" dirty="0" err="1"/>
              <a:t>biochor</a:t>
            </a:r>
            <a:endParaRPr lang="cs-CZ" dirty="0"/>
          </a:p>
          <a:p>
            <a:pPr lvl="2"/>
            <a:r>
              <a:rPr lang="cs-CZ" dirty="0"/>
              <a:t>2-49 v bioregionu</a:t>
            </a:r>
          </a:p>
          <a:p>
            <a:pPr lvl="1"/>
            <a:r>
              <a:rPr lang="cs-CZ" dirty="0"/>
              <a:t>geobiocenologická typologie krajiny STG</a:t>
            </a:r>
          </a:p>
          <a:p>
            <a:pPr lvl="2"/>
            <a:r>
              <a:rPr lang="cs-CZ" dirty="0"/>
              <a:t>v ČR 150</a:t>
            </a:r>
          </a:p>
          <a:p>
            <a:pPr lvl="2"/>
            <a:r>
              <a:rPr lang="cs-CZ" dirty="0"/>
              <a:t>4-12 STG v biochoře</a:t>
            </a:r>
          </a:p>
          <a:p>
            <a:pPr lvl="1">
              <a:buNone/>
            </a:pPr>
            <a:endParaRPr lang="cs-CZ" dirty="0"/>
          </a:p>
          <a:p>
            <a:pPr lvl="1"/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Geobot_ mapa_stará_Čes_Bud"/>
          <p:cNvPicPr>
            <a:picLocks noChangeAspect="1" noChangeArrowheads="1"/>
          </p:cNvPicPr>
          <p:nvPr/>
        </p:nvPicPr>
        <p:blipFill>
          <a:blip r:embed="rId2" cstate="print">
            <a:lum bright="6000" contrast="24000"/>
          </a:blip>
          <a:srcRect/>
          <a:stretch>
            <a:fillRect/>
          </a:stretch>
        </p:blipFill>
        <p:spPr bwMode="auto">
          <a:xfrm>
            <a:off x="1185442" y="32023"/>
            <a:ext cx="9821116" cy="62166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02701-0A99-45BF-936C-58345297A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Fytocenologie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DABFCE-C8F7-4777-91C7-2983879E3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Vegetace ČR – prof. Milan Chytrý (editor)</a:t>
            </a:r>
          </a:p>
          <a:p>
            <a:pPr lvl="1"/>
            <a:r>
              <a:rPr lang="cs-CZ" dirty="0"/>
              <a:t>čtyřdílná monografie:</a:t>
            </a:r>
          </a:p>
          <a:p>
            <a:pPr lvl="2"/>
            <a:r>
              <a:rPr lang="cs-CZ" dirty="0"/>
              <a:t>1. díl – </a:t>
            </a:r>
            <a:r>
              <a:rPr lang="cs-CZ" b="1" dirty="0"/>
              <a:t>Travinná a keříčková vegetace</a:t>
            </a:r>
            <a:r>
              <a:rPr lang="cs-CZ" dirty="0"/>
              <a:t> (2007, druhé vydání 2010)</a:t>
            </a:r>
          </a:p>
          <a:p>
            <a:pPr lvl="2"/>
            <a:r>
              <a:rPr lang="cs-CZ" dirty="0"/>
              <a:t>2. díl – </a:t>
            </a:r>
            <a:r>
              <a:rPr lang="cs-CZ" b="1" dirty="0"/>
              <a:t>Ruderální, plevelová, skalní a suťová vegetace</a:t>
            </a:r>
            <a:r>
              <a:rPr lang="cs-CZ" dirty="0"/>
              <a:t> (2009)</a:t>
            </a:r>
          </a:p>
          <a:p>
            <a:pPr lvl="2"/>
            <a:r>
              <a:rPr lang="cs-CZ" dirty="0"/>
              <a:t>3. díl – </a:t>
            </a:r>
            <a:r>
              <a:rPr lang="cs-CZ" b="1" dirty="0"/>
              <a:t>Vodní a mokřadní vegetace</a:t>
            </a:r>
            <a:r>
              <a:rPr lang="cs-CZ" dirty="0"/>
              <a:t> (2011)</a:t>
            </a:r>
          </a:p>
          <a:p>
            <a:pPr lvl="2"/>
            <a:r>
              <a:rPr lang="pt-BR" dirty="0"/>
              <a:t>4. díl – </a:t>
            </a:r>
            <a:r>
              <a:rPr lang="pt-BR" b="1" dirty="0"/>
              <a:t>Lesní a křovinná vegetace</a:t>
            </a:r>
            <a:r>
              <a:rPr lang="pt-BR" dirty="0"/>
              <a:t> (201</a:t>
            </a:r>
            <a:r>
              <a:rPr lang="cs-CZ" dirty="0"/>
              <a:t>4</a:t>
            </a:r>
            <a:r>
              <a:rPr lang="pt-BR" dirty="0"/>
              <a:t>)</a:t>
            </a:r>
            <a:endParaRPr lang="cs-CZ" dirty="0"/>
          </a:p>
          <a:p>
            <a:pPr lvl="1"/>
            <a:r>
              <a:rPr lang="cs-CZ" dirty="0"/>
              <a:t>shrnutí diverzity vegetačních typů ČR – 39 tříd, 138 svazů a 496 asociací</a:t>
            </a:r>
          </a:p>
          <a:p>
            <a:pPr lvl="1"/>
            <a:r>
              <a:rPr lang="cs-CZ" dirty="0"/>
              <a:t>vytvořeno na základě fytocenologických snímků z České fytocenologické databáze</a:t>
            </a:r>
          </a:p>
          <a:p>
            <a:pPr lvl="2"/>
            <a:endParaRPr lang="cs-CZ" dirty="0"/>
          </a:p>
        </p:txBody>
      </p:sp>
      <p:pic>
        <p:nvPicPr>
          <p:cNvPr id="3074" name="Picture 2" descr="http://www.sci.muni.cz/botany/vegsci/pic/vegetace_cr.jpg">
            <a:extLst>
              <a:ext uri="{FF2B5EF4-FFF2-40B4-BE49-F238E27FC236}">
                <a16:creationId xmlns:a16="http://schemas.microsoft.com/office/drawing/2014/main" id="{8906172C-4F01-49A8-94B8-D25E9D74E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67" y="4299165"/>
            <a:ext cx="1757946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sci.muni.cz/botany/vegsci/pic/vegetace_cr2.jpg">
            <a:extLst>
              <a:ext uri="{FF2B5EF4-FFF2-40B4-BE49-F238E27FC236}">
                <a16:creationId xmlns:a16="http://schemas.microsoft.com/office/drawing/2014/main" id="{3ADFFA7F-7539-446E-A37B-B68A9F7E1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334" y="4293096"/>
            <a:ext cx="1592990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sci.muni.cz/botany/vegsci/pic/vegetace_cr3.jpg">
            <a:extLst>
              <a:ext uri="{FF2B5EF4-FFF2-40B4-BE49-F238E27FC236}">
                <a16:creationId xmlns:a16="http://schemas.microsoft.com/office/drawing/2014/main" id="{1782607D-9D61-4A77-9F2E-DC48A078C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4293096"/>
            <a:ext cx="1592989" cy="240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sci.muni.cz/botany/vegsci/pic/vegetace_cr4.jpg">
            <a:extLst>
              <a:ext uri="{FF2B5EF4-FFF2-40B4-BE49-F238E27FC236}">
                <a16:creationId xmlns:a16="http://schemas.microsoft.com/office/drawing/2014/main" id="{056934A1-9F56-47B0-805A-C1F12E895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553" y="4289076"/>
            <a:ext cx="1633094" cy="240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4002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809EC1-3ECD-4226-8302-C9AFD19C8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837BB3-80BF-45DA-8AA4-4183050C3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A799635-A474-4473-9614-D6C58F074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37" y="404664"/>
            <a:ext cx="5954164" cy="442456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BC191C7-FB18-437E-B953-D9CB5B53D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404664"/>
            <a:ext cx="5191125" cy="288607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D35C3AF-0C64-4BD9-8901-3BBE5B439117}"/>
              </a:ext>
            </a:extLst>
          </p:cNvPr>
          <p:cNvSpPr txBox="1"/>
          <p:nvPr/>
        </p:nvSpPr>
        <p:spPr>
          <a:xfrm>
            <a:off x="6355804" y="4162875"/>
            <a:ext cx="5119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Acidofilní teplomilné doubravy na mělkých půdách</a:t>
            </a:r>
          </a:p>
          <a:p>
            <a:r>
              <a:rPr lang="cs-CZ" dirty="0"/>
              <a:t>LCC01</a:t>
            </a:r>
          </a:p>
        </p:txBody>
      </p:sp>
    </p:spTree>
    <p:extLst>
      <p:ext uri="{BB962C8B-B14F-4D97-AF65-F5344CB8AC3E}">
        <p14:creationId xmlns:p14="http://schemas.microsoft.com/office/powerpoint/2010/main" val="37006190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87FAB0-DEEF-4578-B525-8944F1CB3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Biotopy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01B19C-FC82-4691-9411-3E4721690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91578"/>
          </a:xfrm>
        </p:spPr>
        <p:txBody>
          <a:bodyPr numCol="2">
            <a:normAutofit/>
          </a:bodyPr>
          <a:lstStyle/>
          <a:p>
            <a:r>
              <a:rPr lang="cs-CZ" dirty="0"/>
              <a:t>mapováno pro účely EU </a:t>
            </a:r>
            <a:r>
              <a:rPr lang="cs-CZ" dirty="0">
                <a:sym typeface="Wingdings" panose="05000000000000000000" pitchFamily="2" charset="2"/>
              </a:rPr>
              <a:t> NATURA 2000</a:t>
            </a:r>
          </a:p>
          <a:p>
            <a:r>
              <a:rPr lang="cs-CZ" dirty="0">
                <a:sym typeface="Wingdings" panose="05000000000000000000" pitchFamily="2" charset="2"/>
              </a:rPr>
              <a:t>Agentura ochrany přírody a krajiny ČR</a:t>
            </a:r>
          </a:p>
          <a:p>
            <a:r>
              <a:rPr lang="cs-CZ" dirty="0">
                <a:sym typeface="Wingdings" panose="05000000000000000000" pitchFamily="2" charset="2"/>
              </a:rPr>
              <a:t>2 vydání Katalogu biotopů ČR (2001 a 2010)</a:t>
            </a:r>
          </a:p>
          <a:p>
            <a:r>
              <a:rPr lang="cs-CZ" dirty="0">
                <a:sym typeface="Wingdings" panose="05000000000000000000" pitchFamily="2" charset="2"/>
              </a:rPr>
              <a:t>mapování probíhalo v letech 2001 – 2005, v současnosti probíhá revize</a:t>
            </a:r>
          </a:p>
          <a:p>
            <a:r>
              <a:rPr lang="cs-CZ" dirty="0">
                <a:sym typeface="Wingdings" panose="05000000000000000000" pitchFamily="2" charset="2"/>
              </a:rPr>
              <a:t>fytocenologické snímky</a:t>
            </a:r>
          </a:p>
          <a:p>
            <a:r>
              <a:rPr lang="cs-CZ" dirty="0">
                <a:sym typeface="Wingdings" panose="05000000000000000000" pitchFamily="2" charset="2"/>
              </a:rPr>
              <a:t>9 formačních skupin: 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V – vodní toky a nádrže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M – mokřady a pobřežní vegetace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R – prameniště a rašeliniště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S – skály, sutě a jeskyně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A – alpínské bezlesí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T – sekundární trávníky a vřesoviště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K – křoviny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L – lesy</a:t>
            </a:r>
          </a:p>
          <a:p>
            <a:pPr lvl="1"/>
            <a:r>
              <a:rPr lang="cs-CZ" dirty="0">
                <a:sym typeface="Wingdings" panose="05000000000000000000" pitchFamily="2" charset="2"/>
              </a:rPr>
              <a:t>X – biotopy silně ovlivněné nebo vytvořené člověkem</a:t>
            </a:r>
          </a:p>
          <a:p>
            <a:endParaRPr lang="cs-CZ" dirty="0">
              <a:sym typeface="Wingdings" panose="05000000000000000000" pitchFamily="2" charset="2"/>
            </a:endParaRPr>
          </a:p>
          <a:p>
            <a:endParaRPr lang="cs-CZ" dirty="0">
              <a:sym typeface="Wingdings" panose="05000000000000000000" pitchFamily="2" charset="2"/>
            </a:endParaRPr>
          </a:p>
          <a:p>
            <a:endParaRPr lang="cs-CZ" dirty="0">
              <a:sym typeface="Wingdings" panose="05000000000000000000" pitchFamily="2" charset="2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84714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506688C-EC88-491C-8853-D4631A461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23" y="332656"/>
            <a:ext cx="11949353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796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147417"/>
            <a:ext cx="8229600" cy="1143000"/>
          </a:xfrm>
        </p:spPr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75520" y="1268760"/>
            <a:ext cx="8640960" cy="5589240"/>
          </a:xfrm>
        </p:spPr>
        <p:txBody>
          <a:bodyPr>
            <a:normAutofit fontScale="85000" lnSpcReduction="20000"/>
          </a:bodyPr>
          <a:lstStyle/>
          <a:p>
            <a:r>
              <a:rPr lang="cs-CZ" dirty="0" err="1"/>
              <a:t>Ambros</a:t>
            </a:r>
            <a:r>
              <a:rPr lang="cs-CZ" dirty="0"/>
              <a:t>, Z., </a:t>
            </a:r>
            <a:r>
              <a:rPr lang="cs-CZ" dirty="0" err="1"/>
              <a:t>Štykar</a:t>
            </a:r>
            <a:r>
              <a:rPr lang="cs-CZ" dirty="0"/>
              <a:t>, J. (1999): </a:t>
            </a:r>
            <a:r>
              <a:rPr lang="cs-CZ" i="1" dirty="0" err="1"/>
              <a:t>Geobiocenologie</a:t>
            </a:r>
            <a:r>
              <a:rPr lang="cs-CZ" i="1" dirty="0"/>
              <a:t>. I.</a:t>
            </a:r>
            <a:r>
              <a:rPr lang="cs-CZ" dirty="0"/>
              <a:t> 1. </a:t>
            </a:r>
            <a:r>
              <a:rPr lang="cs-CZ" dirty="0" err="1"/>
              <a:t>vyd</a:t>
            </a:r>
            <a:r>
              <a:rPr lang="cs-CZ" dirty="0"/>
              <a:t>., Brno: </a:t>
            </a:r>
            <a:r>
              <a:rPr lang="cs-CZ" dirty="0" err="1"/>
              <a:t>Mendelova</a:t>
            </a:r>
            <a:r>
              <a:rPr lang="cs-CZ" dirty="0"/>
              <a:t> zemědělská a lesnická universita, 63 s. </a:t>
            </a:r>
          </a:p>
          <a:p>
            <a:r>
              <a:rPr lang="cs-CZ" dirty="0"/>
              <a:t>Buček, A., Lacina, J. (1999): </a:t>
            </a:r>
            <a:r>
              <a:rPr lang="cs-CZ" i="1" dirty="0" err="1"/>
              <a:t>Geobiocenologie</a:t>
            </a:r>
            <a:r>
              <a:rPr lang="cs-CZ" i="1" dirty="0"/>
              <a:t>. II. </a:t>
            </a:r>
            <a:r>
              <a:rPr lang="cs-CZ" dirty="0"/>
              <a:t>1. </a:t>
            </a:r>
            <a:r>
              <a:rPr lang="cs-CZ" dirty="0" err="1"/>
              <a:t>vyd</a:t>
            </a:r>
            <a:r>
              <a:rPr lang="cs-CZ" dirty="0"/>
              <a:t>. Brno: </a:t>
            </a:r>
            <a:r>
              <a:rPr lang="cs-CZ" dirty="0" err="1"/>
              <a:t>Mendelova</a:t>
            </a:r>
            <a:r>
              <a:rPr lang="cs-CZ" dirty="0"/>
              <a:t> zemědělská a lesnická universita, 240 s..</a:t>
            </a:r>
          </a:p>
          <a:p>
            <a:r>
              <a:rPr lang="cs-CZ" dirty="0"/>
              <a:t>Culek, M. </a:t>
            </a:r>
            <a:r>
              <a:rPr lang="en-US" dirty="0"/>
              <a:t>[ed.] </a:t>
            </a:r>
            <a:r>
              <a:rPr lang="cs-CZ" dirty="0"/>
              <a:t>(1996): </a:t>
            </a:r>
            <a:r>
              <a:rPr lang="cs-CZ" i="1" dirty="0"/>
              <a:t>Biogeografické členění České republiky</a:t>
            </a:r>
            <a:r>
              <a:rPr lang="cs-CZ" dirty="0"/>
              <a:t>. Praha: Enigma, 347 s.</a:t>
            </a:r>
          </a:p>
          <a:p>
            <a:r>
              <a:rPr lang="cs-CZ" dirty="0"/>
              <a:t>Culek, M. </a:t>
            </a:r>
            <a:r>
              <a:rPr lang="en-US" dirty="0"/>
              <a:t>[ed.] </a:t>
            </a:r>
            <a:r>
              <a:rPr lang="cs-CZ" dirty="0"/>
              <a:t>(2005): </a:t>
            </a:r>
            <a:r>
              <a:rPr lang="cs-CZ" i="1" dirty="0"/>
              <a:t>Biogeografické členění České republiky II</a:t>
            </a:r>
            <a:r>
              <a:rPr lang="cs-CZ" dirty="0"/>
              <a:t>. Praha: </a:t>
            </a:r>
            <a:r>
              <a:rPr lang="cs-CZ" dirty="0" err="1"/>
              <a:t>EkoCentrum</a:t>
            </a:r>
            <a:r>
              <a:rPr lang="cs-CZ" dirty="0"/>
              <a:t> a AOPK Praha, 347 s.</a:t>
            </a:r>
            <a:endParaRPr lang="en-US" dirty="0"/>
          </a:p>
          <a:p>
            <a:r>
              <a:rPr lang="cs-CZ" dirty="0"/>
              <a:t>Culek, M. </a:t>
            </a:r>
            <a:r>
              <a:rPr lang="en-US" dirty="0"/>
              <a:t>[ed.] </a:t>
            </a:r>
            <a:r>
              <a:rPr lang="cs-CZ" dirty="0"/>
              <a:t>(20</a:t>
            </a:r>
            <a:r>
              <a:rPr lang="en-US" dirty="0"/>
              <a:t>13</a:t>
            </a:r>
            <a:r>
              <a:rPr lang="cs-CZ" dirty="0"/>
              <a:t>): </a:t>
            </a:r>
            <a:r>
              <a:rPr lang="cs-CZ" i="1" dirty="0"/>
              <a:t>Biogeografické regiony České republiky</a:t>
            </a:r>
            <a:r>
              <a:rPr lang="cs-CZ" dirty="0"/>
              <a:t>. Brno: Masarykova univerzita, 447 s.</a:t>
            </a:r>
          </a:p>
          <a:p>
            <a:r>
              <a:rPr lang="cs-CZ" dirty="0"/>
              <a:t>Chytrý, M., Kučera, T., Kočí, M. a kol. (2001): </a:t>
            </a:r>
            <a:r>
              <a:rPr lang="cs-CZ" i="1" dirty="0"/>
              <a:t>Katalog biotopů České republiky. </a:t>
            </a:r>
            <a:r>
              <a:rPr lang="cs-CZ" dirty="0"/>
              <a:t>Praha: Agentura ochrany přírody a krajiny ČR, 308 s.</a:t>
            </a:r>
          </a:p>
          <a:p>
            <a:r>
              <a:rPr lang="cs-CZ" dirty="0"/>
              <a:t>NEUHÄUSLOVÁ, Z. a kol. (1998): Mapa potenciální přirozené vegetace České republiky 1: 500 000. </a:t>
            </a:r>
            <a:r>
              <a:rPr lang="cs-CZ" dirty="0" err="1"/>
              <a:t>Vyd</a:t>
            </a:r>
            <a:r>
              <a:rPr lang="cs-CZ" dirty="0"/>
              <a:t>. 1. Academia, Praha.</a:t>
            </a:r>
          </a:p>
          <a:p>
            <a:r>
              <a:rPr lang="cs-CZ" i="1" dirty="0"/>
              <a:t>Mapový server AOPK ČR</a:t>
            </a:r>
            <a:r>
              <a:rPr lang="cs-CZ" dirty="0"/>
              <a:t> [on-line].  AOPK ČR, 2012. Dostupné z</a:t>
            </a:r>
            <a:r>
              <a:rPr lang="cs-CZ" i="1" dirty="0"/>
              <a:t> </a:t>
            </a:r>
            <a:r>
              <a:rPr lang="cs-CZ" dirty="0">
                <a:hlinkClick r:id="rId2"/>
              </a:rPr>
              <a:t> &lt;http://mapy.</a:t>
            </a:r>
            <a:r>
              <a:rPr lang="cs-CZ" dirty="0" err="1">
                <a:hlinkClick r:id="rId2"/>
              </a:rPr>
              <a:t>nature.cz</a:t>
            </a:r>
            <a:r>
              <a:rPr lang="cs-CZ" dirty="0"/>
              <a:t>&gt;</a:t>
            </a:r>
          </a:p>
          <a:p>
            <a:r>
              <a:rPr lang="cs-CZ" i="1" dirty="0"/>
              <a:t>Ústav pro hospodářskou úpravu lesů</a:t>
            </a:r>
            <a:r>
              <a:rPr lang="cs-CZ" dirty="0"/>
              <a:t> [on-line]. ÚHÚL, 2003-2012. Dostupné z </a:t>
            </a:r>
            <a:r>
              <a:rPr lang="cs-CZ" dirty="0">
                <a:hlinkClick r:id="rId3"/>
              </a:rPr>
              <a:t>http://www.</a:t>
            </a:r>
            <a:r>
              <a:rPr lang="cs-CZ" dirty="0" err="1">
                <a:hlinkClick r:id="rId3"/>
              </a:rPr>
              <a:t>uhul.cz</a:t>
            </a:r>
            <a:endParaRPr lang="cs-CZ" dirty="0"/>
          </a:p>
          <a:p>
            <a:pPr>
              <a:buNone/>
            </a:pPr>
            <a:endParaRPr lang="cs-CZ" dirty="0"/>
          </a:p>
          <a:p>
            <a:r>
              <a:rPr lang="cs-CZ" dirty="0"/>
              <a:t>Studijní materiály RNDr. Martina </a:t>
            </a:r>
            <a:r>
              <a:rPr lang="cs-CZ" dirty="0" err="1"/>
              <a:t>Culka</a:t>
            </a:r>
            <a:r>
              <a:rPr lang="cs-CZ" dirty="0"/>
              <a:t>, </a:t>
            </a:r>
            <a:r>
              <a:rPr lang="cs-CZ" dirty="0" err="1"/>
              <a:t>Ph.D</a:t>
            </a:r>
            <a:r>
              <a:rPr lang="cs-CZ" dirty="0"/>
              <a:t>.</a:t>
            </a:r>
          </a:p>
          <a:p>
            <a:r>
              <a:rPr lang="cs-CZ" dirty="0"/>
              <a:t>Studijní materiály Mgr. Petra Vybrala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22FC76-9B6E-4BE6-9046-D85DC9BBF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2D59ED-3336-407F-93D1-ECF1D890C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4105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Biogeografické členění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CULEK, M. a kol. (1996): Biogeografické členění České republiky</a:t>
            </a:r>
          </a:p>
          <a:p>
            <a:r>
              <a:rPr lang="cs-CZ" dirty="0"/>
              <a:t>CULEK, M. a kol. (2005): Biogeografické členění České republiky II</a:t>
            </a:r>
          </a:p>
          <a:p>
            <a:r>
              <a:rPr lang="cs-CZ" dirty="0"/>
              <a:t>CULEK, M. a kol. (2013): Biogeografické regiony České republiky</a:t>
            </a:r>
            <a:br>
              <a:rPr lang="cs-CZ" dirty="0"/>
            </a:br>
            <a:r>
              <a:rPr lang="cs-CZ" dirty="0"/>
              <a:t>(aktualizované vydání z roku 1996)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6" name="Picture 2" descr="VÃ½sledek obrÃ¡zku pro bioregiony culek">
            <a:extLst>
              <a:ext uri="{FF2B5EF4-FFF2-40B4-BE49-F238E27FC236}">
                <a16:creationId xmlns:a16="http://schemas.microsoft.com/office/drawing/2014/main" id="{FE7FCB79-1AFE-4589-A346-B65BA3FC9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0" y="1838888"/>
            <a:ext cx="306705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Ã½sledek obrÃ¡zku pro bioregiony culek">
            <a:extLst>
              <a:ext uri="{FF2B5EF4-FFF2-40B4-BE49-F238E27FC236}">
                <a16:creationId xmlns:a16="http://schemas.microsoft.com/office/drawing/2014/main" id="{572BCD45-81F0-41B4-A842-014FB18E7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3247538"/>
            <a:ext cx="2105769" cy="297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odpro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571481"/>
            <a:ext cx="9144000" cy="571305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ek obrÃ¡zku pro bioregiony">
            <a:extLst>
              <a:ext uri="{FF2B5EF4-FFF2-40B4-BE49-F238E27FC236}">
                <a16:creationId xmlns:a16="http://schemas.microsoft.com/office/drawing/2014/main" id="{FBD89EB5-D627-4004-94A4-5392363F5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652" y="608566"/>
            <a:ext cx="9122696" cy="564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711598-8C5E-45A9-8CBD-CBC160267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Biochory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BE194F-D180-4C41-B22A-933965CDC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čtyřmístný kód (znaménko, číslice a dvě písmena)</a:t>
            </a:r>
          </a:p>
          <a:p>
            <a:r>
              <a:rPr lang="cs-CZ" dirty="0"/>
              <a:t>označuje vegetační stupeň, reliéf a substrát</a:t>
            </a:r>
          </a:p>
          <a:p>
            <a:endParaRPr lang="cs-CZ" dirty="0"/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91A75CE9-87EE-4C82-B3D6-4590F99F6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1094" y="3266144"/>
            <a:ext cx="2005677" cy="1015663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6000" b="1" dirty="0">
                <a:solidFill>
                  <a:srgbClr val="CC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  <a:r>
              <a:rPr lang="cs-CZ" sz="6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60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cs-CZ" sz="6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cs-CZ" sz="6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6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2FE09A88-CA90-4FB8-8FA3-DDC615A73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6934" y="2905780"/>
            <a:ext cx="7458132" cy="52322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Izolované vrchy</a:t>
            </a:r>
            <a:r>
              <a:rPr lang="cs-CZ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 vápencích</a:t>
            </a:r>
            <a:r>
              <a:rPr lang="cs-CZ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800" b="1" dirty="0">
                <a:solidFill>
                  <a:srgbClr val="CC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suché oblasti</a:t>
            </a:r>
            <a:r>
              <a:rPr lang="cs-CZ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 v.s.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BEED343F-EF21-40D1-9176-895FB6FF5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56" y="5210830"/>
            <a:ext cx="3863494" cy="923330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Převažující vegetační stupeň v </a:t>
            </a:r>
            <a:r>
              <a:rPr lang="cs-CZ" dirty="0" err="1"/>
              <a:t>biochoře</a:t>
            </a:r>
            <a:endParaRPr lang="cs-CZ" dirty="0"/>
          </a:p>
          <a:p>
            <a:r>
              <a:rPr lang="cs-CZ" dirty="0"/>
              <a:t>(2. v. s. – viz </a:t>
            </a:r>
            <a:r>
              <a:rPr lang="cs-CZ" dirty="0" err="1"/>
              <a:t>Geobiocenologie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55F2D166-B661-4136-B08E-E1620920C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32" y="4418669"/>
            <a:ext cx="2834815" cy="646331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Označuje srážkově relativně </a:t>
            </a:r>
          </a:p>
          <a:p>
            <a:r>
              <a:rPr lang="cs-CZ"/>
              <a:t>suchou oblast</a:t>
            </a:r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33ACB9FC-3846-4DA7-8B85-E72D76ACA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0270" y="5210831"/>
            <a:ext cx="1767279" cy="646331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Georeliéf</a:t>
            </a:r>
          </a:p>
          <a:p>
            <a:r>
              <a:rPr lang="cs-CZ"/>
              <a:t>(Izolované vrchy)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67D8B617-6AF5-4D06-8AC2-E7E423F8B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2256" y="4274206"/>
            <a:ext cx="2876044" cy="646331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Půdní substrát a jeho vlhkost</a:t>
            </a:r>
          </a:p>
          <a:p>
            <a:r>
              <a:rPr lang="cs-CZ"/>
              <a:t>(vápence)</a:t>
            </a:r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E6805164-027F-44FD-96B0-F60E0096C3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95719" y="3913844"/>
            <a:ext cx="1079500" cy="5048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" name="Line 11">
            <a:extLst>
              <a:ext uri="{FF2B5EF4-FFF2-40B4-BE49-F238E27FC236}">
                <a16:creationId xmlns:a16="http://schemas.microsoft.com/office/drawing/2014/main" id="{0A33990E-7869-4084-8F88-9602BB9980E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95945" y="4274205"/>
            <a:ext cx="71437" cy="863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2" name="Line 12">
            <a:extLst>
              <a:ext uri="{FF2B5EF4-FFF2-40B4-BE49-F238E27FC236}">
                <a16:creationId xmlns:a16="http://schemas.microsoft.com/office/drawing/2014/main" id="{E57E2463-1BEA-4864-9720-22F6BE23E1F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16669" y="4274205"/>
            <a:ext cx="1079500" cy="863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319E0C1A-5742-4E03-B3C9-404B5FDFF03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08832" y="4201180"/>
            <a:ext cx="574675" cy="2174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045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389" y="404813"/>
            <a:ext cx="3240087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1993993" y="3284539"/>
            <a:ext cx="4189225" cy="307777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400" b="1" dirty="0"/>
              <a:t>-2IA </a:t>
            </a:r>
            <a:r>
              <a:rPr lang="cs-CZ" sz="1400" dirty="0"/>
              <a:t>(Izolované vrchy na vápencích suché oblasti 2. VS)</a:t>
            </a:r>
          </a:p>
        </p:txBody>
      </p:sp>
      <p:pic>
        <p:nvPicPr>
          <p:cNvPr id="1434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6726" y="908050"/>
            <a:ext cx="34131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74825" y="3789363"/>
            <a:ext cx="4751388" cy="284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 Box 10"/>
          <p:cNvSpPr txBox="1">
            <a:spLocks noChangeArrowheads="1"/>
          </p:cNvSpPr>
          <p:nvPr/>
        </p:nvSpPr>
        <p:spPr bwMode="auto">
          <a:xfrm>
            <a:off x="6886717" y="6067646"/>
            <a:ext cx="3273140" cy="307777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400" b="1" dirty="0"/>
              <a:t>8Rv </a:t>
            </a:r>
            <a:r>
              <a:rPr lang="cs-CZ" sz="1400" dirty="0"/>
              <a:t>(Podmáčené plošiny s vrchovišti 8. VS)</a:t>
            </a:r>
          </a:p>
        </p:txBody>
      </p:sp>
      <p:sp>
        <p:nvSpPr>
          <p:cNvPr id="14343" name="Text Box 11"/>
          <p:cNvSpPr txBox="1">
            <a:spLocks noChangeArrowheads="1"/>
          </p:cNvSpPr>
          <p:nvPr/>
        </p:nvSpPr>
        <p:spPr bwMode="auto">
          <a:xfrm>
            <a:off x="6308253" y="476251"/>
            <a:ext cx="3918893" cy="307777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400" b="1" dirty="0"/>
              <a:t>3US </a:t>
            </a:r>
            <a:r>
              <a:rPr lang="cs-CZ" sz="1400" dirty="0"/>
              <a:t>(Výrazná údolí v kyselých metamorfitech 3. VS)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BiochoryCR_0"/>
          <p:cNvPicPr>
            <a:picLocks noChangeAspect="1" noChangeArrowheads="1"/>
          </p:cNvPicPr>
          <p:nvPr/>
        </p:nvPicPr>
        <p:blipFill>
          <a:blip r:embed="rId2" cstate="print">
            <a:lum bright="-24000" contrast="42000"/>
          </a:blip>
          <a:srcRect l="1962" r="1962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1156</TotalTime>
  <Words>1395</Words>
  <Application>Microsoft Office PowerPoint</Application>
  <PresentationFormat>Širokoúhlá obrazovka</PresentationFormat>
  <Paragraphs>259</Paragraphs>
  <Slides>36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Retrospektiva</vt:lpstr>
      <vt:lpstr>Biogeografická a podobná členění ČR</vt:lpstr>
      <vt:lpstr>1. biogeografické členění</vt:lpstr>
      <vt:lpstr>Biogeografické členění ČR</vt:lpstr>
      <vt:lpstr>Biogeografické členění ČR</vt:lpstr>
      <vt:lpstr>Prezentace aplikace PowerPoint</vt:lpstr>
      <vt:lpstr>Prezentace aplikace PowerPoint</vt:lpstr>
      <vt:lpstr>Biochory</vt:lpstr>
      <vt:lpstr>Prezentace aplikace PowerPoint</vt:lpstr>
      <vt:lpstr>Prezentace aplikace PowerPoint</vt:lpstr>
      <vt:lpstr>Prezentace aplikace PowerPoint</vt:lpstr>
      <vt:lpstr>Prezentace aplikace PowerPoint</vt:lpstr>
      <vt:lpstr>Využití biochor a bioregionů</vt:lpstr>
      <vt:lpstr>Geobiocenologie – STG</vt:lpstr>
      <vt:lpstr>Geobiocenologie – STG</vt:lpstr>
      <vt:lpstr>Vegetační stupně – STG </vt:lpstr>
      <vt:lpstr>Trofické řady – STG </vt:lpstr>
      <vt:lpstr>Hydrické řady – STG </vt:lpstr>
      <vt:lpstr>Prezentace aplikace PowerPoint</vt:lpstr>
      <vt:lpstr>Využití STG</vt:lpstr>
      <vt:lpstr>2. lesnické členění</vt:lpstr>
      <vt:lpstr>Lesnická typologie (ÚHÚL)</vt:lpstr>
      <vt:lpstr>Lesnická typologie</vt:lpstr>
      <vt:lpstr>Lesní vegetační stupně</vt:lpstr>
      <vt:lpstr> Edafické řady hydrická + trofická řada =&gt; edafická kategorie </vt:lpstr>
      <vt:lpstr>Prezentace aplikace PowerPoint</vt:lpstr>
      <vt:lpstr>3. botanická členění</vt:lpstr>
      <vt:lpstr>Fytogeografie</vt:lpstr>
      <vt:lpstr>Fytocenologie (geobotanika)</vt:lpstr>
      <vt:lpstr>Fytocenologie</vt:lpstr>
      <vt:lpstr>Prezentace aplikace PowerPoint</vt:lpstr>
      <vt:lpstr>Fytocenologie</vt:lpstr>
      <vt:lpstr>Prezentace aplikace PowerPoint</vt:lpstr>
      <vt:lpstr>Biotopy</vt:lpstr>
      <vt:lpstr>Prezentace aplikace PowerPoint</vt:lpstr>
      <vt:lpstr>Zdroje</vt:lpstr>
      <vt:lpstr>Děkuji za pozornost.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Biogeografická členění</dc:title>
  <dc:creator>Martinka</dc:creator>
  <cp:lastModifiedBy>Martinka</cp:lastModifiedBy>
  <cp:revision>177</cp:revision>
  <dcterms:modified xsi:type="dcterms:W3CDTF">2019-02-26T14:13:04Z</dcterms:modified>
</cp:coreProperties>
</file>