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71" r:id="rId4"/>
    <p:sldId id="273" r:id="rId5"/>
    <p:sldId id="272" r:id="rId6"/>
    <p:sldId id="258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78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7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486918" indent="-285750">
              <a:buFont typeface="Arial" panose="020B0604020202020204" pitchFamily="34" charset="0"/>
              <a:buChar char="•"/>
              <a:defRPr/>
            </a:lvl2pPr>
            <a:lvl3pPr marL="669798" indent="-285750">
              <a:buFont typeface="Arial" panose="020B0604020202020204" pitchFamily="34" charset="0"/>
              <a:buChar char="•"/>
              <a:defRPr/>
            </a:lvl3pPr>
            <a:lvl4pPr marL="852678" indent="-285750">
              <a:buFont typeface="Arial" panose="020B0604020202020204" pitchFamily="34" charset="0"/>
              <a:buChar char="•"/>
              <a:defRPr/>
            </a:lvl4pPr>
            <a:lvl5pPr marL="1035558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8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4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2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9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9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6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8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3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48A3D-6ACC-47A9-ADD1-46B4BBF20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Jarní aspekt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43E1F3-E129-4B50-821B-26ACD5F8AD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Z0005 biogeografie</a:t>
            </a:r>
          </a:p>
          <a:p>
            <a:r>
              <a:rPr lang="cs-CZ" sz="2000" dirty="0"/>
              <a:t>Mgr. Martina </a:t>
            </a:r>
            <a:r>
              <a:rPr lang="cs-CZ" sz="2000" dirty="0" err="1"/>
              <a:t>sychrová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1499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sasanka pryskyřníkovitá</a:t>
            </a:r>
          </a:p>
          <a:p>
            <a:r>
              <a:rPr lang="cs-CZ" sz="2000" i="1" dirty="0" err="1"/>
              <a:t>Anemone</a:t>
            </a:r>
            <a:r>
              <a:rPr lang="cs-CZ" sz="2000" i="1" dirty="0"/>
              <a:t> </a:t>
            </a:r>
            <a:r>
              <a:rPr lang="cs-CZ" sz="2000" i="1" dirty="0" err="1"/>
              <a:t>ranunculoides</a:t>
            </a:r>
            <a:endParaRPr lang="cs-CZ" sz="20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9218" name="Picture 2" descr="https://pladias.cz/downloads/images/gallery/large/Anemone_ranunculoides16.jpg">
            <a:extLst>
              <a:ext uri="{FF2B5EF4-FFF2-40B4-BE49-F238E27FC236}">
                <a16:creationId xmlns:a16="http://schemas.microsoft.com/office/drawing/2014/main" id="{4E69BA90-02D2-401E-8326-C75500F9D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52" y="15802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ladias.cz/downloads/images/gallery/large/Anemone_ranunculoides13.jpg">
            <a:extLst>
              <a:ext uri="{FF2B5EF4-FFF2-40B4-BE49-F238E27FC236}">
                <a16:creationId xmlns:a16="http://schemas.microsoft.com/office/drawing/2014/main" id="{95BC8A90-176F-4C9B-9490-22D05586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48" y="1789645"/>
            <a:ext cx="2715448" cy="40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2271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sasanka hajní</a:t>
            </a:r>
          </a:p>
          <a:p>
            <a:r>
              <a:rPr lang="cs-CZ" sz="2000" i="1" dirty="0" err="1"/>
              <a:t>Anemone</a:t>
            </a:r>
            <a:r>
              <a:rPr lang="cs-CZ" sz="2000" i="1" dirty="0"/>
              <a:t> </a:t>
            </a:r>
            <a:r>
              <a:rPr lang="cs-CZ" sz="2000" i="1" dirty="0" err="1"/>
              <a:t>nemorosa</a:t>
            </a:r>
            <a:endParaRPr lang="cs-CZ" sz="20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5122" name="Picture 2" descr="https://pladias.cz/downloads/images/gallery/large/Anemone_nemorosa8.jpg">
            <a:extLst>
              <a:ext uri="{FF2B5EF4-FFF2-40B4-BE49-F238E27FC236}">
                <a16:creationId xmlns:a16="http://schemas.microsoft.com/office/drawing/2014/main" id="{C488DD73-2324-456A-AD0F-8DBF1CF9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24" y="158026"/>
            <a:ext cx="5372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ladias.cz/downloads/images/gallery/large/Anemone_nemorosa10.jpg">
            <a:extLst>
              <a:ext uri="{FF2B5EF4-FFF2-40B4-BE49-F238E27FC236}">
                <a16:creationId xmlns:a16="http://schemas.microsoft.com/office/drawing/2014/main" id="{246F54C9-C5D5-4813-A1EB-49074A9B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1946299"/>
            <a:ext cx="3848193" cy="39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1229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šafrán</a:t>
            </a:r>
          </a:p>
          <a:p>
            <a:r>
              <a:rPr lang="cs-CZ" sz="2000" i="1" dirty="0" err="1"/>
              <a:t>Crocus</a:t>
            </a:r>
            <a:r>
              <a:rPr lang="cs-CZ" sz="2000" i="1" dirty="0"/>
              <a:t> </a:t>
            </a:r>
            <a:r>
              <a:rPr lang="cs-CZ" sz="2000" i="1" dirty="0" err="1"/>
              <a:t>sp</a:t>
            </a:r>
            <a:r>
              <a:rPr lang="cs-CZ" sz="2000" i="1" dirty="0"/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6146" name="Picture 2" descr="https://pladias.cz/downloads/images/gallery/large/Crocus_albiflorus6.jpg">
            <a:extLst>
              <a:ext uri="{FF2B5EF4-FFF2-40B4-BE49-F238E27FC236}">
                <a16:creationId xmlns:a16="http://schemas.microsoft.com/office/drawing/2014/main" id="{9BCED499-7ED8-4249-A7AD-8E9F39D6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48" y="796201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1965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jaterník podléška</a:t>
            </a:r>
          </a:p>
          <a:p>
            <a:r>
              <a:rPr lang="cs-CZ" sz="2000" i="1" dirty="0" err="1"/>
              <a:t>Hepatica</a:t>
            </a:r>
            <a:r>
              <a:rPr lang="cs-CZ" sz="2000" i="1" dirty="0"/>
              <a:t> </a:t>
            </a:r>
            <a:r>
              <a:rPr lang="cs-CZ" sz="2000" i="1" dirty="0" err="1"/>
              <a:t>nobilis</a:t>
            </a:r>
            <a:endParaRPr lang="cs-CZ" sz="20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7170" name="Picture 2" descr="https://pladias.cz/downloads/images/gallery/large/Hepatica_nobilis4.jpg">
            <a:extLst>
              <a:ext uri="{FF2B5EF4-FFF2-40B4-BE49-F238E27FC236}">
                <a16:creationId xmlns:a16="http://schemas.microsoft.com/office/drawing/2014/main" id="{17EE15F7-6F88-4A1E-8F9E-69008820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65" y="158026"/>
            <a:ext cx="3962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ladias.cz/downloads/images/gallery/large/Hepatica_nobilis16.jpg">
            <a:extLst>
              <a:ext uri="{FF2B5EF4-FFF2-40B4-BE49-F238E27FC236}">
                <a16:creationId xmlns:a16="http://schemas.microsoft.com/office/drawing/2014/main" id="{9A325461-72A4-43DA-B3E6-CC124870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1825009"/>
            <a:ext cx="5877339" cy="40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1784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prvosenka jarní</a:t>
            </a:r>
          </a:p>
          <a:p>
            <a:r>
              <a:rPr lang="cs-CZ" sz="2000" i="1" dirty="0" err="1"/>
              <a:t>Primula</a:t>
            </a:r>
            <a:r>
              <a:rPr lang="cs-CZ" sz="2000" i="1" dirty="0"/>
              <a:t> </a:t>
            </a:r>
            <a:r>
              <a:rPr lang="cs-CZ" sz="2000" i="1" dirty="0" err="1"/>
              <a:t>veris</a:t>
            </a:r>
            <a:endParaRPr lang="cs-CZ" sz="20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8194" name="Picture 2" descr="https://pladias.cz/downloads/images/gallery/large/Primula_veris6.jpg">
            <a:extLst>
              <a:ext uri="{FF2B5EF4-FFF2-40B4-BE49-F238E27FC236}">
                <a16:creationId xmlns:a16="http://schemas.microsoft.com/office/drawing/2014/main" id="{C2E7D6EC-41D1-4EAC-A6C4-D6282DCCB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36" y="158026"/>
            <a:ext cx="3857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ladias.cz/downloads/images/gallery/large/Primula_veris17.jpg">
            <a:extLst>
              <a:ext uri="{FF2B5EF4-FFF2-40B4-BE49-F238E27FC236}">
                <a16:creationId xmlns:a16="http://schemas.microsoft.com/office/drawing/2014/main" id="{846D7143-C319-4AE8-A04B-3BBBAA31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66" y="951500"/>
            <a:ext cx="4134082" cy="49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orsej jarní</a:t>
            </a:r>
          </a:p>
          <a:p>
            <a:r>
              <a:rPr lang="cs-CZ" sz="2000" i="1" dirty="0" err="1"/>
              <a:t>Ficaria</a:t>
            </a:r>
            <a:r>
              <a:rPr lang="cs-CZ" sz="2000" i="1" dirty="0"/>
              <a:t> </a:t>
            </a:r>
            <a:r>
              <a:rPr lang="cs-CZ" sz="2000" i="1" dirty="0" err="1"/>
              <a:t>verna</a:t>
            </a:r>
            <a:endParaRPr lang="cs-CZ" sz="20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10242" name="Picture 2" descr="https://pladias.cz/downloads/images/gallery/large/Ficaria_verna_subsp._bulbifera8.jpg">
            <a:extLst>
              <a:ext uri="{FF2B5EF4-FFF2-40B4-BE49-F238E27FC236}">
                <a16:creationId xmlns:a16="http://schemas.microsoft.com/office/drawing/2014/main" id="{A70B2C17-8434-4AC6-BFB7-4D09C19A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52" y="796201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ladias.cz/downloads/images/gallery/large/Ficaria_verna10.jpg">
            <a:extLst>
              <a:ext uri="{FF2B5EF4-FFF2-40B4-BE49-F238E27FC236}">
                <a16:creationId xmlns:a16="http://schemas.microsoft.com/office/drawing/2014/main" id="{32CA5419-6F6C-4F1A-9410-63C552175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50" y="1842052"/>
            <a:ext cx="2331246" cy="40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1393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dřín jarní</a:t>
            </a:r>
          </a:p>
          <a:p>
            <a:r>
              <a:rPr lang="cs-CZ" sz="2000" i="1" dirty="0" err="1"/>
              <a:t>Cornus</a:t>
            </a:r>
            <a:r>
              <a:rPr lang="cs-CZ" sz="2000" i="1" dirty="0"/>
              <a:t> mas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11266" name="Picture 2" descr="https://pladias.cz/downloads/images/gallery/large/Cornus_mas1.jpg">
            <a:extLst>
              <a:ext uri="{FF2B5EF4-FFF2-40B4-BE49-F238E27FC236}">
                <a16:creationId xmlns:a16="http://schemas.microsoft.com/office/drawing/2014/main" id="{C2850E53-97F0-4E5E-94BD-ADC1DBB8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53" y="15802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ladias.cz/downloads/images/gallery/large/Cornus_mas11.jpg">
            <a:extLst>
              <a:ext uri="{FF2B5EF4-FFF2-40B4-BE49-F238E27FC236}">
                <a16:creationId xmlns:a16="http://schemas.microsoft.com/office/drawing/2014/main" id="{735F868E-5F52-4E4B-8DBD-660545D1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32" y="1836699"/>
            <a:ext cx="2314161" cy="40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74D7D-7EA3-49C8-87A7-95340002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znamená?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4ABAD0-9181-4DA8-BD7C-00B76B2FA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303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období konce zimy/začátku jara, kdy vykvétají první jarní rostliny</a:t>
            </a:r>
          </a:p>
          <a:p>
            <a:pPr algn="just"/>
            <a:r>
              <a:rPr lang="cs-CZ" dirty="0"/>
              <a:t>tyto druhy potřebují teplo, světlo a vlhkost</a:t>
            </a:r>
          </a:p>
          <a:p>
            <a:pPr lvl="1" algn="just"/>
            <a:r>
              <a:rPr lang="cs-CZ" dirty="0"/>
              <a:t>světlo </a:t>
            </a:r>
            <a:r>
              <a:rPr lang="cs-CZ" dirty="0">
                <a:sym typeface="Wingdings" panose="05000000000000000000" pitchFamily="2" charset="2"/>
              </a:rPr>
              <a:t> druhy využijí sluneční energii, která se k nim dostane díky tomu, že ještě nedošlo k olistění stromů</a:t>
            </a:r>
          </a:p>
          <a:p>
            <a:pPr lvl="1" algn="just"/>
            <a:r>
              <a:rPr lang="cs-CZ" dirty="0">
                <a:sym typeface="Wingdings" panose="05000000000000000000" pitchFamily="2" charset="2"/>
              </a:rPr>
              <a:t>teplo  opět vliv slunečního záření + menší pravděpodobnost výrazných mrazů</a:t>
            </a:r>
          </a:p>
          <a:p>
            <a:pPr lvl="1" algn="just"/>
            <a:r>
              <a:rPr lang="cs-CZ" dirty="0">
                <a:sym typeface="Wingdings" panose="05000000000000000000" pitchFamily="2" charset="2"/>
              </a:rPr>
              <a:t>vlhkost  díky tání sněhu je vyšší hladina podzemní vody + časté srážky</a:t>
            </a:r>
          </a:p>
          <a:p>
            <a:pPr algn="just"/>
            <a:r>
              <a:rPr lang="cs-CZ" dirty="0">
                <a:sym typeface="Wingdings" panose="05000000000000000000" pitchFamily="2" charset="2"/>
              </a:rPr>
              <a:t>pojem se nejčastěji používá pro lužní lesy nižších poloh</a:t>
            </a:r>
          </a:p>
        </p:txBody>
      </p:sp>
    </p:spTree>
    <p:extLst>
      <p:ext uri="{BB962C8B-B14F-4D97-AF65-F5344CB8AC3E}">
        <p14:creationId xmlns:p14="http://schemas.microsoft.com/office/powerpoint/2010/main" val="178994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28921-5B6F-462E-B848-A9CC4FE6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Efeméry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05CE8-4190-4D04-9ED1-25AD99B7C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sym typeface="Wingdings" panose="05000000000000000000" pitchFamily="2" charset="2"/>
              </a:rPr>
              <a:t>jednoleté rostliny s velmi rychlým životním cyklem</a:t>
            </a:r>
          </a:p>
          <a:p>
            <a:pPr algn="just"/>
            <a:r>
              <a:rPr lang="cs-CZ" dirty="0">
                <a:sym typeface="Wingdings" panose="05000000000000000000" pitchFamily="2" charset="2"/>
              </a:rPr>
              <a:t>po odkvetení a dozrání semen hyne nadzemní část a zbytek vegetační doby přežijí pouze v podobě semen</a:t>
            </a:r>
          </a:p>
          <a:p>
            <a:pPr algn="just"/>
            <a:r>
              <a:rPr lang="cs-CZ" dirty="0">
                <a:sym typeface="Wingdings" panose="05000000000000000000" pitchFamily="2" charset="2"/>
              </a:rPr>
              <a:t>nedostatek zdrojů (teplo, světlo, vlhkost, živiny) řeší tyto druhy extrémním zrychlením životního cyklu</a:t>
            </a:r>
          </a:p>
          <a:p>
            <a:pPr algn="just"/>
            <a:r>
              <a:rPr lang="cs-CZ" dirty="0">
                <a:sym typeface="Wingdings" panose="05000000000000000000" pitchFamily="2" charset="2"/>
              </a:rPr>
              <a:t>např. osívka jarní (</a:t>
            </a:r>
            <a:r>
              <a:rPr lang="cs-CZ" i="1" dirty="0" err="1">
                <a:sym typeface="Wingdings" panose="05000000000000000000" pitchFamily="2" charset="2"/>
              </a:rPr>
              <a:t>Erophila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verna</a:t>
            </a:r>
            <a:r>
              <a:rPr lang="cs-CZ" dirty="0">
                <a:sym typeface="Wingdings" panose="05000000000000000000" pitchFamily="2" charset="2"/>
              </a:rPr>
              <a:t>), </a:t>
            </a:r>
            <a:r>
              <a:rPr lang="cs-CZ" dirty="0" err="1">
                <a:sym typeface="Wingdings" panose="05000000000000000000" pitchFamily="2" charset="2"/>
              </a:rPr>
              <a:t>huseníček</a:t>
            </a:r>
            <a:r>
              <a:rPr lang="cs-CZ" dirty="0">
                <a:sym typeface="Wingdings" panose="05000000000000000000" pitchFamily="2" charset="2"/>
              </a:rPr>
              <a:t> rolní (</a:t>
            </a:r>
            <a:r>
              <a:rPr lang="cs-CZ" i="1" dirty="0" err="1">
                <a:sym typeface="Wingdings" panose="05000000000000000000" pitchFamily="2" charset="2"/>
              </a:rPr>
              <a:t>Arabidopsis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thaliana</a:t>
            </a:r>
            <a:r>
              <a:rPr lang="cs-CZ" dirty="0">
                <a:sym typeface="Wingdings" panose="05000000000000000000" pitchFamily="2" charset="2"/>
              </a:rPr>
              <a:t>) či rozrazil časný (</a:t>
            </a:r>
            <a:r>
              <a:rPr lang="cs-CZ" i="1" dirty="0">
                <a:sym typeface="Wingdings" panose="05000000000000000000" pitchFamily="2" charset="2"/>
              </a:rPr>
              <a:t>Veronica </a:t>
            </a:r>
            <a:r>
              <a:rPr lang="cs-CZ" i="1" dirty="0" err="1">
                <a:sym typeface="Wingdings" panose="05000000000000000000" pitchFamily="2" charset="2"/>
              </a:rPr>
              <a:t>praecox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algn="just"/>
            <a:r>
              <a:rPr lang="cs-CZ" dirty="0">
                <a:sym typeface="Wingdings" panose="05000000000000000000" pitchFamily="2" charset="2"/>
              </a:rPr>
              <a:t>nejčastěji na suchých trávnících s nedostatkem živin a vláhy, dále na písčinách, skalách či </a:t>
            </a:r>
            <a:r>
              <a:rPr lang="cs-CZ" dirty="0" err="1">
                <a:sym typeface="Wingdings" panose="05000000000000000000" pitchFamily="2" charset="2"/>
              </a:rPr>
              <a:t>ruderalizovaných</a:t>
            </a:r>
            <a:r>
              <a:rPr lang="cs-CZ" dirty="0">
                <a:sym typeface="Wingdings" panose="05000000000000000000" pitchFamily="2" charset="2"/>
              </a:rPr>
              <a:t> stanovištích</a:t>
            </a:r>
          </a:p>
          <a:p>
            <a:pPr lvl="1" algn="just"/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42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A4E94-D742-4FFE-9142-862DDD94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661072-B9DB-46AB-90FA-CE9FE932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/>
              <a:t>E. verna</a:t>
            </a:r>
            <a:endParaRPr lang="cs-CZ" i="1" dirty="0"/>
          </a:p>
        </p:txBody>
      </p:sp>
      <p:pic>
        <p:nvPicPr>
          <p:cNvPr id="4" name="Picture 2" descr="https://pladias.cz/downloads/images/gallery/large/Erophila_verna4.jpg">
            <a:extLst>
              <a:ext uri="{FF2B5EF4-FFF2-40B4-BE49-F238E27FC236}">
                <a16:creationId xmlns:a16="http://schemas.microsoft.com/office/drawing/2014/main" id="{5C29AB13-37E1-4EE2-9B5E-C0DA79DE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86603"/>
            <a:ext cx="4384813" cy="40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ladias.cz/downloads/images/gallery/large/Arabidopsis_thaliana9.jpg">
            <a:extLst>
              <a:ext uri="{FF2B5EF4-FFF2-40B4-BE49-F238E27FC236}">
                <a16:creationId xmlns:a16="http://schemas.microsoft.com/office/drawing/2014/main" id="{0DB79D27-995F-4FD0-A628-363124E58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1" y="286603"/>
            <a:ext cx="3437477" cy="40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ladias.cz/downloads/images/gallery/large/Veronica_praecox6.jpg">
            <a:extLst>
              <a:ext uri="{FF2B5EF4-FFF2-40B4-BE49-F238E27FC236}">
                <a16:creationId xmlns:a16="http://schemas.microsoft.com/office/drawing/2014/main" id="{4B603042-AC39-4772-B76E-0E9289DD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27" y="286603"/>
            <a:ext cx="3525444" cy="40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8F903F2-AB56-436F-AA67-FBB03DAA4CB9}"/>
              </a:ext>
            </a:extLst>
          </p:cNvPr>
          <p:cNvSpPr txBox="1"/>
          <p:nvPr/>
        </p:nvSpPr>
        <p:spPr>
          <a:xfrm>
            <a:off x="3743231" y="4346615"/>
            <a:ext cx="9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E. </a:t>
            </a:r>
            <a:r>
              <a:rPr lang="cs-CZ" i="1" dirty="0" err="1"/>
              <a:t>verna</a:t>
            </a:r>
            <a:endParaRPr lang="cs-CZ" i="1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E552076-D968-45A3-9FE1-F47837DC236B}"/>
              </a:ext>
            </a:extLst>
          </p:cNvPr>
          <p:cNvSpPr/>
          <p:nvPr/>
        </p:nvSpPr>
        <p:spPr>
          <a:xfrm>
            <a:off x="6992935" y="4346615"/>
            <a:ext cx="120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A. </a:t>
            </a:r>
            <a:r>
              <a:rPr lang="cs-CZ" i="1" dirty="0" err="1"/>
              <a:t>thaliana</a:t>
            </a:r>
            <a:endParaRPr lang="cs-CZ" i="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61C0E4B-6F2A-45C6-8B2A-97C44B802522}"/>
              </a:ext>
            </a:extLst>
          </p:cNvPr>
          <p:cNvSpPr/>
          <p:nvPr/>
        </p:nvSpPr>
        <p:spPr>
          <a:xfrm>
            <a:off x="10694675" y="4346615"/>
            <a:ext cx="1137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V. </a:t>
            </a:r>
            <a:r>
              <a:rPr lang="cs-CZ" i="1" dirty="0" err="1"/>
              <a:t>praecox</a:t>
            </a:r>
            <a:endParaRPr lang="cs-CZ" i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E62B736-086D-4C4A-8396-DE99CBA92CDC}"/>
              </a:ext>
            </a:extLst>
          </p:cNvPr>
          <p:cNvSpPr/>
          <p:nvPr/>
        </p:nvSpPr>
        <p:spPr>
          <a:xfrm>
            <a:off x="10559950" y="5891669"/>
            <a:ext cx="163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www.pladias.cz</a:t>
            </a:r>
          </a:p>
        </p:txBody>
      </p:sp>
    </p:spTree>
    <p:extLst>
      <p:ext uri="{BB962C8B-B14F-4D97-AF65-F5344CB8AC3E}">
        <p14:creationId xmlns:p14="http://schemas.microsoft.com/office/powerpoint/2010/main" val="61513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4EE66-16C7-4EC3-B61B-64D9D5F4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Efemeroidy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CE6D0F-7436-4C3C-9652-3733B0D06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sym typeface="Wingdings" panose="05000000000000000000" pitchFamily="2" charset="2"/>
              </a:rPr>
              <a:t>víceleté rostliny, kterým odumře nadzemní část, ale zimu přežijí díky zásobním orgánům v zemi (cibule, hlízy,…)</a:t>
            </a:r>
          </a:p>
          <a:p>
            <a:pPr algn="just"/>
            <a:r>
              <a:rPr lang="cs-CZ" dirty="0">
                <a:sym typeface="Wingdings" panose="05000000000000000000" pitchFamily="2" charset="2"/>
              </a:rPr>
              <a:t>nejčastěji lužní lesy, ale vyskytují se i v jiných listnatých či smíšených lesích nižších poloh, kde se drží sníh kratší dobu</a:t>
            </a:r>
          </a:p>
          <a:p>
            <a:pPr algn="just"/>
            <a:r>
              <a:rPr lang="cs-CZ" dirty="0">
                <a:sym typeface="Wingdings" panose="05000000000000000000" pitchFamily="2" charset="2"/>
              </a:rPr>
              <a:t>často jsou jedovaté</a:t>
            </a:r>
          </a:p>
          <a:p>
            <a:pPr lvl="1" algn="just"/>
            <a:r>
              <a:rPr lang="cs-CZ" dirty="0">
                <a:sym typeface="Wingdings" panose="05000000000000000000" pitchFamily="2" charset="2"/>
              </a:rPr>
              <a:t> ochrana před býložravci</a:t>
            </a:r>
          </a:p>
        </p:txBody>
      </p:sp>
    </p:spTree>
    <p:extLst>
      <p:ext uri="{BB962C8B-B14F-4D97-AF65-F5344CB8AC3E}">
        <p14:creationId xmlns:p14="http://schemas.microsoft.com/office/powerpoint/2010/main" val="21912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dias.cz/downloads/images/gallery/large/Galanthus_nivalis6.jpg">
            <a:extLst>
              <a:ext uri="{FF2B5EF4-FFF2-40B4-BE49-F238E27FC236}">
                <a16:creationId xmlns:a16="http://schemas.microsoft.com/office/drawing/2014/main" id="{2AEF9B9E-7D5F-416E-9A07-C2A0ED61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35" y="800308"/>
            <a:ext cx="7620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2375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sněženka podsněžník</a:t>
            </a:r>
          </a:p>
          <a:p>
            <a:r>
              <a:rPr lang="cs-CZ" sz="2000" i="1" dirty="0" err="1"/>
              <a:t>Galanthus</a:t>
            </a:r>
            <a:r>
              <a:rPr lang="cs-CZ" sz="2000" i="1" dirty="0"/>
              <a:t> </a:t>
            </a:r>
            <a:r>
              <a:rPr lang="cs-CZ" sz="2000" i="1" dirty="0" err="1"/>
              <a:t>nivalis</a:t>
            </a:r>
            <a:endParaRPr lang="cs-CZ" sz="20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1028" name="Picture 4" descr="https://pladias.cz/downloads/images/gallery/large/Galanthus_nivalis14.jpg">
            <a:extLst>
              <a:ext uri="{FF2B5EF4-FFF2-40B4-BE49-F238E27FC236}">
                <a16:creationId xmlns:a16="http://schemas.microsoft.com/office/drawing/2014/main" id="{8538B4C3-4191-4817-9A40-2998B35C9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5" y="2456208"/>
            <a:ext cx="3412173" cy="32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20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bledule jarní</a:t>
            </a:r>
          </a:p>
          <a:p>
            <a:r>
              <a:rPr lang="cs-CZ" sz="2000" i="1" dirty="0" err="1"/>
              <a:t>Leucojum</a:t>
            </a:r>
            <a:r>
              <a:rPr lang="cs-CZ" sz="2000" i="1" dirty="0"/>
              <a:t> </a:t>
            </a:r>
            <a:r>
              <a:rPr lang="cs-CZ" sz="2000" i="1" dirty="0" err="1"/>
              <a:t>vernum</a:t>
            </a:r>
            <a:endParaRPr lang="cs-CZ" sz="20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2050" name="Picture 2" descr="https://pladias.cz/downloads/images/gallery/large/Leucojum_vernum17.jpg">
            <a:extLst>
              <a:ext uri="{FF2B5EF4-FFF2-40B4-BE49-F238E27FC236}">
                <a16:creationId xmlns:a16="http://schemas.microsoft.com/office/drawing/2014/main" id="{598D4E61-BE02-4E5A-9E6F-87B5BB5F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15802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ladias.cz/downloads/images/gallery/large/Leucojum_vernum11.jpg">
            <a:extLst>
              <a:ext uri="{FF2B5EF4-FFF2-40B4-BE49-F238E27FC236}">
                <a16:creationId xmlns:a16="http://schemas.microsoft.com/office/drawing/2014/main" id="{900A3DBE-5EFD-4846-AAEA-8850499F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2250213"/>
            <a:ext cx="3097505" cy="362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1719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dymnivka dutá</a:t>
            </a:r>
          </a:p>
          <a:p>
            <a:r>
              <a:rPr lang="cs-CZ" sz="2000" i="1" dirty="0" err="1"/>
              <a:t>Corydalis</a:t>
            </a:r>
            <a:r>
              <a:rPr lang="cs-CZ" sz="2000" i="1" dirty="0"/>
              <a:t> </a:t>
            </a:r>
            <a:r>
              <a:rPr lang="cs-CZ" sz="2000" i="1" dirty="0" err="1"/>
              <a:t>cava</a:t>
            </a:r>
            <a:endParaRPr lang="cs-CZ" sz="20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3074" name="Picture 2" descr="https://pladias.cz/downloads/images/gallery/large/Corydalis_cava8.jpg">
            <a:extLst>
              <a:ext uri="{FF2B5EF4-FFF2-40B4-BE49-F238E27FC236}">
                <a16:creationId xmlns:a16="http://schemas.microsoft.com/office/drawing/2014/main" id="{3BF02C7C-6588-4B36-B0AA-766D0CE9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56" y="15802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ladias.cz/downloads/images/gallery/large/Corydalis_cava11.jpg">
            <a:extLst>
              <a:ext uri="{FF2B5EF4-FFF2-40B4-BE49-F238E27FC236}">
                <a16:creationId xmlns:a16="http://schemas.microsoft.com/office/drawing/2014/main" id="{BE90342F-9ACD-46C5-B69A-2D8C1928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2026102"/>
            <a:ext cx="2660789" cy="38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8D4D2F9-6A20-487D-8AB0-0F1F39D327A3}"/>
              </a:ext>
            </a:extLst>
          </p:cNvPr>
          <p:cNvSpPr txBox="1"/>
          <p:nvPr/>
        </p:nvSpPr>
        <p:spPr>
          <a:xfrm>
            <a:off x="1152939" y="914400"/>
            <a:ext cx="2007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talovín</a:t>
            </a:r>
            <a:r>
              <a:rPr lang="cs-CZ" sz="2000" dirty="0"/>
              <a:t> zimní</a:t>
            </a:r>
          </a:p>
          <a:p>
            <a:r>
              <a:rPr lang="cs-CZ" sz="2000" i="1" dirty="0" err="1"/>
              <a:t>Eranthis</a:t>
            </a:r>
            <a:r>
              <a:rPr lang="cs-CZ" sz="2000" i="1" dirty="0"/>
              <a:t> </a:t>
            </a:r>
            <a:r>
              <a:rPr lang="cs-CZ" sz="2000" i="1" dirty="0" err="1"/>
              <a:t>hyemalis</a:t>
            </a:r>
            <a:endParaRPr lang="cs-CZ" sz="20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3F1B3E-E165-41B2-8E42-2B1749D6BD97}"/>
              </a:ext>
            </a:extLst>
          </p:cNvPr>
          <p:cNvSpPr txBox="1"/>
          <p:nvPr/>
        </p:nvSpPr>
        <p:spPr>
          <a:xfrm>
            <a:off x="10559950" y="5873026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www.pladias.cz</a:t>
            </a:r>
          </a:p>
        </p:txBody>
      </p:sp>
      <p:pic>
        <p:nvPicPr>
          <p:cNvPr id="4098" name="Picture 2" descr="https://pladias.cz/downloads/images/gallery/large/Eranthis_hyemalis6.jpg">
            <a:extLst>
              <a:ext uri="{FF2B5EF4-FFF2-40B4-BE49-F238E27FC236}">
                <a16:creationId xmlns:a16="http://schemas.microsoft.com/office/drawing/2014/main" id="{BB158556-6E34-4090-BE5E-A1BD0028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1901101"/>
            <a:ext cx="5715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ladias.cz/downloads/images/gallery/large/Eranthis_hyemalis9.jpg">
            <a:extLst>
              <a:ext uri="{FF2B5EF4-FFF2-40B4-BE49-F238E27FC236}">
                <a16:creationId xmlns:a16="http://schemas.microsoft.com/office/drawing/2014/main" id="{8F2C7F53-A4DE-4353-BFAF-EA3AE139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89" y="158026"/>
            <a:ext cx="4114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789</TotalTime>
  <Words>336</Words>
  <Application>Microsoft Office PowerPoint</Application>
  <PresentationFormat>Širokoúhlá obrazovka</PresentationFormat>
  <Paragraphs>59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Retrospektiva</vt:lpstr>
      <vt:lpstr>Jarní aspekt</vt:lpstr>
      <vt:lpstr>Co to znamená?</vt:lpstr>
      <vt:lpstr>Efeméry</vt:lpstr>
      <vt:lpstr>Prezentace aplikace PowerPoint</vt:lpstr>
      <vt:lpstr>Efemeroidy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Jarní aspekt</dc:title>
  <dc:creator>Martinka</dc:creator>
  <cp:lastModifiedBy>Martinka</cp:lastModifiedBy>
  <cp:revision>30</cp:revision>
  <dcterms:created xsi:type="dcterms:W3CDTF">2019-03-05T08:21:46Z</dcterms:created>
  <dcterms:modified xsi:type="dcterms:W3CDTF">2019-03-06T06:13:11Z</dcterms:modified>
</cp:coreProperties>
</file>