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441" r:id="rId3"/>
    <p:sldId id="442" r:id="rId4"/>
    <p:sldId id="457" r:id="rId5"/>
    <p:sldId id="456" r:id="rId6"/>
    <p:sldId id="444" r:id="rId7"/>
    <p:sldId id="459" r:id="rId8"/>
    <p:sldId id="447" r:id="rId9"/>
    <p:sldId id="446" r:id="rId10"/>
    <p:sldId id="458" r:id="rId11"/>
    <p:sldId id="448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F6D1A-B9EA-431B-9F9E-04C83023FCD8}" type="datetimeFigureOut">
              <a:rPr lang="cs-CZ" smtClean="0"/>
              <a:pPr/>
              <a:t>25.4.2019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0E6B4-8AE8-4B37-94C7-F049F593426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4741198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EB1B2-9927-42A6-A9CD-139171C952B2}" type="datetimeFigureOut">
              <a:rPr lang="cs-CZ" smtClean="0"/>
              <a:pPr/>
              <a:t>25.4.2019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C6D34-2E91-4704-8FF2-2EA9C6FA1E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7642193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44934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1811081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107454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3180754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1363959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3263131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3909717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3263131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xmlns="" val="965078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8829-57C5-4047-9AC3-B462BCF7FDF9}" type="datetime1">
              <a:rPr lang="cs-CZ" smtClean="0"/>
              <a:pPr/>
              <a:t>25.4.2019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722FB-E178-4610-8444-0CE8A8523630}" type="datetime1">
              <a:rPr lang="cs-CZ" smtClean="0"/>
              <a:pPr/>
              <a:t>25.4.2019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ED58-9484-4843-9341-11F7B24A714A}" type="datetime1">
              <a:rPr lang="cs-CZ" smtClean="0"/>
              <a:pPr/>
              <a:t>25.4.2019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4B40-3C16-46C3-8B27-FAE42DAAF752}" type="datetime1">
              <a:rPr lang="cs-CZ" smtClean="0"/>
              <a:pPr/>
              <a:t>25.4.2019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922-AFBC-40D0-8515-1EB80D1BC599}" type="datetime1">
              <a:rPr lang="cs-CZ" smtClean="0"/>
              <a:pPr/>
              <a:t>25.4.2019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08C7-A554-4E8E-B825-6AE9E41A54EE}" type="datetime1">
              <a:rPr lang="cs-CZ" smtClean="0"/>
              <a:pPr/>
              <a:t>25.4.2019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9636-2913-405C-BB60-4339F92B37F9}" type="datetime1">
              <a:rPr lang="cs-CZ" smtClean="0"/>
              <a:pPr/>
              <a:t>25.4.2019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C9EF-C90F-44B4-80C7-88C0CEDD3EFB}" type="datetime1">
              <a:rPr lang="cs-CZ" smtClean="0"/>
              <a:pPr/>
              <a:t>25.4.2019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8099-7683-4849-875C-CAB4F44369AD}" type="datetime1">
              <a:rPr lang="cs-CZ" smtClean="0"/>
              <a:pPr/>
              <a:t>25.4.2019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272E-15EE-4432-BDDF-3DF9D682C29F}" type="datetime1">
              <a:rPr lang="cs-CZ" smtClean="0"/>
              <a:pPr/>
              <a:t>25.4.2019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D6C9-434F-4C0E-BB05-022FCB333FC6}" type="datetime1">
              <a:rPr lang="cs-CZ" smtClean="0"/>
              <a:pPr/>
              <a:t>25.4.2019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B5ACB-85A7-451E-8502-8B0E4B0ED412}" type="datetime1">
              <a:rPr lang="cs-CZ" smtClean="0"/>
              <a:pPr/>
              <a:t>25.4.2019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hotel-becva-roznov.cz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628801"/>
            <a:ext cx="9144000" cy="2880320"/>
          </a:xfrm>
        </p:spPr>
        <p:txBody>
          <a:bodyPr>
            <a:normAutofit/>
          </a:bodyPr>
          <a:lstStyle/>
          <a:p>
            <a:r>
              <a:rPr lang="cs-CZ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Terénní cvičení z ekonomické geografie</a:t>
            </a:r>
            <a:br>
              <a:rPr lang="cs-CZ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Terénní výzkum mikroregionu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sz="13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cs-CZ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cs-CZ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května 2019</a:t>
            </a:r>
            <a:endParaRPr lang="cs-CZ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5949280"/>
            <a:ext cx="9144000" cy="772195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Z0081 Prostorové sociálně ekonomické informace a jejich využití</a:t>
            </a:r>
          </a:p>
          <a:p>
            <a:pPr>
              <a:defRPr/>
            </a:pPr>
            <a:r>
              <a:rPr lang="cs-CZ" dirty="0" smtClean="0"/>
              <a:t>Z0158 Terénní cvičení z ekonomické geografie</a:t>
            </a:r>
          </a:p>
          <a:p>
            <a:pPr>
              <a:defRPr/>
            </a:pPr>
            <a:r>
              <a:rPr lang="cs-CZ" dirty="0" smtClean="0"/>
              <a:t>Z0152 Terénní výzkum mikroregionu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4462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MS v hokeji</a:t>
            </a:r>
            <a:r>
              <a:rPr kumimoji="0" lang="cs-CZ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</a:t>
            </a:r>
            <a:r>
              <a:rPr kumimoji="0" lang="cs-CZ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2019</a:t>
            </a:r>
            <a:endParaRPr kumimoji="0" lang="cs-CZ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7170" name="Picture 2" descr="VÃ½sledek obrÃ¡zku pro ms v hokeji 20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828" y="1224641"/>
            <a:ext cx="7668344" cy="4148575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t="60815" b="8328"/>
          <a:stretch>
            <a:fillRect/>
          </a:stretch>
        </p:blipFill>
        <p:spPr bwMode="auto">
          <a:xfrm>
            <a:off x="1295400" y="5877272"/>
            <a:ext cx="65532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 t="77470"/>
          <a:stretch>
            <a:fillRect/>
          </a:stretch>
        </p:blipFill>
        <p:spPr bwMode="auto">
          <a:xfrm>
            <a:off x="1323975" y="6264721"/>
            <a:ext cx="6496050" cy="332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Kontakt v případě potřeby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1756792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Ondřej Šerý, mobil a mail: 775 970 359, </a:t>
            </a:r>
            <a:r>
              <a:rPr lang="cs-CZ" sz="1600" dirty="0" err="1" smtClean="0">
                <a:latin typeface="Verdana" pitchFamily="34" charset="0"/>
              </a:rPr>
              <a:t>ondrej.sery</a:t>
            </a:r>
            <a:r>
              <a:rPr lang="cs-CZ" sz="1600" dirty="0" smtClean="0">
                <a:latin typeface="Verdana" pitchFamily="34" charset="0"/>
              </a:rPr>
              <a:t>@mail.</a:t>
            </a:r>
            <a:r>
              <a:rPr lang="cs-CZ" sz="1600" dirty="0" err="1" smtClean="0">
                <a:latin typeface="Verdana" pitchFamily="34" charset="0"/>
              </a:rPr>
              <a:t>muni.cz</a:t>
            </a:r>
            <a:endParaRPr lang="cs-CZ" sz="16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dotazníkové šetření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 </a:t>
            </a:r>
            <a:r>
              <a:rPr lang="cs-CZ" sz="1400" dirty="0" smtClean="0">
                <a:latin typeface="Verdana" pitchFamily="34" charset="0"/>
              </a:rPr>
              <a:t>dotazníky </a:t>
            </a:r>
            <a:r>
              <a:rPr lang="cs-CZ" sz="1400" dirty="0" smtClean="0">
                <a:latin typeface="Verdana" pitchFamily="34" charset="0"/>
              </a:rPr>
              <a:t>jsou </a:t>
            </a:r>
            <a:r>
              <a:rPr lang="cs-CZ" sz="1400" dirty="0" smtClean="0">
                <a:latin typeface="Verdana" pitchFamily="34" charset="0"/>
              </a:rPr>
              <a:t>anonymní,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výzkum provádí Masarykova univerzita a Univerzita Tomáše Bati ve Zlíně,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 </a:t>
            </a:r>
            <a:r>
              <a:rPr lang="cs-CZ" sz="1400" dirty="0" smtClean="0">
                <a:latin typeface="Verdana" pitchFamily="34" charset="0"/>
              </a:rPr>
              <a:t>pro účely socioekonomické studie dopadů projektu LIFE „Ze života hmyzu“ (vnímání krajiny ze strany místních obyvatel a turistů).</a:t>
            </a:r>
            <a:endParaRPr lang="pt-BR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7544" y="33661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latin typeface="Verdana" pitchFamily="34" charset="0"/>
              </a:rPr>
              <a:t>Finance (shrnutí)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87685" y="4408512"/>
            <a:ext cx="8568630" cy="2260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GÚ PřF </a:t>
            </a:r>
            <a:r>
              <a:rPr lang="cs-CZ" sz="1600" b="1" dirty="0" smtClean="0">
                <a:latin typeface="Verdana" pitchFamily="34" charset="0"/>
              </a:rPr>
              <a:t>MU:	</a:t>
            </a:r>
            <a:r>
              <a:rPr lang="cs-CZ" sz="1600" dirty="0" smtClean="0">
                <a:latin typeface="Verdana" pitchFamily="34" charset="0"/>
              </a:rPr>
              <a:t>ubytování</a:t>
            </a:r>
            <a:endParaRPr lang="cs-CZ" sz="16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6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studenti:	</a:t>
            </a:r>
            <a:r>
              <a:rPr lang="cs-CZ" sz="1600" dirty="0" smtClean="0">
                <a:latin typeface="Verdana" pitchFamily="34" charset="0"/>
              </a:rPr>
              <a:t>doprava </a:t>
            </a:r>
            <a:r>
              <a:rPr lang="cs-CZ" sz="1600" dirty="0" smtClean="0">
                <a:latin typeface="Verdana" pitchFamily="34" charset="0"/>
              </a:rPr>
              <a:t>do/z </a:t>
            </a:r>
            <a:r>
              <a:rPr lang="cs-CZ" sz="1600" dirty="0" smtClean="0">
                <a:latin typeface="Verdana" pitchFamily="34" charset="0"/>
              </a:rPr>
              <a:t>Rožnova pod Radhoštěm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600" dirty="0" smtClean="0">
                <a:latin typeface="Verdana" pitchFamily="34" charset="0"/>
              </a:rPr>
              <a:t>	</a:t>
            </a:r>
            <a:r>
              <a:rPr lang="cs-CZ" sz="1600" dirty="0" smtClean="0">
                <a:latin typeface="Verdana" pitchFamily="34" charset="0"/>
              </a:rPr>
              <a:t>		doprava do/z </a:t>
            </a:r>
            <a:r>
              <a:rPr lang="cs-CZ" sz="1600" dirty="0" err="1" smtClean="0">
                <a:latin typeface="Verdana" pitchFamily="34" charset="0"/>
              </a:rPr>
              <a:t>Vigantic</a:t>
            </a:r>
            <a:r>
              <a:rPr lang="cs-CZ" sz="1600" dirty="0" smtClean="0">
                <a:latin typeface="Verdana" pitchFamily="34" charset="0"/>
              </a:rPr>
              <a:t> (ZOD </a:t>
            </a:r>
            <a:r>
              <a:rPr lang="cs-CZ" sz="1600" dirty="0" err="1" smtClean="0">
                <a:latin typeface="Verdana" pitchFamily="34" charset="0"/>
              </a:rPr>
              <a:t>Rožnovsko</a:t>
            </a:r>
            <a:r>
              <a:rPr lang="cs-CZ" sz="1600" dirty="0" smtClean="0">
                <a:latin typeface="Verdana" pitchFamily="34" charset="0"/>
              </a:rPr>
              <a:t>)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600" dirty="0" smtClean="0">
                <a:latin typeface="Verdana" pitchFamily="34" charset="0"/>
              </a:rPr>
              <a:t>	</a:t>
            </a:r>
            <a:r>
              <a:rPr lang="cs-CZ" sz="1600" dirty="0" smtClean="0">
                <a:latin typeface="Verdana" pitchFamily="34" charset="0"/>
              </a:rPr>
              <a:t>		doprava do/z obcí kvůli dotazníkovému šetření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600" dirty="0" smtClean="0">
                <a:latin typeface="Verdana" pitchFamily="34" charset="0"/>
              </a:rPr>
              <a:t>	</a:t>
            </a:r>
            <a:r>
              <a:rPr lang="cs-CZ" sz="1600" dirty="0" smtClean="0">
                <a:latin typeface="Verdana" pitchFamily="34" charset="0"/>
              </a:rPr>
              <a:t>		</a:t>
            </a:r>
            <a:r>
              <a:rPr lang="cs-CZ" sz="1600" dirty="0" smtClean="0">
                <a:latin typeface="Verdana" pitchFamily="34" charset="0"/>
              </a:rPr>
              <a:t>stravování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600" dirty="0" smtClean="0">
                <a:latin typeface="Verdana" pitchFamily="34" charset="0"/>
              </a:rPr>
              <a:t>	</a:t>
            </a:r>
            <a:r>
              <a:rPr lang="cs-CZ" sz="1600" dirty="0" smtClean="0">
                <a:latin typeface="Verdana" pitchFamily="34" charset="0"/>
              </a:rPr>
              <a:t>		</a:t>
            </a:r>
            <a:r>
              <a:rPr lang="cs-CZ" sz="1600" dirty="0" smtClean="0">
                <a:latin typeface="Verdana" pitchFamily="34" charset="0"/>
              </a:rPr>
              <a:t>další </a:t>
            </a:r>
            <a:r>
              <a:rPr lang="cs-CZ" sz="1600" dirty="0" smtClean="0">
                <a:latin typeface="Verdana" pitchFamily="34" charset="0"/>
              </a:rPr>
              <a:t>výdaje</a:t>
            </a:r>
            <a:endParaRPr lang="cs-CZ" sz="1400" b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Font typeface="Arial" pitchFamily="34" charset="0"/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Termín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pondělí 13. května 2019 až pátek 17. května 2019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vedoucí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doc. RNDr. Antonín </a:t>
            </a:r>
            <a:r>
              <a:rPr lang="cs-CZ" sz="1400" dirty="0" err="1" smtClean="0">
                <a:latin typeface="Verdana" pitchFamily="34" charset="0"/>
              </a:rPr>
              <a:t>Věžník</a:t>
            </a:r>
            <a:r>
              <a:rPr lang="cs-CZ" sz="1400" dirty="0" smtClean="0">
                <a:latin typeface="Verdana" pitchFamily="34" charset="0"/>
              </a:rPr>
              <a:t>, CSc. 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RNDr. Ondřej Šerý, Ph.D.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RNDr. Jakub Trojan, </a:t>
            </a:r>
            <a:r>
              <a:rPr lang="cs-CZ" sz="1400" dirty="0" err="1" smtClean="0">
                <a:latin typeface="Verdana" pitchFamily="34" charset="0"/>
              </a:rPr>
              <a:t>MSc</a:t>
            </a:r>
            <a:r>
              <a:rPr lang="cs-CZ" sz="1400" dirty="0" smtClean="0">
                <a:latin typeface="Verdana" pitchFamily="34" charset="0"/>
              </a:rPr>
              <a:t>, Ph.D.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err="1" smtClean="0">
                <a:latin typeface="Verdana" pitchFamily="34" charset="0"/>
              </a:rPr>
              <a:t>doktorandi</a:t>
            </a:r>
            <a:endParaRPr lang="cs-CZ" sz="1600" b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Mgr. Ondřej Krejčí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Mgr. Dominik </a:t>
            </a:r>
            <a:r>
              <a:rPr lang="cs-CZ" sz="1400" dirty="0" err="1" smtClean="0">
                <a:latin typeface="Verdana" pitchFamily="34" charset="0"/>
              </a:rPr>
              <a:t>Kevický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20 + 11 studentů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místo: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600" b="1" dirty="0" smtClean="0">
                <a:latin typeface="Verdana" pitchFamily="34" charset="0"/>
              </a:rPr>
              <a:t>	Rožnov pod Radhoštěm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140968"/>
            <a:ext cx="535105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Doprava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odjezd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sraz v pondělí 13. května 2019 v 8:45 hod. ve vstupní hale nádraží </a:t>
            </a:r>
            <a:r>
              <a:rPr lang="cs-CZ" sz="1400" dirty="0" err="1" smtClean="0">
                <a:latin typeface="Verdana" pitchFamily="34" charset="0"/>
              </a:rPr>
              <a:t>Brno</a:t>
            </a:r>
            <a:r>
              <a:rPr lang="cs-CZ" sz="1400" dirty="0" smtClean="0">
                <a:latin typeface="Verdana" pitchFamily="34" charset="0"/>
              </a:rPr>
              <a:t>-Královo Pole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možnost přistoupit cestou (např. </a:t>
            </a:r>
            <a:r>
              <a:rPr lang="cs-CZ" sz="1400" dirty="0" err="1" smtClean="0">
                <a:latin typeface="Verdana" pitchFamily="34" charset="0"/>
              </a:rPr>
              <a:t>Brno</a:t>
            </a:r>
            <a:r>
              <a:rPr lang="cs-CZ" sz="1400" dirty="0" smtClean="0">
                <a:latin typeface="Verdana" pitchFamily="34" charset="0"/>
              </a:rPr>
              <a:t>-</a:t>
            </a:r>
            <a:r>
              <a:rPr lang="cs-CZ" sz="1400" dirty="0" err="1" smtClean="0">
                <a:latin typeface="Verdana" pitchFamily="34" charset="0"/>
              </a:rPr>
              <a:t>Židenice</a:t>
            </a:r>
            <a:r>
              <a:rPr lang="cs-CZ" sz="1400" dirty="0" smtClean="0">
                <a:latin typeface="Verdana" pitchFamily="34" charset="0"/>
              </a:rPr>
              <a:t>), případně čekat na nádraží v </a:t>
            </a:r>
            <a:r>
              <a:rPr lang="cs-CZ" sz="1400" u="sng" dirty="0" smtClean="0">
                <a:latin typeface="Verdana" pitchFamily="34" charset="0"/>
              </a:rPr>
              <a:t>Rožnově pod Radhoštěm</a:t>
            </a:r>
            <a:r>
              <a:rPr lang="cs-CZ" sz="1400" dirty="0" smtClean="0">
                <a:latin typeface="Verdana" pitchFamily="34" charset="0"/>
              </a:rPr>
              <a:t> v 11:45 hod. ... Kdo?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cestu si hradí studenti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návrat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 pátek 17. května 2019, terénní cvičení bude ukončeno v Rožnově pod Radhoštěm (návrat do Brna není nutný)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>
                <a:latin typeface="Verdana" pitchFamily="34" charset="0"/>
              </a:rPr>
              <a:t>cvičení </a:t>
            </a:r>
            <a:r>
              <a:rPr lang="cs-CZ" sz="1400" dirty="0" smtClean="0">
                <a:latin typeface="Verdana" pitchFamily="34" charset="0"/>
              </a:rPr>
              <a:t>bude ukončeno v </a:t>
            </a:r>
            <a:r>
              <a:rPr lang="cs-CZ" sz="1400" dirty="0">
                <a:latin typeface="Verdana" pitchFamily="34" charset="0"/>
              </a:rPr>
              <a:t>závislosti na stavu zpracování </a:t>
            </a:r>
            <a:r>
              <a:rPr lang="cs-CZ" sz="1400" dirty="0" smtClean="0">
                <a:latin typeface="Verdana" pitchFamily="34" charset="0"/>
              </a:rPr>
              <a:t>úkolů (pravděpodobně v poledne)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132856"/>
            <a:ext cx="73437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Doprava - skupinové jízdné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skupinové jízdné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 případě zájmu si zajistí studenti sami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nezapočítávat AV, OŠ a JT, možnost domluvy s doktorandy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502" y="2669960"/>
            <a:ext cx="8372996" cy="1730589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3963" y="4503762"/>
            <a:ext cx="66960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Ubytování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Hotel Bečva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blízko centra města a nádraží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Meziříčská 1652</a:t>
            </a:r>
            <a:r>
              <a:rPr lang="fi-FI" sz="1400" dirty="0" smtClean="0">
                <a:latin typeface="Verdana" pitchFamily="34" charset="0"/>
              </a:rPr>
              <a:t>, </a:t>
            </a:r>
            <a:r>
              <a:rPr lang="cs-CZ" sz="1400" dirty="0" smtClean="0">
                <a:latin typeface="Verdana" pitchFamily="34" charset="0"/>
              </a:rPr>
              <a:t>756 61 Rožnov pod Radhoštěm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dvoulůžkové a čtyřlůžkové pokoje se sprchou a WC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bez stravování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ubytování platí Geografický ústav PřF MU (zhruba 400 Kč/osoba/noc)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více na: </a:t>
            </a:r>
            <a:r>
              <a:rPr lang="cs-CZ" sz="1400" dirty="0" smtClean="0">
                <a:latin typeface="Verdana" pitchFamily="34" charset="0"/>
                <a:ea typeface="Verdana" pitchFamily="34" charset="0"/>
                <a:hlinkClick r:id="rId2"/>
              </a:rPr>
              <a:t>http://www.hotel-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hlinkClick r:id="rId2"/>
              </a:rPr>
              <a:t>becva</a:t>
            </a:r>
            <a:r>
              <a:rPr lang="cs-CZ" sz="1400" dirty="0" smtClean="0">
                <a:latin typeface="Verdana" pitchFamily="34" charset="0"/>
                <a:ea typeface="Verdana" pitchFamily="34" charset="0"/>
                <a:hlinkClick r:id="rId2"/>
              </a:rPr>
              <a:t>-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hlinkClick r:id="rId2"/>
              </a:rPr>
              <a:t>roznov.cz</a:t>
            </a:r>
            <a:endParaRPr lang="cs-CZ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780" y="3861048"/>
            <a:ext cx="8532440" cy="267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2125"/>
            <a:ext cx="9144000" cy="44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lipsa 12"/>
          <p:cNvSpPr/>
          <p:nvPr/>
        </p:nvSpPr>
        <p:spPr>
          <a:xfrm flipV="1">
            <a:off x="251520" y="2708920"/>
            <a:ext cx="504056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/>
        </p:nvSpPr>
        <p:spPr>
          <a:xfrm flipV="1">
            <a:off x="6084168" y="3212976"/>
            <a:ext cx="1512168" cy="1152128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Elipsa 16"/>
          <p:cNvSpPr/>
          <p:nvPr/>
        </p:nvSpPr>
        <p:spPr>
          <a:xfrm flipV="1">
            <a:off x="1475656" y="2132856"/>
            <a:ext cx="360040" cy="26174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2123728" y="1700808"/>
            <a:ext cx="1080120" cy="8640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Elipsa 13"/>
          <p:cNvSpPr/>
          <p:nvPr/>
        </p:nvSpPr>
        <p:spPr>
          <a:xfrm flipV="1">
            <a:off x="467544" y="2132856"/>
            <a:ext cx="360040" cy="26174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Náplň terénního cvičení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736"/>
            <a:ext cx="8640638" cy="6653336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pondělí </a:t>
            </a:r>
            <a:r>
              <a:rPr lang="cs-CZ" sz="1600" b="1" dirty="0" smtClean="0">
                <a:latin typeface="Verdana" pitchFamily="34" charset="0"/>
              </a:rPr>
              <a:t>13. </a:t>
            </a:r>
            <a:r>
              <a:rPr lang="cs-CZ" sz="1600" b="1" dirty="0" smtClean="0">
                <a:latin typeface="Verdana" pitchFamily="34" charset="0"/>
              </a:rPr>
              <a:t>5.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příjezd,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exkurze do ZOD </a:t>
            </a:r>
            <a:r>
              <a:rPr lang="cs-CZ" sz="1400" dirty="0" err="1" smtClean="0">
                <a:latin typeface="Verdana" pitchFamily="34" charset="0"/>
              </a:rPr>
              <a:t>Rožnovsko</a:t>
            </a:r>
            <a:r>
              <a:rPr lang="cs-CZ" sz="1400" dirty="0" smtClean="0">
                <a:latin typeface="Verdana" pitchFamily="34" charset="0"/>
              </a:rPr>
              <a:t> a diskuze s ředitelem družstva (dotazy !!!).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úterý </a:t>
            </a:r>
            <a:r>
              <a:rPr lang="cs-CZ" sz="1600" b="1" dirty="0" smtClean="0">
                <a:latin typeface="Verdana" pitchFamily="34" charset="0"/>
              </a:rPr>
              <a:t>14. </a:t>
            </a:r>
            <a:r>
              <a:rPr lang="cs-CZ" sz="1600" b="1" dirty="0" smtClean="0">
                <a:latin typeface="Verdana" pitchFamily="34" charset="0"/>
              </a:rPr>
              <a:t>5.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vycházka do terénu s pracovníkem ČSOP Salamandr,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vhodné oblečení a obuv, patrně celodenní akce.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středa </a:t>
            </a:r>
            <a:r>
              <a:rPr lang="cs-CZ" sz="1600" b="1" dirty="0" smtClean="0">
                <a:latin typeface="Verdana" pitchFamily="34" charset="0"/>
              </a:rPr>
              <a:t>15. </a:t>
            </a:r>
            <a:r>
              <a:rPr lang="cs-CZ" sz="1600" b="1" dirty="0" smtClean="0">
                <a:latin typeface="Verdana" pitchFamily="34" charset="0"/>
              </a:rPr>
              <a:t>5.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dotazníkové šetření v obcích </a:t>
            </a:r>
            <a:r>
              <a:rPr lang="cs-CZ" sz="1400" dirty="0" err="1" smtClean="0">
                <a:latin typeface="Verdana" pitchFamily="34" charset="0"/>
              </a:rPr>
              <a:t>Halenkov</a:t>
            </a:r>
            <a:r>
              <a:rPr lang="cs-CZ" sz="1400" dirty="0" smtClean="0">
                <a:latin typeface="Verdana" pitchFamily="34" charset="0"/>
              </a:rPr>
              <a:t>, Hovězí, </a:t>
            </a:r>
            <a:r>
              <a:rPr lang="cs-CZ" sz="1400" dirty="0" err="1" smtClean="0">
                <a:latin typeface="Verdana" pitchFamily="34" charset="0"/>
              </a:rPr>
              <a:t>Huslenky</a:t>
            </a:r>
            <a:r>
              <a:rPr lang="cs-CZ" sz="1400" dirty="0" smtClean="0">
                <a:latin typeface="Verdana" pitchFamily="34" charset="0"/>
              </a:rPr>
              <a:t>, </a:t>
            </a:r>
            <a:r>
              <a:rPr lang="cs-CZ" sz="1400" dirty="0" err="1" smtClean="0">
                <a:latin typeface="Verdana" pitchFamily="34" charset="0"/>
              </a:rPr>
              <a:t>Karolinka</a:t>
            </a:r>
            <a:r>
              <a:rPr lang="cs-CZ" sz="1400" dirty="0" smtClean="0">
                <a:latin typeface="Verdana" pitchFamily="34" charset="0"/>
              </a:rPr>
              <a:t>, Nový </a:t>
            </a:r>
            <a:r>
              <a:rPr lang="cs-CZ" sz="1400" dirty="0" smtClean="0">
                <a:latin typeface="Verdana" pitchFamily="34" charset="0"/>
              </a:rPr>
              <a:t>H</a:t>
            </a:r>
            <a:r>
              <a:rPr lang="cs-CZ" sz="1400" dirty="0" smtClean="0">
                <a:latin typeface="Verdana" pitchFamily="34" charset="0"/>
              </a:rPr>
              <a:t>rozenkov, Velké Karlovice a </a:t>
            </a:r>
            <a:r>
              <a:rPr lang="cs-CZ" sz="1400" dirty="0" err="1" smtClean="0">
                <a:latin typeface="Verdana" pitchFamily="34" charset="0"/>
              </a:rPr>
              <a:t>Zděchov</a:t>
            </a:r>
            <a:r>
              <a:rPr lang="cs-CZ" sz="1400" dirty="0" smtClean="0">
                <a:latin typeface="Verdana" pitchFamily="34" charset="0"/>
              </a:rPr>
              <a:t>,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studenti rozděleni do skupin (1 skupina = 1 obec), nutnost vlastní dopravy tam a zpět,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dotazníky vytisknou vedoucí terénního cvičení, studenti si zajistí psací potřeby a podložku.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čtvrtek </a:t>
            </a:r>
            <a:r>
              <a:rPr lang="cs-CZ" sz="1600" b="1" dirty="0" smtClean="0">
                <a:latin typeface="Verdana" pitchFamily="34" charset="0"/>
              </a:rPr>
              <a:t>16. </a:t>
            </a:r>
            <a:r>
              <a:rPr lang="cs-CZ" sz="1600" b="1" dirty="0" smtClean="0">
                <a:latin typeface="Verdana" pitchFamily="34" charset="0"/>
              </a:rPr>
              <a:t>5.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exkurze do podniku </a:t>
            </a:r>
            <a:r>
              <a:rPr lang="cs-CZ" sz="1400" dirty="0" smtClean="0">
                <a:latin typeface="Verdana" pitchFamily="34" charset="0"/>
              </a:rPr>
              <a:t>ON </a:t>
            </a:r>
            <a:r>
              <a:rPr lang="cs-CZ" sz="1400" dirty="0" err="1" smtClean="0">
                <a:latin typeface="Verdana" pitchFamily="34" charset="0"/>
              </a:rPr>
              <a:t>Semiconductor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</a:rPr>
              <a:t>Czech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</a:rPr>
              <a:t>Republic</a:t>
            </a:r>
            <a:r>
              <a:rPr lang="cs-CZ" sz="1400" dirty="0" smtClean="0">
                <a:latin typeface="Verdana" pitchFamily="34" charset="0"/>
              </a:rPr>
              <a:t> (dotazy !!!),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diskuze o rozvoji města na Městském úřadě Rožnov pod Radhoštěm s vedoucí Odboru strategického rozvoje a projektů a 1. místostarostou města (dotazy !!!).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pátek </a:t>
            </a:r>
            <a:r>
              <a:rPr lang="cs-CZ" sz="1600" b="1" dirty="0" smtClean="0">
                <a:latin typeface="Verdana" pitchFamily="34" charset="0"/>
              </a:rPr>
              <a:t>17. </a:t>
            </a:r>
            <a:r>
              <a:rPr lang="cs-CZ" sz="1600" b="1" dirty="0" smtClean="0">
                <a:latin typeface="Verdana" pitchFamily="34" charset="0"/>
              </a:rPr>
              <a:t>5.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odjezd.</a:t>
            </a: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0" y="6237312"/>
            <a:ext cx="9144000" cy="77219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Z0081 Prostorové sociálně ekonomické informace a jejich využití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Z0158 Terénní cvičení z ekonomické geografie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34178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Rožnov pod Radhoštěm</a:t>
            </a:r>
            <a:endParaRPr kumimoji="0" lang="cs-CZ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87685" y="1528192"/>
            <a:ext cx="856863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sz="1600" dirty="0" smtClean="0">
                <a:latin typeface="Verdana" pitchFamily="34" charset="0"/>
              </a:rPr>
              <a:t>dobrovolné,</a:t>
            </a:r>
            <a:endParaRPr lang="cs-CZ" sz="1600" dirty="0" smtClean="0">
              <a:latin typeface="Verdana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mimo oficiální program a na vlastní náklady</a:t>
            </a:r>
            <a:r>
              <a:rPr kumimoji="0" lang="cs-CZ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.</a:t>
            </a:r>
            <a:endParaRPr kumimoji="0" lang="cs-CZ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11266" name="Picture 2" descr="VÃ½sledek obrÃ¡zku pro ValaÅ¡skÃ© muzeum v pÅÃ­rodÄ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420888"/>
            <a:ext cx="5184576" cy="3741537"/>
          </a:xfrm>
          <a:prstGeom prst="rect">
            <a:avLst/>
          </a:prstGeom>
          <a:noFill/>
        </p:spPr>
      </p:pic>
      <p:pic>
        <p:nvPicPr>
          <p:cNvPr id="11268" name="Picture 4" descr="https://d34-a.sdn.szn.cz/d_34/c_img_G_a/39BBSx.jpeg?fl=rot,270,0|res,667,500,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6639" y="1628800"/>
            <a:ext cx="3409857" cy="4546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Podmínky pro udělení zápočtu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00200"/>
            <a:ext cx="8712968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zápočet, 2 kredity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cs-CZ" sz="1600" b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1)	účast na terénním cvičení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200" dirty="0" smtClean="0">
                <a:latin typeface="Verdana" pitchFamily="34" charset="0"/>
              </a:rPr>
              <a:t>- v případě nemoci či jiného důvodu pro </a:t>
            </a:r>
            <a:r>
              <a:rPr lang="cs-CZ" sz="1200" dirty="0" smtClean="0">
                <a:latin typeface="Verdana" pitchFamily="34" charset="0"/>
              </a:rPr>
              <a:t>neúčast </a:t>
            </a:r>
            <a:r>
              <a:rPr lang="cs-CZ" sz="1200" dirty="0" smtClean="0">
                <a:latin typeface="Verdana" pitchFamily="34" charset="0"/>
              </a:rPr>
              <a:t>dejte zprávu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200" dirty="0">
                <a:latin typeface="Verdana" pitchFamily="34" charset="0"/>
              </a:rPr>
              <a:t>	</a:t>
            </a:r>
            <a:r>
              <a:rPr lang="cs-CZ" sz="1200" dirty="0" smtClean="0">
                <a:latin typeface="Verdana" pitchFamily="34" charset="0"/>
              </a:rPr>
              <a:t>- v případě neúčasti (z jakéhokoliv důvodu) nelze zápočet udělit</a:t>
            </a:r>
          </a:p>
          <a:p>
            <a:pPr algn="just">
              <a:spcBef>
                <a:spcPct val="0"/>
              </a:spcBef>
              <a:buFont typeface="+mj-lt"/>
              <a:buAutoNum type="arabicParenR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AutoNum type="arabicParenR" startAt="2"/>
            </a:pPr>
            <a:r>
              <a:rPr lang="cs-CZ" sz="1400" dirty="0" smtClean="0">
                <a:latin typeface="Verdana" pitchFamily="34" charset="0"/>
              </a:rPr>
              <a:t>aktivní </a:t>
            </a:r>
            <a:r>
              <a:rPr lang="cs-CZ" sz="1400" dirty="0" smtClean="0">
                <a:latin typeface="Verdana" pitchFamily="34" charset="0"/>
              </a:rPr>
              <a:t>zapojení </a:t>
            </a:r>
            <a:r>
              <a:rPr lang="cs-CZ" sz="1400" dirty="0" smtClean="0">
                <a:latin typeface="Verdana" pitchFamily="34" charset="0"/>
              </a:rPr>
              <a:t>se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200" dirty="0" smtClean="0">
                <a:latin typeface="Verdana" pitchFamily="34" charset="0"/>
              </a:rPr>
              <a:t>- účast na exkurzích a </a:t>
            </a:r>
            <a:r>
              <a:rPr lang="cs-CZ" sz="1200" dirty="0" smtClean="0">
                <a:latin typeface="Verdana" pitchFamily="34" charset="0"/>
              </a:rPr>
              <a:t>diskuzích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200" dirty="0" smtClean="0">
                <a:latin typeface="Verdana" pitchFamily="34" charset="0"/>
              </a:rPr>
              <a:t>	- příprava dotazů na ZOD </a:t>
            </a:r>
            <a:r>
              <a:rPr lang="cs-CZ" sz="1200" dirty="0" err="1" smtClean="0">
                <a:latin typeface="Verdana" pitchFamily="34" charset="0"/>
              </a:rPr>
              <a:t>Rožnovsko</a:t>
            </a:r>
            <a:r>
              <a:rPr lang="cs-CZ" sz="1200" dirty="0" smtClean="0">
                <a:latin typeface="Verdana" pitchFamily="34" charset="0"/>
              </a:rPr>
              <a:t>, ČSOP Salamandr, ON </a:t>
            </a:r>
            <a:r>
              <a:rPr lang="cs-CZ" sz="1200" dirty="0" err="1" smtClean="0">
                <a:latin typeface="Verdana" pitchFamily="34" charset="0"/>
              </a:rPr>
              <a:t>Semiconductor</a:t>
            </a:r>
            <a:r>
              <a:rPr lang="cs-CZ" sz="1200" dirty="0" smtClean="0">
                <a:latin typeface="Verdana" pitchFamily="34" charset="0"/>
              </a:rPr>
              <a:t> </a:t>
            </a:r>
            <a:r>
              <a:rPr lang="cs-CZ" sz="1200" dirty="0" smtClean="0">
                <a:latin typeface="Verdana" pitchFamily="34" charset="0"/>
              </a:rPr>
              <a:t>a </a:t>
            </a:r>
            <a:r>
              <a:rPr lang="cs-CZ" sz="1200" dirty="0" err="1" smtClean="0">
                <a:latin typeface="Verdana" pitchFamily="34" charset="0"/>
              </a:rPr>
              <a:t>MěÚ</a:t>
            </a:r>
            <a:r>
              <a:rPr lang="cs-CZ" sz="1200" dirty="0" smtClean="0">
                <a:latin typeface="Verdana" pitchFamily="34" charset="0"/>
              </a:rPr>
              <a:t> Rožnov pod Radhoštěm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200" dirty="0" smtClean="0">
                <a:latin typeface="Verdana" pitchFamily="34" charset="0"/>
              </a:rPr>
              <a:t>	</a:t>
            </a:r>
            <a:r>
              <a:rPr lang="cs-CZ" sz="1200" dirty="0" smtClean="0">
                <a:latin typeface="Verdana" pitchFamily="34" charset="0"/>
              </a:rPr>
              <a:t>- 1 student = 5 dotazů ke každé akci = 20 celkem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200" dirty="0" smtClean="0">
                <a:latin typeface="Verdana" pitchFamily="34" charset="0"/>
              </a:rPr>
              <a:t>	</a:t>
            </a:r>
            <a:r>
              <a:rPr lang="cs-CZ" sz="1200" dirty="0" smtClean="0">
                <a:latin typeface="Verdana" pitchFamily="34" charset="0"/>
              </a:rPr>
              <a:t>- odevzdat do </a:t>
            </a:r>
            <a:r>
              <a:rPr lang="cs-CZ" sz="1200" dirty="0" err="1" smtClean="0">
                <a:latin typeface="Verdana" pitchFamily="34" charset="0"/>
              </a:rPr>
              <a:t>Odevzdávárny</a:t>
            </a:r>
            <a:r>
              <a:rPr lang="cs-CZ" sz="1200" dirty="0" smtClean="0">
                <a:latin typeface="Verdana" pitchFamily="34" charset="0"/>
              </a:rPr>
              <a:t> v </a:t>
            </a:r>
            <a:r>
              <a:rPr lang="cs-CZ" sz="1200" dirty="0" err="1" smtClean="0">
                <a:latin typeface="Verdana" pitchFamily="34" charset="0"/>
              </a:rPr>
              <a:t>ISu</a:t>
            </a:r>
            <a:r>
              <a:rPr lang="cs-CZ" sz="1200" dirty="0" smtClean="0">
                <a:latin typeface="Verdana" pitchFamily="34" charset="0"/>
              </a:rPr>
              <a:t> do neděle 12. 5. 2019 (včetně)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200" dirty="0" smtClean="0">
                <a:latin typeface="Verdana" pitchFamily="34" charset="0"/>
              </a:rPr>
              <a:t>	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AutoNum type="arabicParenR" startAt="3"/>
            </a:pPr>
            <a:r>
              <a:rPr lang="cs-CZ" sz="1400" dirty="0" smtClean="0">
                <a:latin typeface="Verdana" pitchFamily="34" charset="0"/>
              </a:rPr>
              <a:t>přepsané a odevzdané </a:t>
            </a:r>
            <a:r>
              <a:rPr lang="cs-CZ" sz="1400" dirty="0" smtClean="0">
                <a:latin typeface="Verdana" pitchFamily="34" charset="0"/>
              </a:rPr>
              <a:t>dotazníky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200" dirty="0" smtClean="0">
                <a:latin typeface="Verdana" pitchFamily="34" charset="0"/>
              </a:rPr>
              <a:t>- </a:t>
            </a:r>
            <a:r>
              <a:rPr lang="cs-CZ" sz="1200" dirty="0" smtClean="0">
                <a:latin typeface="Verdana" pitchFamily="34" charset="0"/>
              </a:rPr>
              <a:t>odkaz na elektronický dotazník bude </a:t>
            </a:r>
            <a:r>
              <a:rPr lang="cs-CZ" sz="1200" dirty="0" smtClean="0">
                <a:latin typeface="Verdana" pitchFamily="34" charset="0"/>
              </a:rPr>
              <a:t>v </a:t>
            </a:r>
            <a:r>
              <a:rPr lang="cs-CZ" sz="1200" dirty="0" err="1" smtClean="0">
                <a:latin typeface="Verdana" pitchFamily="34" charset="0"/>
              </a:rPr>
              <a:t>ISu</a:t>
            </a:r>
            <a:r>
              <a:rPr lang="cs-CZ" sz="1200" dirty="0" smtClean="0">
                <a:latin typeface="Verdana" pitchFamily="34" charset="0"/>
              </a:rPr>
              <a:t>,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200" dirty="0" smtClean="0">
                <a:latin typeface="Verdana" pitchFamily="34" charset="0"/>
              </a:rPr>
              <a:t>	- dotazníky </a:t>
            </a:r>
            <a:r>
              <a:rPr lang="cs-CZ" sz="1200" dirty="0" smtClean="0">
                <a:latin typeface="Verdana" pitchFamily="34" charset="0"/>
              </a:rPr>
              <a:t>v papírové podobě </a:t>
            </a:r>
            <a:r>
              <a:rPr lang="cs-CZ" sz="1200" dirty="0" smtClean="0">
                <a:latin typeface="Verdana" pitchFamily="34" charset="0"/>
              </a:rPr>
              <a:t>odevzdat vedoucím cvičení,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200" dirty="0" smtClean="0">
                <a:latin typeface="Verdana" pitchFamily="34" charset="0"/>
              </a:rPr>
              <a:t>	- nejpozději do 15. června </a:t>
            </a:r>
            <a:r>
              <a:rPr lang="cs-CZ" sz="1200" dirty="0" smtClean="0">
                <a:latin typeface="Verdana" pitchFamily="34" charset="0"/>
              </a:rPr>
              <a:t>2019 </a:t>
            </a:r>
            <a:r>
              <a:rPr lang="cs-CZ" sz="1200" dirty="0" smtClean="0">
                <a:latin typeface="Verdana" pitchFamily="34" charset="0"/>
              </a:rPr>
              <a:t>(včetně).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3845</TotalTime>
  <Words>454</Words>
  <Application>Microsoft Office PowerPoint</Application>
  <PresentationFormat>Předvádění na obrazovce (4:3)</PresentationFormat>
  <Paragraphs>209</Paragraphs>
  <Slides>11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Terénní cvičení z ekonomické geografie  Terénní výzkum mikroregionu </vt:lpstr>
      <vt:lpstr>Termín</vt:lpstr>
      <vt:lpstr>Doprava</vt:lpstr>
      <vt:lpstr>Doprava - skupinové jízdné</vt:lpstr>
      <vt:lpstr>Ubytování</vt:lpstr>
      <vt:lpstr>Snímek 6</vt:lpstr>
      <vt:lpstr>Náplň terénního cvičení</vt:lpstr>
      <vt:lpstr>Snímek 8</vt:lpstr>
      <vt:lpstr>Podmínky pro udělení zápočtu</vt:lpstr>
      <vt:lpstr>Snímek 10</vt:lpstr>
      <vt:lpstr>Kontakt v případě potřeby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User</cp:lastModifiedBy>
  <cp:revision>365</cp:revision>
  <dcterms:created xsi:type="dcterms:W3CDTF">2014-09-08T07:18:26Z</dcterms:created>
  <dcterms:modified xsi:type="dcterms:W3CDTF">2019-04-25T15:40:47Z</dcterms:modified>
</cp:coreProperties>
</file>