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301" r:id="rId5"/>
    <p:sldId id="259" r:id="rId6"/>
    <p:sldId id="260" r:id="rId7"/>
    <p:sldId id="261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64" r:id="rId22"/>
    <p:sldId id="278" r:id="rId23"/>
    <p:sldId id="282" r:id="rId24"/>
    <p:sldId id="283" r:id="rId25"/>
    <p:sldId id="279" r:id="rId26"/>
    <p:sldId id="280" r:id="rId27"/>
    <p:sldId id="281" r:id="rId28"/>
    <p:sldId id="284" r:id="rId29"/>
    <p:sldId id="285" r:id="rId30"/>
    <p:sldId id="287" r:id="rId31"/>
    <p:sldId id="286" r:id="rId32"/>
    <p:sldId id="288" r:id="rId33"/>
    <p:sldId id="265" r:id="rId34"/>
    <p:sldId id="289" r:id="rId35"/>
    <p:sldId id="290" r:id="rId36"/>
    <p:sldId id="291" r:id="rId37"/>
    <p:sldId id="292" r:id="rId38"/>
    <p:sldId id="293" r:id="rId39"/>
    <p:sldId id="294" r:id="rId40"/>
    <p:sldId id="298" r:id="rId41"/>
    <p:sldId id="295" r:id="rId42"/>
    <p:sldId id="297" r:id="rId43"/>
    <p:sldId id="296" r:id="rId44"/>
    <p:sldId id="299" r:id="rId45"/>
    <p:sldId id="300" r:id="rId4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00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E4A-DA09-46F1-B118-ADA54B445E8E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A429-9FB2-48DC-A431-44B9BB3B6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9966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E4A-DA09-46F1-B118-ADA54B445E8E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A429-9FB2-48DC-A431-44B9BB3B6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60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E4A-DA09-46F1-B118-ADA54B445E8E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A429-9FB2-48DC-A431-44B9BB3B6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540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E4A-DA09-46F1-B118-ADA54B445E8E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A429-9FB2-48DC-A431-44B9BB3B6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431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E4A-DA09-46F1-B118-ADA54B445E8E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A429-9FB2-48DC-A431-44B9BB3B6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8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E4A-DA09-46F1-B118-ADA54B445E8E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A429-9FB2-48DC-A431-44B9BB3B6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565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E4A-DA09-46F1-B118-ADA54B445E8E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A429-9FB2-48DC-A431-44B9BB3B6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9239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E4A-DA09-46F1-B118-ADA54B445E8E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A429-9FB2-48DC-A431-44B9BB3B6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3265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E4A-DA09-46F1-B118-ADA54B445E8E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A429-9FB2-48DC-A431-44B9BB3B6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714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E4A-DA09-46F1-B118-ADA54B445E8E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A429-9FB2-48DC-A431-44B9BB3B6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886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E4A-DA09-46F1-B118-ADA54B445E8E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A429-9FB2-48DC-A431-44B9BB3B6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0058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44E4A-DA09-46F1-B118-ADA54B445E8E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0A429-9FB2-48DC-A431-44B9BB3B6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53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4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6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H9zioEww7c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5516591"/>
            <a:ext cx="2808312" cy="134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Výsledek obrázku pro logo ostravská univerzit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59486"/>
            <a:ext cx="2210116" cy="138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573016"/>
            <a:ext cx="7772400" cy="1470025"/>
          </a:xfrm>
        </p:spPr>
        <p:txBody>
          <a:bodyPr>
            <a:normAutofit fontScale="90000"/>
          </a:bodyPr>
          <a:lstStyle/>
          <a:p>
            <a:pPr algn="r"/>
            <a:r>
              <a:rPr lang="cs-CZ" dirty="0"/>
              <a:t>Donáška, transport, depozice a geomorfologická funkce říčního dřeva </a:t>
            </a:r>
            <a:r>
              <a:rPr lang="cs-CZ" dirty="0" smtClean="0"/>
              <a:t>v</a:t>
            </a:r>
            <a:r>
              <a:rPr lang="cs-CZ" dirty="0"/>
              <a:t> </a:t>
            </a:r>
            <a:r>
              <a:rPr lang="cs-CZ" dirty="0" smtClean="0"/>
              <a:t>mediteránních </a:t>
            </a:r>
            <a:r>
              <a:rPr lang="cs-CZ" dirty="0"/>
              <a:t>tocích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27784" y="5301208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cs-CZ" sz="2400" dirty="0" smtClean="0"/>
              <a:t>Tomáš Galia</a:t>
            </a:r>
          </a:p>
          <a:p>
            <a:pPr algn="r"/>
            <a:r>
              <a:rPr lang="cs-CZ" sz="2400" dirty="0" smtClean="0"/>
              <a:t>Katedra fyzické geografie a </a:t>
            </a:r>
            <a:r>
              <a:rPr lang="cs-CZ" sz="2400" dirty="0" err="1" smtClean="0"/>
              <a:t>geoekologie</a:t>
            </a:r>
            <a:endParaRPr lang="cs-CZ" sz="2400" dirty="0" smtClean="0"/>
          </a:p>
          <a:p>
            <a:pPr algn="r"/>
            <a:r>
              <a:rPr lang="cs-CZ" sz="2400" dirty="0" smtClean="0"/>
              <a:t>Ostravská univerzita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47" y="254671"/>
            <a:ext cx="5669798" cy="31892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447" y="244276"/>
            <a:ext cx="2120985" cy="319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5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1) Distribuce </a:t>
            </a:r>
            <a:r>
              <a:rPr lang="cs-CZ" dirty="0"/>
              <a:t>říčního dřeva </a:t>
            </a:r>
            <a:r>
              <a:rPr lang="cs-CZ" dirty="0" smtClean="0"/>
              <a:t>v kaňonu a </a:t>
            </a:r>
            <a:r>
              <a:rPr lang="cs-CZ" dirty="0"/>
              <a:t>artefakty velké </a:t>
            </a:r>
            <a:r>
              <a:rPr lang="cs-CZ" dirty="0" smtClean="0"/>
              <a:t>povodně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Studované území</a:t>
            </a:r>
          </a:p>
          <a:p>
            <a:r>
              <a:rPr lang="cs-CZ" sz="2000" dirty="0" smtClean="0"/>
              <a:t>4 km dlouhý úsek rokle </a:t>
            </a:r>
            <a:r>
              <a:rPr lang="cs-CZ" sz="2000" dirty="0" err="1" smtClean="0"/>
              <a:t>Sfakiano</a:t>
            </a:r>
            <a:r>
              <a:rPr lang="cs-CZ" sz="2000" dirty="0" smtClean="0"/>
              <a:t> </a:t>
            </a:r>
          </a:p>
          <a:p>
            <a:endParaRPr lang="cs-CZ" sz="2000" dirty="0" smtClean="0"/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95" y="2378342"/>
            <a:ext cx="7503982" cy="4398886"/>
          </a:xfrm>
          <a:prstGeom prst="rect">
            <a:avLst/>
          </a:prstGeom>
        </p:spPr>
      </p:pic>
      <p:sp>
        <p:nvSpPr>
          <p:cNvPr id="5" name="Šipka dolů 4"/>
          <p:cNvSpPr/>
          <p:nvPr/>
        </p:nvSpPr>
        <p:spPr>
          <a:xfrm>
            <a:off x="4139952" y="3068960"/>
            <a:ext cx="216024" cy="7920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92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1) Distribuce </a:t>
            </a:r>
            <a:r>
              <a:rPr lang="cs-CZ" dirty="0"/>
              <a:t>říčního dřeva </a:t>
            </a:r>
            <a:r>
              <a:rPr lang="cs-CZ" dirty="0" smtClean="0"/>
              <a:t>v kaňonu a </a:t>
            </a:r>
            <a:r>
              <a:rPr lang="cs-CZ" dirty="0"/>
              <a:t>artefakty velké </a:t>
            </a:r>
            <a:r>
              <a:rPr lang="cs-CZ" dirty="0" smtClean="0"/>
              <a:t>povodně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Studované území</a:t>
            </a:r>
          </a:p>
          <a:p>
            <a:r>
              <a:rPr lang="cs-CZ" sz="2000" dirty="0" smtClean="0"/>
              <a:t>4 km dlouhý úsek rokle </a:t>
            </a:r>
            <a:r>
              <a:rPr lang="cs-CZ" sz="2000" dirty="0" err="1" smtClean="0"/>
              <a:t>Sfakiano</a:t>
            </a:r>
            <a:r>
              <a:rPr lang="cs-CZ" sz="2000" dirty="0" smtClean="0"/>
              <a:t> </a:t>
            </a:r>
          </a:p>
          <a:p>
            <a:endParaRPr lang="cs-CZ" sz="2000" dirty="0" smtClean="0"/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420888"/>
            <a:ext cx="6521479" cy="43204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5" y="2420888"/>
            <a:ext cx="6521479" cy="432048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2420889"/>
            <a:ext cx="6524758" cy="432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1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1) Distribuce </a:t>
            </a:r>
            <a:r>
              <a:rPr lang="cs-CZ" dirty="0"/>
              <a:t>říčního dřeva </a:t>
            </a:r>
            <a:r>
              <a:rPr lang="cs-CZ" dirty="0" smtClean="0"/>
              <a:t>v kaňonu a </a:t>
            </a:r>
            <a:r>
              <a:rPr lang="cs-CZ" dirty="0"/>
              <a:t>artefakty velké </a:t>
            </a:r>
            <a:r>
              <a:rPr lang="cs-CZ" dirty="0" smtClean="0"/>
              <a:t>povodně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Metody</a:t>
            </a:r>
          </a:p>
          <a:p>
            <a:r>
              <a:rPr lang="cs-CZ" sz="2000" dirty="0" smtClean="0"/>
              <a:t>Inventarizace veškerého říčního dřeva v aktivním údolním dně</a:t>
            </a:r>
          </a:p>
          <a:p>
            <a:r>
              <a:rPr lang="cs-CZ" sz="2000" dirty="0" smtClean="0"/>
              <a:t>Měření geometrických parametrů aktivního údolního dna v 50m intervalech</a:t>
            </a:r>
          </a:p>
          <a:p>
            <a:r>
              <a:rPr lang="cs-CZ" sz="2000" dirty="0" smtClean="0"/>
              <a:t>Mapování stromové vegetace z leteckých snímků</a:t>
            </a:r>
          </a:p>
          <a:p>
            <a:r>
              <a:rPr lang="cs-CZ" sz="2000" dirty="0" smtClean="0"/>
              <a:t>Datování kusů říčního dřeva dendrochronologií </a:t>
            </a:r>
            <a:r>
              <a:rPr lang="cs-CZ" sz="2000" dirty="0" smtClean="0">
                <a:sym typeface="Wingdings" panose="05000000000000000000" pitchFamily="2" charset="2"/>
              </a:rPr>
              <a:t></a:t>
            </a:r>
            <a:endParaRPr lang="cs-CZ" sz="2000" dirty="0" smtClean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653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1) Distribuce </a:t>
            </a:r>
            <a:r>
              <a:rPr lang="cs-CZ" dirty="0"/>
              <a:t>říčního dřeva </a:t>
            </a:r>
            <a:r>
              <a:rPr lang="cs-CZ" dirty="0" smtClean="0"/>
              <a:t>v kaňonu a </a:t>
            </a:r>
            <a:r>
              <a:rPr lang="cs-CZ" dirty="0"/>
              <a:t>artefakty velké </a:t>
            </a:r>
            <a:r>
              <a:rPr lang="cs-CZ" dirty="0" smtClean="0"/>
              <a:t>povodně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5792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Zjištěné množství říčního dřeva</a:t>
            </a:r>
          </a:p>
          <a:p>
            <a:r>
              <a:rPr lang="cs-CZ" sz="2000" dirty="0" smtClean="0"/>
              <a:t>795 kusů (86 % </a:t>
            </a:r>
            <a:r>
              <a:rPr lang="cs-CZ" sz="2000" dirty="0" err="1" smtClean="0"/>
              <a:t>cypříše</a:t>
            </a:r>
            <a:r>
              <a:rPr lang="cs-CZ" sz="2000" dirty="0" smtClean="0"/>
              <a:t>)</a:t>
            </a:r>
          </a:p>
          <a:p>
            <a:r>
              <a:rPr lang="cs-CZ" sz="2000" dirty="0" smtClean="0"/>
              <a:t>19,6 kusů na 100 m délky</a:t>
            </a:r>
          </a:p>
          <a:p>
            <a:r>
              <a:rPr lang="cs-CZ" sz="2000" dirty="0" smtClean="0"/>
              <a:t>14,3 m</a:t>
            </a:r>
            <a:r>
              <a:rPr lang="cs-CZ" sz="2000" baseline="30000" dirty="0" smtClean="0"/>
              <a:t>3</a:t>
            </a:r>
            <a:r>
              <a:rPr lang="cs-CZ" sz="2000" dirty="0" smtClean="0"/>
              <a:t> na hektar plochy aktivního údolního dna</a:t>
            </a:r>
          </a:p>
          <a:p>
            <a:endParaRPr lang="cs-CZ" sz="2000" dirty="0" smtClean="0"/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3049091"/>
            <a:ext cx="4032448" cy="361097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43" y="3033983"/>
            <a:ext cx="4536505" cy="348993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971600" y="6523919"/>
            <a:ext cx="1255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Wohl</a:t>
            </a:r>
            <a:r>
              <a:rPr lang="cs-CZ" dirty="0" smtClean="0"/>
              <a:t>, 2017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269749" y="6540479"/>
            <a:ext cx="271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Ruiz-Villanueva</a:t>
            </a:r>
            <a:r>
              <a:rPr lang="cs-CZ" dirty="0" smtClean="0"/>
              <a:t> et al., 2016</a:t>
            </a:r>
            <a:endParaRPr lang="cs-CZ" dirty="0"/>
          </a:p>
        </p:txBody>
      </p:sp>
      <p:sp>
        <p:nvSpPr>
          <p:cNvPr id="10" name="Pěticípá hvězda 9"/>
          <p:cNvSpPr/>
          <p:nvPr/>
        </p:nvSpPr>
        <p:spPr>
          <a:xfrm>
            <a:off x="863588" y="5302031"/>
            <a:ext cx="216024" cy="216024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612" y="3170362"/>
            <a:ext cx="607428" cy="2904753"/>
          </a:xfrm>
          <a:prstGeom prst="rect">
            <a:avLst/>
          </a:prstGeom>
        </p:spPr>
      </p:pic>
      <p:sp>
        <p:nvSpPr>
          <p:cNvPr id="11" name="Pěticípá hvězda 10"/>
          <p:cNvSpPr/>
          <p:nvPr/>
        </p:nvSpPr>
        <p:spPr>
          <a:xfrm>
            <a:off x="5076056" y="4581951"/>
            <a:ext cx="216024" cy="216024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789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1) Distribuce </a:t>
            </a:r>
            <a:r>
              <a:rPr lang="cs-CZ" dirty="0"/>
              <a:t>říčního dřeva </a:t>
            </a:r>
            <a:r>
              <a:rPr lang="cs-CZ" dirty="0" smtClean="0"/>
              <a:t>v kaňonu a </a:t>
            </a:r>
            <a:r>
              <a:rPr lang="cs-CZ" dirty="0"/>
              <a:t>artefakty velké </a:t>
            </a:r>
            <a:r>
              <a:rPr lang="cs-CZ" dirty="0" smtClean="0"/>
              <a:t>povodně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5792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Prostorová distribuce říčního dřeva</a:t>
            </a:r>
          </a:p>
          <a:p>
            <a:r>
              <a:rPr lang="cs-CZ" sz="2000" dirty="0" smtClean="0"/>
              <a:t>Nejvyšší objemy v segmentech, kde byly časté vývraty (</a:t>
            </a:r>
            <a:r>
              <a:rPr lang="cs-CZ" sz="2000" dirty="0" err="1" smtClean="0"/>
              <a:t>fallen</a:t>
            </a:r>
            <a:r>
              <a:rPr lang="cs-CZ" sz="2000" dirty="0" smtClean="0"/>
              <a:t> </a:t>
            </a:r>
            <a:r>
              <a:rPr lang="cs-CZ" sz="2000" dirty="0" err="1" smtClean="0"/>
              <a:t>trees</a:t>
            </a:r>
            <a:r>
              <a:rPr lang="cs-CZ" sz="2000" dirty="0" smtClean="0"/>
              <a:t>) a </a:t>
            </a:r>
            <a:r>
              <a:rPr lang="cs-CZ" sz="2000" dirty="0" err="1" smtClean="0"/>
              <a:t>nápěchy</a:t>
            </a:r>
            <a:endParaRPr lang="cs-CZ" sz="2000" dirty="0" smtClean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420888"/>
            <a:ext cx="7992889" cy="425039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3789040"/>
            <a:ext cx="4922875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6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1) Distribuce </a:t>
            </a:r>
            <a:r>
              <a:rPr lang="cs-CZ" dirty="0"/>
              <a:t>říčního dřeva </a:t>
            </a:r>
            <a:r>
              <a:rPr lang="cs-CZ" dirty="0" smtClean="0"/>
              <a:t>v kaňonu a </a:t>
            </a:r>
            <a:r>
              <a:rPr lang="cs-CZ" dirty="0"/>
              <a:t>artefakty velké </a:t>
            </a:r>
            <a:r>
              <a:rPr lang="cs-CZ" dirty="0" smtClean="0"/>
              <a:t>povodně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5792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Prostorová distribuce říčního dřeva</a:t>
            </a:r>
          </a:p>
          <a:p>
            <a:r>
              <a:rPr lang="cs-CZ" sz="2000" dirty="0" smtClean="0"/>
              <a:t>Závislost říčního dřeva na množství živých stromů v údolním dně</a:t>
            </a:r>
          </a:p>
          <a:p>
            <a:r>
              <a:rPr lang="cs-CZ" sz="2000" dirty="0" smtClean="0"/>
              <a:t>Množství živých stromů je závislé na nadmořské výšce (srážky) + šířce aktivního údolního dna (geologická predispozice)</a:t>
            </a:r>
          </a:p>
          <a:p>
            <a:endParaRPr lang="cs-CZ" sz="2000" dirty="0" smtClean="0"/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501008"/>
            <a:ext cx="2766057" cy="259228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659" y="3450374"/>
            <a:ext cx="2851805" cy="258313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729" y="3450374"/>
            <a:ext cx="2752541" cy="264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2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1) Distribuce </a:t>
            </a:r>
            <a:r>
              <a:rPr lang="cs-CZ" dirty="0"/>
              <a:t>říčního dřeva </a:t>
            </a:r>
            <a:r>
              <a:rPr lang="cs-CZ" dirty="0" smtClean="0"/>
              <a:t>v kaňonu a </a:t>
            </a:r>
            <a:r>
              <a:rPr lang="cs-CZ" dirty="0"/>
              <a:t>artefakty velké </a:t>
            </a:r>
            <a:r>
              <a:rPr lang="cs-CZ" dirty="0" smtClean="0"/>
              <a:t>povodně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363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Geomorfologická funkce říčního dřeva</a:t>
            </a:r>
          </a:p>
          <a:p>
            <a:r>
              <a:rPr lang="cs-CZ" sz="2000" dirty="0" smtClean="0"/>
              <a:t>Je odrazem </a:t>
            </a:r>
            <a:r>
              <a:rPr lang="cs-CZ" sz="2000" dirty="0" err="1" smtClean="0"/>
              <a:t>efemerfního</a:t>
            </a:r>
            <a:r>
              <a:rPr lang="cs-CZ" sz="2000" dirty="0" smtClean="0"/>
              <a:t> hydrologického režimu a relativně nízkého množství dřeva </a:t>
            </a:r>
          </a:p>
          <a:p>
            <a:r>
              <a:rPr lang="cs-CZ" sz="2000" dirty="0" smtClean="0"/>
              <a:t>Pouze 12 stupňů akumulujících sedimenty (a) a 13 dřevních </a:t>
            </a:r>
            <a:r>
              <a:rPr lang="cs-CZ" sz="2000" dirty="0" err="1" smtClean="0"/>
              <a:t>nápěchů</a:t>
            </a:r>
            <a:r>
              <a:rPr lang="cs-CZ" sz="2000" dirty="0" smtClean="0"/>
              <a:t> akumulujících sedimenty (b) na 4km délce toku</a:t>
            </a:r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21" y="3491957"/>
            <a:ext cx="8359379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1) Distribuce </a:t>
            </a:r>
            <a:r>
              <a:rPr lang="cs-CZ" dirty="0"/>
              <a:t>říčního dřeva </a:t>
            </a:r>
            <a:r>
              <a:rPr lang="cs-CZ" dirty="0" smtClean="0"/>
              <a:t>v kaňonu a </a:t>
            </a:r>
            <a:r>
              <a:rPr lang="cs-CZ" dirty="0"/>
              <a:t>artefakty velké </a:t>
            </a:r>
            <a:r>
              <a:rPr lang="cs-CZ" dirty="0" smtClean="0"/>
              <a:t>povodně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363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Doba rozkladu říčního dřeva</a:t>
            </a:r>
          </a:p>
          <a:p>
            <a:r>
              <a:rPr lang="cs-CZ" sz="2000" dirty="0" smtClean="0"/>
              <a:t>Nezdařilo se dendrochronologické datování -&gt; i přes příhodné podmínky (semiaridní klima) rychlý rozklad cypřišového dřeva pravděpodobně díky hmyzu</a:t>
            </a:r>
          </a:p>
          <a:p>
            <a:r>
              <a:rPr lang="cs-CZ" sz="2000" dirty="0" smtClean="0"/>
              <a:t>Datovány velké jizvy na živých stromech u kterých se uložily </a:t>
            </a:r>
            <a:r>
              <a:rPr lang="cs-CZ" sz="2000" dirty="0" err="1" smtClean="0"/>
              <a:t>nápěchy</a:t>
            </a:r>
            <a:r>
              <a:rPr lang="cs-CZ" sz="2000" dirty="0" smtClean="0"/>
              <a:t> -&gt; povodňová událost z prosince 2000 </a:t>
            </a:r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3284984"/>
            <a:ext cx="3583198" cy="327097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661809"/>
            <a:ext cx="3916686" cy="289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1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1) Distribuce </a:t>
            </a:r>
            <a:r>
              <a:rPr lang="cs-CZ" dirty="0"/>
              <a:t>říčního dřeva </a:t>
            </a:r>
            <a:r>
              <a:rPr lang="cs-CZ" dirty="0" smtClean="0"/>
              <a:t>v kaňonu a </a:t>
            </a:r>
            <a:r>
              <a:rPr lang="cs-CZ" dirty="0"/>
              <a:t>artefakty velké </a:t>
            </a:r>
            <a:r>
              <a:rPr lang="cs-CZ" dirty="0" smtClean="0"/>
              <a:t>povodně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363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Povodňová událost 2000</a:t>
            </a:r>
          </a:p>
          <a:p>
            <a:r>
              <a:rPr lang="cs-CZ" sz="2000" dirty="0" smtClean="0"/>
              <a:t>Stále zásadní na současnou distribuci říčního dřeva</a:t>
            </a:r>
          </a:p>
          <a:p>
            <a:r>
              <a:rPr lang="cs-CZ" sz="2000" dirty="0" smtClean="0"/>
              <a:t>Zanedbatelná míra transportu v letech 2001-2017</a:t>
            </a:r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80928"/>
            <a:ext cx="7355160" cy="397200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5" y="58372"/>
            <a:ext cx="4776352" cy="666749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957960" y="2852936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FF00"/>
                </a:solidFill>
              </a:rPr>
              <a:t>2008</a:t>
            </a:r>
            <a:endParaRPr lang="cs-CZ" sz="2400" b="1" dirty="0">
              <a:solidFill>
                <a:srgbClr val="FFFF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028384" y="6209671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FF00"/>
                </a:solidFill>
              </a:rPr>
              <a:t>2017</a:t>
            </a:r>
            <a:endParaRPr lang="cs-CZ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2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1) Distribuce </a:t>
            </a:r>
            <a:r>
              <a:rPr lang="cs-CZ" dirty="0"/>
              <a:t>říčního dřeva </a:t>
            </a:r>
            <a:r>
              <a:rPr lang="cs-CZ" dirty="0" smtClean="0"/>
              <a:t>v kaňonu a </a:t>
            </a:r>
            <a:r>
              <a:rPr lang="cs-CZ" dirty="0"/>
              <a:t>artefakty velké </a:t>
            </a:r>
            <a:r>
              <a:rPr lang="cs-CZ" dirty="0" smtClean="0"/>
              <a:t>povodně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363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Povodňová událost 2000</a:t>
            </a:r>
          </a:p>
          <a:p>
            <a:r>
              <a:rPr lang="cs-CZ" sz="2000" dirty="0" smtClean="0"/>
              <a:t>Stále zásadní na současnou distribuci říčního dřeva</a:t>
            </a:r>
            <a:endParaRPr lang="cs-CZ" sz="2000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189" y="2420888"/>
            <a:ext cx="6354139" cy="4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9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Kde pracuji?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 smtClean="0"/>
              <a:t>Katedra fyzické geografie a </a:t>
            </a:r>
            <a:r>
              <a:rPr lang="cs-CZ" sz="2000" dirty="0" err="1" smtClean="0"/>
              <a:t>geoekologie</a:t>
            </a:r>
            <a:r>
              <a:rPr lang="cs-CZ" sz="2000" dirty="0" smtClean="0"/>
              <a:t>, Přírodovědecká fakulta Ostravské univerzity (17 pedagogů, 10 doktorandů)</a:t>
            </a:r>
          </a:p>
          <a:p>
            <a:r>
              <a:rPr lang="cs-CZ" sz="2000" dirty="0" smtClean="0"/>
              <a:t>Svahové deformace </a:t>
            </a:r>
            <a:r>
              <a:rPr lang="cs-CZ" sz="2000" dirty="0" smtClean="0"/>
              <a:t>(prof</a:t>
            </a:r>
            <a:r>
              <a:rPr lang="cs-CZ" sz="2000" dirty="0" smtClean="0"/>
              <a:t>. T. Pánek)</a:t>
            </a:r>
          </a:p>
          <a:p>
            <a:r>
              <a:rPr lang="cs-CZ" sz="2000" dirty="0" smtClean="0"/>
              <a:t>Fluviální geomorfologie </a:t>
            </a:r>
            <a:r>
              <a:rPr lang="cs-CZ" sz="2000" dirty="0" smtClean="0"/>
              <a:t>(doc</a:t>
            </a:r>
            <a:r>
              <a:rPr lang="cs-CZ" sz="2000" dirty="0" smtClean="0"/>
              <a:t>. J. Hradecký)</a:t>
            </a:r>
          </a:p>
          <a:p>
            <a:r>
              <a:rPr lang="cs-CZ" sz="2000" dirty="0" err="1" smtClean="0"/>
              <a:t>Dendrogeomorfologie</a:t>
            </a:r>
            <a:r>
              <a:rPr lang="cs-CZ" sz="2000" dirty="0" smtClean="0"/>
              <a:t> </a:t>
            </a:r>
            <a:r>
              <a:rPr lang="cs-CZ" sz="2000" dirty="0" smtClean="0"/>
              <a:t>(doc</a:t>
            </a:r>
            <a:r>
              <a:rPr lang="cs-CZ" sz="2000" dirty="0" smtClean="0"/>
              <a:t>. K. Šilhán)</a:t>
            </a:r>
          </a:p>
          <a:p>
            <a:r>
              <a:rPr lang="cs-CZ" sz="2000" dirty="0" smtClean="0"/>
              <a:t>Kartografie a </a:t>
            </a:r>
            <a:r>
              <a:rPr lang="cs-CZ" sz="2000" dirty="0" err="1" smtClean="0"/>
              <a:t>geoinformatika</a:t>
            </a:r>
            <a:r>
              <a:rPr lang="cs-CZ" sz="2000" dirty="0" smtClean="0"/>
              <a:t> </a:t>
            </a:r>
            <a:r>
              <a:rPr lang="cs-CZ" sz="2000" dirty="0" smtClean="0"/>
              <a:t>(dr</a:t>
            </a:r>
            <a:r>
              <a:rPr lang="cs-CZ" sz="2000" dirty="0" smtClean="0"/>
              <a:t>. J. </a:t>
            </a:r>
            <a:r>
              <a:rPr lang="cs-CZ" sz="2000" dirty="0" err="1" smtClean="0"/>
              <a:t>Miklín</a:t>
            </a:r>
            <a:r>
              <a:rPr lang="cs-CZ" sz="2000" dirty="0" smtClean="0"/>
              <a:t>)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Studijní obory:</a:t>
            </a:r>
          </a:p>
          <a:p>
            <a:pPr marL="0" indent="0">
              <a:buNone/>
            </a:pPr>
            <a:r>
              <a:rPr lang="cs-CZ" sz="2000" dirty="0" smtClean="0"/>
              <a:t>Fyzická geografie a </a:t>
            </a:r>
            <a:r>
              <a:rPr lang="cs-CZ" sz="2000" dirty="0" err="1" smtClean="0"/>
              <a:t>geoekologie</a:t>
            </a:r>
            <a:r>
              <a:rPr lang="cs-CZ" sz="2000" dirty="0" smtClean="0"/>
              <a:t> (Bc.+</a:t>
            </a:r>
            <a:r>
              <a:rPr lang="cs-CZ" sz="2000" dirty="0" err="1" smtClean="0"/>
              <a:t>Mgr</a:t>
            </a:r>
            <a:r>
              <a:rPr lang="cs-CZ" sz="2000" dirty="0" smtClean="0"/>
              <a:t>.), Ochrana a tvorba krajiny (</a:t>
            </a:r>
            <a:r>
              <a:rPr lang="cs-CZ" sz="2000" dirty="0" err="1" smtClean="0"/>
              <a:t>Bc+Mgr</a:t>
            </a:r>
            <a:r>
              <a:rPr lang="cs-CZ" sz="2000" dirty="0" smtClean="0"/>
              <a:t>.), Kartografie a </a:t>
            </a:r>
            <a:r>
              <a:rPr lang="cs-CZ" sz="2000" dirty="0" err="1" smtClean="0"/>
              <a:t>geoinformatika</a:t>
            </a:r>
            <a:r>
              <a:rPr lang="cs-CZ" sz="2000" dirty="0" smtClean="0"/>
              <a:t> (Bc.), Modelování v environmentální geografii (Mgr.), Environmentální geografie (Ph.D.)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488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1) Distribuce </a:t>
            </a:r>
            <a:r>
              <a:rPr lang="cs-CZ" dirty="0"/>
              <a:t>říčního dřeva </a:t>
            </a:r>
            <a:r>
              <a:rPr lang="cs-CZ" dirty="0" smtClean="0"/>
              <a:t>v kaňonu a </a:t>
            </a:r>
            <a:r>
              <a:rPr lang="cs-CZ" dirty="0"/>
              <a:t>artefakty velké </a:t>
            </a:r>
            <a:r>
              <a:rPr lang="cs-CZ" dirty="0" smtClean="0"/>
              <a:t>povodně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363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Hlavní závěry</a:t>
            </a:r>
          </a:p>
          <a:p>
            <a:r>
              <a:rPr lang="cs-CZ" sz="2000" dirty="0" smtClean="0"/>
              <a:t>Relativně nízké množství říčního dřeva v občasně protékaném kaňonu</a:t>
            </a:r>
          </a:p>
          <a:p>
            <a:r>
              <a:rPr lang="cs-CZ" sz="2000" dirty="0" smtClean="0"/>
              <a:t>Jeho množství je závislé na výskytu živých stromů v údolním dně (dodávka z prudkých svahů je zanedbatelná)</a:t>
            </a:r>
          </a:p>
          <a:p>
            <a:r>
              <a:rPr lang="cs-CZ" sz="2000" dirty="0" smtClean="0"/>
              <a:t>Oproti jiným fluviálním systémům nízká </a:t>
            </a:r>
            <a:r>
              <a:rPr lang="cs-CZ" sz="2000" dirty="0" err="1" smtClean="0"/>
              <a:t>gmf</a:t>
            </a:r>
            <a:r>
              <a:rPr lang="cs-CZ" sz="2000" dirty="0" smtClean="0"/>
              <a:t> účinnosti říčního dřeva</a:t>
            </a:r>
          </a:p>
          <a:p>
            <a:r>
              <a:rPr lang="cs-CZ" sz="2000" dirty="0" smtClean="0"/>
              <a:t>Pravděpodobně rychlý rozklad (</a:t>
            </a:r>
            <a:r>
              <a:rPr lang="cs-CZ" sz="2000" dirty="0" err="1" smtClean="0"/>
              <a:t>cypříše</a:t>
            </a:r>
            <a:r>
              <a:rPr lang="cs-CZ" sz="2000" dirty="0" smtClean="0"/>
              <a:t>)</a:t>
            </a:r>
          </a:p>
          <a:p>
            <a:r>
              <a:rPr lang="cs-CZ" sz="2000" dirty="0" smtClean="0"/>
              <a:t>Velké povodně jsou zásadní na distribuci a </a:t>
            </a:r>
            <a:r>
              <a:rPr lang="cs-CZ" sz="2000" dirty="0" smtClean="0"/>
              <a:t>čerstvou </a:t>
            </a:r>
            <a:r>
              <a:rPr lang="cs-CZ" sz="2000" dirty="0" smtClean="0"/>
              <a:t>dodávku říčního dřeva</a:t>
            </a:r>
            <a:endParaRPr lang="cs-CZ" sz="20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032448"/>
            <a:ext cx="6916681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7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2) Predikce </a:t>
            </a:r>
            <a:r>
              <a:rPr lang="cs-CZ" dirty="0"/>
              <a:t>výskytu říčního dřeva v </a:t>
            </a:r>
            <a:r>
              <a:rPr lang="cs-CZ" dirty="0" smtClean="0"/>
              <a:t>horských tocích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Oproti předchozí inventarizaci v jediném toku jsme tentokrát pracovali </a:t>
            </a:r>
            <a:br>
              <a:rPr lang="cs-CZ" sz="2000" dirty="0" smtClean="0"/>
            </a:br>
            <a:r>
              <a:rPr lang="cs-CZ" sz="2000" dirty="0" smtClean="0"/>
              <a:t>ve 37 nezávislých úsecích </a:t>
            </a:r>
            <a:r>
              <a:rPr lang="cs-CZ" sz="2000" dirty="0" smtClean="0"/>
              <a:t>(</a:t>
            </a:r>
            <a:r>
              <a:rPr lang="cs-CZ" sz="2000" dirty="0" smtClean="0"/>
              <a:t>100</a:t>
            </a:r>
            <a:r>
              <a:rPr lang="cs-CZ" sz="2000" dirty="0" smtClean="0"/>
              <a:t>-150 </a:t>
            </a:r>
            <a:r>
              <a:rPr lang="cs-CZ" sz="2000" dirty="0" smtClean="0"/>
              <a:t>m)</a:t>
            </a:r>
          </a:p>
          <a:p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Předmět </a:t>
            </a:r>
            <a:r>
              <a:rPr lang="cs-CZ" sz="2000" dirty="0"/>
              <a:t>výzkumu:</a:t>
            </a:r>
          </a:p>
          <a:p>
            <a:endParaRPr lang="cs-CZ" sz="2000" dirty="0" smtClean="0"/>
          </a:p>
          <a:p>
            <a:r>
              <a:rPr lang="cs-CZ" sz="2000" dirty="0" smtClean="0"/>
              <a:t>Jaké množství říčního dřeva lze očekávat v </a:t>
            </a:r>
            <a:r>
              <a:rPr lang="cs-CZ" sz="2000" dirty="0" err="1" smtClean="0"/>
              <a:t>efemerfních</a:t>
            </a:r>
            <a:r>
              <a:rPr lang="cs-CZ" sz="2000" dirty="0" smtClean="0"/>
              <a:t> a periodicky protékaných tocích horského pásma semiaridního středomořského klimatu?</a:t>
            </a:r>
          </a:p>
          <a:p>
            <a:endParaRPr lang="cs-CZ" sz="2000" dirty="0" smtClean="0"/>
          </a:p>
          <a:p>
            <a:r>
              <a:rPr lang="cs-CZ" sz="2000" dirty="0" smtClean="0"/>
              <a:t>Jaké jsou predispozice výskytu říčního dřeva v těchto systémech?</a:t>
            </a:r>
          </a:p>
          <a:p>
            <a:endParaRPr lang="cs-CZ" sz="2000" dirty="0" smtClean="0"/>
          </a:p>
          <a:p>
            <a:r>
              <a:rPr lang="cs-CZ" sz="2000" dirty="0" smtClean="0"/>
              <a:t>Je říční dřevo relativně stabilním nebo mobilním prvkem?</a:t>
            </a:r>
          </a:p>
          <a:p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391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2) Predikce </a:t>
            </a:r>
            <a:r>
              <a:rPr lang="cs-CZ" dirty="0"/>
              <a:t>výskytu říčního dřeva v </a:t>
            </a:r>
            <a:r>
              <a:rPr lang="cs-CZ" dirty="0" smtClean="0"/>
              <a:t>horských tocích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Studované území:</a:t>
            </a:r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042059"/>
            <a:ext cx="7704856" cy="4514057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7668344" y="3573016"/>
            <a:ext cx="288032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6621491" y="3342183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solidFill>
                  <a:srgbClr val="FFFF00"/>
                </a:solidFill>
              </a:rPr>
              <a:t>Chania</a:t>
            </a:r>
            <a:endParaRPr lang="cs-CZ" sz="2400" b="1" dirty="0">
              <a:solidFill>
                <a:srgbClr val="FFFF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96" y="2022647"/>
            <a:ext cx="7666027" cy="4696305"/>
          </a:xfrm>
          <a:prstGeom prst="rect">
            <a:avLst/>
          </a:prstGeom>
        </p:spPr>
      </p:pic>
      <p:cxnSp>
        <p:nvCxnSpPr>
          <p:cNvPr id="9" name="Přímá spojnice 8"/>
          <p:cNvCxnSpPr/>
          <p:nvPr/>
        </p:nvCxnSpPr>
        <p:spPr>
          <a:xfrm>
            <a:off x="5220072" y="5445224"/>
            <a:ext cx="216024" cy="504056"/>
          </a:xfrm>
          <a:prstGeom prst="line">
            <a:avLst/>
          </a:prstGeom>
          <a:ln w="793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45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2) Predikce </a:t>
            </a:r>
            <a:r>
              <a:rPr lang="cs-CZ" dirty="0"/>
              <a:t>výskytu říčního dřeva v </a:t>
            </a:r>
            <a:r>
              <a:rPr lang="cs-CZ" dirty="0" smtClean="0"/>
              <a:t>horských tocích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Studované území:</a:t>
            </a:r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027344"/>
            <a:ext cx="7225085" cy="406531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00768"/>
            <a:ext cx="6947397" cy="460513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96" y="2224616"/>
            <a:ext cx="6871328" cy="455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0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2) Predikce </a:t>
            </a:r>
            <a:r>
              <a:rPr lang="cs-CZ" dirty="0"/>
              <a:t>výskytu říčního dřeva v </a:t>
            </a:r>
            <a:r>
              <a:rPr lang="cs-CZ" dirty="0" smtClean="0"/>
              <a:t>horských tocích</a:t>
            </a:r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659816"/>
            <a:ext cx="3384376" cy="510702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1700756"/>
            <a:ext cx="3152993" cy="50797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31" y="2132856"/>
            <a:ext cx="7768370" cy="43697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2270978"/>
            <a:ext cx="7848872" cy="441499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1" y="2236725"/>
            <a:ext cx="7583714" cy="426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3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2) Predikce </a:t>
            </a:r>
            <a:r>
              <a:rPr lang="cs-CZ" dirty="0"/>
              <a:t>výskytu říčního dřeva v </a:t>
            </a:r>
            <a:r>
              <a:rPr lang="cs-CZ" dirty="0" smtClean="0"/>
              <a:t>horských tocích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Metody</a:t>
            </a:r>
          </a:p>
          <a:p>
            <a:r>
              <a:rPr lang="cs-CZ" sz="2000" dirty="0" smtClean="0"/>
              <a:t>Inventarizace říčního dřeva v jednotlivých úsecích</a:t>
            </a:r>
          </a:p>
          <a:p>
            <a:r>
              <a:rPr lang="cs-CZ" sz="2000" dirty="0" smtClean="0"/>
              <a:t>Měření vybraných parametrů korytových úseků</a:t>
            </a:r>
          </a:p>
          <a:p>
            <a:r>
              <a:rPr lang="cs-CZ" sz="2000" dirty="0" smtClean="0"/>
              <a:t>Kvantifikace </a:t>
            </a:r>
            <a:r>
              <a:rPr lang="cs-CZ" sz="2000" dirty="0" err="1" smtClean="0"/>
              <a:t>zakmenění</a:t>
            </a:r>
            <a:r>
              <a:rPr lang="cs-CZ" sz="2000" dirty="0" smtClean="0"/>
              <a:t> a druhového zastoupení břehových porostů/porostů v údolním dně a na přilehlých svazích (25 m od břehu koryta)</a:t>
            </a:r>
          </a:p>
          <a:p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272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2) Predikce </a:t>
            </a:r>
            <a:r>
              <a:rPr lang="cs-CZ" dirty="0"/>
              <a:t>výskytu říčního dřeva v </a:t>
            </a:r>
            <a:r>
              <a:rPr lang="cs-CZ" dirty="0" smtClean="0"/>
              <a:t>horských tocích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Zjištěné množství říčního dřeva</a:t>
            </a:r>
          </a:p>
          <a:p>
            <a:r>
              <a:rPr lang="cs-CZ" sz="2000" dirty="0"/>
              <a:t>Nízké množství ve srovnání s jinými regiony (6,5 LW/100 m, 9,6 m</a:t>
            </a:r>
            <a:r>
              <a:rPr lang="cs-CZ" sz="2000" baseline="30000" dirty="0"/>
              <a:t>3</a:t>
            </a:r>
            <a:r>
              <a:rPr lang="cs-CZ" sz="2000" dirty="0"/>
              <a:t>/ha)</a:t>
            </a:r>
          </a:p>
          <a:p>
            <a:r>
              <a:rPr lang="cs-CZ" sz="2000" dirty="0" smtClean="0"/>
              <a:t>Značná variabilita i mezi úseky v rámci jednotlivých povodí</a:t>
            </a:r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2800526"/>
            <a:ext cx="7746029" cy="354111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64181" y="6346602"/>
            <a:ext cx="7221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Modrá </a:t>
            </a:r>
            <a:r>
              <a:rPr lang="cs-CZ" dirty="0" smtClean="0"/>
              <a:t>– kaňony, </a:t>
            </a:r>
            <a:r>
              <a:rPr lang="cs-CZ" b="1" dirty="0" smtClean="0">
                <a:solidFill>
                  <a:srgbClr val="FF0000"/>
                </a:solidFill>
              </a:rPr>
              <a:t>červená</a:t>
            </a:r>
            <a:r>
              <a:rPr lang="cs-CZ" dirty="0" smtClean="0"/>
              <a:t> – </a:t>
            </a:r>
            <a:r>
              <a:rPr lang="cs-CZ" dirty="0" err="1" smtClean="0"/>
              <a:t>polouzavřená</a:t>
            </a:r>
            <a:r>
              <a:rPr lang="cs-CZ" dirty="0" smtClean="0"/>
              <a:t> údolí, </a:t>
            </a:r>
            <a:r>
              <a:rPr lang="cs-CZ" b="1" dirty="0" smtClean="0">
                <a:solidFill>
                  <a:srgbClr val="FFFF00"/>
                </a:solidFill>
              </a:rPr>
              <a:t>žlutá</a:t>
            </a:r>
            <a:r>
              <a:rPr lang="cs-CZ" dirty="0" smtClean="0"/>
              <a:t> – širší údolí v předpolí</a:t>
            </a:r>
            <a:endParaRPr lang="cs-CZ" dirty="0"/>
          </a:p>
        </p:txBody>
      </p:sp>
      <p:sp>
        <p:nvSpPr>
          <p:cNvPr id="6" name="Ovál 5"/>
          <p:cNvSpPr/>
          <p:nvPr/>
        </p:nvSpPr>
        <p:spPr>
          <a:xfrm>
            <a:off x="5364088" y="2852936"/>
            <a:ext cx="720080" cy="648072"/>
          </a:xfrm>
          <a:prstGeom prst="ellipse">
            <a:avLst/>
          </a:prstGeom>
          <a:noFill/>
          <a:ln w="412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639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2) Predikce </a:t>
            </a:r>
            <a:r>
              <a:rPr lang="cs-CZ" dirty="0"/>
              <a:t>výskytu říčního dřeva v </a:t>
            </a:r>
            <a:r>
              <a:rPr lang="cs-CZ" dirty="0" smtClean="0"/>
              <a:t>horských tocích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Parametry říčního dřeva</a:t>
            </a:r>
          </a:p>
          <a:p>
            <a:r>
              <a:rPr lang="cs-CZ" sz="2000" dirty="0" smtClean="0"/>
              <a:t>Říční dřevo z jehličnanů má větší průměry kmene než dřevo z listnatých stromů</a:t>
            </a:r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780928"/>
            <a:ext cx="7515308" cy="372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2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2) Predikce </a:t>
            </a:r>
            <a:r>
              <a:rPr lang="cs-CZ" dirty="0"/>
              <a:t>výskytu říčního dřeva v </a:t>
            </a:r>
            <a:r>
              <a:rPr lang="cs-CZ" dirty="0" smtClean="0"/>
              <a:t>horských tocích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Parametry říčního dřeva</a:t>
            </a:r>
          </a:p>
          <a:p>
            <a:r>
              <a:rPr lang="cs-CZ" sz="2000" dirty="0" smtClean="0"/>
              <a:t>Oproti širokému údolnímu dnu </a:t>
            </a:r>
            <a:r>
              <a:rPr lang="cs-CZ" sz="2000" dirty="0" err="1" smtClean="0"/>
              <a:t>Sfakijského</a:t>
            </a:r>
            <a:r>
              <a:rPr lang="cs-CZ" sz="2000" dirty="0" smtClean="0"/>
              <a:t> kaňonu nízká míra stabilizace říčního dřeva živou vegetací</a:t>
            </a:r>
          </a:p>
          <a:p>
            <a:r>
              <a:rPr lang="cs-CZ" sz="2000" dirty="0" smtClean="0"/>
              <a:t>&gt; 50 % kusů bylo transportováno během minulých povodní, což se ale neodrazilo ve formování dřevních </a:t>
            </a:r>
            <a:r>
              <a:rPr lang="cs-CZ" sz="2000" dirty="0" err="1" smtClean="0"/>
              <a:t>nápěchů</a:t>
            </a:r>
            <a:r>
              <a:rPr lang="cs-CZ" sz="2000" dirty="0" smtClean="0"/>
              <a:t> jako artefaktu transportu</a:t>
            </a:r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292998"/>
            <a:ext cx="3314874" cy="33763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3828" y="3645024"/>
            <a:ext cx="5236208" cy="3096344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6314477" y="3694289"/>
            <a:ext cx="1008113" cy="554318"/>
          </a:xfrm>
          <a:prstGeom prst="ellipse">
            <a:avLst/>
          </a:prstGeom>
          <a:noFill/>
          <a:ln w="349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4508376" y="4157464"/>
            <a:ext cx="2880320" cy="720080"/>
          </a:xfrm>
          <a:prstGeom prst="ellipse">
            <a:avLst/>
          </a:prstGeom>
          <a:noFill/>
          <a:ln w="349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732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1" y="2852936"/>
            <a:ext cx="3879236" cy="388843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2) Predikce </a:t>
            </a:r>
            <a:r>
              <a:rPr lang="cs-CZ" dirty="0"/>
              <a:t>výskytu říčního dřeva v </a:t>
            </a:r>
            <a:r>
              <a:rPr lang="cs-CZ" dirty="0" smtClean="0"/>
              <a:t>horských tocích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Predispozice celkově nízkého množství říčního dřeva</a:t>
            </a:r>
          </a:p>
          <a:p>
            <a:r>
              <a:rPr lang="cs-CZ" sz="2000" dirty="0" smtClean="0"/>
              <a:t>Nízká hustota </a:t>
            </a:r>
            <a:r>
              <a:rPr lang="cs-CZ" sz="2000" dirty="0" err="1" smtClean="0"/>
              <a:t>zakmenění</a:t>
            </a:r>
            <a:r>
              <a:rPr lang="cs-CZ" sz="2000" dirty="0" smtClean="0"/>
              <a:t> (2-4 x nižší než v našich lesích) – historie území?</a:t>
            </a:r>
          </a:p>
          <a:p>
            <a:r>
              <a:rPr lang="cs-CZ" sz="2000" dirty="0" smtClean="0"/>
              <a:t>Rychlý rozklad dřeva?</a:t>
            </a:r>
          </a:p>
          <a:p>
            <a:r>
              <a:rPr lang="cs-CZ" sz="2000" dirty="0" smtClean="0"/>
              <a:t>Hydrologický režim?</a:t>
            </a:r>
          </a:p>
          <a:p>
            <a:endParaRPr lang="cs-CZ" sz="2000" dirty="0"/>
          </a:p>
          <a:p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427984" y="2492896"/>
            <a:ext cx="4258816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Generalizované lineární modely ukázaly, že na </a:t>
            </a:r>
            <a:r>
              <a:rPr lang="cs-CZ" b="1" dirty="0" smtClean="0"/>
              <a:t>objem říčního dřeva </a:t>
            </a:r>
            <a:r>
              <a:rPr lang="cs-CZ" dirty="0" smtClean="0"/>
              <a:t>má pozitivní vliv: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Přítomnost jehličnanů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Celková hustota </a:t>
            </a:r>
            <a:r>
              <a:rPr lang="cs-CZ" dirty="0" err="1" smtClean="0"/>
              <a:t>zakmenění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Nadmořská výška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Nízká šířka koryta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Uzavřenost údolí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419685" y="4643696"/>
            <a:ext cx="4258816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Generalizované lineární modely ukázaly, že na </a:t>
            </a:r>
            <a:r>
              <a:rPr lang="cs-CZ" b="1" dirty="0" smtClean="0"/>
              <a:t>počty říčního dřeva </a:t>
            </a:r>
            <a:r>
              <a:rPr lang="cs-CZ" dirty="0" smtClean="0"/>
              <a:t>má pozitivní vliv </a:t>
            </a:r>
            <a:br>
              <a:rPr lang="cs-CZ" dirty="0" smtClean="0"/>
            </a:br>
            <a:r>
              <a:rPr lang="cs-CZ" dirty="0" smtClean="0"/>
              <a:t>(ale pouze na p &lt;0.1):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Přítomnost listnáčů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Nízká šířka údolního dna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944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Kdo jsem?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 lnSpcReduction="10000"/>
          </a:bodyPr>
          <a:lstStyle/>
          <a:p>
            <a:r>
              <a:rPr lang="cs-CZ" sz="2000" dirty="0" smtClean="0"/>
              <a:t>Odborný asistent na KFGG </a:t>
            </a:r>
            <a:r>
              <a:rPr lang="cs-CZ" sz="2000" dirty="0" err="1" smtClean="0"/>
              <a:t>PřF</a:t>
            </a:r>
            <a:r>
              <a:rPr lang="cs-CZ" sz="2000" dirty="0"/>
              <a:t> </a:t>
            </a:r>
            <a:r>
              <a:rPr lang="cs-CZ" sz="2000" dirty="0" smtClean="0"/>
              <a:t>OU </a:t>
            </a:r>
            <a:r>
              <a:rPr lang="cs-CZ" sz="2000" dirty="0"/>
              <a:t>(</a:t>
            </a:r>
            <a:r>
              <a:rPr lang="cs-CZ" sz="2000" b="1" dirty="0"/>
              <a:t>fluviální geomorfologie</a:t>
            </a:r>
            <a:r>
              <a:rPr lang="cs-CZ" sz="2000" dirty="0"/>
              <a:t>, modelování transportu sedimentů, </a:t>
            </a:r>
            <a:r>
              <a:rPr lang="cs-CZ" sz="2000" dirty="0" smtClean="0"/>
              <a:t>hydrologie)</a:t>
            </a:r>
          </a:p>
          <a:p>
            <a:r>
              <a:rPr lang="cs-CZ" sz="2000" dirty="0" smtClean="0"/>
              <a:t>*22. 3. 1985 </a:t>
            </a:r>
            <a:endParaRPr lang="cs-CZ" sz="2000" dirty="0"/>
          </a:p>
          <a:p>
            <a:r>
              <a:rPr lang="cs-CZ" sz="2000" dirty="0"/>
              <a:t>Masarykovo gymnázium v </a:t>
            </a:r>
            <a:r>
              <a:rPr lang="cs-CZ" sz="2000" dirty="0" err="1"/>
              <a:t>Příboře</a:t>
            </a:r>
            <a:r>
              <a:rPr lang="cs-CZ" sz="2000" dirty="0"/>
              <a:t> (2000 – 2004)</a:t>
            </a:r>
          </a:p>
          <a:p>
            <a:r>
              <a:rPr lang="cs-CZ" sz="2000" dirty="0"/>
              <a:t>Mgr. – Přírodovědecká fakulta Ostravské univerzity (Fyzická geografie a </a:t>
            </a:r>
            <a:r>
              <a:rPr lang="cs-CZ" sz="2000" dirty="0" err="1"/>
              <a:t>geoekologie</a:t>
            </a:r>
            <a:r>
              <a:rPr lang="cs-CZ" sz="2000" dirty="0"/>
              <a:t>) (2004 – 2009)</a:t>
            </a:r>
          </a:p>
          <a:p>
            <a:r>
              <a:rPr lang="cs-CZ" sz="2000" dirty="0"/>
              <a:t>Ph.D. – Přírodovědecká fakulta Ostravské univerzity (Environmentální geografie) (2009 – 2012)</a:t>
            </a:r>
          </a:p>
          <a:p>
            <a:r>
              <a:rPr lang="cs-CZ" sz="2000" dirty="0"/>
              <a:t>RNDr. – Přírodovědecká fakulta Ostravské univerzity (Fyzická geografie a </a:t>
            </a:r>
            <a:r>
              <a:rPr lang="cs-CZ" sz="2000" dirty="0" err="1"/>
              <a:t>geoekologie</a:t>
            </a:r>
            <a:r>
              <a:rPr lang="cs-CZ" sz="2000" dirty="0"/>
              <a:t>) (2013)</a:t>
            </a:r>
          </a:p>
          <a:p>
            <a:endParaRPr lang="cs-CZ" sz="2000" dirty="0"/>
          </a:p>
          <a:p>
            <a:r>
              <a:rPr lang="cs-CZ" sz="2000" dirty="0"/>
              <a:t>2012 - vědecký pracovník na Katedře fyzické geografie a </a:t>
            </a:r>
            <a:r>
              <a:rPr lang="cs-CZ" sz="2000" dirty="0" err="1"/>
              <a:t>geoekologie</a:t>
            </a:r>
            <a:r>
              <a:rPr lang="cs-CZ" sz="2000" dirty="0"/>
              <a:t> </a:t>
            </a:r>
            <a:r>
              <a:rPr lang="cs-CZ" sz="2000" dirty="0" err="1"/>
              <a:t>PřF</a:t>
            </a:r>
            <a:r>
              <a:rPr lang="cs-CZ" sz="2000" dirty="0"/>
              <a:t> OU</a:t>
            </a:r>
          </a:p>
          <a:p>
            <a:r>
              <a:rPr lang="cs-CZ" sz="2000" dirty="0"/>
              <a:t>2013 - odborný asistent na KFG </a:t>
            </a:r>
            <a:r>
              <a:rPr lang="cs-CZ" sz="2000" dirty="0" smtClean="0"/>
              <a:t>OU</a:t>
            </a:r>
          </a:p>
          <a:p>
            <a:r>
              <a:rPr lang="cs-CZ" sz="2000" dirty="0" smtClean="0"/>
              <a:t>h-index 8, WOS cca 30 článků (2/2019)</a:t>
            </a:r>
          </a:p>
          <a:p>
            <a:endParaRPr lang="cs-CZ" sz="20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43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2) Predikce </a:t>
            </a:r>
            <a:r>
              <a:rPr lang="cs-CZ" dirty="0"/>
              <a:t>výskytu říčního dřeva v </a:t>
            </a:r>
            <a:r>
              <a:rPr lang="cs-CZ" dirty="0" smtClean="0"/>
              <a:t>horských tocích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Predispozice celkově nízkého množství říčního dřeva</a:t>
            </a:r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181958"/>
            <a:ext cx="8736112" cy="347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8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2) Predikce </a:t>
            </a:r>
            <a:r>
              <a:rPr lang="cs-CZ" dirty="0"/>
              <a:t>výskytu říčního dřeva v </a:t>
            </a:r>
            <a:r>
              <a:rPr lang="cs-CZ" dirty="0" smtClean="0"/>
              <a:t>horských tocích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Transportované říční dřevo</a:t>
            </a:r>
          </a:p>
          <a:p>
            <a:r>
              <a:rPr lang="cs-CZ" sz="2000" dirty="0" smtClean="0"/>
              <a:t>Jeho objem stoupá s uzavřeností údolí a nadmořskou výškou (vazba na celkový objem říčního dřeva)</a:t>
            </a:r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 smtClean="0"/>
          </a:p>
          <a:p>
            <a:r>
              <a:rPr lang="cs-CZ" sz="2000" dirty="0" err="1" smtClean="0"/>
              <a:t>Proporciální</a:t>
            </a:r>
            <a:r>
              <a:rPr lang="cs-CZ" sz="2000" dirty="0" smtClean="0"/>
              <a:t> nárůst transportovaného dřeva na celkovém objemu říčního dřeva s nárůstem šířky koryta </a:t>
            </a:r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49" y="2780928"/>
            <a:ext cx="8806587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2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2) Predikce </a:t>
            </a:r>
            <a:r>
              <a:rPr lang="cs-CZ" dirty="0"/>
              <a:t>výskytu říčního dřeva v </a:t>
            </a:r>
            <a:r>
              <a:rPr lang="cs-CZ" dirty="0" smtClean="0"/>
              <a:t>horských tocích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Hlavní závěry</a:t>
            </a:r>
          </a:p>
          <a:p>
            <a:r>
              <a:rPr lang="cs-CZ" sz="2000" dirty="0" smtClean="0"/>
              <a:t>Množství říčního dřeva je relativně nízké, ale značně variabilní </a:t>
            </a:r>
          </a:p>
          <a:p>
            <a:r>
              <a:rPr lang="cs-CZ" sz="2000" dirty="0" smtClean="0"/>
              <a:t>Tato variabilita je podmíněna druhovým složením živé vegetace, které je podmíněno nadmořskou výškou, případně lokálními disturbancemi (svahové nestability, pravděpodobně i lesní požáry)</a:t>
            </a:r>
          </a:p>
          <a:p>
            <a:r>
              <a:rPr lang="cs-CZ" sz="2000" dirty="0" smtClean="0"/>
              <a:t>Vliv mají geometrické parametry koryta a uzavřenost údolí</a:t>
            </a:r>
          </a:p>
          <a:p>
            <a:r>
              <a:rPr lang="cs-CZ" sz="2000" dirty="0" smtClean="0"/>
              <a:t>Vysoká míra mobility, pravděpodobně značně nepravidelná (</a:t>
            </a:r>
            <a:r>
              <a:rPr lang="cs-CZ" sz="2000" dirty="0" err="1" smtClean="0"/>
              <a:t>flash</a:t>
            </a:r>
            <a:r>
              <a:rPr lang="cs-CZ" sz="2000" dirty="0" smtClean="0"/>
              <a:t> </a:t>
            </a:r>
            <a:r>
              <a:rPr lang="cs-CZ" sz="2000" dirty="0" err="1" smtClean="0"/>
              <a:t>floods</a:t>
            </a:r>
            <a:r>
              <a:rPr lang="cs-CZ" sz="2000" dirty="0" smtClean="0"/>
              <a:t>) -&gt; probíhá vyhodnocení jizev způsobených povodněmi v některých povodích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1360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3) Říční dřevo v periodicky protékané řece a jeho potenciální vliv na biotu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Předmět (prozatím nevyhodnoceného) výzkumu:</a:t>
            </a:r>
          </a:p>
          <a:p>
            <a:r>
              <a:rPr lang="cs-CZ" sz="2000" dirty="0" smtClean="0"/>
              <a:t>Jaké množství říčního dřeva se nachází v periodicky protékané řece s úseky </a:t>
            </a:r>
            <a:br>
              <a:rPr lang="cs-CZ" sz="2000" dirty="0" smtClean="0"/>
            </a:br>
            <a:r>
              <a:rPr lang="cs-CZ" sz="2000" dirty="0" smtClean="0"/>
              <a:t>o kontrastní morfologií a jaké jsou zákonitosti jeho výskytu?</a:t>
            </a:r>
          </a:p>
          <a:p>
            <a:endParaRPr lang="cs-CZ" sz="2000" dirty="0" smtClean="0"/>
          </a:p>
          <a:p>
            <a:r>
              <a:rPr lang="cs-CZ" sz="2000" dirty="0" smtClean="0"/>
              <a:t>Existuje zde vazba mezi říčním dřevem a populacemi endemických rybích druhů?</a:t>
            </a:r>
          </a:p>
          <a:p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224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3) Říční dřevo v periodicky protékané řece a jeho potenciální vliv na biotu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Studované území:</a:t>
            </a:r>
          </a:p>
          <a:p>
            <a:r>
              <a:rPr lang="cs-CZ" sz="2000" dirty="0" smtClean="0"/>
              <a:t>100 km dlouhá řeka </a:t>
            </a:r>
            <a:r>
              <a:rPr lang="cs-CZ" sz="2000" dirty="0" err="1" smtClean="0"/>
              <a:t>Evrotas</a:t>
            </a:r>
            <a:r>
              <a:rPr lang="cs-CZ" sz="2000" dirty="0" smtClean="0"/>
              <a:t>, Peloponés</a:t>
            </a:r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334232"/>
            <a:ext cx="5472608" cy="451262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211960" y="3416639"/>
            <a:ext cx="144016" cy="1440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415" y="2806862"/>
            <a:ext cx="3669401" cy="3312368"/>
          </a:xfrm>
          <a:prstGeom prst="rect">
            <a:avLst/>
          </a:prstGeom>
        </p:spPr>
      </p:pic>
      <p:cxnSp>
        <p:nvCxnSpPr>
          <p:cNvPr id="8" name="Přímá spojnice se šipkou 7"/>
          <p:cNvCxnSpPr/>
          <p:nvPr/>
        </p:nvCxnSpPr>
        <p:spPr>
          <a:xfrm flipH="1">
            <a:off x="2411760" y="4518536"/>
            <a:ext cx="288032" cy="206608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8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3) Říční dřevo v periodicky protékané řece a jeho potenciální vliv na biotu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Studované území:</a:t>
            </a:r>
          </a:p>
          <a:p>
            <a:r>
              <a:rPr lang="cs-CZ" sz="2000" dirty="0" smtClean="0"/>
              <a:t>100 km dlouhá řeka </a:t>
            </a:r>
            <a:r>
              <a:rPr lang="cs-CZ" sz="2000" dirty="0" err="1" smtClean="0"/>
              <a:t>Evrotas</a:t>
            </a:r>
            <a:r>
              <a:rPr lang="cs-CZ" sz="2000" dirty="0" smtClean="0"/>
              <a:t>, Peloponés</a:t>
            </a:r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060848"/>
            <a:ext cx="6480720" cy="467424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426" y="404664"/>
            <a:ext cx="5499722" cy="309634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530" y="404664"/>
            <a:ext cx="5352578" cy="3546083"/>
          </a:xfrm>
          <a:prstGeom prst="rect">
            <a:avLst/>
          </a:prstGeom>
        </p:spPr>
      </p:pic>
      <p:sp>
        <p:nvSpPr>
          <p:cNvPr id="10" name="Ovál 9"/>
          <p:cNvSpPr/>
          <p:nvPr/>
        </p:nvSpPr>
        <p:spPr>
          <a:xfrm>
            <a:off x="2267744" y="3212976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557" y="514814"/>
            <a:ext cx="5294551" cy="3510287"/>
          </a:xfrm>
          <a:prstGeom prst="rect">
            <a:avLst/>
          </a:prstGeom>
        </p:spPr>
      </p:pic>
      <p:sp>
        <p:nvSpPr>
          <p:cNvPr id="12" name="Ovál 11"/>
          <p:cNvSpPr/>
          <p:nvPr/>
        </p:nvSpPr>
        <p:spPr>
          <a:xfrm>
            <a:off x="2483768" y="3501008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267744" y="2684445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530" y="589169"/>
            <a:ext cx="5387506" cy="3571916"/>
          </a:xfrm>
          <a:prstGeom prst="rect">
            <a:avLst/>
          </a:prstGeom>
        </p:spPr>
      </p:pic>
      <p:sp>
        <p:nvSpPr>
          <p:cNvPr id="16" name="Ovál 15"/>
          <p:cNvSpPr/>
          <p:nvPr/>
        </p:nvSpPr>
        <p:spPr>
          <a:xfrm>
            <a:off x="2699792" y="4025101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280" y="671417"/>
            <a:ext cx="5480560" cy="3633611"/>
          </a:xfrm>
          <a:prstGeom prst="rect">
            <a:avLst/>
          </a:prstGeom>
        </p:spPr>
      </p:pic>
      <p:sp>
        <p:nvSpPr>
          <p:cNvPr id="18" name="Ovál 17"/>
          <p:cNvSpPr/>
          <p:nvPr/>
        </p:nvSpPr>
        <p:spPr>
          <a:xfrm>
            <a:off x="2987824" y="4449782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633" y="783640"/>
            <a:ext cx="5515207" cy="3656583"/>
          </a:xfrm>
          <a:prstGeom prst="rect">
            <a:avLst/>
          </a:prstGeom>
        </p:spPr>
      </p:pic>
      <p:sp>
        <p:nvSpPr>
          <p:cNvPr id="20" name="Ovál 19"/>
          <p:cNvSpPr/>
          <p:nvPr/>
        </p:nvSpPr>
        <p:spPr>
          <a:xfrm>
            <a:off x="3131840" y="4776360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089" y="885160"/>
            <a:ext cx="5465751" cy="3623793"/>
          </a:xfrm>
          <a:prstGeom prst="rect">
            <a:avLst/>
          </a:prstGeom>
        </p:spPr>
      </p:pic>
      <p:sp>
        <p:nvSpPr>
          <p:cNvPr id="22" name="Ovál 21"/>
          <p:cNvSpPr/>
          <p:nvPr/>
        </p:nvSpPr>
        <p:spPr>
          <a:xfrm>
            <a:off x="3284240" y="4928760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68" y="925821"/>
            <a:ext cx="5473430" cy="3628884"/>
          </a:xfrm>
          <a:prstGeom prst="rect">
            <a:avLst/>
          </a:prstGeom>
        </p:spPr>
      </p:pic>
      <p:sp>
        <p:nvSpPr>
          <p:cNvPr id="24" name="Ovál 23"/>
          <p:cNvSpPr/>
          <p:nvPr/>
        </p:nvSpPr>
        <p:spPr>
          <a:xfrm>
            <a:off x="3645592" y="5114602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758" y="981242"/>
            <a:ext cx="5450400" cy="3613615"/>
          </a:xfrm>
          <a:prstGeom prst="rect">
            <a:avLst/>
          </a:prstGeom>
        </p:spPr>
      </p:pic>
      <p:sp>
        <p:nvSpPr>
          <p:cNvPr id="26" name="Ovál 25"/>
          <p:cNvSpPr/>
          <p:nvPr/>
        </p:nvSpPr>
        <p:spPr>
          <a:xfrm>
            <a:off x="3923928" y="5268426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7" name="Obrázek 2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642" y="1061073"/>
            <a:ext cx="5475781" cy="3630442"/>
          </a:xfrm>
          <a:prstGeom prst="rect">
            <a:avLst/>
          </a:prstGeom>
        </p:spPr>
      </p:pic>
      <p:sp>
        <p:nvSpPr>
          <p:cNvPr id="28" name="Ovál 27"/>
          <p:cNvSpPr/>
          <p:nvPr/>
        </p:nvSpPr>
        <p:spPr>
          <a:xfrm>
            <a:off x="3995936" y="5456653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9" name="Obrázek 2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348" y="1058279"/>
            <a:ext cx="5504685" cy="3099137"/>
          </a:xfrm>
          <a:prstGeom prst="rect">
            <a:avLst/>
          </a:prstGeom>
        </p:spPr>
      </p:pic>
      <p:sp>
        <p:nvSpPr>
          <p:cNvPr id="30" name="Ovál 29"/>
          <p:cNvSpPr/>
          <p:nvPr/>
        </p:nvSpPr>
        <p:spPr>
          <a:xfrm>
            <a:off x="4021790" y="5710975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1" name="Obrázek 30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2071" y="1060970"/>
            <a:ext cx="5751065" cy="3237849"/>
          </a:xfrm>
          <a:prstGeom prst="rect">
            <a:avLst/>
          </a:prstGeom>
        </p:spPr>
      </p:pic>
      <p:sp>
        <p:nvSpPr>
          <p:cNvPr id="32" name="Ovál 31"/>
          <p:cNvSpPr/>
          <p:nvPr/>
        </p:nvSpPr>
        <p:spPr>
          <a:xfrm>
            <a:off x="4283968" y="5992021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82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3) Říční dřevo v periodicky protékané řece a jeho potenciální vliv na biotu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Metody:</a:t>
            </a:r>
          </a:p>
          <a:p>
            <a:r>
              <a:rPr lang="cs-CZ" sz="2000" dirty="0" smtClean="0"/>
              <a:t>Inventarizace říčního dřeva v 19+3 úsecích </a:t>
            </a:r>
          </a:p>
          <a:p>
            <a:r>
              <a:rPr lang="cs-CZ" sz="2000" dirty="0" smtClean="0"/>
              <a:t>Měření geometrických parametrů koryta těchto úseků</a:t>
            </a:r>
          </a:p>
          <a:p>
            <a:r>
              <a:rPr lang="cs-CZ" sz="2000" dirty="0" smtClean="0"/>
              <a:t>Kvantifikace parametrů břehových porostů (</a:t>
            </a:r>
            <a:r>
              <a:rPr lang="cs-CZ" sz="2000" dirty="0" err="1" smtClean="0"/>
              <a:t>zakmenění</a:t>
            </a:r>
            <a:r>
              <a:rPr lang="cs-CZ" sz="2000" dirty="0" smtClean="0"/>
              <a:t>, podíl mrtvých stromů)</a:t>
            </a:r>
          </a:p>
          <a:p>
            <a:r>
              <a:rPr lang="cs-CZ" sz="2000" dirty="0" smtClean="0"/>
              <a:t>Odlov ryb ve vybraných úsecích a konkrétních lokalitách u dřeva/mimo dřevo </a:t>
            </a:r>
            <a:r>
              <a:rPr lang="cs-CZ" sz="2000" dirty="0" smtClean="0">
                <a:sym typeface="Wingdings" panose="05000000000000000000" pitchFamily="2" charset="2"/>
              </a:rPr>
              <a:t></a:t>
            </a:r>
            <a:endParaRPr lang="cs-CZ" sz="2000" dirty="0" smtClean="0"/>
          </a:p>
          <a:p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084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3) Říční dřevo v </a:t>
            </a:r>
            <a:r>
              <a:rPr lang="cs-CZ" dirty="0"/>
              <a:t>periodicky protékané řece </a:t>
            </a:r>
            <a:r>
              <a:rPr lang="cs-CZ" dirty="0" smtClean="0"/>
              <a:t>a jeho potenciální vliv na biotu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Množství a vůdčí faktory výskytu říčního dřeva</a:t>
            </a:r>
          </a:p>
          <a:p>
            <a:r>
              <a:rPr lang="cs-CZ" sz="2000" dirty="0" smtClean="0"/>
              <a:t>Variabilní především v závislosti na hydrologickém režimu úseku</a:t>
            </a:r>
          </a:p>
          <a:p>
            <a:r>
              <a:rPr lang="cs-CZ" sz="2000" dirty="0" smtClean="0"/>
              <a:t>Tento hydrologický režim ovlivňuje i </a:t>
            </a:r>
            <a:r>
              <a:rPr lang="cs-CZ" sz="2000" dirty="0" err="1" smtClean="0"/>
              <a:t>zakmenění</a:t>
            </a:r>
            <a:r>
              <a:rPr lang="cs-CZ" sz="2000" dirty="0" smtClean="0"/>
              <a:t> břehových porostů</a:t>
            </a:r>
          </a:p>
          <a:p>
            <a:endParaRPr lang="cs-CZ" sz="2000" dirty="0"/>
          </a:p>
          <a:p>
            <a:endParaRPr lang="cs-CZ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9018261"/>
              </p:ext>
            </p:extLst>
          </p:nvPr>
        </p:nvGraphicFramePr>
        <p:xfrm>
          <a:off x="505740" y="2924944"/>
          <a:ext cx="3696572" cy="3733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Plot" r:id="rId3" imgW="6386040" imgH="6450120" progId="Grapher.Document">
                  <p:embed/>
                </p:oleObj>
              </mc:Choice>
              <mc:Fallback>
                <p:oleObj name="Plot" r:id="rId3" imgW="6386040" imgH="645012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5740" y="2924944"/>
                        <a:ext cx="3696572" cy="3733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528944"/>
              </p:ext>
            </p:extLst>
          </p:nvPr>
        </p:nvGraphicFramePr>
        <p:xfrm>
          <a:off x="4419870" y="2924944"/>
          <a:ext cx="3696571" cy="3733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Plot" r:id="rId5" imgW="6386040" imgH="6450120" progId="Grapher.Document">
                  <p:embed/>
                </p:oleObj>
              </mc:Choice>
              <mc:Fallback>
                <p:oleObj name="Plot" r:id="rId5" imgW="6386040" imgH="6450120" progId="Grapher.Document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19870" y="2924944"/>
                        <a:ext cx="3696571" cy="3733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347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3) Říční dřevo v periodicky protékané řece a jeho potenciální vliv na biotu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Množství říčního dřeva</a:t>
            </a:r>
          </a:p>
          <a:p>
            <a:r>
              <a:rPr lang="cs-CZ" sz="2000" dirty="0" smtClean="0"/>
              <a:t>Variabilní především v závislosti na hydrologickém režimu úseku</a:t>
            </a:r>
          </a:p>
          <a:p>
            <a:r>
              <a:rPr lang="cs-CZ" sz="2000" dirty="0" smtClean="0"/>
              <a:t>Tento hydrologický režim ovlivňuje i </a:t>
            </a:r>
            <a:r>
              <a:rPr lang="cs-CZ" sz="2000" dirty="0" err="1" smtClean="0"/>
              <a:t>zakmenění</a:t>
            </a:r>
            <a:r>
              <a:rPr lang="cs-CZ" sz="2000" dirty="0" smtClean="0"/>
              <a:t> břehových porostů</a:t>
            </a:r>
          </a:p>
          <a:p>
            <a:endParaRPr lang="cs-CZ" sz="2000" dirty="0"/>
          </a:p>
          <a:p>
            <a:endParaRPr lang="cs-CZ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6146085"/>
              </p:ext>
            </p:extLst>
          </p:nvPr>
        </p:nvGraphicFramePr>
        <p:xfrm>
          <a:off x="539552" y="2996952"/>
          <a:ext cx="3456384" cy="345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Plot" r:id="rId3" imgW="6205680" imgH="6198120" progId="Grapher.Document">
                  <p:embed/>
                </p:oleObj>
              </mc:Choice>
              <mc:Fallback>
                <p:oleObj name="Plot" r:id="rId3" imgW="6205680" imgH="619812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2996952"/>
                        <a:ext cx="3456384" cy="345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9868358"/>
              </p:ext>
            </p:extLst>
          </p:nvPr>
        </p:nvGraphicFramePr>
        <p:xfrm>
          <a:off x="4258004" y="2924944"/>
          <a:ext cx="3626364" cy="3700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Plot" r:id="rId5" imgW="6321600" imgH="6450120" progId="Grapher.Document">
                  <p:embed/>
                </p:oleObj>
              </mc:Choice>
              <mc:Fallback>
                <p:oleObj name="Plot" r:id="rId5" imgW="6321600" imgH="6450120" progId="Grapher.Document">
                  <p:embed/>
                  <p:pic>
                    <p:nvPicPr>
                      <p:cNvPr id="7" name="Objek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58004" y="2924944"/>
                        <a:ext cx="3626364" cy="3700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338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12" y="2852936"/>
            <a:ext cx="4078348" cy="270394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3) Říční dřevo v periodicky protékané řece a jeho potenciální vliv na biotu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Source-to-</a:t>
            </a:r>
            <a:r>
              <a:rPr lang="cs-CZ" sz="2000" dirty="0" err="1" smtClean="0"/>
              <a:t>sinks</a:t>
            </a:r>
            <a:r>
              <a:rPr lang="cs-CZ" sz="2000" dirty="0" smtClean="0"/>
              <a:t> toky říčního dřeva</a:t>
            </a:r>
          </a:p>
          <a:p>
            <a:r>
              <a:rPr lang="cs-CZ" sz="2000" dirty="0" smtClean="0"/>
              <a:t>V některých úsecích výskyt mrtvých platanů -&gt; předpoklad zvýšené dodávky</a:t>
            </a:r>
          </a:p>
          <a:p>
            <a:r>
              <a:rPr lang="cs-CZ" sz="2000" dirty="0" smtClean="0"/>
              <a:t>Relativně široké větvící se úseky – depozice říčního dřeva</a:t>
            </a:r>
          </a:p>
          <a:p>
            <a:endParaRPr lang="cs-CZ" sz="2000" dirty="0"/>
          </a:p>
          <a:p>
            <a:endParaRPr lang="cs-CZ" dirty="0"/>
          </a:p>
        </p:txBody>
      </p:sp>
      <p:sp>
        <p:nvSpPr>
          <p:cNvPr id="6" name="Kříž 5"/>
          <p:cNvSpPr/>
          <p:nvPr/>
        </p:nvSpPr>
        <p:spPr>
          <a:xfrm>
            <a:off x="185147" y="3466041"/>
            <a:ext cx="370384" cy="288032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Kříž 8"/>
          <p:cNvSpPr/>
          <p:nvPr/>
        </p:nvSpPr>
        <p:spPr>
          <a:xfrm>
            <a:off x="552605" y="3719165"/>
            <a:ext cx="370384" cy="288032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Kříž 9"/>
          <p:cNvSpPr/>
          <p:nvPr/>
        </p:nvSpPr>
        <p:spPr>
          <a:xfrm>
            <a:off x="985785" y="3754073"/>
            <a:ext cx="370384" cy="288032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Kříž 10"/>
          <p:cNvSpPr/>
          <p:nvPr/>
        </p:nvSpPr>
        <p:spPr>
          <a:xfrm>
            <a:off x="1170977" y="3374760"/>
            <a:ext cx="370384" cy="288032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Kříž 11"/>
          <p:cNvSpPr/>
          <p:nvPr/>
        </p:nvSpPr>
        <p:spPr>
          <a:xfrm>
            <a:off x="2771800" y="3175186"/>
            <a:ext cx="370384" cy="288032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7" y="2856227"/>
            <a:ext cx="4796899" cy="2700654"/>
          </a:xfrm>
          <a:prstGeom prst="rect">
            <a:avLst/>
          </a:prstGeom>
        </p:spPr>
      </p:pic>
      <p:sp>
        <p:nvSpPr>
          <p:cNvPr id="14" name="Šipka doprava 13"/>
          <p:cNvSpPr/>
          <p:nvPr/>
        </p:nvSpPr>
        <p:spPr>
          <a:xfrm>
            <a:off x="3923928" y="4198612"/>
            <a:ext cx="714908" cy="31050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5724128" y="4198612"/>
            <a:ext cx="958289" cy="59854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7307143" y="4653136"/>
            <a:ext cx="958289" cy="59854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5368129" y="3719165"/>
            <a:ext cx="488316" cy="44328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02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Kdo jsem?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/>
          </a:bodyPr>
          <a:lstStyle/>
          <a:p>
            <a:endParaRPr lang="cs-CZ" sz="2000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895" y="0"/>
            <a:ext cx="5430694" cy="241626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4471946"/>
            <a:ext cx="5366926" cy="242088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2382805"/>
            <a:ext cx="5449925" cy="205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3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3) Říční dřevo v periodicky protékané řece a jeho potenciální vliv na biotu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Source-to-</a:t>
            </a:r>
            <a:r>
              <a:rPr lang="cs-CZ" sz="2000" dirty="0" err="1" smtClean="0"/>
              <a:t>sinks</a:t>
            </a:r>
            <a:r>
              <a:rPr lang="cs-CZ" sz="2000" dirty="0" smtClean="0"/>
              <a:t> toky říčního dřeva</a:t>
            </a:r>
          </a:p>
          <a:p>
            <a:r>
              <a:rPr lang="cs-CZ" sz="2000" dirty="0" smtClean="0"/>
              <a:t>V některých úsecích výskyt mrtvých platanů -&gt; předpoklad zvýšené dodávky</a:t>
            </a:r>
          </a:p>
          <a:p>
            <a:r>
              <a:rPr lang="cs-CZ" sz="2000" dirty="0" smtClean="0"/>
              <a:t>Kaňonovité úseky – předpoklad urychlení transportu (vysoká rychlost a hloubka proudění)</a:t>
            </a:r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10" y="3008709"/>
            <a:ext cx="6358907" cy="3576885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4283968" y="3894670"/>
            <a:ext cx="958289" cy="59854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3552435" y="3861136"/>
            <a:ext cx="958289" cy="59854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1584295"/>
            <a:ext cx="2813136" cy="5002695"/>
          </a:xfrm>
          <a:prstGeom prst="rect">
            <a:avLst/>
          </a:prstGeom>
        </p:spPr>
      </p:pic>
      <p:sp>
        <p:nvSpPr>
          <p:cNvPr id="12" name="Ovál 11"/>
          <p:cNvSpPr/>
          <p:nvPr/>
        </p:nvSpPr>
        <p:spPr>
          <a:xfrm>
            <a:off x="6948264" y="2060848"/>
            <a:ext cx="958289" cy="59854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002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3) Říční dřevo v periodicky protékané řece a jeho potenciální vliv na biotu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Source-to-</a:t>
            </a:r>
            <a:r>
              <a:rPr lang="cs-CZ" sz="2000" dirty="0" err="1" smtClean="0"/>
              <a:t>sinks</a:t>
            </a:r>
            <a:r>
              <a:rPr lang="cs-CZ" sz="2000" dirty="0" smtClean="0"/>
              <a:t> toky říčního dřeva</a:t>
            </a:r>
          </a:p>
          <a:p>
            <a:r>
              <a:rPr lang="cs-CZ" sz="2000" dirty="0" smtClean="0"/>
              <a:t>V některých úsecích výskyt mrtvých platanů -&gt; předpoklad zvýšené dodávky</a:t>
            </a:r>
          </a:p>
          <a:p>
            <a:r>
              <a:rPr lang="cs-CZ" sz="2000" dirty="0" smtClean="0"/>
              <a:t>Potenciální problém u mostních konstrukcí pod „</a:t>
            </a:r>
            <a:r>
              <a:rPr lang="cs-CZ" sz="2000" dirty="0" err="1" smtClean="0"/>
              <a:t>sources</a:t>
            </a:r>
            <a:r>
              <a:rPr lang="cs-CZ" sz="2000" dirty="0" smtClean="0"/>
              <a:t>“</a:t>
            </a:r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2757453"/>
            <a:ext cx="5976664" cy="3962529"/>
          </a:xfrm>
          <a:prstGeom prst="rect">
            <a:avLst/>
          </a:prstGeom>
        </p:spPr>
      </p:pic>
      <p:sp>
        <p:nvSpPr>
          <p:cNvPr id="18" name="Ovál 17"/>
          <p:cNvSpPr/>
          <p:nvPr/>
        </p:nvSpPr>
        <p:spPr>
          <a:xfrm>
            <a:off x="3779912" y="4869160"/>
            <a:ext cx="1368152" cy="93610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1331640" y="4869160"/>
            <a:ext cx="958289" cy="59854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054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3) Říční dřevo v periodicky protékané řece a jeho potenciální vliv na biotu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Potenciální vliv na endemické druhy ryb</a:t>
            </a:r>
          </a:p>
          <a:p>
            <a:r>
              <a:rPr lang="cs-CZ" sz="2000" dirty="0" smtClean="0"/>
              <a:t>Odlov ryb v blízkosti říčního dřeva a v místech bez dřeva, avšak…</a:t>
            </a:r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366272"/>
            <a:ext cx="7162430" cy="40324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492896"/>
            <a:ext cx="3456384" cy="422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0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8064" y="2132856"/>
            <a:ext cx="3899941" cy="449201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3) Říční dřevo v periodicky protékané řece a jeho potenciální vliv na biotu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Potenciální vliv na endemické druhy ryb</a:t>
            </a:r>
          </a:p>
          <a:p>
            <a:r>
              <a:rPr lang="cs-CZ" sz="2000" dirty="0" smtClean="0"/>
              <a:t>Většina místních druhů a populačních stádií preferuje habitat pomalejšího a hlubšího proudění</a:t>
            </a:r>
          </a:p>
          <a:p>
            <a:r>
              <a:rPr lang="cs-CZ" sz="2000" dirty="0" smtClean="0"/>
              <a:t>Říční dřevo může přispět k vývoji </a:t>
            </a:r>
            <a:br>
              <a:rPr lang="cs-CZ" sz="2000" dirty="0" smtClean="0"/>
            </a:br>
            <a:r>
              <a:rPr lang="cs-CZ" sz="2000" dirty="0" smtClean="0"/>
              <a:t>těchto habitatů (hrazené/výmolové tůně)</a:t>
            </a:r>
          </a:p>
          <a:p>
            <a:endParaRPr lang="cs-CZ" sz="2000" dirty="0"/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236296" y="6518869"/>
            <a:ext cx="1694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Vardakas</a:t>
            </a:r>
            <a:r>
              <a:rPr lang="cs-CZ" sz="1400" dirty="0" smtClean="0"/>
              <a:t> et al., 2016</a:t>
            </a:r>
            <a:endParaRPr lang="cs-CZ" sz="1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91" y="3450551"/>
            <a:ext cx="4670202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7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3) Říční dřevo v periodicky protékané řece a jeho potenciální vliv na biotu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Hlavní závěry</a:t>
            </a:r>
          </a:p>
          <a:p>
            <a:r>
              <a:rPr lang="cs-CZ" sz="2000" dirty="0" smtClean="0"/>
              <a:t>Prozatím se ukazuje, že nevysychající úseky mají více říčního dřeva</a:t>
            </a:r>
          </a:p>
          <a:p>
            <a:r>
              <a:rPr lang="cs-CZ" sz="2000" dirty="0" smtClean="0"/>
              <a:t>Říční dřevo by se mohlo uplatnit jako významný revitalizační prvek za účelem ochrany endemických populací ryb</a:t>
            </a:r>
          </a:p>
          <a:p>
            <a:r>
              <a:rPr lang="cs-CZ" sz="2000" dirty="0" smtClean="0"/>
              <a:t>Zvýšené povodňové riziko v případě, že mezi zdrojnicí říčního dřeva a úsekem s infrastrukturou neexistuje „retenční“ širší úsek</a:t>
            </a:r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863181"/>
            <a:ext cx="3703814" cy="25243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3863181"/>
            <a:ext cx="2808312" cy="253654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667" y="4262349"/>
            <a:ext cx="2188493" cy="172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9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Děkuji za pozornost!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/>
          </a:bodyPr>
          <a:lstStyle/>
          <a:p>
            <a:endParaRPr lang="cs-CZ" sz="20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588" y="1340768"/>
            <a:ext cx="3647242" cy="32713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340768"/>
            <a:ext cx="4804941" cy="388752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04720" y="5385394"/>
            <a:ext cx="4483304" cy="1015663"/>
          </a:xfrm>
          <a:prstGeom prst="rect">
            <a:avLst/>
          </a:prstGeom>
          <a:solidFill>
            <a:srgbClr val="F0FF97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czech-rivers.blogspot.com</a:t>
            </a:r>
          </a:p>
          <a:p>
            <a:r>
              <a:rPr lang="cs-CZ" sz="2000" dirty="0" err="1" smtClean="0"/>
              <a:t>facebook</a:t>
            </a:r>
            <a:r>
              <a:rPr lang="cs-CZ" sz="2000" dirty="0" smtClean="0"/>
              <a:t>: </a:t>
            </a:r>
            <a:r>
              <a:rPr lang="cs-CZ" sz="2000" dirty="0" smtClean="0">
                <a:latin typeface="Calibri"/>
              </a:rPr>
              <a:t>@</a:t>
            </a:r>
            <a:r>
              <a:rPr lang="cs-CZ" sz="2000" dirty="0" err="1" smtClean="0">
                <a:latin typeface="Calibri"/>
              </a:rPr>
              <a:t>fluvialni.geomorfologie</a:t>
            </a:r>
            <a:endParaRPr lang="cs-CZ" sz="2000" dirty="0" smtClean="0"/>
          </a:p>
          <a:p>
            <a:r>
              <a:rPr lang="cs-CZ" sz="2000" dirty="0" smtClean="0"/>
              <a:t>tomas.galia</a:t>
            </a:r>
            <a:r>
              <a:rPr lang="cs-CZ" sz="2000" dirty="0" smtClean="0">
                <a:latin typeface="Calibri"/>
              </a:rPr>
              <a:t>@osu.cz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8118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se měnila témata výzkumu…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051095" cy="536739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3528" y="1340277"/>
            <a:ext cx="2974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Květnová povodeň 2010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Malá Ráztoka (2 km</a:t>
            </a:r>
            <a:r>
              <a:rPr lang="cs-CZ" baseline="30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; 4 m</a:t>
            </a:r>
            <a:r>
              <a:rPr lang="cs-CZ" baseline="30000" dirty="0" smtClean="0">
                <a:solidFill>
                  <a:schemeClr val="bg1"/>
                </a:solidFill>
              </a:rPr>
              <a:t>3</a:t>
            </a:r>
            <a:r>
              <a:rPr lang="cs-CZ" dirty="0" smtClean="0">
                <a:solidFill>
                  <a:schemeClr val="bg1"/>
                </a:solidFill>
              </a:rPr>
              <a:t>/s)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355840"/>
            <a:ext cx="7246303" cy="540109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74459" y="1277034"/>
            <a:ext cx="2648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Terénní exkurze říjen 2015</a:t>
            </a:r>
          </a:p>
        </p:txBody>
      </p:sp>
      <p:sp>
        <p:nvSpPr>
          <p:cNvPr id="8" name="Ovál 7"/>
          <p:cNvSpPr/>
          <p:nvPr/>
        </p:nvSpPr>
        <p:spPr>
          <a:xfrm>
            <a:off x="3779912" y="4056385"/>
            <a:ext cx="720080" cy="52474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38" y="1268760"/>
            <a:ext cx="7921977" cy="524831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03235" y="1307002"/>
            <a:ext cx="4698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ysClr val="windowText" lastClr="000000"/>
                </a:solidFill>
              </a:rPr>
              <a:t>Terénní rekognoskace povodí </a:t>
            </a:r>
            <a:r>
              <a:rPr lang="cs-CZ" dirty="0" err="1" smtClean="0">
                <a:solidFill>
                  <a:sysClr val="windowText" lastClr="000000"/>
                </a:solidFill>
              </a:rPr>
              <a:t>Evrotas</a:t>
            </a:r>
            <a:r>
              <a:rPr lang="cs-CZ" dirty="0" smtClean="0">
                <a:solidFill>
                  <a:sysClr val="windowText" lastClr="000000"/>
                </a:solidFill>
              </a:rPr>
              <a:t>, říjen 2017</a:t>
            </a:r>
          </a:p>
        </p:txBody>
      </p:sp>
    </p:spTree>
    <p:extLst>
      <p:ext uri="{BB962C8B-B14F-4D97-AF65-F5344CB8AC3E}">
        <p14:creationId xmlns:p14="http://schemas.microsoft.com/office/powerpoint/2010/main" val="202398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Specifika středomořských toků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/>
          <a:lstStyle/>
          <a:p>
            <a:r>
              <a:rPr lang="cs-CZ" sz="2000" dirty="0" smtClean="0"/>
              <a:t>Často pouze občasně nebo periodicky protékané toky (</a:t>
            </a:r>
            <a:r>
              <a:rPr lang="cs-CZ" sz="2000" dirty="0" err="1" smtClean="0"/>
              <a:t>ephemeral</a:t>
            </a:r>
            <a:r>
              <a:rPr lang="cs-CZ" sz="2000" dirty="0" smtClean="0"/>
              <a:t>/</a:t>
            </a:r>
            <a:r>
              <a:rPr lang="cs-CZ" sz="2000" dirty="0" err="1" smtClean="0"/>
              <a:t>intermittent</a:t>
            </a:r>
            <a:r>
              <a:rPr lang="cs-CZ" sz="2000" dirty="0" smtClean="0"/>
              <a:t>/non-</a:t>
            </a:r>
            <a:r>
              <a:rPr lang="cs-CZ" sz="2000" dirty="0" err="1" smtClean="0"/>
              <a:t>perennial</a:t>
            </a:r>
            <a:r>
              <a:rPr lang="cs-CZ" sz="2000" dirty="0" smtClean="0"/>
              <a:t> </a:t>
            </a:r>
            <a:r>
              <a:rPr lang="cs-CZ" sz="2000" dirty="0" err="1" smtClean="0"/>
              <a:t>streams</a:t>
            </a:r>
            <a:r>
              <a:rPr lang="cs-CZ" sz="2000" dirty="0" smtClean="0"/>
              <a:t>)</a:t>
            </a:r>
          </a:p>
          <a:p>
            <a:r>
              <a:rPr lang="cs-CZ" sz="2000" dirty="0" smtClean="0"/>
              <a:t>Výskyt přívalových povodní (zimní období)</a:t>
            </a:r>
          </a:p>
          <a:p>
            <a:r>
              <a:rPr lang="cs-CZ" sz="2000" dirty="0" smtClean="0"/>
              <a:t>Krajina i vodní toky intenzivně využívány člověkem tisíce let</a:t>
            </a:r>
          </a:p>
          <a:p>
            <a:r>
              <a:rPr lang="cs-CZ" sz="2000" dirty="0" smtClean="0"/>
              <a:t>Značná zranitelnost vůči klimatické změně a nárůstu </a:t>
            </a:r>
            <a:r>
              <a:rPr lang="cs-CZ" sz="2000" dirty="0" err="1" smtClean="0"/>
              <a:t>antropoprese</a:t>
            </a:r>
            <a:endParaRPr lang="cs-CZ" sz="2000" dirty="0" smtClean="0"/>
          </a:p>
          <a:p>
            <a:r>
              <a:rPr lang="cs-CZ" sz="2000" dirty="0" smtClean="0"/>
              <a:t>Velice cenné z pohledu ekologie, specifické biotopy 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005064"/>
            <a:ext cx="3995741" cy="266216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533" y="4019507"/>
            <a:ext cx="4702879" cy="264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3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Specifika středomořských toků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9251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000" dirty="0" smtClean="0"/>
              <a:t>Z hlediska říčního dřeva </a:t>
            </a:r>
          </a:p>
          <a:p>
            <a:r>
              <a:rPr lang="cs-CZ" sz="2000" dirty="0" smtClean="0"/>
              <a:t>Prakticky neprobádané (mimo efektu lesních požárů na donášku a funkci říčního dřeva – malá povodí v Portugalsku)</a:t>
            </a:r>
          </a:p>
          <a:p>
            <a:r>
              <a:rPr lang="cs-CZ" sz="2000" dirty="0" smtClean="0"/>
              <a:t>Velice málo studií ze semiaridních oblastí v rámci celého světa (Austrálie, Jihoafrická republika, Namibie, USA)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Přitom říční dřevo </a:t>
            </a:r>
          </a:p>
          <a:p>
            <a:r>
              <a:rPr lang="cs-CZ" sz="2000" dirty="0" smtClean="0"/>
              <a:t>Je cenné z ekologického hlediska (heterogenita stanovišť, úkryty, potrava)</a:t>
            </a:r>
          </a:p>
          <a:p>
            <a:r>
              <a:rPr lang="cs-CZ" sz="2000" dirty="0" smtClean="0"/>
              <a:t>Může vykonávat geomorfologickou funkci (ukládání sedimentů, eroze)</a:t>
            </a:r>
          </a:p>
          <a:p>
            <a:r>
              <a:rPr lang="cs-CZ" sz="2000" dirty="0" smtClean="0"/>
              <a:t>Může být rizikové z hlediska povodňových události (</a:t>
            </a:r>
            <a:r>
              <a:rPr lang="cs-CZ" sz="2000" dirty="0" err="1" smtClean="0"/>
              <a:t>flash</a:t>
            </a:r>
            <a:r>
              <a:rPr lang="cs-CZ" sz="2000" dirty="0" smtClean="0"/>
              <a:t> </a:t>
            </a:r>
            <a:r>
              <a:rPr lang="cs-CZ" sz="2000" dirty="0" err="1" smtClean="0"/>
              <a:t>floods</a:t>
            </a:r>
            <a:r>
              <a:rPr lang="cs-CZ" sz="2000" dirty="0" smtClean="0"/>
              <a:t>) </a:t>
            </a:r>
            <a:r>
              <a:rPr lang="cs-CZ" sz="2000" dirty="0">
                <a:hlinkClick r:id="rId2"/>
              </a:rPr>
              <a:t>https://</a:t>
            </a:r>
            <a:r>
              <a:rPr lang="cs-CZ" sz="2000" dirty="0" smtClean="0">
                <a:hlinkClick r:id="rId2"/>
              </a:rPr>
              <a:t>www.youtube.com/watch?v=GH9zioEww7c</a:t>
            </a:r>
            <a:endParaRPr lang="cs-CZ" sz="2000" dirty="0" smtClean="0"/>
          </a:p>
          <a:p>
            <a:r>
              <a:rPr lang="cs-CZ" sz="2000" dirty="0" smtClean="0"/>
              <a:t>LW </a:t>
            </a:r>
            <a:r>
              <a:rPr lang="cs-CZ" sz="2000" dirty="0"/>
              <a:t>= </a:t>
            </a:r>
            <a:r>
              <a:rPr lang="cs-CZ" sz="2000" dirty="0" err="1"/>
              <a:t>large</a:t>
            </a:r>
            <a:r>
              <a:rPr lang="cs-CZ" sz="2000" dirty="0"/>
              <a:t> </a:t>
            </a:r>
            <a:r>
              <a:rPr lang="cs-CZ" sz="2000" dirty="0" err="1"/>
              <a:t>wood</a:t>
            </a:r>
            <a:r>
              <a:rPr lang="cs-CZ" sz="2000" dirty="0"/>
              <a:t> = 1 m </a:t>
            </a:r>
            <a:r>
              <a:rPr lang="cs-CZ" sz="2000" dirty="0" smtClean="0"/>
              <a:t>x 0.1 </a:t>
            </a:r>
            <a:r>
              <a:rPr lang="cs-CZ" sz="2000" dirty="0"/>
              <a:t>m</a:t>
            </a:r>
            <a:endParaRPr lang="cs-CZ" sz="2000" dirty="0" smtClean="0"/>
          </a:p>
          <a:p>
            <a:r>
              <a:rPr lang="cs-CZ" sz="2400" b="1" dirty="0" smtClean="0"/>
              <a:t>Je tedy přirozenou součástí fluviálních </a:t>
            </a:r>
            <a:r>
              <a:rPr lang="cs-CZ" sz="2400" b="1" dirty="0" err="1" smtClean="0"/>
              <a:t>geosystémů</a:t>
            </a:r>
            <a:r>
              <a:rPr lang="cs-CZ" sz="2400" b="1" dirty="0" smtClean="0"/>
              <a:t> v zalesněných povodích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59520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Krátké příběhy ze Středomoří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Distribuce říčního dřeva (LW) a artefakty velké povodně v roce 2000 v </a:t>
            </a:r>
            <a:r>
              <a:rPr lang="cs-CZ" sz="2000" dirty="0" err="1" smtClean="0"/>
              <a:t>efemerfně</a:t>
            </a:r>
            <a:r>
              <a:rPr lang="cs-CZ" sz="2000" dirty="0" smtClean="0"/>
              <a:t> protékaném kaňonu JZ Kréty (6/2017)</a:t>
            </a:r>
          </a:p>
          <a:p>
            <a:endParaRPr lang="cs-CZ" sz="2000" dirty="0" smtClean="0"/>
          </a:p>
          <a:p>
            <a:r>
              <a:rPr lang="cs-CZ" sz="2000" dirty="0" smtClean="0"/>
              <a:t>Predikce výskytu říčního dřeva v </a:t>
            </a:r>
            <a:r>
              <a:rPr lang="cs-CZ" sz="2000" dirty="0" err="1" smtClean="0"/>
              <a:t>efemerfních</a:t>
            </a:r>
            <a:r>
              <a:rPr lang="cs-CZ" sz="2000" dirty="0" smtClean="0"/>
              <a:t> a periodicky protékaných tocích horského pohoří západní Kréty (6/2018)</a:t>
            </a:r>
          </a:p>
          <a:p>
            <a:endParaRPr lang="cs-CZ" sz="2000" dirty="0" smtClean="0"/>
          </a:p>
          <a:p>
            <a:r>
              <a:rPr lang="cs-CZ" sz="2000" dirty="0" smtClean="0"/>
              <a:t>Source-to-</a:t>
            </a:r>
            <a:r>
              <a:rPr lang="cs-CZ" sz="2000" dirty="0" err="1" smtClean="0"/>
              <a:t>sinks</a:t>
            </a:r>
            <a:r>
              <a:rPr lang="cs-CZ" sz="2000" dirty="0" smtClean="0"/>
              <a:t> toky </a:t>
            </a:r>
            <a:r>
              <a:rPr lang="cs-CZ" sz="2000" dirty="0"/>
              <a:t>ř</a:t>
            </a:r>
            <a:r>
              <a:rPr lang="cs-CZ" sz="2000" dirty="0" smtClean="0"/>
              <a:t>íčního dřeva v </a:t>
            </a:r>
            <a:r>
              <a:rPr lang="cs-CZ" sz="2000" dirty="0" smtClean="0"/>
              <a:t>sezónně </a:t>
            </a:r>
            <a:r>
              <a:rPr lang="cs-CZ" sz="2000" dirty="0" smtClean="0"/>
              <a:t>protékané řece </a:t>
            </a:r>
            <a:r>
              <a:rPr lang="cs-CZ" sz="2000" dirty="0" err="1" smtClean="0"/>
              <a:t>Evrotas</a:t>
            </a:r>
            <a:r>
              <a:rPr lang="cs-CZ" sz="2000" dirty="0" smtClean="0"/>
              <a:t>, </a:t>
            </a:r>
            <a:r>
              <a:rPr lang="cs-CZ" sz="2000" dirty="0" err="1" smtClean="0"/>
              <a:t>Pelopones</a:t>
            </a:r>
            <a:r>
              <a:rPr lang="cs-CZ" sz="2000" dirty="0" smtClean="0"/>
              <a:t> a jejich potenciální vliv na endemické rybí druhy (9/2018)</a:t>
            </a:r>
          </a:p>
          <a:p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55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1) Distribuce </a:t>
            </a:r>
            <a:r>
              <a:rPr lang="cs-CZ" dirty="0"/>
              <a:t>říčního dřeva </a:t>
            </a:r>
            <a:r>
              <a:rPr lang="cs-CZ" dirty="0" smtClean="0"/>
              <a:t>v kaňonu a </a:t>
            </a:r>
            <a:r>
              <a:rPr lang="cs-CZ" dirty="0"/>
              <a:t>artefakty velké </a:t>
            </a:r>
            <a:r>
              <a:rPr lang="cs-CZ" dirty="0" smtClean="0"/>
              <a:t>povodně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Předmět (úvodního) výzkumu:</a:t>
            </a:r>
          </a:p>
          <a:p>
            <a:r>
              <a:rPr lang="cs-CZ" sz="2000" dirty="0" smtClean="0"/>
              <a:t>Jaké množství říčního dřeva se nachází v </a:t>
            </a:r>
            <a:r>
              <a:rPr lang="cs-CZ" sz="2000" dirty="0" err="1" smtClean="0"/>
              <a:t>efemerfních</a:t>
            </a:r>
            <a:r>
              <a:rPr lang="cs-CZ" sz="2000" dirty="0" smtClean="0"/>
              <a:t> tocích semiaridního středomořského klimatu?</a:t>
            </a:r>
          </a:p>
          <a:p>
            <a:endParaRPr lang="cs-CZ" sz="2000" dirty="0" smtClean="0"/>
          </a:p>
          <a:p>
            <a:r>
              <a:rPr lang="cs-CZ" sz="2000" dirty="0" smtClean="0"/>
              <a:t>Plní zde říční dřevo nějakou geomorfologickou funkci?</a:t>
            </a:r>
          </a:p>
          <a:p>
            <a:endParaRPr lang="cs-CZ" sz="2000" dirty="0" smtClean="0"/>
          </a:p>
          <a:p>
            <a:r>
              <a:rPr lang="cs-CZ" sz="2000" dirty="0" smtClean="0"/>
              <a:t>S jakou frekvencí dochází k transportu dřeva v tomto toku?</a:t>
            </a:r>
          </a:p>
          <a:p>
            <a:endParaRPr lang="cs-CZ" sz="2000" dirty="0" smtClean="0"/>
          </a:p>
          <a:p>
            <a:r>
              <a:rPr lang="cs-CZ" sz="2000" dirty="0" smtClean="0"/>
              <a:t>Jaká je residenční doba říčního dřeva v těchto klimatických podmínkách (čas od úmrtí stromu po jeho totální rozklad)?</a:t>
            </a:r>
          </a:p>
          <a:p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080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2253</TotalTime>
  <Words>1853</Words>
  <Application>Microsoft Office PowerPoint</Application>
  <PresentationFormat>Předvádění na obrazovce (4:3)</PresentationFormat>
  <Paragraphs>238</Paragraphs>
  <Slides>45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0" baseType="lpstr">
      <vt:lpstr>Arial</vt:lpstr>
      <vt:lpstr>Calibri</vt:lpstr>
      <vt:lpstr>Wingdings</vt:lpstr>
      <vt:lpstr>Motiv systému Office</vt:lpstr>
      <vt:lpstr>Plot</vt:lpstr>
      <vt:lpstr>Donáška, transport, depozice a geomorfologická funkce říčního dřeva v mediteránních tocích</vt:lpstr>
      <vt:lpstr>Kde pracuji?</vt:lpstr>
      <vt:lpstr>Kdo jsem?</vt:lpstr>
      <vt:lpstr>Kdo jsem?</vt:lpstr>
      <vt:lpstr>Jak se měnila témata výzkumu…</vt:lpstr>
      <vt:lpstr>Specifika středomořských toků</vt:lpstr>
      <vt:lpstr>Specifika středomořských toků</vt:lpstr>
      <vt:lpstr>Krátké příběhy ze Středomoří</vt:lpstr>
      <vt:lpstr>1) Distribuce říčního dřeva v kaňonu a artefakty velké povodně</vt:lpstr>
      <vt:lpstr>1) Distribuce říčního dřeva v kaňonu a artefakty velké povodně</vt:lpstr>
      <vt:lpstr>1) Distribuce říčního dřeva v kaňonu a artefakty velké povodně</vt:lpstr>
      <vt:lpstr>1) Distribuce říčního dřeva v kaňonu a artefakty velké povodně</vt:lpstr>
      <vt:lpstr>1) Distribuce říčního dřeva v kaňonu a artefakty velké povodně</vt:lpstr>
      <vt:lpstr>1) Distribuce říčního dřeva v kaňonu a artefakty velké povodně</vt:lpstr>
      <vt:lpstr>1) Distribuce říčního dřeva v kaňonu a artefakty velké povodně</vt:lpstr>
      <vt:lpstr>1) Distribuce říčního dřeva v kaňonu a artefakty velké povodně</vt:lpstr>
      <vt:lpstr>1) Distribuce říčního dřeva v kaňonu a artefakty velké povodně</vt:lpstr>
      <vt:lpstr>1) Distribuce říčního dřeva v kaňonu a artefakty velké povodně</vt:lpstr>
      <vt:lpstr>1) Distribuce říčního dřeva v kaňonu a artefakty velké povodně</vt:lpstr>
      <vt:lpstr>1) Distribuce říčního dřeva v kaňonu a artefakty velké povodně</vt:lpstr>
      <vt:lpstr>2) Predikce výskytu říčního dřeva v horských tocích</vt:lpstr>
      <vt:lpstr>2) Predikce výskytu říčního dřeva v horských tocích</vt:lpstr>
      <vt:lpstr>2) Predikce výskytu říčního dřeva v horských tocích</vt:lpstr>
      <vt:lpstr>2) Predikce výskytu říčního dřeva v horských tocích</vt:lpstr>
      <vt:lpstr>2) Predikce výskytu říčního dřeva v horských tocích</vt:lpstr>
      <vt:lpstr>2) Predikce výskytu říčního dřeva v horských tocích</vt:lpstr>
      <vt:lpstr>2) Predikce výskytu říčního dřeva v horských tocích</vt:lpstr>
      <vt:lpstr>2) Predikce výskytu říčního dřeva v horských tocích</vt:lpstr>
      <vt:lpstr>2) Predikce výskytu říčního dřeva v horských tocích</vt:lpstr>
      <vt:lpstr>2) Predikce výskytu říčního dřeva v horských tocích</vt:lpstr>
      <vt:lpstr>2) Predikce výskytu říčního dřeva v horských tocích</vt:lpstr>
      <vt:lpstr>2) Predikce výskytu říčního dřeva v horských tocích</vt:lpstr>
      <vt:lpstr>3) Říční dřevo v periodicky protékané řece a jeho potenciální vliv na biotu</vt:lpstr>
      <vt:lpstr>3) Říční dřevo v periodicky protékané řece a jeho potenciální vliv na biotu</vt:lpstr>
      <vt:lpstr>3) Říční dřevo v periodicky protékané řece a jeho potenciální vliv na biotu</vt:lpstr>
      <vt:lpstr>3) Říční dřevo v periodicky protékané řece a jeho potenciální vliv na biotu</vt:lpstr>
      <vt:lpstr>3) Říční dřevo v periodicky protékané řece a jeho potenciální vliv na biotu</vt:lpstr>
      <vt:lpstr>3) Říční dřevo v periodicky protékané řece a jeho potenciální vliv na biotu</vt:lpstr>
      <vt:lpstr>3) Říční dřevo v periodicky protékané řece a jeho potenciální vliv na biotu</vt:lpstr>
      <vt:lpstr>3) Říční dřevo v periodicky protékané řece a jeho potenciální vliv na biotu</vt:lpstr>
      <vt:lpstr>3) Říční dřevo v periodicky protékané řece a jeho potenciální vliv na biotu</vt:lpstr>
      <vt:lpstr>3) Říční dřevo v periodicky protékané řece a jeho potenciální vliv na biotu</vt:lpstr>
      <vt:lpstr>3) Říční dřevo v periodicky protékané řece a jeho potenciální vliv na biotu</vt:lpstr>
      <vt:lpstr>3) Říční dřevo v periodicky protékané řece a jeho potenciální vliv na biotu</vt:lpstr>
      <vt:lpstr>Děkuji za pozornost!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Setkání o vodě 2018</dc:title>
  <dc:creator>Autor</dc:creator>
  <cp:lastModifiedBy>Tomas Galia</cp:lastModifiedBy>
  <cp:revision>59</cp:revision>
  <dcterms:created xsi:type="dcterms:W3CDTF">2018-11-14T10:26:16Z</dcterms:created>
  <dcterms:modified xsi:type="dcterms:W3CDTF">2019-03-20T08:41:54Z</dcterms:modified>
</cp:coreProperties>
</file>