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93" r:id="rId3"/>
    <p:sldId id="294" r:id="rId4"/>
    <p:sldId id="292" r:id="rId5"/>
    <p:sldId id="283" r:id="rId6"/>
    <p:sldId id="284" r:id="rId7"/>
    <p:sldId id="285" r:id="rId8"/>
    <p:sldId id="287" r:id="rId9"/>
    <p:sldId id="286" r:id="rId10"/>
    <p:sldId id="281" r:id="rId11"/>
    <p:sldId id="275" r:id="rId12"/>
    <p:sldId id="276" r:id="rId13"/>
    <p:sldId id="277" r:id="rId14"/>
    <p:sldId id="279" r:id="rId15"/>
    <p:sldId id="282" r:id="rId16"/>
    <p:sldId id="259" r:id="rId17"/>
    <p:sldId id="260" r:id="rId18"/>
    <p:sldId id="262" r:id="rId19"/>
    <p:sldId id="264" r:id="rId20"/>
    <p:sldId id="271" r:id="rId21"/>
    <p:sldId id="265" r:id="rId22"/>
    <p:sldId id="267" r:id="rId23"/>
    <p:sldId id="270" r:id="rId24"/>
    <p:sldId id="290" r:id="rId25"/>
    <p:sldId id="288" r:id="rId26"/>
    <p:sldId id="291" r:id="rId27"/>
  </p:sldIdLst>
  <p:sldSz cx="9144000" cy="6858000" type="screen4x3"/>
  <p:notesSz cx="6858000" cy="97234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byněk Engel" initials="ZE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9" autoAdjust="0"/>
    <p:restoredTop sz="92362" autoAdjust="0"/>
  </p:normalViewPr>
  <p:slideViewPr>
    <p:cSldViewPr showGuides="1">
      <p:cViewPr>
        <p:scale>
          <a:sx n="70" d="100"/>
          <a:sy n="70" d="100"/>
        </p:scale>
        <p:origin x="-1284" y="-40"/>
      </p:cViewPr>
      <p:guideLst>
        <p:guide orient="horz" pos="4292"/>
        <p:guide pos="26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-2748" y="-72"/>
      </p:cViewPr>
      <p:guideLst>
        <p:guide orient="horz" pos="306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06416-A755-4701-B8FA-2E6B20CB61B0}" type="datetimeFigureOut">
              <a:rPr lang="en-GB" smtClean="0"/>
              <a:t>12/03/2019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618633"/>
            <a:ext cx="5486400" cy="437554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E7FD3-C1CE-4D69-B382-0230D9540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419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222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13</a:t>
            </a:fld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646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14</a:t>
            </a:fld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646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15</a:t>
            </a:fld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678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16</a:t>
            </a:fld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646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17</a:t>
            </a:fld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149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18</a:t>
            </a:fld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646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19</a:t>
            </a:fld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646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20</a:t>
            </a:fld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149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646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22</a:t>
            </a:fld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64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5</a:t>
            </a:fld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801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23</a:t>
            </a:fld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646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24</a:t>
            </a:fld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5592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9430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943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6</a:t>
            </a:fld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130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7</a:t>
            </a:fld>
            <a:endParaRPr lang="en-GB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34" y="956598"/>
            <a:ext cx="215863" cy="15061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Zástupný symbol pro poznámky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06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8</a:t>
            </a:fld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026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9</a:t>
            </a:fld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919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10</a:t>
            </a:fld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998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11</a:t>
            </a:fld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646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E7FD3-C1CE-4D69-B382-0230D95401C3}" type="slidenum">
              <a:rPr lang="en-GB" smtClean="0"/>
              <a:t>12</a:t>
            </a:fld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646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098E-4684-46C1-9ECC-3B81A3342EE7}" type="datetimeFigureOut">
              <a:rPr lang="en-GB" smtClean="0"/>
              <a:t>12/03/2019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A3A1-ED2B-4DF8-B7B3-6BA5C5126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671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098E-4684-46C1-9ECC-3B81A3342EE7}" type="datetimeFigureOut">
              <a:rPr lang="en-GB" smtClean="0"/>
              <a:t>12/03/2019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A3A1-ED2B-4DF8-B7B3-6BA5C5126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65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098E-4684-46C1-9ECC-3B81A3342EE7}" type="datetimeFigureOut">
              <a:rPr lang="en-GB" smtClean="0"/>
              <a:t>12/03/2019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A3A1-ED2B-4DF8-B7B3-6BA5C5126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926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098E-4684-46C1-9ECC-3B81A3342EE7}" type="datetimeFigureOut">
              <a:rPr lang="en-GB" smtClean="0"/>
              <a:t>12/03/2019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A3A1-ED2B-4DF8-B7B3-6BA5C5126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285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098E-4684-46C1-9ECC-3B81A3342EE7}" type="datetimeFigureOut">
              <a:rPr lang="en-GB" smtClean="0"/>
              <a:t>12/03/2019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A3A1-ED2B-4DF8-B7B3-6BA5C5126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856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098E-4684-46C1-9ECC-3B81A3342EE7}" type="datetimeFigureOut">
              <a:rPr lang="en-GB" smtClean="0"/>
              <a:t>12/03/2019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A3A1-ED2B-4DF8-B7B3-6BA5C5126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319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098E-4684-46C1-9ECC-3B81A3342EE7}" type="datetimeFigureOut">
              <a:rPr lang="en-GB" smtClean="0"/>
              <a:t>12/03/2019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A3A1-ED2B-4DF8-B7B3-6BA5C5126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94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098E-4684-46C1-9ECC-3B81A3342EE7}" type="datetimeFigureOut">
              <a:rPr lang="en-GB" smtClean="0"/>
              <a:t>12/03/2019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A3A1-ED2B-4DF8-B7B3-6BA5C5126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693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098E-4684-46C1-9ECC-3B81A3342EE7}" type="datetimeFigureOut">
              <a:rPr lang="en-GB" smtClean="0"/>
              <a:t>12/03/2019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A3A1-ED2B-4DF8-B7B3-6BA5C5126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42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098E-4684-46C1-9ECC-3B81A3342EE7}" type="datetimeFigureOut">
              <a:rPr lang="en-GB" smtClean="0"/>
              <a:t>12/03/2019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A3A1-ED2B-4DF8-B7B3-6BA5C5126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5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098E-4684-46C1-9ECC-3B81A3342EE7}" type="datetimeFigureOut">
              <a:rPr lang="en-GB" smtClean="0"/>
              <a:t>12/03/2019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CA3A1-ED2B-4DF8-B7B3-6BA5C5126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394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2098E-4684-46C1-9ECC-3B81A3342EE7}" type="datetimeFigureOut">
              <a:rPr lang="en-GB" smtClean="0"/>
              <a:t>12/03/2019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CA3A1-ED2B-4DF8-B7B3-6BA5C5126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23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3789040"/>
            <a:ext cx="7772400" cy="158417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Horské zalednění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změny 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přírodního prostředí v kvartéru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5301208"/>
            <a:ext cx="6400800" cy="1368152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Zbyněk Engel</a:t>
            </a:r>
          </a:p>
          <a:p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katedra fyzické geografie a geoekologie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832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56444"/>
            <a:ext cx="8641085" cy="47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Recentní změny </a:t>
            </a: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ledovců a glaciálního reliéfu</a:t>
            </a:r>
            <a:endParaRPr lang="cs-CZ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vnoramenný trojúhelník 9"/>
          <p:cNvSpPr/>
          <p:nvPr/>
        </p:nvSpPr>
        <p:spPr>
          <a:xfrm>
            <a:off x="2876426" y="4365104"/>
            <a:ext cx="180430" cy="155543"/>
          </a:xfrm>
          <a:prstGeom prst="triangle">
            <a:avLst/>
          </a:prstGeom>
          <a:solidFill>
            <a:srgbClr val="00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vnoramenný trojúhelník 10"/>
          <p:cNvSpPr/>
          <p:nvPr/>
        </p:nvSpPr>
        <p:spPr>
          <a:xfrm>
            <a:off x="6514181" y="2891493"/>
            <a:ext cx="180430" cy="155543"/>
          </a:xfrm>
          <a:prstGeom prst="triangle">
            <a:avLst/>
          </a:prstGeom>
          <a:solidFill>
            <a:srgbClr val="00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ovnoramenný trojúhelník 11"/>
          <p:cNvSpPr/>
          <p:nvPr/>
        </p:nvSpPr>
        <p:spPr>
          <a:xfrm>
            <a:off x="3056856" y="5534561"/>
            <a:ext cx="180430" cy="155543"/>
          </a:xfrm>
          <a:prstGeom prst="triangle">
            <a:avLst/>
          </a:prstGeom>
          <a:solidFill>
            <a:srgbClr val="00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289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Okrajová část Antarktidy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125537"/>
            <a:ext cx="5770984" cy="4463703"/>
          </a:xfrm>
        </p:spPr>
        <p:txBody>
          <a:bodyPr>
            <a:noAutofit/>
          </a:bodyPr>
          <a:lstStyle/>
          <a:p>
            <a:pPr marL="266700" indent="-257175"/>
            <a:r>
              <a:rPr lang="cs-CZ" sz="2400" dirty="0">
                <a:solidFill>
                  <a:schemeClr val="accent2"/>
                </a:solidFill>
              </a:rPr>
              <a:t>nárůst teplot vzduchu </a:t>
            </a:r>
            <a:r>
              <a:rPr lang="cs-CZ" sz="2400" dirty="0" smtClean="0">
                <a:solidFill>
                  <a:schemeClr val="accent2"/>
                </a:solidFill>
              </a:rPr>
              <a:t>od </a:t>
            </a:r>
            <a:r>
              <a:rPr lang="cs-CZ" sz="2400" dirty="0">
                <a:solidFill>
                  <a:schemeClr val="accent2"/>
                </a:solidFill>
              </a:rPr>
              <a:t>pol. 20. </a:t>
            </a:r>
            <a:r>
              <a:rPr lang="cs-CZ" sz="2400" dirty="0" smtClean="0">
                <a:solidFill>
                  <a:schemeClr val="accent2"/>
                </a:solidFill>
              </a:rPr>
              <a:t>stol.: 2,5°C </a:t>
            </a:r>
            <a:r>
              <a:rPr lang="cs-CZ" sz="2400" dirty="0">
                <a:solidFill>
                  <a:schemeClr val="accent2"/>
                </a:solidFill>
              </a:rPr>
              <a:t>(Turner &amp; al., 2005)</a:t>
            </a:r>
            <a:endParaRPr lang="cs-CZ" sz="2400" dirty="0" smtClean="0">
              <a:solidFill>
                <a:schemeClr val="accent2"/>
              </a:solidFill>
            </a:endParaRPr>
          </a:p>
          <a:p>
            <a:pPr marL="266700" indent="-257175"/>
            <a:r>
              <a:rPr lang="cs-CZ" sz="2400" dirty="0" smtClean="0"/>
              <a:t>Engel &amp; al. (2012a):</a:t>
            </a:r>
          </a:p>
          <a:p>
            <a:pPr marL="266700" indent="-257175">
              <a:buFont typeface="Wingdings" panose="05000000000000000000" pitchFamily="2" charset="2"/>
              <a:buChar char="Ø"/>
            </a:pPr>
            <a:r>
              <a:rPr lang="cs-CZ" sz="2400" dirty="0" smtClean="0"/>
              <a:t>prostorové modely ledovců a </a:t>
            </a:r>
            <a:r>
              <a:rPr lang="cs-CZ" sz="2400" dirty="0" err="1" smtClean="0"/>
              <a:t>subglaciálního</a:t>
            </a:r>
            <a:r>
              <a:rPr lang="cs-CZ" sz="2400" dirty="0"/>
              <a:t> </a:t>
            </a:r>
            <a:r>
              <a:rPr lang="cs-CZ" sz="2400" dirty="0" smtClean="0"/>
              <a:t>reliéfu</a:t>
            </a:r>
          </a:p>
          <a:p>
            <a:pPr marL="266700" indent="-257175">
              <a:buFont typeface="Wingdings" panose="05000000000000000000" pitchFamily="2" charset="2"/>
              <a:buChar char="Ø"/>
            </a:pPr>
            <a:r>
              <a:rPr lang="cs-CZ" sz="2400" dirty="0" smtClean="0"/>
              <a:t>průměrný roční úbytek rozlohy ledovců 0,4</a:t>
            </a:r>
            <a:r>
              <a:rPr lang="en-GB" sz="2400" dirty="0"/>
              <a:t>–</a:t>
            </a:r>
            <a:r>
              <a:rPr lang="cs-CZ" sz="2400" dirty="0" smtClean="0"/>
              <a:t>0,8% (1979</a:t>
            </a:r>
            <a:r>
              <a:rPr lang="en-GB" sz="2400" dirty="0"/>
              <a:t>–</a:t>
            </a:r>
            <a:r>
              <a:rPr lang="cs-CZ" sz="2400" dirty="0" smtClean="0"/>
              <a:t>2006)</a:t>
            </a:r>
          </a:p>
          <a:p>
            <a:pPr marL="266700" indent="-257175">
              <a:buFont typeface="Wingdings" panose="05000000000000000000" pitchFamily="2" charset="2"/>
              <a:buChar char="Ø"/>
            </a:pPr>
            <a:r>
              <a:rPr lang="cs-CZ" sz="2400" dirty="0" smtClean="0"/>
              <a:t>zánik ledovců za ~100</a:t>
            </a:r>
            <a:r>
              <a:rPr lang="en-GB" sz="2400" dirty="0"/>
              <a:t>–</a:t>
            </a:r>
            <a:r>
              <a:rPr lang="cs-CZ" sz="2400" dirty="0" smtClean="0"/>
              <a:t>250 let při zachování současného trendu</a:t>
            </a:r>
            <a:endParaRPr lang="cs-CZ" sz="2400" dirty="0" smtClean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36153"/>
            <a:ext cx="2664098" cy="45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301208"/>
            <a:ext cx="876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41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6" y="3855900"/>
            <a:ext cx="4708776" cy="245341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Centrální </a:t>
            </a:r>
            <a:r>
              <a:rPr lang="cs-CZ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Ťan-Šan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124742"/>
            <a:ext cx="5145204" cy="3228977"/>
          </a:xfrm>
        </p:spPr>
        <p:txBody>
          <a:bodyPr>
            <a:noAutofit/>
          </a:bodyPr>
          <a:lstStyle/>
          <a:p>
            <a:pPr marL="257175" indent="-257175">
              <a:lnSpc>
                <a:spcPct val="105000"/>
              </a:lnSpc>
            </a:pPr>
            <a:r>
              <a:rPr lang="cs-CZ" sz="2400" dirty="0">
                <a:solidFill>
                  <a:schemeClr val="accent2"/>
                </a:solidFill>
              </a:rPr>
              <a:t>nárůst </a:t>
            </a:r>
            <a:r>
              <a:rPr lang="cs-CZ" sz="2400" dirty="0" smtClean="0">
                <a:solidFill>
                  <a:schemeClr val="accent2"/>
                </a:solidFill>
              </a:rPr>
              <a:t>letní teploty </a:t>
            </a:r>
            <a:r>
              <a:rPr lang="cs-CZ" sz="2400" dirty="0">
                <a:solidFill>
                  <a:schemeClr val="accent2"/>
                </a:solidFill>
              </a:rPr>
              <a:t>vzduchu </a:t>
            </a:r>
            <a:r>
              <a:rPr lang="cs-CZ" sz="2400" dirty="0" smtClean="0">
                <a:solidFill>
                  <a:schemeClr val="accent2"/>
                </a:solidFill>
              </a:rPr>
              <a:t>od r. 1930: 0,9°C (</a:t>
            </a:r>
            <a:r>
              <a:rPr lang="cs-CZ" sz="2400" dirty="0" err="1" smtClean="0">
                <a:solidFill>
                  <a:schemeClr val="accent2"/>
                </a:solidFill>
              </a:rPr>
              <a:t>Aizen</a:t>
            </a:r>
            <a:r>
              <a:rPr lang="cs-CZ" sz="2400" dirty="0" smtClean="0">
                <a:solidFill>
                  <a:schemeClr val="accent2"/>
                </a:solidFill>
              </a:rPr>
              <a:t>&amp; </a:t>
            </a:r>
            <a:r>
              <a:rPr lang="cs-CZ" sz="2400" dirty="0">
                <a:solidFill>
                  <a:schemeClr val="accent2"/>
                </a:solidFill>
              </a:rPr>
              <a:t>al., </a:t>
            </a:r>
            <a:r>
              <a:rPr lang="cs-CZ" sz="2400" dirty="0" smtClean="0">
                <a:solidFill>
                  <a:schemeClr val="accent2"/>
                </a:solidFill>
              </a:rPr>
              <a:t>2007)</a:t>
            </a:r>
          </a:p>
          <a:p>
            <a:pPr marL="257175" indent="-257175">
              <a:lnSpc>
                <a:spcPct val="105000"/>
              </a:lnSpc>
            </a:pPr>
            <a:r>
              <a:rPr lang="cs-CZ" sz="2400" dirty="0" smtClean="0"/>
              <a:t>Engel &amp; al. (2012b):</a:t>
            </a:r>
          </a:p>
          <a:p>
            <a:pPr marL="257175" indent="-257175">
              <a:lnSpc>
                <a:spcPct val="105000"/>
              </a:lnSpc>
              <a:buFont typeface="Wingdings" panose="05000000000000000000" pitchFamily="2" charset="2"/>
              <a:buChar char="Ø"/>
            </a:pPr>
            <a:r>
              <a:rPr lang="cs-CZ" sz="2400" dirty="0" smtClean="0"/>
              <a:t>nejrychlejší ústup ledovce 1990</a:t>
            </a:r>
            <a:r>
              <a:rPr lang="en-GB" sz="2400" dirty="0"/>
              <a:t>–</a:t>
            </a:r>
            <a:r>
              <a:rPr lang="cs-CZ" sz="2400" dirty="0" smtClean="0"/>
              <a:t>95</a:t>
            </a:r>
          </a:p>
          <a:p>
            <a:pPr marL="257175" indent="-257175">
              <a:lnSpc>
                <a:spcPct val="105000"/>
              </a:lnSpc>
              <a:buFont typeface="Wingdings" panose="05000000000000000000" pitchFamily="2" charset="2"/>
              <a:buChar char="Ø"/>
            </a:pPr>
            <a:r>
              <a:rPr lang="cs-CZ" sz="2400" dirty="0" smtClean="0"/>
              <a:t>korelace změn </a:t>
            </a:r>
            <a:r>
              <a:rPr lang="cs-CZ" sz="2400" dirty="0"/>
              <a:t>délky </a:t>
            </a:r>
            <a:r>
              <a:rPr lang="cs-CZ" sz="2400" dirty="0" smtClean="0"/>
              <a:t>s Ø teplotou </a:t>
            </a:r>
            <a:r>
              <a:rPr lang="cs-CZ" sz="2400" dirty="0"/>
              <a:t>ablační sezóny </a:t>
            </a:r>
            <a:r>
              <a:rPr lang="cs-CZ" sz="2400" dirty="0" smtClean="0"/>
              <a:t>(1930</a:t>
            </a:r>
            <a:r>
              <a:rPr lang="en-GB" sz="2400" dirty="0"/>
              <a:t>–</a:t>
            </a:r>
            <a:r>
              <a:rPr lang="cs-CZ" sz="2400" dirty="0" smtClean="0"/>
              <a:t>1997)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08720"/>
            <a:ext cx="3229684" cy="54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6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620688"/>
            <a:ext cx="2921985" cy="616716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Tropické Andy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5554960" cy="3319164"/>
          </a:xfrm>
        </p:spPr>
        <p:txBody>
          <a:bodyPr>
            <a:normAutofit/>
          </a:bodyPr>
          <a:lstStyle/>
          <a:p>
            <a:pPr marL="257175" indent="-257175"/>
            <a:r>
              <a:rPr lang="cs-CZ" sz="2400" dirty="0">
                <a:solidFill>
                  <a:schemeClr val="accent2"/>
                </a:solidFill>
              </a:rPr>
              <a:t>nárůst letní teploty </a:t>
            </a:r>
            <a:r>
              <a:rPr lang="cs-CZ" sz="2400" dirty="0" smtClean="0">
                <a:solidFill>
                  <a:schemeClr val="accent2"/>
                </a:solidFill>
              </a:rPr>
              <a:t>vzduchu </a:t>
            </a:r>
            <a:r>
              <a:rPr lang="cs-CZ" sz="2400" dirty="0">
                <a:solidFill>
                  <a:schemeClr val="accent2"/>
                </a:solidFill>
              </a:rPr>
              <a:t>od r. </a:t>
            </a:r>
            <a:r>
              <a:rPr lang="cs-CZ" sz="2400" dirty="0" smtClean="0">
                <a:solidFill>
                  <a:schemeClr val="accent2"/>
                </a:solidFill>
              </a:rPr>
              <a:t>1939: 0,7°C (</a:t>
            </a:r>
            <a:r>
              <a:rPr lang="cs-CZ" sz="2400" dirty="0" err="1" smtClean="0">
                <a:solidFill>
                  <a:schemeClr val="accent2"/>
                </a:solidFill>
              </a:rPr>
              <a:t>Vuille</a:t>
            </a:r>
            <a:r>
              <a:rPr lang="cs-CZ" sz="2400" dirty="0" smtClean="0">
                <a:solidFill>
                  <a:schemeClr val="accent2"/>
                </a:solidFill>
              </a:rPr>
              <a:t> &amp; </a:t>
            </a:r>
            <a:r>
              <a:rPr lang="cs-CZ" sz="2400" dirty="0">
                <a:solidFill>
                  <a:schemeClr val="accent2"/>
                </a:solidFill>
              </a:rPr>
              <a:t>al., </a:t>
            </a:r>
            <a:r>
              <a:rPr lang="cs-CZ" sz="2400" dirty="0" smtClean="0">
                <a:solidFill>
                  <a:schemeClr val="accent2"/>
                </a:solidFill>
              </a:rPr>
              <a:t>2008)</a:t>
            </a:r>
            <a:endParaRPr lang="cs-CZ" sz="2400" dirty="0">
              <a:solidFill>
                <a:schemeClr val="accent2"/>
              </a:solidFill>
            </a:endParaRPr>
          </a:p>
          <a:p>
            <a:pPr marL="257175" indent="-257175"/>
            <a:r>
              <a:rPr lang="cs-CZ" sz="2400" dirty="0" smtClean="0"/>
              <a:t>Janský </a:t>
            </a:r>
            <a:r>
              <a:rPr lang="cs-CZ" sz="2400" dirty="0"/>
              <a:t>&amp; </a:t>
            </a:r>
            <a:r>
              <a:rPr lang="cs-CZ" sz="2400" dirty="0" smtClean="0"/>
              <a:t>al. (2011):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cs-CZ" sz="2400" dirty="0"/>
              <a:t>60</a:t>
            </a:r>
            <a:r>
              <a:rPr lang="cs-CZ" sz="2400" dirty="0" smtClean="0"/>
              <a:t>% úbytek plochy svahových </a:t>
            </a:r>
            <a:r>
              <a:rPr lang="cs-CZ" sz="2400" dirty="0"/>
              <a:t>ledovců </a:t>
            </a:r>
            <a:r>
              <a:rPr lang="cs-CZ" sz="2400" dirty="0" smtClean="0"/>
              <a:t>(1955</a:t>
            </a:r>
            <a:r>
              <a:rPr lang="en-GB" sz="2400" dirty="0"/>
              <a:t>–</a:t>
            </a:r>
            <a:r>
              <a:rPr lang="cs-CZ" sz="2400" dirty="0" smtClean="0"/>
              <a:t>2000)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cs-CZ" sz="2400" dirty="0" smtClean="0"/>
              <a:t>zánik ledovců na </a:t>
            </a:r>
            <a:r>
              <a:rPr lang="cs-CZ" sz="2400" dirty="0"/>
              <a:t>počátku 20. století</a:t>
            </a:r>
            <a:endParaRPr lang="cs-CZ" sz="2400" dirty="0" smtClean="0"/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cs-CZ" sz="2400" dirty="0" smtClean="0"/>
              <a:t>výskyt </a:t>
            </a:r>
            <a:r>
              <a:rPr lang="cs-CZ" sz="2400" dirty="0"/>
              <a:t>sněžníků </a:t>
            </a:r>
            <a:r>
              <a:rPr lang="cs-CZ" sz="2400" dirty="0" smtClean="0"/>
              <a:t>nad hranicí 5400 </a:t>
            </a:r>
            <a:r>
              <a:rPr lang="cs-CZ" sz="2400" dirty="0"/>
              <a:t>m n.m</a:t>
            </a:r>
            <a:r>
              <a:rPr lang="cs-CZ" sz="2400" dirty="0" smtClean="0"/>
              <a:t>.</a:t>
            </a:r>
          </a:p>
          <a:p>
            <a:pPr marL="257175" indent="-257175"/>
            <a:endParaRPr lang="cs-CZ" sz="2400" dirty="0" smtClean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00989"/>
            <a:ext cx="4824536" cy="239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13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Změny reliéfu v </a:t>
            </a:r>
            <a:r>
              <a:rPr lang="cs-CZ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proglaciální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zóně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16" y="2963157"/>
            <a:ext cx="7217684" cy="3778211"/>
          </a:xfrm>
          <a:prstGeom prst="rect">
            <a:avLst/>
          </a:prstGeom>
        </p:spPr>
      </p:pic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644576"/>
              </p:ext>
            </p:extLst>
          </p:nvPr>
        </p:nvGraphicFramePr>
        <p:xfrm>
          <a:off x="6369332" y="616197"/>
          <a:ext cx="2163108" cy="2346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974"/>
                <a:gridCol w="720185"/>
                <a:gridCol w="722949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Year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Area [km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Total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 smtClean="0">
                          <a:effectLst/>
                          <a:latin typeface="+mn-lt"/>
                          <a:ea typeface="Times New Roman"/>
                        </a:rPr>
                        <a:t>Per </a:t>
                      </a:r>
                      <a:r>
                        <a:rPr lang="cs-CZ" sz="1400" dirty="0" err="1" smtClean="0">
                          <a:effectLst/>
                          <a:latin typeface="+mn-lt"/>
                          <a:ea typeface="Times New Roman"/>
                        </a:rPr>
                        <a:t>year</a:t>
                      </a:r>
                      <a:endParaRPr lang="en-GB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1943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0.85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1957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0.96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0.008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1978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1.63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0.032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1980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1.83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0.100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1995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2.78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0.063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2003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3.66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0.110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2006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3.80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0.047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2008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3.88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0.037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2009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3.94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0.059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136128"/>
            <a:ext cx="8147050" cy="2940944"/>
          </a:xfrm>
        </p:spPr>
        <p:txBody>
          <a:bodyPr>
            <a:normAutofit/>
          </a:bodyPr>
          <a:lstStyle/>
          <a:p>
            <a:pPr marL="257175" indent="-257175"/>
            <a:r>
              <a:rPr lang="cs-CZ" sz="2400" dirty="0" smtClean="0"/>
              <a:t>Janský </a:t>
            </a:r>
            <a:r>
              <a:rPr lang="cs-CZ" sz="2400" dirty="0"/>
              <a:t>&amp; al. (2009</a:t>
            </a:r>
            <a:r>
              <a:rPr lang="cs-CZ" sz="2400" dirty="0" smtClean="0"/>
              <a:t>), </a:t>
            </a:r>
            <a:r>
              <a:rPr lang="cs-CZ" sz="2400" dirty="0"/>
              <a:t>Engel </a:t>
            </a:r>
            <a:r>
              <a:rPr lang="cs-CZ" sz="2400" dirty="0" smtClean="0"/>
              <a:t>&amp; al. (2012b):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cs-CZ" sz="2400" dirty="0" smtClean="0"/>
              <a:t>růst plochy a objemu </a:t>
            </a:r>
            <a:r>
              <a:rPr lang="cs-CZ" sz="2400" dirty="0" err="1" smtClean="0"/>
              <a:t>proglaciálních</a:t>
            </a:r>
            <a:r>
              <a:rPr lang="cs-CZ" sz="2400" dirty="0" smtClean="0"/>
              <a:t> jezer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cs-CZ" sz="2400" dirty="0"/>
              <a:t>tání ledových </a:t>
            </a:r>
            <a:r>
              <a:rPr lang="cs-CZ" sz="2400" dirty="0" smtClean="0"/>
              <a:t>jader morénové hráze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cs-CZ" sz="2400" dirty="0" smtClean="0"/>
              <a:t>prohlubování </a:t>
            </a:r>
            <a:r>
              <a:rPr lang="cs-CZ" sz="2400" dirty="0" err="1"/>
              <a:t>termokrasových</a:t>
            </a:r>
            <a:r>
              <a:rPr lang="cs-CZ" sz="2400" dirty="0"/>
              <a:t> </a:t>
            </a:r>
            <a:r>
              <a:rPr lang="cs-CZ" sz="2400" dirty="0" smtClean="0"/>
              <a:t>depresí</a:t>
            </a:r>
          </a:p>
        </p:txBody>
      </p:sp>
    </p:spTree>
    <p:extLst>
      <p:ext uri="{BB962C8B-B14F-4D97-AF65-F5344CB8AC3E}">
        <p14:creationId xmlns:p14="http://schemas.microsoft.com/office/powerpoint/2010/main" val="41646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Geomorfologický výzkum </a:t>
            </a: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glaciálního reliéfu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67360"/>
            <a:ext cx="1999109" cy="199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4450" r="18759" b="-669"/>
          <a:stretch/>
        </p:blipFill>
        <p:spPr bwMode="auto">
          <a:xfrm>
            <a:off x="1691680" y="3573672"/>
            <a:ext cx="3996000" cy="29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939"/>
          <a:stretch/>
        </p:blipFill>
        <p:spPr>
          <a:xfrm>
            <a:off x="4355976" y="1367360"/>
            <a:ext cx="1314810" cy="1999109"/>
          </a:xfrm>
          <a:prstGeom prst="rect">
            <a:avLst/>
          </a:prstGeom>
        </p:spPr>
      </p:pic>
      <p:pic>
        <p:nvPicPr>
          <p:cNvPr id="13" name="Picture 22" descr="294"/>
          <p:cNvPicPr>
            <a:picLocks noChangeAspect="1" noChangeArrowheads="1"/>
          </p:cNvPicPr>
          <p:nvPr/>
        </p:nvPicPr>
        <p:blipFill>
          <a:blip r:embed="rId6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02" y="1359369"/>
            <a:ext cx="1594258" cy="198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r="1485"/>
          <a:stretch/>
        </p:blipFill>
        <p:spPr>
          <a:xfrm>
            <a:off x="5832456" y="1369191"/>
            <a:ext cx="2844000" cy="1997278"/>
          </a:xfrm>
          <a:prstGeom prst="rect">
            <a:avLst/>
          </a:prstGeom>
        </p:spPr>
      </p:pic>
      <p:pic>
        <p:nvPicPr>
          <p:cNvPr id="9" name="Picture 7" descr="SH_Bar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56" y="3573344"/>
            <a:ext cx="2138724" cy="285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700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GB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orfometrick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</a:t>
            </a: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analýz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erozního</a:t>
            </a: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ledovcového</a:t>
            </a: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reliéfu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8136"/>
            <a:ext cx="4038600" cy="2940944"/>
          </a:xfrm>
        </p:spPr>
        <p:txBody>
          <a:bodyPr>
            <a:normAutofit/>
          </a:bodyPr>
          <a:lstStyle/>
          <a:p>
            <a:pPr marL="257175" indent="-257175"/>
            <a:r>
              <a:rPr lang="cs-CZ" sz="2400" dirty="0" err="1" smtClean="0"/>
              <a:t>proxy</a:t>
            </a:r>
            <a:r>
              <a:rPr lang="cs-CZ" sz="2400" dirty="0" smtClean="0"/>
              <a:t> indikátor (rozsah </a:t>
            </a:r>
            <a:r>
              <a:rPr lang="cs-CZ" sz="2400" dirty="0"/>
              <a:t>a </a:t>
            </a:r>
            <a:r>
              <a:rPr lang="cs-CZ" sz="2400" dirty="0" smtClean="0"/>
              <a:t>vývoj zalednění, regionální </a:t>
            </a:r>
            <a:r>
              <a:rPr lang="cs-CZ" sz="2400" dirty="0" err="1" smtClean="0"/>
              <a:t>paleoklimatické</a:t>
            </a:r>
            <a:r>
              <a:rPr lang="cs-CZ" sz="2400" dirty="0" smtClean="0"/>
              <a:t> podmínky)</a:t>
            </a:r>
          </a:p>
          <a:p>
            <a:pPr marL="257175" indent="-257175"/>
            <a:r>
              <a:rPr lang="cs-CZ" sz="2400" dirty="0" smtClean="0"/>
              <a:t>Křížek &amp; </a:t>
            </a:r>
            <a:r>
              <a:rPr lang="cs-CZ" sz="2400" dirty="0"/>
              <a:t>al. (2012</a:t>
            </a:r>
            <a:r>
              <a:rPr lang="cs-CZ" sz="2400" dirty="0" smtClean="0"/>
              <a:t>)</a:t>
            </a:r>
          </a:p>
          <a:p>
            <a:pPr marL="257175" indent="-257175"/>
            <a:r>
              <a:rPr lang="cs-CZ" sz="2400" dirty="0" smtClean="0"/>
              <a:t>glaciální </a:t>
            </a:r>
            <a:r>
              <a:rPr lang="cs-CZ" sz="2400" dirty="0" err="1" smtClean="0"/>
              <a:t>přehloubení</a:t>
            </a:r>
            <a:r>
              <a:rPr lang="cs-CZ" sz="2400" dirty="0" smtClean="0"/>
              <a:t> karu</a:t>
            </a:r>
          </a:p>
          <a:p>
            <a:pPr marL="257175" indent="-257175"/>
            <a:r>
              <a:rPr lang="en-GB" sz="2400" i="1" dirty="0"/>
              <a:t>y</a:t>
            </a:r>
            <a:r>
              <a:rPr lang="en-GB" sz="2400" dirty="0"/>
              <a:t> </a:t>
            </a:r>
            <a:r>
              <a:rPr lang="cs-CZ" sz="2400" dirty="0" smtClean="0"/>
              <a:t>=</a:t>
            </a:r>
            <a:r>
              <a:rPr lang="en-GB" sz="2400" dirty="0" smtClean="0"/>
              <a:t> </a:t>
            </a:r>
            <a:r>
              <a:rPr lang="en-GB" sz="2400" i="1" dirty="0" smtClean="0"/>
              <a:t>k</a:t>
            </a:r>
            <a:r>
              <a:rPr lang="cs-CZ" sz="2400" dirty="0" smtClean="0"/>
              <a:t>(</a:t>
            </a:r>
            <a:r>
              <a:rPr lang="en-GB" sz="2400" dirty="0" smtClean="0"/>
              <a:t>1</a:t>
            </a:r>
            <a:r>
              <a:rPr lang="en-GB" sz="2400" dirty="0"/>
              <a:t>−</a:t>
            </a:r>
            <a:r>
              <a:rPr lang="en-GB" sz="2400" i="1" dirty="0" smtClean="0"/>
              <a:t>x</a:t>
            </a:r>
            <a:r>
              <a:rPr lang="cs-CZ" sz="2400" dirty="0" smtClean="0"/>
              <a:t>)</a:t>
            </a:r>
            <a:r>
              <a:rPr lang="en-GB" sz="2400" dirty="0" smtClean="0"/>
              <a:t>e</a:t>
            </a:r>
            <a:r>
              <a:rPr lang="en-GB" sz="2400" baseline="30000" dirty="0"/>
              <a:t>−</a:t>
            </a:r>
            <a:r>
              <a:rPr lang="en-GB" sz="2400" i="1" baseline="30000" dirty="0"/>
              <a:t>x</a:t>
            </a:r>
          </a:p>
        </p:txBody>
      </p:sp>
      <p:pic>
        <p:nvPicPr>
          <p:cNvPr id="5" name="Zástupný symbol pro obsah 4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04656"/>
            <a:ext cx="3894584" cy="2276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59"/>
            <a:ext cx="3888432" cy="518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61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538736" cy="563662"/>
          </a:xfrm>
        </p:spPr>
        <p:txBody>
          <a:bodyPr>
            <a:normAutofit/>
          </a:bodyPr>
          <a:lstStyle/>
          <a:p>
            <a:r>
              <a:rPr lang="cs-CZ" sz="2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geneze svahových depresí</a:t>
            </a:r>
            <a:endParaRPr lang="en-GB" sz="2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67544" y="3212976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rekonstrukce </a:t>
            </a:r>
            <a:r>
              <a:rPr lang="cs-CZ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rozsahu zalednění a </a:t>
            </a:r>
            <a:r>
              <a:rPr lang="cs-CZ" sz="24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paleoklimatických</a:t>
            </a:r>
            <a:r>
              <a:rPr lang="cs-CZ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podmínek</a:t>
            </a:r>
            <a:endParaRPr lang="en-GB" sz="2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ástupný symbol pro text 3"/>
          <p:cNvSpPr txBox="1">
            <a:spLocks/>
          </p:cNvSpPr>
          <p:nvPr/>
        </p:nvSpPr>
        <p:spPr>
          <a:xfrm>
            <a:off x="467543" y="4149080"/>
            <a:ext cx="3008313" cy="1849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Barr </a:t>
            </a:r>
            <a:r>
              <a:rPr lang="cs-CZ" sz="1600" dirty="0" smtClean="0"/>
              <a:t>&amp; </a:t>
            </a:r>
            <a:r>
              <a:rPr lang="en-GB" sz="1600" dirty="0" err="1" smtClean="0"/>
              <a:t>Spagnolo</a:t>
            </a:r>
            <a:r>
              <a:rPr lang="en-GB" sz="1600" dirty="0" smtClean="0"/>
              <a:t> </a:t>
            </a:r>
            <a:r>
              <a:rPr lang="cs-CZ" sz="1600" dirty="0" smtClean="0"/>
              <a:t>(</a:t>
            </a:r>
            <a:r>
              <a:rPr lang="en-GB" sz="1600" dirty="0" smtClean="0"/>
              <a:t>2013</a:t>
            </a:r>
            <a:r>
              <a:rPr lang="cs-CZ" sz="1600" dirty="0" smtClean="0"/>
              <a:t>, 2015)</a:t>
            </a:r>
            <a:endParaRPr lang="en-GB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00" y="522828"/>
            <a:ext cx="4717750" cy="305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764704"/>
            <a:ext cx="3008313" cy="2304257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Mîndrescu</a:t>
            </a:r>
            <a:r>
              <a:rPr lang="cs-CZ" sz="1600" dirty="0" smtClean="0"/>
              <a:t> &amp; </a:t>
            </a:r>
            <a:r>
              <a:rPr lang="en-GB" sz="1600" dirty="0" smtClean="0"/>
              <a:t>Evans (2014)</a:t>
            </a:r>
            <a:endParaRPr lang="cs-CZ" sz="1600" dirty="0" smtClean="0"/>
          </a:p>
          <a:p>
            <a:r>
              <a:rPr lang="cs-CZ" sz="1600" dirty="0" smtClean="0"/>
              <a:t>Engel &amp; al. (2017)</a:t>
            </a:r>
            <a:endParaRPr lang="en-GB" sz="1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330444"/>
            <a:ext cx="4680520" cy="227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9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7032"/>
            <a:ext cx="4824536" cy="2808312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2130" b="709"/>
          <a:stretch/>
        </p:blipFill>
        <p:spPr bwMode="auto">
          <a:xfrm>
            <a:off x="4661028" y="1556792"/>
            <a:ext cx="3943221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Datování glaciálních tvarů reliéfu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978896" cy="2952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/>
              <a:t>Engel </a:t>
            </a:r>
            <a:r>
              <a:rPr lang="cs-CZ" sz="2400" dirty="0"/>
              <a:t>(</a:t>
            </a:r>
            <a:r>
              <a:rPr lang="cs-CZ" sz="2400" dirty="0" smtClean="0"/>
              <a:t>2007</a:t>
            </a:r>
            <a:r>
              <a:rPr lang="cs-CZ" sz="2400" dirty="0"/>
              <a:t>), Černá &amp; Engel (2011)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cs-CZ" sz="2400" dirty="0" err="1"/>
              <a:t>geochronologická</a:t>
            </a:r>
            <a:r>
              <a:rPr lang="cs-CZ" sz="2400" dirty="0"/>
              <a:t> interpretace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cs-CZ" sz="2400" dirty="0" smtClean="0"/>
              <a:t>nelineární </a:t>
            </a:r>
            <a:r>
              <a:rPr lang="cs-CZ" sz="2400" dirty="0"/>
              <a:t>vztah R-hodnota</a:t>
            </a:r>
            <a:r>
              <a:rPr lang="cs-CZ" sz="2400" dirty="0" smtClean="0"/>
              <a:t>/ expoziční stáří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cs-CZ" sz="2400" dirty="0"/>
              <a:t>pokles rozlišení metody </a:t>
            </a:r>
            <a:r>
              <a:rPr lang="cs-CZ" sz="2400" dirty="0" smtClean="0"/>
              <a:t>s</a:t>
            </a:r>
            <a:r>
              <a:rPr lang="cs-CZ" sz="2400" dirty="0"/>
              <a:t> </a:t>
            </a:r>
            <a:r>
              <a:rPr lang="cs-CZ" sz="2400" dirty="0" smtClean="0"/>
              <a:t>narůstajícím </a:t>
            </a:r>
            <a:r>
              <a:rPr lang="cs-CZ" sz="2400" dirty="0"/>
              <a:t>stářím </a:t>
            </a:r>
            <a:r>
              <a:rPr lang="cs-CZ" sz="2400" dirty="0" smtClean="0"/>
              <a:t>povrchu</a:t>
            </a:r>
          </a:p>
        </p:txBody>
      </p:sp>
    </p:spTree>
    <p:extLst>
      <p:ext uri="{BB962C8B-B14F-4D97-AF65-F5344CB8AC3E}">
        <p14:creationId xmlns:p14="http://schemas.microsoft.com/office/powerpoint/2010/main" val="216131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561082"/>
            <a:ext cx="8075240" cy="563662"/>
          </a:xfrm>
        </p:spPr>
        <p:txBody>
          <a:bodyPr>
            <a:noAutofit/>
          </a:bodyPr>
          <a:lstStyle/>
          <a:p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datování </a:t>
            </a:r>
            <a:r>
              <a:rPr lang="cs-CZ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periglaciálních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glaciálních a fluviálních tvarů reliéfu</a:t>
            </a:r>
            <a:endParaRPr lang="en-GB" sz="2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ástupný symbol pro text 3"/>
          <p:cNvSpPr txBox="1">
            <a:spLocks/>
          </p:cNvSpPr>
          <p:nvPr/>
        </p:nvSpPr>
        <p:spPr>
          <a:xfrm>
            <a:off x="683568" y="1196752"/>
            <a:ext cx="3008313" cy="230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 err="1"/>
              <a:t>Böhlert</a:t>
            </a:r>
            <a:r>
              <a:rPr lang="cs-CZ" sz="1600" dirty="0"/>
              <a:t> &amp; al. (2011)</a:t>
            </a:r>
            <a:endParaRPr lang="en-GB" sz="1600" dirty="0"/>
          </a:p>
          <a:p>
            <a:pPr marL="0" indent="0">
              <a:buNone/>
            </a:pPr>
            <a:r>
              <a:rPr lang="cs-CZ" sz="1600" dirty="0" err="1" smtClean="0"/>
              <a:t>Kłapyta</a:t>
            </a:r>
            <a:r>
              <a:rPr lang="cs-CZ" sz="1600" dirty="0" smtClean="0"/>
              <a:t> (2013)</a:t>
            </a:r>
          </a:p>
          <a:p>
            <a:pPr marL="0" indent="0">
              <a:buNone/>
            </a:pPr>
            <a:r>
              <a:rPr lang="cs-CZ" sz="1600" dirty="0" smtClean="0"/>
              <a:t>Winkler (2014)</a:t>
            </a:r>
          </a:p>
          <a:p>
            <a:pPr marL="0" indent="0">
              <a:buNone/>
            </a:pPr>
            <a:r>
              <a:rPr lang="cs-CZ" sz="1600" dirty="0"/>
              <a:t>Stah &amp; al. </a:t>
            </a:r>
            <a:r>
              <a:rPr lang="cs-CZ" sz="1600" dirty="0" smtClean="0"/>
              <a:t>(2015)</a:t>
            </a:r>
          </a:p>
          <a:p>
            <a:pPr marL="0" indent="0">
              <a:buNone/>
            </a:pPr>
            <a:r>
              <a:rPr lang="cs-CZ" sz="1600" dirty="0" err="1"/>
              <a:t>Tomkins</a:t>
            </a:r>
            <a:r>
              <a:rPr lang="cs-CZ" sz="1600" dirty="0"/>
              <a:t> &amp; al. </a:t>
            </a:r>
            <a:r>
              <a:rPr lang="cs-CZ" sz="1600" dirty="0" smtClean="0"/>
              <a:t>(2016)</a:t>
            </a:r>
            <a:endParaRPr lang="cs-CZ" sz="1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58034"/>
            <a:ext cx="3672408" cy="254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37" y="3758034"/>
            <a:ext cx="4149888" cy="254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t="2892" r="515" b="1519"/>
          <a:stretch/>
        </p:blipFill>
        <p:spPr bwMode="auto">
          <a:xfrm>
            <a:off x="2555776" y="1322760"/>
            <a:ext cx="273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6" b="1906"/>
          <a:stretch/>
        </p:blipFill>
        <p:spPr bwMode="auto">
          <a:xfrm>
            <a:off x="5436096" y="1268760"/>
            <a:ext cx="3149229" cy="234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00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Katedra fyzické geografie a </a:t>
            </a:r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geoekologie</a:t>
            </a:r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PřF UK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vznik 1991</a:t>
            </a:r>
          </a:p>
          <a:p>
            <a:pPr marL="0" indent="0">
              <a:buNone/>
            </a:pPr>
            <a:r>
              <a:rPr lang="cs-CZ" sz="2400" b="1" dirty="0" smtClean="0"/>
              <a:t>Bakalářské studijní programy:</a:t>
            </a:r>
          </a:p>
          <a:p>
            <a:r>
              <a:rPr lang="cs-CZ" sz="2400" dirty="0"/>
              <a:t>A</a:t>
            </a:r>
            <a:r>
              <a:rPr lang="cs-CZ" sz="2400" dirty="0" smtClean="0"/>
              <a:t>plikovaná geografie (Fyzická geografie a </a:t>
            </a:r>
            <a:r>
              <a:rPr lang="cs-CZ" sz="2400" dirty="0" err="1" smtClean="0"/>
              <a:t>geoinformatika</a:t>
            </a:r>
            <a:r>
              <a:rPr lang="cs-CZ" sz="2400" dirty="0" smtClean="0"/>
              <a:t>)</a:t>
            </a:r>
          </a:p>
          <a:p>
            <a:r>
              <a:rPr lang="cs-CZ" sz="2400" dirty="0"/>
              <a:t>G</a:t>
            </a:r>
            <a:r>
              <a:rPr lang="cs-CZ" sz="2400" dirty="0" smtClean="0"/>
              <a:t>eografie </a:t>
            </a:r>
            <a:r>
              <a:rPr lang="cs-CZ" sz="2400" dirty="0"/>
              <a:t>– </a:t>
            </a:r>
            <a:r>
              <a:rPr lang="cs-CZ" sz="2400" dirty="0" smtClean="0"/>
              <a:t>kartografie</a:t>
            </a:r>
          </a:p>
          <a:p>
            <a:r>
              <a:rPr lang="pt-BR" sz="2400" dirty="0" smtClean="0"/>
              <a:t>Geografie </a:t>
            </a:r>
            <a:r>
              <a:rPr lang="pt-BR" sz="2400" dirty="0"/>
              <a:t>se zaměřením na </a:t>
            </a:r>
            <a:r>
              <a:rPr lang="pt-BR" sz="2400" dirty="0" smtClean="0"/>
              <a:t>vzdělávání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M</a:t>
            </a:r>
            <a:r>
              <a:rPr lang="en-GB" sz="2400" b="1" dirty="0" err="1" smtClean="0"/>
              <a:t>agistersk</a:t>
            </a:r>
            <a:r>
              <a:rPr lang="cs-CZ" sz="2400" b="1" dirty="0" smtClean="0"/>
              <a:t>é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studijní</a:t>
            </a:r>
            <a:r>
              <a:rPr lang="en-GB" sz="2400" b="1" dirty="0" smtClean="0"/>
              <a:t> program</a:t>
            </a:r>
            <a:r>
              <a:rPr lang="cs-CZ" sz="2400" b="1" dirty="0" smtClean="0"/>
              <a:t>y:</a:t>
            </a:r>
          </a:p>
          <a:p>
            <a:r>
              <a:rPr lang="cs-CZ" sz="2400" dirty="0" smtClean="0"/>
              <a:t>F</a:t>
            </a:r>
            <a:r>
              <a:rPr lang="en-GB" sz="2400" dirty="0" err="1" smtClean="0"/>
              <a:t>yzick</a:t>
            </a:r>
            <a:r>
              <a:rPr lang="cs-CZ" sz="2400" dirty="0" smtClean="0"/>
              <a:t>á</a:t>
            </a:r>
            <a:r>
              <a:rPr lang="en-GB" sz="2400" dirty="0" smtClean="0"/>
              <a:t> </a:t>
            </a:r>
            <a:r>
              <a:rPr lang="en-GB" sz="2400" dirty="0"/>
              <a:t>geografie a </a:t>
            </a:r>
            <a:r>
              <a:rPr lang="en-GB" sz="2400" dirty="0" smtClean="0"/>
              <a:t>geoekologie</a:t>
            </a:r>
            <a:endParaRPr lang="cs-CZ" sz="2400" dirty="0" smtClean="0"/>
          </a:p>
          <a:p>
            <a:r>
              <a:rPr lang="cs-CZ" sz="2400" dirty="0" smtClean="0"/>
              <a:t>Krajina </a:t>
            </a:r>
            <a:r>
              <a:rPr lang="cs-CZ" sz="2400" dirty="0"/>
              <a:t>a společnost; Hydrologie a </a:t>
            </a:r>
            <a:r>
              <a:rPr lang="cs-CZ" sz="2400" dirty="0" smtClean="0"/>
              <a:t>hydrogeologie</a:t>
            </a:r>
          </a:p>
          <a:p>
            <a:pPr marL="0" indent="0">
              <a:buNone/>
            </a:pPr>
            <a:r>
              <a:rPr lang="en-GB" sz="2400" b="1" dirty="0" err="1"/>
              <a:t>Doktorský</a:t>
            </a:r>
            <a:r>
              <a:rPr lang="en-GB" sz="2400" b="1" dirty="0"/>
              <a:t> </a:t>
            </a:r>
            <a:r>
              <a:rPr lang="en-GB" sz="2400" b="1" dirty="0" err="1"/>
              <a:t>studijní</a:t>
            </a:r>
            <a:r>
              <a:rPr lang="en-GB" sz="2400" b="1" dirty="0"/>
              <a:t> </a:t>
            </a:r>
            <a:r>
              <a:rPr lang="en-GB" sz="2400" b="1" dirty="0" smtClean="0"/>
              <a:t>program</a:t>
            </a:r>
            <a:r>
              <a:rPr lang="cs-CZ" sz="2400" b="1" dirty="0" smtClean="0"/>
              <a:t>:</a:t>
            </a:r>
          </a:p>
          <a:p>
            <a:r>
              <a:rPr lang="cs-CZ" sz="2400" dirty="0"/>
              <a:t>F</a:t>
            </a:r>
            <a:r>
              <a:rPr lang="en-GB" sz="2400" dirty="0" err="1"/>
              <a:t>yzick</a:t>
            </a:r>
            <a:r>
              <a:rPr lang="cs-CZ" sz="2400" dirty="0"/>
              <a:t>á</a:t>
            </a:r>
            <a:r>
              <a:rPr lang="en-GB" sz="2400" dirty="0"/>
              <a:t> </a:t>
            </a:r>
            <a:r>
              <a:rPr lang="en-GB" sz="2400" dirty="0" smtClean="0"/>
              <a:t>geografie</a:t>
            </a:r>
            <a:r>
              <a:rPr lang="cs-CZ" sz="2400" dirty="0" smtClean="0"/>
              <a:t> a geoekologie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98107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1" y="837307"/>
            <a:ext cx="8254350" cy="5760045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45251" y="274638"/>
            <a:ext cx="8241549" cy="571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Paleogeografický výzkum </a:t>
            </a:r>
            <a:r>
              <a:rPr lang="cs-CZ" sz="3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horského </a:t>
            </a:r>
            <a:r>
              <a:rPr lang="cs-CZ" sz="3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zalednění</a:t>
            </a:r>
            <a:endParaRPr lang="en-GB" sz="3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vnoramenný trojúhelník 6"/>
          <p:cNvSpPr/>
          <p:nvPr/>
        </p:nvSpPr>
        <p:spPr>
          <a:xfrm>
            <a:off x="5246305" y="4869160"/>
            <a:ext cx="180430" cy="155543"/>
          </a:xfrm>
          <a:prstGeom prst="triangle">
            <a:avLst/>
          </a:prstGeom>
          <a:solidFill>
            <a:srgbClr val="00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ovnoramenný trojúhelník 7"/>
          <p:cNvSpPr/>
          <p:nvPr/>
        </p:nvSpPr>
        <p:spPr>
          <a:xfrm>
            <a:off x="5724128" y="4437112"/>
            <a:ext cx="180430" cy="155543"/>
          </a:xfrm>
          <a:prstGeom prst="triangle">
            <a:avLst/>
          </a:prstGeom>
          <a:solidFill>
            <a:srgbClr val="00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ovnoramenný trojúhelník 8"/>
          <p:cNvSpPr/>
          <p:nvPr/>
        </p:nvSpPr>
        <p:spPr>
          <a:xfrm>
            <a:off x="6551810" y="4983081"/>
            <a:ext cx="180430" cy="155543"/>
          </a:xfrm>
          <a:prstGeom prst="triangle">
            <a:avLst/>
          </a:prstGeom>
          <a:solidFill>
            <a:srgbClr val="00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4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" r="25173" b="7916"/>
          <a:stretch/>
        </p:blipFill>
        <p:spPr bwMode="auto">
          <a:xfrm>
            <a:off x="5820410" y="115828"/>
            <a:ext cx="2856046" cy="65535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Horské zalednění Českého masivu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199" y="1136128"/>
            <a:ext cx="5554961" cy="22800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 smtClean="0"/>
              <a:t>Engel &amp; al.(2010,2014), Mentlík &amp; al.(2013)</a:t>
            </a:r>
            <a:endParaRPr lang="cs-CZ" sz="2400" dirty="0"/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cs-CZ" sz="2400" dirty="0" smtClean="0"/>
              <a:t>vznik nejstarších morén před 20-24 ka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cs-CZ" sz="2400" dirty="0"/>
              <a:t>následné </a:t>
            </a:r>
            <a:r>
              <a:rPr lang="cs-CZ" sz="2400" dirty="0" smtClean="0"/>
              <a:t>postupy  ~18</a:t>
            </a:r>
            <a:r>
              <a:rPr lang="cs-CZ" sz="2400" dirty="0"/>
              <a:t>, 16, 14 a 13 </a:t>
            </a:r>
            <a:r>
              <a:rPr lang="cs-CZ" sz="2400" dirty="0" smtClean="0"/>
              <a:t>ka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cs-CZ" sz="2400" dirty="0"/>
              <a:t>mladý </a:t>
            </a:r>
            <a:r>
              <a:rPr lang="cs-CZ" sz="2400" dirty="0" err="1" smtClean="0"/>
              <a:t>dryas</a:t>
            </a:r>
            <a:r>
              <a:rPr lang="cs-CZ" sz="2400" dirty="0" smtClean="0"/>
              <a:t>: </a:t>
            </a:r>
            <a:r>
              <a:rPr lang="cs-CZ" sz="2400" dirty="0"/>
              <a:t>ledovce </a:t>
            </a:r>
            <a:r>
              <a:rPr lang="cs-CZ" sz="2400" dirty="0" smtClean="0"/>
              <a:t>v</a:t>
            </a:r>
            <a:r>
              <a:rPr lang="cs-CZ" sz="2400" dirty="0"/>
              <a:t> severně orientovaných karech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400" baseline="30000" dirty="0"/>
          </a:p>
          <a:p>
            <a:pPr>
              <a:buFont typeface="Wingdings" panose="05000000000000000000" pitchFamily="2" charset="2"/>
              <a:buChar char="Ø"/>
            </a:pP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" b="11312"/>
          <a:stretch/>
        </p:blipFill>
        <p:spPr>
          <a:xfrm>
            <a:off x="539552" y="3416221"/>
            <a:ext cx="5184576" cy="325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2800" b="1" dirty="0" smtClean="0"/>
              <a:t>Chronologie zalednění V. Tater</a:t>
            </a:r>
            <a:endParaRPr lang="en-GB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4376"/>
          <a:stretch/>
        </p:blipFill>
        <p:spPr bwMode="auto">
          <a:xfrm>
            <a:off x="5304224" y="152236"/>
            <a:ext cx="3444240" cy="651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12306"/>
            <a:ext cx="4620458" cy="375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136127"/>
            <a:ext cx="4978896" cy="1932833"/>
          </a:xfrm>
        </p:spPr>
        <p:txBody>
          <a:bodyPr>
            <a:no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cs-CZ" sz="2400" dirty="0" smtClean="0"/>
              <a:t>Engel &amp; al. (2015)</a:t>
            </a:r>
            <a:endParaRPr lang="cs-CZ" sz="2400" dirty="0"/>
          </a:p>
          <a:p>
            <a:pPr marL="257175" indent="-257175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cs-CZ" sz="2400" dirty="0" smtClean="0"/>
              <a:t>vznik povrchů </a:t>
            </a:r>
            <a:r>
              <a:rPr lang="cs-CZ" sz="2400" dirty="0"/>
              <a:t>v </a:t>
            </a:r>
            <a:r>
              <a:rPr lang="cs-CZ" sz="2400" dirty="0" err="1" smtClean="0"/>
              <a:t>posl</a:t>
            </a:r>
            <a:r>
              <a:rPr lang="cs-CZ" sz="2400" dirty="0" smtClean="0"/>
              <a:t>. </a:t>
            </a:r>
            <a:r>
              <a:rPr lang="cs-CZ" sz="2400" dirty="0"/>
              <a:t>glaciálu</a:t>
            </a:r>
          </a:p>
          <a:p>
            <a:pPr marL="257175" indent="-257175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cs-CZ" sz="2400" dirty="0" smtClean="0"/>
              <a:t>maximální </a:t>
            </a:r>
            <a:r>
              <a:rPr lang="cs-CZ" sz="2400" dirty="0"/>
              <a:t>zalednění </a:t>
            </a:r>
            <a:r>
              <a:rPr lang="cs-CZ" sz="2400" dirty="0" smtClean="0"/>
              <a:t>před ~22 ka</a:t>
            </a:r>
          </a:p>
          <a:p>
            <a:pPr marL="257175" indent="-257175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cs-CZ" sz="2400" dirty="0" smtClean="0"/>
              <a:t>postupy ledovců v pozdním glaciálu</a:t>
            </a:r>
          </a:p>
          <a:p>
            <a:pPr marL="257175" indent="-257175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cs-CZ" sz="2400" dirty="0" smtClean="0"/>
              <a:t>zánik </a:t>
            </a:r>
            <a:r>
              <a:rPr lang="cs-CZ" sz="2400" dirty="0"/>
              <a:t>ledovců </a:t>
            </a:r>
            <a:r>
              <a:rPr lang="cs-CZ" sz="2400" dirty="0" smtClean="0"/>
              <a:t>před ~11 </a:t>
            </a:r>
            <a:r>
              <a:rPr lang="cs-CZ" sz="2400" dirty="0"/>
              <a:t>ka</a:t>
            </a:r>
          </a:p>
        </p:txBody>
      </p:sp>
    </p:spTree>
    <p:extLst>
      <p:ext uri="{BB962C8B-B14F-4D97-AF65-F5344CB8AC3E}">
        <p14:creationId xmlns:p14="http://schemas.microsoft.com/office/powerpoint/2010/main" val="321556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39" y="3356992"/>
            <a:ext cx="5706588" cy="326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Vývoj reliéfu 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ústupu ledovců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199" y="1136127"/>
            <a:ext cx="4834881" cy="4525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/>
              <a:t>Engel </a:t>
            </a:r>
            <a:r>
              <a:rPr lang="cs-CZ" sz="2400" dirty="0"/>
              <a:t>&amp; al. (</a:t>
            </a:r>
            <a:r>
              <a:rPr lang="cs-CZ" sz="2400" dirty="0" smtClean="0"/>
              <a:t>2011, 2015), </a:t>
            </a:r>
            <a:r>
              <a:rPr lang="cs-CZ" sz="2400" dirty="0"/>
              <a:t>Pánek &amp; al. (2016</a:t>
            </a:r>
            <a:r>
              <a:rPr lang="cs-CZ" sz="2400" dirty="0" smtClean="0"/>
              <a:t>)</a:t>
            </a:r>
            <a:endParaRPr lang="cs-CZ" sz="2400" dirty="0"/>
          </a:p>
          <a:p>
            <a:pPr marL="266700" indent="-257175">
              <a:buFont typeface="Wingdings" panose="05000000000000000000" pitchFamily="2" charset="2"/>
              <a:buChar char="Ø"/>
            </a:pPr>
            <a:r>
              <a:rPr lang="cs-CZ" sz="2400" dirty="0" smtClean="0"/>
              <a:t>predispozice </a:t>
            </a:r>
            <a:r>
              <a:rPr lang="cs-CZ" sz="2400" dirty="0"/>
              <a:t>svahových procesů</a:t>
            </a:r>
          </a:p>
          <a:p>
            <a:pPr marL="266700" indent="-257175">
              <a:buFont typeface="Wingdings" panose="05000000000000000000" pitchFamily="2" charset="2"/>
              <a:buChar char="Ø"/>
            </a:pPr>
            <a:r>
              <a:rPr lang="cs-CZ" sz="2400" dirty="0" smtClean="0"/>
              <a:t>prahové hodnoty příčinných srážek</a:t>
            </a:r>
          </a:p>
          <a:p>
            <a:pPr marL="266700" indent="-257175">
              <a:buFont typeface="Wingdings" panose="05000000000000000000" pitchFamily="2" charset="2"/>
              <a:buChar char="Ø"/>
            </a:pPr>
            <a:r>
              <a:rPr lang="cs-CZ" sz="2400" dirty="0" err="1"/>
              <a:t>paraglaciální</a:t>
            </a:r>
            <a:r>
              <a:rPr lang="cs-CZ" sz="2400" dirty="0"/>
              <a:t> původ svahových </a:t>
            </a:r>
            <a:r>
              <a:rPr lang="cs-CZ" sz="2400" dirty="0" smtClean="0"/>
              <a:t>akumulací</a:t>
            </a:r>
          </a:p>
          <a:p>
            <a:pPr marL="266700" indent="-257175">
              <a:buFont typeface="Wingdings" panose="05000000000000000000" pitchFamily="2" charset="2"/>
              <a:buChar char="Ø"/>
            </a:pPr>
            <a:r>
              <a:rPr lang="cs-CZ" sz="2400" dirty="0" smtClean="0"/>
              <a:t>aktivace svahových            deformací                                       10</a:t>
            </a:r>
            <a:r>
              <a:rPr lang="cs-CZ" sz="2400" baseline="30000" dirty="0" smtClean="0"/>
              <a:t>2</a:t>
            </a:r>
            <a:r>
              <a:rPr lang="cs-CZ" sz="2400" dirty="0" smtClean="0"/>
              <a:t>-10</a:t>
            </a:r>
            <a:r>
              <a:rPr lang="cs-CZ" sz="2400" baseline="30000" dirty="0" smtClean="0"/>
              <a:t>3</a:t>
            </a:r>
            <a:r>
              <a:rPr lang="cs-CZ" sz="2400" dirty="0" smtClean="0"/>
              <a:t> let 			          po </a:t>
            </a:r>
            <a:r>
              <a:rPr lang="cs-CZ" sz="2400" dirty="0"/>
              <a:t>ústupu </a:t>
            </a:r>
            <a:r>
              <a:rPr lang="cs-CZ" sz="2400" dirty="0" smtClean="0"/>
              <a:t>ledovců</a:t>
            </a:r>
          </a:p>
        </p:txBody>
      </p:sp>
      <p:pic>
        <p:nvPicPr>
          <p:cNvPr id="7" name="Obrázek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2" t="18846" r="4000" b="15378"/>
          <a:stretch/>
        </p:blipFill>
        <p:spPr>
          <a:xfrm>
            <a:off x="5274914" y="764704"/>
            <a:ext cx="3624727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2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5"/>
          <a:stretch/>
        </p:blipFill>
        <p:spPr>
          <a:xfrm>
            <a:off x="4951783" y="45550"/>
            <a:ext cx="4084713" cy="669581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" y="397129"/>
            <a:ext cx="4901274" cy="641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65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43000"/>
          </a:xfrm>
        </p:spPr>
        <p:txBody>
          <a:bodyPr>
            <a:normAutofit/>
          </a:bodyPr>
          <a:lstStyle/>
          <a:p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Závěry</a:t>
            </a:r>
            <a:endParaRPr lang="en-GB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96544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Výzkum recentních změn zalednění ukazuje značné regionální rozdíly v úbytku ledovců a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jejich citlivosti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změny klimatických podmínek.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Nejrychlejší odezvu vykazují svahové ledovce vnějších tropů, relativně pomalé změny údolní ledovce centrální Asie.</a:t>
            </a:r>
          </a:p>
          <a:p>
            <a:pPr>
              <a:spcAft>
                <a:spcPts val="1200"/>
              </a:spcAft>
            </a:pP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Paleogeografické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 dokládají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vývoj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ledovců v horských oblastech střední Evropy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závěru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posledního glaciálu, jejich maximální rozsah před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25-18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ka, postupný rozpad zalednění a 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paraglaciální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fázi vývoje reliéfu v pozdním glaciálu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Testování povrchové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odolnosti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skalních tvarů reliéfu datovaných kosmogenním izotopem </a:t>
            </a:r>
            <a:r>
              <a:rPr lang="cs-CZ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umožňuje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interpretovat výsledky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</a:t>
            </a:r>
            <a:r>
              <a:rPr lang="cs-CZ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měření Schmidtovým kladívkem ve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smyslu </a:t>
            </a:r>
            <a:r>
              <a:rPr lang="cs-CZ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geochronologického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stáří.</a:t>
            </a:r>
          </a:p>
        </p:txBody>
      </p:sp>
    </p:spTree>
    <p:extLst>
      <p:ext uri="{BB962C8B-B14F-4D97-AF65-F5344CB8AC3E}">
        <p14:creationId xmlns:p14="http://schemas.microsoft.com/office/powerpoint/2010/main" val="166887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7000"/>
            <a:lum/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Závěry</a:t>
            </a:r>
            <a:endParaRPr lang="en-GB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41168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Výsledky dokládají relativně pomalý vývoj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zalednění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posledním glaciálu, ale značnou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rychlost změn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současných.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Tradiční pojetí glaciálního prostředí, které se pomalu mění působením přírodních procesů, nevystihuje současný vývoj, kdy se stále více uplatňují procesy ovlivněné činností člověka.</a:t>
            </a:r>
            <a:endParaRPr lang="cs-CZ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1200"/>
              </a:spcAft>
            </a:pP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Ledovce nejsou v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rovnovážném stavu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současnými klimatickými podmínkami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budou nadále ztrácet hmotu. Tání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ledovců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přispívá k rozsáhlým změnám přírodního prostředí, ovlivňuje dostupnost nerostných zdrojů a vede k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nevratným ztrátám přírodních archivů.</a:t>
            </a:r>
          </a:p>
        </p:txBody>
      </p:sp>
    </p:spTree>
    <p:extLst>
      <p:ext uri="{BB962C8B-B14F-4D97-AF65-F5344CB8AC3E}">
        <p14:creationId xmlns:p14="http://schemas.microsoft.com/office/powerpoint/2010/main" val="206623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72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 err="1"/>
              <a:t>Vědecko-výzkumné</a:t>
            </a:r>
            <a:r>
              <a:rPr lang="en-GB" sz="2000" b="1" dirty="0"/>
              <a:t> </a:t>
            </a:r>
            <a:r>
              <a:rPr lang="en-GB" sz="2000" b="1" dirty="0" err="1" smtClean="0"/>
              <a:t>zaměření</a:t>
            </a:r>
            <a:r>
              <a:rPr lang="cs-CZ" sz="2000" b="1" dirty="0" smtClean="0"/>
              <a:t>:</a:t>
            </a:r>
            <a:endParaRPr lang="cs-CZ" sz="2000" dirty="0" smtClean="0"/>
          </a:p>
          <a:p>
            <a:r>
              <a:rPr lang="en-GB" sz="2000" dirty="0" err="1"/>
              <a:t>Antropogenní</a:t>
            </a:r>
            <a:r>
              <a:rPr lang="en-GB" sz="2000" dirty="0"/>
              <a:t> </a:t>
            </a:r>
            <a:r>
              <a:rPr lang="en-GB" sz="2000" dirty="0" err="1"/>
              <a:t>procesy</a:t>
            </a:r>
            <a:r>
              <a:rPr lang="en-GB" sz="2000" dirty="0"/>
              <a:t> a </a:t>
            </a:r>
            <a:r>
              <a:rPr lang="en-GB" sz="2000" dirty="0" err="1"/>
              <a:t>jevy</a:t>
            </a:r>
            <a:r>
              <a:rPr lang="en-GB" sz="2000" dirty="0"/>
              <a:t> </a:t>
            </a:r>
            <a:r>
              <a:rPr lang="en-GB" sz="2000" dirty="0" err="1"/>
              <a:t>modelových</a:t>
            </a:r>
            <a:r>
              <a:rPr lang="en-GB" sz="2000" dirty="0"/>
              <a:t> </a:t>
            </a:r>
            <a:r>
              <a:rPr lang="en-GB" sz="2000" dirty="0" err="1"/>
              <a:t>lokalit</a:t>
            </a:r>
            <a:r>
              <a:rPr lang="en-GB" sz="2000" dirty="0"/>
              <a:t> a </a:t>
            </a:r>
            <a:r>
              <a:rPr lang="en-GB" sz="2000" dirty="0" err="1"/>
              <a:t>regionů</a:t>
            </a:r>
            <a:r>
              <a:rPr lang="en-GB" sz="2000" dirty="0"/>
              <a:t>.</a:t>
            </a:r>
            <a:endParaRPr lang="cs-CZ" sz="2000" dirty="0"/>
          </a:p>
          <a:p>
            <a:r>
              <a:rPr lang="en-GB" sz="2000" dirty="0" err="1" smtClean="0"/>
              <a:t>Fyzickogeografická</a:t>
            </a:r>
            <a:r>
              <a:rPr lang="en-GB" sz="2000" dirty="0" smtClean="0"/>
              <a:t> </a:t>
            </a:r>
            <a:r>
              <a:rPr lang="en-GB" sz="2000" dirty="0" err="1"/>
              <a:t>hodnocení</a:t>
            </a:r>
            <a:r>
              <a:rPr lang="en-GB" sz="2000" dirty="0"/>
              <a:t> </a:t>
            </a:r>
            <a:r>
              <a:rPr lang="en-GB" sz="2000" dirty="0" err="1" smtClean="0"/>
              <a:t>recentních</a:t>
            </a:r>
            <a:r>
              <a:rPr lang="en-GB" sz="2000" dirty="0" smtClean="0"/>
              <a:t> </a:t>
            </a:r>
            <a:r>
              <a:rPr lang="en-GB" sz="2000" dirty="0" err="1"/>
              <a:t>procesů</a:t>
            </a:r>
            <a:r>
              <a:rPr lang="en-GB" sz="2000" dirty="0"/>
              <a:t> a </a:t>
            </a:r>
            <a:r>
              <a:rPr lang="en-GB" sz="2000" dirty="0" err="1"/>
              <a:t>jevů</a:t>
            </a:r>
            <a:r>
              <a:rPr lang="en-GB" sz="2000" dirty="0"/>
              <a:t>.</a:t>
            </a:r>
          </a:p>
          <a:p>
            <a:r>
              <a:rPr lang="en-GB" sz="2000" dirty="0" err="1" smtClean="0"/>
              <a:t>Přírodní</a:t>
            </a:r>
            <a:r>
              <a:rPr lang="en-GB" sz="2000" dirty="0" smtClean="0"/>
              <a:t> </a:t>
            </a:r>
            <a:r>
              <a:rPr lang="en-GB" sz="2000" dirty="0" err="1"/>
              <a:t>ohrožení</a:t>
            </a:r>
            <a:r>
              <a:rPr lang="en-GB" sz="2000" dirty="0"/>
              <a:t> a fyzickogeografické </a:t>
            </a:r>
            <a:r>
              <a:rPr lang="en-GB" sz="2000" dirty="0" err="1"/>
              <a:t>aspekty</a:t>
            </a:r>
            <a:r>
              <a:rPr lang="en-GB" sz="2000" dirty="0"/>
              <a:t> </a:t>
            </a:r>
            <a:r>
              <a:rPr lang="en-GB" sz="2000" dirty="0" err="1"/>
              <a:t>jejich</a:t>
            </a:r>
            <a:r>
              <a:rPr lang="en-GB" sz="2000" dirty="0"/>
              <a:t> </a:t>
            </a:r>
            <a:r>
              <a:rPr lang="en-GB" sz="2000" dirty="0" err="1"/>
              <a:t>rizik</a:t>
            </a:r>
            <a:r>
              <a:rPr lang="en-GB" sz="2000" dirty="0"/>
              <a:t> pro </a:t>
            </a:r>
            <a:r>
              <a:rPr lang="en-GB" sz="2000" dirty="0" err="1" smtClean="0"/>
              <a:t>společnost</a:t>
            </a:r>
            <a:r>
              <a:rPr lang="en-GB" sz="2000" dirty="0" smtClean="0"/>
              <a:t>.</a:t>
            </a:r>
            <a:endParaRPr lang="cs-CZ" sz="2000" dirty="0"/>
          </a:p>
          <a:p>
            <a:r>
              <a:rPr lang="en-GB" sz="2000" dirty="0" err="1" smtClean="0"/>
              <a:t>Vývoj</a:t>
            </a:r>
            <a:r>
              <a:rPr lang="en-GB" sz="2000" dirty="0" smtClean="0"/>
              <a:t> </a:t>
            </a:r>
            <a:r>
              <a:rPr lang="en-GB" sz="2000" dirty="0" err="1"/>
              <a:t>přírodního</a:t>
            </a:r>
            <a:r>
              <a:rPr lang="en-GB" sz="2000" dirty="0"/>
              <a:t> </a:t>
            </a:r>
            <a:r>
              <a:rPr lang="en-GB" sz="2000" dirty="0" err="1"/>
              <a:t>prostředí</a:t>
            </a:r>
            <a:r>
              <a:rPr lang="en-GB" sz="2000" dirty="0"/>
              <a:t> a </a:t>
            </a:r>
            <a:r>
              <a:rPr lang="en-GB" sz="2000" dirty="0" err="1"/>
              <a:t>dynamika</a:t>
            </a:r>
            <a:r>
              <a:rPr lang="en-GB" sz="2000" dirty="0"/>
              <a:t> </a:t>
            </a:r>
            <a:r>
              <a:rPr lang="en-GB" sz="2000" dirty="0" err="1"/>
              <a:t>interakcí</a:t>
            </a:r>
            <a:r>
              <a:rPr lang="en-GB" sz="2000" dirty="0"/>
              <a:t> </a:t>
            </a:r>
            <a:r>
              <a:rPr lang="en-GB" sz="2000" dirty="0" err="1"/>
              <a:t>jeho</a:t>
            </a:r>
            <a:r>
              <a:rPr lang="en-GB" sz="2000" dirty="0"/>
              <a:t> </a:t>
            </a:r>
            <a:r>
              <a:rPr lang="en-GB" sz="2000" dirty="0" err="1"/>
              <a:t>složek</a:t>
            </a:r>
            <a:r>
              <a:rPr lang="en-GB" sz="2000" dirty="0"/>
              <a:t>.</a:t>
            </a:r>
            <a:endParaRPr lang="cs-CZ" sz="2000" dirty="0"/>
          </a:p>
          <a:p>
            <a:pPr marL="0" indent="0">
              <a:buNone/>
            </a:pPr>
            <a:r>
              <a:rPr lang="cs-CZ" sz="2000" b="1" dirty="0" smtClean="0"/>
              <a:t>Aktuálně </a:t>
            </a:r>
            <a:r>
              <a:rPr lang="cs-CZ" sz="2000" b="1" dirty="0" smtClean="0"/>
              <a:t>řešené grantové projekty </a:t>
            </a:r>
            <a:r>
              <a:rPr lang="cs-CZ" sz="2000" b="1" dirty="0" smtClean="0"/>
              <a:t>(GAČR):</a:t>
            </a:r>
            <a:endParaRPr lang="cs-CZ" sz="2000" b="1" dirty="0" smtClean="0"/>
          </a:p>
          <a:p>
            <a:r>
              <a:rPr lang="en-GB" sz="2000" dirty="0" err="1"/>
              <a:t>Časová</a:t>
            </a:r>
            <a:r>
              <a:rPr lang="en-GB" sz="2000" dirty="0"/>
              <a:t> a </a:t>
            </a:r>
            <a:r>
              <a:rPr lang="en-GB" sz="2000" dirty="0" err="1"/>
              <a:t>prostorová</a:t>
            </a:r>
            <a:r>
              <a:rPr lang="en-GB" sz="2000" dirty="0"/>
              <a:t> </a:t>
            </a:r>
            <a:r>
              <a:rPr lang="en-GB" sz="2000" dirty="0" err="1"/>
              <a:t>dynamika</a:t>
            </a:r>
            <a:r>
              <a:rPr lang="en-GB" sz="2000" dirty="0"/>
              <a:t> </a:t>
            </a:r>
            <a:r>
              <a:rPr lang="en-GB" sz="2000" dirty="0" err="1"/>
              <a:t>hydrometeorologických</a:t>
            </a:r>
            <a:r>
              <a:rPr lang="en-GB" sz="2000" dirty="0"/>
              <a:t> </a:t>
            </a:r>
            <a:r>
              <a:rPr lang="en-GB" sz="2000" dirty="0" err="1"/>
              <a:t>extrémů</a:t>
            </a:r>
            <a:r>
              <a:rPr lang="en-GB" sz="2000" dirty="0"/>
              <a:t> v </a:t>
            </a:r>
            <a:r>
              <a:rPr lang="en-GB" sz="2000" dirty="0" err="1"/>
              <a:t>horských</a:t>
            </a:r>
            <a:r>
              <a:rPr lang="en-GB" sz="2000" dirty="0"/>
              <a:t> </a:t>
            </a:r>
            <a:r>
              <a:rPr lang="en-GB" sz="2000" dirty="0" err="1" smtClean="0"/>
              <a:t>oblas</a:t>
            </a:r>
            <a:r>
              <a:rPr lang="cs-CZ" sz="2000" dirty="0" err="1" smtClean="0"/>
              <a:t>tech</a:t>
            </a:r>
            <a:r>
              <a:rPr lang="cs-CZ" sz="2000" dirty="0" smtClean="0"/>
              <a:t> </a:t>
            </a:r>
            <a:r>
              <a:rPr lang="cs-CZ" sz="2000" dirty="0" smtClean="0"/>
              <a:t>ČR</a:t>
            </a:r>
            <a:endParaRPr lang="cs-CZ" sz="2000" dirty="0" smtClean="0"/>
          </a:p>
          <a:p>
            <a:r>
              <a:rPr lang="en-GB" sz="2000" dirty="0" err="1" smtClean="0"/>
              <a:t>Dálkové</a:t>
            </a:r>
            <a:r>
              <a:rPr lang="en-GB" sz="2000" dirty="0" smtClean="0"/>
              <a:t> </a:t>
            </a:r>
            <a:r>
              <a:rPr lang="en-GB" sz="2000" dirty="0" err="1"/>
              <a:t>vazby</a:t>
            </a:r>
            <a:r>
              <a:rPr lang="en-GB" sz="2000" dirty="0"/>
              <a:t> – </a:t>
            </a:r>
            <a:r>
              <a:rPr lang="en-GB" sz="2000" dirty="0" err="1"/>
              <a:t>hlavní</a:t>
            </a:r>
            <a:r>
              <a:rPr lang="en-GB" sz="2000" dirty="0"/>
              <a:t> </a:t>
            </a:r>
            <a:r>
              <a:rPr lang="en-GB" sz="2000" dirty="0" err="1"/>
              <a:t>stavební</a:t>
            </a:r>
            <a:r>
              <a:rPr lang="en-GB" sz="2000" dirty="0"/>
              <a:t> </a:t>
            </a:r>
            <a:r>
              <a:rPr lang="en-GB" sz="2000" dirty="0" err="1"/>
              <a:t>kameny</a:t>
            </a:r>
            <a:r>
              <a:rPr lang="en-GB" sz="2000" dirty="0"/>
              <a:t> </a:t>
            </a:r>
            <a:r>
              <a:rPr lang="en-GB" sz="2000" dirty="0" err="1"/>
              <a:t>atmosférické</a:t>
            </a:r>
            <a:r>
              <a:rPr lang="en-GB" sz="2000" dirty="0"/>
              <a:t> </a:t>
            </a:r>
            <a:r>
              <a:rPr lang="en-GB" sz="2000" dirty="0" err="1" smtClean="0"/>
              <a:t>cirkulace</a:t>
            </a:r>
            <a:endParaRPr lang="en-GB" sz="2000" dirty="0"/>
          </a:p>
          <a:p>
            <a:r>
              <a:rPr lang="en-GB" sz="2000" dirty="0" err="1"/>
              <a:t>Snižuje</a:t>
            </a:r>
            <a:r>
              <a:rPr lang="en-GB" sz="2000" dirty="0"/>
              <a:t> </a:t>
            </a:r>
            <a:r>
              <a:rPr lang="en-GB" sz="2000" dirty="0" err="1"/>
              <a:t>rostoucí</a:t>
            </a:r>
            <a:r>
              <a:rPr lang="en-GB" sz="2000" dirty="0"/>
              <a:t> </a:t>
            </a:r>
            <a:r>
              <a:rPr lang="en-GB" sz="2000" dirty="0" err="1"/>
              <a:t>koncentrace</a:t>
            </a:r>
            <a:r>
              <a:rPr lang="en-GB" sz="2000" dirty="0"/>
              <a:t> CO</a:t>
            </a:r>
            <a:r>
              <a:rPr lang="en-GB" sz="2000" baseline="-25000" dirty="0"/>
              <a:t>2</a:t>
            </a:r>
            <a:r>
              <a:rPr lang="en-GB" sz="2000" dirty="0"/>
              <a:t> </a:t>
            </a:r>
            <a:r>
              <a:rPr lang="en-GB" sz="2000" dirty="0" err="1"/>
              <a:t>citlivost</a:t>
            </a:r>
            <a:r>
              <a:rPr lang="en-GB" sz="2000" dirty="0"/>
              <a:t> </a:t>
            </a:r>
            <a:r>
              <a:rPr lang="en-GB" sz="2000" dirty="0" err="1"/>
              <a:t>evropských</a:t>
            </a:r>
            <a:r>
              <a:rPr lang="en-GB" sz="2000" dirty="0"/>
              <a:t> </a:t>
            </a:r>
            <a:r>
              <a:rPr lang="en-GB" sz="2000" dirty="0" err="1"/>
              <a:t>temperátních</a:t>
            </a:r>
            <a:r>
              <a:rPr lang="en-GB" sz="2000" dirty="0"/>
              <a:t> </a:t>
            </a:r>
            <a:r>
              <a:rPr lang="en-GB" sz="2000" dirty="0" err="1"/>
              <a:t>jehlična</a:t>
            </a:r>
            <a:r>
              <a:rPr lang="cs-CZ" sz="2000" dirty="0" err="1"/>
              <a:t>tých</a:t>
            </a:r>
            <a:r>
              <a:rPr lang="cs-CZ" sz="2000" dirty="0"/>
              <a:t> </a:t>
            </a:r>
            <a:r>
              <a:rPr lang="cs-CZ" sz="2000" dirty="0" smtClean="0"/>
              <a:t>lesů</a:t>
            </a:r>
            <a:r>
              <a:rPr lang="cs-CZ" sz="2000" dirty="0" smtClean="0"/>
              <a:t>?</a:t>
            </a:r>
            <a:endParaRPr lang="en-GB" sz="2000" dirty="0"/>
          </a:p>
          <a:p>
            <a:r>
              <a:rPr lang="en-GB" sz="2000" dirty="0" err="1"/>
              <a:t>Vliv</a:t>
            </a:r>
            <a:r>
              <a:rPr lang="en-GB" sz="2000" dirty="0"/>
              <a:t> </a:t>
            </a:r>
            <a:r>
              <a:rPr lang="en-GB" sz="2000" dirty="0" err="1"/>
              <a:t>sezónní</a:t>
            </a:r>
            <a:r>
              <a:rPr lang="en-GB" sz="2000" dirty="0"/>
              <a:t> </a:t>
            </a:r>
            <a:r>
              <a:rPr lang="en-GB" sz="2000" dirty="0" err="1"/>
              <a:t>sněhové</a:t>
            </a:r>
            <a:r>
              <a:rPr lang="en-GB" sz="2000" dirty="0"/>
              <a:t> </a:t>
            </a:r>
            <a:r>
              <a:rPr lang="en-GB" sz="2000" dirty="0" err="1"/>
              <a:t>pokrývky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letní</a:t>
            </a:r>
            <a:r>
              <a:rPr lang="en-GB" sz="2000" dirty="0"/>
              <a:t> </a:t>
            </a:r>
            <a:r>
              <a:rPr lang="en-GB" sz="2000" dirty="0" err="1"/>
              <a:t>minimální</a:t>
            </a:r>
            <a:r>
              <a:rPr lang="en-GB" sz="2000" dirty="0"/>
              <a:t> </a:t>
            </a:r>
            <a:r>
              <a:rPr lang="en-GB" sz="2000" dirty="0" err="1"/>
              <a:t>průtoky</a:t>
            </a:r>
            <a:r>
              <a:rPr lang="en-GB" sz="2000" dirty="0"/>
              <a:t>: </a:t>
            </a:r>
            <a:r>
              <a:rPr lang="en-GB" sz="2000" dirty="0" err="1"/>
              <a:t>důsledky</a:t>
            </a:r>
            <a:r>
              <a:rPr lang="en-GB" sz="2000" dirty="0"/>
              <a:t> </a:t>
            </a:r>
            <a:r>
              <a:rPr lang="en-GB" sz="2000" dirty="0" err="1"/>
              <a:t>klimatických</a:t>
            </a:r>
            <a:r>
              <a:rPr lang="en-GB" sz="2000" dirty="0"/>
              <a:t> </a:t>
            </a:r>
            <a:r>
              <a:rPr lang="en-GB" sz="2000" dirty="0" err="1"/>
              <a:t>změn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hydrologické</a:t>
            </a:r>
            <a:r>
              <a:rPr lang="en-GB" sz="2000" dirty="0"/>
              <a:t> </a:t>
            </a:r>
            <a:r>
              <a:rPr lang="en-GB" sz="2000" dirty="0" err="1" smtClean="0"/>
              <a:t>sucho</a:t>
            </a:r>
            <a:endParaRPr lang="en-GB" sz="2000" dirty="0"/>
          </a:p>
          <a:p>
            <a:r>
              <a:rPr lang="en-GB" sz="2000" dirty="0" err="1" smtClean="0"/>
              <a:t>Vývoj</a:t>
            </a:r>
            <a:r>
              <a:rPr lang="en-GB" sz="2000" dirty="0" smtClean="0"/>
              <a:t> </a:t>
            </a:r>
            <a:r>
              <a:rPr lang="en-GB" sz="2000" dirty="0" err="1"/>
              <a:t>strukturních</a:t>
            </a:r>
            <a:r>
              <a:rPr lang="en-GB" sz="2000" dirty="0"/>
              <a:t> </a:t>
            </a:r>
            <a:r>
              <a:rPr lang="en-GB" sz="2000" dirty="0" err="1"/>
              <a:t>půd</a:t>
            </a:r>
            <a:r>
              <a:rPr lang="en-GB" sz="2000" dirty="0"/>
              <a:t> a </a:t>
            </a:r>
            <a:r>
              <a:rPr lang="en-GB" sz="2000" dirty="0" err="1"/>
              <a:t>jejich</a:t>
            </a:r>
            <a:r>
              <a:rPr lang="en-GB" sz="2000" dirty="0"/>
              <a:t> </a:t>
            </a:r>
            <a:r>
              <a:rPr lang="en-GB" sz="2000" dirty="0" err="1"/>
              <a:t>paleogeografický</a:t>
            </a:r>
            <a:r>
              <a:rPr lang="en-GB" sz="2000" dirty="0"/>
              <a:t> </a:t>
            </a:r>
            <a:r>
              <a:rPr lang="en-GB" sz="2000" dirty="0" err="1"/>
              <a:t>význam</a:t>
            </a:r>
            <a:r>
              <a:rPr lang="en-GB" sz="2000" dirty="0"/>
              <a:t> pro </a:t>
            </a:r>
            <a:r>
              <a:rPr lang="en-GB" sz="2000" dirty="0" err="1"/>
              <a:t>rekonstrukci</a:t>
            </a:r>
            <a:r>
              <a:rPr lang="en-GB" sz="2000" dirty="0"/>
              <a:t> </a:t>
            </a:r>
            <a:r>
              <a:rPr lang="en-GB" sz="2000" dirty="0" err="1"/>
              <a:t>přírodních</a:t>
            </a:r>
            <a:r>
              <a:rPr lang="en-GB" sz="2000" dirty="0"/>
              <a:t> </a:t>
            </a:r>
            <a:r>
              <a:rPr lang="en-GB" sz="2000" dirty="0" err="1"/>
              <a:t>podmínek</a:t>
            </a:r>
            <a:r>
              <a:rPr lang="en-GB" sz="2000" dirty="0"/>
              <a:t> </a:t>
            </a:r>
            <a:r>
              <a:rPr lang="en-GB" sz="2000" dirty="0" err="1"/>
              <a:t>střední</a:t>
            </a:r>
            <a:r>
              <a:rPr lang="en-GB" sz="2000" dirty="0"/>
              <a:t> </a:t>
            </a:r>
            <a:r>
              <a:rPr lang="en-GB" sz="2000" dirty="0" err="1"/>
              <a:t>Evropy</a:t>
            </a:r>
            <a:r>
              <a:rPr lang="en-GB" sz="2000" dirty="0"/>
              <a:t> v </a:t>
            </a:r>
            <a:r>
              <a:rPr lang="en-GB" sz="2000" dirty="0" err="1" smtClean="0"/>
              <a:t>kvartéru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51296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Doc. RNDR. Zbyněk Engel, Ph.D.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VŠ vzdělání:</a:t>
            </a:r>
            <a:endParaRPr lang="cs-CZ" sz="2000" b="1" dirty="0"/>
          </a:p>
          <a:p>
            <a:r>
              <a:rPr lang="cs-CZ" sz="2000" dirty="0" smtClean="0"/>
              <a:t>Přírodovědecká </a:t>
            </a:r>
            <a:r>
              <a:rPr lang="cs-CZ" sz="2000" dirty="0"/>
              <a:t>fakulta Univerzity </a:t>
            </a:r>
            <a:r>
              <a:rPr lang="cs-CZ" sz="2000" dirty="0" smtClean="0"/>
              <a:t>Karlovy, doktorské studium </a:t>
            </a:r>
            <a:r>
              <a:rPr lang="cs-CZ" sz="2000" dirty="0"/>
              <a:t>(2003</a:t>
            </a:r>
            <a:r>
              <a:rPr lang="cs-CZ" sz="2000" dirty="0" smtClean="0"/>
              <a:t>), habilitační řízení (2017), obor </a:t>
            </a:r>
            <a:r>
              <a:rPr lang="cs-CZ" sz="2000" dirty="0"/>
              <a:t>fyzická </a:t>
            </a:r>
            <a:r>
              <a:rPr lang="cs-CZ" sz="2000" dirty="0" smtClean="0"/>
              <a:t>geografie </a:t>
            </a:r>
            <a:endParaRPr lang="cs-CZ" sz="2000" dirty="0"/>
          </a:p>
          <a:p>
            <a:pPr marL="0" indent="0">
              <a:buNone/>
            </a:pPr>
            <a:r>
              <a:rPr lang="cs-CZ" sz="2000" b="1" dirty="0" smtClean="0"/>
              <a:t>Profesní </a:t>
            </a:r>
            <a:r>
              <a:rPr lang="cs-CZ" sz="2000" b="1" dirty="0"/>
              <a:t>zkušenosti</a:t>
            </a:r>
            <a:r>
              <a:rPr lang="cs-CZ" sz="2000" b="1" dirty="0" smtClean="0"/>
              <a:t>:</a:t>
            </a:r>
          </a:p>
          <a:p>
            <a:r>
              <a:rPr lang="cs-CZ" sz="2000" dirty="0" smtClean="0"/>
              <a:t>2001-4: Výzkumné </a:t>
            </a:r>
            <a:r>
              <a:rPr lang="cs-CZ" sz="2000" dirty="0"/>
              <a:t>centrum dynamiky </a:t>
            </a:r>
            <a:r>
              <a:rPr lang="cs-CZ" sz="2000" dirty="0" smtClean="0"/>
              <a:t>Země</a:t>
            </a:r>
          </a:p>
          <a:p>
            <a:r>
              <a:rPr lang="cs-CZ" sz="2000" dirty="0"/>
              <a:t>o</a:t>
            </a:r>
            <a:r>
              <a:rPr lang="cs-CZ" sz="2000" dirty="0" smtClean="0"/>
              <a:t>d r. 2004: </a:t>
            </a:r>
            <a:r>
              <a:rPr lang="cs-CZ" sz="2000" dirty="0"/>
              <a:t>Katedra fyzické geografie a geoekologie, PřF </a:t>
            </a:r>
            <a:r>
              <a:rPr lang="cs-CZ" sz="2000" dirty="0" smtClean="0"/>
              <a:t>UK</a:t>
            </a:r>
          </a:p>
          <a:p>
            <a:r>
              <a:rPr lang="cs-CZ" sz="2000" dirty="0"/>
              <a:t>2010-14: </a:t>
            </a:r>
            <a:r>
              <a:rPr lang="cs-CZ" sz="2000" dirty="0" smtClean="0"/>
              <a:t>Centrum </a:t>
            </a:r>
            <a:r>
              <a:rPr lang="cs-CZ" sz="2000" dirty="0"/>
              <a:t>polární ekologie, Jihočeská univerzita v Českých </a:t>
            </a:r>
            <a:r>
              <a:rPr lang="cs-CZ" sz="2000" dirty="0" smtClean="0"/>
              <a:t>Budějovicích</a:t>
            </a:r>
          </a:p>
          <a:p>
            <a:r>
              <a:rPr lang="cs-CZ" sz="2000" dirty="0"/>
              <a:t>2013-17: Grantová agentura </a:t>
            </a:r>
            <a:r>
              <a:rPr lang="cs-CZ" sz="2000" dirty="0" smtClean="0"/>
              <a:t>ČR</a:t>
            </a:r>
          </a:p>
          <a:p>
            <a:pPr marL="0" indent="0">
              <a:buNone/>
            </a:pPr>
            <a:r>
              <a:rPr lang="cs-CZ" sz="2000" b="1" dirty="0" smtClean="0"/>
              <a:t>Výzkumné </a:t>
            </a:r>
            <a:r>
              <a:rPr lang="cs-CZ" sz="2000" b="1" dirty="0"/>
              <a:t>zaměření</a:t>
            </a:r>
            <a:r>
              <a:rPr lang="cs-CZ" sz="2000" b="1" dirty="0" smtClean="0"/>
              <a:t>:</a:t>
            </a:r>
          </a:p>
          <a:p>
            <a:r>
              <a:rPr lang="cs-CZ" sz="2000" dirty="0"/>
              <a:t>vývoj reliéfu Českého </a:t>
            </a:r>
            <a:r>
              <a:rPr lang="cs-CZ" sz="2000" dirty="0" smtClean="0"/>
              <a:t>masívu v kvartéru</a:t>
            </a:r>
          </a:p>
          <a:p>
            <a:r>
              <a:rPr lang="cs-CZ" sz="2000" dirty="0" smtClean="0"/>
              <a:t>recentní změny zalednění </a:t>
            </a:r>
            <a:r>
              <a:rPr lang="en-GB" sz="2000" dirty="0" err="1" smtClean="0"/>
              <a:t>horských</a:t>
            </a:r>
            <a:r>
              <a:rPr lang="en-GB" sz="2000" dirty="0" smtClean="0"/>
              <a:t> </a:t>
            </a:r>
            <a:r>
              <a:rPr lang="en-GB" sz="2000" dirty="0"/>
              <a:t>a </a:t>
            </a:r>
            <a:r>
              <a:rPr lang="en-GB" sz="2000" dirty="0" err="1"/>
              <a:t>polárních</a:t>
            </a:r>
            <a:r>
              <a:rPr lang="en-GB" sz="2000" dirty="0"/>
              <a:t> </a:t>
            </a:r>
            <a:r>
              <a:rPr lang="en-GB" sz="2000" dirty="0" err="1"/>
              <a:t>oblastí</a:t>
            </a:r>
            <a:r>
              <a:rPr lang="en-GB" sz="2000" dirty="0"/>
              <a:t> (Andy, Ťan-Šan, </a:t>
            </a:r>
            <a:r>
              <a:rPr lang="en-GB" sz="2000" dirty="0" err="1"/>
              <a:t>Vysoké</a:t>
            </a:r>
            <a:r>
              <a:rPr lang="en-GB" sz="2000" dirty="0"/>
              <a:t> </a:t>
            </a:r>
            <a:r>
              <a:rPr lang="en-GB" sz="2000" dirty="0" err="1"/>
              <a:t>Tatry</a:t>
            </a:r>
            <a:r>
              <a:rPr lang="en-GB" sz="2000" dirty="0"/>
              <a:t>, </a:t>
            </a:r>
            <a:r>
              <a:rPr lang="en-GB" sz="2000" dirty="0" err="1"/>
              <a:t>ostrov</a:t>
            </a:r>
            <a:r>
              <a:rPr lang="en-GB" sz="2000" dirty="0"/>
              <a:t> </a:t>
            </a:r>
            <a:r>
              <a:rPr lang="en-GB" sz="2000" dirty="0" err="1"/>
              <a:t>Jamese</a:t>
            </a:r>
            <a:r>
              <a:rPr lang="en-GB" sz="2000" dirty="0"/>
              <a:t> Rosse, Svalbard)</a:t>
            </a:r>
          </a:p>
        </p:txBody>
      </p:sp>
    </p:spTree>
    <p:extLst>
      <p:ext uri="{BB962C8B-B14F-4D97-AF65-F5344CB8AC3E}">
        <p14:creationId xmlns:p14="http://schemas.microsoft.com/office/powerpoint/2010/main" val="2445282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52165"/>
            <a:ext cx="4176464" cy="3845187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3" t="56066" r="22481" b="2003"/>
          <a:stretch/>
        </p:blipFill>
        <p:spPr bwMode="auto">
          <a:xfrm>
            <a:off x="3916660" y="2897984"/>
            <a:ext cx="979340" cy="110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horské ledovce na Zemi</a:t>
            </a:r>
            <a:endParaRPr lang="cs-CZ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970691"/>
              </p:ext>
            </p:extLst>
          </p:nvPr>
        </p:nvGraphicFramePr>
        <p:xfrm>
          <a:off x="5312679" y="4743152"/>
          <a:ext cx="336377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5065"/>
                <a:gridCol w="1028712"/>
              </a:tblGrid>
              <a:tr h="370840"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dirty="0" smtClean="0">
                          <a:solidFill>
                            <a:schemeClr val="tx1"/>
                          </a:solidFill>
                        </a:rPr>
                        <a:t>tis. </a:t>
                      </a:r>
                      <a:r>
                        <a:rPr lang="cs-CZ" sz="1800" b="0" i="0" dirty="0" err="1" smtClean="0">
                          <a:solidFill>
                            <a:schemeClr val="tx1"/>
                          </a:solidFill>
                        </a:rPr>
                        <a:t>Gt</a:t>
                      </a:r>
                      <a:endParaRPr lang="en-GB" sz="1800" b="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Marzeion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&amp; al. (2012)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dirty="0" smtClean="0">
                          <a:solidFill>
                            <a:schemeClr val="tx1"/>
                          </a:solidFill>
                        </a:rPr>
                        <a:t>169</a:t>
                      </a:r>
                      <a:endParaRPr lang="en-GB" sz="1800" b="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Huss 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 </a:t>
                      </a:r>
                      <a:r>
                        <a:rPr lang="en-GB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Farinotti</a:t>
                      </a:r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(2012)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153 ±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21</a:t>
                      </a:r>
                      <a:endParaRPr lang="en-GB" sz="1800" b="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0" dirty="0" err="1" smtClean="0">
                          <a:solidFill>
                            <a:schemeClr val="tx1"/>
                          </a:solidFill>
                        </a:rPr>
                        <a:t>Grinsted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</a:rPr>
                        <a:t> (2013)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 </a:t>
                      </a:r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GB" sz="1800" b="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0" dirty="0" err="1" smtClean="0">
                          <a:solidFill>
                            <a:schemeClr val="tx1"/>
                          </a:solidFill>
                        </a:rPr>
                        <a:t>Radić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 </a:t>
                      </a:r>
                      <a:r>
                        <a:rPr lang="cs-CZ" sz="1800" b="0" dirty="0" smtClean="0">
                          <a:solidFill>
                            <a:schemeClr val="tx1"/>
                          </a:solidFill>
                        </a:rPr>
                        <a:t>al. (2014)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GB" sz="1800" b="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7596336" y="831776"/>
            <a:ext cx="1152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dk1"/>
                </a:solidFill>
              </a:rPr>
              <a:t>W</a:t>
            </a:r>
            <a:r>
              <a:rPr lang="en-GB" dirty="0" err="1" smtClean="0">
                <a:solidFill>
                  <a:schemeClr val="dk1"/>
                </a:solidFill>
              </a:rPr>
              <a:t>orld</a:t>
            </a:r>
            <a:r>
              <a:rPr lang="en-GB" dirty="0" smtClean="0">
                <a:solidFill>
                  <a:schemeClr val="dk1"/>
                </a:solidFill>
              </a:rPr>
              <a:t> </a:t>
            </a:r>
            <a:r>
              <a:rPr lang="en-GB" dirty="0">
                <a:solidFill>
                  <a:schemeClr val="dk1"/>
                </a:solidFill>
              </a:rPr>
              <a:t>Glacier </a:t>
            </a:r>
            <a:r>
              <a:rPr lang="en-GB" dirty="0" smtClean="0">
                <a:solidFill>
                  <a:schemeClr val="dk1"/>
                </a:solidFill>
              </a:rPr>
              <a:t>Inventor</a:t>
            </a:r>
            <a:r>
              <a:rPr lang="cs-CZ" dirty="0" smtClean="0">
                <a:solidFill>
                  <a:schemeClr val="dk1"/>
                </a:solidFill>
              </a:rPr>
              <a:t>y (2012)</a:t>
            </a:r>
            <a:endParaRPr lang="cs-CZ" baseline="30000" dirty="0" smtClean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5" r="9658"/>
          <a:stretch/>
        </p:blipFill>
        <p:spPr bwMode="auto">
          <a:xfrm>
            <a:off x="5436096" y="808092"/>
            <a:ext cx="2160240" cy="424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58098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979712" y="2564904"/>
            <a:ext cx="792088" cy="21602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ovéPole 3"/>
          <p:cNvSpPr txBox="1"/>
          <p:nvPr/>
        </p:nvSpPr>
        <p:spPr>
          <a:xfrm>
            <a:off x="5032995" y="908720"/>
            <a:ext cx="7200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 smtClean="0"/>
              <a:t>tis. km</a:t>
            </a:r>
            <a:r>
              <a:rPr lang="cs-CZ" sz="1300" b="1" baseline="30000" dirty="0" smtClean="0"/>
              <a:t>2</a:t>
            </a:r>
            <a:endParaRPr lang="en-GB" sz="1300" b="1" baseline="30000" dirty="0"/>
          </a:p>
        </p:txBody>
      </p:sp>
    </p:spTree>
    <p:extLst>
      <p:ext uri="{BB962C8B-B14F-4D97-AF65-F5344CB8AC3E}">
        <p14:creationId xmlns:p14="http://schemas.microsoft.com/office/powerpoint/2010/main" val="310055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bilance ledovcové hmoty</a:t>
            </a:r>
            <a:endParaRPr lang="cs-CZ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7"/>
          <a:stretch/>
        </p:blipFill>
        <p:spPr bwMode="auto">
          <a:xfrm>
            <a:off x="539552" y="1700808"/>
            <a:ext cx="5328592" cy="482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084168" y="5393004"/>
            <a:ext cx="2592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 smtClean="0"/>
              <a:t>rovnovážná linie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 smtClean="0"/>
              <a:t>délka ledovce</a:t>
            </a:r>
            <a:endParaRPr lang="cs-CZ" sz="2400" dirty="0"/>
          </a:p>
        </p:txBody>
      </p:sp>
      <p:sp>
        <p:nvSpPr>
          <p:cNvPr id="3" name="Obdélník 2"/>
          <p:cNvSpPr/>
          <p:nvPr/>
        </p:nvSpPr>
        <p:spPr>
          <a:xfrm>
            <a:off x="4427984" y="2132856"/>
            <a:ext cx="1008112" cy="26642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4" t="4136" r="14949" b="6572"/>
          <a:stretch/>
        </p:blipFill>
        <p:spPr bwMode="auto">
          <a:xfrm>
            <a:off x="5076000" y="369136"/>
            <a:ext cx="3672000" cy="42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91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75496"/>
            <a:ext cx="1970683" cy="29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"/>
          <a:stretch/>
        </p:blipFill>
        <p:spPr bwMode="auto">
          <a:xfrm>
            <a:off x="2988424" y="3675496"/>
            <a:ext cx="4123415" cy="29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1" b="-912"/>
          <a:stretch/>
        </p:blipFill>
        <p:spPr>
          <a:xfrm>
            <a:off x="755576" y="332656"/>
            <a:ext cx="1964762" cy="312871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20272" y="3481885"/>
            <a:ext cx="1348593" cy="595187"/>
          </a:xfrm>
        </p:spPr>
        <p:txBody>
          <a:bodyPr>
            <a:normAutofit fontScale="90000"/>
          </a:bodyPr>
          <a:lstStyle/>
          <a:p>
            <a:pPr algn="l"/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proxy</a:t>
            </a:r>
            <a:endParaRPr lang="cs-CZ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-4329" r="-4772" b="1459"/>
          <a:stretch/>
        </p:blipFill>
        <p:spPr bwMode="auto">
          <a:xfrm>
            <a:off x="432240" y="3653041"/>
            <a:ext cx="6300000" cy="29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2304256" cy="334431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r="167" b="28780"/>
          <a:stretch/>
        </p:blipFill>
        <p:spPr>
          <a:xfrm>
            <a:off x="2988424" y="341664"/>
            <a:ext cx="5400000" cy="3096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8" t="-3" r="1274" b="14016"/>
          <a:stretch/>
        </p:blipFill>
        <p:spPr bwMode="auto">
          <a:xfrm>
            <a:off x="2808456" y="297008"/>
            <a:ext cx="5868000" cy="3204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52" y="3321332"/>
            <a:ext cx="2059704" cy="331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0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728780" cy="446449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20072" y="1600200"/>
            <a:ext cx="3466728" cy="4525963"/>
          </a:xfrm>
        </p:spPr>
        <p:txBody>
          <a:bodyPr>
            <a:normAutofit/>
          </a:bodyPr>
          <a:lstStyle/>
          <a:p>
            <a:pPr marL="247650" indent="-247650"/>
            <a:r>
              <a:rPr lang="cs-CZ" sz="2400" dirty="0" smtClean="0"/>
              <a:t>hydrologické změny (</a:t>
            </a:r>
            <a:r>
              <a:rPr lang="cs-CZ" sz="2400" dirty="0"/>
              <a:t>přírodní </a:t>
            </a:r>
            <a:r>
              <a:rPr lang="cs-CZ" sz="2400" dirty="0" smtClean="0"/>
              <a:t>zdroje)</a:t>
            </a:r>
            <a:endParaRPr lang="cs-CZ" sz="2400" dirty="0"/>
          </a:p>
          <a:p>
            <a:pPr marL="247650" indent="-247650"/>
            <a:r>
              <a:rPr lang="cs-CZ" sz="2400" dirty="0" smtClean="0"/>
              <a:t>rizikové procesy</a:t>
            </a:r>
          </a:p>
          <a:p>
            <a:pPr marL="247650" indent="-247650"/>
            <a:r>
              <a:rPr lang="cs-CZ" sz="2400" dirty="0" smtClean="0"/>
              <a:t>světový oceán</a:t>
            </a:r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b="907"/>
          <a:stretch/>
        </p:blipFill>
        <p:spPr bwMode="auto">
          <a:xfrm>
            <a:off x="3923928" y="3787158"/>
            <a:ext cx="4962976" cy="285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1143000"/>
          </a:xfrm>
        </p:spPr>
        <p:txBody>
          <a:bodyPr>
            <a:normAutofit/>
          </a:bodyPr>
          <a:lstStyle/>
          <a:p>
            <a:pPr algn="l"/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důsledky tání ledovců </a:t>
            </a:r>
            <a:endParaRPr lang="cs-CZ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061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796136" y="836712"/>
            <a:ext cx="2952577" cy="3240359"/>
          </a:xfrm>
        </p:spPr>
        <p:txBody>
          <a:bodyPr>
            <a:normAutofit/>
          </a:bodyPr>
          <a:lstStyle/>
          <a:p>
            <a:pPr marL="247650" indent="-247650"/>
            <a:r>
              <a:rPr lang="cs-CZ" sz="2400" dirty="0" smtClean="0"/>
              <a:t>nedostatečné zastoupení regionů, velkých ledovců</a:t>
            </a:r>
          </a:p>
          <a:p>
            <a:pPr marL="247650" indent="-247650"/>
            <a:r>
              <a:rPr lang="cs-CZ" sz="2400" dirty="0" smtClean="0"/>
              <a:t>neznámé velikostní rozdělení</a:t>
            </a:r>
          </a:p>
          <a:p>
            <a:pPr marL="247650" indent="-247650"/>
            <a:r>
              <a:rPr lang="cs-CZ" sz="2400" dirty="0" smtClean="0"/>
              <a:t>nepřesná rozloha, objem ledovců</a:t>
            </a:r>
            <a:endParaRPr lang="cs-CZ" sz="2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3105" r="5136" b="43821"/>
          <a:stretch/>
        </p:blipFill>
        <p:spPr bwMode="auto">
          <a:xfrm>
            <a:off x="756464" y="4140000"/>
            <a:ext cx="7992000" cy="23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" b="1838"/>
          <a:stretch/>
        </p:blipFill>
        <p:spPr bwMode="auto">
          <a:xfrm>
            <a:off x="323528" y="620688"/>
            <a:ext cx="543065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961256" y="845840"/>
            <a:ext cx="7787208" cy="1143000"/>
          </a:xfrm>
        </p:spPr>
        <p:txBody>
          <a:bodyPr>
            <a:normAutofit/>
          </a:bodyPr>
          <a:lstStyle/>
          <a:p>
            <a:pPr algn="l"/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hladina světového</a:t>
            </a:r>
            <a:b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oceánu</a:t>
            </a:r>
            <a:endParaRPr lang="cs-CZ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282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3357</TotalTime>
  <Words>867</Words>
  <Application>Microsoft Office PowerPoint</Application>
  <PresentationFormat>Předvádění na obrazovce (4:3)</PresentationFormat>
  <Paragraphs>184</Paragraphs>
  <Slides>26</Slides>
  <Notes>23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Motiv systému Office</vt:lpstr>
      <vt:lpstr>Horské zalednění a změny přírodního prostředí v kvartéru</vt:lpstr>
      <vt:lpstr>Katedra fyzické geografie a geoekologie, PřF UK</vt:lpstr>
      <vt:lpstr>Prezentace aplikace PowerPoint</vt:lpstr>
      <vt:lpstr>Doc. RNDR. Zbyněk Engel, Ph.D.</vt:lpstr>
      <vt:lpstr>horské ledovce na Zemi</vt:lpstr>
      <vt:lpstr>bilance ledovcové hmoty</vt:lpstr>
      <vt:lpstr>  proxy</vt:lpstr>
      <vt:lpstr>důsledky tání ledovců </vt:lpstr>
      <vt:lpstr>hladina světového oceánu</vt:lpstr>
      <vt:lpstr>Recentní změny ledovců a glaciálního reliéfu</vt:lpstr>
      <vt:lpstr>Okrajová část Antarktidy</vt:lpstr>
      <vt:lpstr>Centrální Ťan-Šan</vt:lpstr>
      <vt:lpstr>Tropické Andy</vt:lpstr>
      <vt:lpstr>Změny reliéfu v proglaciální zóně</vt:lpstr>
      <vt:lpstr>Geomorfologický výzkum glaciálního reliéfu</vt:lpstr>
      <vt:lpstr>Morfometrická analýza erozního ledovcového reliéfu</vt:lpstr>
      <vt:lpstr>geneze svahových depresí</vt:lpstr>
      <vt:lpstr>Datování glaciálních tvarů reliéfu</vt:lpstr>
      <vt:lpstr>datování periglaciálních, glaciálních a fluviálních tvarů reliéfu</vt:lpstr>
      <vt:lpstr>Prezentace aplikace PowerPoint</vt:lpstr>
      <vt:lpstr>Horské zalednění Českého masivu</vt:lpstr>
      <vt:lpstr>Chronologie zalednění V. Tater</vt:lpstr>
      <vt:lpstr>Vývoj reliéfu po ústupu ledovců</vt:lpstr>
      <vt:lpstr>Prezentace aplikace PowerPoint</vt:lpstr>
      <vt:lpstr>Závěry</vt:lpstr>
      <vt:lpstr>Závěry</vt:lpstr>
    </vt:vector>
  </TitlesOfParts>
  <Company>Přf UK v Praze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Horské zalednění jako indikátor změn přírodního prostředí v kvartéru</dc:title>
  <dc:creator>Zbyněk Engel</dc:creator>
  <cp:lastModifiedBy>zbynek</cp:lastModifiedBy>
  <cp:revision>337</cp:revision>
  <cp:lastPrinted>2017-05-10T17:06:10Z</cp:lastPrinted>
  <dcterms:created xsi:type="dcterms:W3CDTF">2017-04-19T08:04:18Z</dcterms:created>
  <dcterms:modified xsi:type="dcterms:W3CDTF">2019-03-12T21:56:08Z</dcterms:modified>
</cp:coreProperties>
</file>