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69" r:id="rId2"/>
    <p:sldId id="564" r:id="rId3"/>
    <p:sldId id="565" r:id="rId4"/>
    <p:sldId id="566" r:id="rId5"/>
    <p:sldId id="567" r:id="rId6"/>
    <p:sldId id="570" r:id="rId7"/>
    <p:sldId id="571" r:id="rId8"/>
    <p:sldId id="572" r:id="rId9"/>
    <p:sldId id="573" r:id="rId10"/>
    <p:sldId id="574" r:id="rId11"/>
    <p:sldId id="575" r:id="rId12"/>
    <p:sldId id="576" r:id="rId13"/>
    <p:sldId id="581" r:id="rId14"/>
    <p:sldId id="577" r:id="rId15"/>
    <p:sldId id="578" r:id="rId16"/>
    <p:sldId id="579" r:id="rId17"/>
    <p:sldId id="580" r:id="rId18"/>
    <p:sldId id="582" r:id="rId19"/>
    <p:sldId id="583" r:id="rId20"/>
    <p:sldId id="584" r:id="rId21"/>
    <p:sldId id="586" r:id="rId22"/>
    <p:sldId id="621" r:id="rId23"/>
    <p:sldId id="588" r:id="rId24"/>
    <p:sldId id="589" r:id="rId25"/>
    <p:sldId id="622" r:id="rId26"/>
    <p:sldId id="623" r:id="rId27"/>
    <p:sldId id="624" r:id="rId28"/>
    <p:sldId id="625" r:id="rId29"/>
    <p:sldId id="626" r:id="rId30"/>
    <p:sldId id="627" r:id="rId31"/>
    <p:sldId id="628" r:id="rId32"/>
    <p:sldId id="629" r:id="rId33"/>
    <p:sldId id="593" r:id="rId34"/>
    <p:sldId id="630" r:id="rId35"/>
    <p:sldId id="631" r:id="rId36"/>
    <p:sldId id="632" r:id="rId37"/>
    <p:sldId id="633" r:id="rId38"/>
    <p:sldId id="634" r:id="rId39"/>
    <p:sldId id="635" r:id="rId40"/>
    <p:sldId id="596" r:id="rId41"/>
    <p:sldId id="597" r:id="rId42"/>
    <p:sldId id="598" r:id="rId43"/>
    <p:sldId id="599" r:id="rId44"/>
    <p:sldId id="600" r:id="rId45"/>
    <p:sldId id="601" r:id="rId46"/>
    <p:sldId id="602" r:id="rId47"/>
    <p:sldId id="614" r:id="rId48"/>
    <p:sldId id="604" r:id="rId49"/>
    <p:sldId id="605" r:id="rId50"/>
    <p:sldId id="606" r:id="rId51"/>
    <p:sldId id="607" r:id="rId52"/>
    <p:sldId id="615" r:id="rId53"/>
    <p:sldId id="608" r:id="rId54"/>
    <p:sldId id="609" r:id="rId55"/>
    <p:sldId id="610" r:id="rId56"/>
    <p:sldId id="611" r:id="rId57"/>
    <p:sldId id="612" r:id="rId58"/>
    <p:sldId id="616" r:id="rId59"/>
    <p:sldId id="558" r:id="rId6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B6B"/>
    <a:srgbClr val="CC0000"/>
    <a:srgbClr val="009AAD"/>
    <a:srgbClr val="660066"/>
    <a:srgbClr val="FF0000"/>
    <a:srgbClr val="05148C"/>
    <a:srgbClr val="003399"/>
    <a:srgbClr val="6699FF"/>
    <a:srgbClr val="99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8" autoAdjust="0"/>
    <p:restoredTop sz="94692" autoAdjust="0"/>
  </p:normalViewPr>
  <p:slideViewPr>
    <p:cSldViewPr>
      <p:cViewPr varScale="1">
        <p:scale>
          <a:sx n="106" d="100"/>
          <a:sy n="106" d="100"/>
        </p:scale>
        <p:origin x="-234" y="-90"/>
      </p:cViewPr>
      <p:guideLst>
        <p:guide orient="horz" pos="618"/>
        <p:guide pos="2880"/>
      </p:guideLst>
    </p:cSldViewPr>
  </p:slideViewPr>
  <p:outlineViewPr>
    <p:cViewPr varScale="1">
      <p:scale>
        <a:sx n="170" d="200"/>
        <a:sy n="170" d="200"/>
      </p:scale>
      <p:origin x="0" y="21730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3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2CB2F2E-8B2E-4973-B30C-316DC1ED5A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48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cs-CZ">
              <a:ea typeface="ＭＳ Ｐゴシック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A2C6146-C9BF-4B21-B723-36CFE13125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022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D50AA97-459C-4079-A51E-14B3AF352770}" type="slidenum">
              <a:rPr lang="cs-CZ" sz="1200" smtClean="0">
                <a:solidFill>
                  <a:srgbClr val="000000"/>
                </a:solidFill>
                <a:ea typeface="Arial Unicode MS" pitchFamily="34" charset="-128"/>
              </a:rPr>
              <a:pPr eaLnBrk="1" hangingPunct="1">
                <a:defRPr/>
              </a:pPr>
              <a:t>1</a:t>
            </a:fld>
            <a:endParaRPr lang="cs-CZ" sz="1200" dirty="0" smtClean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cs-CZ" dirty="0">
              <a:latin typeface="Arial" charset="0"/>
              <a:ea typeface="ＭＳ Ｐゴシック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Font typeface="Times New Roman" charset="0"/>
              <a:buNone/>
              <a:defRPr/>
            </a:pPr>
            <a:endParaRPr lang="cs-CZ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D1B3C4-501B-4A37-AEEA-B05D0E7B317C}" type="slidenum">
              <a:rPr lang="cs-CZ"/>
              <a:pPr/>
              <a:t>2</a:t>
            </a:fld>
            <a:endParaRPr lang="cs-CZ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8025" y="4440238"/>
            <a:ext cx="5683250" cy="4703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7BCBF1-E382-4A87-A804-B4271BA07FC3}" type="slidenum">
              <a:rPr lang="cs-CZ"/>
              <a:pPr/>
              <a:t>3</a:t>
            </a:fld>
            <a:endParaRPr lang="cs-CZ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7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3FBCF5-A99D-45D3-89E0-E2AB9FF82F00}" type="slidenum">
              <a:rPr lang="cs-CZ"/>
              <a:pPr/>
              <a:t>5</a:t>
            </a:fld>
            <a:endParaRPr lang="cs-CZ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6BA358-D029-4EF3-B9B1-9DCD7AFA08D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20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6BA358-D029-4EF3-B9B1-9DCD7AFA08D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202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886654-950F-41A1-989C-778612BBF72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29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A6B0442-6751-4CFC-988F-534A4FC0B5A1}" type="slidenum">
              <a:rPr lang="cs-CZ" smtClean="0">
                <a:solidFill>
                  <a:srgbClr val="000000"/>
                </a:solidFill>
                <a:ea typeface="Arial Unicode MS" pitchFamily="34" charset="-128"/>
              </a:rPr>
              <a:pPr eaLnBrk="1" hangingPunct="1"/>
              <a:t>50</a:t>
            </a:fld>
            <a:endParaRPr lang="cs-CZ" smtClean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14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</p:spPr>
        <p:txBody>
          <a:bodyPr wrap="none" anchor="ctr"/>
          <a:lstStyle/>
          <a:p>
            <a:endParaRPr lang="cs-CZ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A739627-37C9-4953-A5B5-E3696C428E4A}" type="slidenum">
              <a:rPr lang="cs-CZ" smtClean="0">
                <a:solidFill>
                  <a:srgbClr val="000000"/>
                </a:solidFill>
                <a:ea typeface="Arial Unicode MS" pitchFamily="34" charset="-128"/>
              </a:rPr>
              <a:pPr eaLnBrk="1" hangingPunct="1"/>
              <a:t>55</a:t>
            </a:fld>
            <a:endParaRPr lang="cs-CZ" smtClean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34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</p:spPr>
        <p:txBody>
          <a:bodyPr wrap="none" anchor="ctr"/>
          <a:lstStyle/>
          <a:p>
            <a:endParaRPr lang="cs-CZ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B6B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6B6B"/>
              </a:buClr>
              <a:defRPr>
                <a:solidFill>
                  <a:srgbClr val="006B6B"/>
                </a:solidFill>
              </a:defRPr>
            </a:lvl1pPr>
            <a:lvl2pPr>
              <a:buClr>
                <a:srgbClr val="006B6B"/>
              </a:buClr>
              <a:defRPr>
                <a:solidFill>
                  <a:srgbClr val="006B6B"/>
                </a:solidFill>
              </a:defRPr>
            </a:lvl2pPr>
            <a:lvl3pPr>
              <a:defRPr>
                <a:solidFill>
                  <a:srgbClr val="006B6B"/>
                </a:solidFill>
              </a:defRPr>
            </a:lvl3pPr>
            <a:lvl4pPr>
              <a:defRPr>
                <a:solidFill>
                  <a:srgbClr val="006B6B"/>
                </a:solidFill>
              </a:defRPr>
            </a:lvl4pPr>
            <a:lvl5pPr>
              <a:defRPr>
                <a:solidFill>
                  <a:srgbClr val="006B6B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577A3-A0A1-45AB-9C78-EACC819907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89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3E83-46A2-45AA-A182-3983AEE011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4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A01A4-8005-44C2-996C-9B38FA85A5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39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E7FB-773D-4C4C-8931-18FD5CF659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68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866C8-CE82-4DD0-ACF4-1C0A2BE720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E2CFD-D61D-4ED8-B245-2E8415B013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182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8013" cy="58499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5F01-A88F-4C5A-B895-F75F912C6C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8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CCE2-1F0B-40FC-AC5F-2810479148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45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D8B41-7A20-44A0-8820-676F09BEFC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7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B6B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6B6B"/>
              </a:buClr>
              <a:defRPr>
                <a:solidFill>
                  <a:srgbClr val="006B6B"/>
                </a:solidFill>
              </a:defRPr>
            </a:lvl1pPr>
            <a:lvl2pPr>
              <a:buClr>
                <a:srgbClr val="006B6B"/>
              </a:buClr>
              <a:defRPr>
                <a:solidFill>
                  <a:srgbClr val="006B6B"/>
                </a:solidFill>
              </a:defRPr>
            </a:lvl2pPr>
            <a:lvl3pPr>
              <a:defRPr>
                <a:solidFill>
                  <a:srgbClr val="006B6B"/>
                </a:solidFill>
              </a:defRPr>
            </a:lvl3pPr>
            <a:lvl4pPr>
              <a:defRPr>
                <a:solidFill>
                  <a:srgbClr val="006B6B"/>
                </a:solidFill>
              </a:defRPr>
            </a:lvl4pPr>
            <a:lvl5pPr>
              <a:defRPr>
                <a:solidFill>
                  <a:srgbClr val="006B6B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577A3-A0A1-45AB-9C78-EACC819907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90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7575C-48B2-4000-A4B8-4D424D30BC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54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8678-0EC9-4D10-93B8-5B99FDC3D8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0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0BF64-5696-4EB8-9548-B285AB4B81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14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36AD9-BD2F-4DEC-9F56-4CB486B172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17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B4EF5-2572-4C55-A56C-8102FD6F75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41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CA6B8-BFFE-41BE-B6B4-6214B0644A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62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A0D56-74C5-4758-9A3B-821423888A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1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B34B31A-FF04-4FF3-9C2F-87273AF1A1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81922" name="Picture 7" descr="logo vuvtgm pro tisk"/>
          <p:cNvPicPr>
            <a:picLocks noGrp="1"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0" y="5876925"/>
            <a:ext cx="9255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5148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5148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5148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5148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ct val="20000"/>
        </a:spcBef>
        <a:spcAft>
          <a:spcPct val="0"/>
        </a:spcAft>
        <a:buClr>
          <a:srgbClr val="05148C"/>
        </a:buClr>
        <a:buSzPct val="100000"/>
        <a:buFont typeface="Wingdings" pitchFamily="2" charset="2"/>
        <a:buChar char="§"/>
        <a:defRPr sz="2400">
          <a:solidFill>
            <a:srgbClr val="05148C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ct val="20000"/>
        </a:spcBef>
        <a:spcAft>
          <a:spcPct val="0"/>
        </a:spcAft>
        <a:buClr>
          <a:srgbClr val="05148C"/>
        </a:buClr>
        <a:buSzPct val="100000"/>
        <a:buChar char="•"/>
        <a:defRPr sz="2000">
          <a:solidFill>
            <a:srgbClr val="05148C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ct val="20000"/>
        </a:spcBef>
        <a:spcAft>
          <a:spcPct val="0"/>
        </a:spcAft>
        <a:buClr>
          <a:srgbClr val="05148C"/>
        </a:buClr>
        <a:buSzPct val="100000"/>
        <a:buFont typeface="Times New Roman" pitchFamily="18" charset="0"/>
        <a:buChar char="-"/>
        <a:defRPr>
          <a:solidFill>
            <a:srgbClr val="05148C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5148C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5148C"/>
          </a:solidFill>
          <a:latin typeface="+mn-lt"/>
          <a:ea typeface="ＭＳ Ｐゴシック" charset="0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5148C"/>
          </a:solidFill>
          <a:latin typeface="+mn-lt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5148C"/>
          </a:solidFill>
          <a:latin typeface="+mn-lt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5148C"/>
          </a:solidFill>
          <a:latin typeface="+mn-lt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5148C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ls.ncsu.edu/course/ent525/water/aquatic/images/06.jpg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udnice_prezentace_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0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249664" y="3717032"/>
            <a:ext cx="2772469" cy="505495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68" rIns="0" bIns="0"/>
          <a:lstStyle/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kern="1200" dirty="0">
                <a:solidFill>
                  <a:srgbClr val="006B6B"/>
                </a:solidFill>
                <a:latin typeface="Arial" charset="0"/>
                <a:ea typeface="ＭＳ Ｐゴシック" pitchFamily="34" charset="-128"/>
              </a:rPr>
              <a:t>Pavla Štěpánková</a:t>
            </a:r>
          </a:p>
        </p:txBody>
      </p:sp>
      <p:cxnSp>
        <p:nvCxnSpPr>
          <p:cNvPr id="3" name="Přímá spojnice 2"/>
          <p:cNvCxnSpPr/>
          <p:nvPr/>
        </p:nvCxnSpPr>
        <p:spPr bwMode="auto">
          <a:xfrm>
            <a:off x="-3111" y="5445864"/>
            <a:ext cx="9147111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0" y="5301208"/>
            <a:ext cx="9144000" cy="1556792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25400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16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70894" y="5661248"/>
            <a:ext cx="7093594" cy="648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  <a:tab pos="9193213" algn="l"/>
              </a:tabLst>
            </a:pPr>
            <a:r>
              <a:rPr lang="cs-CZ" sz="1000" b="1" dirty="0">
                <a:solidFill>
                  <a:srgbClr val="006B6B"/>
                </a:solidFill>
                <a:cs typeface="Arial" charset="0"/>
              </a:rPr>
              <a:t>Výzkumný ústav vodohospodářský T. G. Masaryka, </a:t>
            </a:r>
            <a:r>
              <a:rPr lang="cs-CZ" sz="1000" b="1" dirty="0" err="1">
                <a:solidFill>
                  <a:srgbClr val="006B6B"/>
                </a:solidFill>
                <a:cs typeface="Arial" charset="0"/>
              </a:rPr>
              <a:t>v.v.i</a:t>
            </a:r>
            <a:r>
              <a:rPr lang="cs-CZ" sz="1000" b="1" dirty="0">
                <a:solidFill>
                  <a:srgbClr val="006B6B"/>
                </a:solidFill>
                <a:cs typeface="Arial" charset="0"/>
              </a:rPr>
              <a:t>.</a:t>
            </a:r>
            <a:r>
              <a:rPr lang="cs-CZ" sz="1000" dirty="0">
                <a:solidFill>
                  <a:srgbClr val="006B6B"/>
                </a:solidFill>
                <a:cs typeface="Arial" charset="0"/>
              </a:rPr>
              <a:t> | Podbabská 30/ 2582, 160 00 Praha 6 | +420 220 197 111</a:t>
            </a:r>
            <a:br>
              <a:rPr lang="cs-CZ" sz="1000" dirty="0">
                <a:solidFill>
                  <a:srgbClr val="006B6B"/>
                </a:solidFill>
                <a:cs typeface="Arial" charset="0"/>
              </a:rPr>
            </a:br>
            <a:r>
              <a:rPr lang="cs-CZ" sz="1000" dirty="0">
                <a:solidFill>
                  <a:srgbClr val="006B6B"/>
                </a:solidFill>
                <a:cs typeface="Arial" charset="0"/>
              </a:rPr>
              <a:t>info@vuv.cz, www.vuv.cz, </a:t>
            </a:r>
            <a:endParaRPr lang="cs-CZ" sz="1000" dirty="0" smtClean="0">
              <a:solidFill>
                <a:srgbClr val="006B6B"/>
              </a:solidFill>
              <a:cs typeface="Arial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  <a:tab pos="9193213" algn="l"/>
              </a:tabLst>
            </a:pPr>
            <a:r>
              <a:rPr lang="cs-CZ" sz="1000" b="1" dirty="0" smtClean="0">
                <a:solidFill>
                  <a:srgbClr val="006B6B"/>
                </a:solidFill>
                <a:cs typeface="Arial" charset="0"/>
              </a:rPr>
              <a:t>Pobočka </a:t>
            </a:r>
            <a:r>
              <a:rPr lang="cs-CZ" sz="1000" b="1" dirty="0">
                <a:solidFill>
                  <a:srgbClr val="006B6B"/>
                </a:solidFill>
                <a:cs typeface="Arial" charset="0"/>
              </a:rPr>
              <a:t>Brno</a:t>
            </a:r>
            <a:r>
              <a:rPr lang="cs-CZ" sz="1000" dirty="0">
                <a:solidFill>
                  <a:srgbClr val="006B6B"/>
                </a:solidFill>
                <a:cs typeface="Arial" charset="0"/>
              </a:rPr>
              <a:t> | Mojmírovo náměstí 16, 612 00 Brno-Královo Pole | +420 541 126 311,  info_brno@vuv.cz, </a:t>
            </a:r>
            <a:endParaRPr lang="cs-CZ" sz="1000" dirty="0" smtClean="0">
              <a:solidFill>
                <a:srgbClr val="006B6B"/>
              </a:solidFill>
              <a:cs typeface="Arial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  <a:tab pos="9193213" algn="l"/>
              </a:tabLst>
            </a:pPr>
            <a:r>
              <a:rPr lang="cs-CZ" sz="1000" b="1" dirty="0" smtClean="0">
                <a:solidFill>
                  <a:srgbClr val="006B6B"/>
                </a:solidFill>
                <a:cs typeface="Arial" charset="0"/>
              </a:rPr>
              <a:t>Pobočka </a:t>
            </a:r>
            <a:r>
              <a:rPr lang="cs-CZ" sz="1000" b="1" dirty="0">
                <a:solidFill>
                  <a:srgbClr val="006B6B"/>
                </a:solidFill>
                <a:cs typeface="Arial" charset="0"/>
              </a:rPr>
              <a:t>Ostrava</a:t>
            </a:r>
            <a:r>
              <a:rPr lang="cs-CZ" sz="1000" dirty="0">
                <a:solidFill>
                  <a:srgbClr val="006B6B"/>
                </a:solidFill>
                <a:cs typeface="Arial" charset="0"/>
              </a:rPr>
              <a:t> | Macharova 5, 702 00 Ostrava | +420 596 134 181 | info_ostrava@vuv.cz 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664" y="5699269"/>
            <a:ext cx="1440000" cy="5720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" name="Přímá spojnice 3"/>
          <p:cNvCxnSpPr/>
          <p:nvPr/>
        </p:nvCxnSpPr>
        <p:spPr bwMode="auto">
          <a:xfrm>
            <a:off x="-3111" y="5301208"/>
            <a:ext cx="9144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49664" y="2420541"/>
            <a:ext cx="8608465" cy="10804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8004" rIns="0" bIns="0"/>
          <a:lstStyle/>
          <a:p>
            <a: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/>
            </a:pPr>
            <a:r>
              <a:rPr lang="cs-CZ" sz="2800" b="1" dirty="0">
                <a:solidFill>
                  <a:srgbClr val="006B6B"/>
                </a:solidFill>
              </a:rPr>
              <a:t>Závazky České republiky </a:t>
            </a:r>
            <a:r>
              <a:rPr lang="cs-CZ" sz="2800" b="1" dirty="0" smtClean="0">
                <a:solidFill>
                  <a:srgbClr val="006B6B"/>
                </a:solidFill>
              </a:rPr>
              <a:t>ve </a:t>
            </a:r>
            <a:r>
              <a:rPr lang="cs-CZ" sz="2800" b="1" dirty="0">
                <a:solidFill>
                  <a:srgbClr val="006B6B"/>
                </a:solidFill>
              </a:rPr>
              <a:t>vodním hospodářství </a:t>
            </a:r>
            <a:endParaRPr lang="cs-CZ" sz="2800" b="1" dirty="0" smtClean="0">
              <a:solidFill>
                <a:srgbClr val="006B6B"/>
              </a:solidFill>
            </a:endParaRPr>
          </a:p>
          <a:p>
            <a: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/>
            </a:pPr>
            <a:r>
              <a:rPr lang="cs-CZ" sz="2800" b="1" dirty="0" smtClean="0">
                <a:solidFill>
                  <a:srgbClr val="006B6B"/>
                </a:solidFill>
              </a:rPr>
              <a:t>plynoucí z </a:t>
            </a:r>
            <a:r>
              <a:rPr lang="cs-CZ" sz="2800" b="1" dirty="0">
                <a:solidFill>
                  <a:srgbClr val="006B6B"/>
                </a:solidFill>
              </a:rPr>
              <a:t>členství v </a:t>
            </a:r>
            <a:r>
              <a:rPr lang="cs-CZ" sz="2800" b="1" dirty="0" smtClean="0">
                <a:solidFill>
                  <a:srgbClr val="006B6B"/>
                </a:solidFill>
              </a:rPr>
              <a:t>EU</a:t>
            </a:r>
            <a:endParaRPr lang="cs-CZ" sz="2800" b="1" dirty="0">
              <a:solidFill>
                <a:srgbClr val="006B6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77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16313" y="71438"/>
            <a:ext cx="5519737" cy="620712"/>
          </a:xfrm>
        </p:spPr>
        <p:txBody>
          <a:bodyPr/>
          <a:lstStyle/>
          <a:p>
            <a:r>
              <a:rPr lang="cs-CZ"/>
              <a:t>Klasifikace vodních útvarů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692150"/>
            <a:ext cx="6011863" cy="5400675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cs-CZ" b="1" dirty="0"/>
              <a:t>Přírodní VÚ</a:t>
            </a:r>
            <a:r>
              <a:rPr lang="cs-CZ" dirty="0"/>
              <a:t> – nejsou regulované ani morfologicky změněné člověkem</a:t>
            </a:r>
            <a:endParaRPr lang="cs-CZ" b="1" dirty="0"/>
          </a:p>
          <a:p>
            <a:pPr>
              <a:spcBef>
                <a:spcPct val="25000"/>
              </a:spcBef>
            </a:pPr>
            <a:r>
              <a:rPr lang="cs-CZ" b="1" dirty="0"/>
              <a:t>Silně ovlivněný VÚ </a:t>
            </a:r>
            <a:r>
              <a:rPr lang="cs-CZ" dirty="0"/>
              <a:t>– má podstatně změněný charakter v důsledku fyzických změn způsobených lidskou činností</a:t>
            </a:r>
          </a:p>
          <a:p>
            <a:pPr lvl="1">
              <a:spcBef>
                <a:spcPct val="25000"/>
              </a:spcBef>
            </a:pPr>
            <a:r>
              <a:rPr lang="cs-CZ" sz="1800" dirty="0"/>
              <a:t>morfologické změny (zakrytí/</a:t>
            </a:r>
            <a:r>
              <a:rPr lang="cs-CZ" sz="1800" dirty="0" err="1"/>
              <a:t>zatrubnění</a:t>
            </a:r>
            <a:r>
              <a:rPr lang="cs-CZ" sz="1800" dirty="0"/>
              <a:t> úseků vodních toků; napřimování úseků vodních toků; </a:t>
            </a:r>
            <a:r>
              <a:rPr lang="cs-CZ" sz="1800" dirty="0" err="1"/>
              <a:t>zavzdutí</a:t>
            </a:r>
            <a:r>
              <a:rPr lang="cs-CZ" sz="1800" dirty="0"/>
              <a:t> úseků vodních toků; délka a způsob zpevnění říčního břehu; protipovodňová opatření; urbanizace; kombinované hodnocení úprav koryta toku; změna říčního profilu)</a:t>
            </a:r>
          </a:p>
          <a:p>
            <a:pPr lvl="1">
              <a:spcBef>
                <a:spcPct val="25000"/>
              </a:spcBef>
            </a:pPr>
            <a:r>
              <a:rPr lang="cs-CZ" sz="1800" dirty="0"/>
              <a:t>regulace průtoku (hráze a jezy)</a:t>
            </a:r>
          </a:p>
          <a:p>
            <a:pPr lvl="1">
              <a:spcBef>
                <a:spcPct val="25000"/>
              </a:spcBef>
            </a:pPr>
            <a:r>
              <a:rPr lang="cs-CZ" sz="1800" dirty="0"/>
              <a:t>užívání vody (odběry; bodové a difúzní zdroje)</a:t>
            </a:r>
          </a:p>
          <a:p>
            <a:pPr>
              <a:spcBef>
                <a:spcPct val="25000"/>
              </a:spcBef>
            </a:pPr>
            <a:r>
              <a:rPr lang="cs-CZ" b="1" dirty="0"/>
              <a:t>Umělý vodní útvar</a:t>
            </a:r>
            <a:r>
              <a:rPr lang="cs-CZ" dirty="0"/>
              <a:t> – VÚ vytvořený lidskou činností (kanály ...)</a:t>
            </a:r>
          </a:p>
        </p:txBody>
      </p:sp>
      <p:pic>
        <p:nvPicPr>
          <p:cNvPr id="55301" name="Picture 5" descr="dam in Euphra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3637" r="4666" b="13637"/>
          <a:stretch>
            <a:fillRect/>
          </a:stretch>
        </p:blipFill>
        <p:spPr bwMode="auto">
          <a:xfrm>
            <a:off x="6156325" y="2589213"/>
            <a:ext cx="2565400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artificial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39122"/>
          <a:stretch>
            <a:fillRect/>
          </a:stretch>
        </p:blipFill>
        <p:spPr bwMode="auto">
          <a:xfrm>
            <a:off x="6156325" y="4240213"/>
            <a:ext cx="2565400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natural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4" r="17154"/>
          <a:stretch>
            <a:fillRect/>
          </a:stretch>
        </p:blipFill>
        <p:spPr bwMode="auto">
          <a:xfrm>
            <a:off x="6156325" y="908050"/>
            <a:ext cx="256540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11413" cy="741363"/>
          </a:xfrm>
        </p:spPr>
        <p:txBody>
          <a:bodyPr/>
          <a:lstStyle/>
          <a:p>
            <a:r>
              <a:rPr lang="cs-CZ"/>
              <a:t>Postup</a:t>
            </a: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 flipV="1">
            <a:off x="5580063" y="1916113"/>
            <a:ext cx="3390900" cy="3889375"/>
          </a:xfrm>
          <a:custGeom>
            <a:avLst/>
            <a:gdLst>
              <a:gd name="G0" fmla="+- 2393427 0 0"/>
              <a:gd name="G1" fmla="+- -7606834 0 0"/>
              <a:gd name="G2" fmla="+- 2393427 0 -7606834"/>
              <a:gd name="G3" fmla="+- 10800 0 0"/>
              <a:gd name="G4" fmla="+- 0 0 239342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468 0 0"/>
              <a:gd name="G9" fmla="+- 0 0 -7606834"/>
              <a:gd name="G10" fmla="+- 8468 0 2700"/>
              <a:gd name="G11" fmla="cos G10 2393427"/>
              <a:gd name="G12" fmla="sin G10 2393427"/>
              <a:gd name="G13" fmla="cos 13500 2393427"/>
              <a:gd name="G14" fmla="sin 13500 2393427"/>
              <a:gd name="G15" fmla="+- G11 10800 0"/>
              <a:gd name="G16" fmla="+- G12 10800 0"/>
              <a:gd name="G17" fmla="+- G13 10800 0"/>
              <a:gd name="G18" fmla="+- G14 10800 0"/>
              <a:gd name="G19" fmla="*/ 8468 1 2"/>
              <a:gd name="G20" fmla="+- G19 5400 0"/>
              <a:gd name="G21" fmla="cos G20 2393427"/>
              <a:gd name="G22" fmla="sin G20 2393427"/>
              <a:gd name="G23" fmla="+- G21 10800 0"/>
              <a:gd name="G24" fmla="+- G12 G23 G22"/>
              <a:gd name="G25" fmla="+- G22 G23 G11"/>
              <a:gd name="G26" fmla="cos 10800 2393427"/>
              <a:gd name="G27" fmla="sin 10800 2393427"/>
              <a:gd name="G28" fmla="cos 8468 2393427"/>
              <a:gd name="G29" fmla="sin 8468 239342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606834"/>
              <a:gd name="G36" fmla="sin G34 -7606834"/>
              <a:gd name="G37" fmla="+/ -7606834 239342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468 G39"/>
              <a:gd name="G43" fmla="sin 8468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100 w 21600"/>
              <a:gd name="T5" fmla="*/ 3890 h 21600"/>
              <a:gd name="T6" fmla="*/ 6565 w 21600"/>
              <a:gd name="T7" fmla="*/ 2146 h 21600"/>
              <a:gd name="T8" fmla="*/ 17308 w 21600"/>
              <a:gd name="T9" fmla="*/ 5382 h 21600"/>
              <a:gd name="T10" fmla="*/ 21649 w 21600"/>
              <a:gd name="T11" fmla="*/ 18834 h 21600"/>
              <a:gd name="T12" fmla="*/ 16241 w 21600"/>
              <a:gd name="T13" fmla="*/ 19640 h 21600"/>
              <a:gd name="T14" fmla="*/ 15435 w 21600"/>
              <a:gd name="T15" fmla="*/ 1423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7605" y="15839"/>
                </a:moveTo>
                <a:cubicBezTo>
                  <a:pt x="18685" y="14381"/>
                  <a:pt x="19268" y="12614"/>
                  <a:pt x="19268" y="10800"/>
                </a:cubicBezTo>
                <a:cubicBezTo>
                  <a:pt x="19268" y="6123"/>
                  <a:pt x="15476" y="2332"/>
                  <a:pt x="10800" y="2332"/>
                </a:cubicBezTo>
                <a:cubicBezTo>
                  <a:pt x="9510" y="2331"/>
                  <a:pt x="8237" y="2626"/>
                  <a:pt x="7078" y="3193"/>
                </a:cubicBezTo>
                <a:lnTo>
                  <a:pt x="6053" y="1098"/>
                </a:lnTo>
                <a:cubicBezTo>
                  <a:pt x="7531" y="375"/>
                  <a:pt x="915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3114"/>
                  <a:pt x="20856" y="15367"/>
                  <a:pt x="19479" y="17227"/>
                </a:cubicBezTo>
                <a:lnTo>
                  <a:pt x="21649" y="18834"/>
                </a:lnTo>
                <a:lnTo>
                  <a:pt x="16241" y="19640"/>
                </a:lnTo>
                <a:lnTo>
                  <a:pt x="15435" y="14232"/>
                </a:lnTo>
                <a:lnTo>
                  <a:pt x="17605" y="15839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323850" y="693738"/>
            <a:ext cx="7704138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25000"/>
              </a:spcBef>
              <a:buClr>
                <a:srgbClr val="006B6B"/>
              </a:buClr>
              <a:buFont typeface="+mj-lt"/>
              <a:buAutoNum type="arabicPeriod"/>
            </a:pPr>
            <a:r>
              <a:rPr lang="cs-CZ" sz="2400" b="1" dirty="0">
                <a:solidFill>
                  <a:srgbClr val="006B6B"/>
                </a:solidFill>
                <a:latin typeface="+mn-lt"/>
                <a:ea typeface="ＭＳ Ｐゴシック" charset="0"/>
              </a:rPr>
              <a:t>vyhodnocení současného stavu,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dirty="0">
                <a:solidFill>
                  <a:srgbClr val="006B6B"/>
                </a:solidFill>
                <a:latin typeface="+mn-lt"/>
                <a:ea typeface="ＭＳ Ｐゴシック" charset="0"/>
              </a:rPr>
              <a:t>stanovení standardů environmentální kvality,</a:t>
            </a:r>
          </a:p>
          <a:p>
            <a:pPr marL="457200" indent="-457200" eaLnBrk="0" hangingPunct="0">
              <a:spcBef>
                <a:spcPct val="25000"/>
              </a:spcBef>
              <a:buClr>
                <a:srgbClr val="006B6B"/>
              </a:buClr>
              <a:buFont typeface="+mj-lt"/>
              <a:buAutoNum type="arabicPeriod"/>
            </a:pPr>
            <a:r>
              <a:rPr lang="cs-CZ" sz="2400" b="1" dirty="0">
                <a:solidFill>
                  <a:srgbClr val="006B6B"/>
                </a:solidFill>
                <a:latin typeface="+mn-lt"/>
                <a:ea typeface="ＭＳ Ｐゴシック" charset="0"/>
              </a:rPr>
              <a:t>definování environmentálních </a:t>
            </a:r>
            <a:r>
              <a:rPr lang="cs-CZ" sz="2400" b="1" dirty="0" smtClean="0">
                <a:solidFill>
                  <a:srgbClr val="006B6B"/>
                </a:solidFill>
                <a:latin typeface="+mn-lt"/>
                <a:ea typeface="ＭＳ Ｐゴシック" charset="0"/>
              </a:rPr>
              <a:t>cílů,</a:t>
            </a:r>
            <a:endParaRPr lang="cs-CZ" sz="2400" b="1" dirty="0">
              <a:solidFill>
                <a:srgbClr val="006B6B"/>
              </a:solidFill>
              <a:latin typeface="+mn-lt"/>
              <a:ea typeface="ＭＳ Ｐゴシック" charset="0"/>
            </a:endParaRP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dirty="0">
                <a:solidFill>
                  <a:srgbClr val="006B6B"/>
                </a:solidFill>
                <a:latin typeface="+mn-lt"/>
                <a:ea typeface="ＭＳ Ｐゴシック" charset="0"/>
              </a:rPr>
              <a:t>zabránit dalšímu zhoršování stavu </a:t>
            </a:r>
            <a:r>
              <a:rPr lang="cs-CZ" dirty="0" smtClean="0">
                <a:solidFill>
                  <a:srgbClr val="006B6B"/>
                </a:solidFill>
                <a:latin typeface="+mn-lt"/>
                <a:ea typeface="ＭＳ Ｐゴシック" charset="0"/>
              </a:rPr>
              <a:t>VÚ;</a:t>
            </a:r>
            <a:endParaRPr lang="cs-CZ" dirty="0">
              <a:solidFill>
                <a:srgbClr val="006B6B"/>
              </a:solidFill>
              <a:latin typeface="+mn-lt"/>
              <a:ea typeface="ＭＳ Ｐゴシック" charset="0"/>
            </a:endParaRP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dirty="0" smtClean="0">
                <a:solidFill>
                  <a:srgbClr val="006B6B"/>
                </a:solidFill>
                <a:latin typeface="+mn-lt"/>
                <a:ea typeface="ＭＳ Ｐゴシック" charset="0"/>
              </a:rPr>
              <a:t>obnovit </a:t>
            </a:r>
            <a:r>
              <a:rPr lang="cs-CZ" dirty="0">
                <a:solidFill>
                  <a:srgbClr val="006B6B"/>
                </a:solidFill>
                <a:latin typeface="+mn-lt"/>
                <a:ea typeface="ＭＳ Ｐゴシック" charset="0"/>
              </a:rPr>
              <a:t>jejich dobrý stav (nebo zajistit ochranu a zlepšení stavu u silně ovlivněných a umělých vodních útvarů</a:t>
            </a:r>
            <a:r>
              <a:rPr lang="cs-CZ" dirty="0" smtClean="0">
                <a:solidFill>
                  <a:srgbClr val="006B6B"/>
                </a:solidFill>
                <a:latin typeface="+mn-lt"/>
                <a:ea typeface="ＭＳ Ｐゴシック" charset="0"/>
              </a:rPr>
              <a:t>);</a:t>
            </a:r>
            <a:endParaRPr lang="cs-CZ" dirty="0">
              <a:solidFill>
                <a:srgbClr val="006B6B"/>
              </a:solidFill>
              <a:latin typeface="+mn-lt"/>
              <a:ea typeface="ＭＳ Ｐゴシック" charset="0"/>
            </a:endParaRP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dirty="0">
                <a:solidFill>
                  <a:srgbClr val="006B6B"/>
                </a:solidFill>
                <a:latin typeface="+mn-lt"/>
                <a:ea typeface="ＭＳ Ｐゴシック" charset="0"/>
              </a:rPr>
              <a:t>tam, kde to bude možné, VÚ chránit a obnovit tak, aby bylo dosaženo cílů pro chráněné oblasti definované v jiných právních předpisech EU.</a:t>
            </a:r>
          </a:p>
          <a:p>
            <a:pPr marL="457200" indent="-457200" eaLnBrk="0" hangingPunct="0">
              <a:spcBef>
                <a:spcPct val="25000"/>
              </a:spcBef>
              <a:buClr>
                <a:srgbClr val="006B6B"/>
              </a:buClr>
              <a:buFont typeface="+mj-lt"/>
              <a:buAutoNum type="arabicPeriod"/>
            </a:pPr>
            <a:r>
              <a:rPr lang="cs-CZ" sz="2400" b="1" dirty="0">
                <a:solidFill>
                  <a:srgbClr val="006B6B"/>
                </a:solidFill>
                <a:latin typeface="+mn-lt"/>
                <a:ea typeface="ＭＳ Ｐゴシック" charset="0"/>
              </a:rPr>
              <a:t>diferenční analýza,</a:t>
            </a:r>
          </a:p>
          <a:p>
            <a:pPr marL="457200" indent="-457200" eaLnBrk="0" hangingPunct="0">
              <a:spcBef>
                <a:spcPct val="25000"/>
              </a:spcBef>
              <a:buClr>
                <a:srgbClr val="006B6B"/>
              </a:buClr>
              <a:buFont typeface="+mj-lt"/>
              <a:buAutoNum type="arabicPeriod"/>
            </a:pPr>
            <a:r>
              <a:rPr lang="cs-CZ" sz="2400" b="1" dirty="0">
                <a:solidFill>
                  <a:srgbClr val="006B6B"/>
                </a:solidFill>
                <a:latin typeface="+mn-lt"/>
                <a:ea typeface="ＭＳ Ｐゴシック" charset="0"/>
              </a:rPr>
              <a:t>rozhodnutí o programu opatření,</a:t>
            </a:r>
          </a:p>
          <a:p>
            <a:pPr marL="457200" indent="-457200" eaLnBrk="0" hangingPunct="0">
              <a:spcBef>
                <a:spcPct val="25000"/>
              </a:spcBef>
              <a:buClr>
                <a:srgbClr val="006B6B"/>
              </a:buClr>
              <a:buFont typeface="+mj-lt"/>
              <a:buAutoNum type="arabicPeriod"/>
            </a:pPr>
            <a:r>
              <a:rPr lang="cs-CZ" sz="2400" b="1" dirty="0">
                <a:solidFill>
                  <a:srgbClr val="006B6B"/>
                </a:solidFill>
                <a:latin typeface="+mn-lt"/>
                <a:ea typeface="ＭＳ Ｐゴシック" charset="0"/>
              </a:rPr>
              <a:t>vypracování plánu povodí.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6951663" y="4440238"/>
            <a:ext cx="1139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buClrTx/>
              <a:buSzTx/>
              <a:buFontTx/>
              <a:buNone/>
            </a:pPr>
            <a:r>
              <a:rPr lang="nl-NL" sz="2000" b="1" dirty="0">
                <a:solidFill>
                  <a:srgbClr val="006B6B"/>
                </a:solidFill>
              </a:rPr>
              <a:t>6-</a:t>
            </a:r>
            <a:r>
              <a:rPr lang="cs-CZ" sz="2000" b="1" dirty="0">
                <a:solidFill>
                  <a:srgbClr val="006B6B"/>
                </a:solidFill>
              </a:rPr>
              <a:t>ti letý </a:t>
            </a:r>
          </a:p>
          <a:p>
            <a:pPr algn="r" eaLnBrk="0" hangingPunct="0">
              <a:buClrTx/>
              <a:buSzTx/>
              <a:buFontTx/>
              <a:buNone/>
            </a:pPr>
            <a:r>
              <a:rPr lang="cs-CZ" sz="2000" b="1" dirty="0">
                <a:solidFill>
                  <a:srgbClr val="006B6B"/>
                </a:solidFill>
              </a:rPr>
              <a:t>cyklus</a:t>
            </a:r>
            <a:endParaRPr lang="nl-NL" sz="2000" b="1" dirty="0">
              <a:solidFill>
                <a:srgbClr val="006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nimBg="1"/>
      <p:bldP spid="58391" grpId="0" build="p"/>
      <p:bldP spid="583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8013" cy="5327650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cs-CZ" sz="2200" dirty="0"/>
              <a:t>Ekologický stav (potenciál - silně ovlivněné VÚ)</a:t>
            </a:r>
          </a:p>
          <a:p>
            <a:pPr lvl="1">
              <a:spcBef>
                <a:spcPct val="25000"/>
              </a:spcBef>
            </a:pPr>
            <a:r>
              <a:rPr lang="cs-CZ" dirty="0"/>
              <a:t>velmi dobrý/ maximální, dobrý, střední, poškozený, zničený</a:t>
            </a:r>
          </a:p>
          <a:p>
            <a:pPr lvl="2">
              <a:spcBef>
                <a:spcPct val="25000"/>
              </a:spcBef>
            </a:pPr>
            <a:r>
              <a:rPr lang="cs-CZ" dirty="0"/>
              <a:t>Složky </a:t>
            </a:r>
            <a:r>
              <a:rPr lang="cs-CZ" b="1" dirty="0"/>
              <a:t>biologické</a:t>
            </a:r>
            <a:r>
              <a:rPr lang="cs-CZ" dirty="0"/>
              <a:t> kvality </a:t>
            </a:r>
            <a:r>
              <a:rPr lang="cs-CZ" sz="1600" dirty="0"/>
              <a:t>(Fytoplankton, </a:t>
            </a:r>
            <a:r>
              <a:rPr lang="cs-CZ" sz="1600" dirty="0" err="1"/>
              <a:t>Makrofyta</a:t>
            </a:r>
            <a:r>
              <a:rPr lang="cs-CZ" sz="1600" dirty="0"/>
              <a:t>, </a:t>
            </a:r>
            <a:r>
              <a:rPr lang="cs-CZ" sz="1600" dirty="0" err="1"/>
              <a:t>fytobentos</a:t>
            </a:r>
            <a:r>
              <a:rPr lang="cs-CZ" sz="1600" dirty="0"/>
              <a:t>, </a:t>
            </a:r>
            <a:r>
              <a:rPr lang="cs-CZ" sz="1600" dirty="0" err="1"/>
              <a:t>Makrozoobentos</a:t>
            </a:r>
            <a:r>
              <a:rPr lang="cs-CZ" sz="1600" dirty="0"/>
              <a:t>, Ryby)</a:t>
            </a:r>
          </a:p>
          <a:p>
            <a:pPr lvl="2">
              <a:spcBef>
                <a:spcPct val="25000"/>
              </a:spcBef>
            </a:pPr>
            <a:r>
              <a:rPr lang="cs-CZ" b="1" dirty="0"/>
              <a:t>Hydromorfologie</a:t>
            </a:r>
            <a:r>
              <a:rPr lang="cs-CZ" dirty="0"/>
              <a:t> </a:t>
            </a:r>
            <a:r>
              <a:rPr lang="cs-CZ" sz="1600" dirty="0"/>
              <a:t>(Hydrologický režim, Kontinuita toku, Morfologické podmínky</a:t>
            </a:r>
            <a:r>
              <a:rPr lang="cs-CZ" sz="1600" i="1" dirty="0"/>
              <a:t>)</a:t>
            </a:r>
            <a:r>
              <a:rPr lang="cs-CZ" dirty="0"/>
              <a:t> </a:t>
            </a:r>
          </a:p>
          <a:p>
            <a:pPr lvl="2">
              <a:spcBef>
                <a:spcPct val="25000"/>
              </a:spcBef>
            </a:pPr>
            <a:r>
              <a:rPr lang="cs-CZ" b="1" dirty="0"/>
              <a:t>Fyzikálně-chemické</a:t>
            </a:r>
            <a:r>
              <a:rPr lang="cs-CZ" dirty="0"/>
              <a:t> složky </a:t>
            </a:r>
            <a:r>
              <a:rPr lang="cs-CZ" sz="1600" dirty="0"/>
              <a:t>(Všeobecné, Specifické znečišťující látky)</a:t>
            </a:r>
          </a:p>
          <a:p>
            <a:pPr>
              <a:spcBef>
                <a:spcPct val="25000"/>
              </a:spcBef>
            </a:pPr>
            <a:r>
              <a:rPr lang="cs-CZ" sz="2200" dirty="0"/>
              <a:t>Chemický stav</a:t>
            </a:r>
          </a:p>
          <a:p>
            <a:pPr lvl="1">
              <a:spcBef>
                <a:spcPct val="25000"/>
              </a:spcBef>
            </a:pPr>
            <a:r>
              <a:rPr lang="cs-CZ" dirty="0"/>
              <a:t>dobrý, nedosažení dobrého stavu</a:t>
            </a:r>
          </a:p>
          <a:p>
            <a:pPr lvl="2">
              <a:spcBef>
                <a:spcPct val="25000"/>
              </a:spcBef>
            </a:pPr>
            <a:r>
              <a:rPr lang="cs-CZ" dirty="0"/>
              <a:t>Prioritní látky, Syntetické prioritní látky, Nesyntetické prioritní látky </a:t>
            </a:r>
          </a:p>
          <a:p>
            <a:pPr>
              <a:spcBef>
                <a:spcPct val="25000"/>
              </a:spcBef>
            </a:pPr>
            <a:r>
              <a:rPr lang="cs-CZ" sz="2200" dirty="0"/>
              <a:t>stav </a:t>
            </a:r>
            <a:r>
              <a:rPr lang="cs-CZ" sz="2200" dirty="0" err="1"/>
              <a:t>VÚ</a:t>
            </a:r>
            <a:r>
              <a:rPr lang="cs-CZ" sz="2200" dirty="0"/>
              <a:t> </a:t>
            </a:r>
            <a:r>
              <a:rPr lang="cs-CZ" sz="2200" dirty="0" smtClean="0"/>
              <a:t>= </a:t>
            </a:r>
            <a:r>
              <a:rPr lang="cs-CZ" sz="2200" dirty="0"/>
              <a:t>horší z ekologického nebo chemického stavu,</a:t>
            </a:r>
          </a:p>
          <a:p>
            <a:pPr>
              <a:spcBef>
                <a:spcPct val="25000"/>
              </a:spcBef>
            </a:pPr>
            <a:r>
              <a:rPr lang="cs-CZ" sz="2200" dirty="0"/>
              <a:t>cíl: dosažení alespoň dobrého stavu (jinak opatření),</a:t>
            </a:r>
          </a:p>
          <a:p>
            <a:pPr>
              <a:spcBef>
                <a:spcPct val="25000"/>
              </a:spcBef>
            </a:pPr>
            <a:r>
              <a:rPr lang="cs-CZ" sz="2200" dirty="0"/>
              <a:t>monitoring.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title"/>
          </p:nvPr>
        </p:nvSpPr>
        <p:spPr>
          <a:xfrm>
            <a:off x="447675" y="115888"/>
            <a:ext cx="8228013" cy="576262"/>
          </a:xfrm>
        </p:spPr>
        <p:txBody>
          <a:bodyPr/>
          <a:lstStyle/>
          <a:p>
            <a:r>
              <a:rPr lang="cs-CZ" sz="2800"/>
              <a:t>Hodnocení současného stavu vodních útvarů</a:t>
            </a:r>
          </a:p>
        </p:txBody>
      </p:sp>
    </p:spTree>
    <p:extLst>
      <p:ext uri="{BB962C8B-B14F-4D97-AF65-F5344CB8AC3E}">
        <p14:creationId xmlns:p14="http://schemas.microsoft.com/office/powerpoint/2010/main" val="20616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8013" cy="778098"/>
          </a:xfrm>
        </p:spPr>
        <p:txBody>
          <a:bodyPr/>
          <a:lstStyle/>
          <a:p>
            <a:r>
              <a:rPr lang="cs-CZ" dirty="0" smtClean="0"/>
              <a:t>Postup hodnocení stavu vodního útvaru</a:t>
            </a:r>
            <a:endParaRPr lang="cs-CZ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9245" y="1196752"/>
            <a:ext cx="2303462" cy="504825"/>
          </a:xfrm>
          <a:prstGeom prst="rect">
            <a:avLst/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29245" y="1917477"/>
            <a:ext cx="2303462" cy="50323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dirty="0"/>
              <a:t>Ekologický stav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2120" y="1268190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Chemický stav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77343" y="1628552"/>
            <a:ext cx="266221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7387"/>
                </a:solidFill>
              </a:rPr>
              <a:t>rozhoduje horší z nich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84564" y="1451822"/>
            <a:ext cx="2663900" cy="753042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120086" y="1550144"/>
            <a:ext cx="25922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Výsledný stav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1476945" y="2492152"/>
            <a:ext cx="0" cy="12255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2124645" y="2492152"/>
            <a:ext cx="4103687" cy="12969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864133" y="3717702"/>
            <a:ext cx="2303463" cy="5032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Biotické složky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5939384" y="3717702"/>
            <a:ext cx="2520950" cy="503238"/>
          </a:xfrm>
          <a:prstGeom prst="rect">
            <a:avLst/>
          </a:prstGeom>
          <a:solidFill>
            <a:srgbClr val="E2924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dirty="0"/>
              <a:t>Abiotické složky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880045" y="2873152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387"/>
                </a:solidFill>
              </a:rPr>
              <a:t>rozhoduje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933457" y="2689795"/>
            <a:ext cx="233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387"/>
                </a:solidFill>
              </a:rPr>
              <a:t>podpůrné ukazatele</a:t>
            </a: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043484" y="5157192"/>
            <a:ext cx="1944761" cy="15116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cs-CZ" dirty="0" err="1"/>
              <a:t>Makrozoobentos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Ryby</a:t>
            </a:r>
          </a:p>
          <a:p>
            <a:r>
              <a:rPr lang="cs-CZ" dirty="0" smtClean="0"/>
              <a:t>Fytoplankton </a:t>
            </a:r>
          </a:p>
          <a:p>
            <a:r>
              <a:rPr lang="cs-CZ" dirty="0" err="1" smtClean="0"/>
              <a:t>Fytobentos</a:t>
            </a:r>
            <a:endParaRPr lang="cs-CZ" dirty="0" smtClean="0"/>
          </a:p>
          <a:p>
            <a:r>
              <a:rPr lang="cs-CZ" dirty="0" err="1" smtClean="0"/>
              <a:t>Makrofyta</a:t>
            </a:r>
            <a:endParaRPr lang="cs-CZ" dirty="0"/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1403648" y="4365104"/>
            <a:ext cx="1287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007387"/>
                </a:solidFill>
              </a:rPr>
              <a:t>rozhoduje</a:t>
            </a:r>
          </a:p>
          <a:p>
            <a:pPr algn="ctr"/>
            <a:r>
              <a:rPr lang="cs-CZ" b="1" dirty="0" smtClean="0">
                <a:solidFill>
                  <a:srgbClr val="007387"/>
                </a:solidFill>
              </a:rPr>
              <a:t>nejhorší</a:t>
            </a:r>
            <a:endParaRPr lang="cs-CZ" b="1" dirty="0">
              <a:solidFill>
                <a:srgbClr val="007387"/>
              </a:solidFill>
            </a:endParaRP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5436097" y="4868640"/>
            <a:ext cx="3527524" cy="1044387"/>
          </a:xfrm>
          <a:prstGeom prst="rect">
            <a:avLst/>
          </a:prstGeom>
          <a:solidFill>
            <a:srgbClr val="E2924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5472101" y="4941665"/>
            <a:ext cx="34555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dirty="0" err="1"/>
              <a:t>Hydromorfologie</a:t>
            </a:r>
            <a:endParaRPr lang="cs-CZ" dirty="0"/>
          </a:p>
          <a:p>
            <a:r>
              <a:rPr lang="cs-CZ" dirty="0" smtClean="0"/>
              <a:t>Chemické a fyzikálně-chemické podpůrné ukazatele</a:t>
            </a:r>
            <a:endParaRPr lang="cs-CZ" dirty="0"/>
          </a:p>
        </p:txBody>
      </p:sp>
      <p:sp>
        <p:nvSpPr>
          <p:cNvPr id="31" name="Šipka nahoru 30"/>
          <p:cNvSpPr/>
          <p:nvPr/>
        </p:nvSpPr>
        <p:spPr bwMode="auto">
          <a:xfrm>
            <a:off x="901439" y="4220939"/>
            <a:ext cx="2228850" cy="936253"/>
          </a:xfrm>
          <a:prstGeom prst="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Šipka nahoru 31"/>
          <p:cNvSpPr/>
          <p:nvPr/>
        </p:nvSpPr>
        <p:spPr bwMode="auto">
          <a:xfrm>
            <a:off x="6660648" y="4220939"/>
            <a:ext cx="1078422" cy="647702"/>
          </a:xfrm>
          <a:prstGeom prst="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Šipka doprava 32"/>
          <p:cNvSpPr/>
          <p:nvPr/>
        </p:nvSpPr>
        <p:spPr bwMode="auto">
          <a:xfrm>
            <a:off x="3277343" y="1392586"/>
            <a:ext cx="2734817" cy="88366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2" grpId="0" animBg="1"/>
      <p:bldP spid="13" grpId="0"/>
      <p:bldP spid="14" grpId="0" animBg="1"/>
      <p:bldP spid="15" grpId="0" animBg="1"/>
      <p:bldP spid="17" grpId="0" animBg="1"/>
      <p:bldP spid="18" grpId="0"/>
      <p:bldP spid="19" grpId="0"/>
      <p:bldP spid="20" grpId="0" animBg="1"/>
      <p:bldP spid="26" grpId="0"/>
      <p:bldP spid="27" grpId="0" animBg="1"/>
      <p:bldP spid="28" grpId="0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2447925" cy="1800225"/>
          </a:xfrm>
        </p:spPr>
        <p:txBody>
          <a:bodyPr/>
          <a:lstStyle/>
          <a:p>
            <a:r>
              <a:rPr lang="cs-CZ"/>
              <a:t>3 úrovně</a:t>
            </a:r>
          </a:p>
          <a:p>
            <a:pPr lvl="1"/>
            <a:r>
              <a:rPr lang="cs-CZ"/>
              <a:t>lokální</a:t>
            </a:r>
          </a:p>
          <a:p>
            <a:pPr lvl="1"/>
            <a:r>
              <a:rPr lang="cs-CZ"/>
              <a:t>národní</a:t>
            </a:r>
          </a:p>
          <a:p>
            <a:pPr lvl="1"/>
            <a:r>
              <a:rPr lang="cs-CZ"/>
              <a:t>mezinárodní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8013" cy="720725"/>
          </a:xfrm>
        </p:spPr>
        <p:txBody>
          <a:bodyPr/>
          <a:lstStyle/>
          <a:p>
            <a:r>
              <a:rPr lang="cs-CZ"/>
              <a:t>Plánování v oblasti vod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23850" y="1341115"/>
            <a:ext cx="8497888" cy="453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5000"/>
              </a:spcBef>
              <a:buClr>
                <a:srgbClr val="006B6B"/>
              </a:buClr>
              <a:buFont typeface="Wingdings" pitchFamily="2" charset="2"/>
              <a:buChar char="§"/>
            </a:pP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Plány oblasti </a:t>
            </a:r>
            <a:r>
              <a:rPr lang="cs-CZ" sz="2200" dirty="0" smtClean="0">
                <a:solidFill>
                  <a:srgbClr val="006B6B"/>
                </a:solidFill>
                <a:latin typeface="+mn-lt"/>
                <a:ea typeface="ＭＳ Ｐゴシック" charset="0"/>
              </a:rPr>
              <a:t>(dílčích) povodí </a:t>
            </a: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(lokální)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hodnocení stavu povrchových a podzemních vod za současných podmínek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program opatření - sestaven na základě hodnocení stavu vod, výhledových potřeb na užívání vod, strategie financování opatření a úkolů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pořizují státní podniky Povodí ve spolupráci s Krajskými úřady a ústředními vodoprávními úřady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zapojení veřejnosti (vypořádání připomínek)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zveřejněny na webových stránkách podniků Povodí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přezkoumán a aktualizován každých 6 let ode dne jeho schválení,</a:t>
            </a:r>
          </a:p>
          <a:p>
            <a:pPr lvl="1" eaLnBrk="0" hangingPunct="0">
              <a:spcBef>
                <a:spcPct val="25000"/>
              </a:spcBef>
              <a:buClr>
                <a:srgbClr val="006B6B"/>
              </a:buClr>
              <a:buChar char="•"/>
            </a:pPr>
            <a:r>
              <a:rPr lang="cs-CZ" sz="2000" dirty="0">
                <a:solidFill>
                  <a:srgbClr val="006B6B"/>
                </a:solidFill>
                <a:latin typeface="+mn-lt"/>
                <a:ea typeface="ＭＳ Ｐゴシック" charset="0"/>
              </a:rPr>
              <a:t>platnost současných plánů: 2010 - 2015</a:t>
            </a:r>
          </a:p>
        </p:txBody>
      </p:sp>
    </p:spTree>
    <p:extLst>
      <p:ext uri="{BB962C8B-B14F-4D97-AF65-F5344CB8AC3E}">
        <p14:creationId xmlns:p14="http://schemas.microsoft.com/office/powerpoint/2010/main" val="21909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  <p:bldP spid="63495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28"/>
            <a:ext cx="9144000" cy="653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1638"/>
            <a:ext cx="5410200" cy="795337"/>
          </a:xfrm>
        </p:spPr>
        <p:txBody>
          <a:bodyPr/>
          <a:lstStyle/>
          <a:p>
            <a:r>
              <a:rPr lang="cs-CZ" dirty="0" smtClean="0"/>
              <a:t>Národní plán povodí </a:t>
            </a:r>
            <a:r>
              <a:rPr lang="cs-CZ" dirty="0"/>
              <a:t>ČR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1288"/>
            <a:ext cx="8228013" cy="331311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cs-CZ" sz="2200" dirty="0"/>
              <a:t>pořizuje Ministerstvo zemědělství ve spolupráci s Ministerstvem životního prostředí, dotčenými ústředními správními úřady a s krajskými úřady pro tři hlavní povodí na území České republiky </a:t>
            </a:r>
          </a:p>
          <a:p>
            <a:pPr>
              <a:spcBef>
                <a:spcPts val="1000"/>
              </a:spcBef>
            </a:pPr>
            <a:r>
              <a:rPr lang="cs-CZ" sz="2200" dirty="0"/>
              <a:t>zahrnuje rámcové programy opatření, které jsou závazné pro pořizování plánů oblastí povodí </a:t>
            </a:r>
          </a:p>
          <a:p>
            <a:pPr>
              <a:spcBef>
                <a:spcPts val="1000"/>
              </a:spcBef>
            </a:pPr>
            <a:r>
              <a:rPr lang="cs-CZ" sz="2200" dirty="0"/>
              <a:t>musí být v souladu s mezinárodními smlouvami, jimiž je Česká republika vázána </a:t>
            </a:r>
          </a:p>
        </p:txBody>
      </p:sp>
    </p:spTree>
    <p:extLst>
      <p:ext uri="{BB962C8B-B14F-4D97-AF65-F5344CB8AC3E}">
        <p14:creationId xmlns:p14="http://schemas.microsoft.com/office/powerpoint/2010/main" val="4209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Mezinárodní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Mezinárodní komise (Labe, Odra, Dunaj)</a:t>
            </a:r>
          </a:p>
          <a:p>
            <a:r>
              <a:rPr lang="cs-CZ"/>
              <a:t>Plány pro celé povodí (Labe, Odra, Dunaj)</a:t>
            </a: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024"/>
            <a:ext cx="8879552" cy="6525344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720725"/>
          </a:xfrm>
        </p:spPr>
        <p:txBody>
          <a:bodyPr/>
          <a:lstStyle/>
          <a:p>
            <a:r>
              <a:rPr lang="cs-CZ" sz="2700"/>
              <a:t>Směrnice o zvládání povodňových rizik (2007/60/ES)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0825" y="765175"/>
            <a:ext cx="8569325" cy="4320009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cs-CZ" sz="2200" b="1" dirty="0"/>
              <a:t>do 22.12.2011</a:t>
            </a:r>
            <a:r>
              <a:rPr lang="cs-CZ" sz="2200" dirty="0"/>
              <a:t> </a:t>
            </a:r>
            <a:r>
              <a:rPr lang="cs-CZ" sz="2200" b="1" dirty="0" smtClean="0"/>
              <a:t>(2018)</a:t>
            </a:r>
            <a:r>
              <a:rPr lang="cs-CZ" sz="2200" dirty="0" smtClean="0"/>
              <a:t> - </a:t>
            </a:r>
            <a:r>
              <a:rPr lang="cs-CZ" sz="2200" dirty="0"/>
              <a:t>provést předběžné vyhodnocení povodňových rizik (</a:t>
            </a:r>
            <a:r>
              <a:rPr kumimoji="1" lang="cs-CZ" sz="2200" dirty="0"/>
              <a:t>na základě dostupných nebo snadno odvoditelných informací )</a:t>
            </a:r>
            <a:endParaRPr lang="cs-CZ" sz="2200" dirty="0"/>
          </a:p>
          <a:p>
            <a:pPr>
              <a:spcBef>
                <a:spcPts val="1000"/>
              </a:spcBef>
            </a:pPr>
            <a:r>
              <a:rPr lang="cs-CZ" sz="2200" b="1" dirty="0"/>
              <a:t>do </a:t>
            </a:r>
            <a:r>
              <a:rPr lang="cs-CZ" sz="2200" b="1" dirty="0" smtClean="0"/>
              <a:t>22.12.2013 (2019)</a:t>
            </a:r>
            <a:r>
              <a:rPr lang="cs-CZ" sz="2200" dirty="0" smtClean="0"/>
              <a:t> </a:t>
            </a:r>
            <a:r>
              <a:rPr lang="cs-CZ" sz="2200" dirty="0"/>
              <a:t>- připravit mapy povodňového nebezpečí a mapy povodňových rizik</a:t>
            </a:r>
            <a:endParaRPr lang="cs-CZ" sz="2200" b="1" dirty="0"/>
          </a:p>
          <a:p>
            <a:pPr>
              <a:spcBef>
                <a:spcPts val="1000"/>
              </a:spcBef>
            </a:pPr>
            <a:r>
              <a:rPr lang="cs-CZ" sz="2200" b="1" dirty="0"/>
              <a:t>do </a:t>
            </a:r>
            <a:r>
              <a:rPr lang="cs-CZ" sz="2200" b="1" dirty="0" smtClean="0"/>
              <a:t>22.12.2015 (2021)</a:t>
            </a:r>
            <a:r>
              <a:rPr lang="cs-CZ" sz="2200" dirty="0" smtClean="0"/>
              <a:t> </a:t>
            </a:r>
            <a:r>
              <a:rPr lang="cs-CZ" sz="2200" dirty="0"/>
              <a:t>- dokončit a zveřejnit plány pro zvládání povodňových rizik</a:t>
            </a:r>
          </a:p>
          <a:p>
            <a:pPr>
              <a:spcBef>
                <a:spcPts val="1000"/>
              </a:spcBef>
            </a:pPr>
            <a:r>
              <a:rPr lang="cs-CZ" sz="2200" b="1" dirty="0"/>
              <a:t>3 povodňové scénáře:</a:t>
            </a:r>
          </a:p>
          <a:p>
            <a:pPr lvl="1"/>
            <a:r>
              <a:rPr lang="cs-CZ" sz="1900" dirty="0"/>
              <a:t>nízká pravděpodobnost výskytu</a:t>
            </a:r>
          </a:p>
          <a:p>
            <a:pPr lvl="1"/>
            <a:r>
              <a:rPr lang="cs-CZ" sz="1900" dirty="0"/>
              <a:t>středně vysoká pravděpodobnost výskytu (doba opakování </a:t>
            </a:r>
            <a:r>
              <a:rPr lang="cs-CZ" sz="1900" dirty="0">
                <a:cs typeface="Arial" charset="0"/>
              </a:rPr>
              <a:t>≥ 100 let)</a:t>
            </a:r>
          </a:p>
          <a:p>
            <a:pPr lvl="1"/>
            <a:r>
              <a:rPr lang="cs-CZ" sz="1900" dirty="0"/>
              <a:t>vysoká pravděpodobnost výskytu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14313" y="5300663"/>
            <a:ext cx="871378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1" eaLnBrk="0" hangingPunct="0">
              <a:spcBef>
                <a:spcPct val="20000"/>
              </a:spcBef>
              <a:buClr>
                <a:srgbClr val="006B6B"/>
              </a:buClr>
              <a:buFontTx/>
              <a:buChar char="•"/>
            </a:pPr>
            <a:r>
              <a:rPr lang="cs-CZ" sz="1900" dirty="0">
                <a:solidFill>
                  <a:srgbClr val="006B6B"/>
                </a:solidFill>
                <a:latin typeface="+mn-lt"/>
                <a:ea typeface="ＭＳ Ｐゴシック" charset="0"/>
              </a:rPr>
              <a:t>Zákon o vodách č. 254/2001 Sb. – Q</a:t>
            </a:r>
            <a:r>
              <a:rPr lang="cs-CZ" sz="1900" baseline="-25000" dirty="0">
                <a:solidFill>
                  <a:srgbClr val="006B6B"/>
                </a:solidFill>
                <a:latin typeface="+mn-lt"/>
                <a:ea typeface="ＭＳ Ｐゴシック" charset="0"/>
              </a:rPr>
              <a:t>5</a:t>
            </a:r>
            <a:r>
              <a:rPr lang="cs-CZ" sz="1900" dirty="0">
                <a:solidFill>
                  <a:srgbClr val="006B6B"/>
                </a:solidFill>
                <a:latin typeface="+mn-lt"/>
                <a:ea typeface="ＭＳ Ｐゴシック" charset="0"/>
              </a:rPr>
              <a:t>, Q</a:t>
            </a:r>
            <a:r>
              <a:rPr lang="cs-CZ" sz="1900" baseline="-25000" dirty="0">
                <a:solidFill>
                  <a:srgbClr val="006B6B"/>
                </a:solidFill>
                <a:latin typeface="+mn-lt"/>
                <a:ea typeface="ＭＳ Ｐゴシック" charset="0"/>
              </a:rPr>
              <a:t>20</a:t>
            </a:r>
            <a:r>
              <a:rPr lang="cs-CZ" sz="1900" dirty="0">
                <a:solidFill>
                  <a:srgbClr val="006B6B"/>
                </a:solidFill>
                <a:latin typeface="+mn-lt"/>
                <a:ea typeface="ＭＳ Ｐゴシック" charset="0"/>
              </a:rPr>
              <a:t>, Q</a:t>
            </a:r>
            <a:r>
              <a:rPr lang="cs-CZ" sz="1900" baseline="-25000" dirty="0">
                <a:solidFill>
                  <a:srgbClr val="006B6B"/>
                </a:solidFill>
                <a:latin typeface="+mn-lt"/>
                <a:ea typeface="ＭＳ Ｐゴシック" charset="0"/>
              </a:rPr>
              <a:t>100</a:t>
            </a:r>
          </a:p>
          <a:p>
            <a:pPr lvl="1" eaLnBrk="0" hangingPunct="0">
              <a:spcBef>
                <a:spcPct val="20000"/>
              </a:spcBef>
              <a:buClr>
                <a:srgbClr val="006B6B"/>
              </a:buClr>
              <a:buFontTx/>
              <a:buChar char="•"/>
            </a:pPr>
            <a:r>
              <a:rPr lang="cs-CZ" sz="1900" dirty="0">
                <a:solidFill>
                  <a:srgbClr val="006B6B"/>
                </a:solidFill>
                <a:latin typeface="+mn-lt"/>
                <a:ea typeface="ＭＳ Ｐゴシック" charset="0"/>
              </a:rPr>
              <a:t>Q</a:t>
            </a:r>
            <a:r>
              <a:rPr lang="cs-CZ" sz="1900" baseline="-25000" dirty="0">
                <a:solidFill>
                  <a:srgbClr val="006B6B"/>
                </a:solidFill>
                <a:latin typeface="+mn-lt"/>
                <a:ea typeface="ＭＳ Ｐゴシック" charset="0"/>
              </a:rPr>
              <a:t>500</a:t>
            </a:r>
            <a:r>
              <a:rPr lang="cs-CZ" sz="1900" dirty="0">
                <a:solidFill>
                  <a:srgbClr val="006B6B"/>
                </a:solidFill>
                <a:latin typeface="+mn-lt"/>
                <a:ea typeface="ＭＳ Ｐゴシック" charset="0"/>
              </a:rPr>
              <a:t> - extrémní povodeň</a:t>
            </a:r>
          </a:p>
        </p:txBody>
      </p:sp>
    </p:spTree>
    <p:extLst>
      <p:ext uri="{BB962C8B-B14F-4D97-AF65-F5344CB8AC3E}">
        <p14:creationId xmlns:p14="http://schemas.microsoft.com/office/powerpoint/2010/main" val="231614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build="p"/>
      <p:bldP spid="491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8013" cy="2276475"/>
          </a:xfrm>
        </p:spPr>
        <p:txBody>
          <a:bodyPr/>
          <a:lstStyle/>
          <a:p>
            <a:pPr marL="457200" indent="-457200">
              <a:spcBef>
                <a:spcPts val="1500"/>
              </a:spcBef>
            </a:pPr>
            <a:r>
              <a:rPr lang="cs-CZ" sz="2200"/>
              <a:t>volba způsobu ohodnocení významnosti povodňového rizika </a:t>
            </a:r>
          </a:p>
          <a:p>
            <a:pPr marL="457200" indent="-457200">
              <a:spcBef>
                <a:spcPts val="1500"/>
              </a:spcBef>
            </a:pPr>
            <a:r>
              <a:rPr lang="cs-CZ" sz="2200"/>
              <a:t>vyhodnotit na podkladu veřejně přístupných standardně zpracovávaných databází pro maximální část území ČR</a:t>
            </a:r>
          </a:p>
          <a:p>
            <a:pPr marL="457200" indent="-457200" algn="just">
              <a:spcBef>
                <a:spcPts val="1500"/>
              </a:spcBef>
            </a:pPr>
            <a:r>
              <a:rPr kumimoji="1" lang="cs-CZ" sz="2200"/>
              <a:t>dostupné informace - </a:t>
            </a:r>
            <a:r>
              <a:rPr lang="cs-CZ" sz="2200"/>
              <a:t>údaje o vymezení záplavových území, zejména na významných vodních tocích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207963" y="404813"/>
            <a:ext cx="8685212" cy="792162"/>
          </a:xfrm>
        </p:spPr>
        <p:txBody>
          <a:bodyPr/>
          <a:lstStyle/>
          <a:p>
            <a:r>
              <a:rPr lang="cs-CZ"/>
              <a:t>Předběžné vyhodnocení povodňových rizik</a:t>
            </a:r>
          </a:p>
        </p:txBody>
      </p:sp>
      <p:pic>
        <p:nvPicPr>
          <p:cNvPr id="50182" name="Picture 6" descr="TitulFoto_Ob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373438"/>
            <a:ext cx="35528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idx="4294967295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</p:spPr>
        <p:txBody>
          <a:bodyPr/>
          <a:lstStyle/>
          <a:p>
            <a:fld id="{01F6191E-0D37-4E90-A0E3-8C95EB624C30}" type="slidenum">
              <a:rPr lang="cs-CZ"/>
              <a:pPr/>
              <a:t>2</a:t>
            </a:fld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0813"/>
            <a:ext cx="8885238" cy="66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550"/>
            <a:ext cx="8532813" cy="7921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dirty="0"/>
              <a:t> Výzkumný ústav vodohospodářský T.G. Masaryka, v.v.i.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647"/>
            <a:ext cx="8229600" cy="1510233"/>
          </a:xfrm>
          <a:solidFill>
            <a:schemeClr val="bg1">
              <a:alpha val="50000"/>
            </a:schemeClr>
          </a:solidFill>
          <a:ln/>
        </p:spPr>
        <p:txBody>
          <a:bodyPr/>
          <a:lstStyle/>
          <a:p>
            <a:pPr marL="379413" indent="-379413">
              <a:spcBef>
                <a:spcPts val="500"/>
              </a:spcBef>
              <a:buFont typeface="Wingdings" pitchFamily="2" charset="2"/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/>
              <a:t>Praha – Podbabská 30 (</a:t>
            </a:r>
            <a:r>
              <a:rPr lang="cs-CZ" dirty="0" smtClean="0"/>
              <a:t>1919)</a:t>
            </a:r>
          </a:p>
          <a:p>
            <a:pPr>
              <a:spcBef>
                <a:spcPts val="500"/>
              </a:spcBef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 smtClean="0"/>
              <a:t>srpen 2002</a:t>
            </a:r>
          </a:p>
          <a:p>
            <a:pPr marL="379413" indent="-379413">
              <a:spcBef>
                <a:spcPts val="500"/>
              </a:spcBef>
              <a:buFont typeface="Wingdings" pitchFamily="2" charset="2"/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 smtClean="0"/>
              <a:t>pobočka </a:t>
            </a:r>
            <a:r>
              <a:rPr lang="cs-CZ" dirty="0"/>
              <a:t>Ostrava (1942)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" y="836712"/>
            <a:ext cx="8970832" cy="597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666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8013" cy="2159769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800"/>
              </a:spcBef>
            </a:pPr>
            <a:r>
              <a:rPr lang="cs-CZ" sz="2200" dirty="0"/>
              <a:t>Základní hlediska</a:t>
            </a:r>
          </a:p>
          <a:p>
            <a:pPr lvl="1">
              <a:spcBef>
                <a:spcPts val="800"/>
              </a:spcBef>
            </a:pPr>
            <a:r>
              <a:rPr lang="cs-CZ" dirty="0"/>
              <a:t>počty trvale bydlících osob dotčené projevy povodňového nebezpečí – </a:t>
            </a:r>
            <a:r>
              <a:rPr lang="cs-CZ" dirty="0" smtClean="0"/>
              <a:t>rozlivy;</a:t>
            </a:r>
          </a:p>
          <a:p>
            <a:pPr lvl="1">
              <a:spcBef>
                <a:spcPts val="800"/>
              </a:spcBef>
            </a:pPr>
            <a:r>
              <a:rPr lang="cs-CZ" dirty="0" smtClean="0"/>
              <a:t>hodnota majetku </a:t>
            </a:r>
            <a:r>
              <a:rPr lang="cs-CZ" dirty="0"/>
              <a:t>dotčené projevy povodňového nebezpečí – </a:t>
            </a:r>
            <a:r>
              <a:rPr lang="cs-CZ" dirty="0" smtClean="0"/>
              <a:t>rozlivy.</a:t>
            </a:r>
            <a:endParaRPr lang="cs-CZ" dirty="0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207963" y="188913"/>
            <a:ext cx="8685212" cy="576262"/>
          </a:xfrm>
          <a:ln/>
        </p:spPr>
        <p:txBody>
          <a:bodyPr/>
          <a:lstStyle/>
          <a:p>
            <a:r>
              <a:rPr lang="cs-CZ" sz="2800"/>
              <a:t>Předběžné vyhodnocení povodňových rizik</a:t>
            </a:r>
          </a:p>
        </p:txBody>
      </p:sp>
      <p:pic>
        <p:nvPicPr>
          <p:cNvPr id="68615" name="Picture 7" descr="Dotc_OsobyMajet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264275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9" descr="TabVysled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89363"/>
            <a:ext cx="89630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0"/>
          <p:cNvSpPr>
            <a:spLocks noChangeArrowheads="1"/>
          </p:cNvSpPr>
          <p:nvPr/>
        </p:nvSpPr>
        <p:spPr bwMode="auto">
          <a:xfrm>
            <a:off x="3348038" y="5734050"/>
            <a:ext cx="936625" cy="287338"/>
          </a:xfrm>
          <a:prstGeom prst="rect">
            <a:avLst/>
          </a:prstGeom>
          <a:noFill/>
          <a:ln w="6350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cs-CZ"/>
          </a:p>
        </p:txBody>
      </p:sp>
      <p:sp>
        <p:nvSpPr>
          <p:cNvPr id="7" name="Rectangle 121"/>
          <p:cNvSpPr>
            <a:spLocks noChangeArrowheads="1"/>
          </p:cNvSpPr>
          <p:nvPr/>
        </p:nvSpPr>
        <p:spPr bwMode="auto">
          <a:xfrm>
            <a:off x="8243888" y="5734050"/>
            <a:ext cx="792162" cy="287338"/>
          </a:xfrm>
          <a:prstGeom prst="rect">
            <a:avLst/>
          </a:prstGeom>
          <a:noFill/>
          <a:ln w="6350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cs-CZ"/>
          </a:p>
        </p:txBody>
      </p:sp>
      <p:sp>
        <p:nvSpPr>
          <p:cNvPr id="8" name="Rectangle 122"/>
          <p:cNvSpPr>
            <a:spLocks noChangeArrowheads="1"/>
          </p:cNvSpPr>
          <p:nvPr/>
        </p:nvSpPr>
        <p:spPr bwMode="auto">
          <a:xfrm>
            <a:off x="3419475" y="5805488"/>
            <a:ext cx="79216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cs-CZ"/>
          </a:p>
        </p:txBody>
      </p:sp>
      <p:sp>
        <p:nvSpPr>
          <p:cNvPr id="9" name="Rectangle 123"/>
          <p:cNvSpPr>
            <a:spLocks noChangeArrowheads="1"/>
          </p:cNvSpPr>
          <p:nvPr/>
        </p:nvSpPr>
        <p:spPr bwMode="auto">
          <a:xfrm>
            <a:off x="8316913" y="5805488"/>
            <a:ext cx="647700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00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43733425"/>
              </p:ext>
            </p:extLst>
          </p:nvPr>
        </p:nvGraphicFramePr>
        <p:xfrm>
          <a:off x="401638" y="908050"/>
          <a:ext cx="8356600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List" r:id="rId3" imgW="9544006" imgH="5410200" progId="Excel.Sheet.8">
                  <p:embed followColorScheme="full"/>
                </p:oleObj>
              </mc:Choice>
              <mc:Fallback>
                <p:oleObj name="List" r:id="rId3" imgW="9544006" imgH="5410200" progId="Excel.Shee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8" y="908050"/>
                        <a:ext cx="8356600" cy="4737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1331913" y="2708275"/>
            <a:ext cx="0" cy="23050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5292725" y="4292600"/>
            <a:ext cx="0" cy="720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1116013" y="1700213"/>
            <a:ext cx="0" cy="3313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16013" y="1627188"/>
            <a:ext cx="865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100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258888" y="241935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50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3059113" y="3716338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5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667625" y="4579938"/>
            <a:ext cx="720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1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1476375" y="2995613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20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2051050" y="3355975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10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5219700" y="3932238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1400" b="1">
                <a:solidFill>
                  <a:srgbClr val="FF3300"/>
                </a:solidFill>
              </a:rPr>
              <a:t>C(Q</a:t>
            </a:r>
            <a:r>
              <a:rPr lang="cs-CZ" sz="1400" b="1" baseline="-25000">
                <a:solidFill>
                  <a:srgbClr val="FF3300"/>
                </a:solidFill>
              </a:rPr>
              <a:t>2</a:t>
            </a:r>
            <a:r>
              <a:rPr lang="cs-CZ" sz="1400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1619250" y="3357563"/>
            <a:ext cx="0" cy="1655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2124075" y="3643313"/>
            <a:ext cx="0" cy="13700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3203575" y="4003675"/>
            <a:ext cx="0" cy="10080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21" name="Freeform 17"/>
          <p:cNvSpPr>
            <a:spLocks/>
          </p:cNvSpPr>
          <p:nvPr/>
        </p:nvSpPr>
        <p:spPr bwMode="auto">
          <a:xfrm>
            <a:off x="1116013" y="1700213"/>
            <a:ext cx="6696075" cy="3313112"/>
          </a:xfrm>
          <a:custGeom>
            <a:avLst/>
            <a:gdLst>
              <a:gd name="T0" fmla="*/ 0 w 4218"/>
              <a:gd name="T1" fmla="*/ 0 h 2087"/>
              <a:gd name="T2" fmla="*/ 0 w 4218"/>
              <a:gd name="T3" fmla="*/ 2087 h 2087"/>
              <a:gd name="T4" fmla="*/ 4218 w 4218"/>
              <a:gd name="T5" fmla="*/ 2087 h 2087"/>
              <a:gd name="T6" fmla="*/ 4214 w 4218"/>
              <a:gd name="T7" fmla="*/ 2067 h 2087"/>
              <a:gd name="T8" fmla="*/ 3719 w 4218"/>
              <a:gd name="T9" fmla="*/ 1905 h 2087"/>
              <a:gd name="T10" fmla="*/ 3084 w 4218"/>
              <a:gd name="T11" fmla="*/ 1724 h 2087"/>
              <a:gd name="T12" fmla="*/ 2449 w 4218"/>
              <a:gd name="T13" fmla="*/ 1588 h 2087"/>
              <a:gd name="T14" fmla="*/ 1769 w 4218"/>
              <a:gd name="T15" fmla="*/ 1497 h 2087"/>
              <a:gd name="T16" fmla="*/ 1283 w 4218"/>
              <a:gd name="T17" fmla="*/ 1436 h 2087"/>
              <a:gd name="T18" fmla="*/ 878 w 4218"/>
              <a:gd name="T19" fmla="*/ 1334 h 2087"/>
              <a:gd name="T20" fmla="*/ 527 w 4218"/>
              <a:gd name="T21" fmla="*/ 1178 h 2087"/>
              <a:gd name="T22" fmla="*/ 317 w 4218"/>
              <a:gd name="T23" fmla="*/ 1044 h 2087"/>
              <a:gd name="T24" fmla="*/ 181 w 4218"/>
              <a:gd name="T25" fmla="*/ 771 h 2087"/>
              <a:gd name="T26" fmla="*/ 90 w 4218"/>
              <a:gd name="T27" fmla="*/ 409 h 2087"/>
              <a:gd name="T28" fmla="*/ 45 w 4218"/>
              <a:gd name="T29" fmla="*/ 182 h 2087"/>
              <a:gd name="T30" fmla="*/ 0 w 4218"/>
              <a:gd name="T31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18" h="2087">
                <a:moveTo>
                  <a:pt x="0" y="0"/>
                </a:moveTo>
                <a:lnTo>
                  <a:pt x="0" y="2087"/>
                </a:lnTo>
                <a:lnTo>
                  <a:pt x="4218" y="2087"/>
                </a:lnTo>
                <a:lnTo>
                  <a:pt x="4214" y="2067"/>
                </a:lnTo>
                <a:lnTo>
                  <a:pt x="3719" y="1905"/>
                </a:lnTo>
                <a:lnTo>
                  <a:pt x="3084" y="1724"/>
                </a:lnTo>
                <a:lnTo>
                  <a:pt x="2449" y="1588"/>
                </a:lnTo>
                <a:lnTo>
                  <a:pt x="1769" y="1497"/>
                </a:lnTo>
                <a:lnTo>
                  <a:pt x="1283" y="1436"/>
                </a:lnTo>
                <a:lnTo>
                  <a:pt x="878" y="1334"/>
                </a:lnTo>
                <a:lnTo>
                  <a:pt x="527" y="1178"/>
                </a:lnTo>
                <a:lnTo>
                  <a:pt x="317" y="1044"/>
                </a:lnTo>
                <a:lnTo>
                  <a:pt x="181" y="771"/>
                </a:lnTo>
                <a:lnTo>
                  <a:pt x="90" y="409"/>
                </a:lnTo>
                <a:lnTo>
                  <a:pt x="45" y="182"/>
                </a:lnTo>
                <a:lnTo>
                  <a:pt x="0" y="0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8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8"/>
          <p:cNvGrpSpPr>
            <a:grpSpLocks/>
          </p:cNvGrpSpPr>
          <p:nvPr/>
        </p:nvGrpSpPr>
        <p:grpSpPr bwMode="auto">
          <a:xfrm>
            <a:off x="395288" y="908050"/>
            <a:ext cx="8353425" cy="4730750"/>
            <a:chOff x="249" y="572"/>
            <a:chExt cx="5262" cy="2980"/>
          </a:xfrm>
        </p:grpSpPr>
        <p:graphicFrame>
          <p:nvGraphicFramePr>
            <p:cNvPr id="32" name="Object 19"/>
            <p:cNvGraphicFramePr>
              <a:graphicFrameLocks noChangeAspect="1"/>
            </p:cNvGraphicFramePr>
            <p:nvPr/>
          </p:nvGraphicFramePr>
          <p:xfrm>
            <a:off x="249" y="572"/>
            <a:ext cx="5262" cy="2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List" r:id="rId3" imgW="9658502" imgH="5467502" progId="Excel.Sheet.8">
                    <p:embed/>
                  </p:oleObj>
                </mc:Choice>
                <mc:Fallback>
                  <p:oleObj name="List" r:id="rId3" imgW="9658502" imgH="5467502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572"/>
                          <a:ext cx="5262" cy="29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20"/>
            <p:cNvSpPr>
              <a:spLocks noChangeShapeType="1"/>
            </p:cNvSpPr>
            <p:nvPr/>
          </p:nvSpPr>
          <p:spPr bwMode="auto">
            <a:xfrm>
              <a:off x="975" y="2114"/>
              <a:ext cx="0" cy="108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>
              <a:off x="1837" y="2522"/>
              <a:ext cx="0" cy="6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>
              <a:off x="703" y="1116"/>
              <a:ext cx="0" cy="20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03" y="1116"/>
              <a:ext cx="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sz="2000" b="1">
                  <a:solidFill>
                    <a:srgbClr val="FF3300"/>
                  </a:solidFill>
                </a:rPr>
                <a:t>C(Q</a:t>
              </a:r>
              <a:r>
                <a:rPr lang="cs-CZ" sz="2000" b="1" baseline="-25000">
                  <a:solidFill>
                    <a:srgbClr val="FF3300"/>
                  </a:solidFill>
                </a:rPr>
                <a:t>100</a:t>
              </a:r>
              <a:r>
                <a:rPr lang="cs-CZ" sz="2000" b="1">
                  <a:solidFill>
                    <a:srgbClr val="FF3300"/>
                  </a:solidFill>
                </a:rPr>
                <a:t>)</a:t>
              </a:r>
            </a:p>
          </p:txBody>
        </p:sp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975" y="1842"/>
              <a:ext cx="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sz="2000" b="1" dirty="0">
                  <a:solidFill>
                    <a:srgbClr val="FF3300"/>
                  </a:solidFill>
                </a:rPr>
                <a:t>C(Q</a:t>
              </a:r>
              <a:r>
                <a:rPr lang="cs-CZ" sz="2000" b="1" baseline="-25000" dirty="0">
                  <a:solidFill>
                    <a:srgbClr val="FF3300"/>
                  </a:solidFill>
                </a:rPr>
                <a:t>20</a:t>
              </a:r>
              <a:r>
                <a:rPr lang="cs-CZ" sz="2000" b="1" dirty="0">
                  <a:solidFill>
                    <a:srgbClr val="FF3300"/>
                  </a:solidFill>
                </a:rPr>
                <a:t>)</a:t>
              </a: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1837" y="2341"/>
              <a:ext cx="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sz="2000" b="1">
                  <a:solidFill>
                    <a:srgbClr val="FF3300"/>
                  </a:solidFill>
                </a:rPr>
                <a:t>C(Q</a:t>
              </a:r>
              <a:r>
                <a:rPr lang="cs-CZ" sz="2000" b="1" baseline="-25000">
                  <a:solidFill>
                    <a:srgbClr val="FF3300"/>
                  </a:solidFill>
                </a:rPr>
                <a:t>5</a:t>
              </a:r>
              <a:r>
                <a:rPr lang="cs-CZ" sz="2000" b="1">
                  <a:solidFill>
                    <a:srgbClr val="FF3300"/>
                  </a:solidFill>
                </a:rPr>
                <a:t>)</a:t>
              </a: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4694" y="2863"/>
              <a:ext cx="6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sz="2000" b="1" dirty="0">
                  <a:solidFill>
                    <a:srgbClr val="FF3300"/>
                  </a:solidFill>
                </a:rPr>
                <a:t>C(Q</a:t>
              </a:r>
              <a:r>
                <a:rPr lang="cs-CZ" sz="2000" b="1" baseline="-25000" dirty="0">
                  <a:solidFill>
                    <a:srgbClr val="FF3300"/>
                  </a:solidFill>
                </a:rPr>
                <a:t>1</a:t>
              </a:r>
              <a:r>
                <a:rPr lang="cs-CZ" sz="2000" b="1" dirty="0">
                  <a:solidFill>
                    <a:srgbClr val="FF3300"/>
                  </a:solidFill>
                </a:rPr>
                <a:t>)</a:t>
              </a:r>
            </a:p>
          </p:txBody>
        </p:sp>
      </p:grp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1116013" y="1700213"/>
            <a:ext cx="0" cy="3313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" name="Freeform 27"/>
          <p:cNvSpPr>
            <a:spLocks/>
          </p:cNvSpPr>
          <p:nvPr/>
        </p:nvSpPr>
        <p:spPr bwMode="auto">
          <a:xfrm>
            <a:off x="1116013" y="1700213"/>
            <a:ext cx="6688137" cy="3384550"/>
          </a:xfrm>
          <a:custGeom>
            <a:avLst/>
            <a:gdLst>
              <a:gd name="T0" fmla="*/ 0 w 4213"/>
              <a:gd name="T1" fmla="*/ 0 h 2132"/>
              <a:gd name="T2" fmla="*/ 0 w 4213"/>
              <a:gd name="T3" fmla="*/ 2132 h 2132"/>
              <a:gd name="T4" fmla="*/ 4213 w 4213"/>
              <a:gd name="T5" fmla="*/ 2105 h 2132"/>
              <a:gd name="T6" fmla="*/ 1157 w 4213"/>
              <a:gd name="T7" fmla="*/ 1445 h 2132"/>
              <a:gd name="T8" fmla="*/ 257 w 4213"/>
              <a:gd name="T9" fmla="*/ 993 h 2132"/>
              <a:gd name="T10" fmla="*/ 0 w 4213"/>
              <a:gd name="T11" fmla="*/ 0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2132">
                <a:moveTo>
                  <a:pt x="0" y="0"/>
                </a:moveTo>
                <a:lnTo>
                  <a:pt x="0" y="2132"/>
                </a:lnTo>
                <a:lnTo>
                  <a:pt x="4213" y="2105"/>
                </a:lnTo>
                <a:lnTo>
                  <a:pt x="1157" y="1445"/>
                </a:lnTo>
                <a:lnTo>
                  <a:pt x="257" y="993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" name="Freeform 28"/>
          <p:cNvSpPr>
            <a:spLocks/>
          </p:cNvSpPr>
          <p:nvPr/>
        </p:nvSpPr>
        <p:spPr bwMode="auto">
          <a:xfrm>
            <a:off x="1076325" y="1773238"/>
            <a:ext cx="1885950" cy="3294062"/>
          </a:xfrm>
          <a:custGeom>
            <a:avLst/>
            <a:gdLst>
              <a:gd name="T0" fmla="*/ 25 w 1188"/>
              <a:gd name="T1" fmla="*/ 0 h 2075"/>
              <a:gd name="T2" fmla="*/ 0 w 1188"/>
              <a:gd name="T3" fmla="*/ 2075 h 2075"/>
              <a:gd name="T4" fmla="*/ 1176 w 1188"/>
              <a:gd name="T5" fmla="*/ 2075 h 2075"/>
              <a:gd name="T6" fmla="*/ 1188 w 1188"/>
              <a:gd name="T7" fmla="*/ 1391 h 2075"/>
              <a:gd name="T8" fmla="*/ 282 w 1188"/>
              <a:gd name="T9" fmla="*/ 941 h 2075"/>
              <a:gd name="T10" fmla="*/ 25 w 1188"/>
              <a:gd name="T11" fmla="*/ 0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8" h="2075">
                <a:moveTo>
                  <a:pt x="25" y="0"/>
                </a:moveTo>
                <a:lnTo>
                  <a:pt x="0" y="2075"/>
                </a:lnTo>
                <a:lnTo>
                  <a:pt x="1176" y="2075"/>
                </a:lnTo>
                <a:lnTo>
                  <a:pt x="1188" y="1391"/>
                </a:lnTo>
                <a:lnTo>
                  <a:pt x="282" y="941"/>
                </a:lnTo>
                <a:lnTo>
                  <a:pt x="25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 rot="21000000">
            <a:off x="3665990" y="3986492"/>
            <a:ext cx="3529013" cy="473075"/>
          </a:xfrm>
          <a:prstGeom prst="rect">
            <a:avLst/>
          </a:prstGeom>
          <a:solidFill>
            <a:srgbClr val="FF3300">
              <a:alpha val="80000"/>
            </a:srgbClr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sz="2000" b="1" dirty="0">
                <a:solidFill>
                  <a:srgbClr val="FFFF00"/>
                </a:solidFill>
              </a:rPr>
              <a:t>Uplatněná ochrana na Q</a:t>
            </a:r>
            <a:r>
              <a:rPr lang="cs-CZ" sz="2000" b="1" baseline="-250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71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42" grpId="0" animBg="1"/>
      <p:bldP spid="42" grpId="1" animBg="1"/>
      <p:bldP spid="43" grpId="0" animBg="1"/>
      <p:bldP spid="43" grpId="1" animBg="1"/>
      <p:bldP spid="727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" b="4881"/>
          <a:stretch/>
        </p:blipFill>
        <p:spPr>
          <a:xfrm>
            <a:off x="0" y="1192796"/>
            <a:ext cx="9144000" cy="569258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353301" cy="649288"/>
          </a:xfrm>
        </p:spPr>
        <p:txBody>
          <a:bodyPr/>
          <a:lstStyle/>
          <a:p>
            <a:pPr algn="l"/>
            <a:r>
              <a:rPr lang="cs-CZ" sz="2000" dirty="0" smtClean="0"/>
              <a:t>Úseky toků vymezující oblasti s významným povodňovým rizikem</a:t>
            </a:r>
            <a:endParaRPr lang="cs-CZ" sz="2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87" y="779782"/>
            <a:ext cx="2448396" cy="40229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625"/>
              </a:spcBef>
              <a:buFont typeface="Times New Roman" charset="0"/>
              <a:buNone/>
              <a:defRPr/>
            </a:pPr>
            <a:r>
              <a:rPr lang="cs-CZ" sz="2000" b="1" dirty="0">
                <a:solidFill>
                  <a:srgbClr val="006B6B"/>
                </a:solidFill>
                <a:latin typeface="+mj-lt"/>
                <a:cs typeface="+mj-cs"/>
              </a:rPr>
              <a:t>2 966 km - 2011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387" y="1308970"/>
            <a:ext cx="2448397" cy="46384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625"/>
              </a:spcBef>
              <a:buFont typeface="Times New Roman" charset="0"/>
              <a:buNone/>
              <a:defRPr/>
            </a:pPr>
            <a:r>
              <a:rPr lang="cs-CZ" sz="2400" b="1" dirty="0" smtClean="0">
                <a:solidFill>
                  <a:srgbClr val="FFFFFF"/>
                </a:solidFill>
              </a:rPr>
              <a:t>2 827 km - 2017</a:t>
            </a:r>
          </a:p>
        </p:txBody>
      </p:sp>
    </p:spTree>
    <p:extLst>
      <p:ext uri="{BB962C8B-B14F-4D97-AF65-F5344CB8AC3E}">
        <p14:creationId xmlns:p14="http://schemas.microsoft.com/office/powerpoint/2010/main" val="24784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44450"/>
            <a:ext cx="7931150" cy="649288"/>
          </a:xfrm>
        </p:spPr>
        <p:txBody>
          <a:bodyPr/>
          <a:lstStyle/>
          <a:p>
            <a:r>
              <a:rPr lang="cs-CZ" b="0" dirty="0"/>
              <a:t>Mapy povodňového rizika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3788618"/>
            <a:ext cx="6697662" cy="2952750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cs-CZ" b="1" dirty="0"/>
              <a:t>Mapy povodňového nebezpečí</a:t>
            </a:r>
          </a:p>
          <a:p>
            <a:pPr lvl="1">
              <a:spcBef>
                <a:spcPts val="500"/>
              </a:spcBef>
            </a:pPr>
            <a:r>
              <a:rPr lang="cs-CZ" dirty="0"/>
              <a:t>hranice rozlivu</a:t>
            </a:r>
          </a:p>
          <a:p>
            <a:pPr lvl="1">
              <a:spcBef>
                <a:spcPts val="500"/>
              </a:spcBef>
            </a:pPr>
            <a:r>
              <a:rPr lang="cs-CZ" dirty="0"/>
              <a:t>mapa hloubek zaplavení</a:t>
            </a:r>
          </a:p>
          <a:p>
            <a:pPr lvl="1">
              <a:spcBef>
                <a:spcPts val="500"/>
              </a:spcBef>
            </a:pPr>
            <a:r>
              <a:rPr lang="cs-CZ" dirty="0"/>
              <a:t>rychlost proudění v zaplaveném území</a:t>
            </a:r>
          </a:p>
          <a:p>
            <a:pPr>
              <a:spcBef>
                <a:spcPts val="500"/>
              </a:spcBef>
              <a:buFont typeface="Wingdings" pitchFamily="2" charset="2"/>
              <a:buNone/>
            </a:pPr>
            <a:r>
              <a:rPr lang="cs-CZ" sz="2800" dirty="0">
                <a:sym typeface="Symbol" pitchFamily="18" charset="2"/>
              </a:rPr>
              <a:t>			 </a:t>
            </a:r>
            <a:r>
              <a:rPr lang="cs-CZ" sz="2000" b="1" dirty="0"/>
              <a:t>intenzita povodně</a:t>
            </a:r>
          </a:p>
          <a:p>
            <a:pPr>
              <a:spcBef>
                <a:spcPts val="500"/>
              </a:spcBef>
            </a:pPr>
            <a:r>
              <a:rPr lang="cs-CZ" b="1" dirty="0"/>
              <a:t>Mapa ohrožení</a:t>
            </a:r>
          </a:p>
          <a:p>
            <a:pPr>
              <a:spcBef>
                <a:spcPts val="500"/>
              </a:spcBef>
            </a:pPr>
            <a:r>
              <a:rPr lang="cs-CZ" b="1" dirty="0"/>
              <a:t>Mapa rizika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39750" y="692150"/>
            <a:ext cx="8496746" cy="280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5725" indent="-85725" eaLnBrk="0" hangingPunct="0">
              <a:spcBef>
                <a:spcPts val="800"/>
              </a:spcBef>
              <a:buClr>
                <a:srgbClr val="006B6B"/>
              </a:buClr>
              <a:buFont typeface="Wingdings" pitchFamily="2" charset="2"/>
              <a:buNone/>
            </a:pP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Metoda založená na matici rizika</a:t>
            </a:r>
          </a:p>
          <a:p>
            <a:pPr marL="630238" lvl="1" indent="-363538" eaLnBrk="0" hangingPunct="0">
              <a:spcBef>
                <a:spcPts val="800"/>
              </a:spcBef>
              <a:buClr>
                <a:srgbClr val="006B6B"/>
              </a:buClr>
              <a:buFontTx/>
              <a:buChar char="•"/>
            </a:pP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jedna z nejjednodušších metod ze skupiny tzv. </a:t>
            </a:r>
            <a:r>
              <a:rPr lang="cs-CZ" sz="2200" dirty="0" err="1">
                <a:solidFill>
                  <a:srgbClr val="006B6B"/>
                </a:solidFill>
                <a:latin typeface="+mn-lt"/>
                <a:ea typeface="ＭＳ Ｐゴシック" charset="0"/>
              </a:rPr>
              <a:t>semikvantitativních</a:t>
            </a:r>
            <a:endParaRPr lang="cs-CZ" sz="2200" dirty="0">
              <a:solidFill>
                <a:srgbClr val="006B6B"/>
              </a:solidFill>
              <a:latin typeface="+mn-lt"/>
              <a:ea typeface="ＭＳ Ｐゴシック" charset="0"/>
            </a:endParaRPr>
          </a:p>
          <a:p>
            <a:pPr marL="630238" lvl="1" indent="-363538" eaLnBrk="0" hangingPunct="0">
              <a:spcBef>
                <a:spcPts val="800"/>
              </a:spcBef>
              <a:buClr>
                <a:srgbClr val="006B6B"/>
              </a:buClr>
              <a:buFontTx/>
              <a:buChar char="•"/>
            </a:pP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vhodná pro předběžné hodnocení potenciálního ohrožení a vyjádření rizika vyplývajícího z povodňového nebezpečí</a:t>
            </a:r>
          </a:p>
          <a:p>
            <a:pPr marL="630238" lvl="1" indent="-363538" eaLnBrk="0" hangingPunct="0">
              <a:spcBef>
                <a:spcPts val="800"/>
              </a:spcBef>
              <a:buClr>
                <a:srgbClr val="006B6B"/>
              </a:buClr>
              <a:buFontTx/>
              <a:buChar char="•"/>
            </a:pP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nevyžaduje kvantitativní odhad škody způsobené </a:t>
            </a:r>
            <a:r>
              <a:rPr lang="cs-CZ" sz="2200" dirty="0" err="1">
                <a:solidFill>
                  <a:srgbClr val="006B6B"/>
                </a:solidFill>
                <a:latin typeface="+mn-lt"/>
                <a:ea typeface="ＭＳ Ｐゴシック" charset="0"/>
              </a:rPr>
              <a:t>vybřežením</a:t>
            </a:r>
            <a:r>
              <a:rPr 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 vody z koryta v záplavových územích</a:t>
            </a:r>
          </a:p>
        </p:txBody>
      </p:sp>
    </p:spTree>
    <p:extLst>
      <p:ext uri="{BB962C8B-B14F-4D97-AF65-F5344CB8AC3E}">
        <p14:creationId xmlns:p14="http://schemas.microsoft.com/office/powerpoint/2010/main" val="25578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392" y="725352"/>
            <a:ext cx="6715845" cy="706437"/>
          </a:xfrm>
        </p:spPr>
        <p:txBody>
          <a:bodyPr/>
          <a:lstStyle/>
          <a:p>
            <a:pPr algn="l"/>
            <a:r>
              <a:rPr lang="cs-CZ" dirty="0" smtClean="0"/>
              <a:t>Mapy povodňového nebezpečí</a:t>
            </a:r>
            <a:endParaRPr lang="cs-CZ" dirty="0"/>
          </a:p>
        </p:txBody>
      </p:sp>
      <p:pic>
        <p:nvPicPr>
          <p:cNvPr id="1029" name="Picture 5" descr="D:\Brozury\PFRA\Obrazky_Implementace\Olomouc_Rozlivy-ploc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" y="0"/>
            <a:ext cx="6857846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25063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0072" y="-27385"/>
            <a:ext cx="3898776" cy="180020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457200" indent="-457200">
              <a:buAutoNum type="arabicParenR"/>
            </a:pPr>
            <a:r>
              <a:rPr lang="cs-CZ" dirty="0" smtClean="0"/>
              <a:t>rozsah povodně (rozliv)</a:t>
            </a:r>
          </a:p>
          <a:p>
            <a:pPr marL="0" indent="0">
              <a:tabLst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sz="1600" dirty="0" smtClean="0"/>
              <a:t>Pravděpodobnost výskytu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sz="1600" dirty="0" smtClean="0"/>
              <a:t>vysoká (doba </a:t>
            </a:r>
            <a:r>
              <a:rPr lang="cs-CZ" sz="1600" dirty="0"/>
              <a:t>opakování </a:t>
            </a:r>
            <a:r>
              <a:rPr lang="cs-CZ" sz="1600" i="1" dirty="0"/>
              <a:t>N</a:t>
            </a:r>
            <a:r>
              <a:rPr lang="cs-CZ" sz="1600" dirty="0"/>
              <a:t> = 5, 20 let)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sz="1600" dirty="0"/>
              <a:t>středně </a:t>
            </a:r>
            <a:r>
              <a:rPr lang="cs-CZ" sz="1600" dirty="0" smtClean="0"/>
              <a:t>vysoká (</a:t>
            </a:r>
            <a:r>
              <a:rPr lang="cs-CZ" sz="1600" i="1" dirty="0" smtClean="0"/>
              <a:t>N</a:t>
            </a:r>
            <a:r>
              <a:rPr lang="cs-CZ" sz="1600" dirty="0" smtClean="0"/>
              <a:t> </a:t>
            </a:r>
            <a:r>
              <a:rPr lang="cs-CZ" sz="1600" dirty="0"/>
              <a:t>= 100 let)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sz="1600" dirty="0" smtClean="0"/>
              <a:t>nízká (</a:t>
            </a:r>
            <a:r>
              <a:rPr lang="cs-CZ" sz="1600" i="1" dirty="0" smtClean="0"/>
              <a:t>N</a:t>
            </a:r>
            <a:r>
              <a:rPr lang="cs-CZ" sz="1600" dirty="0" smtClean="0"/>
              <a:t> </a:t>
            </a:r>
            <a:r>
              <a:rPr lang="cs-CZ" sz="1600" dirty="0"/>
              <a:t>= 500 let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027" name="Picture 3" descr="D:\Brozury\PFRA\Obrazky_Implementace\Legenda_Rozliv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4" y="4377308"/>
            <a:ext cx="1440000" cy="24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Brozury\PFRA\Obrazky_Implementace\Legenda_Osa-tok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4" y="3789040"/>
            <a:ext cx="1944000" cy="4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Brozury\PFRA\Obrazky_Implementace\Olomouc_Hloub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"/>
            <a:ext cx="6838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25063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9240" y="-6592"/>
            <a:ext cx="3754760" cy="163539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2) </a:t>
            </a:r>
            <a:r>
              <a:rPr lang="cs-CZ" b="1" dirty="0"/>
              <a:t>hloubka vody </a:t>
            </a:r>
            <a:endParaRPr lang="cs-CZ" b="1" dirty="0" smtClean="0"/>
          </a:p>
          <a:p>
            <a:r>
              <a:rPr lang="cs-CZ" sz="2200" dirty="0" smtClean="0"/>
              <a:t>pro jednotlivé scénáře;</a:t>
            </a:r>
          </a:p>
          <a:p>
            <a:r>
              <a:rPr lang="cs-CZ" sz="2200" dirty="0" smtClean="0"/>
              <a:t>celkem 4 mapy;</a:t>
            </a:r>
          </a:p>
          <a:p>
            <a:pPr lvl="1"/>
            <a:r>
              <a:rPr lang="cs-CZ" sz="1800" dirty="0" smtClean="0">
                <a:solidFill>
                  <a:srgbClr val="000099"/>
                </a:solidFill>
              </a:rPr>
              <a:t>Q</a:t>
            </a:r>
            <a:r>
              <a:rPr lang="cs-CZ" sz="1800" baseline="-25000" dirty="0" smtClean="0">
                <a:solidFill>
                  <a:srgbClr val="000099"/>
                </a:solidFill>
              </a:rPr>
              <a:t>5</a:t>
            </a:r>
            <a:r>
              <a:rPr lang="cs-CZ" sz="1800" dirty="0" smtClean="0">
                <a:solidFill>
                  <a:srgbClr val="000099"/>
                </a:solidFill>
              </a:rPr>
              <a:t>, Q</a:t>
            </a:r>
            <a:r>
              <a:rPr lang="cs-CZ" sz="1800" baseline="-25000" dirty="0" smtClean="0">
                <a:solidFill>
                  <a:srgbClr val="000099"/>
                </a:solidFill>
              </a:rPr>
              <a:t>20</a:t>
            </a:r>
            <a:r>
              <a:rPr lang="cs-CZ" sz="1800" dirty="0" smtClean="0">
                <a:solidFill>
                  <a:srgbClr val="000099"/>
                </a:solidFill>
              </a:rPr>
              <a:t>, Q</a:t>
            </a:r>
            <a:r>
              <a:rPr lang="cs-CZ" sz="1800" baseline="-25000" dirty="0" smtClean="0">
                <a:solidFill>
                  <a:srgbClr val="000099"/>
                </a:solidFill>
              </a:rPr>
              <a:t>10</a:t>
            </a:r>
            <a:r>
              <a:rPr lang="cs-CZ" sz="1800" dirty="0" smtClean="0">
                <a:solidFill>
                  <a:srgbClr val="000099"/>
                </a:solidFill>
              </a:rPr>
              <a:t>, Q</a:t>
            </a:r>
            <a:r>
              <a:rPr lang="cs-CZ" sz="1800" baseline="-25000" dirty="0" smtClean="0">
                <a:solidFill>
                  <a:srgbClr val="000099"/>
                </a:solidFill>
              </a:rPr>
              <a:t>500</a:t>
            </a:r>
            <a:r>
              <a:rPr lang="cs-CZ" sz="1800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7" name="Picture 2" descr="D:\Brozury\PFRA\Obrazky_Implementace\Legenda_Hloub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120"/>
            <a:ext cx="1800000" cy="23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Brozury\PFRA\Obrazky_Implementace\Legenda_Osa-tok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4" y="3789040"/>
            <a:ext cx="1944000" cy="4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56" r="31791"/>
          <a:stretch/>
        </p:blipFill>
        <p:spPr bwMode="auto">
          <a:xfrm>
            <a:off x="191720" y="332656"/>
            <a:ext cx="4596304" cy="640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93"/>
          <a:stretch/>
        </p:blipFill>
        <p:spPr bwMode="auto">
          <a:xfrm>
            <a:off x="3248809" y="332656"/>
            <a:ext cx="1539215" cy="137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Brozury\PFRA\Obrazky_Implementace\Olomouc_Rychlo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384"/>
            <a:ext cx="6861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25063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9240" y="-6592"/>
            <a:ext cx="3754760" cy="24274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3</a:t>
            </a:r>
            <a:r>
              <a:rPr lang="cs-CZ" b="1" dirty="0" smtClean="0"/>
              <a:t>) </a:t>
            </a:r>
            <a:r>
              <a:rPr lang="cs-CZ" b="1" dirty="0"/>
              <a:t>rychlost </a:t>
            </a:r>
            <a:r>
              <a:rPr lang="cs-CZ" b="1" dirty="0" smtClean="0"/>
              <a:t>proudění </a:t>
            </a:r>
          </a:p>
          <a:p>
            <a:r>
              <a:rPr lang="cs-CZ" sz="2000" dirty="0" smtClean="0"/>
              <a:t>pro jednotlivé scénáře</a:t>
            </a:r>
          </a:p>
          <a:p>
            <a:pPr lvl="1"/>
            <a:r>
              <a:rPr lang="cs-CZ" sz="2000" dirty="0">
                <a:solidFill>
                  <a:srgbClr val="000099"/>
                </a:solidFill>
              </a:rPr>
              <a:t>1D – bodové pole</a:t>
            </a:r>
          </a:p>
          <a:p>
            <a:pPr lvl="1"/>
            <a:r>
              <a:rPr lang="cs-CZ" sz="2000" dirty="0">
                <a:solidFill>
                  <a:srgbClr val="000099"/>
                </a:solidFill>
              </a:rPr>
              <a:t>2D – </a:t>
            </a:r>
            <a:r>
              <a:rPr lang="cs-CZ" sz="2000" dirty="0" smtClean="0">
                <a:solidFill>
                  <a:srgbClr val="000099"/>
                </a:solidFill>
              </a:rPr>
              <a:t>rastr</a:t>
            </a:r>
          </a:p>
          <a:p>
            <a:r>
              <a:rPr lang="cs-CZ" sz="2000" dirty="0" smtClean="0"/>
              <a:t>celkem 4 mapy</a:t>
            </a:r>
          </a:p>
          <a:p>
            <a:pPr marL="742950" lvl="2" indent="-342900">
              <a:buFont typeface="Wingdings" pitchFamily="2" charset="2"/>
              <a:buChar char="§"/>
            </a:pPr>
            <a:r>
              <a:rPr lang="cs-CZ" sz="1600" dirty="0">
                <a:solidFill>
                  <a:srgbClr val="000099"/>
                </a:solidFill>
              </a:rPr>
              <a:t>Q</a:t>
            </a:r>
            <a:r>
              <a:rPr lang="cs-CZ" sz="1600" baseline="-25000" dirty="0">
                <a:solidFill>
                  <a:srgbClr val="000099"/>
                </a:solidFill>
              </a:rPr>
              <a:t>5</a:t>
            </a:r>
            <a:r>
              <a:rPr lang="cs-CZ" sz="1600" dirty="0">
                <a:solidFill>
                  <a:srgbClr val="000099"/>
                </a:solidFill>
              </a:rPr>
              <a:t>, Q</a:t>
            </a:r>
            <a:r>
              <a:rPr lang="cs-CZ" sz="1600" baseline="-25000" dirty="0">
                <a:solidFill>
                  <a:srgbClr val="000099"/>
                </a:solidFill>
              </a:rPr>
              <a:t>20</a:t>
            </a:r>
            <a:r>
              <a:rPr lang="cs-CZ" sz="1600" dirty="0">
                <a:solidFill>
                  <a:srgbClr val="000099"/>
                </a:solidFill>
              </a:rPr>
              <a:t>, Q</a:t>
            </a:r>
            <a:r>
              <a:rPr lang="cs-CZ" sz="1600" baseline="-25000" dirty="0">
                <a:solidFill>
                  <a:srgbClr val="000099"/>
                </a:solidFill>
              </a:rPr>
              <a:t>10</a:t>
            </a:r>
            <a:r>
              <a:rPr lang="cs-CZ" sz="1600" dirty="0">
                <a:solidFill>
                  <a:srgbClr val="000099"/>
                </a:solidFill>
              </a:rPr>
              <a:t>, Q</a:t>
            </a:r>
            <a:r>
              <a:rPr lang="cs-CZ" sz="1600" baseline="-25000" dirty="0">
                <a:solidFill>
                  <a:srgbClr val="000099"/>
                </a:solidFill>
              </a:rPr>
              <a:t>500</a:t>
            </a:r>
            <a:r>
              <a:rPr lang="cs-CZ" sz="1600" dirty="0">
                <a:solidFill>
                  <a:srgbClr val="000099"/>
                </a:solidFill>
              </a:rPr>
              <a:t>.</a:t>
            </a:r>
          </a:p>
          <a:p>
            <a:endParaRPr lang="cs-CZ" dirty="0" smtClean="0"/>
          </a:p>
        </p:txBody>
      </p:sp>
      <p:pic>
        <p:nvPicPr>
          <p:cNvPr id="4099" name="Picture 3" descr="D:\Brozury\PFRA\Obrazky_Implementace\Legenda_Rychlost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97152"/>
            <a:ext cx="1800000" cy="20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Brozury\PFRA\Obrazky_Implementace\Legenda_Osa-tok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0" y="4221088"/>
            <a:ext cx="1944000" cy="4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8013" cy="706437"/>
          </a:xfrm>
        </p:spPr>
        <p:txBody>
          <a:bodyPr/>
          <a:lstStyle/>
          <a:p>
            <a:r>
              <a:rPr lang="cs-CZ" dirty="0" smtClean="0"/>
              <a:t>Mapy povodňového nebezpečí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41448"/>
            <a:ext cx="8622704" cy="4631768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rozsah povodně – 1 mapa pro všechny scénáře;</a:t>
            </a:r>
          </a:p>
          <a:p>
            <a:pPr lvl="1"/>
            <a:r>
              <a:rPr lang="cs-CZ" sz="2400" dirty="0" smtClean="0">
                <a:solidFill>
                  <a:srgbClr val="000099"/>
                </a:solidFill>
              </a:rPr>
              <a:t>koncentrovaná informace;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hloubka vody – 4 mapy (4 scénáře);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rychlost </a:t>
            </a:r>
            <a:r>
              <a:rPr lang="cs-CZ" dirty="0"/>
              <a:t>proudu – 4 mapy (4 scénáře</a:t>
            </a:r>
            <a:r>
              <a:rPr lang="cs-CZ" dirty="0" smtClean="0"/>
              <a:t>);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Využitelné při zvládání povodňových rizik (pro veřejnost)?</a:t>
            </a:r>
          </a:p>
          <a:p>
            <a:pPr>
              <a:buFontTx/>
              <a:buChar char="-"/>
            </a:pPr>
            <a:r>
              <a:rPr lang="cs-CZ" dirty="0" smtClean="0"/>
              <a:t>Q</a:t>
            </a:r>
            <a:r>
              <a:rPr lang="cs-CZ" baseline="-25000" dirty="0" smtClean="0"/>
              <a:t>5</a:t>
            </a:r>
            <a:r>
              <a:rPr lang="cs-CZ" dirty="0" smtClean="0"/>
              <a:t> = malá hloubka x velká pravděpodobnost výskytu</a:t>
            </a:r>
          </a:p>
          <a:p>
            <a:pPr>
              <a:buFontTx/>
              <a:buChar char="-"/>
            </a:pPr>
            <a:r>
              <a:rPr lang="cs-CZ" dirty="0" smtClean="0"/>
              <a:t>Q</a:t>
            </a:r>
            <a:r>
              <a:rPr lang="cs-CZ" baseline="-25000" dirty="0" smtClean="0"/>
              <a:t>500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velká </a:t>
            </a:r>
            <a:r>
              <a:rPr lang="cs-CZ" dirty="0"/>
              <a:t>hloubka x </a:t>
            </a:r>
            <a:r>
              <a:rPr lang="cs-CZ" dirty="0" smtClean="0"/>
              <a:t>malá pravděpodobnost výskytu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Kde je „problém“ největší? Kde začít s řešením?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395536" y="764704"/>
            <a:ext cx="7200800" cy="1872208"/>
          </a:xfrm>
          <a:prstGeom prst="rect">
            <a:avLst/>
          </a:prstGeom>
          <a:noFill/>
          <a:ln w="31750" cap="flat" cmpd="sng" algn="ctr">
            <a:solidFill>
              <a:srgbClr val="FF646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Šipka doprava 4"/>
          <p:cNvSpPr/>
          <p:nvPr/>
        </p:nvSpPr>
        <p:spPr bwMode="auto">
          <a:xfrm>
            <a:off x="7596336" y="1370385"/>
            <a:ext cx="452735" cy="402431"/>
          </a:xfrm>
          <a:prstGeom prst="rightArrow">
            <a:avLst/>
          </a:prstGeom>
          <a:solidFill>
            <a:srgbClr val="FF6464"/>
          </a:solidFill>
          <a:ln w="9525" cap="flat" cmpd="sng" algn="ctr">
            <a:solidFill>
              <a:srgbClr val="FF646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994605" y="1124744"/>
            <a:ext cx="111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99"/>
                </a:solidFill>
              </a:rPr>
              <a:t>1 území</a:t>
            </a:r>
          </a:p>
          <a:p>
            <a:pPr algn="ctr"/>
            <a:r>
              <a:rPr lang="cs-CZ" dirty="0" smtClean="0">
                <a:solidFill>
                  <a:srgbClr val="000099"/>
                </a:solidFill>
              </a:rPr>
              <a:t> = </a:t>
            </a:r>
          </a:p>
          <a:p>
            <a:pPr algn="ctr"/>
            <a:r>
              <a:rPr lang="cs-CZ" dirty="0" smtClean="0">
                <a:solidFill>
                  <a:srgbClr val="000099"/>
                </a:solidFill>
              </a:rPr>
              <a:t>9 map</a:t>
            </a:r>
            <a:endParaRPr lang="cs-CZ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Brozury\MapovaniPovRizik\Obr_Aktualizace_2014\Postup-urceni-riz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" y="2276872"/>
            <a:ext cx="910101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8013" cy="634082"/>
          </a:xfrm>
        </p:spPr>
        <p:txBody>
          <a:bodyPr/>
          <a:lstStyle/>
          <a:p>
            <a:r>
              <a:rPr lang="cs-CZ" dirty="0" smtClean="0"/>
              <a:t>Mapa povodňového ohrožení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433693" cy="172819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Výpočet intenzity povodně a stanovení povodňového ohrožení – pro každý </a:t>
            </a:r>
            <a:r>
              <a:rPr lang="cs-CZ" dirty="0"/>
              <a:t>scénář (Q</a:t>
            </a:r>
            <a:r>
              <a:rPr lang="cs-CZ" baseline="-25000" dirty="0"/>
              <a:t>5</a:t>
            </a:r>
            <a:r>
              <a:rPr lang="cs-CZ" dirty="0" smtClean="0"/>
              <a:t>, Q</a:t>
            </a:r>
            <a:r>
              <a:rPr lang="cs-CZ" baseline="-25000" dirty="0" smtClean="0"/>
              <a:t>20</a:t>
            </a:r>
            <a:r>
              <a:rPr lang="cs-CZ" dirty="0" smtClean="0"/>
              <a:t>, Q</a:t>
            </a:r>
            <a:r>
              <a:rPr lang="cs-CZ" baseline="-25000" dirty="0" smtClean="0"/>
              <a:t>100</a:t>
            </a:r>
            <a:r>
              <a:rPr lang="cs-CZ" dirty="0" smtClean="0"/>
              <a:t>, Q</a:t>
            </a:r>
            <a:r>
              <a:rPr lang="cs-CZ" baseline="-25000" dirty="0" smtClean="0"/>
              <a:t>500</a:t>
            </a:r>
            <a:r>
              <a:rPr lang="cs-CZ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Výběr maximálního povodňového </a:t>
            </a:r>
            <a:r>
              <a:rPr lang="cs-CZ" dirty="0" smtClean="0"/>
              <a:t>ohrožení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– </a:t>
            </a:r>
            <a:r>
              <a:rPr lang="cs-CZ" dirty="0" smtClean="0"/>
              <a:t>1 výsledná mapa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0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4294967295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</p:spPr>
        <p:txBody>
          <a:bodyPr/>
          <a:lstStyle/>
          <a:p>
            <a:fld id="{AEFD2D00-8E46-4DA7-9594-EB6EA4CA623A}" type="slidenum">
              <a:rPr lang="cs-CZ"/>
              <a:pPr/>
              <a:t>3</a:t>
            </a:fld>
            <a:endParaRPr lang="cs-CZ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9047162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87137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6B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2pPr>
            <a:lvl3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3pPr>
            <a:lvl4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4pPr>
            <a:lvl5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algn="l"/>
            <a:r>
              <a:rPr lang="cs-CZ" dirty="0"/>
              <a:t> Pobočka Brno – Mojmírovo nám 16, Královo Pole</a:t>
            </a:r>
          </a:p>
        </p:txBody>
      </p:sp>
    </p:spTree>
    <p:extLst>
      <p:ext uri="{BB962C8B-B14F-4D97-AF65-F5344CB8AC3E}">
        <p14:creationId xmlns:p14="http://schemas.microsoft.com/office/powerpoint/2010/main" val="259310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Brozury\PFRA\Obrazky_Implementace\Olomouc_Ohroze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0"/>
            <a:ext cx="6887402" cy="684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25063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Brozury\PFRA\Obrazky_Implementace\Legenda_Ohroze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22" y="4878000"/>
            <a:ext cx="176530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0"/>
            <a:ext cx="4427984" cy="5486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mapa povodňového ohrožení</a:t>
            </a:r>
          </a:p>
        </p:txBody>
      </p:sp>
    </p:spTree>
    <p:extLst>
      <p:ext uri="{BB962C8B-B14F-4D97-AF65-F5344CB8AC3E}">
        <p14:creationId xmlns:p14="http://schemas.microsoft.com/office/powerpoint/2010/main" val="26411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8013" cy="706437"/>
          </a:xfrm>
        </p:spPr>
        <p:txBody>
          <a:bodyPr/>
          <a:lstStyle/>
          <a:p>
            <a:r>
              <a:rPr lang="cs-CZ" dirty="0" smtClean="0"/>
              <a:t>Interpretace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128921" y="715491"/>
            <a:ext cx="8886157" cy="5233789"/>
            <a:chOff x="179512" y="1507579"/>
            <a:chExt cx="8886157" cy="5233789"/>
          </a:xfrm>
        </p:grpSpPr>
        <p:sp>
          <p:nvSpPr>
            <p:cNvPr id="5" name="Obdélník 4"/>
            <p:cNvSpPr/>
            <p:nvPr/>
          </p:nvSpPr>
          <p:spPr bwMode="auto">
            <a:xfrm>
              <a:off x="194098" y="1507579"/>
              <a:ext cx="8856984" cy="52337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Obdélník 5"/>
            <p:cNvSpPr/>
            <p:nvPr/>
          </p:nvSpPr>
          <p:spPr bwMode="auto">
            <a:xfrm>
              <a:off x="179512" y="1507579"/>
              <a:ext cx="8856984" cy="7028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7" name="Skupina 6"/>
            <p:cNvGrpSpPr/>
            <p:nvPr/>
          </p:nvGrpSpPr>
          <p:grpSpPr>
            <a:xfrm>
              <a:off x="179512" y="1507579"/>
              <a:ext cx="8886157" cy="5233789"/>
              <a:chOff x="683568" y="1508125"/>
              <a:chExt cx="8271688" cy="4657725"/>
            </a:xfrm>
          </p:grpSpPr>
          <p:sp>
            <p:nvSpPr>
              <p:cNvPr id="8" name="Rectangle 41"/>
              <p:cNvSpPr>
                <a:spLocks noChangeArrowheads="1"/>
              </p:cNvSpPr>
              <p:nvPr/>
            </p:nvSpPr>
            <p:spPr bwMode="auto">
              <a:xfrm>
                <a:off x="2560373" y="5057775"/>
                <a:ext cx="639488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4400">
                  <a:buClrTx/>
                  <a:buFontTx/>
                  <a:buNone/>
                </a:pP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Otázky spojené s protipovodňovou ochranou se zpravidla doporučuje řešit prostřednictvím dlouhodobého územního plánování se zaměřením na zvláště citlivé objekty (zdravotnická zařízení, školy apod.). Snahou je vyhýbat se objektům a zařízením se zvýšeným potenciálem škod.</a:t>
                </a:r>
                <a:endParaRPr lang="cs-CZ" sz="1600" dirty="0">
                  <a:solidFill>
                    <a:srgbClr val="007387"/>
                  </a:solidFill>
                  <a:latin typeface="+mn-lt"/>
                </a:endParaRPr>
              </a:p>
            </p:txBody>
          </p:sp>
          <p:sp>
            <p:nvSpPr>
              <p:cNvPr id="9" name="Rectangle 42" descr="Široký šikmo nahoru"/>
              <p:cNvSpPr>
                <a:spLocks noChangeArrowheads="1"/>
              </p:cNvSpPr>
              <p:nvPr/>
            </p:nvSpPr>
            <p:spPr bwMode="auto">
              <a:xfrm>
                <a:off x="683568" y="5057775"/>
                <a:ext cx="1885391" cy="1108075"/>
              </a:xfrm>
              <a:prstGeom prst="rect">
                <a:avLst/>
              </a:prstGeom>
              <a:solidFill>
                <a:srgbClr val="FDF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342900" indent="-342900" algn="ctr">
                  <a:buClrTx/>
                  <a:buFontTx/>
                  <a:buNone/>
                </a:pPr>
                <a:r>
                  <a:rPr lang="cs-CZ" b="1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Zbytkové</a:t>
                </a:r>
                <a:endParaRPr lang="cs-CZ" b="1" dirty="0">
                  <a:solidFill>
                    <a:srgbClr val="007387"/>
                  </a:solidFill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10" name="Rectangle 44"/>
              <p:cNvSpPr>
                <a:spLocks noChangeArrowheads="1"/>
              </p:cNvSpPr>
              <p:nvPr/>
            </p:nvSpPr>
            <p:spPr bwMode="auto">
              <a:xfrm>
                <a:off x="2560373" y="4108450"/>
                <a:ext cx="6394883" cy="94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4400">
                  <a:buClrTx/>
                  <a:buFontTx/>
                  <a:buNone/>
                </a:pP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Výstavba je </a:t>
                </a:r>
                <a:r>
                  <a:rPr lang="cs-CZ" sz="1600" b="1" u="sng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možná</a:t>
                </a: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, přičemž vlastníci dotčených pozemků a objektů </a:t>
                </a:r>
                <a:r>
                  <a:rPr lang="cs-CZ" sz="1600" b="1" u="sng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musí být upozorněni</a:t>
                </a: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 na potenciální ohrožení povodňovým nebezpečím. Pro citlivé objekty je třeba přijmout speciální opatření ve smyslu protipovodňové </a:t>
                </a:r>
                <a:r>
                  <a:rPr lang="cs-CZ" sz="1600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ochrany.</a:t>
                </a:r>
                <a:endParaRPr lang="cs-CZ" sz="1600" dirty="0">
                  <a:solidFill>
                    <a:srgbClr val="007387"/>
                  </a:solidFill>
                  <a:latin typeface="+mn-lt"/>
                </a:endParaRPr>
              </a:p>
            </p:txBody>
          </p:sp>
          <p:sp>
            <p:nvSpPr>
              <p:cNvPr id="11" name="Rectangle 45"/>
              <p:cNvSpPr>
                <a:spLocks noChangeArrowheads="1"/>
              </p:cNvSpPr>
              <p:nvPr/>
            </p:nvSpPr>
            <p:spPr bwMode="auto">
              <a:xfrm>
                <a:off x="683568" y="4108450"/>
                <a:ext cx="1885391" cy="949325"/>
              </a:xfrm>
              <a:prstGeom prst="rect">
                <a:avLst/>
              </a:prstGeom>
              <a:solidFill>
                <a:srgbClr val="FBC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342900" indent="-342900" algn="ctr">
                  <a:buClrTx/>
                  <a:buFontTx/>
                  <a:buNone/>
                </a:pPr>
                <a:r>
                  <a:rPr lang="cs-CZ" b="1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Nízké</a:t>
                </a:r>
                <a:endParaRPr lang="cs-CZ" b="1" dirty="0">
                  <a:solidFill>
                    <a:srgbClr val="007387"/>
                  </a:solidFill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12" name="Rectangle 47"/>
              <p:cNvSpPr>
                <a:spLocks noChangeArrowheads="1"/>
              </p:cNvSpPr>
              <p:nvPr/>
            </p:nvSpPr>
            <p:spPr bwMode="auto">
              <a:xfrm>
                <a:off x="2560373" y="3000375"/>
                <a:ext cx="639488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4400">
                  <a:buClrTx/>
                  <a:buFontTx/>
                  <a:buNone/>
                </a:pP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Výstavba je </a:t>
                </a:r>
                <a:r>
                  <a:rPr lang="cs-CZ" sz="1600" b="1" u="sng" dirty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možná s </a:t>
                </a:r>
                <a:r>
                  <a:rPr lang="cs-CZ" sz="1600" b="1" u="sng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omezeními</a:t>
                </a:r>
                <a:r>
                  <a:rPr lang="cs-CZ" sz="1600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 </a:t>
                </a: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vycházejícími z podrobného posouzení potenciálního ohrožení objektů povodňovým nebezpečím. Nevhodná je výstavba citlivých objektů (např. zdravotnická zařízení, hasiči apod</a:t>
                </a:r>
                <a:r>
                  <a:rPr lang="cs-CZ" sz="1600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.). Doporučuje </a:t>
                </a: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se </a:t>
                </a:r>
                <a:r>
                  <a:rPr lang="cs-CZ" sz="1600" b="1" u="sng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nerozšiřovat</a:t>
                </a:r>
                <a:r>
                  <a:rPr lang="cs-CZ" sz="1600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 </a:t>
                </a:r>
                <a:r>
                  <a:rPr lang="cs-CZ" sz="160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stávající plochy určené pro výstavbu.</a:t>
                </a:r>
                <a:endParaRPr lang="cs-CZ" sz="1600" dirty="0">
                  <a:solidFill>
                    <a:srgbClr val="007387"/>
                  </a:solidFill>
                  <a:latin typeface="+mn-lt"/>
                </a:endParaRPr>
              </a:p>
            </p:txBody>
          </p:sp>
          <p:sp>
            <p:nvSpPr>
              <p:cNvPr id="13" name="Rectangle 48"/>
              <p:cNvSpPr>
                <a:spLocks noChangeArrowheads="1"/>
              </p:cNvSpPr>
              <p:nvPr/>
            </p:nvSpPr>
            <p:spPr bwMode="auto">
              <a:xfrm>
                <a:off x="683568" y="3000375"/>
                <a:ext cx="1885391" cy="1108075"/>
              </a:xfrm>
              <a:prstGeom prst="rect">
                <a:avLst/>
              </a:prstGeom>
              <a:solidFill>
                <a:srgbClr val="79C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342900" indent="-342900" algn="ctr">
                  <a:buClrTx/>
                  <a:buFontTx/>
                  <a:buNone/>
                </a:pPr>
                <a:r>
                  <a:rPr lang="cs-CZ" b="1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Střední</a:t>
                </a:r>
              </a:p>
            </p:txBody>
          </p:sp>
          <p:sp>
            <p:nvSpPr>
              <p:cNvPr id="14" name="Rectangle 50"/>
              <p:cNvSpPr>
                <a:spLocks noChangeArrowheads="1"/>
              </p:cNvSpPr>
              <p:nvPr/>
            </p:nvSpPr>
            <p:spPr bwMode="auto">
              <a:xfrm>
                <a:off x="2560373" y="2133600"/>
                <a:ext cx="6394883" cy="866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4400">
                  <a:buClrTx/>
                  <a:buFontTx/>
                  <a:buNone/>
                </a:pPr>
                <a:r>
                  <a:rPr lang="cs-CZ" sz="1600" spc="-5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Doporučuje se </a:t>
                </a:r>
                <a:r>
                  <a:rPr lang="cs-CZ" sz="1600" b="1" u="sng" spc="-50" dirty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nepovolovat</a:t>
                </a:r>
                <a:r>
                  <a:rPr lang="cs-CZ" sz="1600" spc="-5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 novou </a:t>
                </a:r>
                <a:r>
                  <a:rPr lang="cs-CZ" sz="1600" b="1" u="sng" spc="-50" dirty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ani rozšiřovat</a:t>
                </a:r>
                <a:r>
                  <a:rPr lang="cs-CZ" sz="1600" spc="-50" dirty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 </a:t>
                </a:r>
                <a:r>
                  <a:rPr lang="cs-CZ" sz="1600" spc="-50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stávající zástavbu ve které se zdržují lidé nebo umísťují zvířata. Pro stávající zástavbu je třeba provést návrh protipovodňové ochrany, která zajistí odpovídající snížení rizika.</a:t>
                </a:r>
                <a:endParaRPr lang="cs-CZ" sz="1600" spc="-50" dirty="0">
                  <a:solidFill>
                    <a:srgbClr val="007387"/>
                  </a:solidFill>
                  <a:latin typeface="+mn-lt"/>
                </a:endParaRPr>
              </a:p>
            </p:txBody>
          </p:sp>
          <p:sp>
            <p:nvSpPr>
              <p:cNvPr id="15" name="Rectangle 51"/>
              <p:cNvSpPr>
                <a:spLocks noChangeArrowheads="1"/>
              </p:cNvSpPr>
              <p:nvPr/>
            </p:nvSpPr>
            <p:spPr bwMode="auto">
              <a:xfrm>
                <a:off x="683568" y="2133600"/>
                <a:ext cx="1885391" cy="866775"/>
              </a:xfrm>
              <a:prstGeom prst="rect">
                <a:avLst/>
              </a:prstGeom>
              <a:solidFill>
                <a:srgbClr val="FF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342900" indent="-342900" algn="ctr">
                  <a:buClrTx/>
                  <a:buFontTx/>
                  <a:buNone/>
                </a:pPr>
                <a:r>
                  <a:rPr lang="cs-CZ" b="1" dirty="0" smtClean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Vysoké</a:t>
                </a:r>
                <a:endParaRPr lang="cs-CZ" b="1" dirty="0">
                  <a:solidFill>
                    <a:srgbClr val="007387"/>
                  </a:solidFill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16" name="Rectangle 53"/>
              <p:cNvSpPr>
                <a:spLocks noChangeArrowheads="1"/>
              </p:cNvSpPr>
              <p:nvPr/>
            </p:nvSpPr>
            <p:spPr bwMode="auto">
              <a:xfrm>
                <a:off x="2870963" y="1508125"/>
                <a:ext cx="2304256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defTabSz="914400">
                  <a:buClrTx/>
                  <a:buFontTx/>
                  <a:buNone/>
                </a:pPr>
                <a:r>
                  <a:rPr lang="cs-CZ" sz="2800" b="1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Doporučení</a:t>
                </a:r>
              </a:p>
            </p:txBody>
          </p:sp>
          <p:sp>
            <p:nvSpPr>
              <p:cNvPr id="17" name="Rectangle 54"/>
              <p:cNvSpPr>
                <a:spLocks noChangeArrowheads="1"/>
              </p:cNvSpPr>
              <p:nvPr/>
            </p:nvSpPr>
            <p:spPr bwMode="auto">
              <a:xfrm>
                <a:off x="710723" y="1508125"/>
                <a:ext cx="1885391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4400">
                  <a:buClrTx/>
                  <a:buFontTx/>
                  <a:buNone/>
                </a:pPr>
                <a:r>
                  <a:rPr lang="cs-CZ" b="1" dirty="0">
                    <a:solidFill>
                      <a:srgbClr val="007387"/>
                    </a:solidFill>
                    <a:latin typeface="+mn-lt"/>
                    <a:cs typeface="Times New Roman" pitchFamily="18" charset="0"/>
                  </a:rPr>
                  <a:t>Kategorie ohrožení</a:t>
                </a:r>
              </a:p>
            </p:txBody>
          </p:sp>
          <p:sp>
            <p:nvSpPr>
              <p:cNvPr id="18" name="Line 56"/>
              <p:cNvSpPr>
                <a:spLocks noChangeShapeType="1"/>
              </p:cNvSpPr>
              <p:nvPr/>
            </p:nvSpPr>
            <p:spPr bwMode="auto">
              <a:xfrm>
                <a:off x="683568" y="1508125"/>
                <a:ext cx="8244532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19" name="Line 57"/>
              <p:cNvSpPr>
                <a:spLocks noChangeShapeType="1"/>
              </p:cNvSpPr>
              <p:nvPr/>
            </p:nvSpPr>
            <p:spPr bwMode="auto">
              <a:xfrm>
                <a:off x="684100" y="6165850"/>
                <a:ext cx="8244000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0" name="Line 58"/>
              <p:cNvSpPr>
                <a:spLocks noChangeShapeType="1"/>
              </p:cNvSpPr>
              <p:nvPr/>
            </p:nvSpPr>
            <p:spPr bwMode="auto">
              <a:xfrm>
                <a:off x="683568" y="1508125"/>
                <a:ext cx="0" cy="4657725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1" name="Line 59"/>
              <p:cNvSpPr>
                <a:spLocks noChangeShapeType="1"/>
              </p:cNvSpPr>
              <p:nvPr/>
            </p:nvSpPr>
            <p:spPr bwMode="auto">
              <a:xfrm>
                <a:off x="8928100" y="1508125"/>
                <a:ext cx="0" cy="4657725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2" name="Line 60"/>
              <p:cNvSpPr>
                <a:spLocks noChangeShapeType="1"/>
              </p:cNvSpPr>
              <p:nvPr/>
            </p:nvSpPr>
            <p:spPr bwMode="auto">
              <a:xfrm>
                <a:off x="684100" y="2133600"/>
                <a:ext cx="8244000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3" name="Line 62"/>
              <p:cNvSpPr>
                <a:spLocks noChangeShapeType="1"/>
              </p:cNvSpPr>
              <p:nvPr/>
            </p:nvSpPr>
            <p:spPr bwMode="auto">
              <a:xfrm>
                <a:off x="2560372" y="1508125"/>
                <a:ext cx="0" cy="46577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4" name="Line 63"/>
              <p:cNvSpPr>
                <a:spLocks noChangeShapeType="1"/>
              </p:cNvSpPr>
              <p:nvPr/>
            </p:nvSpPr>
            <p:spPr bwMode="auto">
              <a:xfrm>
                <a:off x="684100" y="3000375"/>
                <a:ext cx="8244000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5" name="Line 64"/>
              <p:cNvSpPr>
                <a:spLocks noChangeShapeType="1"/>
              </p:cNvSpPr>
              <p:nvPr/>
            </p:nvSpPr>
            <p:spPr bwMode="auto">
              <a:xfrm>
                <a:off x="684100" y="4108450"/>
                <a:ext cx="8244000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  <p:sp>
            <p:nvSpPr>
              <p:cNvPr id="26" name="Line 65"/>
              <p:cNvSpPr>
                <a:spLocks noChangeShapeType="1"/>
              </p:cNvSpPr>
              <p:nvPr/>
            </p:nvSpPr>
            <p:spPr bwMode="auto">
              <a:xfrm>
                <a:off x="684100" y="5057775"/>
                <a:ext cx="8244000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11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Brozury\PFRA\Obrazky_Implementace\Olomouc_Ohroze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0"/>
            <a:ext cx="6887402" cy="684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25063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Brozury\PFRA\Obrazky_Implementace\Legenda_Ohroze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22" y="4878000"/>
            <a:ext cx="176530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57200" y="692696"/>
            <a:ext cx="8228013" cy="25202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Font typeface="Wingdings" pitchFamily="2" charset="2"/>
              <a:buChar char="§"/>
              <a:defRPr sz="2400">
                <a:solidFill>
                  <a:srgbClr val="007387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Char char="•"/>
              <a:defRPr sz="2000">
                <a:solidFill>
                  <a:srgbClr val="007387"/>
                </a:solidFill>
                <a:latin typeface="+mn-lt"/>
                <a:ea typeface="ＭＳ Ｐゴシック" charset="0"/>
              </a:defRPr>
            </a:lvl2pPr>
            <a:lvl3pPr marL="11430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Font typeface="Times New Roman" pitchFamily="18" charset="0"/>
              <a:buChar char="-"/>
              <a:defRPr>
                <a:solidFill>
                  <a:srgbClr val="007387"/>
                </a:solidFill>
                <a:latin typeface="+mn-lt"/>
                <a:ea typeface="ＭＳ Ｐゴシック" charset="0"/>
              </a:defRPr>
            </a:lvl3pPr>
            <a:lvl4pPr marL="16002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7387"/>
                </a:solidFill>
                <a:latin typeface="+mn-lt"/>
                <a:ea typeface="ＭＳ Ｐゴシック" charset="0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7387"/>
                </a:solidFill>
                <a:latin typeface="+mn-lt"/>
                <a:ea typeface="ＭＳ Ｐゴシック" charset="0"/>
              </a:defRPr>
            </a:lvl5pPr>
            <a:lvl6pPr marL="25146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6pPr>
            <a:lvl7pPr marL="29718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7pPr>
            <a:lvl8pPr marL="34290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8pPr>
            <a:lvl9pPr marL="38862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b="1" kern="0" dirty="0" smtClean="0">
                <a:solidFill>
                  <a:srgbClr val="000099"/>
                </a:solidFill>
              </a:rPr>
              <a:t>Důležitý výstu</a:t>
            </a:r>
            <a:r>
              <a:rPr lang="cs-CZ" b="1" kern="0" dirty="0">
                <a:solidFill>
                  <a:srgbClr val="000099"/>
                </a:solidFill>
              </a:rPr>
              <a:t>p</a:t>
            </a:r>
            <a:endParaRPr lang="cs-CZ" b="1" kern="0" dirty="0" smtClean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  <a:buClr>
                <a:srgbClr val="000099"/>
              </a:buClr>
            </a:pPr>
            <a:r>
              <a:rPr lang="cs-CZ" dirty="0" smtClean="0">
                <a:solidFill>
                  <a:srgbClr val="000099"/>
                </a:solidFill>
              </a:rPr>
              <a:t>posouzení </a:t>
            </a:r>
            <a:r>
              <a:rPr lang="cs-CZ" dirty="0">
                <a:solidFill>
                  <a:srgbClr val="000099"/>
                </a:solidFill>
              </a:rPr>
              <a:t>vhodnosti </a:t>
            </a:r>
            <a:r>
              <a:rPr lang="cs-CZ" dirty="0" smtClean="0">
                <a:solidFill>
                  <a:srgbClr val="000099"/>
                </a:solidFill>
              </a:rPr>
              <a:t>především budoucího </a:t>
            </a:r>
            <a:r>
              <a:rPr lang="cs-CZ" dirty="0">
                <a:solidFill>
                  <a:srgbClr val="000099"/>
                </a:solidFill>
              </a:rPr>
              <a:t>funkčního využití ploch</a:t>
            </a:r>
          </a:p>
          <a:p>
            <a:pPr>
              <a:spcBef>
                <a:spcPts val="600"/>
              </a:spcBef>
              <a:buClr>
                <a:srgbClr val="000099"/>
              </a:buClr>
            </a:pPr>
            <a:r>
              <a:rPr lang="cs-CZ" dirty="0">
                <a:solidFill>
                  <a:srgbClr val="000099"/>
                </a:solidFill>
              </a:rPr>
              <a:t>doporučení na omezení případných aktivit na plochách v záplavovém území s vyšší mírou </a:t>
            </a:r>
            <a:r>
              <a:rPr lang="cs-CZ" dirty="0" smtClean="0">
                <a:solidFill>
                  <a:srgbClr val="000099"/>
                </a:solidFill>
              </a:rPr>
              <a:t>ohrožení</a:t>
            </a:r>
          </a:p>
          <a:p>
            <a:pPr>
              <a:spcBef>
                <a:spcPts val="600"/>
              </a:spcBef>
              <a:buClr>
                <a:srgbClr val="000099"/>
              </a:buClr>
            </a:pPr>
            <a:r>
              <a:rPr lang="cs-CZ" kern="0" dirty="0">
                <a:solidFill>
                  <a:srgbClr val="000099"/>
                </a:solidFill>
              </a:rPr>
              <a:t>podklad pro územní </a:t>
            </a:r>
            <a:r>
              <a:rPr lang="cs-CZ" kern="0" dirty="0" smtClean="0">
                <a:solidFill>
                  <a:srgbClr val="000099"/>
                </a:solidFill>
              </a:rPr>
              <a:t>plánování</a:t>
            </a:r>
          </a:p>
          <a:p>
            <a:pPr>
              <a:spcBef>
                <a:spcPts val="600"/>
              </a:spcBef>
              <a:buClr>
                <a:srgbClr val="000099"/>
              </a:buClr>
            </a:pPr>
            <a:endParaRPr lang="cs-CZ" kern="0" dirty="0">
              <a:solidFill>
                <a:srgbClr val="00009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0"/>
            <a:ext cx="4427984" cy="5486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mapa povodňového ohrožení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477812" y="3649444"/>
            <a:ext cx="8228013" cy="1579756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rnd" cmpd="sng">
            <a:solidFill>
              <a:schemeClr val="accent2">
                <a:lumMod val="75000"/>
              </a:schemeClr>
            </a:solidFill>
          </a:ln>
          <a:effectLst/>
          <a:extLst>
            <a:ext uri="{FAA26D3D-D897-4be2-8F04-BA451C77F1D7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Font typeface="Wingdings" pitchFamily="2" charset="2"/>
              <a:buChar char="§"/>
              <a:defRPr sz="2400">
                <a:solidFill>
                  <a:srgbClr val="007387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Char char="•"/>
              <a:defRPr sz="2000">
                <a:solidFill>
                  <a:srgbClr val="007387"/>
                </a:solidFill>
                <a:latin typeface="+mn-lt"/>
                <a:ea typeface="ＭＳ Ｐゴシック" charset="0"/>
              </a:defRPr>
            </a:lvl2pPr>
            <a:lvl3pPr marL="11430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87"/>
              </a:buClr>
              <a:buSzPct val="100000"/>
              <a:buFont typeface="Times New Roman" pitchFamily="18" charset="0"/>
              <a:buChar char="-"/>
              <a:defRPr>
                <a:solidFill>
                  <a:srgbClr val="007387"/>
                </a:solidFill>
                <a:latin typeface="+mn-lt"/>
                <a:ea typeface="ＭＳ Ｐゴシック" charset="0"/>
              </a:defRPr>
            </a:lvl3pPr>
            <a:lvl4pPr marL="16002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7387"/>
                </a:solidFill>
                <a:latin typeface="+mn-lt"/>
                <a:ea typeface="ＭＳ Ｐゴシック" charset="0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7387"/>
                </a:solidFill>
                <a:latin typeface="+mn-lt"/>
                <a:ea typeface="ＭＳ Ｐゴシック" charset="0"/>
              </a:defRPr>
            </a:lvl5pPr>
            <a:lvl6pPr marL="25146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6pPr>
            <a:lvl7pPr marL="29718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7pPr>
            <a:lvl8pPr marL="34290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8pPr>
            <a:lvl9pPr marL="38862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000099"/>
              </a:buClr>
            </a:pPr>
            <a:r>
              <a:rPr lang="cs-CZ" kern="0" dirty="0" smtClean="0">
                <a:solidFill>
                  <a:srgbClr val="000099"/>
                </a:solidFill>
              </a:rPr>
              <a:t>od 1. 6. 2018 slouží k vymezení tzv. aktivní zóny záplavového území (vyhláška 79/2018)</a:t>
            </a:r>
          </a:p>
          <a:p>
            <a:pPr lvl="1">
              <a:spcBef>
                <a:spcPts val="600"/>
              </a:spcBef>
              <a:buClr>
                <a:srgbClr val="000099"/>
              </a:buClr>
            </a:pPr>
            <a:r>
              <a:rPr lang="cs-CZ" kern="0" dirty="0" smtClean="0">
                <a:solidFill>
                  <a:srgbClr val="000099"/>
                </a:solidFill>
              </a:rPr>
              <a:t>jediná restrikce vázaná na záplavová území podle vodního zákona 254/2001 Sb.)</a:t>
            </a:r>
          </a:p>
          <a:p>
            <a:pPr>
              <a:spcBef>
                <a:spcPts val="600"/>
              </a:spcBef>
              <a:buClr>
                <a:srgbClr val="000099"/>
              </a:buClr>
            </a:pPr>
            <a:endParaRPr lang="cs-CZ" kern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280400" cy="2808288"/>
          </a:xfrm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40000"/>
              </a:spcBef>
            </a:pPr>
            <a:r>
              <a:rPr lang="cs-CZ"/>
              <a:t>kombinace údajů o ohrožení a o zranitelnosti objektů v exponovaném území</a:t>
            </a:r>
          </a:p>
          <a:p>
            <a:pPr>
              <a:spcBef>
                <a:spcPct val="40000"/>
              </a:spcBef>
            </a:pPr>
            <a:r>
              <a:rPr lang="cs-CZ"/>
              <a:t>vymezení třídy ploch dle funkčního využití území (ÚPD, ZABAGED)</a:t>
            </a:r>
          </a:p>
          <a:p>
            <a:pPr>
              <a:spcBef>
                <a:spcPct val="40000"/>
              </a:spcBef>
            </a:pPr>
            <a:r>
              <a:rPr lang="cs-CZ"/>
              <a:t>přiřazení hodnoty tzv. maximálního přijatelného ohrožení každé třídě 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76600" y="620713"/>
            <a:ext cx="2530475" cy="760412"/>
          </a:xfrm>
        </p:spPr>
        <p:txBody>
          <a:bodyPr/>
          <a:lstStyle/>
          <a:p>
            <a:r>
              <a:rPr lang="cs-CZ"/>
              <a:t>Mapy rizika</a:t>
            </a:r>
            <a:endParaRPr lang="cs-CZ" i="1"/>
          </a:p>
        </p:txBody>
      </p:sp>
    </p:spTree>
    <p:extLst>
      <p:ext uri="{BB962C8B-B14F-4D97-AF65-F5344CB8AC3E}">
        <p14:creationId xmlns:p14="http://schemas.microsoft.com/office/powerpoint/2010/main" val="27503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33297"/>
              </p:ext>
            </p:extLst>
          </p:nvPr>
        </p:nvGraphicFramePr>
        <p:xfrm>
          <a:off x="323528" y="116632"/>
          <a:ext cx="8568952" cy="5771472"/>
        </p:xfrm>
        <a:graphic>
          <a:graphicData uri="http://schemas.openxmlformats.org/drawingml/2006/table">
            <a:tbl>
              <a:tblPr/>
              <a:tblGrid>
                <a:gridCol w="3858876"/>
                <a:gridCol w="1973772"/>
                <a:gridCol w="1368152"/>
                <a:gridCol w="1368152"/>
              </a:tblGrid>
              <a:tr h="546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Funkční využití území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Přijatelné ohrožení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Plocha v riziku při ohrožení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Bydlení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nízké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středním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vysokém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/>
                    </a:solidFill>
                  </a:tcPr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Občanská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vybavenost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62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Doprava a technická infrastruktura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Výroba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Zemědělská výroba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Sport a hromadná rekreace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vysokém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Vodní plochy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vysoké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nejsou v riziku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Veřejná zeleň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Zahrádky, zahrádkářské kolonie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Lesy, zeleň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Orná půda, louky, pastviny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464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4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6" y="0"/>
            <a:ext cx="6927273" cy="6858000"/>
          </a:xfrm>
          <a:prstGeom prst="rect">
            <a:avLst/>
          </a:prstGeom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5" y="25630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0"/>
            <a:ext cx="3995936" cy="5486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mapa povodňového rizika</a:t>
            </a:r>
          </a:p>
        </p:txBody>
      </p:sp>
      <p:pic>
        <p:nvPicPr>
          <p:cNvPr id="8195" name="Picture 3" descr="D:\Brozury\PFRA\Obrazky_Implementace\Legenda_Osa-toku_Rozl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92" y="2709160"/>
            <a:ext cx="226754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Brozury\PFRA\Obrazky_Implementace\Legenda_Rizikove-ploch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96" y="4698000"/>
            <a:ext cx="412363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6876256" y="3985614"/>
            <a:ext cx="2271776" cy="585410"/>
            <a:chOff x="6876256" y="3841358"/>
            <a:chExt cx="2271776" cy="585410"/>
          </a:xfrm>
        </p:grpSpPr>
        <p:pic>
          <p:nvPicPr>
            <p:cNvPr id="8197" name="Picture 5" descr="D:\Brozury\PFRA\Obrazky_Implementace\Legenda_Neprijatelne-rizik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3933056"/>
              <a:ext cx="2103437" cy="4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6876256" y="3841358"/>
              <a:ext cx="22717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solidFill>
                    <a:schemeClr val="tx1"/>
                  </a:solidFill>
                </a:rPr>
                <a:t>Nepřijatelné ohrožení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8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8013" cy="706437"/>
          </a:xfrm>
        </p:spPr>
        <p:txBody>
          <a:bodyPr/>
          <a:lstStyle/>
          <a:p>
            <a:r>
              <a:rPr lang="cs-CZ" dirty="0" smtClean="0"/>
              <a:t>Citlivé objekty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8013" cy="48245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/>
              <a:t>objekty</a:t>
            </a:r>
            <a:r>
              <a:rPr lang="cs-CZ" sz="2200" dirty="0"/>
              <a:t>, kterým je třeba v rámci posuzování míry přijatelného </a:t>
            </a:r>
            <a:r>
              <a:rPr lang="cs-CZ" sz="2200" dirty="0" smtClean="0"/>
              <a:t>ohrožení věnovat </a:t>
            </a:r>
            <a:r>
              <a:rPr lang="cs-CZ" sz="2200" dirty="0"/>
              <a:t>zvýšenou </a:t>
            </a:r>
            <a:r>
              <a:rPr lang="cs-CZ" sz="2200" dirty="0" smtClean="0"/>
              <a:t>pozornost:</a:t>
            </a:r>
          </a:p>
          <a:p>
            <a:pPr lvl="1"/>
            <a:r>
              <a:rPr lang="cs-CZ" sz="1800" b="1" i="1" dirty="0">
                <a:solidFill>
                  <a:srgbClr val="000099"/>
                </a:solidFill>
              </a:rPr>
              <a:t>Objekty se zvýšenou koncentrací obyvatel se specifickými potřebami při evakuaci</a:t>
            </a:r>
            <a:r>
              <a:rPr lang="cs-CZ" sz="1800" dirty="0">
                <a:solidFill>
                  <a:srgbClr val="000099"/>
                </a:solidFill>
              </a:rPr>
              <a:t> – </a:t>
            </a:r>
            <a:r>
              <a:rPr lang="cs-CZ" sz="1800" dirty="0" smtClean="0">
                <a:solidFill>
                  <a:srgbClr val="000099"/>
                </a:solidFill>
              </a:rPr>
              <a:t>školské a zdravotnické objekty </a:t>
            </a:r>
            <a:r>
              <a:rPr lang="cs-CZ" sz="1800" dirty="0">
                <a:solidFill>
                  <a:srgbClr val="000099"/>
                </a:solidFill>
              </a:rPr>
              <a:t>a </a:t>
            </a:r>
            <a:r>
              <a:rPr lang="cs-CZ" sz="1800" dirty="0" smtClean="0">
                <a:solidFill>
                  <a:srgbClr val="000099"/>
                </a:solidFill>
              </a:rPr>
              <a:t>sociální služby;</a:t>
            </a:r>
            <a:endParaRPr lang="cs-CZ" sz="1800" dirty="0">
              <a:solidFill>
                <a:srgbClr val="000099"/>
              </a:solidFill>
            </a:endParaRPr>
          </a:p>
          <a:p>
            <a:pPr lvl="1"/>
            <a:r>
              <a:rPr lang="cs-CZ" sz="1800" b="1" i="1" dirty="0">
                <a:solidFill>
                  <a:srgbClr val="000099"/>
                </a:solidFill>
              </a:rPr>
              <a:t>Objekty infrastruktury zajišťující základní funkce území</a:t>
            </a:r>
            <a:r>
              <a:rPr lang="cs-CZ" sz="1800" dirty="0">
                <a:solidFill>
                  <a:srgbClr val="000099"/>
                </a:solidFill>
              </a:rPr>
              <a:t> </a:t>
            </a:r>
            <a:r>
              <a:rPr lang="cs-CZ" sz="1800" dirty="0" smtClean="0">
                <a:solidFill>
                  <a:srgbClr val="000099"/>
                </a:solidFill>
              </a:rPr>
              <a:t>– vyřazení </a:t>
            </a:r>
            <a:r>
              <a:rPr lang="cs-CZ" sz="1800" dirty="0">
                <a:solidFill>
                  <a:srgbClr val="000099"/>
                </a:solidFill>
              </a:rPr>
              <a:t>z provozu </a:t>
            </a:r>
            <a:r>
              <a:rPr lang="cs-CZ" sz="1800" dirty="0" smtClean="0">
                <a:solidFill>
                  <a:srgbClr val="000099"/>
                </a:solidFill>
              </a:rPr>
              <a:t>výrazně omezit </a:t>
            </a:r>
            <a:r>
              <a:rPr lang="cs-CZ" sz="1800" dirty="0">
                <a:solidFill>
                  <a:srgbClr val="000099"/>
                </a:solidFill>
              </a:rPr>
              <a:t>fungování celé obce či regionu (rozvodny elektrické energie, tlakové stanice plynu, zásobárny a úpravny pitné vody apod</a:t>
            </a:r>
            <a:r>
              <a:rPr lang="cs-CZ" sz="1800" dirty="0" smtClean="0">
                <a:solidFill>
                  <a:srgbClr val="000099"/>
                </a:solidFill>
              </a:rPr>
              <a:t>.);</a:t>
            </a:r>
            <a:endParaRPr lang="cs-CZ" sz="1800" dirty="0">
              <a:solidFill>
                <a:srgbClr val="000099"/>
              </a:solidFill>
            </a:endParaRPr>
          </a:p>
          <a:p>
            <a:pPr lvl="1"/>
            <a:r>
              <a:rPr lang="cs-CZ" sz="1800" b="1" i="1" dirty="0">
                <a:solidFill>
                  <a:srgbClr val="000099"/>
                </a:solidFill>
              </a:rPr>
              <a:t>Zdroje </a:t>
            </a:r>
            <a:r>
              <a:rPr lang="cs-CZ" sz="1800" b="1" i="1" dirty="0" smtClean="0">
                <a:solidFill>
                  <a:srgbClr val="000099"/>
                </a:solidFill>
              </a:rPr>
              <a:t>znečištění</a:t>
            </a:r>
            <a:r>
              <a:rPr lang="cs-CZ" sz="1800" dirty="0">
                <a:solidFill>
                  <a:srgbClr val="000099"/>
                </a:solidFill>
              </a:rPr>
              <a:t>;</a:t>
            </a:r>
          </a:p>
          <a:p>
            <a:pPr lvl="1"/>
            <a:r>
              <a:rPr lang="cs-CZ" sz="1800" b="1" i="1" dirty="0">
                <a:solidFill>
                  <a:srgbClr val="000099"/>
                </a:solidFill>
              </a:rPr>
              <a:t>Objekty Integrovaného záchranného </a:t>
            </a:r>
            <a:r>
              <a:rPr lang="cs-CZ" sz="1800" b="1" i="1" dirty="0" smtClean="0">
                <a:solidFill>
                  <a:srgbClr val="000099"/>
                </a:solidFill>
              </a:rPr>
              <a:t>systému;</a:t>
            </a:r>
            <a:endParaRPr lang="cs-CZ" sz="1800" dirty="0">
              <a:solidFill>
                <a:srgbClr val="000099"/>
              </a:solidFill>
            </a:endParaRPr>
          </a:p>
          <a:p>
            <a:pPr lvl="1"/>
            <a:r>
              <a:rPr lang="cs-CZ" sz="1800" b="1" i="1" dirty="0">
                <a:solidFill>
                  <a:srgbClr val="000099"/>
                </a:solidFill>
              </a:rPr>
              <a:t>Objekty nemovitých kulturních </a:t>
            </a:r>
            <a:r>
              <a:rPr lang="cs-CZ" sz="1800" b="1" i="1" dirty="0" smtClean="0">
                <a:solidFill>
                  <a:srgbClr val="000099"/>
                </a:solidFill>
              </a:rPr>
              <a:t>památek.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000099"/>
                </a:solidFill>
              </a:rPr>
              <a:t>bodovou značkou doplněna informace kategorie zranitelnosti</a:t>
            </a:r>
          </a:p>
          <a:p>
            <a:pPr lvl="1"/>
            <a:r>
              <a:rPr lang="cs-CZ" sz="1800" dirty="0" smtClean="0">
                <a:solidFill>
                  <a:srgbClr val="000099"/>
                </a:solidFill>
              </a:rPr>
              <a:t>např. občanská vybavenost – škola.</a:t>
            </a:r>
            <a:endParaRPr lang="cs-CZ" sz="1800" dirty="0">
              <a:solidFill>
                <a:srgbClr val="000099"/>
              </a:solidFill>
            </a:endParaRP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5397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6" y="0"/>
            <a:ext cx="6927273" cy="6858000"/>
          </a:xfrm>
          <a:prstGeom prst="rect">
            <a:avLst/>
          </a:prstGeom>
        </p:spPr>
      </p:pic>
      <p:pic>
        <p:nvPicPr>
          <p:cNvPr id="1030" name="Picture 6" descr="D:\Brozury\PFRA\Obrazky_Implementace\Merit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5" y="25630"/>
            <a:ext cx="1577047" cy="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0"/>
            <a:ext cx="3995936" cy="5486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mapa povodňového rizika</a:t>
            </a:r>
          </a:p>
        </p:txBody>
      </p:sp>
      <p:pic>
        <p:nvPicPr>
          <p:cNvPr id="8196" name="Picture 4" descr="D:\Brozury\PFRA\Obrazky_Implementace\Legenda_Rizikove-ploc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64" y="476912"/>
            <a:ext cx="412363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Šipka doprava 15"/>
          <p:cNvSpPr/>
          <p:nvPr/>
        </p:nvSpPr>
        <p:spPr bwMode="auto">
          <a:xfrm>
            <a:off x="2664222" y="2420888"/>
            <a:ext cx="792088" cy="43204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" name="Picture 6" descr="D:\Brozury\PFRA\Obrazky_Implementace\Legenda_Citlive-objek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97152"/>
            <a:ext cx="3325813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706437"/>
          </a:xfrm>
        </p:spPr>
        <p:txBody>
          <a:bodyPr/>
          <a:lstStyle/>
          <a:p>
            <a:r>
              <a:rPr lang="cs-CZ" dirty="0" smtClean="0"/>
              <a:t>Využití mapy povodňového rizika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8013" cy="3600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ea typeface="ＭＳ Ｐゴシック" charset="-128"/>
              </a:rPr>
              <a:t>podklad při tvorbě plánů pro zvládání povodňových rizik (Dokumentací oblastí s významným povodňovým rizikem)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podrobné posouzení </a:t>
            </a:r>
            <a:r>
              <a:rPr lang="cs-CZ" sz="2200" dirty="0" smtClean="0"/>
              <a:t>stávajících „rizikových </a:t>
            </a:r>
            <a:r>
              <a:rPr lang="cs-CZ" sz="2200" dirty="0"/>
              <a:t>ploch“ z hlediska zvládání rizika (snížení rizika na přijatelnou míru)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posouzení návrhových a výhledových ploch z hlediska povodňového rizika – snížení nákladů na ochranu v </a:t>
            </a:r>
            <a:r>
              <a:rPr lang="cs-CZ" sz="2200" dirty="0" smtClean="0"/>
              <a:t>budoucnost</a:t>
            </a:r>
          </a:p>
          <a:p>
            <a:pPr lvl="1">
              <a:spcBef>
                <a:spcPts val="600"/>
              </a:spcBef>
            </a:pPr>
            <a:r>
              <a:rPr lang="cs-CZ" sz="2200" dirty="0" smtClean="0">
                <a:solidFill>
                  <a:srgbClr val="000099"/>
                </a:solidFill>
                <a:ea typeface="ＭＳ Ｐゴシック" charset="-128"/>
              </a:rPr>
              <a:t>„nejlevnější“ opatření = změna plánovaného funkčního využití plochy v riziku na nerizikové funkční využití</a:t>
            </a:r>
            <a:endParaRPr lang="cs-CZ" sz="2200" dirty="0">
              <a:solidFill>
                <a:srgbClr val="000099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7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ea typeface="ＭＳ Ｐゴシック" charset="-128"/>
              </a:rPr>
              <a:t>Zpřístupnění výstupů mapování</a:t>
            </a:r>
            <a:endParaRPr lang="cs-CZ" dirty="0">
              <a:ea typeface="ＭＳ Ｐゴシック" charset="-128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84784"/>
            <a:ext cx="8136904" cy="43924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ea typeface="ＭＳ Ｐゴシック" charset="-128"/>
              </a:rPr>
              <a:t>zpřístupnění map povodňového nebezpečí a povodňových rizik široké veřejnosti (</a:t>
            </a:r>
            <a:r>
              <a:rPr lang="cs-CZ" dirty="0" smtClean="0">
                <a:solidFill>
                  <a:srgbClr val="FF0000"/>
                </a:solidFill>
                <a:ea typeface="ＭＳ Ｐゴシック" charset="-128"/>
              </a:rPr>
              <a:t>online</a:t>
            </a:r>
            <a:r>
              <a:rPr lang="cs-CZ" dirty="0" smtClean="0">
                <a:ea typeface="ＭＳ Ｐゴシック" charset="-128"/>
              </a:rPr>
              <a:t>)</a:t>
            </a:r>
            <a:endParaRPr lang="cs-CZ" dirty="0">
              <a:ea typeface="ＭＳ Ｐゴシック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ea typeface="ＭＳ Ｐゴシック" charset="-128"/>
              </a:rPr>
              <a:t>datové uložiště, které umožňuje nahrávání a správu dat z mapování</a:t>
            </a:r>
          </a:p>
          <a:p>
            <a:pPr marL="0" indent="0" eaLnBrk="1" hangingPunct="1">
              <a:defRPr/>
            </a:pPr>
            <a:endParaRPr lang="cs-CZ" dirty="0" smtClean="0">
              <a:ea typeface="ＭＳ Ｐゴシック" charset="-128"/>
            </a:endParaRPr>
          </a:p>
          <a:p>
            <a:pPr marL="0" indent="0" eaLnBrk="1" hangingPunct="1">
              <a:defRPr/>
            </a:pPr>
            <a:endParaRPr lang="cs-CZ" sz="1200" dirty="0">
              <a:ea typeface="ＭＳ Ｐゴシック" charset="-128"/>
            </a:endParaRPr>
          </a:p>
          <a:p>
            <a:pPr marL="0" indent="0" eaLnBrk="1" hangingPunct="1">
              <a:defRPr/>
            </a:pPr>
            <a:r>
              <a:rPr lang="cs-CZ" b="1" dirty="0" smtClean="0">
                <a:solidFill>
                  <a:srgbClr val="800080"/>
                </a:solidFill>
                <a:ea typeface="ＭＳ Ｐゴシック" charset="-128"/>
              </a:rPr>
              <a:t>	http</a:t>
            </a:r>
            <a:r>
              <a:rPr lang="cs-CZ" b="1" dirty="0">
                <a:solidFill>
                  <a:srgbClr val="800080"/>
                </a:solidFill>
                <a:ea typeface="ＭＳ Ｐゴシック" charset="-128"/>
              </a:rPr>
              <a:t>://cds.chmi.cz/</a:t>
            </a:r>
          </a:p>
          <a:p>
            <a:pPr marL="0" indent="0" eaLnBrk="1" hangingPunct="1">
              <a:defRPr/>
            </a:pPr>
            <a:r>
              <a:rPr lang="cs-CZ" b="1" dirty="0" smtClean="0">
                <a:solidFill>
                  <a:srgbClr val="800080"/>
                </a:solidFill>
                <a:ea typeface="ＭＳ Ｐゴシック" charset="-128"/>
              </a:rPr>
              <a:t>	http://hydro.chmi.cz/cds</a:t>
            </a:r>
            <a:r>
              <a:rPr lang="cs-CZ" dirty="0" smtClean="0"/>
              <a:t>	</a:t>
            </a:r>
            <a:endParaRPr lang="cs-CZ" dirty="0" smtClean="0">
              <a:ea typeface="ＭＳ Ｐゴシック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cs-CZ" dirty="0">
              <a:ea typeface="ＭＳ Ｐゴシック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cs-CZ" dirty="0" smtClean="0">
              <a:ea typeface="ＭＳ Ｐゴシック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7" y="4437112"/>
            <a:ext cx="2335163" cy="116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aoblený obdélník 1"/>
          <p:cNvSpPr/>
          <p:nvPr/>
        </p:nvSpPr>
        <p:spPr bwMode="auto">
          <a:xfrm>
            <a:off x="611560" y="3789040"/>
            <a:ext cx="4176464" cy="936104"/>
          </a:xfrm>
          <a:prstGeom prst="roundRect">
            <a:avLst/>
          </a:prstGeom>
          <a:solidFill>
            <a:schemeClr val="accent2">
              <a:lumMod val="40000"/>
              <a:lumOff val="60000"/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8013" cy="706437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kern="1200">
                <a:solidFill>
                  <a:srgbClr val="006B6B"/>
                </a:solidFill>
              </a:rPr>
              <a:t>Pobočka Brno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692696"/>
            <a:ext cx="8434388" cy="554461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 smtClean="0">
                <a:solidFill>
                  <a:srgbClr val="006B6B"/>
                </a:solidFill>
              </a:rPr>
              <a:t>založena 1949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 smtClean="0">
                <a:solidFill>
                  <a:srgbClr val="006B6B"/>
                </a:solidFill>
              </a:rPr>
              <a:t>4 </a:t>
            </a:r>
            <a:r>
              <a:rPr lang="cs-CZ" dirty="0">
                <a:solidFill>
                  <a:srgbClr val="006B6B"/>
                </a:solidFill>
              </a:rPr>
              <a:t>odborná oddělení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cca </a:t>
            </a:r>
            <a:r>
              <a:rPr lang="cs-CZ" dirty="0" smtClean="0">
                <a:solidFill>
                  <a:srgbClr val="006B6B"/>
                </a:solidFill>
              </a:rPr>
              <a:t>35 </a:t>
            </a:r>
            <a:r>
              <a:rPr lang="cs-CZ" dirty="0" smtClean="0">
                <a:solidFill>
                  <a:srgbClr val="006B6B"/>
                </a:solidFill>
              </a:rPr>
              <a:t>zaměstnanců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 smtClean="0">
                <a:solidFill>
                  <a:srgbClr val="006B6B"/>
                </a:solidFill>
              </a:rPr>
              <a:t>Den otevřených dveří – 20. 6. 2019</a:t>
            </a:r>
            <a:endParaRPr lang="cs-CZ" dirty="0">
              <a:solidFill>
                <a:srgbClr val="006B6B"/>
              </a:solidFill>
            </a:endParaRP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endParaRPr lang="cs-CZ" dirty="0">
              <a:solidFill>
                <a:srgbClr val="006B6B"/>
              </a:solidFill>
            </a:endParaRPr>
          </a:p>
          <a:p>
            <a:pPr marL="0" indent="0">
              <a:spcBef>
                <a:spcPts val="500"/>
              </a:spcBef>
              <a:buClr>
                <a:srgbClr val="006B6B"/>
              </a:buClr>
              <a:buNone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b="1" dirty="0">
                <a:solidFill>
                  <a:srgbClr val="006B6B"/>
                </a:solidFill>
              </a:rPr>
              <a:t>Oddělení hospodaření s vodou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plánování v oblastech povodí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zpracování koncepce ochrany a využívání vodních zdrojů v povodí Moravy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koncepce ochrany území před negativními účinky povodní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posuzování a hodnocení hospodaření s povrchovými a podzemními zdroji vody</a:t>
            </a:r>
          </a:p>
          <a:p>
            <a:pPr marL="379413" indent="-379413">
              <a:spcBef>
                <a:spcPts val="500"/>
              </a:spcBef>
              <a:buClr>
                <a:srgbClr val="006B6B"/>
              </a:buClr>
              <a:buChar char="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cs-CZ" dirty="0">
                <a:solidFill>
                  <a:srgbClr val="006B6B"/>
                </a:solidFill>
              </a:rPr>
              <a:t>řešení úprav a regulací odtokových poměrů, návrhy úprav a řízení odtokového režimu</a:t>
            </a:r>
          </a:p>
        </p:txBody>
      </p:sp>
    </p:spTree>
    <p:extLst>
      <p:ext uri="{BB962C8B-B14F-4D97-AF65-F5344CB8AC3E}">
        <p14:creationId xmlns:p14="http://schemas.microsoft.com/office/powerpoint/2010/main" val="10989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12" y="0"/>
            <a:ext cx="9144000" cy="782637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Povodňové škody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077913"/>
            <a:ext cx="7073900" cy="2482850"/>
          </a:xfrm>
        </p:spPr>
        <p:txBody>
          <a:bodyPr/>
          <a:lstStyle/>
          <a:p>
            <a:pPr marL="449287" indent="-449287">
              <a:spcBef>
                <a:spcPts val="600"/>
              </a:spcBef>
              <a:buFont typeface="Times New Roman" pitchFamily="18" charset="0"/>
              <a:buAutoNum type="arabicPeriod"/>
              <a:defRPr/>
            </a:pPr>
            <a:r>
              <a:rPr lang="cs-CZ" dirty="0" smtClean="0"/>
              <a:t>Vyčíslení skutečných škod</a:t>
            </a:r>
            <a:endParaRPr lang="en-US" dirty="0"/>
          </a:p>
          <a:p>
            <a:pPr marL="829452" lvl="1" indent="-414726">
              <a:spcBef>
                <a:spcPts val="600"/>
              </a:spcBef>
              <a:buFont typeface="Times New Roman" pitchFamily="18" charset="0"/>
              <a:buChar char="•"/>
              <a:defRPr/>
            </a:pPr>
            <a:r>
              <a:rPr lang="cs-CZ" dirty="0" smtClean="0"/>
              <a:t>po povodňové události</a:t>
            </a:r>
            <a:endParaRPr lang="en-US" dirty="0"/>
          </a:p>
          <a:p>
            <a:pPr marL="449287" indent="-449287">
              <a:spcBef>
                <a:spcPts val="600"/>
              </a:spcBef>
              <a:buFont typeface="Times New Roman" pitchFamily="18" charset="0"/>
              <a:buAutoNum type="arabicPeriod"/>
              <a:defRPr/>
            </a:pPr>
            <a:r>
              <a:rPr lang="cs-CZ" dirty="0" smtClean="0"/>
              <a:t>Odhad potenciálních povodňových škod</a:t>
            </a:r>
            <a:endParaRPr lang="en-US" dirty="0"/>
          </a:p>
          <a:p>
            <a:pPr marL="829452" lvl="1" indent="-414726">
              <a:spcBef>
                <a:spcPts val="600"/>
              </a:spcBef>
              <a:buFont typeface="Times New Roman" pitchFamily="18" charset="0"/>
              <a:buChar char="•"/>
              <a:defRPr/>
            </a:pPr>
            <a:r>
              <a:rPr lang="cs-CZ" dirty="0" smtClean="0"/>
              <a:t>vyjádření rizika</a:t>
            </a:r>
          </a:p>
          <a:p>
            <a:pPr marL="829452" lvl="1" indent="-414726">
              <a:spcBef>
                <a:spcPts val="600"/>
              </a:spcBef>
              <a:buFont typeface="Times New Roman" pitchFamily="18" charset="0"/>
              <a:buChar char="•"/>
              <a:defRPr/>
            </a:pPr>
            <a:r>
              <a:rPr lang="cs-CZ" dirty="0" smtClean="0"/>
              <a:t>posuzování navrhovaných opatření</a:t>
            </a:r>
            <a:endParaRPr lang="en-US" dirty="0"/>
          </a:p>
        </p:txBody>
      </p:sp>
      <p:pic>
        <p:nvPicPr>
          <p:cNvPr id="3076" name="Picture 5" descr="DSCN0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30563"/>
            <a:ext cx="50657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Titul_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150"/>
            <a:ext cx="469582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" y="0"/>
            <a:ext cx="9144000" cy="692696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Vyčíslení skutečných škod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27425" y="1017860"/>
            <a:ext cx="2106613" cy="530225"/>
          </a:xfrm>
          <a:prstGeom prst="rect">
            <a:avLst/>
          </a:prstGeom>
          <a:solidFill>
            <a:srgbClr val="C9FFFF"/>
          </a:solidFill>
          <a:ln w="25400">
            <a:solidFill>
              <a:srgbClr val="006B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900" b="1">
                <a:solidFill>
                  <a:srgbClr val="006B6B"/>
                </a:solidFill>
              </a:rPr>
              <a:t>POVODEŇ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938463" y="2170385"/>
            <a:ext cx="3527425" cy="976312"/>
          </a:xfrm>
          <a:prstGeom prst="rect">
            <a:avLst/>
          </a:prstGeom>
          <a:noFill/>
          <a:ln w="25400">
            <a:solidFill>
              <a:srgbClr val="006B6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200">
                <a:solidFill>
                  <a:srgbClr val="006B6B"/>
                </a:solidFill>
              </a:rPr>
              <a:t>Vyhlášení stavu nebezpečí</a:t>
            </a:r>
            <a:endParaRPr lang="en-US" sz="2200">
              <a:solidFill>
                <a:srgbClr val="006B6B"/>
              </a:solidFill>
            </a:endParaRPr>
          </a:p>
          <a:p>
            <a:pPr algn="ctr"/>
            <a:r>
              <a:rPr lang="cs-CZ">
                <a:solidFill>
                  <a:srgbClr val="006B6B"/>
                </a:solidFill>
              </a:rPr>
              <a:t>(narušení základních funkcí území)</a:t>
            </a:r>
            <a:endParaRPr lang="en-US">
              <a:solidFill>
                <a:srgbClr val="006B6B"/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4816475" y="3178447"/>
            <a:ext cx="6810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b="1">
                <a:solidFill>
                  <a:srgbClr val="006B6B"/>
                </a:solidFill>
              </a:rPr>
              <a:t>ANO</a:t>
            </a:r>
            <a:endParaRPr lang="en-US" b="1">
              <a:solidFill>
                <a:srgbClr val="006B6B"/>
              </a:solidFill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893888" y="2629172"/>
            <a:ext cx="4873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NE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808288" y="3610247"/>
            <a:ext cx="3657600" cy="1806575"/>
          </a:xfrm>
          <a:prstGeom prst="rect">
            <a:avLst/>
          </a:prstGeom>
          <a:noFill/>
          <a:ln w="25400">
            <a:solidFill>
              <a:srgbClr val="006B6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/>
            <a:r>
              <a:rPr lang="cs-CZ" sz="1600">
                <a:solidFill>
                  <a:srgbClr val="006B6B"/>
                </a:solidFill>
              </a:rPr>
              <a:t>Přehledy o předběžném odhadu nákladů na obnovu majetku sloužícího k zabezpečení základních funkcí v území postiženém povodní nebo jinou pohromou“ (příloha č. 1 k vyhlášce MF č. 186/2002 Sb. ve znění vyhlášky č. 93/2006 Sb.)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597650" y="2097360"/>
            <a:ext cx="2219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i="1">
                <a:solidFill>
                  <a:srgbClr val="006B6B"/>
                </a:solidFill>
              </a:rPr>
              <a:t>pro území obcí</a:t>
            </a:r>
          </a:p>
          <a:p>
            <a:pPr algn="ctr">
              <a:spcBef>
                <a:spcPct val="50000"/>
              </a:spcBef>
            </a:pPr>
            <a:r>
              <a:rPr lang="cs-CZ" i="1">
                <a:solidFill>
                  <a:srgbClr val="006B6B"/>
                </a:solidFill>
              </a:rPr>
              <a:t>Krizový zákon 430/2010 Sb.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6597650" y="3681685"/>
            <a:ext cx="24812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B6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>
                <a:solidFill>
                  <a:srgbClr val="006B6B"/>
                </a:solidFill>
              </a:rPr>
              <a:t>Státní pomoc až do výše nákladů na obnovu území postiženého pohromou.</a:t>
            </a:r>
            <a:endParaRPr lang="en-US" i="1">
              <a:solidFill>
                <a:srgbClr val="006B6B"/>
              </a:solidFill>
            </a:endParaRPr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4652963" y="3178447"/>
            <a:ext cx="0" cy="442913"/>
          </a:xfrm>
          <a:prstGeom prst="line">
            <a:avLst/>
          </a:prstGeom>
          <a:noFill/>
          <a:ln w="25400">
            <a:solidFill>
              <a:srgbClr val="006B6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4652963" y="5443810"/>
            <a:ext cx="0" cy="587375"/>
          </a:xfrm>
          <a:prstGeom prst="line">
            <a:avLst/>
          </a:prstGeom>
          <a:noFill/>
          <a:ln w="25400">
            <a:solidFill>
              <a:srgbClr val="006B6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2611438" y="6031185"/>
            <a:ext cx="4114800" cy="638175"/>
          </a:xfrm>
          <a:prstGeom prst="rect">
            <a:avLst/>
          </a:prstGeom>
          <a:noFill/>
          <a:ln w="25400">
            <a:solidFill>
              <a:srgbClr val="006B6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>
                <a:solidFill>
                  <a:srgbClr val="006B6B"/>
                </a:solidFill>
              </a:rPr>
              <a:t>Informace pouze z části postiženého území (stav nebezpečí)</a:t>
            </a:r>
            <a:endParaRPr lang="en-US">
              <a:solidFill>
                <a:srgbClr val="006B6B"/>
              </a:solidFill>
            </a:endParaRPr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4637088" y="1540147"/>
            <a:ext cx="0" cy="630238"/>
          </a:xfrm>
          <a:prstGeom prst="line">
            <a:avLst/>
          </a:prstGeom>
          <a:noFill/>
          <a:ln w="25400">
            <a:solidFill>
              <a:srgbClr val="006B6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grpSp>
        <p:nvGrpSpPr>
          <p:cNvPr id="55322" name="Group 26"/>
          <p:cNvGrpSpPr>
            <a:grpSpLocks/>
          </p:cNvGrpSpPr>
          <p:nvPr/>
        </p:nvGrpSpPr>
        <p:grpSpPr bwMode="auto">
          <a:xfrm>
            <a:off x="1371600" y="3022872"/>
            <a:ext cx="1566863" cy="455613"/>
            <a:chOff x="952" y="1973"/>
            <a:chExt cx="1180" cy="317"/>
          </a:xfrm>
        </p:grpSpPr>
        <p:sp>
          <p:nvSpPr>
            <p:cNvPr id="4113" name="Line 21"/>
            <p:cNvSpPr>
              <a:spLocks noChangeShapeType="1"/>
            </p:cNvSpPr>
            <p:nvPr/>
          </p:nvSpPr>
          <p:spPr bwMode="auto">
            <a:xfrm flipH="1">
              <a:off x="952" y="1973"/>
              <a:ext cx="11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4" name="Line 23"/>
            <p:cNvSpPr>
              <a:spLocks noChangeShapeType="1"/>
            </p:cNvSpPr>
            <p:nvPr/>
          </p:nvSpPr>
          <p:spPr bwMode="auto">
            <a:xfrm>
              <a:off x="952" y="1973"/>
              <a:ext cx="0" cy="3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131763" y="3478386"/>
            <a:ext cx="2417762" cy="10541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>
                <a:solidFill>
                  <a:srgbClr val="006B6B"/>
                </a:solidFill>
              </a:rPr>
              <a:t>ŽÁDNÉ jednotné informace</a:t>
            </a:r>
            <a:endParaRPr lang="en-US">
              <a:solidFill>
                <a:srgbClr val="006B6B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>
                <a:solidFill>
                  <a:srgbClr val="006B6B"/>
                </a:solidFill>
              </a:rPr>
              <a:t>ŽÁDNÁ metodika</a:t>
            </a:r>
            <a:endParaRPr lang="en-US">
              <a:solidFill>
                <a:srgbClr val="006B6B"/>
              </a:solidFill>
            </a:endParaRP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4703763" y="1736997"/>
            <a:ext cx="5905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b="1">
                <a:solidFill>
                  <a:srgbClr val="006B6B"/>
                </a:solidFill>
              </a:rPr>
              <a:t>???</a:t>
            </a:r>
            <a:endParaRPr lang="en-US" b="1">
              <a:solidFill>
                <a:srgbClr val="006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  <p:bldP spid="55304" grpId="0"/>
      <p:bldP spid="55305" grpId="0"/>
      <p:bldP spid="55306" grpId="0" animBg="1"/>
      <p:bldP spid="55308" grpId="0"/>
      <p:bldP spid="55309" grpId="0"/>
      <p:bldP spid="55311" grpId="0" animBg="1"/>
      <p:bldP spid="55312" grpId="0" animBg="1"/>
      <p:bldP spid="55313" grpId="0" animBg="1"/>
      <p:bldP spid="55314" grpId="0" animBg="1"/>
      <p:bldP spid="55320" grpId="0" animBg="1"/>
      <p:bldP spid="553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61"/>
            <a:ext cx="9144000" cy="974967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Vyhodnocení skutečných povodňových škod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268760"/>
            <a:ext cx="7643812" cy="4405312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rozsáhlé povodňové události</a:t>
            </a:r>
          </a:p>
          <a:p>
            <a:pPr>
              <a:defRPr/>
            </a:pPr>
            <a:r>
              <a:rPr lang="cs-CZ" dirty="0" smtClean="0"/>
              <a:t>projekt Ministerstva životního prostředí</a:t>
            </a:r>
          </a:p>
          <a:p>
            <a:pPr lvl="1">
              <a:defRPr/>
            </a:pPr>
            <a:r>
              <a:rPr lang="cs-CZ" dirty="0" smtClean="0"/>
              <a:t>Vyhodnocení povodní XY</a:t>
            </a:r>
          </a:p>
          <a:p>
            <a:pPr lvl="1">
              <a:defRPr/>
            </a:pPr>
            <a:r>
              <a:rPr lang="cs-CZ" dirty="0" smtClean="0"/>
              <a:t>rozhodnutí o konání projektu na základě usnesení vlády</a:t>
            </a:r>
          </a:p>
          <a:p>
            <a:pPr lvl="1">
              <a:defRPr/>
            </a:pPr>
            <a:r>
              <a:rPr lang="cs-CZ" dirty="0" smtClean="0"/>
              <a:t>financováno ze státního rozpočtu</a:t>
            </a:r>
          </a:p>
          <a:p>
            <a:pPr lvl="1">
              <a:defRPr/>
            </a:pPr>
            <a:r>
              <a:rPr lang="cs-CZ" dirty="0" smtClean="0"/>
              <a:t>pro zachycení škod v terénu často pozdě</a:t>
            </a:r>
          </a:p>
          <a:p>
            <a:pPr lvl="1">
              <a:defRPr/>
            </a:pPr>
            <a:r>
              <a:rPr lang="cs-CZ" dirty="0" smtClean="0"/>
              <a:t>krátká doba pro zpracování</a:t>
            </a:r>
          </a:p>
          <a:p>
            <a:pPr>
              <a:defRPr/>
            </a:pPr>
            <a:r>
              <a:rPr lang="cs-CZ" dirty="0" smtClean="0"/>
              <a:t>dokumentace škod z lokálních povodní</a:t>
            </a:r>
          </a:p>
          <a:p>
            <a:pPr lvl="1">
              <a:defRPr/>
            </a:pPr>
            <a:r>
              <a:rPr lang="cs-CZ" dirty="0" smtClean="0"/>
              <a:t>velice různorodá</a:t>
            </a:r>
          </a:p>
          <a:p>
            <a:pPr lvl="1">
              <a:defRPr/>
            </a:pPr>
            <a:r>
              <a:rPr lang="cs-CZ" dirty="0" smtClean="0"/>
              <a:t>pokud nějaká</a:t>
            </a:r>
          </a:p>
          <a:p>
            <a:pPr>
              <a:defRPr/>
            </a:pPr>
            <a:r>
              <a:rPr lang="cs-CZ" dirty="0" smtClean="0"/>
              <a:t>neexistuje centrální databáze</a:t>
            </a:r>
          </a:p>
        </p:txBody>
      </p:sp>
    </p:spTree>
    <p:extLst>
      <p:ext uri="{BB962C8B-B14F-4D97-AF65-F5344CB8AC3E}">
        <p14:creationId xmlns:p14="http://schemas.microsoft.com/office/powerpoint/2010/main" val="73526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Vstupní podklady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71" y="980777"/>
            <a:ext cx="8569325" cy="5616575"/>
          </a:xfrm>
        </p:spPr>
        <p:txBody>
          <a:bodyPr/>
          <a:lstStyle/>
          <a:p>
            <a:pPr>
              <a:spcBef>
                <a:spcPct val="40000"/>
              </a:spcBef>
              <a:defRPr/>
            </a:pPr>
            <a:r>
              <a:rPr lang="cs-CZ" sz="2200" b="1" dirty="0"/>
              <a:t>Přehledy o předběžném odhadu nákladů na obnovu majetku sloužícího k zabezpečení základních funkcí v území postiženém povodní nebo jinou pohromou“ (příloha č. 1 k vyhlášce MF č. 186/2002 Sb. ve znění vyhlášky č. 93/2006 Sb. - dále jen „Přehled odhadu nákladů“)</a:t>
            </a:r>
            <a:r>
              <a:rPr lang="cs-CZ" sz="2200" dirty="0"/>
              <a:t> </a:t>
            </a:r>
            <a:r>
              <a:rPr lang="cs-CZ" sz="2200" dirty="0" smtClean="0"/>
              <a:t> </a:t>
            </a:r>
            <a:endParaRPr lang="cs-CZ" sz="2200" dirty="0"/>
          </a:p>
          <a:p>
            <a:pPr>
              <a:spcBef>
                <a:spcPct val="40000"/>
              </a:spcBef>
              <a:defRPr/>
            </a:pPr>
            <a:r>
              <a:rPr lang="cs-CZ" sz="2200" dirty="0"/>
              <a:t>Hlášení o provádění záchranných a likvidačních prací Hasičského záchranného sboru</a:t>
            </a:r>
          </a:p>
          <a:p>
            <a:pPr>
              <a:spcBef>
                <a:spcPct val="40000"/>
              </a:spcBef>
              <a:defRPr/>
            </a:pPr>
            <a:r>
              <a:rPr lang="cs-CZ" sz="2200" dirty="0"/>
              <a:t>Podklady České asociace pojišťoven</a:t>
            </a:r>
          </a:p>
          <a:p>
            <a:pPr>
              <a:spcBef>
                <a:spcPct val="40000"/>
              </a:spcBef>
              <a:defRPr/>
            </a:pPr>
            <a:r>
              <a:rPr lang="cs-CZ" sz="2200" dirty="0"/>
              <a:t>Správci povodí</a:t>
            </a:r>
          </a:p>
          <a:p>
            <a:pPr>
              <a:spcBef>
                <a:spcPct val="40000"/>
              </a:spcBef>
              <a:defRPr/>
            </a:pPr>
            <a:endParaRPr lang="cs-CZ" sz="2200" dirty="0" smtClean="0"/>
          </a:p>
          <a:p>
            <a:pPr>
              <a:spcBef>
                <a:spcPct val="40000"/>
              </a:spcBef>
              <a:defRPr/>
            </a:pPr>
            <a:r>
              <a:rPr lang="cs-CZ" sz="2200" i="1" dirty="0" smtClean="0"/>
              <a:t>Informace </a:t>
            </a:r>
            <a:r>
              <a:rPr lang="cs-CZ" sz="2200" i="1" dirty="0"/>
              <a:t>Armády ČR</a:t>
            </a:r>
          </a:p>
          <a:p>
            <a:pPr>
              <a:spcBef>
                <a:spcPct val="40000"/>
              </a:spcBef>
              <a:defRPr/>
            </a:pPr>
            <a:r>
              <a:rPr lang="cs-CZ" sz="2200" i="1" dirty="0" smtClean="0"/>
              <a:t>Informace o škodách na dopravní infrastruktuře v majetku státu (Zpracovatel: SFDI ve spolupráci s MD, ŘSD ČR a SŽDC)</a:t>
            </a:r>
            <a:endParaRPr lang="cs-CZ" sz="2200" i="1" dirty="0"/>
          </a:p>
        </p:txBody>
      </p:sp>
    </p:spTree>
    <p:extLst>
      <p:ext uri="{BB962C8B-B14F-4D97-AF65-F5344CB8AC3E}">
        <p14:creationId xmlns:p14="http://schemas.microsoft.com/office/powerpoint/2010/main" val="37474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48"/>
          <p:cNvSpPr>
            <a:spLocks noChangeArrowheads="1"/>
          </p:cNvSpPr>
          <p:nvPr/>
        </p:nvSpPr>
        <p:spPr bwMode="auto">
          <a:xfrm>
            <a:off x="4932363" y="838200"/>
            <a:ext cx="3887787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</a:pPr>
            <a:r>
              <a:rPr lang="cs-CZ">
                <a:solidFill>
                  <a:srgbClr val="006B6B"/>
                </a:solidFill>
              </a:rPr>
              <a:t>Vlastník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Stát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Kraje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Obce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Podnikatelské subjekty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Fyzické osoby nepodnikající</a:t>
            </a:r>
          </a:p>
          <a:p>
            <a:pPr marL="827088" lvl="1">
              <a:lnSpc>
                <a:spcPct val="80000"/>
              </a:lnSpc>
              <a:spcBef>
                <a:spcPct val="40000"/>
              </a:spcBef>
              <a:buClr>
                <a:srgbClr val="006B6B"/>
              </a:buClr>
              <a:buFont typeface="Arial" charset="0"/>
              <a:buChar char="•"/>
            </a:pPr>
            <a:r>
              <a:rPr lang="cs-CZ" sz="1600">
                <a:solidFill>
                  <a:srgbClr val="006B6B"/>
                </a:solidFill>
              </a:rPr>
              <a:t>Právnické osoby nepodnikající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</a:pPr>
            <a:endParaRPr lang="cs-CZ">
              <a:solidFill>
                <a:srgbClr val="006B6B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</a:pPr>
            <a:r>
              <a:rPr lang="cs-CZ">
                <a:solidFill>
                  <a:srgbClr val="006B6B"/>
                </a:solidFill>
              </a:rPr>
              <a:t>Příslušnost k jednotlivým resortům</a:t>
            </a:r>
          </a:p>
        </p:txBody>
      </p:sp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2pPr>
            <a:lvl3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3pPr>
            <a:lvl4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4pPr>
            <a:lvl5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cs-CZ" dirty="0"/>
              <a:t>Přehledy odhadu nákladů</a:t>
            </a:r>
          </a:p>
        </p:txBody>
      </p:sp>
      <p:sp>
        <p:nvSpPr>
          <p:cNvPr id="7172" name="Rectangle 945"/>
          <p:cNvSpPr>
            <a:spLocks noChangeArrowheads="1"/>
          </p:cNvSpPr>
          <p:nvPr/>
        </p:nvSpPr>
        <p:spPr bwMode="auto">
          <a:xfrm>
            <a:off x="179388" y="765175"/>
            <a:ext cx="47529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600">
                <a:solidFill>
                  <a:srgbClr val="006B6B"/>
                </a:solidFill>
              </a:rPr>
              <a:t>Kategorie majetku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Bytové domy poškozené (vhodné k opravám)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Rodinné domy poškozené (vhodné k opravám)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Bytové domy zcela zničené (k demolici)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Rodinné domy zcela zničené (k demolici)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Mosty, pozemní komunikace, dráhy a telekomunikace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Inženýrské sítě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Ostatní inženýrské a speciální stavby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Stavby a zařízení preventivní infrastruktury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Dopravní stavby a zařízení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Ostatní stavby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Vodní hospodářství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Zemědělská produkce a lesní hospodářství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Škody na životním prostředí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Stroje a zařízení, dopravní prostředky,  inventář a vnitřní vybavení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Zásoby 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Školní pomůcky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Sbírkové předměty, knihovní fondy a mobiliární fondy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400">
                <a:solidFill>
                  <a:srgbClr val="006B6B"/>
                </a:solidFill>
              </a:rPr>
              <a:t>Ostatní (specifikovat v komentáři)</a:t>
            </a:r>
          </a:p>
          <a:p>
            <a:pPr marL="381000" indent="-381000">
              <a:spcBef>
                <a:spcPct val="20000"/>
              </a:spcBef>
              <a:buClr>
                <a:srgbClr val="006B6B"/>
              </a:buClr>
              <a:buFont typeface="Arial" charset="0"/>
              <a:buAutoNum type="arabicPeriod"/>
            </a:pPr>
            <a:r>
              <a:rPr lang="cs-CZ" sz="1200">
                <a:solidFill>
                  <a:srgbClr val="006B6B"/>
                </a:solidFill>
              </a:rPr>
              <a:t>Z toho Věci chráněné podle zák. č.20/1987 Sb. o státní památkové péči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16013" y="2276475"/>
            <a:ext cx="6538912" cy="1422400"/>
          </a:xfrm>
          <a:prstGeom prst="rect">
            <a:avLst/>
          </a:prstGeom>
          <a:solidFill>
            <a:srgbClr val="C9FFFF"/>
          </a:solidFill>
          <a:ln w="19050">
            <a:solidFill>
              <a:srgbClr val="006B6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080" rIns="0" bIns="0"/>
          <a:lstStyle/>
          <a:p>
            <a:pPr marL="342900" indent="-342900" algn="ctr">
              <a:spcBef>
                <a:spcPts val="600"/>
              </a:spcBef>
            </a:pPr>
            <a:r>
              <a:rPr lang="cs-CZ" sz="2800">
                <a:solidFill>
                  <a:srgbClr val="006B6B"/>
                </a:solidFill>
              </a:rPr>
              <a:t>Podklad pro vládu:</a:t>
            </a:r>
            <a:endParaRPr lang="en-US" sz="2800">
              <a:solidFill>
                <a:srgbClr val="006B6B"/>
              </a:solidFill>
            </a:endParaRPr>
          </a:p>
          <a:p>
            <a:pPr marL="342900" indent="-342900" algn="ctr">
              <a:spcBef>
                <a:spcPts val="600"/>
              </a:spcBef>
              <a:spcAft>
                <a:spcPts val="1425"/>
              </a:spcAft>
            </a:pPr>
            <a:r>
              <a:rPr lang="cs-CZ" sz="2800">
                <a:solidFill>
                  <a:srgbClr val="006B6B"/>
                </a:solidFill>
              </a:rPr>
              <a:t>Strategie obnovy území postiženého povodní</a:t>
            </a:r>
            <a:endParaRPr lang="en-US" sz="2800">
              <a:solidFill>
                <a:srgbClr val="006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013" y="333375"/>
            <a:ext cx="8435975" cy="5256213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cs-CZ" b="1" dirty="0"/>
              <a:t>Odhad nákladů na obnovu území </a:t>
            </a:r>
            <a:r>
              <a:rPr lang="cs-CZ" b="1" dirty="0">
                <a:cs typeface="Arial" charset="0"/>
              </a:rPr>
              <a:t>≠ Skutečná škoda (RA)</a:t>
            </a:r>
          </a:p>
          <a:p>
            <a:pPr algn="ctr">
              <a:buFont typeface="Wingdings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Skutečná škoda </a:t>
            </a:r>
          </a:p>
          <a:p>
            <a:pPr lvl="1">
              <a:defRPr/>
            </a:pPr>
            <a:r>
              <a:rPr lang="cs-CZ" dirty="0"/>
              <a:t>podíl </a:t>
            </a:r>
            <a:r>
              <a:rPr lang="cs-CZ" dirty="0" smtClean="0"/>
              <a:t>hodnoty </a:t>
            </a:r>
            <a:r>
              <a:rPr lang="cs-CZ" dirty="0"/>
              <a:t>majetku, </a:t>
            </a:r>
            <a:r>
              <a:rPr lang="pl-PL" dirty="0" smtClean="0"/>
              <a:t>za </a:t>
            </a:r>
            <a:r>
              <a:rPr lang="pl-PL" dirty="0"/>
              <a:t>kterou by byl </a:t>
            </a:r>
            <a:r>
              <a:rPr lang="pl-PL" dirty="0" smtClean="0"/>
              <a:t>tento majetek </a:t>
            </a:r>
            <a:r>
              <a:rPr lang="pl-PL" dirty="0"/>
              <a:t>pořízen v </a:t>
            </a:r>
            <a:r>
              <a:rPr lang="pl-PL" dirty="0" smtClean="0"/>
              <a:t>současné době</a:t>
            </a: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Náklady </a:t>
            </a:r>
            <a:r>
              <a:rPr lang="cs-CZ" dirty="0"/>
              <a:t>na obnovu území</a:t>
            </a:r>
          </a:p>
          <a:p>
            <a:pPr lvl="1">
              <a:defRPr/>
            </a:pPr>
            <a:r>
              <a:rPr lang="cs-CZ" dirty="0"/>
              <a:t>řada nejistot (rychlý odhad bezprostředně po události)</a:t>
            </a:r>
          </a:p>
          <a:p>
            <a:pPr lvl="1">
              <a:defRPr/>
            </a:pPr>
            <a:r>
              <a:rPr lang="cs-CZ" dirty="0"/>
              <a:t>oddálená údržba</a:t>
            </a:r>
          </a:p>
          <a:p>
            <a:pPr lvl="1">
              <a:defRPr/>
            </a:pPr>
            <a:r>
              <a:rPr lang="cs-CZ" dirty="0" err="1"/>
              <a:t>zodolnění</a:t>
            </a:r>
            <a:r>
              <a:rPr lang="cs-CZ" dirty="0"/>
              <a:t> objektů</a:t>
            </a:r>
          </a:p>
          <a:p>
            <a:pPr lvl="2">
              <a:defRPr/>
            </a:pPr>
            <a:r>
              <a:rPr lang="cs-CZ" dirty="0"/>
              <a:t>Metodika MF: je nutná nová výstavba téhož objektu nebo objektu jiného plnícího tutéž základní funkci (zejména v případech, pokud z pohledu potenciálního budoucího ohrožení není vhodné budovat znovu tentýž objekt)</a:t>
            </a:r>
          </a:p>
        </p:txBody>
      </p:sp>
    </p:spTree>
    <p:extLst>
      <p:ext uri="{BB962C8B-B14F-4D97-AF65-F5344CB8AC3E}">
        <p14:creationId xmlns:p14="http://schemas.microsoft.com/office/powerpoint/2010/main" val="16150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3887788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/>
              <a:t>jednotný způsob evidence povodňových škod pro celé zasažené území</a:t>
            </a:r>
          </a:p>
          <a:p>
            <a:pPr lvl="1" eaLnBrk="1" hangingPunct="1">
              <a:defRPr/>
            </a:pPr>
            <a:r>
              <a:rPr lang="cs-CZ" dirty="0" smtClean="0"/>
              <a:t>jasná identifikace zasažených obcí</a:t>
            </a:r>
          </a:p>
          <a:p>
            <a:pPr lvl="1" eaLnBrk="1" hangingPunct="1">
              <a:defRPr/>
            </a:pPr>
            <a:r>
              <a:rPr lang="cs-CZ" dirty="0" smtClean="0"/>
              <a:t>jednotné struktura hlášení o povodňových škodách</a:t>
            </a:r>
          </a:p>
          <a:p>
            <a:pPr lvl="1" eaLnBrk="1" hangingPunct="1">
              <a:defRPr/>
            </a:pPr>
            <a:r>
              <a:rPr lang="cs-CZ" dirty="0" smtClean="0"/>
              <a:t>centrální databáze pro všechny povodňové události</a:t>
            </a:r>
          </a:p>
          <a:p>
            <a:pPr lvl="1"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b="1" dirty="0" smtClean="0"/>
              <a:t>jednotné postupy vyhodnocování faktických povodňových škod</a:t>
            </a:r>
          </a:p>
          <a:p>
            <a:pPr lvl="1" eaLnBrk="1" hangingPunct="1">
              <a:defRPr/>
            </a:pPr>
            <a:r>
              <a:rPr lang="cs-CZ" dirty="0" smtClean="0"/>
              <a:t>zpřesnění následků povodňových událostí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850106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CHYBÍ</a:t>
            </a:r>
          </a:p>
        </p:txBody>
      </p:sp>
    </p:spTree>
    <p:extLst>
      <p:ext uri="{BB962C8B-B14F-4D97-AF65-F5344CB8AC3E}">
        <p14:creationId xmlns:p14="http://schemas.microsoft.com/office/powerpoint/2010/main" val="88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0" y="-27384"/>
            <a:ext cx="9144000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2pPr>
            <a:lvl3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3pPr>
            <a:lvl4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4pPr>
            <a:lvl5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cs-CZ" dirty="0"/>
              <a:t>Povodně</a:t>
            </a:r>
            <a:r>
              <a:rPr lang="en-US" dirty="0"/>
              <a:t>  </a:t>
            </a:r>
            <a:r>
              <a:rPr lang="cs-CZ" smtClean="0"/>
              <a:t>v červnu </a:t>
            </a:r>
            <a:r>
              <a:rPr lang="en-US" smtClean="0"/>
              <a:t>20</a:t>
            </a:r>
            <a:r>
              <a:rPr lang="cs-CZ" dirty="0" smtClean="0"/>
              <a:t>13</a:t>
            </a:r>
            <a:endParaRPr lang="en-US" dirty="0"/>
          </a:p>
        </p:txBody>
      </p:sp>
      <p:pic>
        <p:nvPicPr>
          <p:cNvPr id="2050" name="Picture 2" descr="Z:\PRACOVNI\VyhodnoceniPovodne_2013\Dopady\Mapy\Obr_Obce_CelkSkody_2014-01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9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Obr_celkskody_o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8924925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4614"/>
            <a:ext cx="9144000" cy="832098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srpnu 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3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br_CelkSkody_Obc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60" t="6046" r="1817" b="8522"/>
          <a:stretch>
            <a:fillRect/>
          </a:stretch>
        </p:blipFill>
        <p:spPr>
          <a:xfrm>
            <a:off x="79375" y="1055688"/>
            <a:ext cx="8982075" cy="56864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květnu a červnu 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74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188913"/>
            <a:ext cx="8893175" cy="6192415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914400">
              <a:spcBef>
                <a:spcPct val="65000"/>
              </a:spcBef>
              <a:buNone/>
            </a:pPr>
            <a:r>
              <a:rPr lang="cs-CZ" b="1" dirty="0"/>
              <a:t>Oddělení jakosti vod</a:t>
            </a:r>
          </a:p>
          <a:p>
            <a:pPr marL="800100" lvl="1" indent="-342900" defTabSz="914400">
              <a:spcBef>
                <a:spcPct val="65000"/>
              </a:spcBef>
            </a:pPr>
            <a:r>
              <a:rPr lang="cs-CZ" dirty="0"/>
              <a:t>hodnocení informací o stavu a vývoji zdrojů znečištění a dalších vlivů na vodní ekosystémy a zpracování návrhů koncepčních rozhodnutí a opatření pro podporu státní správy v regionu</a:t>
            </a:r>
          </a:p>
          <a:p>
            <a:pPr marL="800100" lvl="1" indent="-342900" defTabSz="914400">
              <a:spcBef>
                <a:spcPct val="65000"/>
              </a:spcBef>
            </a:pPr>
            <a:r>
              <a:rPr lang="cs-CZ" dirty="0"/>
              <a:t>hodnocení vhodnosti a účinnosti technologií pro čištění odpadních vod i se zaměřením na netradiční způsoby</a:t>
            </a:r>
          </a:p>
          <a:p>
            <a:pPr marL="381000" indent="-381000" defTabSz="914400">
              <a:spcBef>
                <a:spcPct val="65000"/>
              </a:spcBef>
            </a:pPr>
            <a:r>
              <a:rPr lang="cs-CZ" b="1" dirty="0"/>
              <a:t>Oddělení </a:t>
            </a:r>
            <a:r>
              <a:rPr lang="cs-CZ" b="1" dirty="0" err="1"/>
              <a:t>hydrochemie</a:t>
            </a:r>
            <a:r>
              <a:rPr lang="cs-CZ" dirty="0"/>
              <a:t> </a:t>
            </a:r>
          </a:p>
          <a:p>
            <a:pPr marL="800100" lvl="1" indent="-342900" defTabSz="914400">
              <a:spcBef>
                <a:spcPct val="65000"/>
              </a:spcBef>
            </a:pPr>
            <a:r>
              <a:rPr lang="cs-CZ" dirty="0"/>
              <a:t>provádění chemických, fyzikálně-chemických a radiologických analýz povrchových, podzemních, pitných a odpadních vod, plavenin, sedimentů a dalších složek hydrosféry, včetně odběru vzorků </a:t>
            </a:r>
          </a:p>
          <a:p>
            <a:pPr marL="0" indent="0" defTabSz="914400">
              <a:spcBef>
                <a:spcPct val="65000"/>
              </a:spcBef>
              <a:buNone/>
            </a:pPr>
            <a:r>
              <a:rPr lang="cs-CZ" b="1" dirty="0"/>
              <a:t>Oddělení hydrobiologie</a:t>
            </a:r>
          </a:p>
          <a:p>
            <a:pPr marL="800100" lvl="1" defTabSz="914400">
              <a:spcBef>
                <a:spcPct val="65000"/>
              </a:spcBef>
            </a:pPr>
            <a:r>
              <a:rPr lang="cs-CZ" dirty="0"/>
              <a:t>Provádění hydrobiologických, mikrobiologických a toxikologických analýz povrchových, podzemních, pitných a odpadních vod, sedimentů a dalších složek hydrosféry, včetně odběru vzorků </a:t>
            </a:r>
          </a:p>
        </p:txBody>
      </p:sp>
      <p:pic>
        <p:nvPicPr>
          <p:cNvPr id="8204" name="Picture 12" descr="IMG_24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0"/>
            <a:ext cx="3711575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0" y="2781300"/>
            <a:ext cx="9144000" cy="1627188"/>
            <a:chOff x="764" y="2432"/>
            <a:chExt cx="4000" cy="712"/>
          </a:xfrm>
        </p:grpSpPr>
        <p:pic>
          <p:nvPicPr>
            <p:cNvPr id="8198" name="Picture 6" descr="Navicula lanceolat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2432"/>
              <a:ext cx="947" cy="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P620899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64"/>
            <a:stretch>
              <a:fillRect/>
            </a:stretch>
          </p:blipFill>
          <p:spPr bwMode="auto">
            <a:xfrm>
              <a:off x="1674" y="2432"/>
              <a:ext cx="95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 descr="Stonefly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" y="2432"/>
              <a:ext cx="1079" cy="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jelec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" y="2432"/>
              <a:ext cx="1097" cy="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3" name="Picture 11" descr="IMG_245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0"/>
            <a:ext cx="3709987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91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Obr_CelkSkody_Ob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52475"/>
            <a:ext cx="8999537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7"/>
          <p:cNvSpPr>
            <a:spLocks noGrp="1" noChangeArrowheads="1"/>
          </p:cNvSpPr>
          <p:nvPr>
            <p:ph type="title"/>
          </p:nvPr>
        </p:nvSpPr>
        <p:spPr>
          <a:xfrm>
            <a:off x="10275" y="8930"/>
            <a:ext cx="9144000" cy="720725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Přívalové povodně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200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551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0" y="-27384"/>
            <a:ext cx="9144000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2pPr>
            <a:lvl3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3pPr>
            <a:lvl4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4pPr>
            <a:lvl5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cs-CZ" dirty="0"/>
              <a:t>Povodně</a:t>
            </a:r>
            <a:r>
              <a:rPr lang="en-US" dirty="0"/>
              <a:t>  20</a:t>
            </a:r>
            <a:r>
              <a:rPr lang="cs-CZ" dirty="0"/>
              <a:t>02</a:t>
            </a:r>
            <a:endParaRPr lang="en-US" dirty="0"/>
          </a:p>
        </p:txBody>
      </p:sp>
      <p:pic>
        <p:nvPicPr>
          <p:cNvPr id="14339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4614"/>
            <a:ext cx="9144000" cy="832098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cs-CZ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červnu 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Z:\PRACOVNI\VyhodnoceniPovodne_2013\Dopady\Mapy\Skody_Kraje_Kateg_2013-11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36" y="964692"/>
            <a:ext cx="8223696" cy="58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kody_kraje_kat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513"/>
            <a:ext cx="84328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4614"/>
            <a:ext cx="9144000" cy="832098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srpnu 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6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Skody_kraje_kateg_V-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644351"/>
            <a:ext cx="7672387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351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květnu a červnu </a:t>
            </a:r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sz="28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014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8" descr="Kraje_SkodyKateg_m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91440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10275" y="8930"/>
            <a:ext cx="9144000" cy="720725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Přívalové </a:t>
            </a:r>
            <a:r>
              <a:rPr lang="cs-CZ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835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8884"/>
            <a:ext cx="896461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0160"/>
            <a:ext cx="9144000" cy="630848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Jarní povodně 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067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6718"/>
            <a:ext cx="9144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0" y="-27384"/>
            <a:ext cx="9144000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2pPr>
            <a:lvl3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3pPr>
            <a:lvl4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4pPr>
            <a:lvl5pPr algn="ctr" eaLnBrk="0" hangingPunct="0"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514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cs-CZ" dirty="0"/>
              <a:t>Povodně</a:t>
            </a:r>
            <a:r>
              <a:rPr lang="en-US" dirty="0"/>
              <a:t>  20</a:t>
            </a:r>
            <a:r>
              <a:rPr lang="cs-CZ" dirty="0"/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5" name="Rectangle 7"/>
          <p:cNvSpPr>
            <a:spLocks noGrp="1" noChangeArrowheads="1"/>
          </p:cNvSpPr>
          <p:nvPr>
            <p:ph type="title"/>
          </p:nvPr>
        </p:nvSpPr>
        <p:spPr>
          <a:xfrm>
            <a:off x="1617" y="0"/>
            <a:ext cx="2626167" cy="692696"/>
          </a:xfrm>
        </p:spPr>
        <p:txBody>
          <a:bodyPr vert="horz"/>
          <a:lstStyle/>
          <a:p>
            <a:pPr eaLnBrk="1" hangingPunct="1">
              <a:defRPr/>
            </a:pP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Srovnání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790600" y="764704"/>
            <a:ext cx="3750568" cy="603615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200" b="1" u="sng" dirty="0" smtClean="0"/>
              <a:t>Červenec 1997</a:t>
            </a:r>
          </a:p>
          <a:p>
            <a:pPr eaLnBrk="1" hangingPunct="1">
              <a:defRPr/>
            </a:pPr>
            <a:r>
              <a:rPr lang="cs-CZ" sz="2200" dirty="0" smtClean="0"/>
              <a:t>60 osob - úmrtí</a:t>
            </a:r>
          </a:p>
          <a:p>
            <a:pPr eaLnBrk="1" hangingPunct="1">
              <a:defRPr/>
            </a:pPr>
            <a:r>
              <a:rPr lang="cs-CZ" sz="2200" dirty="0" smtClean="0"/>
              <a:t>62 700 miliónů Kč - škody</a:t>
            </a:r>
          </a:p>
          <a:p>
            <a:pPr eaLnBrk="1" hangingPunct="1">
              <a:buFontTx/>
              <a:buNone/>
              <a:defRPr/>
            </a:pPr>
            <a:r>
              <a:rPr lang="cs-CZ" sz="2200" b="1" u="sng" dirty="0" smtClean="0"/>
              <a:t>Červenec 1998</a:t>
            </a:r>
          </a:p>
          <a:p>
            <a:pPr eaLnBrk="1" hangingPunct="1">
              <a:defRPr/>
            </a:pPr>
            <a:r>
              <a:rPr lang="cs-CZ" sz="2200" dirty="0"/>
              <a:t>10 osob</a:t>
            </a:r>
          </a:p>
          <a:p>
            <a:pPr eaLnBrk="1" hangingPunct="1">
              <a:defRPr/>
            </a:pPr>
            <a:r>
              <a:rPr lang="cs-CZ" sz="2200" dirty="0"/>
              <a:t>1 800 miliónů Kč </a:t>
            </a:r>
          </a:p>
          <a:p>
            <a:pPr eaLnBrk="1" hangingPunct="1">
              <a:buFontTx/>
              <a:buNone/>
              <a:defRPr/>
            </a:pPr>
            <a:r>
              <a:rPr lang="cs-CZ" sz="2200" b="1" u="sng" dirty="0" smtClean="0"/>
              <a:t>Březen 2000</a:t>
            </a:r>
          </a:p>
          <a:p>
            <a:pPr eaLnBrk="1" hangingPunct="1">
              <a:defRPr/>
            </a:pPr>
            <a:r>
              <a:rPr lang="cs-CZ" sz="2200" dirty="0"/>
              <a:t>3 </a:t>
            </a:r>
            <a:r>
              <a:rPr lang="cs-CZ" sz="2200" dirty="0" smtClean="0"/>
              <a:t>osoby</a:t>
            </a:r>
            <a:endParaRPr lang="cs-CZ" sz="2200" dirty="0"/>
          </a:p>
          <a:p>
            <a:pPr eaLnBrk="1" hangingPunct="1">
              <a:defRPr/>
            </a:pPr>
            <a:r>
              <a:rPr lang="cs-CZ" sz="2200" dirty="0"/>
              <a:t>3 900 miliónů Kč </a:t>
            </a:r>
          </a:p>
          <a:p>
            <a:pPr eaLnBrk="1" hangingPunct="1">
              <a:buFontTx/>
              <a:buNone/>
              <a:defRPr/>
            </a:pPr>
            <a:r>
              <a:rPr lang="cs-CZ" sz="2200" b="1" u="sng" dirty="0" smtClean="0"/>
              <a:t>Červenec 2002</a:t>
            </a:r>
          </a:p>
          <a:p>
            <a:pPr eaLnBrk="1" hangingPunct="1">
              <a:defRPr/>
            </a:pPr>
            <a:r>
              <a:rPr lang="cs-CZ" sz="2200" dirty="0"/>
              <a:t>2 osoby</a:t>
            </a:r>
          </a:p>
          <a:p>
            <a:pPr eaLnBrk="1" hangingPunct="1">
              <a:defRPr/>
            </a:pPr>
            <a:r>
              <a:rPr lang="cs-CZ" sz="2200" dirty="0"/>
              <a:t>100 miliónů Kč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2200" b="1" u="sng" dirty="0" smtClean="0"/>
              <a:t>Srpen 2002</a:t>
            </a:r>
          </a:p>
          <a:p>
            <a:pPr eaLnBrk="1" hangingPunct="1">
              <a:defRPr/>
            </a:pPr>
            <a:r>
              <a:rPr lang="cs-CZ" sz="2200" dirty="0" smtClean="0"/>
              <a:t>17 osob</a:t>
            </a:r>
          </a:p>
          <a:p>
            <a:pPr eaLnBrk="1" hangingPunct="1">
              <a:defRPr/>
            </a:pPr>
            <a:r>
              <a:rPr lang="cs-CZ" sz="2200" dirty="0" smtClean="0"/>
              <a:t>73 200 miliónů Kč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5430266" y="592584"/>
            <a:ext cx="3678238" cy="60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7387"/>
              </a:buClr>
              <a:defRPr/>
            </a:pPr>
            <a:r>
              <a:rPr lang="cs-CZ" altLang="cs-CZ" sz="2200" b="1" u="sng" dirty="0">
                <a:solidFill>
                  <a:srgbClr val="006B6B"/>
                </a:solidFill>
                <a:latin typeface="+mn-lt"/>
                <a:ea typeface="ＭＳ Ｐゴシック" charset="0"/>
              </a:rPr>
              <a:t>Březen - duben 2006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  </a:t>
            </a:r>
            <a:r>
              <a:rPr lang="cs-CZ" alt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9 osob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  <a:latin typeface="+mn-lt"/>
                <a:ea typeface="ＭＳ Ｐゴシック" charset="0"/>
              </a:rPr>
              <a:t>  6 000 miliónů Kč </a:t>
            </a:r>
          </a:p>
          <a:p>
            <a:pPr eaLnBrk="1" hangingPunct="1">
              <a:spcBef>
                <a:spcPct val="20000"/>
              </a:spcBef>
              <a:buClr>
                <a:srgbClr val="007387"/>
              </a:buClr>
              <a:defRPr/>
            </a:pPr>
            <a:r>
              <a:rPr lang="cs-CZ" altLang="cs-CZ" sz="2200" b="1" u="sng" dirty="0">
                <a:solidFill>
                  <a:srgbClr val="006B6B"/>
                </a:solidFill>
                <a:latin typeface="+mn-lt"/>
                <a:ea typeface="ＭＳ Ｐゴシック" charset="0"/>
              </a:rPr>
              <a:t>Červen – červenec 2009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15 osob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8 424 miliónů Kč</a:t>
            </a:r>
          </a:p>
          <a:p>
            <a:pPr eaLnBrk="1" hangingPunct="1">
              <a:spcBef>
                <a:spcPct val="20000"/>
              </a:spcBef>
              <a:buClr>
                <a:srgbClr val="007387"/>
              </a:buClr>
              <a:defRPr/>
            </a:pPr>
            <a:r>
              <a:rPr lang="cs-CZ" altLang="cs-CZ" sz="2200" b="1" u="sng" dirty="0">
                <a:solidFill>
                  <a:srgbClr val="006B6B"/>
                </a:solidFill>
                <a:latin typeface="+mn-lt"/>
                <a:ea typeface="ＭＳ Ｐゴシック" charset="0"/>
              </a:rPr>
              <a:t>Květen, červen 2010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3 osoby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5 123 miliónů Kč</a:t>
            </a:r>
          </a:p>
          <a:p>
            <a:pPr marL="0" indent="0" eaLnBrk="1" hangingPunct="1">
              <a:spcBef>
                <a:spcPct val="20000"/>
              </a:spcBef>
              <a:buClr>
                <a:srgbClr val="007387"/>
              </a:buClr>
              <a:defRPr/>
            </a:pPr>
            <a:r>
              <a:rPr lang="cs-CZ" altLang="cs-CZ" sz="2200" b="1" u="sng" dirty="0">
                <a:solidFill>
                  <a:srgbClr val="006B6B"/>
                </a:solidFill>
                <a:latin typeface="+mn-lt"/>
                <a:ea typeface="ＭＳ Ｐゴシック" charset="0"/>
              </a:rPr>
              <a:t>Srpen 2010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5 osob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10 138  miliónů Kč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200" b="1" u="sng" dirty="0">
                <a:solidFill>
                  <a:srgbClr val="006B6B"/>
                </a:solidFill>
              </a:rPr>
              <a:t>Červen 2013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16 osob</a:t>
            </a:r>
          </a:p>
          <a:p>
            <a:pPr eaLnBrk="1" hangingPunct="1">
              <a:spcBef>
                <a:spcPct val="20000"/>
              </a:spcBef>
              <a:buClr>
                <a:srgbClr val="006B6B"/>
              </a:buClr>
              <a:buFont typeface="Wingdings" pitchFamily="2" charset="2"/>
              <a:buChar char="§"/>
              <a:defRPr/>
            </a:pPr>
            <a:r>
              <a:rPr lang="cs-CZ" altLang="cs-CZ" sz="2200" dirty="0">
                <a:solidFill>
                  <a:srgbClr val="006B6B"/>
                </a:solidFill>
              </a:rPr>
              <a:t>15 386 miliónů Kč</a:t>
            </a:r>
          </a:p>
          <a:p>
            <a:pPr eaLnBrk="1" hangingPunct="1">
              <a:spcBef>
                <a:spcPct val="20000"/>
              </a:spcBef>
              <a:buClr>
                <a:srgbClr val="05148C"/>
              </a:buClr>
              <a:buFont typeface="Wingdings" pitchFamily="2" charset="2"/>
              <a:buChar char="§"/>
              <a:defRPr/>
            </a:pPr>
            <a:endParaRPr lang="cs-CZ" altLang="cs-CZ" sz="2200" dirty="0">
              <a:solidFill>
                <a:srgbClr val="006B6B"/>
              </a:solidFill>
              <a:latin typeface="+mn-lt"/>
              <a:ea typeface="ＭＳ Ｐゴシック" charset="0"/>
            </a:endParaRP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1132937" y="2420888"/>
            <a:ext cx="7200900" cy="16557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>
            <a:ext uri="{FAA26D3D-D897-4be2-8F04-BA451C77F1D7}"/>
          </a:extLst>
        </p:spPr>
        <p:txBody>
          <a:bodyPr lIns="90000" tIns="46800" rIns="90000" bIns="46800"/>
          <a:lstStyle>
            <a:lvl1pPr marL="342900" indent="-3429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6B"/>
              </a:buClr>
              <a:buSzPct val="100000"/>
              <a:buFont typeface="Wingdings" pitchFamily="2" charset="2"/>
              <a:buChar char="§"/>
              <a:defRPr sz="2400">
                <a:solidFill>
                  <a:srgbClr val="006B6B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6B"/>
              </a:buClr>
              <a:buSzPct val="100000"/>
              <a:buChar char="•"/>
              <a:defRPr sz="2000">
                <a:solidFill>
                  <a:srgbClr val="006B6B"/>
                </a:solidFill>
                <a:latin typeface="+mn-lt"/>
                <a:ea typeface="ＭＳ Ｐゴシック" charset="0"/>
              </a:defRPr>
            </a:lvl2pPr>
            <a:lvl3pPr marL="11430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5148C"/>
              </a:buClr>
              <a:buSzPct val="100000"/>
              <a:buFont typeface="Times New Roman" pitchFamily="18" charset="0"/>
              <a:buChar char="-"/>
              <a:defRPr>
                <a:solidFill>
                  <a:srgbClr val="006B6B"/>
                </a:solidFill>
                <a:latin typeface="+mn-lt"/>
                <a:ea typeface="ＭＳ Ｐゴシック" charset="0"/>
              </a:defRPr>
            </a:lvl3pPr>
            <a:lvl4pPr marL="16002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6B6B"/>
                </a:solidFill>
                <a:latin typeface="+mn-lt"/>
                <a:ea typeface="ＭＳ Ｐゴシック" charset="0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6B6B"/>
                </a:solidFill>
                <a:latin typeface="+mn-lt"/>
                <a:ea typeface="ＭＳ Ｐゴシック" charset="0"/>
              </a:defRPr>
            </a:lvl5pPr>
            <a:lvl6pPr marL="25146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6pPr>
            <a:lvl7pPr marL="29718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7pPr>
            <a:lvl8pPr marL="34290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8pPr>
            <a:lvl9pPr marL="3886200" indent="-228600" algn="l" defTabSz="449263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5148C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cs-CZ" sz="4000" b="1" dirty="0" smtClean="0"/>
              <a:t>140 obětí na životech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sz="4000" b="1" dirty="0" smtClean="0"/>
              <a:t>škody 186,7 miliard Kč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01962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ine\Fotky\Motiv_voda\IMG_7886_StudenaVlta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7622"/>
            <a:ext cx="720073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4487" y="189630"/>
            <a:ext cx="5554959" cy="706090"/>
          </a:xfrm>
        </p:spPr>
        <p:txBody>
          <a:bodyPr/>
          <a:lstStyle/>
          <a:p>
            <a:r>
              <a:rPr lang="cs-CZ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Děkuji vám za pozornost.</a:t>
            </a:r>
            <a:endParaRPr lang="cs-CZ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38" y="5608298"/>
            <a:ext cx="5904656" cy="1224136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cs-CZ" sz="1800" b="1" dirty="0" smtClean="0"/>
              <a:t>Pavla Štěpánková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 smtClean="0"/>
              <a:t>Výzkumný ústav vodohospodářský T. G. Masaryka, </a:t>
            </a:r>
            <a:r>
              <a:rPr lang="cs-CZ" sz="1800" dirty="0" err="1" smtClean="0"/>
              <a:t>v.v.i</a:t>
            </a:r>
            <a:endParaRPr lang="cs-CZ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 smtClean="0"/>
              <a:t>pobočka Brno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 smtClean="0"/>
              <a:t>pavla.stepankova@vuv.cz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86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0313" y="0"/>
            <a:ext cx="5265737" cy="548854"/>
          </a:xfrm>
        </p:spPr>
        <p:txBody>
          <a:bodyPr/>
          <a:lstStyle/>
          <a:p>
            <a:r>
              <a:rPr lang="cs-CZ" dirty="0"/>
              <a:t>Vodní hospodářství v ČR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20266"/>
            <a:ext cx="8569325" cy="5833070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cs-CZ" sz="2000" dirty="0" smtClean="0"/>
              <a:t>zákon 254/2001 Sb. </a:t>
            </a:r>
            <a:r>
              <a:rPr lang="cs-CZ" sz="2000" dirty="0" smtClean="0"/>
              <a:t>(další novelizace)</a:t>
            </a:r>
            <a:endParaRPr lang="cs-CZ" sz="2000" dirty="0" smtClean="0"/>
          </a:p>
          <a:p>
            <a:pPr>
              <a:spcBef>
                <a:spcPts val="500"/>
              </a:spcBef>
            </a:pPr>
            <a:r>
              <a:rPr lang="cs-CZ" sz="2000" dirty="0" smtClean="0"/>
              <a:t>Vodoprávní </a:t>
            </a:r>
            <a:r>
              <a:rPr lang="cs-CZ" sz="2000" dirty="0"/>
              <a:t>úřady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obecní úřady (újezdní úřady na území vojenských újezdů)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obecní úřady ORP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krajské úřady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ministerstva</a:t>
            </a:r>
          </a:p>
          <a:p>
            <a:pPr lvl="2">
              <a:spcBef>
                <a:spcPts val="500"/>
              </a:spcBef>
            </a:pPr>
            <a:r>
              <a:rPr lang="cs-CZ" sz="1400" dirty="0"/>
              <a:t>MZe – správa povodí</a:t>
            </a:r>
          </a:p>
          <a:p>
            <a:pPr lvl="2">
              <a:spcBef>
                <a:spcPts val="500"/>
              </a:spcBef>
            </a:pPr>
            <a:r>
              <a:rPr lang="cs-CZ" sz="1400" dirty="0"/>
              <a:t>MŽP - ochrana množství a jakosti povrchových a podzemních vod, ochrana před povodněmi</a:t>
            </a:r>
            <a:r>
              <a:rPr lang="cs-CZ" sz="1400" dirty="0" smtClean="0"/>
              <a:t>, řízení </a:t>
            </a:r>
            <a:r>
              <a:rPr lang="cs-CZ" sz="1400" dirty="0"/>
              <a:t>ČHMÚ, ČIŽP a další.</a:t>
            </a:r>
          </a:p>
          <a:p>
            <a:pPr lvl="2">
              <a:spcBef>
                <a:spcPts val="500"/>
              </a:spcBef>
            </a:pPr>
            <a:r>
              <a:rPr lang="cs-CZ" sz="1400" dirty="0" err="1"/>
              <a:t>MZd</a:t>
            </a:r>
            <a:r>
              <a:rPr lang="cs-CZ" sz="1400" dirty="0"/>
              <a:t> – koupací vody</a:t>
            </a:r>
          </a:p>
          <a:p>
            <a:pPr lvl="2">
              <a:spcBef>
                <a:spcPts val="500"/>
              </a:spcBef>
            </a:pPr>
            <a:r>
              <a:rPr lang="cs-CZ" sz="1400" dirty="0"/>
              <a:t>MD – plavba</a:t>
            </a:r>
          </a:p>
          <a:p>
            <a:pPr lvl="2">
              <a:spcBef>
                <a:spcPts val="500"/>
              </a:spcBef>
            </a:pPr>
            <a:r>
              <a:rPr lang="cs-CZ" sz="1400" dirty="0"/>
              <a:t>MO – vojenské újezdy</a:t>
            </a:r>
          </a:p>
          <a:p>
            <a:pPr>
              <a:spcBef>
                <a:spcPts val="500"/>
              </a:spcBef>
            </a:pPr>
            <a:r>
              <a:rPr lang="cs-CZ" sz="2000" dirty="0"/>
              <a:t>Správa povodí 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významné vodní toky (cca 15,5 tis. km), drobné vodní toky (cca 55 tis. km)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Podniky Povodí, s</a:t>
            </a:r>
            <a:r>
              <a:rPr lang="cs-CZ" sz="1800" dirty="0" smtClean="0"/>
              <a:t>. p</a:t>
            </a:r>
            <a:r>
              <a:rPr lang="cs-CZ" sz="1800" dirty="0"/>
              <a:t>. (cca 17 tis. km)</a:t>
            </a:r>
          </a:p>
          <a:p>
            <a:pPr lvl="2">
              <a:spcBef>
                <a:spcPts val="500"/>
              </a:spcBef>
            </a:pPr>
            <a:r>
              <a:rPr lang="cs-CZ" sz="1600" dirty="0"/>
              <a:t>Povodí Vltavy, Povodí Ohře, Povodí Labe, Povodí Odry, Povodí Moravy</a:t>
            </a:r>
          </a:p>
          <a:p>
            <a:pPr lvl="2">
              <a:spcBef>
                <a:spcPts val="500"/>
              </a:spcBef>
            </a:pPr>
            <a:r>
              <a:rPr lang="cs-CZ" sz="1600" dirty="0"/>
              <a:t>Zemědělská vodohospodářská </a:t>
            </a:r>
            <a:r>
              <a:rPr lang="cs-CZ" sz="1600" dirty="0" smtClean="0"/>
              <a:t>správa (zrušena 2010 - cca </a:t>
            </a:r>
            <a:r>
              <a:rPr lang="cs-CZ" sz="1600" dirty="0"/>
              <a:t>36 tis. km)</a:t>
            </a:r>
          </a:p>
          <a:p>
            <a:pPr lvl="1">
              <a:spcBef>
                <a:spcPts val="500"/>
              </a:spcBef>
            </a:pPr>
            <a:r>
              <a:rPr lang="cs-CZ" sz="1800" dirty="0"/>
              <a:t>Lesy České republiky, s</a:t>
            </a:r>
            <a:r>
              <a:rPr lang="cs-CZ" sz="1800" dirty="0" smtClean="0"/>
              <a:t>. p</a:t>
            </a:r>
            <a:r>
              <a:rPr lang="cs-CZ" sz="1800" dirty="0"/>
              <a:t>. (cca 20 tis. km) </a:t>
            </a:r>
          </a:p>
        </p:txBody>
      </p:sp>
    </p:spTree>
    <p:extLst>
      <p:ext uri="{BB962C8B-B14F-4D97-AF65-F5344CB8AC3E}">
        <p14:creationId xmlns:p14="http://schemas.microsoft.com/office/powerpoint/2010/main" val="42520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8013" cy="647700"/>
          </a:xfrm>
        </p:spPr>
        <p:txBody>
          <a:bodyPr/>
          <a:lstStyle/>
          <a:p>
            <a:r>
              <a:rPr lang="cs-CZ"/>
              <a:t>Plánování v oblasti vod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8013" cy="4679950"/>
          </a:xfrm>
        </p:spPr>
        <p:txBody>
          <a:bodyPr/>
          <a:lstStyle/>
          <a:p>
            <a:r>
              <a:rPr kumimoji="1" lang="cs-CZ" b="1"/>
              <a:t>Rámcová směrnice pro oblast vodní politiky (2000/60/ES)</a:t>
            </a:r>
          </a:p>
          <a:p>
            <a:pPr lvl="1"/>
            <a:r>
              <a:rPr kumimoji="1" lang="cs-CZ" sz="1600"/>
              <a:t>zákon č. 254/2001 Sb., o vodách, v platném znění,</a:t>
            </a:r>
          </a:p>
          <a:p>
            <a:pPr lvl="1"/>
            <a:r>
              <a:rPr kumimoji="1" lang="cs-CZ" sz="1600"/>
              <a:t>vyhláška Ministerstva zemědělství č. 292/2002 Sb. o oblastech povodí, ve znění vyhlášky č. 390/2004 Sb.,</a:t>
            </a:r>
          </a:p>
          <a:p>
            <a:pPr lvl="1"/>
            <a:r>
              <a:rPr kumimoji="1" lang="cs-CZ" sz="1600"/>
              <a:t>vyhláška č. 142/2005 Sb., o plánování v oblasti vod,</a:t>
            </a:r>
          </a:p>
          <a:p>
            <a:pPr lvl="1"/>
            <a:r>
              <a:rPr kumimoji="1" lang="cs-CZ" sz="1600"/>
              <a:t>Plán hlavních povodí České republiky (PHP ČR), schválený usnesením vlády ČR ze dne 23. května 2007 č. 562, závazné části PHP ČR byly vyhlášeny nařízením vlády č. 262/2007 Sb.</a:t>
            </a:r>
          </a:p>
          <a:p>
            <a:pPr lvl="1"/>
            <a:r>
              <a:rPr kumimoji="1" lang="cs-CZ" sz="1600"/>
              <a:t>od 1. 1. 2010 nahradí 8 plánů oblastí povodí Směrný vodohospodářský plán ČR, který je doposud platným koncepčním dokumentem vodního hospodářství v ČR.</a:t>
            </a:r>
          </a:p>
          <a:p>
            <a:pPr lvl="1"/>
            <a:endParaRPr kumimoji="1" lang="cs-CZ" sz="1600" b="1"/>
          </a:p>
          <a:p>
            <a:r>
              <a:rPr lang="cs-CZ" b="1"/>
              <a:t>Směrnice o zvládání povodňových rizik (2007/60/ES)</a:t>
            </a:r>
          </a:p>
        </p:txBody>
      </p:sp>
    </p:spTree>
    <p:extLst>
      <p:ext uri="{BB962C8B-B14F-4D97-AF65-F5344CB8AC3E}">
        <p14:creationId xmlns:p14="http://schemas.microsoft.com/office/powerpoint/2010/main" val="7859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8013" cy="100841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sz="3000" dirty="0"/>
              <a:t>Rámcová směrnice pro oblast vodní </a:t>
            </a:r>
            <a:r>
              <a:rPr lang="cs-CZ" sz="3000" dirty="0" smtClean="0"/>
              <a:t>politiky</a:t>
            </a:r>
            <a:br>
              <a:rPr lang="cs-CZ" sz="3000" dirty="0" smtClean="0"/>
            </a:br>
            <a:r>
              <a:rPr lang="cs-CZ" sz="2600" dirty="0" smtClean="0"/>
              <a:t>(200/60/ES)</a:t>
            </a:r>
            <a:endParaRPr lang="cs-CZ" sz="26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13706"/>
            <a:ext cx="8496300" cy="4019550"/>
          </a:xfrm>
        </p:spPr>
        <p:txBody>
          <a:bodyPr/>
          <a:lstStyle/>
          <a:p>
            <a:r>
              <a:rPr lang="cs-CZ" dirty="0"/>
              <a:t>účel: stanovit rámec pro ochranu vnitrozemských povrchových vod ... a podzemních vod</a:t>
            </a:r>
          </a:p>
          <a:p>
            <a:pPr lvl="1"/>
            <a:r>
              <a:rPr lang="cs-CZ" dirty="0"/>
              <a:t>zabránit dalšímu zhoršování, ochránit a zlepšit stav vodních ekosystémů;</a:t>
            </a:r>
          </a:p>
          <a:p>
            <a:pPr lvl="1"/>
            <a:r>
              <a:rPr lang="cs-CZ" dirty="0"/>
              <a:t>podpořit trvale udržitelné užívání vod založené na dlouhodobé ochraně dosažitelných vodních zdrojů;</a:t>
            </a:r>
          </a:p>
          <a:p>
            <a:pPr lvl="1"/>
            <a:r>
              <a:rPr lang="cs-CZ" dirty="0"/>
              <a:t>zvýšení ochrany a zlepšení vodního prostředí pomocí opatření (snížení, popř. zastavení vypouštění, emisí a úniků znečišťujících látek);</a:t>
            </a:r>
          </a:p>
          <a:p>
            <a:pPr lvl="1"/>
            <a:r>
              <a:rPr lang="cs-CZ" dirty="0"/>
              <a:t>snižování znečištění podzemních vod</a:t>
            </a:r>
          </a:p>
        </p:txBody>
      </p:sp>
    </p:spTree>
    <p:extLst>
      <p:ext uri="{BB962C8B-B14F-4D97-AF65-F5344CB8AC3E}">
        <p14:creationId xmlns:p14="http://schemas.microsoft.com/office/powerpoint/2010/main" val="104221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025"/>
            <a:ext cx="8228013" cy="692150"/>
          </a:xfrm>
        </p:spPr>
        <p:txBody>
          <a:bodyPr/>
          <a:lstStyle/>
          <a:p>
            <a:r>
              <a:rPr lang="cs-CZ"/>
              <a:t>Vodní útvar povrchových vod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980729"/>
            <a:ext cx="7884368" cy="4248472"/>
          </a:xfrm>
        </p:spPr>
        <p:txBody>
          <a:bodyPr/>
          <a:lstStyle/>
          <a:p>
            <a:r>
              <a:rPr lang="cs-CZ" dirty="0"/>
              <a:t>samostatný a významný prvek povrchových vod (jezero, nádrž, tok, řeka nebo kanál, část toku, řeky nebo kanálu ...)</a:t>
            </a:r>
          </a:p>
          <a:p>
            <a:r>
              <a:rPr lang="cs-CZ" dirty="0"/>
              <a:t>vymezení:</a:t>
            </a:r>
          </a:p>
          <a:p>
            <a:pPr lvl="1"/>
            <a:r>
              <a:rPr lang="cs-CZ" dirty="0"/>
              <a:t>příslušnost k </a:t>
            </a:r>
            <a:r>
              <a:rPr lang="cs-CZ" dirty="0" err="1"/>
              <a:t>ekoregionu</a:t>
            </a:r>
            <a:r>
              <a:rPr lang="cs-CZ" dirty="0"/>
              <a:t> </a:t>
            </a:r>
            <a:r>
              <a:rPr lang="cs-CZ" sz="1600" dirty="0"/>
              <a:t>(Centrální vysočina, Karpaty, Maďarská nížina)</a:t>
            </a:r>
          </a:p>
          <a:p>
            <a:pPr lvl="1"/>
            <a:r>
              <a:rPr lang="cs-CZ" dirty="0"/>
              <a:t>nadmořská výška (do 200, 200-800, nad 800 m n.m.)</a:t>
            </a:r>
          </a:p>
          <a:p>
            <a:pPr lvl="1"/>
            <a:r>
              <a:rPr lang="cs-CZ" dirty="0"/>
              <a:t>velikost plochy povodí (10-100, &gt;100-1 000, &gt;1 000-10 tis., &gt;10 tis. km</a:t>
            </a:r>
            <a:r>
              <a:rPr lang="cs-CZ" baseline="30000" dirty="0"/>
              <a:t>2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geologický typ (vápnitý, křemitý, organický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162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0066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66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</TotalTime>
  <Words>2294</Words>
  <Application>Microsoft Office PowerPoint</Application>
  <PresentationFormat>Předvádění na obrazovce (4:3)</PresentationFormat>
  <Paragraphs>436</Paragraphs>
  <Slides>59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1" baseType="lpstr">
      <vt:lpstr>Výchozí návrh</vt:lpstr>
      <vt:lpstr>List</vt:lpstr>
      <vt:lpstr>Prezentace aplikace PowerPoint</vt:lpstr>
      <vt:lpstr> Výzkumný ústav vodohospodářský T.G. Masaryka, v.v.i.</vt:lpstr>
      <vt:lpstr>Prezentace aplikace PowerPoint</vt:lpstr>
      <vt:lpstr>Pobočka Brno</vt:lpstr>
      <vt:lpstr>Prezentace aplikace PowerPoint</vt:lpstr>
      <vt:lpstr>Vodní hospodářství v ČR</vt:lpstr>
      <vt:lpstr>Plánování v oblasti vod</vt:lpstr>
      <vt:lpstr>Rámcová směrnice pro oblast vodní politiky (200/60/ES)</vt:lpstr>
      <vt:lpstr>Vodní útvar povrchových vod</vt:lpstr>
      <vt:lpstr>Klasifikace vodních útvarů</vt:lpstr>
      <vt:lpstr>Postup</vt:lpstr>
      <vt:lpstr>Hodnocení současného stavu vodních útvarů</vt:lpstr>
      <vt:lpstr>Postup hodnocení stavu vodního útvaru</vt:lpstr>
      <vt:lpstr>Plánování v oblasti vod</vt:lpstr>
      <vt:lpstr>Prezentace aplikace PowerPoint</vt:lpstr>
      <vt:lpstr>Národní plán povodí ČR</vt:lpstr>
      <vt:lpstr>Mezinárodní úroveň</vt:lpstr>
      <vt:lpstr>Směrnice o zvládání povodňových rizik (2007/60/ES)</vt:lpstr>
      <vt:lpstr>Předběžné vyhodnocení povodňových rizik</vt:lpstr>
      <vt:lpstr>Předběžné vyhodnocení povodňových rizik</vt:lpstr>
      <vt:lpstr>Prezentace aplikace PowerPoint</vt:lpstr>
      <vt:lpstr>Prezentace aplikace PowerPoint</vt:lpstr>
      <vt:lpstr>Úseky toků vymezující oblasti s významným povodňovým rizikem</vt:lpstr>
      <vt:lpstr>Mapy povodňového rizika</vt:lpstr>
      <vt:lpstr>Mapy povodňového nebezpečí</vt:lpstr>
      <vt:lpstr>Prezentace aplikace PowerPoint</vt:lpstr>
      <vt:lpstr>Prezentace aplikace PowerPoint</vt:lpstr>
      <vt:lpstr>Mapy povodňového nebezpečí</vt:lpstr>
      <vt:lpstr>Mapa povodňového ohrožení</vt:lpstr>
      <vt:lpstr>Prezentace aplikace PowerPoint</vt:lpstr>
      <vt:lpstr>Interpretace</vt:lpstr>
      <vt:lpstr>Prezentace aplikace PowerPoint</vt:lpstr>
      <vt:lpstr>Mapy rizika</vt:lpstr>
      <vt:lpstr>Prezentace aplikace PowerPoint</vt:lpstr>
      <vt:lpstr>Prezentace aplikace PowerPoint</vt:lpstr>
      <vt:lpstr>Citlivé objekty</vt:lpstr>
      <vt:lpstr>Prezentace aplikace PowerPoint</vt:lpstr>
      <vt:lpstr>Využití mapy povodňového rizika</vt:lpstr>
      <vt:lpstr>Zpřístupnění výstupů mapování</vt:lpstr>
      <vt:lpstr>Povodňové škody</vt:lpstr>
      <vt:lpstr>Vyčíslení skutečných škod</vt:lpstr>
      <vt:lpstr>Vyhodnocení skutečných povodňových škod</vt:lpstr>
      <vt:lpstr>Vstupní podklady</vt:lpstr>
      <vt:lpstr>Prezentace aplikace PowerPoint</vt:lpstr>
      <vt:lpstr>Prezentace aplikace PowerPoint</vt:lpstr>
      <vt:lpstr>CHYBÍ</vt:lpstr>
      <vt:lpstr>Prezentace aplikace PowerPoint</vt:lpstr>
      <vt:lpstr>Povodně  v srpnu 2010</vt:lpstr>
      <vt:lpstr>Povodně v květnu a červnu 2010</vt:lpstr>
      <vt:lpstr>Přívalové povodně  2009</vt:lpstr>
      <vt:lpstr>Prezentace aplikace PowerPoint</vt:lpstr>
      <vt:lpstr>Povodně  v červnu 2013</vt:lpstr>
      <vt:lpstr>Povodně  v srpnu 2010</vt:lpstr>
      <vt:lpstr>Povodně v květnu a červnu 2010</vt:lpstr>
      <vt:lpstr>Přívalové povodně 2009</vt:lpstr>
      <vt:lpstr>Jarní povodně 2006</vt:lpstr>
      <vt:lpstr>Prezentace aplikace PowerPoint</vt:lpstr>
      <vt:lpstr>Srovnání</vt:lpstr>
      <vt:lpstr>Děkuji vám za pozornost.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Pavla Štěpánková</dc:creator>
  <cp:lastModifiedBy>Pavla Stepankova</cp:lastModifiedBy>
  <cp:revision>605</cp:revision>
  <cp:lastPrinted>1601-01-01T00:00:00Z</cp:lastPrinted>
  <dcterms:created xsi:type="dcterms:W3CDTF">2010-02-03T07:21:39Z</dcterms:created>
  <dcterms:modified xsi:type="dcterms:W3CDTF">2019-03-27T12:18:07Z</dcterms:modified>
</cp:coreProperties>
</file>