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77" r:id="rId6"/>
    <p:sldId id="278" r:id="rId7"/>
    <p:sldId id="279" r:id="rId8"/>
    <p:sldId id="280" r:id="rId9"/>
    <p:sldId id="281" r:id="rId10"/>
    <p:sldId id="283" r:id="rId11"/>
    <p:sldId id="272" r:id="rId12"/>
    <p:sldId id="267" r:id="rId13"/>
    <p:sldId id="273" r:id="rId14"/>
    <p:sldId id="269" r:id="rId15"/>
    <p:sldId id="271" r:id="rId16"/>
    <p:sldId id="260" r:id="rId17"/>
    <p:sldId id="264" r:id="rId18"/>
    <p:sldId id="265" r:id="rId19"/>
    <p:sldId id="263" r:id="rId20"/>
    <p:sldId id="276" r:id="rId21"/>
    <p:sldId id="268" r:id="rId22"/>
    <p:sldId id="262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1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2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7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8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35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A28A-EB86-487E-A1C3-BCC968471D83}" type="datetimeFigureOut">
              <a:rPr lang="cs-CZ" smtClean="0"/>
              <a:t>16.2.2020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Metagenomika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Vídeňská,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85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/>
                </a:solidFill>
              </a:rPr>
              <a:t>Mikrobiom = soubor mikroorganismů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8" y="2420888"/>
            <a:ext cx="1972156" cy="16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Mikroorganismus – jednobuněčný organismus pozorovatelný pouze pod mikroskopem</a:t>
            </a:r>
          </a:p>
          <a:p>
            <a:pPr lvl="1"/>
            <a:r>
              <a:rPr lang="cs-CZ" b="1">
                <a:solidFill>
                  <a:srgbClr val="C00000"/>
                </a:solidFill>
              </a:rPr>
              <a:t>Bakterie</a:t>
            </a:r>
          </a:p>
          <a:p>
            <a:pPr lvl="1"/>
            <a:r>
              <a:rPr lang="cs-CZ">
                <a:solidFill>
                  <a:schemeClr val="accent1"/>
                </a:solidFill>
              </a:rPr>
              <a:t>Viry</a:t>
            </a:r>
          </a:p>
          <a:p>
            <a:pPr lvl="1"/>
            <a:r>
              <a:rPr lang="cs-CZ">
                <a:solidFill>
                  <a:schemeClr val="tx2">
                    <a:lumMod val="75000"/>
                  </a:schemeClr>
                </a:solidFill>
              </a:rPr>
              <a:t>Plísně</a:t>
            </a:r>
          </a:p>
          <a:p>
            <a:pPr lvl="1"/>
            <a:r>
              <a:rPr lang="cs-CZ">
                <a:solidFill>
                  <a:schemeClr val="tx2">
                    <a:lumMod val="75000"/>
                  </a:schemeClr>
                </a:solidFill>
              </a:rPr>
              <a:t>Kvasinky</a:t>
            </a:r>
          </a:p>
          <a:p>
            <a:pPr lvl="1"/>
            <a:r>
              <a:rPr lang="cs-CZ">
                <a:solidFill>
                  <a:schemeClr val="tx2">
                    <a:lumMod val="75000"/>
                  </a:schemeClr>
                </a:solidFill>
              </a:rPr>
              <a:t>Řasy a prvoci</a:t>
            </a:r>
          </a:p>
          <a:p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998168" y="3902859"/>
            <a:ext cx="1568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http://www.wikiskripta.eu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2679377"/>
            <a:ext cx="2600397" cy="15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296750" y="4149080"/>
            <a:ext cx="2083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http://aboutviruses.weebly.com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84" y="4293096"/>
            <a:ext cx="1827123" cy="12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13" y="4375373"/>
            <a:ext cx="1522479" cy="11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7" y="4653136"/>
            <a:ext cx="188370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1484784"/>
            <a:ext cx="8640960" cy="52565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738698" y="6165304"/>
            <a:ext cx="7433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Patogenní bakterie </a:t>
            </a:r>
            <a:r>
              <a:rPr lang="cs-CZ" sz="2400" dirty="0"/>
              <a:t>– bakterie způsobující onemocnění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60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4498197" cy="24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Výzkum bakterií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světe je cca 4-6 x 10</a:t>
            </a:r>
            <a:r>
              <a:rPr lang="cs-CZ" baseline="30000" dirty="0"/>
              <a:t>30 </a:t>
            </a:r>
            <a:r>
              <a:rPr lang="cs-CZ" dirty="0" err="1"/>
              <a:t>prokaryot</a:t>
            </a:r>
            <a:endParaRPr lang="cs-CZ" dirty="0"/>
          </a:p>
          <a:p>
            <a:r>
              <a:rPr lang="cs-CZ" dirty="0"/>
              <a:t>Více než 99,9 bakterií je nekultivovatelných</a:t>
            </a:r>
          </a:p>
          <a:p>
            <a:r>
              <a:rPr lang="cs-CZ" dirty="0"/>
              <a:t>V databázi více než 1 mil. genů</a:t>
            </a:r>
          </a:p>
          <a:p>
            <a:r>
              <a:rPr lang="cs-CZ" dirty="0"/>
              <a:t>Nové přístupy – objev nových genů </a:t>
            </a:r>
          </a:p>
          <a:p>
            <a:pPr lvl="1"/>
            <a:r>
              <a:rPr lang="cs-CZ" dirty="0"/>
              <a:t>ATB</a:t>
            </a:r>
          </a:p>
          <a:p>
            <a:pPr lvl="1"/>
            <a:r>
              <a:rPr lang="cs-CZ" dirty="0"/>
              <a:t>Enzymy</a:t>
            </a:r>
          </a:p>
          <a:p>
            <a:pPr lvl="1"/>
            <a:r>
              <a:rPr lang="cs-CZ" dirty="0"/>
              <a:t>Léčiva</a:t>
            </a:r>
          </a:p>
          <a:p>
            <a:pPr lvl="1"/>
            <a:r>
              <a:rPr lang="cs-CZ" dirty="0"/>
              <a:t>Degradují kontaminanty v prostředí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51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Definice </a:t>
            </a:r>
            <a:r>
              <a:rPr lang="cs-CZ" dirty="0" err="1">
                <a:solidFill>
                  <a:schemeClr val="tx2"/>
                </a:solidFill>
              </a:rPr>
              <a:t>metagenomiky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err="1"/>
              <a:t>Metagenomika</a:t>
            </a:r>
            <a:r>
              <a:rPr lang="cs-CZ" altLang="cs-CZ" dirty="0"/>
              <a:t> je definována jako věda zabývající se biologickou diverzitou. Je založena na analýze genomů příbuzných, ale ne zcela identických mikrobních populací za použití genetických a molekulárních technik. Celkové </a:t>
            </a:r>
            <a:r>
              <a:rPr lang="cs-CZ" altLang="cs-CZ" dirty="0" err="1"/>
              <a:t>metagenomické</a:t>
            </a:r>
            <a:r>
              <a:rPr lang="cs-CZ" altLang="cs-CZ" dirty="0"/>
              <a:t> studie umožňují porozumět dynamice mikrobního společenství a zahrnují analýzy nukleotidových sekvencí, </a:t>
            </a:r>
            <a:r>
              <a:rPr lang="pl-PL" altLang="cs-CZ" dirty="0"/>
              <a:t>struktury, regulace a funkce (Handelsman a kol., 1998).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2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43503" r="21197" b="2114"/>
          <a:stretch/>
        </p:blipFill>
        <p:spPr>
          <a:xfrm>
            <a:off x="826811" y="1772816"/>
            <a:ext cx="7633621" cy="4171656"/>
          </a:xfrm>
          <a:ln w="5715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Metagenomika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>
                <a:solidFill>
                  <a:schemeClr val="tx2"/>
                </a:solidFill>
              </a:rPr>
              <a:t>Metagenomika</a:t>
            </a:r>
            <a:endParaRPr lang="cs-CZ" altLang="cs-CZ" dirty="0">
              <a:solidFill>
                <a:schemeClr val="tx2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1775"/>
            <a:ext cx="6480175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2700338" y="6237288"/>
            <a:ext cx="3903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900">
                <a:solidFill>
                  <a:schemeClr val="tx1"/>
                </a:solidFill>
              </a:rPr>
              <a:t>http://www.cbs.dtu.dk/researchgroups/metagenomics/metagenomics.php</a:t>
            </a:r>
          </a:p>
        </p:txBody>
      </p:sp>
      <p:sp>
        <p:nvSpPr>
          <p:cNvPr id="5" name="Ovál 4"/>
          <p:cNvSpPr/>
          <p:nvPr/>
        </p:nvSpPr>
        <p:spPr>
          <a:xfrm>
            <a:off x="2555875" y="1268413"/>
            <a:ext cx="3240088" cy="259238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solidFill>
                  <a:schemeClr val="tx2"/>
                </a:solidFill>
              </a:rPr>
              <a:t>Mikrobiom a člověk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685800" y="545465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cs-CZ" sz="900" dirty="0">
                <a:solidFill>
                  <a:schemeClr val="tx1"/>
                </a:solidFill>
                <a:ea typeface="MS PGothic" pitchFamily="34" charset="-128"/>
              </a:rPr>
              <a:t>Whiteside, S. A. </a:t>
            </a:r>
            <a:r>
              <a:rPr lang="da-DK" altLang="cs-CZ" sz="900" i="1" dirty="0">
                <a:solidFill>
                  <a:schemeClr val="tx1"/>
                </a:solidFill>
                <a:ea typeface="MS PGothic" pitchFamily="34" charset="-128"/>
              </a:rPr>
              <a:t>et al. </a:t>
            </a:r>
            <a:r>
              <a:rPr lang="en-GB" altLang="cs-CZ" sz="900" dirty="0">
                <a:solidFill>
                  <a:schemeClr val="tx1"/>
                </a:solidFill>
                <a:ea typeface="MS PGothic" pitchFamily="34" charset="-128"/>
              </a:rPr>
              <a:t>(2015) </a:t>
            </a:r>
            <a:r>
              <a:rPr lang="en-US" altLang="cs-CZ" sz="900" dirty="0">
                <a:solidFill>
                  <a:schemeClr val="tx1"/>
                </a:solidFill>
                <a:ea typeface="MS PGothic" pitchFamily="34" charset="-128"/>
              </a:rPr>
              <a:t>The microbiome of the urinary tract—a role beyond infection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 i="1" dirty="0">
                <a:solidFill>
                  <a:schemeClr val="tx1"/>
                </a:solidFill>
                <a:ea typeface="MS PGothic" pitchFamily="34" charset="-128"/>
              </a:rPr>
              <a:t>Nat. Rev. Urol.</a:t>
            </a:r>
            <a:r>
              <a:rPr lang="en-US" altLang="cs-CZ" sz="900" dirty="0">
                <a:solidFill>
                  <a:schemeClr val="tx1"/>
                </a:solidFill>
                <a:ea typeface="MS PGothic" pitchFamily="34" charset="-128"/>
              </a:rPr>
              <a:t> doi:10.1038/nrurol.2014.361</a:t>
            </a:r>
          </a:p>
        </p:txBody>
      </p:sp>
      <p:pic>
        <p:nvPicPr>
          <p:cNvPr id="16389" name="Picture 5" descr="D:\kuloth\2015\14-01-2015\NR_aop1\slides_img\nrurol.2014.36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87513"/>
            <a:ext cx="7029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3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637112"/>
          </a:xfrm>
          <a:ln w="571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Izolace čistých kultur, biochemické reakce („fenotyp“ bakterie, různé podmínky)</a:t>
            </a:r>
          </a:p>
          <a:p>
            <a:pPr>
              <a:buFontTx/>
              <a:buChar char="-"/>
            </a:pPr>
            <a:r>
              <a:rPr lang="cs-CZ" dirty="0" err="1"/>
              <a:t>Fingerprintové</a:t>
            </a:r>
            <a:r>
              <a:rPr lang="cs-CZ" dirty="0"/>
              <a:t> metody (RFLP, </a:t>
            </a:r>
            <a:r>
              <a:rPr lang="cs-CZ" dirty="0" err="1"/>
              <a:t>rep</a:t>
            </a:r>
            <a:r>
              <a:rPr lang="cs-CZ" dirty="0"/>
              <a:t> PCR, </a:t>
            </a:r>
            <a:r>
              <a:rPr lang="cs-CZ" dirty="0" err="1"/>
              <a:t>ribotypizace</a:t>
            </a:r>
            <a:r>
              <a:rPr lang="cs-CZ" dirty="0"/>
              <a:t>, DGGE)</a:t>
            </a:r>
          </a:p>
          <a:p>
            <a:pPr>
              <a:buFontTx/>
              <a:buChar char="-"/>
            </a:pPr>
            <a:r>
              <a:rPr lang="cs-CZ" dirty="0"/>
              <a:t>Identifikace pomocí sond (</a:t>
            </a:r>
            <a:r>
              <a:rPr lang="cs-CZ" dirty="0" err="1"/>
              <a:t>dot-blot</a:t>
            </a:r>
            <a:r>
              <a:rPr lang="cs-CZ" dirty="0"/>
              <a:t> hybridizace, FISH)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Výzkum </a:t>
            </a:r>
            <a:r>
              <a:rPr lang="cs-CZ" dirty="0" err="1">
                <a:solidFill>
                  <a:schemeClr val="tx2"/>
                </a:solidFill>
              </a:rPr>
              <a:t>mikrobiomu</a:t>
            </a:r>
            <a:r>
              <a:rPr lang="cs-CZ" dirty="0">
                <a:solidFill>
                  <a:schemeClr val="tx2"/>
                </a:solidFill>
              </a:rPr>
              <a:t>- minulost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44208" y="3845366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Molekulární techniky – i nekultivovatelné mikroorganismy</a:t>
            </a:r>
            <a:r>
              <a:rPr lang="cs-CZ" sz="2000" b="1" dirty="0">
                <a:solidFill>
                  <a:srgbClr val="C00000"/>
                </a:solidFill>
              </a:rPr>
              <a:t>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Pravá složená závorka 4"/>
          <p:cNvSpPr/>
          <p:nvPr/>
        </p:nvSpPr>
        <p:spPr>
          <a:xfrm>
            <a:off x="5364088" y="3456874"/>
            <a:ext cx="1224136" cy="256441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Ribotypizace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riboprinter2 [Režim kompatibility] - Lachema 2008_Svec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22279" r="19835"/>
          <a:stretch/>
        </p:blipFill>
        <p:spPr>
          <a:xfrm>
            <a:off x="1043608" y="1412776"/>
            <a:ext cx="72008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Rep</a:t>
            </a:r>
            <a:r>
              <a:rPr lang="cs-CZ" dirty="0">
                <a:solidFill>
                  <a:schemeClr val="tx2"/>
                </a:solidFill>
              </a:rPr>
              <a:t>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6" y="2411910"/>
            <a:ext cx="4071687" cy="28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10896"/>
            <a:ext cx="2425452" cy="262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8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DGGE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3393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7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Hodnocení: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při hodinách</a:t>
            </a:r>
          </a:p>
          <a:p>
            <a:r>
              <a:rPr lang="cs-CZ" dirty="0"/>
              <a:t>Prezentace – na </a:t>
            </a:r>
            <a:r>
              <a:rPr lang="cs-CZ"/>
              <a:t>základě článku</a:t>
            </a:r>
            <a:endParaRPr lang="cs-CZ" dirty="0"/>
          </a:p>
          <a:p>
            <a:r>
              <a:rPr lang="cs-CZ" dirty="0"/>
              <a:t>Ústní zkouška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0471"/>
            <a:ext cx="4687416" cy="34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52513"/>
            <a:ext cx="42703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altLang="cs-CZ" dirty="0" err="1">
                <a:solidFill>
                  <a:schemeClr val="tx2"/>
                </a:solidFill>
              </a:rPr>
              <a:t>Metagenomika</a:t>
            </a:r>
            <a:r>
              <a:rPr lang="cs-CZ" altLang="cs-CZ" dirty="0">
                <a:solidFill>
                  <a:schemeClr val="tx2"/>
                </a:solidFill>
              </a:rPr>
              <a:t> - </a:t>
            </a:r>
            <a:r>
              <a:rPr lang="cs-CZ" altLang="cs-CZ" dirty="0" err="1">
                <a:solidFill>
                  <a:schemeClr val="tx2"/>
                </a:solidFill>
              </a:rPr>
              <a:t>sekvenace</a:t>
            </a:r>
            <a:endParaRPr lang="cs-CZ" altLang="cs-CZ" dirty="0">
              <a:solidFill>
                <a:schemeClr val="tx2"/>
              </a:solidFill>
            </a:endParaRPr>
          </a:p>
        </p:txBody>
      </p:sp>
      <p:sp>
        <p:nvSpPr>
          <p:cNvPr id="5124" name="Zástupný symbol pro obsah 3"/>
          <p:cNvSpPr>
            <a:spLocks noGrp="1"/>
          </p:cNvSpPr>
          <p:nvPr>
            <p:ph idx="1"/>
          </p:nvPr>
        </p:nvSpPr>
        <p:spPr>
          <a:xfrm>
            <a:off x="4283968" y="982401"/>
            <a:ext cx="4890765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400" b="1" i="1" dirty="0"/>
              <a:t>Dva hlavní přístupy </a:t>
            </a:r>
          </a:p>
          <a:p>
            <a:pPr lvl="1"/>
            <a:r>
              <a:rPr lang="cs-CZ" altLang="cs-CZ" sz="2400" b="1" dirty="0"/>
              <a:t>Cílené </a:t>
            </a:r>
            <a:r>
              <a:rPr lang="cs-CZ" altLang="cs-CZ" sz="2400" b="1" dirty="0" err="1"/>
              <a:t>sekvenování</a:t>
            </a:r>
            <a:endParaRPr lang="cs-CZ" altLang="cs-CZ" sz="2400" b="1" dirty="0"/>
          </a:p>
          <a:p>
            <a:pPr marL="914400" lvl="2" indent="0">
              <a:buFont typeface="Arial" charset="0"/>
              <a:buNone/>
            </a:pPr>
            <a:r>
              <a:rPr lang="cs-CZ" altLang="cs-CZ" dirty="0" err="1"/>
              <a:t>Sekvenování</a:t>
            </a:r>
            <a:r>
              <a:rPr lang="cs-CZ" altLang="cs-CZ" dirty="0"/>
              <a:t> specifických genů (16S rRNA) a seskupení vzniklých sekvencí do fylogenetického vztahu </a:t>
            </a:r>
          </a:p>
          <a:p>
            <a:pPr lvl="1"/>
            <a:r>
              <a:rPr lang="cs-CZ" altLang="cs-CZ" sz="2400" b="1" dirty="0"/>
              <a:t>(Celo)</a:t>
            </a:r>
            <a:r>
              <a:rPr lang="cs-CZ" altLang="cs-CZ" sz="2400" b="1" dirty="0" err="1"/>
              <a:t>Metagenomové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sekvenování</a:t>
            </a:r>
            <a:r>
              <a:rPr lang="cs-CZ" altLang="cs-CZ" sz="2400" b="1" dirty="0"/>
              <a:t> </a:t>
            </a:r>
          </a:p>
          <a:p>
            <a:pPr marL="914400" lvl="2" indent="0">
              <a:buFont typeface="Arial" charset="0"/>
              <a:buNone/>
            </a:pPr>
            <a:r>
              <a:rPr lang="cs-CZ" altLang="cs-CZ" dirty="0"/>
              <a:t>Náhodně </a:t>
            </a:r>
            <a:r>
              <a:rPr lang="cs-CZ" altLang="cs-CZ" dirty="0" err="1"/>
              <a:t>sekvenované</a:t>
            </a:r>
            <a:r>
              <a:rPr lang="cs-CZ" altLang="cs-CZ" dirty="0"/>
              <a:t> úseky DNA (nebo RNA) a porovnání vzniklých sekvencí v NCBI databázi na základně podobnosti s referenční sekvencí. </a:t>
            </a:r>
          </a:p>
          <a:p>
            <a:endParaRPr lang="cs-CZ" altLang="cs-CZ" dirty="0"/>
          </a:p>
        </p:txBody>
      </p:sp>
      <p:pic>
        <p:nvPicPr>
          <p:cNvPr id="41" name="Picture 6" descr="GS_Junior (Larg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68650"/>
            <a:ext cx="3589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8313" y="3141663"/>
            <a:ext cx="3527425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323850" y="3141663"/>
            <a:ext cx="3600450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54013" y="3597275"/>
            <a:ext cx="358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C00000"/>
                </a:solidFill>
                <a:latin typeface="Arial" charset="0"/>
              </a:rPr>
              <a:t>Next generation sequencing</a:t>
            </a:r>
          </a:p>
        </p:txBody>
      </p:sp>
      <p:sp>
        <p:nvSpPr>
          <p:cNvPr id="5131" name="TextovéPole 12"/>
          <p:cNvSpPr txBox="1">
            <a:spLocks noChangeArrowheads="1"/>
          </p:cNvSpPr>
          <p:nvPr/>
        </p:nvSpPr>
        <p:spPr bwMode="auto">
          <a:xfrm>
            <a:off x="488950" y="6294438"/>
            <a:ext cx="3435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charset="0"/>
              </a:rPr>
              <a:t>http://legacy.camera.calit2.net/education/what-is-metagenomics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052513"/>
            <a:ext cx="4104456" cy="55245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Funkční </a:t>
            </a:r>
            <a:r>
              <a:rPr lang="cs-CZ" dirty="0" err="1">
                <a:solidFill>
                  <a:schemeClr val="tx2"/>
                </a:solidFill>
              </a:rPr>
              <a:t>metagenomika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31508" r="20488" b="3072"/>
          <a:stretch/>
        </p:blipFill>
        <p:spPr>
          <a:xfrm>
            <a:off x="755576" y="1196752"/>
            <a:ext cx="7901671" cy="5582479"/>
          </a:xfr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2391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Sangerovo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sekvenování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3" y="1628800"/>
            <a:ext cx="7344816" cy="48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6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Sekvenování</a:t>
            </a:r>
            <a:r>
              <a:rPr lang="cs-CZ" dirty="0">
                <a:solidFill>
                  <a:schemeClr val="tx2"/>
                </a:solidFill>
              </a:rPr>
              <a:t> nové generace</a:t>
            </a:r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2095" r="25309" b="-295"/>
          <a:stretch/>
        </p:blipFill>
        <p:spPr>
          <a:xfrm>
            <a:off x="755576" y="1121229"/>
            <a:ext cx="7704856" cy="5736772"/>
          </a:xfrm>
        </p:spPr>
      </p:pic>
    </p:spTree>
    <p:extLst>
      <p:ext uri="{BB962C8B-B14F-4D97-AF65-F5344CB8AC3E}">
        <p14:creationId xmlns:p14="http://schemas.microsoft.com/office/powerpoint/2010/main" val="102880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Osnova přednášek: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BE62F41-AA1E-49E4-B8A1-2482B406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52104"/>
              </p:ext>
            </p:extLst>
          </p:nvPr>
        </p:nvGraphicFramePr>
        <p:xfrm>
          <a:off x="935217" y="1951514"/>
          <a:ext cx="7307014" cy="3823335"/>
        </p:xfrm>
        <a:graphic>
          <a:graphicData uri="http://schemas.openxmlformats.org/drawingml/2006/table">
            <a:tbl>
              <a:tblPr/>
              <a:tblGrid>
                <a:gridCol w="1132400">
                  <a:extLst>
                    <a:ext uri="{9D8B030D-6E8A-4147-A177-3AD203B41FA5}">
                      <a16:colId xmlns:a16="http://schemas.microsoft.com/office/drawing/2014/main" val="950971608"/>
                    </a:ext>
                  </a:extLst>
                </a:gridCol>
                <a:gridCol w="6174614">
                  <a:extLst>
                    <a:ext uri="{9D8B030D-6E8A-4147-A177-3AD203B41FA5}">
                      <a16:colId xmlns:a16="http://schemas.microsoft.com/office/drawing/2014/main" val="36900349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Téma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796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Úvod do metagenomiky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281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Sekvenování druhé generace, principy 454, Illumina, Ion Torrent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574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Principy Minion, PacBio, prohlídka laboratoří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882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Odběry vzorků, izolace, příprava knihoven 16S rRNA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160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Celometagenomové sekvenování, sekvenace eukaryot a virů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542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Vyhodnocování sekvenací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0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Metatranskriptomika, Metabolomika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454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Mikrobiom vody a půdy, Metagenomika v klinické praxi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146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Střevní mikrobiom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295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Pozvaní odborníci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045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Pozvaní odborníci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33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Prezentace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698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Prezentace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915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18.5.2020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Ústní zkouška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Historie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215356"/>
            <a:ext cx="3295650" cy="32956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První pozorování </a:t>
            </a:r>
            <a:r>
              <a:rPr lang="cs-CZ" dirty="0" err="1">
                <a:solidFill>
                  <a:schemeClr val="tx2"/>
                </a:solidFill>
              </a:rPr>
              <a:t>mikrooganismů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772816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15616" y="193480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384816"/>
            <a:ext cx="33843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1676</a:t>
            </a:r>
          </a:p>
          <a:p>
            <a:r>
              <a:rPr lang="cs-CZ" dirty="0"/>
              <a:t>Antonio van </a:t>
            </a:r>
            <a:r>
              <a:rPr lang="cs-CZ" dirty="0" err="1"/>
              <a:t>Leewenhoek</a:t>
            </a:r>
            <a:endParaRPr lang="cs-CZ" dirty="0"/>
          </a:p>
          <a:p>
            <a:r>
              <a:rPr lang="cs-CZ" dirty="0"/>
              <a:t>První pozorování mikroorganismů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5256584" y="6381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http://sukirgenk.dvrlists.com/van-leeuwenhoek-first-microscope.html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24" y="2617770"/>
            <a:ext cx="4790306" cy="372579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6" y="3742180"/>
            <a:ext cx="3124121" cy="245764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82059" y="6269250"/>
            <a:ext cx="372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https://americangallery20th.files.wordpress.com/2012/09/antonie-von-leeuwenhoek.jpg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1300020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Hippocrates</a:t>
            </a:r>
            <a:r>
              <a:rPr lang="cs-CZ" sz="1000" dirty="0"/>
              <a:t> – epidemiologické pozorování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99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0" y="3397740"/>
            <a:ext cx="2514600" cy="32861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59" y="3253724"/>
            <a:ext cx="4986570" cy="35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Objevení původců chorob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1676</a:t>
            </a:r>
          </a:p>
          <a:p>
            <a:pPr algn="ctr"/>
            <a:r>
              <a:rPr lang="cs-CZ" sz="1200" dirty="0"/>
              <a:t>Antonio van </a:t>
            </a:r>
            <a:r>
              <a:rPr lang="cs-CZ" sz="1200" dirty="0" err="1"/>
              <a:t>Leewenhoek</a:t>
            </a:r>
            <a:endParaRPr lang="cs-CZ" sz="1200" dirty="0"/>
          </a:p>
          <a:p>
            <a:pPr algn="ctr"/>
            <a:r>
              <a:rPr lang="cs-CZ" sz="1200" dirty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81548"/>
            <a:ext cx="33843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1843-1910</a:t>
            </a:r>
          </a:p>
          <a:p>
            <a:r>
              <a:rPr lang="cs-CZ" dirty="0"/>
              <a:t>Robert Koch</a:t>
            </a:r>
          </a:p>
          <a:p>
            <a:r>
              <a:rPr lang="cs-CZ" dirty="0"/>
              <a:t>Vypracování Kochových postulátů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Jenner</a:t>
            </a:r>
            <a:r>
              <a:rPr lang="cs-CZ" sz="1000" dirty="0"/>
              <a:t> – vakcinace (plané neštovice)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Pasteur – pasterizace, </a:t>
            </a:r>
            <a:r>
              <a:rPr lang="cs-CZ" sz="1000" dirty="0" err="1"/>
              <a:t>vakciny</a:t>
            </a:r>
            <a:endParaRPr lang="en-US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Listeur</a:t>
            </a:r>
            <a:r>
              <a:rPr lang="cs-CZ" sz="1000" dirty="0"/>
              <a:t> – antisepse v chirurgii</a:t>
            </a:r>
            <a:endParaRPr lang="en-US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Hippocrates</a:t>
            </a:r>
            <a:r>
              <a:rPr lang="cs-CZ" sz="1000" dirty="0"/>
              <a:t> – epidemiologické pozorování</a:t>
            </a:r>
            <a:endParaRPr lang="en-US" sz="1000" dirty="0"/>
          </a:p>
        </p:txBody>
      </p:sp>
      <p:sp>
        <p:nvSpPr>
          <p:cNvPr id="2" name="Obdélník 1"/>
          <p:cNvSpPr/>
          <p:nvPr/>
        </p:nvSpPr>
        <p:spPr>
          <a:xfrm>
            <a:off x="416632" y="6669360"/>
            <a:ext cx="4371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http://content.answers.com/main/content/img/scitech/HSroberh.jpg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72" y="-6950"/>
            <a:ext cx="529272" cy="54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Objev domény </a:t>
            </a:r>
            <a:r>
              <a:rPr lang="cs-CZ" dirty="0" err="1">
                <a:solidFill>
                  <a:schemeClr val="tx2"/>
                </a:solidFill>
              </a:rPr>
              <a:t>Archea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1676</a:t>
            </a:r>
          </a:p>
          <a:p>
            <a:pPr algn="ctr"/>
            <a:r>
              <a:rPr lang="cs-CZ" sz="1200" dirty="0"/>
              <a:t>Antonio van </a:t>
            </a:r>
            <a:r>
              <a:rPr lang="cs-CZ" sz="1200" dirty="0" err="1"/>
              <a:t>Leewenhoek</a:t>
            </a:r>
            <a:endParaRPr lang="cs-CZ" sz="1200" dirty="0"/>
          </a:p>
          <a:p>
            <a:pPr algn="ctr"/>
            <a:r>
              <a:rPr lang="cs-CZ" sz="1200" dirty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1843-1910</a:t>
            </a:r>
          </a:p>
          <a:p>
            <a:r>
              <a:rPr lang="cs-CZ" sz="1200" dirty="0"/>
              <a:t>Robert Koch</a:t>
            </a:r>
          </a:p>
          <a:p>
            <a:r>
              <a:rPr lang="cs-CZ" sz="1200" dirty="0"/>
              <a:t>Vypracování Kochových postulátů</a:t>
            </a:r>
            <a:endParaRPr lang="en-US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Jenner</a:t>
            </a:r>
            <a:r>
              <a:rPr lang="cs-CZ" sz="1000" dirty="0"/>
              <a:t> – vakcinace (plané neštovice)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Pasteur – pasterizace, </a:t>
            </a:r>
            <a:r>
              <a:rPr lang="cs-CZ" sz="1000" dirty="0" err="1"/>
              <a:t>vakciny</a:t>
            </a:r>
            <a:endParaRPr lang="en-US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Listeur</a:t>
            </a:r>
            <a:r>
              <a:rPr lang="cs-CZ" sz="1000" dirty="0"/>
              <a:t> – antisepse v chirurgii</a:t>
            </a:r>
            <a:endParaRPr lang="en-US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Hippocrates</a:t>
            </a:r>
            <a:r>
              <a:rPr lang="cs-CZ" sz="1000" dirty="0"/>
              <a:t> – epidemiologické pozorování</a:t>
            </a:r>
            <a:endParaRPr lang="en-US" sz="1000" dirty="0"/>
          </a:p>
        </p:txBody>
      </p:sp>
      <p:sp>
        <p:nvSpPr>
          <p:cNvPr id="24" name="Ovál 23"/>
          <p:cNvSpPr/>
          <p:nvPr/>
        </p:nvSpPr>
        <p:spPr>
          <a:xfrm>
            <a:off x="5076056" y="1844824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ovéPole 24"/>
          <p:cNvSpPr txBox="1"/>
          <p:nvPr/>
        </p:nvSpPr>
        <p:spPr>
          <a:xfrm>
            <a:off x="4499992" y="2289646"/>
            <a:ext cx="35283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1977 - Carl </a:t>
            </a:r>
            <a:r>
              <a:rPr lang="cs-CZ" dirty="0" err="1"/>
              <a:t>Woese</a:t>
            </a:r>
            <a:endParaRPr lang="cs-CZ" dirty="0"/>
          </a:p>
          <a:p>
            <a:r>
              <a:rPr lang="cs-CZ" dirty="0"/>
              <a:t>Objev domény </a:t>
            </a:r>
            <a:r>
              <a:rPr lang="cs-CZ" dirty="0" err="1"/>
              <a:t>Archea</a:t>
            </a:r>
            <a:r>
              <a:rPr lang="cs-CZ" dirty="0"/>
              <a:t>, studium genu 16S </a:t>
            </a:r>
            <a:r>
              <a:rPr lang="cs-CZ" dirty="0" err="1"/>
              <a:t>rRNA</a:t>
            </a:r>
            <a:endParaRPr lang="en-US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Watson a Crick – struktura DNA</a:t>
            </a:r>
            <a:endParaRPr lang="en-US" sz="1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Sanger</a:t>
            </a:r>
            <a:r>
              <a:rPr lang="cs-CZ" sz="1000" dirty="0"/>
              <a:t> – </a:t>
            </a:r>
            <a:r>
              <a:rPr lang="cs-CZ" sz="1000" dirty="0" err="1"/>
              <a:t>sekvenace</a:t>
            </a:r>
            <a:r>
              <a:rPr lang="cs-CZ" sz="1000" dirty="0"/>
              <a:t> DNA</a:t>
            </a:r>
            <a:endParaRPr lang="en-US" sz="10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00" y="3396067"/>
            <a:ext cx="411480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517356" y="6165304"/>
            <a:ext cx="2470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Yarza</a:t>
            </a:r>
            <a:r>
              <a:rPr lang="en-US" sz="1000" dirty="0"/>
              <a:t>, P. et al</a:t>
            </a:r>
            <a:r>
              <a:rPr lang="cs-CZ" sz="1000" dirty="0"/>
              <a:t>; </a:t>
            </a:r>
            <a:r>
              <a:rPr lang="en-US" sz="1000" dirty="0"/>
              <a:t>Nat. Rev. </a:t>
            </a:r>
            <a:r>
              <a:rPr lang="en-US" sz="1000" dirty="0" err="1"/>
              <a:t>Microbiol</a:t>
            </a:r>
            <a:r>
              <a:rPr lang="en-US" sz="1000" dirty="0"/>
              <a:t>. 12</a:t>
            </a:r>
            <a:r>
              <a:rPr lang="cs-CZ" sz="1000" dirty="0"/>
              <a:t>;</a:t>
            </a:r>
            <a:r>
              <a:rPr lang="en-US" sz="1000" dirty="0"/>
              <a:t> 2014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170583" cy="29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327767" y="5589240"/>
            <a:ext cx="5492705" cy="12003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 80. letech – 12 kmenů bakterií, každý s kultivovatelným reprezentantem</a:t>
            </a:r>
          </a:p>
          <a:p>
            <a:r>
              <a:rPr lang="cs-CZ" dirty="0"/>
              <a:t>Nyní: více než 100 kmenů, 2/3 bez kultivovatelného reprezentanta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467544" y="3140968"/>
            <a:ext cx="2520279" cy="327055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Nekultivovatelné mikroorganismy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1676</a:t>
            </a:r>
          </a:p>
          <a:p>
            <a:pPr algn="ctr"/>
            <a:r>
              <a:rPr lang="cs-CZ" sz="1200" dirty="0"/>
              <a:t>Antonio van </a:t>
            </a:r>
            <a:r>
              <a:rPr lang="cs-CZ" sz="1200" dirty="0" err="1"/>
              <a:t>Leewenhoek</a:t>
            </a:r>
            <a:endParaRPr lang="cs-CZ" sz="1200" dirty="0"/>
          </a:p>
          <a:p>
            <a:pPr algn="ctr"/>
            <a:r>
              <a:rPr lang="cs-CZ" sz="1200" dirty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1843-1910</a:t>
            </a:r>
          </a:p>
          <a:p>
            <a:r>
              <a:rPr lang="cs-CZ" sz="1200" dirty="0"/>
              <a:t>Robert Koch</a:t>
            </a:r>
          </a:p>
          <a:p>
            <a:r>
              <a:rPr lang="cs-CZ" sz="1200" dirty="0"/>
              <a:t>Vypracování Kochových postulátů</a:t>
            </a:r>
            <a:endParaRPr lang="en-US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Jenner</a:t>
            </a:r>
            <a:r>
              <a:rPr lang="cs-CZ" sz="1000" dirty="0"/>
              <a:t> – vakcinace (plané neštovice)</a:t>
            </a:r>
            <a:endParaRPr lang="en-US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Pasteur – pasterizace, </a:t>
            </a:r>
            <a:r>
              <a:rPr lang="cs-CZ" sz="1000" dirty="0" err="1"/>
              <a:t>vakciny</a:t>
            </a:r>
            <a:endParaRPr lang="en-US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Listeur</a:t>
            </a:r>
            <a:r>
              <a:rPr lang="cs-CZ" sz="1000" dirty="0"/>
              <a:t> – antisepse v chirurgii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Hippocrates</a:t>
            </a:r>
            <a:r>
              <a:rPr lang="cs-CZ" sz="1000" dirty="0"/>
              <a:t> – epidemiologické pozorování</a:t>
            </a:r>
            <a:endParaRPr lang="en-US" sz="1000" dirty="0"/>
          </a:p>
        </p:txBody>
      </p:sp>
      <p:sp>
        <p:nvSpPr>
          <p:cNvPr id="18" name="Ovál 17"/>
          <p:cNvSpPr/>
          <p:nvPr/>
        </p:nvSpPr>
        <p:spPr>
          <a:xfrm>
            <a:off x="4932040" y="1844824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/>
          <p:cNvSpPr txBox="1"/>
          <p:nvPr/>
        </p:nvSpPr>
        <p:spPr>
          <a:xfrm>
            <a:off x="4355976" y="2204864"/>
            <a:ext cx="144016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1977</a:t>
            </a:r>
          </a:p>
          <a:p>
            <a:r>
              <a:rPr lang="cs-CZ" sz="1200" dirty="0"/>
              <a:t>Carl </a:t>
            </a:r>
            <a:r>
              <a:rPr lang="cs-CZ" sz="1200" dirty="0" err="1"/>
              <a:t>Woese</a:t>
            </a:r>
            <a:endParaRPr lang="cs-CZ" sz="1200" dirty="0"/>
          </a:p>
          <a:p>
            <a:r>
              <a:rPr lang="cs-CZ" sz="1200" dirty="0"/>
              <a:t>Objev domény </a:t>
            </a:r>
            <a:r>
              <a:rPr lang="cs-CZ" sz="1200" dirty="0" err="1"/>
              <a:t>Archea</a:t>
            </a:r>
            <a:r>
              <a:rPr lang="cs-CZ" sz="1200" dirty="0"/>
              <a:t>, studium genu 16S </a:t>
            </a:r>
            <a:r>
              <a:rPr lang="cs-CZ" sz="1200" dirty="0" err="1"/>
              <a:t>rRNA</a:t>
            </a:r>
            <a:endParaRPr lang="en-US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Watson a Crick – struktura DNA</a:t>
            </a:r>
            <a:endParaRPr lang="en-US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Sanger</a:t>
            </a:r>
            <a:r>
              <a:rPr lang="cs-CZ" sz="1000" dirty="0"/>
              <a:t> – </a:t>
            </a:r>
            <a:r>
              <a:rPr lang="cs-CZ" sz="1000" dirty="0" err="1"/>
              <a:t>sekvenace</a:t>
            </a:r>
            <a:r>
              <a:rPr lang="cs-CZ" sz="1000" dirty="0"/>
              <a:t> DNA</a:t>
            </a:r>
            <a:endParaRPr lang="en-US" sz="1000" dirty="0"/>
          </a:p>
        </p:txBody>
      </p:sp>
      <p:sp>
        <p:nvSpPr>
          <p:cNvPr id="22" name="Ovál 21"/>
          <p:cNvSpPr/>
          <p:nvPr/>
        </p:nvSpPr>
        <p:spPr>
          <a:xfrm>
            <a:off x="6732240" y="183963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2361654"/>
            <a:ext cx="26642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1985 - </a:t>
            </a:r>
            <a:r>
              <a:rPr lang="cs-CZ" dirty="0" err="1"/>
              <a:t>Staley</a:t>
            </a:r>
            <a:r>
              <a:rPr lang="cs-CZ" dirty="0"/>
              <a:t> a Konopka</a:t>
            </a:r>
          </a:p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plate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anomaly</a:t>
            </a:r>
            <a:r>
              <a:rPr lang="cs-CZ" dirty="0"/>
              <a:t>“</a:t>
            </a:r>
            <a:endParaRPr lang="en-US" dirty="0"/>
          </a:p>
        </p:txBody>
      </p:sp>
      <p:pic>
        <p:nvPicPr>
          <p:cNvPr id="24" name="Obrázek 23" descr="The history of studying microbes with Norm Pace - University of Colorado Boulder &amp; University of Colorado System | Coursera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24071" r="7265" b="4659"/>
          <a:stretch/>
        </p:blipFill>
        <p:spPr>
          <a:xfrm>
            <a:off x="3174540" y="3356992"/>
            <a:ext cx="5645932" cy="2820307"/>
          </a:xfrm>
          <a:prstGeom prst="rect">
            <a:avLst/>
          </a:prstGeom>
          <a:ln>
            <a:noFill/>
          </a:ln>
        </p:spPr>
      </p:pic>
      <p:pic>
        <p:nvPicPr>
          <p:cNvPr id="25" name="Obrázek 24" descr="Measurement of in Situ Activities of Nonphotosynthetic Microorganisms in Aquatic and Terrestrial Habitats - annurev.mi.39.100185.001541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19786" r="32698" b="15351"/>
          <a:stretch/>
        </p:blipFill>
        <p:spPr>
          <a:xfrm>
            <a:off x="179512" y="3343279"/>
            <a:ext cx="2742837" cy="303633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26" name="TextovéPole 25"/>
          <p:cNvSpPr txBox="1"/>
          <p:nvPr/>
        </p:nvSpPr>
        <p:spPr>
          <a:xfrm>
            <a:off x="3275856" y="6165304"/>
            <a:ext cx="318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~</a:t>
            </a:r>
            <a:r>
              <a:rPr lang="cs-CZ" sz="1400" dirty="0"/>
              <a:t>0,1 - 0,01 %</a:t>
            </a:r>
            <a:endParaRPr lang="en-US" sz="1400" dirty="0"/>
          </a:p>
          <a:p>
            <a:pPr algn="ctr"/>
            <a:r>
              <a:rPr lang="en-US" sz="1400" dirty="0" err="1"/>
              <a:t>Kultivovateln</a:t>
            </a:r>
            <a:r>
              <a:rPr lang="cs-CZ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mikroorganismy</a:t>
            </a:r>
            <a:endParaRPr lang="en-US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12028" y="6165304"/>
            <a:ext cx="318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~</a:t>
            </a:r>
            <a:r>
              <a:rPr lang="cs-CZ" sz="1400" dirty="0"/>
              <a:t>99,9 - 99,99 %</a:t>
            </a:r>
            <a:endParaRPr lang="en-US" sz="1400" dirty="0"/>
          </a:p>
          <a:p>
            <a:pPr algn="ctr"/>
            <a:r>
              <a:rPr lang="cs-CZ" sz="1400" dirty="0" err="1"/>
              <a:t>Nek</a:t>
            </a:r>
            <a:r>
              <a:rPr lang="en-US" sz="1400" dirty="0" err="1"/>
              <a:t>ultivovateln</a:t>
            </a:r>
            <a:r>
              <a:rPr lang="cs-CZ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mikroorganismy</a:t>
            </a:r>
            <a:endParaRPr lang="en-US" sz="1400" dirty="0"/>
          </a:p>
        </p:txBody>
      </p:sp>
      <p:sp>
        <p:nvSpPr>
          <p:cNvPr id="28" name="Obdélník 27"/>
          <p:cNvSpPr/>
          <p:nvPr/>
        </p:nvSpPr>
        <p:spPr>
          <a:xfrm>
            <a:off x="3203849" y="3343279"/>
            <a:ext cx="5760640" cy="33980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6766451" y="3367444"/>
            <a:ext cx="2198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Gut Check: Exploring Your Microbiome</a:t>
            </a:r>
          </a:p>
        </p:txBody>
      </p:sp>
    </p:spTree>
    <p:extLst>
      <p:ext uri="{BB962C8B-B14F-4D97-AF65-F5344CB8AC3E}">
        <p14:creationId xmlns:p14="http://schemas.microsoft.com/office/powerpoint/2010/main" val="33697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8"/>
          <p:cNvSpPr txBox="1">
            <a:spLocks/>
          </p:cNvSpPr>
          <p:nvPr/>
        </p:nvSpPr>
        <p:spPr>
          <a:xfrm>
            <a:off x="806896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Nové technologie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7544" y="1669548"/>
            <a:ext cx="8236533" cy="612000"/>
          </a:xfrm>
          <a:prstGeom prst="rightArrow">
            <a:avLst>
              <a:gd name="adj1" fmla="val 27872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187624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2206703"/>
            <a:ext cx="1800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1676</a:t>
            </a:r>
          </a:p>
          <a:p>
            <a:pPr algn="ctr"/>
            <a:r>
              <a:rPr lang="cs-CZ" sz="1200" dirty="0"/>
              <a:t>Antonio van </a:t>
            </a:r>
            <a:r>
              <a:rPr lang="cs-CZ" sz="1200" dirty="0" err="1"/>
              <a:t>Leewenhoek</a:t>
            </a:r>
            <a:endParaRPr lang="cs-CZ" sz="1200" dirty="0"/>
          </a:p>
          <a:p>
            <a:pPr algn="ctr"/>
            <a:r>
              <a:rPr lang="cs-CZ" sz="1200" dirty="0"/>
              <a:t>První pozorování mikroorganismů</a:t>
            </a:r>
            <a:endParaRPr lang="en-US" sz="1200" dirty="0"/>
          </a:p>
        </p:txBody>
      </p:sp>
      <p:sp>
        <p:nvSpPr>
          <p:cNvPr id="12" name="Ovál 11"/>
          <p:cNvSpPr/>
          <p:nvPr/>
        </p:nvSpPr>
        <p:spPr>
          <a:xfrm>
            <a:off x="3203848" y="1831532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627784" y="2204864"/>
            <a:ext cx="15121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1843-1910</a:t>
            </a:r>
          </a:p>
          <a:p>
            <a:r>
              <a:rPr lang="cs-CZ" sz="1200" dirty="0"/>
              <a:t>Robert Koch</a:t>
            </a:r>
          </a:p>
          <a:p>
            <a:r>
              <a:rPr lang="cs-CZ" sz="1200" dirty="0"/>
              <a:t>Vypracování Kochových postulátů</a:t>
            </a:r>
            <a:endParaRPr lang="en-US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67644" y="123750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Jenner</a:t>
            </a:r>
            <a:r>
              <a:rPr lang="cs-CZ" sz="1000" dirty="0"/>
              <a:t> – vakcinace (plané neštovice)</a:t>
            </a:r>
            <a:endParaRPr lang="en-US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26943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Pasteur – pasterizace, </a:t>
            </a:r>
            <a:r>
              <a:rPr lang="cs-CZ" sz="1000" dirty="0" err="1"/>
              <a:t>vakciny</a:t>
            </a:r>
            <a:endParaRPr lang="en-US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75874" y="1309508"/>
            <a:ext cx="15640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Listeur</a:t>
            </a:r>
            <a:r>
              <a:rPr lang="cs-CZ" sz="1000" dirty="0"/>
              <a:t> – antisepse v chirurgii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156407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Hippocrates</a:t>
            </a:r>
            <a:r>
              <a:rPr lang="cs-CZ" sz="1000" dirty="0"/>
              <a:t> – epidemiologické pozorování</a:t>
            </a:r>
            <a:endParaRPr lang="en-US" sz="1000" dirty="0"/>
          </a:p>
        </p:txBody>
      </p:sp>
      <p:sp>
        <p:nvSpPr>
          <p:cNvPr id="18" name="Ovál 17"/>
          <p:cNvSpPr/>
          <p:nvPr/>
        </p:nvSpPr>
        <p:spPr>
          <a:xfrm>
            <a:off x="4932040" y="1844824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/>
          <p:cNvSpPr txBox="1"/>
          <p:nvPr/>
        </p:nvSpPr>
        <p:spPr>
          <a:xfrm>
            <a:off x="4355976" y="2204864"/>
            <a:ext cx="144016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1977</a:t>
            </a:r>
          </a:p>
          <a:p>
            <a:r>
              <a:rPr lang="cs-CZ" sz="1200" dirty="0"/>
              <a:t>Carl </a:t>
            </a:r>
            <a:r>
              <a:rPr lang="cs-CZ" sz="1200" dirty="0" err="1"/>
              <a:t>Woese</a:t>
            </a:r>
            <a:endParaRPr lang="cs-CZ" sz="1200" dirty="0"/>
          </a:p>
          <a:p>
            <a:r>
              <a:rPr lang="cs-CZ" sz="1200" dirty="0"/>
              <a:t>Objev domény </a:t>
            </a:r>
            <a:r>
              <a:rPr lang="cs-CZ" sz="1200" dirty="0" err="1"/>
              <a:t>Archea</a:t>
            </a:r>
            <a:r>
              <a:rPr lang="cs-CZ" sz="1200" dirty="0"/>
              <a:t>, studium genu 16S </a:t>
            </a:r>
            <a:r>
              <a:rPr lang="cs-CZ" sz="1200" dirty="0" err="1"/>
              <a:t>rRNA</a:t>
            </a:r>
            <a:endParaRPr lang="en-US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80718" y="1349261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/>
              <a:t>Watson a Crick – struktura DNA</a:t>
            </a:r>
            <a:endParaRPr lang="en-US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83150" y="1340768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Sanger</a:t>
            </a:r>
            <a:r>
              <a:rPr lang="cs-CZ" sz="1000" dirty="0"/>
              <a:t> – </a:t>
            </a:r>
            <a:r>
              <a:rPr lang="cs-CZ" sz="1000" dirty="0" err="1"/>
              <a:t>sekvenace</a:t>
            </a:r>
            <a:r>
              <a:rPr lang="cs-CZ" sz="1000" dirty="0"/>
              <a:t> DNA</a:t>
            </a:r>
            <a:endParaRPr lang="en-US" sz="1000" dirty="0"/>
          </a:p>
        </p:txBody>
      </p:sp>
      <p:sp>
        <p:nvSpPr>
          <p:cNvPr id="22" name="Ovál 21"/>
          <p:cNvSpPr/>
          <p:nvPr/>
        </p:nvSpPr>
        <p:spPr>
          <a:xfrm>
            <a:off x="6660232" y="1839630"/>
            <a:ext cx="288032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048164" y="2204863"/>
            <a:ext cx="122413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1985</a:t>
            </a:r>
          </a:p>
          <a:p>
            <a:r>
              <a:rPr lang="cs-CZ" sz="1200" dirty="0" err="1"/>
              <a:t>Staley</a:t>
            </a:r>
            <a:r>
              <a:rPr lang="cs-CZ" sz="1200" dirty="0"/>
              <a:t> a Konopka</a:t>
            </a:r>
          </a:p>
          <a:p>
            <a:r>
              <a:rPr lang="cs-CZ" sz="1200" dirty="0"/>
              <a:t>„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great</a:t>
            </a:r>
            <a:r>
              <a:rPr lang="cs-CZ" sz="1200" dirty="0"/>
              <a:t> plate </a:t>
            </a:r>
            <a:r>
              <a:rPr lang="cs-CZ" sz="1200" dirty="0" err="1"/>
              <a:t>count</a:t>
            </a:r>
            <a:r>
              <a:rPr lang="cs-CZ" sz="1200" dirty="0"/>
              <a:t> </a:t>
            </a:r>
            <a:r>
              <a:rPr lang="cs-CZ" sz="1200" dirty="0" err="1"/>
              <a:t>anomaly</a:t>
            </a:r>
            <a:r>
              <a:rPr lang="cs-CZ" sz="1200" dirty="0"/>
              <a:t>“</a:t>
            </a:r>
            <a:endParaRPr lang="en-US" sz="1200" dirty="0"/>
          </a:p>
        </p:txBody>
      </p:sp>
      <p:sp>
        <p:nvSpPr>
          <p:cNvPr id="30" name="Ovál 29"/>
          <p:cNvSpPr/>
          <p:nvPr/>
        </p:nvSpPr>
        <p:spPr>
          <a:xfrm>
            <a:off x="7956376" y="183963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ovéPole 30"/>
          <p:cNvSpPr txBox="1"/>
          <p:nvPr/>
        </p:nvSpPr>
        <p:spPr>
          <a:xfrm>
            <a:off x="7380312" y="2383720"/>
            <a:ext cx="16916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2009 – </a:t>
            </a:r>
            <a:r>
              <a:rPr lang="cs-CZ" dirty="0" err="1"/>
              <a:t>Sekvenování</a:t>
            </a:r>
            <a:r>
              <a:rPr lang="cs-CZ" dirty="0"/>
              <a:t> nové generace</a:t>
            </a:r>
            <a:endParaRPr lang="en-US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379494" y="1324866"/>
            <a:ext cx="12969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cs-CZ" sz="1000" dirty="0" err="1"/>
              <a:t>Human</a:t>
            </a:r>
            <a:r>
              <a:rPr lang="cs-CZ" sz="1000" dirty="0"/>
              <a:t> Genome Project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9678"/>
            <a:ext cx="2345187" cy="16583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69" y="4091378"/>
            <a:ext cx="1945746" cy="153806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6021170" y="3790781"/>
            <a:ext cx="280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Miliony až miliardy sekvencí najednou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8" y="4621332"/>
            <a:ext cx="2464292" cy="13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6021170" y="3588467"/>
            <a:ext cx="2735487" cy="256093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2843808" y="4848864"/>
            <a:ext cx="36004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508104" y="4853258"/>
            <a:ext cx="36004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62880" y="6084004"/>
            <a:ext cx="51165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Možnost studia i nekultivovatelných mikroorganismů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13217</TotalTime>
  <Words>791</Words>
  <Application>Microsoft Office PowerPoint</Application>
  <PresentationFormat>Předvádění na obrazovce (4:3)</PresentationFormat>
  <Paragraphs>167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Metagenomika Úvod</vt:lpstr>
      <vt:lpstr>Hodnocení:</vt:lpstr>
      <vt:lpstr>Osnova přednášek: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Mikrobiom = soubor mikroorganismů</vt:lpstr>
      <vt:lpstr>Výzkum bakterií</vt:lpstr>
      <vt:lpstr>Definice metagenomiky</vt:lpstr>
      <vt:lpstr>Metagenomika</vt:lpstr>
      <vt:lpstr>Metagenomika</vt:lpstr>
      <vt:lpstr>Mikrobiom a člověk</vt:lpstr>
      <vt:lpstr>Výzkum mikrobiomu- minulost</vt:lpstr>
      <vt:lpstr>Ribotypizace</vt:lpstr>
      <vt:lpstr>Rep PCR</vt:lpstr>
      <vt:lpstr>DGGE</vt:lpstr>
      <vt:lpstr>Metagenomika - sekvenace</vt:lpstr>
      <vt:lpstr>Funkční metagenomika</vt:lpstr>
      <vt:lpstr>Sangerovo sekvenování</vt:lpstr>
      <vt:lpstr>Sekvenování nové generace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Petra Vídeňská</cp:lastModifiedBy>
  <cp:revision>37</cp:revision>
  <dcterms:created xsi:type="dcterms:W3CDTF">2016-02-15T08:32:25Z</dcterms:created>
  <dcterms:modified xsi:type="dcterms:W3CDTF">2020-02-16T20:19:23Z</dcterms:modified>
</cp:coreProperties>
</file>