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31" r:id="rId2"/>
    <p:sldId id="502" r:id="rId3"/>
    <p:sldId id="503" r:id="rId4"/>
    <p:sldId id="512" r:id="rId5"/>
    <p:sldId id="507" r:id="rId6"/>
    <p:sldId id="515" r:id="rId7"/>
    <p:sldId id="513" r:id="rId8"/>
    <p:sldId id="566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41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5" r:id="rId47"/>
    <p:sldId id="554" r:id="rId48"/>
    <p:sldId id="556" r:id="rId49"/>
    <p:sldId id="557" r:id="rId50"/>
    <p:sldId id="558" r:id="rId51"/>
    <p:sldId id="559" r:id="rId52"/>
    <p:sldId id="560" r:id="rId53"/>
    <p:sldId id="561" r:id="rId54"/>
    <p:sldId id="563" r:id="rId55"/>
    <p:sldId id="564" r:id="rId56"/>
    <p:sldId id="565" r:id="rId5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1" autoAdjust="0"/>
    <p:restoredTop sz="96656" autoAdjust="0"/>
  </p:normalViewPr>
  <p:slideViewPr>
    <p:cSldViewPr>
      <p:cViewPr varScale="1">
        <p:scale>
          <a:sx n="120" d="100"/>
          <a:sy n="120" d="100"/>
        </p:scale>
        <p:origin x="6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26.03.2020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26.03.2020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0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38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14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4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2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12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67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27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04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05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37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795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3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79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20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7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5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8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7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9E15-468F-453D-996B-79D99725545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42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9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0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F2AB-C878-4CF3-835C-102B4C8458CE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1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5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520-8580-4CA9-A658-ABF4B198F8A3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4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7897-3419-4CA1-907E-DD0111FFC679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02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267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95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788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46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83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7119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36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48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14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0877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40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5545-0798-4463-AD75-CD0A632F7BE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197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2115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275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0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3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>
                <a:solidFill>
                  <a:srgbClr val="000066"/>
                </a:solidFill>
                <a:latin typeface="Tahoma" pitchFamily="34" charset="0"/>
              </a:rPr>
              <a:t> Luděk Bláha, PřF MU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MECHANISMS OF TOXICITY OVERVIEW</a:t>
            </a:r>
          </a:p>
          <a:p>
            <a:pPr algn="ctr" eaLnBrk="0" hangingPunct="0"/>
            <a:endParaRPr lang="cs-CZ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tx1"/>
                </a:solidFill>
              </a:rPr>
              <a:t>DNA as </a:t>
            </a:r>
            <a:r>
              <a:rPr lang="cs-CZ" sz="3600" dirty="0" err="1">
                <a:solidFill>
                  <a:schemeClr val="tx1"/>
                </a:solidFill>
              </a:rPr>
              <a:t>target</a:t>
            </a:r>
            <a:r>
              <a:rPr lang="cs-CZ" sz="3600" dirty="0">
                <a:solidFill>
                  <a:schemeClr val="tx1"/>
                </a:solidFill>
              </a:rPr>
              <a:t> to </a:t>
            </a:r>
            <a:r>
              <a:rPr lang="cs-CZ" sz="3600" dirty="0" err="1">
                <a:solidFill>
                  <a:schemeClr val="tx1"/>
                </a:solidFill>
              </a:rPr>
              <a:t>toxicants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principal</a:t>
            </a:r>
            <a:r>
              <a:rPr lang="cs-CZ" sz="1800" b="1" dirty="0"/>
              <a:t> </a:t>
            </a:r>
            <a:r>
              <a:rPr lang="cs-CZ" sz="1800" b="1" dirty="0" err="1"/>
              <a:t>molecule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life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structure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function</a:t>
            </a:r>
            <a:r>
              <a:rPr lang="cs-CZ" sz="1800" b="1" dirty="0"/>
              <a:t> </a:t>
            </a:r>
            <a:r>
              <a:rPr lang="cs-CZ" sz="1800" b="1" dirty="0" err="1"/>
              <a:t>carefully</a:t>
            </a:r>
            <a:r>
              <a:rPr lang="cs-CZ" sz="1800" b="1" dirty="0"/>
              <a:t> </a:t>
            </a:r>
            <a:r>
              <a:rPr lang="cs-CZ" sz="1800" b="1" dirty="0" err="1"/>
              <a:t>checked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 err="1"/>
              <a:t>rapidly</a:t>
            </a:r>
            <a:r>
              <a:rPr lang="cs-CZ" sz="1800" b="1" dirty="0"/>
              <a:t> </a:t>
            </a:r>
            <a:r>
              <a:rPr lang="cs-CZ" sz="1800" b="1" dirty="0" err="1"/>
              <a:t>repaired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irreversible</a:t>
            </a:r>
            <a:r>
              <a:rPr lang="cs-CZ" sz="1800" b="1" dirty="0"/>
              <a:t> </a:t>
            </a: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>
                <a:sym typeface="Wingdings" pitchFamily="2" charset="2"/>
              </a:rPr>
              <a:t>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/>
              <a:t>cell death </a:t>
            </a:r>
            <a:br>
              <a:rPr lang="en-US" sz="1800" b="1" dirty="0"/>
            </a:br>
            <a:r>
              <a:rPr lang="cs-CZ" sz="1800" i="1" dirty="0"/>
              <a:t>(</a:t>
            </a:r>
            <a:r>
              <a:rPr lang="en-US" sz="1800" i="1" dirty="0"/>
              <a:t>ph</a:t>
            </a:r>
            <a:r>
              <a:rPr lang="en-GB" sz="1800" i="1" dirty="0" err="1"/>
              <a:t>ysiologically</a:t>
            </a:r>
            <a:r>
              <a:rPr lang="en-GB" sz="1800" i="1" dirty="0"/>
              <a:t> by </a:t>
            </a:r>
            <a:r>
              <a:rPr lang="cs-CZ" sz="1800" i="1" dirty="0" err="1"/>
              <a:t>apoptosis</a:t>
            </a:r>
            <a:r>
              <a:rPr lang="cs-CZ" sz="1800" i="1" dirty="0"/>
              <a:t>)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/>
              <a:t>Mutagenesis</a:t>
            </a:r>
            <a:r>
              <a:rPr lang="cs-CZ" sz="2000" b="1" dirty="0"/>
              <a:t> </a:t>
            </a:r>
            <a:r>
              <a:rPr lang="cs-CZ" sz="2000" b="1" dirty="0">
                <a:sym typeface="Wingdings" pitchFamily="2" charset="2"/>
              </a:rPr>
              <a:t></a:t>
            </a:r>
            <a:r>
              <a:rPr lang="cs-CZ" sz="2000" b="1" dirty="0"/>
              <a:t>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variabilit</a:t>
            </a:r>
            <a:r>
              <a:rPr lang="en-GB" sz="2000" dirty="0">
                <a:sym typeface="Wingdings" pitchFamily="2" charset="2"/>
              </a:rPr>
              <a:t>y and evolution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or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en-GB" sz="2000" dirty="0"/>
              <a:t>damage to DNA </a:t>
            </a:r>
            <a:br>
              <a:rPr lang="en-GB" sz="2000" dirty="0"/>
            </a:br>
            <a:r>
              <a:rPr lang="en-GB" sz="2000" dirty="0"/>
              <a:t>(structure or coding)</a:t>
            </a:r>
            <a:br>
              <a:rPr lang="en-US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naturally </a:t>
            </a:r>
            <a:br>
              <a:rPr lang="en-US" sz="2000" b="1" dirty="0"/>
            </a:br>
            <a:r>
              <a:rPr lang="cs-CZ" sz="2000" dirty="0" err="1"/>
              <a:t>billions</a:t>
            </a:r>
            <a:r>
              <a:rPr lang="cs-CZ" sz="2000" dirty="0"/>
              <a:t> of </a:t>
            </a:r>
            <a:r>
              <a:rPr lang="cs-CZ" sz="2000" dirty="0" err="1"/>
              <a:t>nucleotides</a:t>
            </a:r>
            <a:r>
              <a:rPr lang="cs-CZ" sz="2000" dirty="0"/>
              <a:t>/</a:t>
            </a:r>
            <a:r>
              <a:rPr lang="cs-CZ" sz="2000" dirty="0" err="1"/>
              <a:t>day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</a:t>
            </a:r>
            <a:r>
              <a:rPr lang="en-GB" sz="2000" b="1" dirty="0"/>
              <a:t>stress-induced </a:t>
            </a:r>
            <a:r>
              <a:rPr lang="en-GB" sz="2000" dirty="0">
                <a:sym typeface="Wingdings" pitchFamily="2" charset="2"/>
              </a:rPr>
              <a:t> toxicity</a:t>
            </a:r>
            <a:endParaRPr lang="cs-CZ" sz="2000" dirty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9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DNA damage and its effects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Cellular changes </a:t>
            </a:r>
            <a:r>
              <a:rPr lang="en-GB" i="1" dirty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1571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Damage</a:t>
            </a:r>
            <a:r>
              <a:rPr lang="cs-CZ" b="1" dirty="0"/>
              <a:t> of DNA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carefully</a:t>
            </a:r>
            <a:r>
              <a:rPr lang="cs-CZ" b="1" dirty="0"/>
              <a:t> </a:t>
            </a:r>
            <a:r>
              <a:rPr lang="cs-CZ" b="1" dirty="0" err="1"/>
              <a:t>controlled</a:t>
            </a:r>
            <a:endParaRPr lang="en-US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constitutivel</a:t>
            </a:r>
            <a:r>
              <a:rPr lang="cs-CZ" dirty="0">
                <a:solidFill>
                  <a:srgbClr val="FF0000"/>
                </a:solidFill>
              </a:rPr>
              <a:t>y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en-US" dirty="0"/>
              <a:t>repair systems</a:t>
            </a:r>
            <a:r>
              <a:rPr lang="en-GB" dirty="0"/>
              <a:t> 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/>
              <a:t>Sudden c</a:t>
            </a:r>
            <a:r>
              <a:rPr lang="cs-CZ" b="1" dirty="0" err="1"/>
              <a:t>hanges</a:t>
            </a:r>
            <a:r>
              <a:rPr lang="cs-CZ" b="1" dirty="0"/>
              <a:t> 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	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induction </a:t>
            </a:r>
            <a:r>
              <a:rPr lang="en-US" dirty="0"/>
              <a:t>of additional </a:t>
            </a:r>
            <a:r>
              <a:rPr lang="en-GB" dirty="0"/>
              <a:t>repair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</a:t>
            </a:r>
            <a:br>
              <a:rPr lang="en-GB" dirty="0"/>
            </a:br>
            <a:r>
              <a:rPr lang="cs-CZ" sz="2400" i="1" dirty="0"/>
              <a:t>(</a:t>
            </a:r>
            <a:r>
              <a:rPr lang="en-GB" sz="2400" i="1" dirty="0"/>
              <a:t>e.g.</a:t>
            </a:r>
            <a:r>
              <a:rPr lang="cs-CZ" sz="2400" i="1" dirty="0"/>
              <a:t>"SOS-</a:t>
            </a:r>
            <a:r>
              <a:rPr lang="cs-CZ" sz="2400" i="1" dirty="0" err="1"/>
              <a:t>repair</a:t>
            </a:r>
            <a:r>
              <a:rPr lang="cs-CZ" sz="2400" i="1" dirty="0"/>
              <a:t>“</a:t>
            </a:r>
            <a:r>
              <a:rPr lang="en-GB" sz="2400" i="1" dirty="0"/>
              <a:t> in bacteria - </a:t>
            </a:r>
            <a:r>
              <a:rPr lang="cs-CZ" sz="2400" i="1" dirty="0" err="1"/>
              <a:t>biomarker</a:t>
            </a:r>
            <a:r>
              <a:rPr lang="cs-CZ" sz="2400" i="1" dirty="0"/>
              <a:t> of DNA </a:t>
            </a:r>
            <a:r>
              <a:rPr lang="cs-CZ" sz="2400" i="1" dirty="0" err="1"/>
              <a:t>damage</a:t>
            </a:r>
            <a:r>
              <a:rPr lang="en-GB" sz="2400" i="1" dirty="0"/>
              <a:t>)</a:t>
            </a:r>
            <a:endParaRPr lang="en-US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DNA repair</a:t>
            </a:r>
          </a:p>
        </p:txBody>
      </p:sp>
    </p:spTree>
    <p:extLst>
      <p:ext uri="{BB962C8B-B14F-4D97-AF65-F5344CB8AC3E}">
        <p14:creationId xmlns:p14="http://schemas.microsoft.com/office/powerpoint/2010/main" val="207335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3117849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34323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Various types of</a:t>
            </a:r>
            <a:br>
              <a:rPr lang="en-GB" b="1" dirty="0"/>
            </a:br>
            <a:r>
              <a:rPr lang="en-GB" b="1" dirty="0"/>
              <a:t>molecular changes</a:t>
            </a:r>
            <a:br>
              <a:rPr lang="en-GB" b="1" dirty="0"/>
            </a:br>
            <a:r>
              <a:rPr lang="en-GB" b="1" dirty="0"/>
              <a:t>in DNA ... </a:t>
            </a:r>
            <a:br>
              <a:rPr lang="en-GB" b="1" dirty="0"/>
            </a:br>
            <a:r>
              <a:rPr lang="en-GB" b="1" dirty="0"/>
              <a:t>and corresponding </a:t>
            </a:r>
            <a:br>
              <a:rPr lang="en-GB" b="1" dirty="0"/>
            </a:br>
            <a:r>
              <a:rPr lang="en-GB" b="1" dirty="0"/>
              <a:t>repair systems</a:t>
            </a:r>
          </a:p>
          <a:p>
            <a:endParaRPr lang="en-GB" dirty="0"/>
          </a:p>
          <a:p>
            <a:r>
              <a:rPr lang="en-GB" b="1" dirty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/>
              <a:t>Not all nucleotides</a:t>
            </a:r>
            <a:br>
              <a:rPr lang="en-GB" dirty="0"/>
            </a:br>
            <a:r>
              <a:rPr lang="en-GB" dirty="0"/>
              <a:t>are affected in the </a:t>
            </a:r>
            <a:br>
              <a:rPr lang="en-GB" dirty="0"/>
            </a:br>
            <a:r>
              <a:rPr lang="en-GB" dirty="0"/>
              <a:t>same rate </a:t>
            </a:r>
            <a:br>
              <a:rPr lang="en-GB" dirty="0"/>
            </a:br>
            <a:r>
              <a:rPr lang="en-GB" sz="1400" i="1" dirty="0"/>
              <a:t>(mutations occur only at </a:t>
            </a:r>
            <a:br>
              <a:rPr lang="en-GB" sz="1400" i="1" dirty="0"/>
            </a:br>
            <a:r>
              <a:rPr lang="en-GB" sz="1400" i="1" dirty="0"/>
              <a:t>specific sites due </a:t>
            </a:r>
            <a:br>
              <a:rPr lang="en-GB" sz="1400" i="1" dirty="0"/>
            </a:br>
            <a:r>
              <a:rPr lang="en-GB" sz="1400" i="1" dirty="0"/>
              <a:t>to physicochemical properties)</a:t>
            </a:r>
          </a:p>
          <a:p>
            <a:endParaRPr lang="cs-CZ" i="1" dirty="0"/>
          </a:p>
          <a:p>
            <a:r>
              <a:rPr lang="cs-CZ" u="sng" dirty="0"/>
              <a:t>Most </a:t>
            </a:r>
            <a:r>
              <a:rPr lang="cs-CZ" u="sng" dirty="0" err="1"/>
              <a:t>common</a:t>
            </a:r>
            <a:r>
              <a:rPr lang="cs-CZ" u="sng" dirty="0"/>
              <a:t> </a:t>
            </a:r>
            <a:r>
              <a:rPr lang="cs-CZ" u="sng" dirty="0" err="1"/>
              <a:t>patterns</a:t>
            </a:r>
            <a:r>
              <a:rPr lang="cs-CZ" u="sng" dirty="0"/>
              <a:t>:</a:t>
            </a:r>
            <a:endParaRPr lang="en-GB" u="sng" dirty="0"/>
          </a:p>
          <a:p>
            <a:pPr>
              <a:buFont typeface="Arial" charset="0"/>
              <a:buChar char="•"/>
            </a:pPr>
            <a:r>
              <a:rPr lang="en-GB" b="1" dirty="0"/>
              <a:t> G </a:t>
            </a:r>
            <a:r>
              <a:rPr lang="cs-CZ" b="1" dirty="0"/>
              <a:t> - </a:t>
            </a:r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frequent</a:t>
            </a:r>
            <a:r>
              <a:rPr lang="cs-CZ" b="1" dirty="0"/>
              <a:t> </a:t>
            </a:r>
            <a:r>
              <a:rPr lang="en-GB" b="1" dirty="0"/>
              <a:t>target</a:t>
            </a:r>
            <a:br>
              <a:rPr lang="en-GB" b="1" dirty="0"/>
            </a:br>
            <a:r>
              <a:rPr lang="cs-CZ" i="1" dirty="0"/>
              <a:t>(</a:t>
            </a:r>
            <a:r>
              <a:rPr lang="cs-CZ" i="1" dirty="0" err="1"/>
              <a:t>highly</a:t>
            </a:r>
            <a:r>
              <a:rPr lang="cs-CZ" i="1" dirty="0"/>
              <a:t> </a:t>
            </a:r>
            <a:r>
              <a:rPr lang="cs-CZ" i="1" dirty="0" err="1"/>
              <a:t>nucleophilic</a:t>
            </a:r>
            <a:r>
              <a:rPr lang="cs-CZ" i="1" dirty="0"/>
              <a:t> </a:t>
            </a:r>
            <a:r>
              <a:rPr lang="cs-CZ" i="1" dirty="0" err="1"/>
              <a:t>character</a:t>
            </a:r>
            <a:r>
              <a:rPr lang="cs-CZ" i="1" dirty="0"/>
              <a:t>) </a:t>
            </a:r>
            <a:endParaRPr lang="en-GB" i="1" dirty="0"/>
          </a:p>
          <a:p>
            <a:pPr>
              <a:buFont typeface="Arial" charset="0"/>
              <a:buChar char="•"/>
            </a:pPr>
            <a:r>
              <a:rPr lang="en-GB" dirty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/>
              <a:t> G=G </a:t>
            </a:r>
            <a:r>
              <a:rPr lang="en-GB" dirty="0" err="1"/>
              <a:t>crosslinks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1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44624"/>
            <a:ext cx="68944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Examples</a:t>
            </a:r>
            <a:r>
              <a:rPr lang="cs-CZ" sz="2400" b="1" dirty="0">
                <a:solidFill>
                  <a:srgbClr val="0070C0"/>
                </a:solidFill>
              </a:rPr>
              <a:t> – point </a:t>
            </a:r>
            <a:r>
              <a:rPr lang="en-GB" sz="2400" b="1" dirty="0">
                <a:solidFill>
                  <a:srgbClr val="0070C0"/>
                </a:solidFill>
              </a:rPr>
              <a:t>mutations </a:t>
            </a:r>
            <a:r>
              <a:rPr lang="cs-CZ" sz="2400" b="1" dirty="0">
                <a:solidFill>
                  <a:srgbClr val="0070C0"/>
                </a:solidFill>
              </a:rPr>
              <a:t>and </a:t>
            </a:r>
            <a:r>
              <a:rPr lang="cs-CZ" sz="2400" b="1" dirty="0" err="1">
                <a:solidFill>
                  <a:srgbClr val="0070C0"/>
                </a:solidFill>
              </a:rPr>
              <a:t>their</a:t>
            </a:r>
            <a:r>
              <a:rPr lang="cs-CZ" sz="2400" b="1" dirty="0">
                <a:solidFill>
                  <a:srgbClr val="0070C0"/>
                </a:solidFill>
              </a:rPr>
              <a:t> IMPACT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b="1" dirty="0">
                <a:sym typeface="Wingdings" pitchFamily="2" charset="2"/>
              </a:rPr>
              <a:t> (a) silent, (b) </a:t>
            </a:r>
            <a:r>
              <a:rPr lang="en-GB" b="1" dirty="0" err="1">
                <a:sym typeface="Wingdings" pitchFamily="2" charset="2"/>
              </a:rPr>
              <a:t>missense</a:t>
            </a:r>
            <a:r>
              <a:rPr lang="en-GB" b="1" dirty="0">
                <a:sym typeface="Wingdings" pitchFamily="2" charset="2"/>
              </a:rPr>
              <a:t>, (c) nonsense, (d) </a:t>
            </a:r>
            <a:r>
              <a:rPr lang="en-GB" b="1" dirty="0" err="1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105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PHYSICAL FACTORS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Ioni</a:t>
            </a:r>
            <a:r>
              <a:rPr lang="cs-CZ" sz="2400" b="1" dirty="0" err="1">
                <a:solidFill>
                  <a:schemeClr val="tx2"/>
                </a:solidFill>
              </a:rPr>
              <a:t>zating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direct</a:t>
            </a:r>
            <a:r>
              <a:rPr lang="cs-CZ" sz="2400" dirty="0"/>
              <a:t> </a:t>
            </a:r>
            <a:r>
              <a:rPr lang="cs-CZ" sz="2400" dirty="0" err="1"/>
              <a:t>interaction</a:t>
            </a:r>
            <a:r>
              <a:rPr lang="en-GB" sz="2400" dirty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/>
              <a:t>	- interactions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formation of </a:t>
            </a:r>
            <a:r>
              <a:rPr lang="en-US" sz="2400" dirty="0"/>
              <a:t>OH* </a:t>
            </a:r>
            <a:br>
              <a:rPr lang="en-US" sz="2400" dirty="0"/>
            </a:br>
            <a:r>
              <a:rPr lang="en-US" sz="2400" dirty="0"/>
              <a:t>		(and other oxygen radical species – ROS)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</a:t>
            </a:r>
            <a:r>
              <a:rPr lang="en-US" sz="2400" i="1" dirty="0"/>
              <a:t> Various impacts on bases and strands</a:t>
            </a: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UV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interaction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aromatic</a:t>
            </a:r>
            <a:r>
              <a:rPr lang="cs-CZ" sz="2400" dirty="0"/>
              <a:t> </a:t>
            </a:r>
            <a:r>
              <a:rPr lang="cs-CZ" sz="2400" dirty="0" err="1"/>
              <a:t>cycles</a:t>
            </a:r>
            <a:r>
              <a:rPr lang="cs-CZ" sz="2400" dirty="0"/>
              <a:t> (</a:t>
            </a:r>
            <a:r>
              <a:rPr lang="cs-CZ" sz="2400" dirty="0" err="1"/>
              <a:t>bases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cs-CZ" sz="2400" dirty="0"/>
              <a:t>base </a:t>
            </a:r>
            <a:r>
              <a:rPr lang="cs-CZ" sz="2400" dirty="0" err="1"/>
              <a:t>dimerization</a:t>
            </a:r>
            <a:r>
              <a:rPr lang="cs-CZ" sz="2400" dirty="0"/>
              <a:t> (T=T)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  <p:extLst>
      <p:ext uri="{BB962C8B-B14F-4D97-AF65-F5344CB8AC3E}">
        <p14:creationId xmlns:p14="http://schemas.microsoft.com/office/powerpoint/2010/main" val="395258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Ionizing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radiation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effects on DNA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60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CHEMICALS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en-GB" sz="2400" b="1" dirty="0">
                <a:solidFill>
                  <a:schemeClr val="tx2"/>
                </a:solidFill>
              </a:rPr>
              <a:t>) Small </a:t>
            </a:r>
            <a:r>
              <a:rPr lang="en-GB" sz="2400" b="1" dirty="0" err="1">
                <a:solidFill>
                  <a:schemeClr val="tx2"/>
                </a:solidFill>
              </a:rPr>
              <a:t>electrophilic</a:t>
            </a:r>
            <a:r>
              <a:rPr lang="en-GB" sz="2400" b="1" dirty="0">
                <a:solidFill>
                  <a:schemeClr val="tx2"/>
                </a:solidFill>
              </a:rPr>
              <a:t> molecules </a:t>
            </a:r>
            <a:br>
              <a:rPr lang="en-US" sz="2400" b="1" dirty="0"/>
            </a:br>
            <a:r>
              <a:rPr lang="en-US" sz="2400" dirty="0"/>
              <a:t>	(attracted by </a:t>
            </a:r>
            <a:r>
              <a:rPr lang="en-US" sz="2400" dirty="0" err="1"/>
              <a:t>nucleophilic</a:t>
            </a:r>
            <a:r>
              <a:rPr lang="en-US" sz="2400" dirty="0"/>
              <a:t>/basic sites … e.g. in DNA) 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2) Other reactive molecules 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cs-CZ" sz="2400" dirty="0"/>
              <a:t>* </a:t>
            </a:r>
            <a:r>
              <a:rPr lang="en-US" sz="2400" dirty="0" err="1"/>
              <a:t>alkylating</a:t>
            </a:r>
            <a:r>
              <a:rPr lang="en-US" sz="2400" dirty="0"/>
              <a:t> and </a:t>
            </a:r>
            <a:r>
              <a:rPr lang="en-US" sz="2400" dirty="0" err="1"/>
              <a:t>arylating</a:t>
            </a:r>
            <a:r>
              <a:rPr lang="en-US" sz="2400" dirty="0"/>
              <a:t> agents – covalent adducts</a:t>
            </a:r>
            <a:br>
              <a:rPr lang="cs-CZ" sz="2400" dirty="0"/>
            </a:br>
            <a:r>
              <a:rPr lang="cs-CZ" sz="2400" dirty="0"/>
              <a:t>	* </a:t>
            </a:r>
            <a:r>
              <a:rPr lang="cs-CZ" sz="2400" dirty="0" err="1"/>
              <a:t>specifically</a:t>
            </a:r>
            <a:r>
              <a:rPr lang="cs-CZ" sz="2400" dirty="0"/>
              <a:t> </a:t>
            </a:r>
            <a:r>
              <a:rPr lang="cs-CZ" sz="2400" dirty="0" err="1"/>
              <a:t>intercalating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3</a:t>
            </a:r>
            <a:r>
              <a:rPr lang="en-GB" sz="2400" b="1" dirty="0">
                <a:solidFill>
                  <a:schemeClr val="tx2"/>
                </a:solidFill>
              </a:rPr>
              <a:t>)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Base </a:t>
            </a:r>
            <a:r>
              <a:rPr lang="en-GB" sz="2400" b="1" dirty="0" err="1">
                <a:solidFill>
                  <a:schemeClr val="tx2"/>
                </a:solidFill>
              </a:rPr>
              <a:t>analogs</a:t>
            </a:r>
            <a:endParaRPr lang="en-GB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/>
              <a:t>Some compounds may require </a:t>
            </a:r>
            <a:r>
              <a:rPr lang="en-GB" sz="2400" i="1" dirty="0">
                <a:solidFill>
                  <a:schemeClr val="tx2"/>
                </a:solidFill>
              </a:rPr>
              <a:t>“activation” </a:t>
            </a:r>
            <a:r>
              <a:rPr lang="en-GB" sz="2400" i="1" dirty="0"/>
              <a:t>by metabolism</a:t>
            </a:r>
            <a:br>
              <a:rPr lang="en-GB" sz="2400" i="1" dirty="0"/>
            </a:br>
            <a:r>
              <a:rPr lang="en-GB" sz="2400" i="1" dirty="0">
                <a:sym typeface="Wingdings" pitchFamily="2" charset="2"/>
              </a:rPr>
              <a:t>pro-mutagen (pro-carcinogen)  mutagen (carcinogen)</a:t>
            </a:r>
            <a:endParaRPr lang="cs-CZ" sz="2000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  <p:extLst>
      <p:ext uri="{BB962C8B-B14F-4D97-AF65-F5344CB8AC3E}">
        <p14:creationId xmlns:p14="http://schemas.microsoft.com/office/powerpoint/2010/main" val="186147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>
                <a:solidFill>
                  <a:schemeClr val="tx2"/>
                </a:solidFill>
              </a:rPr>
              <a:t>HNO</a:t>
            </a:r>
            <a:r>
              <a:rPr lang="cs-CZ" sz="2000" b="1" baseline="-25000" dirty="0">
                <a:solidFill>
                  <a:schemeClr val="tx2"/>
                </a:solidFill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, HSO</a:t>
            </a:r>
            <a:r>
              <a:rPr lang="cs-CZ" sz="2000" b="1" baseline="-25000" dirty="0">
                <a:solidFill>
                  <a:schemeClr val="tx2"/>
                </a:solidFill>
              </a:rPr>
              <a:t>3</a:t>
            </a:r>
            <a:r>
              <a:rPr lang="cs-CZ" sz="2000" b="1" baseline="30000" dirty="0">
                <a:solidFill>
                  <a:schemeClr val="tx2"/>
                </a:solidFill>
              </a:rPr>
              <a:t>-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Hydroxylamine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(HO-NH2)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Methoxyamine</a:t>
            </a:r>
            <a:r>
              <a:rPr lang="en-GB" sz="2000" b="1" dirty="0">
                <a:solidFill>
                  <a:schemeClr val="tx2"/>
                </a:solidFill>
              </a:rPr>
              <a:t> (CH3-O-NH2)</a:t>
            </a:r>
            <a:endParaRPr lang="en-US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Example: oxidation </a:t>
            </a:r>
            <a:r>
              <a:rPr lang="cs-CZ" sz="2000" dirty="0">
                <a:sym typeface="Wingdings" pitchFamily="2" charset="2"/>
              </a:rPr>
              <a:t>(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deamination</a:t>
            </a:r>
            <a:r>
              <a:rPr lang="cs-CZ" sz="2000" dirty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br>
              <a:rPr lang="en-GB" sz="2000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CG to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TA shift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71015" y="335699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Small molecules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/>
              <a:t>Covalent</a:t>
            </a:r>
            <a:r>
              <a:rPr lang="cs-CZ" sz="2000" b="1" dirty="0"/>
              <a:t> </a:t>
            </a:r>
            <a:r>
              <a:rPr lang="cs-CZ" sz="2000" b="1" dirty="0" err="1"/>
              <a:t>binding</a:t>
            </a:r>
            <a:r>
              <a:rPr lang="cs-CZ" sz="2000" b="1" dirty="0"/>
              <a:t> to NA </a:t>
            </a:r>
            <a:r>
              <a:rPr lang="cs-CZ" sz="2000" dirty="0"/>
              <a:t>(</a:t>
            </a:r>
            <a:r>
              <a:rPr lang="cs-CZ" sz="2000" dirty="0" err="1"/>
              <a:t>alkylation</a:t>
            </a:r>
            <a:r>
              <a:rPr lang="cs-CZ" sz="2000" dirty="0"/>
              <a:t> of </a:t>
            </a:r>
            <a:r>
              <a:rPr lang="cs-CZ" sz="2000" dirty="0" err="1"/>
              <a:t>bases</a:t>
            </a:r>
            <a:r>
              <a:rPr lang="cs-CZ" sz="2000" dirty="0"/>
              <a:t>, </a:t>
            </a:r>
            <a:r>
              <a:rPr lang="cs-CZ" sz="2000" dirty="0" err="1"/>
              <a:t>crosslinks</a:t>
            </a:r>
            <a:r>
              <a:rPr lang="cs-CZ" sz="2000" dirty="0"/>
              <a:t> in </a:t>
            </a:r>
            <a:r>
              <a:rPr lang="cs-CZ" sz="2000" dirty="0" err="1"/>
              <a:t>dsDNA</a:t>
            </a:r>
            <a:r>
              <a:rPr lang="cs-CZ" sz="20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Alkylsulphates</a:t>
            </a:r>
            <a:r>
              <a:rPr lang="cs-CZ" sz="2000" b="1" dirty="0">
                <a:solidFill>
                  <a:schemeClr val="tx2"/>
                </a:solidFill>
              </a:rPr>
              <a:t>, </a:t>
            </a:r>
            <a:r>
              <a:rPr lang="en-GB" sz="2000" b="1" dirty="0">
                <a:solidFill>
                  <a:schemeClr val="tx2"/>
                </a:solidFill>
              </a:rPr>
              <a:t>Nitro-urea, </a:t>
            </a:r>
            <a:r>
              <a:rPr lang="cs-CZ" sz="2000" b="1" dirty="0">
                <a:solidFill>
                  <a:schemeClr val="tx2"/>
                </a:solidFill>
              </a:rPr>
              <a:t>N-</a:t>
            </a:r>
            <a:r>
              <a:rPr lang="cs-CZ" sz="2000" b="1" dirty="0" err="1">
                <a:solidFill>
                  <a:schemeClr val="tx2"/>
                </a:solidFill>
              </a:rPr>
              <a:t>nitroso</a:t>
            </a:r>
            <a:r>
              <a:rPr lang="cs-CZ" sz="2000" b="1" dirty="0">
                <a:solidFill>
                  <a:schemeClr val="tx2"/>
                </a:solidFill>
              </a:rPr>
              <a:t>-</a:t>
            </a:r>
            <a:r>
              <a:rPr lang="cs-CZ" sz="2000" b="1" dirty="0" err="1">
                <a:solidFill>
                  <a:schemeClr val="tx2"/>
                </a:solidFill>
              </a:rPr>
              <a:t>alkyles</a:t>
            </a:r>
            <a:r>
              <a:rPr lang="cs-CZ" sz="2000" b="1" dirty="0">
                <a:solidFill>
                  <a:schemeClr val="tx2"/>
                </a:solidFill>
              </a:rPr>
              <a:t>, cis-</a:t>
            </a:r>
            <a:r>
              <a:rPr lang="cs-CZ" sz="2000" b="1" dirty="0" err="1">
                <a:solidFill>
                  <a:schemeClr val="tx2"/>
                </a:solidFill>
              </a:rPr>
              <a:t>platinum</a:t>
            </a:r>
            <a:br>
              <a:rPr lang="cs-CZ" sz="2000" b="1" dirty="0">
                <a:solidFill>
                  <a:schemeClr val="tx2"/>
                </a:solidFill>
              </a:rPr>
            </a:b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ALKYL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Nitro</a:t>
            </a:r>
            <a:r>
              <a:rPr lang="en-US" sz="2000" dirty="0"/>
              <a:t>urea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433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Different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categorization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Action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MoA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cs-CZ" sz="2200" b="1" dirty="0" err="1"/>
              <a:t>target</a:t>
            </a:r>
            <a:r>
              <a:rPr lang="cs-CZ" sz="2200" b="1" dirty="0"/>
              <a:t> </a:t>
            </a:r>
            <a:r>
              <a:rPr lang="cs-CZ" sz="2200" b="1" dirty="0" err="1"/>
              <a:t>molecules</a:t>
            </a:r>
            <a:r>
              <a:rPr lang="en-GB" sz="2200" b="1" dirty="0"/>
              <a:t> </a:t>
            </a:r>
            <a:r>
              <a:rPr lang="en-GB" sz="2200" dirty="0">
                <a:solidFill>
                  <a:schemeClr val="tx2"/>
                </a:solidFill>
              </a:rPr>
              <a:t>(next slide)</a:t>
            </a:r>
            <a:endParaRPr lang="cs-CZ" sz="2200" dirty="0">
              <a:solidFill>
                <a:schemeClr val="tx2"/>
              </a:solidFill>
            </a:endParaRPr>
          </a:p>
          <a:p>
            <a:pPr lvl="1"/>
            <a:r>
              <a:rPr lang="cs-CZ" sz="1800" dirty="0" err="1"/>
              <a:t>Mechanisms</a:t>
            </a:r>
            <a:r>
              <a:rPr lang="cs-CZ" sz="1800" dirty="0"/>
              <a:t> </a:t>
            </a:r>
            <a:r>
              <a:rPr lang="cs-CZ" sz="1800" dirty="0" err="1"/>
              <a:t>primarily</a:t>
            </a:r>
            <a:r>
              <a:rPr lang="cs-CZ" sz="1800" dirty="0"/>
              <a:t> </a:t>
            </a:r>
            <a:r>
              <a:rPr lang="cs-CZ" sz="1800" dirty="0" err="1"/>
              <a:t>targeting</a:t>
            </a:r>
            <a:r>
              <a:rPr lang="cs-CZ" sz="1800" dirty="0"/>
              <a:t> </a:t>
            </a:r>
            <a:r>
              <a:rPr lang="cs-CZ" sz="1800" dirty="0" err="1"/>
              <a:t>different</a:t>
            </a:r>
            <a:r>
              <a:rPr lang="cs-CZ" sz="1800" dirty="0"/>
              <a:t> </a:t>
            </a:r>
          </a:p>
          <a:p>
            <a:pPr lvl="2"/>
            <a:r>
              <a:rPr lang="cs-CZ" sz="1400" dirty="0">
                <a:solidFill>
                  <a:srgbClr val="FF0000"/>
                </a:solidFill>
              </a:rPr>
              <a:t>BIOLOGICAL MACROMOLECULES </a:t>
            </a:r>
          </a:p>
          <a:p>
            <a:pPr lvl="3"/>
            <a:r>
              <a:rPr lang="cs-CZ" sz="900" dirty="0"/>
              <a:t>i.e. PROTEINS </a:t>
            </a:r>
            <a:r>
              <a:rPr lang="cs-CZ" sz="900" dirty="0" err="1"/>
              <a:t>and</a:t>
            </a:r>
            <a:r>
              <a:rPr lang="cs-CZ" sz="900" dirty="0"/>
              <a:t>/</a:t>
            </a:r>
            <a:r>
              <a:rPr lang="cs-CZ" sz="900" dirty="0" err="1"/>
              <a:t>or</a:t>
            </a:r>
            <a:r>
              <a:rPr lang="cs-CZ" sz="900" dirty="0"/>
              <a:t> NUCLEIC ACIDS </a:t>
            </a:r>
            <a:r>
              <a:rPr lang="cs-CZ" sz="900" dirty="0" err="1"/>
              <a:t>and</a:t>
            </a:r>
            <a:r>
              <a:rPr lang="cs-CZ" sz="900" dirty="0"/>
              <a:t>/</a:t>
            </a:r>
            <a:r>
              <a:rPr lang="cs-CZ" sz="900" dirty="0" err="1"/>
              <a:t>or</a:t>
            </a:r>
            <a:r>
              <a:rPr lang="cs-CZ" sz="900" dirty="0"/>
              <a:t> PHOSPHOLIPIDS</a:t>
            </a:r>
          </a:p>
          <a:p>
            <a:pPr lvl="2"/>
            <a:r>
              <a:rPr lang="cs-CZ" sz="1400" dirty="0">
                <a:solidFill>
                  <a:srgbClr val="FF0000"/>
                </a:solidFill>
              </a:rPr>
              <a:t>SMALL BIOLOGICAL (ORGANIC) MOLECULES </a:t>
            </a:r>
          </a:p>
          <a:p>
            <a:pPr lvl="3"/>
            <a:r>
              <a:rPr lang="cs-CZ" sz="900" dirty="0" err="1"/>
              <a:t>E.g</a:t>
            </a:r>
            <a:r>
              <a:rPr lang="cs-CZ" sz="900" dirty="0"/>
              <a:t>. </a:t>
            </a:r>
            <a:r>
              <a:rPr lang="cs-CZ" sz="900" dirty="0" err="1"/>
              <a:t>Antioxidants</a:t>
            </a:r>
            <a:r>
              <a:rPr lang="cs-CZ" sz="900" dirty="0"/>
              <a:t> </a:t>
            </a:r>
            <a:r>
              <a:rPr lang="cs-CZ" sz="900" dirty="0" err="1"/>
              <a:t>or</a:t>
            </a:r>
            <a:r>
              <a:rPr lang="cs-CZ" sz="900" dirty="0"/>
              <a:t> </a:t>
            </a:r>
            <a:r>
              <a:rPr lang="cs-CZ" sz="900" dirty="0" err="1"/>
              <a:t>scavengers</a:t>
            </a:r>
            <a:r>
              <a:rPr lang="cs-CZ" sz="900" dirty="0"/>
              <a:t> (vit.E, GSH)</a:t>
            </a:r>
            <a:endParaRPr lang="en-US" sz="2400" dirty="0"/>
          </a:p>
          <a:p>
            <a:endParaRPr lang="en-US" sz="1400" dirty="0"/>
          </a:p>
          <a:p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en-US" sz="2200" b="1" dirty="0"/>
              <a:t>INTERACTION </a:t>
            </a:r>
            <a:r>
              <a:rPr lang="en-US" sz="2200" dirty="0"/>
              <a:t>between </a:t>
            </a:r>
            <a:r>
              <a:rPr lang="cs-CZ" sz="2200" dirty="0" err="1"/>
              <a:t>toxicant</a:t>
            </a:r>
            <a:r>
              <a:rPr lang="cs-CZ" sz="2200" dirty="0"/>
              <a:t>/</a:t>
            </a:r>
            <a:r>
              <a:rPr lang="cs-CZ" sz="2200" dirty="0" err="1"/>
              <a:t>target</a:t>
            </a:r>
            <a:r>
              <a:rPr lang="en-GB" sz="2200" dirty="0"/>
              <a:t> </a:t>
            </a:r>
            <a:r>
              <a:rPr lang="en-GB" sz="2200" dirty="0">
                <a:solidFill>
                  <a:schemeClr val="tx2"/>
                </a:solidFill>
              </a:rPr>
              <a:t>(next slide)</a:t>
            </a:r>
            <a:endParaRPr lang="cs-CZ" sz="2200" b="1" dirty="0"/>
          </a:p>
          <a:p>
            <a:pPr lvl="1"/>
            <a:r>
              <a:rPr lang="en-GB" sz="1800" dirty="0"/>
              <a:t>Non-covalent interactions</a:t>
            </a:r>
          </a:p>
          <a:p>
            <a:pPr lvl="2"/>
            <a:r>
              <a:rPr lang="cs-CZ" sz="1400" dirty="0" err="1"/>
              <a:t>Partitioning</a:t>
            </a:r>
            <a:r>
              <a:rPr lang="cs-CZ" sz="1400" dirty="0"/>
              <a:t> (v d </a:t>
            </a:r>
            <a:r>
              <a:rPr lang="cs-CZ" sz="1400" dirty="0" err="1"/>
              <a:t>Waals</a:t>
            </a:r>
            <a:r>
              <a:rPr lang="cs-CZ" sz="1400" dirty="0"/>
              <a:t>, H-</a:t>
            </a:r>
            <a:r>
              <a:rPr lang="cs-CZ" sz="1400" dirty="0" err="1"/>
              <a:t>bonds</a:t>
            </a:r>
            <a:r>
              <a:rPr lang="cs-CZ" sz="1400" dirty="0"/>
              <a:t>, </a:t>
            </a:r>
            <a:r>
              <a:rPr lang="cs-CZ" sz="1400" dirty="0" err="1"/>
              <a:t>hydrophobic</a:t>
            </a:r>
            <a:r>
              <a:rPr lang="cs-CZ" sz="1400" dirty="0"/>
              <a:t> </a:t>
            </a:r>
            <a:r>
              <a:rPr lang="cs-CZ" sz="1400" dirty="0" err="1"/>
              <a:t>interactions</a:t>
            </a:r>
            <a:r>
              <a:rPr lang="cs-CZ" sz="1400" dirty="0"/>
              <a:t>)	</a:t>
            </a:r>
            <a:r>
              <a:rPr lang="en-GB" sz="1400" dirty="0"/>
              <a:t>	</a:t>
            </a: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[1] below</a:t>
            </a:r>
          </a:p>
          <a:p>
            <a:pPr lvl="2"/>
            <a:r>
              <a:rPr lang="en-US" sz="1400" dirty="0">
                <a:sym typeface="Wingdings" pitchFamily="2" charset="2"/>
              </a:rPr>
              <a:t>Partitioning with </a:t>
            </a:r>
            <a:r>
              <a:rPr lang="en-US" sz="1400" b="1" dirty="0">
                <a:sym typeface="Wingdings" pitchFamily="2" charset="2"/>
              </a:rPr>
              <a:t>specific </a:t>
            </a:r>
            <a:r>
              <a:rPr lang="en-US" sz="1400" b="1" dirty="0" err="1">
                <a:sym typeface="Wingdings" pitchFamily="2" charset="2"/>
              </a:rPr>
              <a:t>steric</a:t>
            </a:r>
            <a:r>
              <a:rPr lang="en-US" sz="1400" b="1" dirty="0">
                <a:sym typeface="Wingdings" pitchFamily="2" charset="2"/>
              </a:rPr>
              <a:t> fit</a:t>
            </a:r>
            <a:r>
              <a:rPr lang="en-US" sz="1400" dirty="0">
                <a:sym typeface="Wingdings" pitchFamily="2" charset="2"/>
              </a:rPr>
              <a:t> 			</a:t>
            </a:r>
            <a:r>
              <a:rPr lang="en-GB" sz="1400" dirty="0">
                <a:sym typeface="Wingdings" pitchFamily="2" charset="2"/>
              </a:rPr>
              <a:t> </a:t>
            </a:r>
            <a:r>
              <a:rPr lang="en-US" sz="1400" dirty="0">
                <a:sym typeface="Wingdings" pitchFamily="2" charset="2"/>
              </a:rPr>
              <a:t>[3] below</a:t>
            </a:r>
          </a:p>
          <a:p>
            <a:pPr lvl="1"/>
            <a:r>
              <a:rPr lang="en-US" sz="1800" dirty="0">
                <a:sym typeface="Wingdings" pitchFamily="2" charset="2"/>
              </a:rPr>
              <a:t>Formation of covalent bonds</a:t>
            </a:r>
            <a:endParaRPr lang="cs-CZ" sz="1400" dirty="0"/>
          </a:p>
          <a:p>
            <a:pPr lvl="2"/>
            <a:r>
              <a:rPr lang="en-GB" sz="1400" dirty="0"/>
              <a:t>... with proteins / DNA-RNA / P-lipids / small molecules 	</a:t>
            </a:r>
            <a:r>
              <a:rPr lang="en-GB" sz="1400" dirty="0">
                <a:sym typeface="Wingdings" pitchFamily="2" charset="2"/>
              </a:rPr>
              <a:t> 	 </a:t>
            </a:r>
            <a:r>
              <a:rPr lang="en-US" sz="1400" dirty="0">
                <a:sym typeface="Wingdings" pitchFamily="2" charset="2"/>
              </a:rPr>
              <a:t>[2] below</a:t>
            </a:r>
          </a:p>
          <a:p>
            <a:endParaRPr lang="en-GB" sz="1500" dirty="0"/>
          </a:p>
          <a:p>
            <a:r>
              <a:rPr lang="en-GB" sz="2200" dirty="0"/>
              <a:t>According to </a:t>
            </a:r>
            <a:r>
              <a:rPr lang="en-GB" sz="2200" b="1" dirty="0"/>
              <a:t>“STERIC SPECIFICITY” </a:t>
            </a:r>
            <a:r>
              <a:rPr lang="en-GB" sz="2200" dirty="0"/>
              <a:t>of the interaction</a:t>
            </a:r>
          </a:p>
          <a:p>
            <a:pPr lvl="1"/>
            <a:r>
              <a:rPr lang="en-GB" sz="1600" dirty="0"/>
              <a:t>NON-SPECIFIC MECHANISMS</a:t>
            </a:r>
          </a:p>
          <a:p>
            <a:pPr lvl="2"/>
            <a:r>
              <a:rPr lang="en-GB" sz="1400" dirty="0"/>
              <a:t>the  interaction between the toxicant and the target occurs “generally” with any target of certain general properties (e.g. toxicant is able to bind to ANY protein having e.g. SH- group), it does not require specific </a:t>
            </a:r>
            <a:r>
              <a:rPr lang="en-GB" sz="1400" dirty="0" err="1"/>
              <a:t>steric</a:t>
            </a:r>
            <a:r>
              <a:rPr lang="en-GB" sz="1400" dirty="0"/>
              <a:t> (structural) properties of the target</a:t>
            </a:r>
          </a:p>
          <a:p>
            <a:pPr lvl="3"/>
            <a:r>
              <a:rPr lang="en-GB" sz="1300" b="1" dirty="0">
                <a:solidFill>
                  <a:srgbClr val="0070C0"/>
                </a:solidFill>
              </a:rPr>
              <a:t>mechanisms </a:t>
            </a:r>
            <a:r>
              <a:rPr lang="en-US" sz="1300" b="1" dirty="0">
                <a:solidFill>
                  <a:srgbClr val="0070C0"/>
                </a:solidFill>
              </a:rPr>
              <a:t>[1] and [2] below</a:t>
            </a:r>
            <a:endParaRPr lang="en-GB" sz="1700" b="1" dirty="0">
              <a:solidFill>
                <a:srgbClr val="0070C0"/>
              </a:solidFill>
            </a:endParaRPr>
          </a:p>
          <a:p>
            <a:pPr lvl="1"/>
            <a:r>
              <a:rPr lang="en-GB" sz="1600" dirty="0"/>
              <a:t>SPECIFIC MECHANISMS</a:t>
            </a:r>
          </a:p>
          <a:p>
            <a:pPr lvl="2"/>
            <a:r>
              <a:rPr lang="en-GB" sz="1400" dirty="0"/>
              <a:t>the toxicant interacts only with certain and specific structural properties (e.g. specific binding of a pesticide into the active site of enzyme </a:t>
            </a:r>
            <a:r>
              <a:rPr lang="en-GB" sz="1400" dirty="0" err="1"/>
              <a:t>acetylcholinesterase</a:t>
            </a:r>
            <a:r>
              <a:rPr lang="en-GB" sz="1400" dirty="0"/>
              <a:t>)</a:t>
            </a:r>
          </a:p>
          <a:p>
            <a:pPr lvl="3"/>
            <a:r>
              <a:rPr lang="en-US" sz="1300" b="1" dirty="0">
                <a:solidFill>
                  <a:srgbClr val="0070C0"/>
                </a:solidFill>
              </a:rPr>
              <a:t>mechanism [3]</a:t>
            </a:r>
            <a:endParaRPr lang="en-GB" sz="1300" b="1" dirty="0">
              <a:solidFill>
                <a:srgbClr val="0070C0"/>
              </a:solidFill>
            </a:endParaRPr>
          </a:p>
          <a:p>
            <a:endParaRPr lang="en-US" sz="16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Covalent</a:t>
            </a:r>
            <a:r>
              <a:rPr lang="cs-CZ" sz="2400" b="1" dirty="0"/>
              <a:t> </a:t>
            </a:r>
            <a:r>
              <a:rPr lang="cs-CZ" sz="2400" b="1" dirty="0" err="1"/>
              <a:t>binding</a:t>
            </a:r>
            <a:r>
              <a:rPr lang="cs-CZ" sz="2400" b="1" dirty="0"/>
              <a:t>, </a:t>
            </a:r>
            <a:r>
              <a:rPr lang="cs-CZ" sz="2400" b="1" dirty="0" err="1"/>
              <a:t>aromatic</a:t>
            </a:r>
            <a:r>
              <a:rPr lang="cs-CZ" sz="2400" b="1" dirty="0"/>
              <a:t> „</a:t>
            </a:r>
            <a:r>
              <a:rPr lang="cs-CZ" sz="2400" b="1" dirty="0" err="1"/>
              <a:t>adducts</a:t>
            </a:r>
            <a:r>
              <a:rPr lang="cs-CZ" sz="2400" b="1" dirty="0"/>
              <a:t>“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bases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i="1" dirty="0"/>
              <a:t>(</a:t>
            </a: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cs-CZ" sz="2400" i="1" dirty="0" err="1"/>
              <a:t>also</a:t>
            </a:r>
            <a:r>
              <a:rPr lang="cs-CZ" sz="2400" i="1" dirty="0"/>
              <a:t> </a:t>
            </a:r>
            <a:r>
              <a:rPr lang="cs-CZ" sz="2400" i="1" dirty="0" err="1"/>
              <a:t>discussion</a:t>
            </a:r>
            <a:r>
              <a:rPr lang="cs-CZ" sz="2400" i="1" dirty="0"/>
              <a:t> at </a:t>
            </a:r>
            <a:r>
              <a:rPr lang="cs-CZ" sz="2400" i="1" dirty="0" err="1"/>
              <a:t>biomarkers</a:t>
            </a:r>
            <a:r>
              <a:rPr lang="cs-CZ" sz="2400" i="1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>
              <a:solidFill>
                <a:schemeClr val="tx2"/>
              </a:solidFill>
            </a:endParaRPr>
          </a:p>
          <a:p>
            <a:pPr marL="533400" indent="-533400" eaLnBrk="1" hangingPunct="1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Mycotoxins</a:t>
            </a:r>
            <a:r>
              <a:rPr lang="en-US" sz="2000" b="1" dirty="0">
                <a:solidFill>
                  <a:schemeClr val="tx2"/>
                </a:solidFill>
              </a:rPr>
              <a:t> (</a:t>
            </a:r>
            <a:r>
              <a:rPr lang="en-US" sz="2000" b="1" dirty="0" err="1">
                <a:solidFill>
                  <a:schemeClr val="tx2"/>
                </a:solidFill>
              </a:rPr>
              <a:t>Aflatoxins</a:t>
            </a:r>
            <a:r>
              <a:rPr lang="en-US" sz="2000" b="1" dirty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– </a:t>
            </a:r>
            <a:r>
              <a:rPr lang="en-US" sz="2000" i="1" dirty="0"/>
              <a:t>requires activation</a:t>
            </a:r>
            <a:endParaRPr lang="cs-CZ" sz="2000" b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>
                <a:solidFill>
                  <a:schemeClr val="tx2"/>
                </a:solidFill>
              </a:rPr>
              <a:t>PAHs</a:t>
            </a:r>
            <a:r>
              <a:rPr lang="cs-CZ" sz="1600" b="1" dirty="0">
                <a:solidFill>
                  <a:schemeClr val="tx2"/>
                </a:solidFill>
              </a:rPr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benzo</a:t>
            </a:r>
            <a:r>
              <a:rPr lang="en-US" sz="1600" b="1" dirty="0">
                <a:solidFill>
                  <a:schemeClr val="tx2"/>
                </a:solidFill>
              </a:rPr>
              <a:t>[a]</a:t>
            </a:r>
            <a:r>
              <a:rPr lang="en-US" sz="1600" b="1" dirty="0" err="1">
                <a:solidFill>
                  <a:schemeClr val="tx2"/>
                </a:solidFill>
              </a:rPr>
              <a:t>pyrene</a:t>
            </a:r>
            <a:r>
              <a:rPr lang="en-US" sz="1600" b="1" dirty="0">
                <a:solidFill>
                  <a:schemeClr val="tx2"/>
                </a:solidFill>
              </a:rPr>
              <a:t>) </a:t>
            </a:r>
            <a:r>
              <a:rPr lang="en-US" sz="1600" dirty="0"/>
              <a:t>– </a:t>
            </a:r>
            <a:r>
              <a:rPr lang="en-US" sz="1600" i="1" dirty="0"/>
              <a:t>requires activation</a:t>
            </a:r>
            <a:endParaRPr lang="en-US" sz="1600" b="1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>
                <a:solidFill>
                  <a:schemeClr val="tx2"/>
                </a:solidFill>
              </a:rPr>
              <a:t>PAH derivatives </a:t>
            </a:r>
            <a:br>
              <a:rPr lang="en-GB" sz="1600" b="1" dirty="0"/>
            </a:br>
            <a:r>
              <a:rPr lang="en-GB" sz="1600" b="1" dirty="0"/>
              <a:t>- 2-AA, 2-AF </a:t>
            </a:r>
            <a:r>
              <a:rPr lang="cs-CZ" sz="1600" dirty="0"/>
              <a:t>(</a:t>
            </a:r>
            <a:r>
              <a:rPr lang="cs-CZ" sz="1600" dirty="0" err="1"/>
              <a:t>grill</a:t>
            </a:r>
            <a:r>
              <a:rPr lang="cs-CZ" sz="1600" dirty="0"/>
              <a:t> </a:t>
            </a:r>
            <a:r>
              <a:rPr lang="cs-CZ" sz="1600" dirty="0" err="1"/>
              <a:t>products</a:t>
            </a:r>
            <a:r>
              <a:rPr lang="cs-CZ" sz="1600" dirty="0"/>
              <a:t>)</a:t>
            </a:r>
            <a:br>
              <a:rPr lang="en-GB" sz="1600" dirty="0"/>
            </a:br>
            <a:r>
              <a:rPr lang="en-GB" sz="1600" dirty="0"/>
              <a:t>- </a:t>
            </a:r>
            <a:r>
              <a:rPr lang="en-GB" sz="1600" b="1" dirty="0"/>
              <a:t>NQO </a:t>
            </a:r>
            <a:r>
              <a:rPr lang="en-GB" sz="1600" dirty="0"/>
              <a:t>– model mutagen</a:t>
            </a:r>
            <a:br>
              <a:rPr lang="en-GB" sz="1600" dirty="0"/>
            </a:br>
            <a:r>
              <a:rPr lang="en-GB" sz="1600" dirty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/>
              <a:t>... many others</a:t>
            </a:r>
            <a:endParaRPr lang="cs-CZ" sz="16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ARYL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67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dirty="0" err="1">
                <a:solidFill>
                  <a:schemeClr val="tx1"/>
                </a:solidFill>
              </a:rPr>
              <a:t>benzo</a:t>
            </a:r>
            <a:r>
              <a:rPr lang="en-US" sz="2800" dirty="0">
                <a:solidFill>
                  <a:schemeClr val="tx1"/>
                </a:solidFill>
              </a:rPr>
              <a:t>[a]p</a:t>
            </a:r>
            <a:r>
              <a:rPr lang="en-GB" sz="2800" dirty="0" err="1">
                <a:solidFill>
                  <a:schemeClr val="tx1"/>
                </a:solidFill>
              </a:rPr>
              <a:t>yrene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BaP</a:t>
            </a:r>
            <a:r>
              <a:rPr lang="en-GB" dirty="0"/>
              <a:t> is oxidized to </a:t>
            </a:r>
            <a:r>
              <a:rPr lang="en-GB" dirty="0" err="1"/>
              <a:t>epoxides</a:t>
            </a:r>
            <a:r>
              <a:rPr lang="en-GB" dirty="0"/>
              <a:t> and OH-derivatives during detoxification (CYP450)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>
                <a:sym typeface="Wingdings" pitchFamily="2" charset="2"/>
              </a:rPr>
              <a:t>(Similar </a:t>
            </a:r>
            <a:r>
              <a:rPr lang="en-GB" i="1" dirty="0" err="1">
                <a:sym typeface="Wingdings" pitchFamily="2" charset="2"/>
              </a:rPr>
              <a:t>bioactivation</a:t>
            </a:r>
            <a:r>
              <a:rPr lang="en-GB" i="1" dirty="0">
                <a:sym typeface="Wingdings" pitchFamily="2" charset="2"/>
              </a:rPr>
              <a:t> e.g. at </a:t>
            </a:r>
            <a:r>
              <a:rPr lang="en-GB" i="1" dirty="0" err="1">
                <a:sym typeface="Wingdings" pitchFamily="2" charset="2"/>
              </a:rPr>
              <a:t>aflatoxin</a:t>
            </a:r>
            <a:r>
              <a:rPr lang="en-GB" i="1" dirty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58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aflatoxin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aflatoxin ac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8" y="1196752"/>
            <a:ext cx="4895053" cy="5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flatoxin produ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56185" cy="11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268760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AFLATOXIN sources</a:t>
            </a:r>
          </a:p>
        </p:txBody>
      </p:sp>
      <p:pic>
        <p:nvPicPr>
          <p:cNvPr id="1030" name="Picture 6" descr="Výsledek obrázku pro aflatoxin sour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2844"/>
          <a:stretch/>
        </p:blipFill>
        <p:spPr bwMode="auto">
          <a:xfrm>
            <a:off x="395535" y="3157038"/>
            <a:ext cx="3430585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flatoxi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0149"/>
            <a:ext cx="2304256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0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b="1" dirty="0" err="1">
                <a:solidFill>
                  <a:schemeClr val="tx2"/>
                </a:solidFill>
              </a:rPr>
              <a:t>INTERCALATORS</a:t>
            </a:r>
            <a:br>
              <a:rPr lang="en-GB" sz="2400" dirty="0"/>
            </a:br>
            <a:r>
              <a:rPr lang="en-GB" sz="2400" dirty="0"/>
              <a:t>Compounds with characteristic structures “fitting” into DNA</a:t>
            </a:r>
            <a:br>
              <a:rPr lang="en-GB" sz="2400" dirty="0"/>
            </a:b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/>
              <a:t>both noncovalent and covalent intercalation</a:t>
            </a:r>
            <a:br>
              <a:rPr lang="en-GB" sz="2000" dirty="0"/>
            </a:b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Intercalating agents</a:t>
            </a: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3453" y="2093947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Example 1 – ETHIDIUMBROMIDE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GB" sz="1600" dirty="0"/>
              <a:t>- experimental dye – visualization of DNA</a:t>
            </a:r>
            <a:br>
              <a:rPr lang="en-GB" sz="1600" dirty="0"/>
            </a:br>
            <a:r>
              <a:rPr lang="en-GB" sz="1600" dirty="0"/>
              <a:t>	- intercalation </a:t>
            </a:r>
            <a:r>
              <a:rPr lang="en-GB" sz="1600" dirty="0">
                <a:sym typeface="Wingdings" pitchFamily="2" charset="2"/>
              </a:rPr>
              <a:t> sharing of </a:t>
            </a:r>
            <a:r>
              <a:rPr lang="en-GB" sz="1600" dirty="0" err="1">
                <a:sym typeface="Wingdings" pitchFamily="2" charset="2"/>
              </a:rPr>
              <a:t>electrones</a:t>
            </a:r>
            <a:r>
              <a:rPr lang="en-GB" sz="1600" dirty="0">
                <a:sym typeface="Wingdings" pitchFamily="2" charset="2"/>
              </a:rPr>
              <a:t> with bases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36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Structure similarity with natural bases </a:t>
            </a:r>
            <a:br>
              <a:rPr lang="en-GB" sz="2400" dirty="0"/>
            </a:br>
            <a:r>
              <a:rPr lang="en-GB" sz="2400" dirty="0">
                <a:sym typeface="Wingdings" pitchFamily="2" charset="2"/>
              </a:rPr>
              <a:t> </a:t>
            </a:r>
            <a:r>
              <a:rPr lang="en-GB" sz="1800" dirty="0"/>
              <a:t>Incorporation </a:t>
            </a:r>
            <a:r>
              <a:rPr lang="cs-CZ" sz="1800" dirty="0" err="1"/>
              <a:t>into</a:t>
            </a:r>
            <a:r>
              <a:rPr lang="cs-CZ" sz="1800" dirty="0"/>
              <a:t> DNA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replication</a:t>
            </a:r>
            <a:r>
              <a:rPr lang="cs-CZ" sz="1800" dirty="0"/>
              <a:t> </a:t>
            </a:r>
            <a:br>
              <a:rPr lang="en-US" sz="1800" dirty="0"/>
            </a:br>
            <a:r>
              <a:rPr lang="en-GB" sz="1800" dirty="0">
                <a:sym typeface="Wingdings" pitchFamily="2" charset="2"/>
              </a:rPr>
              <a:t>  Base exchange mutations</a:t>
            </a:r>
            <a:endParaRPr lang="en-US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/>
              <a:t>5-Br-Uracil</a:t>
            </a:r>
            <a:r>
              <a:rPr lang="en-US" sz="1800" dirty="0"/>
              <a:t> </a:t>
            </a:r>
            <a:r>
              <a:rPr lang="en-GB" sz="1800" dirty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AT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GC shift</a:t>
            </a:r>
            <a:endParaRPr lang="cs-CZ" sz="1600" dirty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6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cs-CZ" dirty="0"/>
              <a:t>MEMBRANES AS TARGETS TO TOXICANTS</a:t>
            </a:r>
          </a:p>
        </p:txBody>
      </p:sp>
    </p:spTree>
    <p:extLst>
      <p:ext uri="{BB962C8B-B14F-4D97-AF65-F5344CB8AC3E}">
        <p14:creationId xmlns:p14="http://schemas.microsoft.com/office/powerpoint/2010/main" val="129083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Cell </a:t>
            </a:r>
            <a:r>
              <a:rPr lang="cs-CZ" sz="3400" dirty="0" err="1">
                <a:solidFill>
                  <a:schemeClr val="tx1"/>
                </a:solidFill>
              </a:rPr>
              <a:t>membrane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/>
              <a:t>Key</a:t>
            </a:r>
            <a:r>
              <a:rPr lang="cs-CZ" sz="3500" b="1" dirty="0"/>
              <a:t> </a:t>
            </a:r>
            <a:r>
              <a:rPr lang="cs-CZ" sz="3500" b="1" dirty="0" err="1"/>
              <a:t>functions</a:t>
            </a:r>
            <a:r>
              <a:rPr lang="cs-CZ" sz="3500" b="1" dirty="0"/>
              <a:t> </a:t>
            </a:r>
            <a:r>
              <a:rPr lang="cs-CZ" sz="3500" b="1" dirty="0" err="1"/>
              <a:t>for</a:t>
            </a:r>
            <a:r>
              <a:rPr lang="cs-CZ" sz="3500" b="1" dirty="0"/>
              <a:t> </a:t>
            </a:r>
            <a:r>
              <a:rPr lang="cs-CZ" sz="3500" b="1" dirty="0" err="1"/>
              <a:t>life</a:t>
            </a:r>
            <a:endParaRPr lang="cs-CZ" sz="35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barrier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/ </a:t>
            </a:r>
            <a:r>
              <a:rPr lang="cs-CZ" sz="2400" dirty="0" err="1"/>
              <a:t>separation</a:t>
            </a:r>
            <a:r>
              <a:rPr lang="cs-CZ" sz="2400" dirty="0"/>
              <a:t> of „</a:t>
            </a:r>
            <a:r>
              <a:rPr lang="cs-CZ" sz="2400" dirty="0" err="1"/>
              <a:t>living</a:t>
            </a:r>
            <a:r>
              <a:rPr lang="cs-CZ" sz="2400" dirty="0"/>
              <a:t>“ </a:t>
            </a:r>
            <a:r>
              <a:rPr lang="cs-CZ" sz="2400" dirty="0" err="1"/>
              <a:t>inside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„</a:t>
            </a:r>
            <a:r>
              <a:rPr lang="cs-CZ" sz="2400" dirty="0" err="1"/>
              <a:t>abiotic</a:t>
            </a:r>
            <a:r>
              <a:rPr lang="cs-CZ" sz="2400" dirty="0"/>
              <a:t>“ </a:t>
            </a:r>
            <a:r>
              <a:rPr lang="cs-CZ" sz="2400" dirty="0" err="1"/>
              <a:t>outside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Semipermeability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nutrients</a:t>
            </a:r>
            <a:r>
              <a:rPr lang="cs-CZ" sz="2400" dirty="0"/>
              <a:t> / </a:t>
            </a:r>
            <a:r>
              <a:rPr lang="cs-CZ" sz="2400" dirty="0" err="1"/>
              <a:t>signals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Reception</a:t>
            </a:r>
            <a:r>
              <a:rPr lang="cs-CZ" sz="2400" dirty="0"/>
              <a:t> of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</a:t>
            </a:r>
            <a:r>
              <a:rPr lang="en-US" sz="2400" dirty="0"/>
              <a:t>&amp; regulator</a:t>
            </a:r>
            <a:r>
              <a:rPr lang="cs-CZ" sz="2400" dirty="0"/>
              <a:t>y </a:t>
            </a:r>
            <a:r>
              <a:rPr lang="cs-CZ" sz="2400" dirty="0" err="1"/>
              <a:t>molecules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Keeping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gradients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endParaRPr lang="cs-CZ" sz="2400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H+  - ATP </a:t>
            </a:r>
            <a:r>
              <a:rPr lang="cs-CZ" sz="2000" dirty="0" err="1"/>
              <a:t>synthesis</a:t>
            </a:r>
            <a:r>
              <a:rPr lang="cs-CZ" sz="2000" dirty="0"/>
              <a:t>(</a:t>
            </a:r>
            <a:r>
              <a:rPr lang="cs-CZ" sz="2000" dirty="0" err="1"/>
              <a:t>mitochondria</a:t>
            </a:r>
            <a:r>
              <a:rPr lang="cs-CZ" sz="2000" dirty="0"/>
              <a:t> / </a:t>
            </a:r>
            <a:r>
              <a:rPr lang="cs-CZ" sz="2000" dirty="0" err="1"/>
              <a:t>bacterial</a:t>
            </a:r>
            <a:r>
              <a:rPr lang="cs-CZ" sz="2000" dirty="0"/>
              <a:t> </a:t>
            </a:r>
            <a:r>
              <a:rPr lang="cs-CZ" sz="2000" dirty="0" err="1"/>
              <a:t>emambrane</a:t>
            </a:r>
            <a:r>
              <a:rPr lang="cs-CZ" sz="2000" dirty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K+/Na+ - </a:t>
            </a:r>
            <a:r>
              <a:rPr lang="cs-CZ" sz="2000" dirty="0" err="1"/>
              <a:t>neuronal</a:t>
            </a:r>
            <a:r>
              <a:rPr lang="cs-CZ" sz="2000" dirty="0"/>
              <a:t> </a:t>
            </a:r>
            <a:r>
              <a:rPr lang="cs-CZ" sz="2000" dirty="0" err="1"/>
              <a:t>signals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Proteosynthesis</a:t>
            </a:r>
            <a:r>
              <a:rPr lang="cs-CZ" sz="2400" dirty="0"/>
              <a:t> (</a:t>
            </a:r>
            <a:r>
              <a:rPr lang="cs-CZ" sz="2400" dirty="0" err="1"/>
              <a:t>ribosomes</a:t>
            </a:r>
            <a:r>
              <a:rPr lang="cs-CZ" sz="2400" dirty="0"/>
              <a:t>) 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membranes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/>
              <a:t>Many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enzymes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bound</a:t>
            </a:r>
            <a:r>
              <a:rPr lang="cs-CZ" sz="2400" dirty="0">
                <a:solidFill>
                  <a:srgbClr val="FF0000"/>
                </a:solidFill>
              </a:rPr>
              <a:t> to </a:t>
            </a:r>
            <a:r>
              <a:rPr lang="cs-CZ" sz="2400" dirty="0" err="1">
                <a:solidFill>
                  <a:srgbClr val="FF0000"/>
                </a:solidFill>
              </a:rPr>
              <a:t>membranes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signaling</a:t>
            </a:r>
            <a:r>
              <a:rPr lang="cs-CZ" sz="2400" dirty="0"/>
              <a:t>, </a:t>
            </a:r>
            <a:r>
              <a:rPr lang="cs-CZ" sz="2400" dirty="0" err="1"/>
              <a:t>detoxification</a:t>
            </a:r>
            <a:r>
              <a:rPr lang="cs-CZ" sz="2400" dirty="0"/>
              <a:t>, post-</a:t>
            </a:r>
            <a:r>
              <a:rPr lang="cs-CZ" sz="2400" dirty="0" err="1"/>
              <a:t>translational</a:t>
            </a:r>
            <a:r>
              <a:rPr lang="cs-CZ" sz="2400" dirty="0"/>
              <a:t> </a:t>
            </a:r>
            <a:r>
              <a:rPr lang="cs-CZ" sz="2400" dirty="0" err="1"/>
              <a:t>modifications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Etc</a:t>
            </a:r>
            <a:r>
              <a:rPr lang="cs-CZ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0685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/>
              <a:t>struct</a:t>
            </a:r>
            <a:r>
              <a:rPr lang="en-GB" i="1" dirty="0"/>
              <a:t>u</a:t>
            </a:r>
            <a:r>
              <a:rPr lang="cs-CZ" i="1" dirty="0" err="1"/>
              <a:t>ral</a:t>
            </a:r>
            <a:r>
              <a:rPr lang="cs-CZ" i="1" dirty="0"/>
              <a:t>/</a:t>
            </a:r>
            <a:r>
              <a:rPr lang="cs-CZ" i="1" dirty="0" err="1"/>
              <a:t>size</a:t>
            </a:r>
            <a:r>
              <a:rPr lang="cs-CZ" i="1" dirty="0"/>
              <a:t> </a:t>
            </a:r>
            <a:r>
              <a:rPr lang="cs-CZ" i="1" dirty="0" err="1"/>
              <a:t>similarity</a:t>
            </a:r>
            <a:r>
              <a:rPr lang="cs-CZ" i="1" dirty="0"/>
              <a:t> 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/>
              <a:t>Benzo</a:t>
            </a:r>
            <a:r>
              <a:rPr lang="en-US" i="1" dirty="0"/>
              <a:t>[a]</a:t>
            </a:r>
            <a:r>
              <a:rPr lang="en-US" i="1" dirty="0" err="1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0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>
                <a:solidFill>
                  <a:schemeClr val="tx1"/>
                </a:solidFill>
              </a:rPr>
              <a:t>N</a:t>
            </a:r>
            <a:r>
              <a:rPr lang="cs-CZ" sz="3400" dirty="0" err="1">
                <a:solidFill>
                  <a:schemeClr val="tx1"/>
                </a:solidFill>
              </a:rPr>
              <a:t>onspecific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en-GB" sz="3400" dirty="0">
                <a:solidFill>
                  <a:schemeClr val="tx1"/>
                </a:solidFill>
              </a:rPr>
              <a:t>(basal, narcotic) </a:t>
            </a:r>
            <a:r>
              <a:rPr lang="en-US" sz="3400" dirty="0" err="1">
                <a:solidFill>
                  <a:schemeClr val="tx1"/>
                </a:solidFill>
              </a:rPr>
              <a:t>toxicit</a:t>
            </a:r>
            <a:r>
              <a:rPr lang="cs-CZ" sz="3400" dirty="0">
                <a:solidFill>
                  <a:schemeClr val="tx1"/>
                </a:solidFill>
              </a:rPr>
              <a:t>y</a:t>
            </a:r>
            <a:r>
              <a:rPr lang="en-GB" sz="3400" dirty="0">
                <a:solidFill>
                  <a:schemeClr val="tx1"/>
                </a:solidFill>
              </a:rPr>
              <a:t> 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u="sng" dirty="0" err="1"/>
              <a:t>organic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tend to accumulate in membranes, being “</a:t>
            </a:r>
            <a:r>
              <a:rPr lang="cs-CZ" sz="2400" b="1" dirty="0" err="1"/>
              <a:t>narcotic</a:t>
            </a:r>
            <a:r>
              <a:rPr lang="en-GB" sz="2400" b="1" dirty="0"/>
              <a:t>”</a:t>
            </a:r>
            <a:r>
              <a:rPr lang="cs-CZ" sz="2400" b="1" dirty="0"/>
              <a:t> </a:t>
            </a:r>
            <a:r>
              <a:rPr lang="en-US" sz="2400" b="1" dirty="0"/>
              <a:t>at relatively </a:t>
            </a:r>
            <a:r>
              <a:rPr lang="cs-CZ" sz="2400" b="1" dirty="0"/>
              <a:t>"</a:t>
            </a:r>
            <a:r>
              <a:rPr lang="cs-CZ" sz="2400" b="1" dirty="0" err="1"/>
              <a:t>high</a:t>
            </a:r>
            <a:r>
              <a:rPr lang="cs-CZ" sz="2400" b="1" dirty="0"/>
              <a:t>“ c</a:t>
            </a:r>
            <a:r>
              <a:rPr lang="en-US" sz="2400" b="1" dirty="0" err="1"/>
              <a:t>oncentration</a:t>
            </a:r>
            <a:r>
              <a:rPr lang="cs-CZ" sz="2400" b="1" dirty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then </a:t>
            </a:r>
            <a:r>
              <a:rPr lang="cs-CZ" sz="2400" b="1" dirty="0" err="1"/>
              <a:t>affect</a:t>
            </a:r>
            <a:r>
              <a:rPr lang="cs-CZ" sz="2400" b="1" dirty="0"/>
              <a:t> </a:t>
            </a:r>
            <a:r>
              <a:rPr lang="cs-CZ" sz="2400" b="1" dirty="0" err="1"/>
              <a:t>membranes</a:t>
            </a:r>
            <a:br>
              <a:rPr lang="en-GB" sz="2400" b="1" dirty="0"/>
            </a:br>
            <a:r>
              <a:rPr lang="en-GB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cs-CZ" sz="2400" dirty="0" err="1"/>
              <a:t>nonspecific</a:t>
            </a:r>
            <a:r>
              <a:rPr lang="cs-CZ" sz="2400" dirty="0"/>
              <a:t> </a:t>
            </a:r>
            <a:r>
              <a:rPr lang="en-US" sz="2400" dirty="0"/>
              <a:t>disruption of </a:t>
            </a:r>
            <a:r>
              <a:rPr lang="en-US" sz="2400" dirty="0" err="1"/>
              <a:t>fluidit</a:t>
            </a:r>
            <a:r>
              <a:rPr lang="cs-CZ" sz="2400" dirty="0"/>
              <a:t>y </a:t>
            </a:r>
            <a:br>
              <a:rPr lang="en-US" sz="2400" dirty="0"/>
            </a:br>
            <a:r>
              <a:rPr lang="en-US" sz="2400" dirty="0">
                <a:sym typeface="Wingdings" pitchFamily="2" charset="2"/>
              </a:rPr>
              <a:t> </a:t>
            </a:r>
            <a:r>
              <a:rPr lang="en-GB" sz="2400" dirty="0">
                <a:sym typeface="Wingdings" pitchFamily="2" charset="2"/>
              </a:rPr>
              <a:t>and/or disruption of membrane </a:t>
            </a:r>
            <a:r>
              <a:rPr lang="en-GB" sz="2400" dirty="0"/>
              <a:t>proteins 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en-US" sz="2400" b="1" dirty="0"/>
              <a:t>Related to </a:t>
            </a:r>
            <a:r>
              <a:rPr lang="en-US" sz="2400" b="1" dirty="0" err="1"/>
              <a:t>lipophilicit</a:t>
            </a:r>
            <a:r>
              <a:rPr lang="cs-CZ" sz="2400" b="1" dirty="0"/>
              <a:t>y (</a:t>
            </a:r>
            <a:r>
              <a:rPr lang="cs-CZ" sz="2400" b="1" dirty="0" err="1"/>
              <a:t>Kow</a:t>
            </a:r>
            <a:r>
              <a:rPr lang="cs-CZ" sz="2400" b="1" dirty="0"/>
              <a:t>): </a:t>
            </a:r>
            <a:r>
              <a:rPr lang="cs-CZ" sz="2400" b="1" dirty="0" err="1"/>
              <a:t>tendency</a:t>
            </a:r>
            <a:r>
              <a:rPr lang="cs-CZ" sz="2400" b="1" dirty="0"/>
              <a:t> of </a:t>
            </a:r>
            <a:r>
              <a:rPr lang="cs-CZ" sz="2400" b="1" dirty="0" err="1"/>
              <a:t>compounds</a:t>
            </a:r>
            <a:r>
              <a:rPr lang="cs-CZ" sz="2400" b="1" dirty="0"/>
              <a:t> to </a:t>
            </a:r>
            <a:r>
              <a:rPr lang="cs-CZ" sz="2400" b="1" dirty="0" err="1"/>
              <a:t>accumulate</a:t>
            </a:r>
            <a:r>
              <a:rPr lang="cs-CZ" sz="2400" b="1" dirty="0"/>
              <a:t> in body </a:t>
            </a:r>
            <a:r>
              <a:rPr lang="cs-CZ" sz="2400" b="1" dirty="0" err="1"/>
              <a:t>lipids</a:t>
            </a:r>
            <a:r>
              <a:rPr lang="cs-CZ" sz="2400" b="1" dirty="0"/>
              <a:t> (</a:t>
            </a:r>
            <a:r>
              <a:rPr lang="cs-CZ" sz="2400" b="1" dirty="0" err="1"/>
              <a:t>incl</a:t>
            </a:r>
            <a:r>
              <a:rPr lang="cs-CZ" sz="2400" b="1" dirty="0"/>
              <a:t>. </a:t>
            </a:r>
            <a:r>
              <a:rPr lang="cs-CZ" sz="2400" b="1" dirty="0" err="1"/>
              <a:t>membranes</a:t>
            </a:r>
            <a:r>
              <a:rPr lang="cs-CZ" sz="2400" b="1" dirty="0"/>
              <a:t>)</a:t>
            </a:r>
            <a:br>
              <a:rPr lang="cs-CZ" sz="2400" b="1" dirty="0"/>
            </a:br>
            <a:br>
              <a:rPr lang="en-GB" sz="2400" b="1" dirty="0"/>
            </a:br>
            <a:r>
              <a:rPr lang="en-GB" sz="1800" dirty="0"/>
              <a:t>E.g. n</a:t>
            </a:r>
            <a:r>
              <a:rPr lang="cs-CZ" sz="1800" dirty="0" err="1"/>
              <a:t>arcotic</a:t>
            </a:r>
            <a:r>
              <a:rPr lang="cs-CZ" sz="1800" dirty="0"/>
              <a:t> toxicity to </a:t>
            </a:r>
            <a:r>
              <a:rPr lang="cs-CZ" sz="1800" dirty="0" err="1"/>
              <a:t>fish</a:t>
            </a:r>
            <a:r>
              <a:rPr lang="cs-CZ" sz="1800" dirty="0"/>
              <a:t>:  log (1</a:t>
            </a:r>
            <a:r>
              <a:rPr lang="en-US" sz="1800" dirty="0"/>
              <a:t>/LC50</a:t>
            </a:r>
            <a:r>
              <a:rPr lang="cs-CZ" sz="1800" dirty="0"/>
              <a:t>) = 0.907 . log </a:t>
            </a:r>
            <a:r>
              <a:rPr lang="cs-CZ" sz="1800" dirty="0" err="1"/>
              <a:t>Kow</a:t>
            </a:r>
            <a:r>
              <a:rPr lang="cs-CZ" sz="1800" dirty="0"/>
              <a:t>  -  4.94</a:t>
            </a:r>
            <a:endParaRPr lang="cs-CZ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toxic</a:t>
            </a:r>
            <a:r>
              <a:rPr lang="cs-CZ" sz="2400" b="1" dirty="0"/>
              <a:t> </a:t>
            </a:r>
            <a:r>
              <a:rPr lang="cs-CZ" sz="2400" b="1" dirty="0" err="1"/>
              <a:t>effects</a:t>
            </a:r>
            <a:r>
              <a:rPr lang="cs-CZ" sz="2400" b="1" dirty="0"/>
              <a:t> </a:t>
            </a:r>
            <a:r>
              <a:rPr lang="cs-CZ" sz="2400" b="1" dirty="0" err="1"/>
              <a:t>occur</a:t>
            </a:r>
            <a:r>
              <a:rPr lang="cs-CZ" sz="2400" b="1" dirty="0"/>
              <a:t> at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same</a:t>
            </a:r>
            <a:r>
              <a:rPr lang="cs-CZ" sz="2400" b="1" dirty="0"/>
              <a:t> "</a:t>
            </a:r>
            <a:r>
              <a:rPr lang="cs-CZ" sz="2400" b="1" dirty="0" err="1"/>
              <a:t>molar</a:t>
            </a:r>
            <a:r>
              <a:rPr lang="cs-CZ" sz="2400" b="1" dirty="0"/>
              <a:t> volume" of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dirty="0" err="1"/>
              <a:t>narcotic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(</a:t>
            </a:r>
            <a:r>
              <a:rPr lang="cs-CZ" sz="2400" b="1" i="1" dirty="0"/>
              <a:t>volume of </a:t>
            </a:r>
            <a:r>
              <a:rPr lang="cs-CZ" sz="2400" b="1" i="1" dirty="0" err="1"/>
              <a:t>distribution</a:t>
            </a:r>
            <a:r>
              <a:rPr lang="cs-CZ" sz="2400" b="1" i="1" dirty="0"/>
              <a:t> </a:t>
            </a:r>
            <a:r>
              <a:rPr lang="cs-CZ" sz="2400" b="1" i="1" dirty="0" err="1"/>
              <a:t>principle</a:t>
            </a:r>
            <a:r>
              <a:rPr lang="cs-CZ" sz="2400" b="1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3020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l="38126" t="17708" r="3751" b="11458"/>
          <a:stretch>
            <a:fillRect/>
          </a:stretch>
        </p:blipFill>
        <p:spPr bwMode="auto">
          <a:xfrm>
            <a:off x="900113" y="1052736"/>
            <a:ext cx="74199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Target</a:t>
            </a:r>
            <a:r>
              <a:rPr lang="en-GB" b="1" dirty="0">
                <a:solidFill>
                  <a:schemeClr val="tx1"/>
                </a:solidFill>
              </a:rPr>
              <a:t> (receptor) in </a:t>
            </a:r>
            <a:r>
              <a:rPr lang="en-GB" b="1" dirty="0" err="1">
                <a:solidFill>
                  <a:schemeClr val="tx1"/>
                </a:solidFill>
              </a:rPr>
              <a:t>MoA</a:t>
            </a:r>
            <a:r>
              <a:rPr lang="en-GB" b="1" dirty="0">
                <a:solidFill>
                  <a:schemeClr val="tx1"/>
                </a:solidFill>
              </a:rPr>
              <a:t> / </a:t>
            </a:r>
            <a:r>
              <a:rPr lang="en-GB" b="1" dirty="0" err="1">
                <a:solidFill>
                  <a:schemeClr val="tx1"/>
                </a:solidFill>
              </a:rPr>
              <a:t>toxicodynamic</a:t>
            </a:r>
            <a:r>
              <a:rPr lang="en-GB" b="1" dirty="0">
                <a:solidFill>
                  <a:schemeClr val="tx1"/>
                </a:solidFill>
              </a:rPr>
              <a:t> = </a:t>
            </a:r>
            <a:r>
              <a:rPr lang="cs-CZ" b="1" dirty="0">
                <a:solidFill>
                  <a:schemeClr val="tx1"/>
                </a:solidFill>
              </a:rPr>
              <a:t>BIOMOLECULE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2204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1254" y="33569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[3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31254" y="40770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[2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>
                <a:solidFill>
                  <a:schemeClr val="tx1"/>
                </a:solidFill>
              </a:rPr>
              <a:t>Volume of </a:t>
            </a:r>
            <a:r>
              <a:rPr lang="cs-CZ" sz="3400" dirty="0" err="1">
                <a:solidFill>
                  <a:schemeClr val="tx1"/>
                </a:solidFill>
              </a:rPr>
              <a:t>distribution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principle</a:t>
            </a:r>
            <a:endParaRPr lang="cs-CZ" sz="3400" dirty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BCF – </a:t>
            </a:r>
            <a:r>
              <a:rPr lang="en-GB" b="1" dirty="0" err="1"/>
              <a:t>bioconcentration</a:t>
            </a:r>
            <a:r>
              <a:rPr lang="en-GB" b="1" dirty="0"/>
              <a:t> factor</a:t>
            </a:r>
          </a:p>
          <a:p>
            <a:r>
              <a:rPr lang="cs-CZ" dirty="0"/>
              <a:t>* </a:t>
            </a:r>
            <a:r>
              <a:rPr lang="en-GB" dirty="0"/>
              <a:t>Depends </a:t>
            </a:r>
            <a:r>
              <a:rPr lang="cs-CZ" dirty="0"/>
              <a:t>on </a:t>
            </a:r>
            <a:r>
              <a:rPr lang="cs-CZ" dirty="0" err="1"/>
              <a:t>hydrophobicity</a:t>
            </a:r>
            <a:br>
              <a:rPr lang="cs-CZ" dirty="0"/>
            </a:br>
            <a:r>
              <a:rPr lang="cs-CZ" dirty="0"/>
              <a:t>    (i.e. </a:t>
            </a:r>
            <a:r>
              <a:rPr lang="cs-CZ" dirty="0" err="1"/>
              <a:t>Kow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*  </a:t>
            </a:r>
            <a:r>
              <a:rPr lang="cs-CZ" dirty="0" err="1"/>
              <a:t>Higher</a:t>
            </a:r>
            <a:r>
              <a:rPr lang="cs-CZ" dirty="0"/>
              <a:t> BCF </a:t>
            </a:r>
            <a:br>
              <a:rPr lang="en-US" dirty="0"/>
            </a:br>
            <a:r>
              <a:rPr lang="en-US" dirty="0"/>
              <a:t>  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lower concentration is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sufficient for </a:t>
            </a:r>
            <a:r>
              <a:rPr lang="en-US" dirty="0" err="1">
                <a:sym typeface="Wingdings" pitchFamily="2" charset="2"/>
              </a:rPr>
              <a:t>bioconcentration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to the same </a:t>
            </a:r>
            <a:r>
              <a:rPr lang="en-GB" dirty="0">
                <a:sym typeface="Wingdings" pitchFamily="2" charset="2"/>
              </a:rPr>
              <a:t>“tissue concentration”</a:t>
            </a:r>
          </a:p>
          <a:p>
            <a:r>
              <a:rPr lang="en-GB" dirty="0"/>
              <a:t>   </a:t>
            </a:r>
            <a:r>
              <a:rPr lang="en-GB" dirty="0">
                <a:sym typeface="Wingdings" pitchFamily="2" charset="2"/>
              </a:rPr>
              <a:t> lower external concentration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  (IC50) will induce toxic effect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* Confirmed by chemical analyses  </a:t>
            </a:r>
            <a:br>
              <a:rPr lang="en-GB" i="1" dirty="0"/>
            </a:br>
            <a:r>
              <a:rPr lang="en-GB" i="1" dirty="0"/>
              <a:t>   (same molar concentrations of </a:t>
            </a:r>
            <a:br>
              <a:rPr lang="en-GB" i="1" dirty="0"/>
            </a:br>
            <a:r>
              <a:rPr lang="en-GB" i="1" dirty="0"/>
              <a:t>    different compounds accumulated</a:t>
            </a:r>
            <a:br>
              <a:rPr lang="en-GB" i="1" dirty="0"/>
            </a:br>
            <a:r>
              <a:rPr lang="en-GB" i="1" dirty="0"/>
              <a:t>    in membranes)</a:t>
            </a:r>
          </a:p>
        </p:txBody>
      </p:sp>
    </p:spTree>
    <p:extLst>
      <p:ext uri="{BB962C8B-B14F-4D97-AF65-F5344CB8AC3E}">
        <p14:creationId xmlns:p14="http://schemas.microsoft.com/office/powerpoint/2010/main" val="2429270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/>
              <a:t>correlation</a:t>
            </a:r>
            <a:r>
              <a:rPr lang="en-GB" sz="2200" dirty="0"/>
              <a:t>s</a:t>
            </a:r>
            <a:r>
              <a:rPr lang="cs-CZ" sz="2200" dirty="0"/>
              <a:t> </a:t>
            </a:r>
            <a:r>
              <a:rPr lang="en-GB" sz="2200" dirty="0"/>
              <a:t>between </a:t>
            </a:r>
            <a:r>
              <a:rPr lang="en-GB" sz="2200" dirty="0" err="1"/>
              <a:t>logKow</a:t>
            </a:r>
            <a:r>
              <a:rPr lang="en-GB" sz="2200" dirty="0"/>
              <a:t> (=</a:t>
            </a:r>
            <a:r>
              <a:rPr lang="cs-CZ" sz="2200" dirty="0" err="1"/>
              <a:t>logP</a:t>
            </a:r>
            <a:r>
              <a:rPr lang="en-GB" sz="2200" dirty="0"/>
              <a:t>)</a:t>
            </a:r>
            <a:r>
              <a:rPr lang="cs-CZ" sz="2200" dirty="0"/>
              <a:t> </a:t>
            </a:r>
            <a:r>
              <a:rPr lang="en-GB" sz="2200" dirty="0"/>
              <a:t>and </a:t>
            </a:r>
            <a:r>
              <a:rPr lang="cs-CZ" sz="2200" dirty="0"/>
              <a:t>EC50 </a:t>
            </a:r>
            <a:r>
              <a:rPr lang="en-GB" sz="2200" dirty="0"/>
              <a:t>for </a:t>
            </a:r>
            <a:r>
              <a:rPr lang="cs-CZ" sz="2200" dirty="0" err="1"/>
              <a:t>aquatic</a:t>
            </a:r>
            <a:r>
              <a:rPr lang="cs-CZ" sz="2200" dirty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(</a:t>
            </a:r>
            <a:r>
              <a:rPr lang="en-GB" sz="2200" dirty="0"/>
              <a:t>e.g. </a:t>
            </a:r>
            <a:r>
              <a:rPr lang="cs-CZ" sz="2200" i="1" dirty="0" err="1"/>
              <a:t>Daphnia</a:t>
            </a:r>
            <a:r>
              <a:rPr lang="en-GB" sz="2200" i="1" dirty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/>
              <a:t> </a:t>
            </a:r>
            <a:r>
              <a:rPr lang="en-GB" b="1" dirty="0"/>
              <a:t>More specific</a:t>
            </a:r>
            <a:r>
              <a:rPr lang="en-GB" dirty="0"/>
              <a:t> </a:t>
            </a:r>
            <a:r>
              <a:rPr lang="en-GB" sz="1600" dirty="0"/>
              <a:t>... In addition </a:t>
            </a:r>
            <a:br>
              <a:rPr lang="en-GB" sz="1600" dirty="0"/>
            </a:br>
            <a:r>
              <a:rPr lang="en-GB" sz="1600" dirty="0"/>
              <a:t>to membrane accumulation, direct </a:t>
            </a:r>
            <a:br>
              <a:rPr lang="en-GB" sz="1600" dirty="0"/>
            </a:br>
            <a:r>
              <a:rPr lang="en-GB" sz="1600" dirty="0"/>
              <a:t>interactions with proteins </a:t>
            </a:r>
            <a:br>
              <a:rPr lang="en-GB" sz="1600" dirty="0"/>
            </a:br>
            <a:r>
              <a:rPr lang="en-GB" sz="1600" dirty="0"/>
              <a:t>are anticipated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114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>
                <a:solidFill>
                  <a:schemeClr val="tx1"/>
                </a:solidFill>
              </a:rPr>
              <a:t>Toxicit</a:t>
            </a:r>
            <a:r>
              <a:rPr lang="cs-CZ" sz="2800" b="1" dirty="0">
                <a:solidFill>
                  <a:schemeClr val="tx1"/>
                </a:solidFill>
              </a:rPr>
              <a:t>y to </a:t>
            </a:r>
            <a:r>
              <a:rPr lang="cs-CZ" sz="2800" b="1" dirty="0" err="1">
                <a:solidFill>
                  <a:schemeClr val="tx1"/>
                </a:solidFill>
              </a:rPr>
              <a:t>membrane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gradients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and</a:t>
            </a:r>
            <a:r>
              <a:rPr lang="cs-CZ" sz="2800" b="1" dirty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/>
              <a:t>Semipermeability of </a:t>
            </a:r>
            <a:r>
              <a:rPr lang="cs-CZ" sz="2400" b="1" dirty="0" err="1"/>
              <a:t>membranes</a:t>
            </a:r>
            <a:r>
              <a:rPr lang="en-GB" sz="2400" b="1" dirty="0"/>
              <a:t> and key functions</a:t>
            </a: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DISRUPTIONS AND RELATED TOXIC EFFECTS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	- </a:t>
            </a:r>
            <a:r>
              <a:rPr lang="cs-CZ" sz="2400" b="1" dirty="0" err="1"/>
              <a:t>cytoplasmic</a:t>
            </a:r>
            <a:r>
              <a:rPr lang="cs-CZ" sz="2400" b="1" dirty="0"/>
              <a:t> </a:t>
            </a:r>
            <a:r>
              <a:rPr lang="cs-CZ" sz="2400" b="1" dirty="0" err="1"/>
              <a:t>membrane</a:t>
            </a:r>
            <a:r>
              <a:rPr lang="cs-CZ" sz="2400" b="1" dirty="0"/>
              <a:t>: </a:t>
            </a:r>
            <a:br>
              <a:rPr lang="cs-CZ" sz="2400" b="1" dirty="0"/>
            </a:br>
            <a:r>
              <a:rPr lang="cs-CZ" sz="2400" b="1" dirty="0"/>
              <a:t>	</a:t>
            </a:r>
            <a:r>
              <a:rPr lang="cs-CZ" sz="2400" dirty="0"/>
              <a:t>	</a:t>
            </a:r>
            <a:r>
              <a:rPr lang="cs-CZ" sz="2400" dirty="0" err="1"/>
              <a:t>signalling</a:t>
            </a:r>
            <a:r>
              <a:rPr lang="cs-CZ" sz="2400" dirty="0"/>
              <a:t>, </a:t>
            </a:r>
            <a:r>
              <a:rPr lang="cs-CZ" sz="2400" dirty="0" err="1"/>
              <a:t>neural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Na+/K+ gradient</a:t>
            </a:r>
            <a:br>
              <a:rPr lang="cs-CZ" sz="2400" dirty="0"/>
            </a:br>
            <a:r>
              <a:rPr lang="cs-CZ" sz="2400" b="1" dirty="0"/>
              <a:t>	- </a:t>
            </a:r>
            <a:r>
              <a:rPr lang="cs-CZ" sz="2400" b="1" dirty="0" err="1"/>
              <a:t>mitochondrial</a:t>
            </a:r>
            <a:r>
              <a:rPr lang="cs-CZ" sz="2400" b="1" dirty="0"/>
              <a:t> </a:t>
            </a:r>
            <a:r>
              <a:rPr lang="cs-CZ" sz="2400" b="1" dirty="0" err="1"/>
              <a:t>membrane</a:t>
            </a:r>
            <a:r>
              <a:rPr lang="cs-CZ" sz="2400" b="1" dirty="0"/>
              <a:t>:</a:t>
            </a:r>
            <a:br>
              <a:rPr lang="cs-CZ" sz="2400" b="1" dirty="0"/>
            </a:br>
            <a:r>
              <a:rPr lang="cs-CZ" sz="2400" dirty="0"/>
              <a:t>		</a:t>
            </a:r>
            <a:r>
              <a:rPr lang="cs-CZ" sz="2400" dirty="0" err="1"/>
              <a:t>electrone</a:t>
            </a:r>
            <a:r>
              <a:rPr lang="cs-CZ" sz="2400" dirty="0"/>
              <a:t> </a:t>
            </a:r>
            <a:r>
              <a:rPr lang="cs-CZ" sz="2400" dirty="0" err="1"/>
              <a:t>flow</a:t>
            </a:r>
            <a:r>
              <a:rPr lang="cs-CZ" sz="2400" dirty="0"/>
              <a:t> </a:t>
            </a: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/>
              <a:t> ATP s</a:t>
            </a:r>
            <a:r>
              <a:rPr lang="cs-CZ" sz="2400" dirty="0" err="1"/>
              <a:t>ynthesis</a:t>
            </a:r>
            <a:br>
              <a:rPr lang="cs-CZ" sz="2400" dirty="0"/>
            </a:br>
            <a:r>
              <a:rPr lang="cs-CZ" sz="2400" b="1" dirty="0"/>
              <a:t>	- </a:t>
            </a:r>
            <a:r>
              <a:rPr lang="cs-CZ" sz="2400" b="1" dirty="0" err="1"/>
              <a:t>endoplasmatic</a:t>
            </a:r>
            <a:r>
              <a:rPr lang="cs-CZ" sz="2400" b="1" dirty="0"/>
              <a:t> </a:t>
            </a:r>
            <a:r>
              <a:rPr lang="cs-CZ" sz="2400" b="1" dirty="0" err="1"/>
              <a:t>reticulum</a:t>
            </a:r>
            <a:br>
              <a:rPr lang="cs-CZ" sz="2400" b="1" dirty="0"/>
            </a:br>
            <a:r>
              <a:rPr lang="cs-CZ" sz="2400" dirty="0"/>
              <a:t>		Ca</a:t>
            </a:r>
            <a:r>
              <a:rPr lang="cs-CZ" sz="2400" baseline="30000" dirty="0"/>
              <a:t>2+</a:t>
            </a:r>
            <a:r>
              <a:rPr lang="cs-CZ" sz="2400" dirty="0"/>
              <a:t> </a:t>
            </a:r>
            <a:r>
              <a:rPr lang="cs-CZ" sz="2400" dirty="0" err="1"/>
              <a:t>signalling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0012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en-US" dirty="0"/>
              <a:t>PROTEINS AS TARGETS OF ECOTOXICANTS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4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78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Structure of proteins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– primary (sequence of </a:t>
            </a:r>
            <a:r>
              <a:rPr lang="en-GB" sz="2000" dirty="0" err="1"/>
              <a:t>aminoacids</a:t>
            </a:r>
            <a:r>
              <a:rPr lang="en-GB" sz="2000" dirty="0"/>
              <a:t>, AA),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- secondary, tertiary, </a:t>
            </a:r>
            <a:r>
              <a:rPr lang="en-GB" sz="2000" dirty="0" err="1"/>
              <a:t>quarternary</a:t>
            </a:r>
            <a:r>
              <a:rPr lang="en-GB" sz="2000" dirty="0"/>
              <a:t> (folding – important for functions)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Proteins - large/long – key target for number of toxicants!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	</a:t>
            </a:r>
            <a:r>
              <a:rPr lang="en-GB" sz="2000" dirty="0"/>
              <a:t>=</a:t>
            </a:r>
            <a:r>
              <a:rPr lang="en-GB" sz="2000" b="1" dirty="0"/>
              <a:t> </a:t>
            </a:r>
            <a:r>
              <a:rPr lang="en-GB" sz="2000" dirty="0"/>
              <a:t>polypeptides - tens to thousands of AA</a:t>
            </a: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Peptides </a:t>
            </a:r>
            <a:r>
              <a:rPr lang="en-GB" sz="2000" dirty="0"/>
              <a:t>(small, “</a:t>
            </a:r>
            <a:r>
              <a:rPr lang="el-GR" sz="2000" dirty="0"/>
              <a:t>πεπτός, "</a:t>
            </a:r>
            <a:r>
              <a:rPr lang="en-GB" sz="2000" dirty="0"/>
              <a:t>digested“, 2x AA to e.g. 20x AA)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may have various functions (e.g. protective - glutathione)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Key functions of proteins</a:t>
            </a:r>
            <a:endParaRPr lang="en-GB" sz="1800" b="1" dirty="0"/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STRUCTURE and PROTECTION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CATALYSIS (enzymes)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TRANSFER (information and mass)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/>
              <a:t>  - receptors, channels, transporters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Proteins as targets to toxicants</a:t>
            </a:r>
          </a:p>
        </p:txBody>
      </p:sp>
      <p:pic>
        <p:nvPicPr>
          <p:cNvPr id="32770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30224"/>
            <a:ext cx="5004048" cy="2947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084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/>
              <a:t>Most common interactions (and some examples)</a:t>
            </a:r>
          </a:p>
          <a:p>
            <a:pPr eaLnBrk="0" hangingPunct="0"/>
            <a:endParaRPr lang="cs-CZ" sz="2200" dirty="0"/>
          </a:p>
          <a:p>
            <a:pPr eaLnBrk="0" hangingPunct="0"/>
            <a:r>
              <a:rPr lang="en-US" b="1" dirty="0"/>
              <a:t>H</a:t>
            </a:r>
            <a:r>
              <a:rPr lang="en-GB" b="1" dirty="0" err="1"/>
              <a:t>ydrogen</a:t>
            </a:r>
            <a:r>
              <a:rPr lang="en-GB" b="1" dirty="0"/>
              <a:t> bond disruption</a:t>
            </a:r>
            <a:r>
              <a:rPr lang="cs-CZ" dirty="0"/>
              <a:t>	</a:t>
            </a:r>
            <a:r>
              <a:rPr lang="en-GB" dirty="0"/>
              <a:t>alcohols, amines</a:t>
            </a:r>
            <a:endParaRPr lang="cs-CZ" dirty="0"/>
          </a:p>
          <a:p>
            <a:pPr eaLnBrk="0" hangingPunct="0"/>
            <a:r>
              <a:rPr lang="en-GB" b="1" dirty="0"/>
              <a:t>Ion bonds	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/>
              <a:t>acids </a:t>
            </a:r>
            <a:r>
              <a:rPr lang="cs-CZ" dirty="0"/>
              <a:t>(COOH), </a:t>
            </a:r>
            <a:r>
              <a:rPr lang="en-GB" dirty="0" err="1"/>
              <a:t>alkalic</a:t>
            </a:r>
            <a:r>
              <a:rPr lang="en-GB" dirty="0"/>
              <a:t> compounds </a:t>
            </a:r>
            <a:r>
              <a:rPr lang="cs-CZ" dirty="0"/>
              <a:t>(amin</a:t>
            </a:r>
            <a:r>
              <a:rPr lang="en-GB" dirty="0" err="1"/>
              <a:t>es</a:t>
            </a:r>
            <a:r>
              <a:rPr lang="cs-CZ" dirty="0"/>
              <a:t>)	</a:t>
            </a:r>
          </a:p>
          <a:p>
            <a:pPr eaLnBrk="0" hangingPunct="0"/>
            <a:r>
              <a:rPr lang="cs-CZ" dirty="0"/>
              <a:t>			</a:t>
            </a:r>
            <a:r>
              <a:rPr lang="en-GB" dirty="0"/>
              <a:t>	toxic metals </a:t>
            </a:r>
            <a:r>
              <a:rPr lang="de-DE" dirty="0"/>
              <a:t>Hg</a:t>
            </a:r>
            <a:r>
              <a:rPr lang="de-DE" baseline="30000" dirty="0"/>
              <a:t>+2</a:t>
            </a:r>
            <a:r>
              <a:rPr lang="de-DE" dirty="0"/>
              <a:t>, Pb</a:t>
            </a:r>
            <a:r>
              <a:rPr lang="de-DE" baseline="30000" dirty="0"/>
              <a:t>+2</a:t>
            </a:r>
            <a:r>
              <a:rPr lang="de-DE" dirty="0"/>
              <a:t>, Cd</a:t>
            </a:r>
            <a:r>
              <a:rPr lang="de-DE" baseline="30000" dirty="0"/>
              <a:t>+2 </a:t>
            </a:r>
            <a:r>
              <a:rPr lang="cs-CZ" dirty="0"/>
              <a:t>, A</a:t>
            </a:r>
            <a:r>
              <a:rPr lang="de-DE" dirty="0"/>
              <a:t>g</a:t>
            </a:r>
            <a:r>
              <a:rPr lang="de-DE" baseline="30000" dirty="0"/>
              <a:t>+1</a:t>
            </a:r>
            <a:r>
              <a:rPr lang="de-DE" dirty="0"/>
              <a:t> Tl</a:t>
            </a:r>
            <a:r>
              <a:rPr lang="de-DE" baseline="30000" dirty="0"/>
              <a:t>+1</a:t>
            </a:r>
            <a:r>
              <a:rPr lang="de-DE" dirty="0"/>
              <a:t>,</a:t>
            </a:r>
          </a:p>
          <a:p>
            <a:pPr eaLnBrk="0" hangingPunct="0"/>
            <a:r>
              <a:rPr lang="de-DE" dirty="0"/>
              <a:t>				</a:t>
            </a:r>
            <a:r>
              <a:rPr lang="de-DE" dirty="0" err="1"/>
              <a:t>carbonyls</a:t>
            </a:r>
            <a:endParaRPr lang="cs-CZ" dirty="0"/>
          </a:p>
          <a:p>
            <a:pPr eaLnBrk="0" hangingPunct="0"/>
            <a:r>
              <a:rPr lang="cs-CZ" b="1" dirty="0"/>
              <a:t>S-S </a:t>
            </a:r>
            <a:r>
              <a:rPr lang="en-GB" b="1" dirty="0"/>
              <a:t>bonds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/>
              <a:t>	toxic metals</a:t>
            </a:r>
            <a:endParaRPr lang="cs-CZ" dirty="0"/>
          </a:p>
          <a:p>
            <a:pPr eaLnBrk="0" hangingPunct="0"/>
            <a:endParaRPr lang="cs-CZ" dirty="0"/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</a:rPr>
              <a:t>See also </a:t>
            </a:r>
            <a:r>
              <a:rPr lang="cs-CZ" sz="1600" u="sng" dirty="0">
                <a:solidFill>
                  <a:schemeClr val="tx2"/>
                </a:solidFill>
              </a:rPr>
              <a:t>http://www.</a:t>
            </a:r>
            <a:r>
              <a:rPr lang="cs-CZ" sz="1600" u="sng" dirty="0" err="1">
                <a:solidFill>
                  <a:schemeClr val="tx2"/>
                </a:solidFill>
              </a:rPr>
              <a:t>elmhurst.edu</a:t>
            </a:r>
            <a:r>
              <a:rPr lang="cs-CZ" sz="1600" u="sng" dirty="0">
                <a:solidFill>
                  <a:schemeClr val="tx2"/>
                </a:solidFill>
              </a:rPr>
              <a:t>/~</a:t>
            </a:r>
            <a:r>
              <a:rPr lang="cs-CZ" sz="1600" u="sng" dirty="0" err="1">
                <a:solidFill>
                  <a:schemeClr val="tx2"/>
                </a:solidFill>
              </a:rPr>
              <a:t>chm</a:t>
            </a:r>
            <a:r>
              <a:rPr lang="cs-CZ" sz="1600" u="sng" dirty="0">
                <a:solidFill>
                  <a:schemeClr val="tx2"/>
                </a:solidFill>
              </a:rPr>
              <a:t>/</a:t>
            </a:r>
            <a:r>
              <a:rPr lang="cs-CZ" sz="1600" u="sng" dirty="0" err="1">
                <a:solidFill>
                  <a:schemeClr val="tx2"/>
                </a:solidFill>
              </a:rPr>
              <a:t>vchembook</a:t>
            </a:r>
            <a:r>
              <a:rPr lang="cs-CZ" sz="1600" u="sng" dirty="0">
                <a:solidFill>
                  <a:schemeClr val="tx2"/>
                </a:solidFill>
              </a:rPr>
              <a:t>/568denaturation.html</a:t>
            </a:r>
          </a:p>
          <a:p>
            <a:pPr eaLnBrk="0" hangingPunct="0"/>
            <a:endParaRPr lang="cs-CZ" sz="1600" dirty="0"/>
          </a:p>
        </p:txBody>
      </p:sp>
      <p:pic>
        <p:nvPicPr>
          <p:cNvPr id="4915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6512" y="110654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Non-specific interactions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denaturation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44624"/>
            <a:ext cx="9220200" cy="83671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Specific effects </a:t>
            </a:r>
            <a:r>
              <a:rPr lang="en-GB" dirty="0">
                <a:solidFill>
                  <a:schemeClr val="tx1"/>
                </a:solidFill>
              </a:rPr>
              <a:t>of environmental toxicants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proteins </a:t>
            </a: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examples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872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ENZYME INHIBITIONS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Acetylcholinesterase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organophosphate</a:t>
            </a:r>
            <a:r>
              <a:rPr lang="cs-CZ" sz="2400" dirty="0"/>
              <a:t> </a:t>
            </a:r>
            <a:r>
              <a:rPr lang="cs-CZ" sz="2400" dirty="0" err="1"/>
              <a:t>pesticides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Inhibition</a:t>
            </a:r>
            <a:r>
              <a:rPr lang="cs-CZ" sz="2400" b="1" dirty="0"/>
              <a:t> of </a:t>
            </a:r>
            <a:r>
              <a:rPr lang="cs-CZ" sz="2400" b="1" dirty="0" err="1"/>
              <a:t>hemes</a:t>
            </a:r>
            <a:r>
              <a:rPr lang="cs-CZ" sz="2400" b="1" dirty="0"/>
              <a:t> – </a:t>
            </a:r>
            <a:r>
              <a:rPr lang="cs-CZ" sz="2400" b="1" dirty="0" err="1"/>
              <a:t>respiratory</a:t>
            </a:r>
            <a:r>
              <a:rPr lang="cs-CZ" sz="2400" b="1" dirty="0"/>
              <a:t> </a:t>
            </a:r>
            <a:r>
              <a:rPr lang="cs-CZ" sz="2400" b="1" dirty="0" err="1"/>
              <a:t>chains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cyanides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Glyphosate</a:t>
            </a:r>
            <a:r>
              <a:rPr lang="cs-CZ" sz="2400" b="1" dirty="0"/>
              <a:t> (</a:t>
            </a:r>
            <a:r>
              <a:rPr lang="cs-CZ" sz="2400" b="1" dirty="0" err="1"/>
              <a:t>roundup</a:t>
            </a:r>
            <a:r>
              <a:rPr lang="cs-CZ" sz="2400" b="1" dirty="0"/>
              <a:t>) </a:t>
            </a:r>
            <a:r>
              <a:rPr lang="cs-CZ" sz="2400" b="1" dirty="0" err="1"/>
              <a:t>action</a:t>
            </a: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EFFECTS ON RECEPTORS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dirty="0" err="1"/>
              <a:t>membrane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r>
              <a:rPr lang="cs-CZ" sz="2400" dirty="0"/>
              <a:t> (</a:t>
            </a:r>
            <a:r>
              <a:rPr lang="cs-CZ" sz="2400" dirty="0" err="1"/>
              <a:t>neurotoxicants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dirty="0" err="1"/>
              <a:t>nuclear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r>
              <a:rPr lang="cs-CZ" sz="2400" dirty="0"/>
              <a:t> (</a:t>
            </a:r>
            <a:r>
              <a:rPr lang="cs-CZ" sz="2400" dirty="0" err="1"/>
              <a:t>endocrine</a:t>
            </a:r>
            <a:r>
              <a:rPr lang="cs-CZ" sz="2400" dirty="0"/>
              <a:t> </a:t>
            </a:r>
            <a:r>
              <a:rPr lang="cs-CZ" sz="2400" dirty="0" err="1"/>
              <a:t>disrupters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159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Acetylcholinesterase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inhibition by organophosphates </a:t>
            </a:r>
          </a:p>
        </p:txBody>
      </p:sp>
      <p:pic>
        <p:nvPicPr>
          <p:cNvPr id="24580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980728"/>
            <a:ext cx="6588223" cy="449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504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Acetylcholinesterase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inhibition by organophosphates (and </a:t>
            </a:r>
            <a:r>
              <a:rPr lang="en-GB" dirty="0" err="1">
                <a:solidFill>
                  <a:schemeClr val="tx1"/>
                </a:solidFill>
              </a:rPr>
              <a:t>carbamates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4584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4139952" y="1484784"/>
            <a:ext cx="4896544" cy="22181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3968" y="11247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Insecticides - OPs</a:t>
            </a:r>
          </a:p>
        </p:txBody>
      </p:sp>
      <p:pic>
        <p:nvPicPr>
          <p:cNvPr id="77832" name="Picture 8" descr="http://www2.mcdaniel.edu/Biology/eh01/pesticides/carbamat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104" y="4221088"/>
            <a:ext cx="3581400" cy="227647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6865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Insecticides - </a:t>
            </a:r>
            <a:r>
              <a:rPr lang="en-GB" b="1" dirty="0" err="1">
                <a:solidFill>
                  <a:srgbClr val="FF0000"/>
                </a:solidFill>
              </a:rPr>
              <a:t>Carbamates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236538" y="2924944"/>
            <a:ext cx="1864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Nerve </a:t>
            </a:r>
            <a:r>
              <a:rPr lang="cs-CZ" altLang="cs-CZ" sz="1800" b="1" dirty="0" err="1">
                <a:solidFill>
                  <a:srgbClr val="FF0000"/>
                </a:solidFill>
              </a:rPr>
              <a:t>gases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(</a:t>
            </a:r>
            <a:r>
              <a:rPr lang="cs-CZ" altLang="cs-CZ" sz="1800" dirty="0" err="1">
                <a:solidFill>
                  <a:srgbClr val="FF0000"/>
                </a:solidFill>
              </a:rPr>
              <a:t>warfare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 err="1">
                <a:solidFill>
                  <a:srgbClr val="FF0000"/>
                </a:solidFill>
              </a:rPr>
              <a:t>agents</a:t>
            </a:r>
            <a:r>
              <a:rPr lang="cs-CZ" altLang="cs-CZ" sz="1800" dirty="0">
                <a:solidFill>
                  <a:srgbClr val="FF0000"/>
                </a:solidFill>
              </a:rPr>
              <a:t>)</a:t>
            </a:r>
            <a:endParaRPr lang="en-GB" altLang="cs-CZ" sz="1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2" y="3670431"/>
            <a:ext cx="2080865" cy="14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9388" y="1235472"/>
            <a:ext cx="28432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3212976"/>
            <a:ext cx="1516385" cy="80822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229007" y="3059113"/>
            <a:ext cx="12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Novichok</a:t>
            </a:r>
            <a:r>
              <a:rPr lang="en-US" sz="1200" b="1" dirty="0"/>
              <a:t> </a:t>
            </a:r>
            <a:endParaRPr lang="cs-CZ" sz="1200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8"/>
          <a:srcRect l="19098" t="5701"/>
          <a:stretch/>
        </p:blipFill>
        <p:spPr>
          <a:xfrm>
            <a:off x="1115615" y="5160392"/>
            <a:ext cx="2311797" cy="15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4"/>
            <a:ext cx="1944216" cy="188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26545" cy="5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>
                <a:solidFill>
                  <a:schemeClr val="tx1"/>
                </a:solidFill>
              </a:rPr>
              <a:t>Inhibition</a:t>
            </a:r>
            <a:r>
              <a:rPr lang="cs-CZ" sz="2000" dirty="0">
                <a:solidFill>
                  <a:schemeClr val="tx1"/>
                </a:solidFill>
              </a:rPr>
              <a:t> of </a:t>
            </a:r>
            <a:r>
              <a:rPr lang="cs-CZ" sz="2000" dirty="0" err="1">
                <a:solidFill>
                  <a:schemeClr val="tx1"/>
                </a:solidFill>
              </a:rPr>
              <a:t>hemes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– e.g. Haemoglobin, </a:t>
            </a:r>
            <a:r>
              <a:rPr lang="en-GB" sz="2000" dirty="0" err="1">
                <a:solidFill>
                  <a:schemeClr val="tx1"/>
                </a:solidFill>
              </a:rPr>
              <a:t>Mitchochondria</a:t>
            </a:r>
            <a:r>
              <a:rPr lang="en-GB" sz="2000" dirty="0">
                <a:solidFill>
                  <a:schemeClr val="tx1"/>
                </a:solidFill>
              </a:rPr>
              <a:t>, CYP450 etc.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cyanide</a:t>
            </a:r>
            <a:r>
              <a:rPr lang="en-GB" sz="2000" dirty="0">
                <a:solidFill>
                  <a:schemeClr val="tx1"/>
                </a:solidFill>
              </a:rPr>
              <a:t> HCN, carbon </a:t>
            </a:r>
            <a:r>
              <a:rPr lang="en-GB" sz="2000" dirty="0" err="1">
                <a:solidFill>
                  <a:schemeClr val="tx1"/>
                </a:solidFill>
              </a:rPr>
              <a:t>monooxide</a:t>
            </a:r>
            <a:r>
              <a:rPr lang="en-GB" sz="2000" dirty="0">
                <a:solidFill>
                  <a:schemeClr val="tx1"/>
                </a:solidFill>
              </a:rPr>
              <a:t> – CO)</a:t>
            </a:r>
          </a:p>
        </p:txBody>
      </p:sp>
      <p:pic>
        <p:nvPicPr>
          <p:cNvPr id="20482" name="Picture 2" descr="http://uvahealth.com/Plone/ebsco_images/7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7"/>
            <a:ext cx="4851738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Categorization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MoAs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6552728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[1] non/specific membrane toxicity</a:t>
            </a:r>
            <a:endParaRPr lang="en-GB" b="1" dirty="0"/>
          </a:p>
          <a:p>
            <a:pPr lvl="1"/>
            <a:r>
              <a:rPr lang="en-GB" dirty="0"/>
              <a:t>Involves ALL ORGANIC compounds</a:t>
            </a:r>
          </a:p>
          <a:p>
            <a:pPr lvl="1"/>
            <a:r>
              <a:rPr lang="en-GB" dirty="0"/>
              <a:t>Affinity to non-polar environment (membrane phospholipids)</a:t>
            </a:r>
          </a:p>
          <a:p>
            <a:pPr lvl="1"/>
            <a:r>
              <a:rPr lang="en-GB" dirty="0"/>
              <a:t>Two types can be discriminated</a:t>
            </a:r>
          </a:p>
          <a:p>
            <a:pPr lvl="2"/>
            <a:r>
              <a:rPr lang="en-GB" dirty="0" err="1"/>
              <a:t>nonpolar</a:t>
            </a:r>
            <a:r>
              <a:rPr lang="en-GB" dirty="0"/>
              <a:t> basal / narcotic toxicity (</a:t>
            </a:r>
          </a:p>
          <a:p>
            <a:pPr lvl="3"/>
            <a:r>
              <a:rPr lang="en-GB" dirty="0"/>
              <a:t>effects observed at relatively high concentrations, depends on </a:t>
            </a:r>
            <a:r>
              <a:rPr lang="en-GB" dirty="0" err="1"/>
              <a:t>hydrophobicity</a:t>
            </a:r>
            <a:r>
              <a:rPr lang="en-GB" dirty="0"/>
              <a:t> (</a:t>
            </a:r>
            <a:r>
              <a:rPr lang="en-GB" dirty="0" err="1"/>
              <a:t>Kow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polar narcosis</a:t>
            </a:r>
          </a:p>
          <a:p>
            <a:pPr lvl="3"/>
            <a:r>
              <a:rPr lang="en-GB" dirty="0"/>
              <a:t>more polar compounds may affect also membrane proteins (effects at lower concentrations than expected from </a:t>
            </a:r>
            <a:r>
              <a:rPr lang="en-GB" dirty="0" err="1"/>
              <a:t>Kow</a:t>
            </a:r>
            <a:r>
              <a:rPr lang="en-GB" dirty="0"/>
              <a:t>)</a:t>
            </a:r>
          </a:p>
          <a:p>
            <a:endParaRPr lang="en-US" b="1" dirty="0"/>
          </a:p>
          <a:p>
            <a:r>
              <a:rPr lang="en-US" b="1" dirty="0"/>
              <a:t>[2]</a:t>
            </a:r>
            <a:r>
              <a:rPr lang="en-GB" b="1" dirty="0"/>
              <a:t> nonspecific reactive toxicity </a:t>
            </a:r>
          </a:p>
          <a:p>
            <a:pPr lvl="1"/>
            <a:r>
              <a:rPr lang="en-GB" dirty="0"/>
              <a:t>some compounds with “reactive” properties may directly modify biological macromolecule (lipids, proteins, nucleic acids) causing thus toxic effects</a:t>
            </a:r>
          </a:p>
          <a:p>
            <a:pPr lvl="1"/>
            <a:r>
              <a:rPr lang="en-GB" dirty="0"/>
              <a:t>reactive chemicals are mostly „</a:t>
            </a:r>
            <a:r>
              <a:rPr lang="en-GB" dirty="0" err="1"/>
              <a:t>electrophiles</a:t>
            </a:r>
            <a:r>
              <a:rPr lang="en-GB" dirty="0"/>
              <a:t>“ (reacting with „</a:t>
            </a:r>
            <a:r>
              <a:rPr lang="en-GB" dirty="0" err="1"/>
              <a:t>nucleophiles</a:t>
            </a:r>
            <a:r>
              <a:rPr lang="en-GB" dirty="0"/>
              <a:t>“ in cells – i.e. </a:t>
            </a:r>
            <a:r>
              <a:rPr lang="en-GB" dirty="0" err="1"/>
              <a:t>electrone</a:t>
            </a:r>
            <a:r>
              <a:rPr lang="en-GB" dirty="0"/>
              <a:t>-rich sites - nucleotides, -NH2, -SH and others)</a:t>
            </a:r>
          </a:p>
          <a:p>
            <a:endParaRPr lang="en-GB" dirty="0"/>
          </a:p>
          <a:p>
            <a:r>
              <a:rPr lang="en-US" b="1" dirty="0"/>
              <a:t>[3]</a:t>
            </a:r>
            <a:r>
              <a:rPr lang="en-GB" b="1" dirty="0"/>
              <a:t> specific </a:t>
            </a:r>
            <a:r>
              <a:rPr lang="en-GB" b="1" dirty="0" err="1"/>
              <a:t>steric</a:t>
            </a:r>
            <a:r>
              <a:rPr lang="en-GB" b="1" dirty="0"/>
              <a:t> interactions</a:t>
            </a:r>
          </a:p>
          <a:p>
            <a:pPr lvl="1"/>
            <a:r>
              <a:rPr lang="en-GB" dirty="0"/>
              <a:t>only certain specific compounds selectively affect specific targets</a:t>
            </a:r>
          </a:p>
          <a:p>
            <a:pPr lvl="1"/>
            <a:r>
              <a:rPr lang="en-GB" dirty="0"/>
              <a:t>E.g. enzyme inhibitions (drugs, insecticides); receptor interactions (e.g. Estrogens)</a:t>
            </a:r>
          </a:p>
          <a:p>
            <a:pPr lvl="1"/>
            <a:r>
              <a:rPr lang="en-GB" dirty="0"/>
              <a:t>Can be non-covalent as well as covalent</a:t>
            </a:r>
          </a:p>
          <a:p>
            <a:pPr lvl="1"/>
            <a:r>
              <a:rPr lang="en-GB" dirty="0"/>
              <a:t>Effects at </a:t>
            </a:r>
            <a:r>
              <a:rPr lang="en-GB" b="1" dirty="0"/>
              <a:t>very low </a:t>
            </a:r>
            <a:r>
              <a:rPr lang="en-GB" dirty="0"/>
              <a:t>concentrations</a:t>
            </a:r>
          </a:p>
        </p:txBody>
      </p:sp>
      <p:sp>
        <p:nvSpPr>
          <p:cNvPr id="5" name="Elipsa 4"/>
          <p:cNvSpPr/>
          <p:nvPr/>
        </p:nvSpPr>
        <p:spPr>
          <a:xfrm>
            <a:off x="7236296" y="1124744"/>
            <a:ext cx="1656184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All organics</a:t>
            </a:r>
          </a:p>
          <a:p>
            <a:pPr algn="ctr"/>
            <a:r>
              <a:rPr lang="en-GB" sz="1400" dirty="0">
                <a:sym typeface="Wingdings" pitchFamily="2" charset="2"/>
              </a:rPr>
              <a:t> membranes</a:t>
            </a:r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US" sz="1400" dirty="0"/>
          </a:p>
          <a:p>
            <a:pPr algn="ctr"/>
            <a:endParaRPr lang="en-GB" sz="1400" dirty="0"/>
          </a:p>
        </p:txBody>
      </p:sp>
      <p:sp>
        <p:nvSpPr>
          <p:cNvPr id="7" name="Elipsa 6"/>
          <p:cNvSpPr/>
          <p:nvPr/>
        </p:nvSpPr>
        <p:spPr>
          <a:xfrm>
            <a:off x="7308304" y="3645024"/>
            <a:ext cx="144016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Reactive </a:t>
            </a:r>
          </a:p>
        </p:txBody>
      </p:sp>
      <p:sp>
        <p:nvSpPr>
          <p:cNvPr id="8" name="Elipsa 7"/>
          <p:cNvSpPr/>
          <p:nvPr/>
        </p:nvSpPr>
        <p:spPr>
          <a:xfrm>
            <a:off x="7884368" y="2564904"/>
            <a:ext cx="720080" cy="1584176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Specific interactions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Gradient of H+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87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6850" y="90805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i="1" dirty="0"/>
              <a:t>N</a:t>
            </a:r>
            <a:r>
              <a:rPr lang="cs-CZ" sz="1800" dirty="0"/>
              <a:t>-(</a:t>
            </a:r>
            <a:r>
              <a:rPr lang="cs-CZ" sz="1800" dirty="0" err="1"/>
              <a:t>phosphonomethyl</a:t>
            </a:r>
            <a:r>
              <a:rPr lang="cs-CZ" sz="1800" dirty="0"/>
              <a:t>)glycine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Broad</a:t>
            </a:r>
            <a:r>
              <a:rPr lang="cs-CZ" sz="1800" dirty="0"/>
              <a:t>-</a:t>
            </a:r>
            <a:r>
              <a:rPr lang="cs-CZ" sz="1800" dirty="0" err="1"/>
              <a:t>spectrum</a:t>
            </a:r>
            <a:r>
              <a:rPr lang="cs-CZ" sz="1800" dirty="0"/>
              <a:t> herbicide (</a:t>
            </a:r>
            <a:r>
              <a:rPr lang="cs-CZ" sz="1800" b="1" dirty="0"/>
              <a:t>„</a:t>
            </a:r>
            <a:r>
              <a:rPr lang="cs-CZ" sz="1800" b="1" dirty="0" err="1"/>
              <a:t>RoundUp</a:t>
            </a:r>
            <a:r>
              <a:rPr lang="cs-CZ" sz="1800" b="1" dirty="0"/>
              <a:t>“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Selective</a:t>
            </a:r>
            <a:r>
              <a:rPr lang="cs-CZ" sz="1800" dirty="0"/>
              <a:t> </a:t>
            </a:r>
            <a:r>
              <a:rPr lang="cs-CZ" sz="1800" dirty="0" err="1"/>
              <a:t>inhibition</a:t>
            </a:r>
            <a:r>
              <a:rPr lang="cs-CZ" sz="1800" dirty="0"/>
              <a:t> of </a:t>
            </a:r>
            <a:r>
              <a:rPr lang="cs-CZ" sz="1800" dirty="0" err="1"/>
              <a:t>ESPs</a:t>
            </a:r>
            <a:r>
              <a:rPr lang="cs-CZ" sz="1800" dirty="0"/>
              <a:t> 5-</a:t>
            </a:r>
            <a:r>
              <a:rPr lang="cs-CZ" sz="1800" i="1" dirty="0" err="1"/>
              <a:t>enol</a:t>
            </a:r>
            <a:r>
              <a:rPr lang="cs-CZ" sz="1800" dirty="0" err="1"/>
              <a:t>pyruvylshikimate</a:t>
            </a:r>
            <a:r>
              <a:rPr lang="cs-CZ" sz="1800" dirty="0"/>
              <a:t>-3-</a:t>
            </a:r>
            <a:r>
              <a:rPr lang="cs-CZ" sz="1800" dirty="0" err="1"/>
              <a:t>phosphate</a:t>
            </a:r>
            <a:r>
              <a:rPr lang="cs-CZ" sz="1800" dirty="0"/>
              <a:t> </a:t>
            </a:r>
            <a:r>
              <a:rPr lang="cs-CZ" sz="1800" dirty="0" err="1"/>
              <a:t>synthase</a:t>
            </a:r>
            <a:r>
              <a:rPr lang="cs-CZ" sz="1800" dirty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(</a:t>
            </a:r>
            <a:r>
              <a:rPr lang="cs-CZ" sz="1800" dirty="0" err="1"/>
              <a:t>synthesis</a:t>
            </a:r>
            <a:r>
              <a:rPr lang="cs-CZ" sz="1800" dirty="0"/>
              <a:t> of </a:t>
            </a:r>
            <a:r>
              <a:rPr lang="cs-CZ" sz="1800" dirty="0" err="1"/>
              <a:t>aromatic</a:t>
            </a:r>
            <a:r>
              <a:rPr lang="cs-CZ" sz="1800" dirty="0"/>
              <a:t> </a:t>
            </a:r>
            <a:r>
              <a:rPr lang="en-GB" sz="1800" dirty="0"/>
              <a:t>AAs</a:t>
            </a:r>
            <a:r>
              <a:rPr lang="cs-CZ" sz="1800" dirty="0"/>
              <a:t> – </a:t>
            </a:r>
            <a:r>
              <a:rPr lang="cs-CZ" sz="1800" dirty="0" err="1"/>
              <a:t>Tyr</a:t>
            </a:r>
            <a:r>
              <a:rPr lang="cs-CZ" sz="1800" dirty="0"/>
              <a:t>, Trp, </a:t>
            </a:r>
            <a:r>
              <a:rPr lang="cs-CZ" sz="1800" dirty="0" err="1"/>
              <a:t>Phe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Uptake</a:t>
            </a:r>
            <a:r>
              <a:rPr lang="cs-CZ" sz="1800" dirty="0"/>
              <a:t> via </a:t>
            </a:r>
            <a:r>
              <a:rPr lang="cs-CZ" sz="1800" dirty="0" err="1"/>
              <a:t>leafs</a:t>
            </a:r>
            <a:r>
              <a:rPr lang="cs-CZ" sz="1800" dirty="0"/>
              <a:t> - </a:t>
            </a:r>
            <a:r>
              <a:rPr lang="cs-CZ" sz="1800" dirty="0" err="1"/>
              <a:t>only</a:t>
            </a:r>
            <a:r>
              <a:rPr lang="cs-CZ" sz="1800" dirty="0"/>
              <a:t> to </a:t>
            </a:r>
            <a:r>
              <a:rPr lang="cs-CZ" sz="1800" dirty="0" err="1"/>
              <a:t>growing</a:t>
            </a:r>
            <a:r>
              <a:rPr lang="cs-CZ" sz="1800" dirty="0"/>
              <a:t> </a:t>
            </a:r>
            <a:r>
              <a:rPr lang="cs-CZ" sz="1800" dirty="0" err="1"/>
              <a:t>plants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„Non-</a:t>
            </a:r>
            <a:r>
              <a:rPr lang="cs-CZ" sz="1800" dirty="0" err="1"/>
              <a:t>toxic</a:t>
            </a:r>
            <a:r>
              <a:rPr lang="cs-CZ" sz="1800" dirty="0"/>
              <a:t>“ to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organisms</a:t>
            </a:r>
            <a:r>
              <a:rPr lang="cs-CZ" sz="1800" dirty="0"/>
              <a:t> </a:t>
            </a:r>
            <a:r>
              <a:rPr lang="en-GB" sz="1800" dirty="0"/>
              <a:t> </a:t>
            </a:r>
            <a:r>
              <a:rPr lang="cs-CZ" sz="1600" dirty="0"/>
              <a:t>(no </a:t>
            </a:r>
            <a:r>
              <a:rPr lang="cs-CZ" sz="1600" dirty="0" err="1"/>
              <a:t>ESPs</a:t>
            </a:r>
            <a:r>
              <a:rPr lang="cs-CZ" sz="1600" dirty="0"/>
              <a:t> in </a:t>
            </a:r>
            <a:r>
              <a:rPr lang="cs-CZ" sz="1600" dirty="0" err="1"/>
              <a:t>animals</a:t>
            </a:r>
            <a:r>
              <a:rPr lang="cs-CZ" sz="1600" dirty="0"/>
              <a:t>, </a:t>
            </a:r>
            <a:r>
              <a:rPr lang="en-GB" sz="1600" dirty="0"/>
              <a:t>AA</a:t>
            </a:r>
            <a:r>
              <a:rPr lang="cs-CZ" sz="1600" dirty="0"/>
              <a:t>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chemical</a:t>
            </a:r>
            <a:r>
              <a:rPr lang="cs-CZ" sz="1600" dirty="0"/>
              <a:t> - rapid </a:t>
            </a:r>
            <a:r>
              <a:rPr lang="cs-CZ" sz="1600" dirty="0" err="1"/>
              <a:t>degradation</a:t>
            </a:r>
            <a:r>
              <a:rPr lang="cs-CZ" sz="1600" dirty="0"/>
              <a:t>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59484"/>
            <a:ext cx="5011241" cy="3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4"/>
          <p:cNvSpPr>
            <a:spLocks noChangeShapeType="1"/>
          </p:cNvSpPr>
          <p:nvPr/>
        </p:nvSpPr>
        <p:spPr bwMode="auto">
          <a:xfrm flipV="1">
            <a:off x="5148263" y="5373688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19750"/>
            <a:ext cx="14398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Glyphosate</a:t>
            </a:r>
            <a:r>
              <a:rPr lang="en-GB" dirty="0">
                <a:solidFill>
                  <a:schemeClr val="tx1"/>
                </a:solidFill>
              </a:rPr>
              <a:t> action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b="24883"/>
          <a:stretch>
            <a:fillRect/>
          </a:stretch>
        </p:blipFill>
        <p:spPr bwMode="auto">
          <a:xfrm>
            <a:off x="6592888" y="0"/>
            <a:ext cx="2551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877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EFFECTS on „</a:t>
            </a:r>
            <a:r>
              <a:rPr lang="cs-CZ" dirty="0" err="1"/>
              <a:t>receptors</a:t>
            </a:r>
            <a:r>
              <a:rPr lang="cs-CZ" dirty="0"/>
              <a:t>“ </a:t>
            </a:r>
            <a:r>
              <a:rPr lang="cs-CZ" dirty="0">
                <a:sym typeface="Wingdings" panose="05000000000000000000" pitchFamily="2" charset="2"/>
              </a:rPr>
              <a:t>– part 1 </a:t>
            </a:r>
            <a:r>
              <a:rPr lang="en-US" dirty="0">
                <a:sym typeface="Wingdings" panose="05000000000000000000" pitchFamily="2" charset="2"/>
              </a:rPr>
              <a:t>/ </a:t>
            </a:r>
            <a:r>
              <a:rPr lang="cs-CZ" dirty="0" err="1">
                <a:sym typeface="Wingdings" panose="05000000000000000000" pitchFamily="2" charset="2"/>
              </a:rPr>
              <a:t>membranes</a:t>
            </a:r>
            <a:r>
              <a:rPr lang="en-US" dirty="0">
                <a:sym typeface="Wingdings" panose="05000000000000000000" pitchFamily="2" charset="2"/>
              </a:rPr>
              <a:t> 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27409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707904" y="1124743"/>
            <a:ext cx="2147726" cy="5670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09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cs-CZ" sz="2800" dirty="0">
                <a:solidFill>
                  <a:schemeClr val="tx1"/>
                </a:solidFill>
              </a:rPr>
              <a:t>on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hannel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activators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/>
              <a:t>Neurotoxins</a:t>
            </a:r>
            <a:r>
              <a:rPr lang="cs-CZ" sz="2400" dirty="0"/>
              <a:t> (</a:t>
            </a:r>
            <a:r>
              <a:rPr lang="cs-CZ" sz="2400" dirty="0" err="1"/>
              <a:t>cyanobacterial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221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cs-CZ" sz="2800" dirty="0">
                <a:solidFill>
                  <a:schemeClr val="tx1"/>
                </a:solidFill>
              </a:rPr>
              <a:t>on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hannel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activators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9" y="4077072"/>
            <a:ext cx="515230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84153"/>
            <a:ext cx="4925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SAXITOXINS</a:t>
            </a:r>
            <a:endParaRPr lang="cs-CZ" sz="2400" b="1" dirty="0"/>
          </a:p>
          <a:p>
            <a:pPr marL="285750" indent="-285750">
              <a:buFont typeface="Arial" charset="0"/>
              <a:buChar char="•"/>
            </a:pP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b="1" dirty="0" err="1"/>
              <a:t>dinoflagelates</a:t>
            </a:r>
            <a:r>
              <a:rPr lang="cs-CZ" dirty="0"/>
              <a:t> and </a:t>
            </a:r>
            <a:r>
              <a:rPr lang="cs-CZ" b="1" dirty="0" err="1"/>
              <a:t>cyanobacteria</a:t>
            </a:r>
            <a:endParaRPr lang="cs-CZ" b="1" dirty="0"/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(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blooms</a:t>
            </a:r>
            <a:r>
              <a:rPr lang="cs-CZ" dirty="0"/>
              <a:t>, 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tides</a:t>
            </a:r>
            <a:r>
              <a:rPr lang="cs-CZ" dirty="0"/>
              <a:t>“)</a:t>
            </a:r>
            <a:endParaRPr lang="en-US" dirty="0"/>
          </a:p>
        </p:txBody>
      </p:sp>
      <p:pic>
        <p:nvPicPr>
          <p:cNvPr id="1031" name="Picture 7" descr="Výsledek obrázku pro saxitox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4" y="1196752"/>
            <a:ext cx="3471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732240" y="2144197"/>
            <a:ext cx="864096" cy="99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2659598"/>
            <a:ext cx="3423420" cy="27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68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EFFECTS OF CHEMICALS on „</a:t>
            </a:r>
            <a:r>
              <a:rPr lang="cs-CZ" dirty="0" err="1"/>
              <a:t>receptors</a:t>
            </a:r>
            <a:r>
              <a:rPr lang="cs-CZ" dirty="0"/>
              <a:t>“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46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928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NUCLEAR (</a:t>
            </a:r>
            <a:r>
              <a:rPr lang="cs-CZ" b="1" dirty="0" err="1">
                <a:solidFill>
                  <a:srgbClr val="FF0000"/>
                </a:solidFill>
              </a:rPr>
              <a:t>Intracellular</a:t>
            </a:r>
            <a:r>
              <a:rPr lang="cs-CZ" b="1" dirty="0">
                <a:solidFill>
                  <a:srgbClr val="FF0000"/>
                </a:solidFill>
              </a:rPr>
              <a:t>) RECEPTORS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in summary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21804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and</a:t>
            </a:r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</a:t>
            </a:r>
            <a:r>
              <a:rPr lang="en-GB" sz="2000" b="1" dirty="0">
                <a:solidFill>
                  <a:srgbClr val="FF0000"/>
                </a:solidFill>
              </a:rPr>
              <a:t>direct transcription factors on DNA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r>
              <a:rPr lang="cs-CZ" sz="2400" dirty="0"/>
              <a:t> (</a:t>
            </a:r>
            <a:r>
              <a:rPr lang="cs-CZ" sz="2400" dirty="0" err="1"/>
              <a:t>steroids</a:t>
            </a:r>
            <a:r>
              <a:rPr lang="cs-CZ" sz="2400" dirty="0"/>
              <a:t>, </a:t>
            </a:r>
            <a:r>
              <a:rPr lang="cs-CZ" sz="2400" dirty="0" err="1"/>
              <a:t>thyroids</a:t>
            </a:r>
            <a:r>
              <a:rPr lang="cs-CZ" sz="2400" dirty="0"/>
              <a:t>, </a:t>
            </a:r>
            <a:r>
              <a:rPr lang="cs-CZ" sz="2400" dirty="0" err="1"/>
              <a:t>retinoids</a:t>
            </a:r>
            <a:r>
              <a:rPr lang="cs-CZ" sz="2400" dirty="0"/>
              <a:t>)</a:t>
            </a:r>
          </a:p>
          <a:p>
            <a:pPr lvl="1"/>
            <a:r>
              <a:rPr lang="en-GB" sz="2000" dirty="0"/>
              <a:t>Role in toxicity – NR are </a:t>
            </a:r>
            <a:r>
              <a:rPr lang="cs-CZ" sz="2000" dirty="0" err="1"/>
              <a:t>modulated</a:t>
            </a:r>
            <a:r>
              <a:rPr lang="cs-CZ" sz="2000" dirty="0"/>
              <a:t> (</a:t>
            </a:r>
            <a:r>
              <a:rPr lang="cs-CZ" sz="2000" dirty="0" err="1"/>
              <a:t>activated</a:t>
            </a:r>
            <a:r>
              <a:rPr lang="en-US" sz="2000" dirty="0"/>
              <a:t>/inhibited</a:t>
            </a:r>
            <a:r>
              <a:rPr lang="en-GB" sz="2000" dirty="0"/>
              <a:t>) by structurally close </a:t>
            </a:r>
            <a:r>
              <a:rPr lang="en-GB" sz="2000" dirty="0" err="1"/>
              <a:t>xenobiotics</a:t>
            </a:r>
            <a:endParaRPr lang="cs-CZ" sz="2000" dirty="0"/>
          </a:p>
          <a:p>
            <a:r>
              <a:rPr lang="en-GB" sz="2400" dirty="0"/>
              <a:t>Important </a:t>
            </a:r>
            <a:r>
              <a:rPr lang="cs-CZ" sz="2400" b="1" dirty="0" err="1">
                <a:solidFill>
                  <a:schemeClr val="tx2"/>
                </a:solidFill>
              </a:rPr>
              <a:t>roles</a:t>
            </a:r>
            <a:r>
              <a:rPr lang="cs-CZ" sz="2400" b="1" dirty="0">
                <a:solidFill>
                  <a:schemeClr val="tx2"/>
                </a:solidFill>
              </a:rPr>
              <a:t> in </a:t>
            </a:r>
            <a:r>
              <a:rPr lang="cs-CZ" sz="2400" b="1" dirty="0" err="1">
                <a:solidFill>
                  <a:schemeClr val="tx2"/>
                </a:solidFill>
              </a:rPr>
              <a:t>pathologies</a:t>
            </a:r>
            <a:r>
              <a:rPr lang="cs-CZ" sz="2400" b="1" dirty="0">
                <a:solidFill>
                  <a:schemeClr val="tx2"/>
                </a:solidFill>
              </a:rPr>
              <a:t> and </a:t>
            </a:r>
            <a:r>
              <a:rPr lang="en-GB" sz="2400" b="1" dirty="0">
                <a:solidFill>
                  <a:schemeClr val="tx2"/>
                </a:solidFill>
              </a:rPr>
              <a:t>chemical </a:t>
            </a:r>
            <a:r>
              <a:rPr lang="cs-CZ" sz="2400" b="1" dirty="0">
                <a:solidFill>
                  <a:schemeClr val="tx2"/>
                </a:solidFill>
              </a:rPr>
              <a:t>toxicity</a:t>
            </a:r>
          </a:p>
          <a:p>
            <a:pPr lvl="1"/>
            <a:r>
              <a:rPr lang="cs-CZ" sz="2000" b="1" dirty="0" err="1">
                <a:solidFill>
                  <a:schemeClr val="tx2"/>
                </a:solidFill>
              </a:rPr>
              <a:t>Endocrine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disruption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effects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on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reproduction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as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well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as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other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hormone-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regulated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processes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immune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-, neuro-,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metabolism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 – obesity </a:t>
            </a:r>
            <a:r>
              <a:rPr lang="cs-CZ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etc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.)</a:t>
            </a:r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2000" b="1" dirty="0">
                <a:solidFill>
                  <a:schemeClr val="tx2"/>
                </a:solidFill>
              </a:rPr>
              <a:t>Dioxin-</a:t>
            </a:r>
            <a:r>
              <a:rPr lang="cs-CZ" sz="2000" b="1" dirty="0" err="1">
                <a:solidFill>
                  <a:schemeClr val="tx2"/>
                </a:solidFill>
              </a:rPr>
              <a:t>like</a:t>
            </a:r>
            <a:r>
              <a:rPr lang="cs-CZ" sz="2000" b="1" dirty="0">
                <a:solidFill>
                  <a:schemeClr val="tx2"/>
                </a:solidFill>
              </a:rPr>
              <a:t> toxicity </a:t>
            </a:r>
          </a:p>
          <a:p>
            <a:pPr lvl="2"/>
            <a:r>
              <a:rPr lang="cs-CZ" sz="1600" dirty="0" err="1">
                <a:solidFill>
                  <a:schemeClr val="tx2"/>
                </a:solidFill>
              </a:rPr>
              <a:t>immunosuppression</a:t>
            </a:r>
            <a:r>
              <a:rPr lang="cs-CZ" sz="1600" dirty="0">
                <a:solidFill>
                  <a:schemeClr val="tx2"/>
                </a:solidFill>
              </a:rPr>
              <a:t>, </a:t>
            </a:r>
            <a:r>
              <a:rPr lang="cs-CZ" sz="1600" dirty="0" err="1">
                <a:solidFill>
                  <a:schemeClr val="tx2"/>
                </a:solidFill>
              </a:rPr>
              <a:t>cancer</a:t>
            </a:r>
            <a:endParaRPr lang="cs-CZ" sz="1600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en-GB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5414799"/>
            <a:ext cx="6682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The most </a:t>
            </a:r>
            <a:r>
              <a:rPr lang="cs-CZ" sz="2000" b="1" dirty="0" err="1">
                <a:solidFill>
                  <a:srgbClr val="0070C0"/>
                </a:solidFill>
              </a:rPr>
              <a:t>studied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NRs</a:t>
            </a:r>
            <a:r>
              <a:rPr lang="cs-CZ" sz="2000" b="1" dirty="0">
                <a:solidFill>
                  <a:srgbClr val="0070C0"/>
                </a:solidFill>
              </a:rPr>
              <a:t>:</a:t>
            </a:r>
          </a:p>
          <a:p>
            <a:r>
              <a:rPr lang="cs-CZ" sz="2000" dirty="0">
                <a:solidFill>
                  <a:srgbClr val="0070C0"/>
                </a:solidFill>
              </a:rPr>
              <a:t>ER – </a:t>
            </a:r>
            <a:r>
              <a:rPr lang="cs-CZ" sz="2000" dirty="0" err="1">
                <a:solidFill>
                  <a:srgbClr val="0070C0"/>
                </a:solidFill>
              </a:rPr>
              <a:t>estrogenic</a:t>
            </a:r>
            <a:r>
              <a:rPr lang="cs-CZ" sz="2000" dirty="0">
                <a:solidFill>
                  <a:srgbClr val="0070C0"/>
                </a:solidFill>
              </a:rPr>
              <a:t> receptor  </a:t>
            </a:r>
            <a:r>
              <a:rPr lang="cs-CZ" sz="20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sym typeface="Wingdings" panose="05000000000000000000" pitchFamily="2" charset="2"/>
              </a:rPr>
              <a:t>xenoestrogens</a:t>
            </a:r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dirty="0" err="1">
                <a:solidFill>
                  <a:srgbClr val="0070C0"/>
                </a:solidFill>
              </a:rPr>
              <a:t>AhR</a:t>
            </a:r>
            <a:r>
              <a:rPr lang="cs-CZ" sz="2000" dirty="0">
                <a:solidFill>
                  <a:srgbClr val="0070C0"/>
                </a:solidFill>
              </a:rPr>
              <a:t> – </a:t>
            </a:r>
            <a:r>
              <a:rPr lang="cs-CZ" sz="2000" dirty="0" err="1">
                <a:solidFill>
                  <a:srgbClr val="0070C0"/>
                </a:solidFill>
              </a:rPr>
              <a:t>Arylhydrocarbon</a:t>
            </a:r>
            <a:r>
              <a:rPr lang="cs-CZ" sz="2000" dirty="0">
                <a:solidFill>
                  <a:srgbClr val="0070C0"/>
                </a:solidFill>
              </a:rPr>
              <a:t> receptor („dioxin“ receptor)</a:t>
            </a:r>
          </a:p>
        </p:txBody>
      </p:sp>
    </p:spTree>
    <p:extLst>
      <p:ext uri="{BB962C8B-B14F-4D97-AF65-F5344CB8AC3E}">
        <p14:creationId xmlns:p14="http://schemas.microsoft.com/office/powerpoint/2010/main" val="1207062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ligands</a:t>
            </a:r>
            <a:r>
              <a:rPr lang="en-GB" dirty="0"/>
              <a:t> of NR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S</a:t>
            </a:r>
            <a:r>
              <a:rPr lang="tr-TR" sz="2000" b="1" dirty="0"/>
              <a:t>mall, lipid-soluble </a:t>
            </a:r>
            <a:r>
              <a:rPr lang="cs-CZ" sz="2000" b="1" dirty="0" err="1"/>
              <a:t>molecules</a:t>
            </a:r>
            <a:endParaRPr lang="tr-TR" sz="2000" dirty="0"/>
          </a:p>
          <a:p>
            <a:pPr lvl="1" eaLnBrk="1" hangingPunct="1"/>
            <a:r>
              <a:rPr lang="en-GB" sz="1600" dirty="0"/>
              <a:t>D</a:t>
            </a:r>
            <a:r>
              <a:rPr lang="tr-TR" sz="1600" dirty="0"/>
              <a:t>iffuse through plasma and nuclear membranes and interact directly with the transcription factors they control.</a:t>
            </a:r>
            <a:br>
              <a:rPr lang="cs-CZ" sz="1600" dirty="0"/>
            </a:br>
            <a:endParaRPr lang="cs-CZ" sz="16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/>
              <a:t>sex steroids (</a:t>
            </a:r>
            <a:r>
              <a:rPr lang="en-GB" sz="1200" dirty="0" err="1"/>
              <a:t>estrogen</a:t>
            </a:r>
            <a:r>
              <a:rPr lang="en-GB" sz="1200" dirty="0"/>
              <a:t>, progesterone, testosterone)</a:t>
            </a:r>
          </a:p>
          <a:p>
            <a:pPr lvl="2" eaLnBrk="1" hangingPunct="1"/>
            <a:r>
              <a:rPr lang="en-GB" sz="1200" dirty="0"/>
              <a:t>corticosteroids  (</a:t>
            </a:r>
            <a:r>
              <a:rPr lang="en-GB" sz="1200" dirty="0" err="1"/>
              <a:t>glucocorticoids</a:t>
            </a:r>
            <a:r>
              <a:rPr lang="en-GB" sz="1200" dirty="0"/>
              <a:t> and </a:t>
            </a:r>
            <a:r>
              <a:rPr lang="en-GB" sz="1200" dirty="0" err="1"/>
              <a:t>mineralcorticoids</a:t>
            </a:r>
            <a:r>
              <a:rPr lang="en-GB" sz="1200" dirty="0"/>
              <a:t>)</a:t>
            </a:r>
            <a:br>
              <a:rPr lang="cs-CZ" sz="1200" dirty="0"/>
            </a:br>
            <a:endParaRPr lang="en-GB" sz="12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>
                <a:solidFill>
                  <a:schemeClr val="tx2"/>
                </a:solidFill>
              </a:rPr>
              <a:t>ligands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dirty="0"/>
              <a:t>Thyroid hormone, vitamin D3, retinoic acid, </a:t>
            </a:r>
            <a:r>
              <a:rPr lang="en-GB" sz="1200" dirty="0" err="1"/>
              <a:t>ligands</a:t>
            </a:r>
            <a:r>
              <a:rPr lang="en-GB" sz="1200" dirty="0"/>
              <a:t> of </a:t>
            </a:r>
            <a:r>
              <a:rPr lang="en-GB" sz="1200" dirty="0" err="1"/>
              <a:t>AhR</a:t>
            </a:r>
            <a:br>
              <a:rPr lang="cs-CZ" sz="1200" dirty="0"/>
            </a:br>
            <a:endParaRPr lang="cs-CZ" sz="1200" dirty="0"/>
          </a:p>
          <a:p>
            <a:pPr lvl="1" eaLnBrk="1" hangingPunct="1"/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molecules</a:t>
            </a:r>
            <a:r>
              <a:rPr lang="cs-CZ" sz="1600" b="1" dirty="0">
                <a:solidFill>
                  <a:schemeClr val="tx2"/>
                </a:solidFill>
              </a:rPr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gases</a:t>
            </a:r>
            <a:br>
              <a:rPr lang="en-GB" sz="1200" dirty="0"/>
            </a:br>
            <a:r>
              <a:rPr lang="cs-CZ" sz="1200" dirty="0" err="1"/>
              <a:t>e.g</a:t>
            </a:r>
            <a:r>
              <a:rPr lang="cs-CZ" sz="1200" dirty="0"/>
              <a:t>. NO (</a:t>
            </a:r>
            <a:r>
              <a:rPr lang="cs-CZ" sz="1200" dirty="0" err="1"/>
              <a:t>signaling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immune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)</a:t>
            </a:r>
            <a:endParaRPr lang="en-GB" sz="1200" dirty="0"/>
          </a:p>
          <a:p>
            <a:pPr eaLnBrk="1" hangingPunct="1"/>
            <a:endParaRPr lang="en-GB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667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55226" y="4439529"/>
            <a:ext cx="3348032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solidFill>
                  <a:srgbClr val="FF0000"/>
                </a:solidFill>
                <a:latin typeface="+mj-lt"/>
              </a:rPr>
              <a:t>DDT and its metabolites (DDE)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72825" y="5176253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solidFill>
                  <a:srgbClr val="FF0000"/>
                </a:solidFill>
                <a:latin typeface="+mj-lt"/>
              </a:rPr>
              <a:t>Ethinyl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>
                <a:latin typeface="+mj-lt"/>
              </a:rPr>
              <a:t>&gt;&gt; </a:t>
            </a:r>
            <a:r>
              <a:rPr lang="en-GB" sz="1600" b="0" dirty="0">
                <a:latin typeface="+mj-lt"/>
              </a:rPr>
              <a:t>Highly diverse group of substances </a:t>
            </a: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Do not necessarily share structural </a:t>
            </a:r>
            <a:r>
              <a:rPr lang="cs-CZ" sz="1600" b="0" dirty="0" err="1">
                <a:latin typeface="+mj-lt"/>
              </a:rPr>
              <a:t>similarity</a:t>
            </a:r>
            <a:r>
              <a:rPr lang="cs-CZ" sz="1600" b="0" dirty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m</a:t>
            </a:r>
            <a:r>
              <a:rPr lang="cs-CZ" sz="1600" b="0" dirty="0" err="1">
                <a:latin typeface="+mj-lt"/>
              </a:rPr>
              <a:t>ay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ER – ESTROGEN RECEPTOR</a:t>
            </a:r>
            <a:b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00838" y="5215264"/>
            <a:ext cx="244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Consequences</a:t>
            </a:r>
            <a:endParaRPr lang="cs-CZ" dirty="0"/>
          </a:p>
          <a:p>
            <a:r>
              <a:rPr lang="cs-CZ" dirty="0"/>
              <a:t>* Toxicity to </a:t>
            </a:r>
            <a:r>
              <a:rPr lang="cs-CZ" dirty="0" err="1"/>
              <a:t>reproduction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18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Categorization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28800"/>
          </a:xfrm>
        </p:spPr>
        <p:txBody>
          <a:bodyPr/>
          <a:lstStyle/>
          <a:p>
            <a:r>
              <a:rPr lang="en-GB" sz="2000" b="1" dirty="0"/>
              <a:t>Species-specific mechanisms</a:t>
            </a:r>
            <a:r>
              <a:rPr lang="cs-CZ" sz="2000" dirty="0"/>
              <a:t>, </a:t>
            </a:r>
            <a:r>
              <a:rPr lang="cs-CZ" sz="2000" dirty="0" err="1"/>
              <a:t>examples</a:t>
            </a:r>
            <a:endParaRPr lang="en-GB" sz="2000" dirty="0"/>
          </a:p>
          <a:p>
            <a:pPr lvl="1"/>
            <a:r>
              <a:rPr lang="en-GB" sz="1800" dirty="0"/>
              <a:t>photosynthetic toxicity (only in plants) vs. </a:t>
            </a:r>
            <a:r>
              <a:rPr lang="en-GB" sz="1800" dirty="0" err="1"/>
              <a:t>teratogenicity</a:t>
            </a:r>
            <a:r>
              <a:rPr lang="en-GB" sz="1800" dirty="0"/>
              <a:t> (only in vertebrates)</a:t>
            </a:r>
          </a:p>
          <a:p>
            <a:pPr lvl="1"/>
            <a:r>
              <a:rPr lang="en-GB" sz="1800" dirty="0"/>
              <a:t>Endocrine disruption </a:t>
            </a:r>
          </a:p>
          <a:p>
            <a:pPr lvl="2"/>
            <a:r>
              <a:rPr lang="en-GB" sz="1600" dirty="0"/>
              <a:t>different hormonal systems in invertebrates </a:t>
            </a:r>
            <a:r>
              <a:rPr lang="en-GB" sz="1600" i="1" dirty="0" err="1"/>
              <a:t>vs</a:t>
            </a:r>
            <a:r>
              <a:rPr lang="en-GB" sz="1600" i="1" dirty="0"/>
              <a:t> </a:t>
            </a:r>
            <a:r>
              <a:rPr lang="en-GB" sz="1600" dirty="0"/>
              <a:t>vertebrates </a:t>
            </a:r>
            <a:br>
              <a:rPr lang="cs-CZ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/>
              <a:t> different toxicity mechanisms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29986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Growth in invertebrates</a:t>
            </a:r>
          </a:p>
          <a:p>
            <a:pPr algn="ctr"/>
            <a:r>
              <a:rPr lang="en-GB" dirty="0" err="1"/>
              <a:t>ecdysis</a:t>
            </a:r>
            <a:r>
              <a:rPr lang="en-GB" dirty="0"/>
              <a:t> (moulting) - </a:t>
            </a:r>
            <a:r>
              <a:rPr lang="en-GB" i="1" dirty="0" err="1"/>
              <a:t>ecdysteroids</a:t>
            </a:r>
            <a:endParaRPr lang="en-GB" i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35" y="3933056"/>
            <a:ext cx="41119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ttp://img.docstoccdn.com/thumb/orig/8860991.png"/>
          <p:cNvPicPr>
            <a:picLocks noChangeAspect="1" noChangeArrowheads="1"/>
          </p:cNvPicPr>
          <p:nvPr/>
        </p:nvPicPr>
        <p:blipFill>
          <a:blip r:embed="rId4" cstate="print"/>
          <a:srcRect l="19161" t="17246" r="23783"/>
          <a:stretch>
            <a:fillRect/>
          </a:stretch>
        </p:blipFill>
        <p:spPr bwMode="auto">
          <a:xfrm>
            <a:off x="251520" y="3560370"/>
            <a:ext cx="2952328" cy="321156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899592" y="29969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Growth in humans</a:t>
            </a:r>
          </a:p>
          <a:p>
            <a:pPr algn="ctr"/>
            <a:r>
              <a:rPr lang="en-GB" i="1" dirty="0"/>
              <a:t>several hormones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AhR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Arylhydrocarbon</a:t>
            </a:r>
            <a:r>
              <a:rPr lang="cs-CZ" sz="3200" b="1" dirty="0">
                <a:solidFill>
                  <a:schemeClr val="tx1"/>
                </a:solidFill>
              </a:rPr>
              <a:t> receptor)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2,3,7,8-TCDD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(dioxin) </a:t>
            </a:r>
            <a:r>
              <a:rPr lang="cs-CZ" dirty="0" err="1">
                <a:solidFill>
                  <a:srgbClr val="FF0000"/>
                </a:solidFill>
              </a:rPr>
              <a:t>bound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L</a:t>
            </a:r>
            <a:r>
              <a:rPr lang="en-GB" dirty="0" err="1"/>
              <a:t>igand</a:t>
            </a:r>
            <a:r>
              <a:rPr lang="en-GB" dirty="0"/>
              <a:t>-activated transcription factor </a:t>
            </a:r>
          </a:p>
          <a:p>
            <a:pPr lvl="1"/>
            <a:r>
              <a:rPr lang="en-GB" dirty="0"/>
              <a:t>Similar to all NRs</a:t>
            </a:r>
          </a:p>
          <a:p>
            <a:r>
              <a:rPr lang="cs-CZ" dirty="0" err="1"/>
              <a:t>AhR</a:t>
            </a:r>
            <a:r>
              <a:rPr lang="cs-CZ" dirty="0"/>
              <a:t> has </a:t>
            </a:r>
            <a:r>
              <a:rPr lang="cs-CZ" dirty="0" err="1"/>
              <a:t>effects</a:t>
            </a:r>
            <a:r>
              <a:rPr lang="cs-CZ" dirty="0"/>
              <a:t> on </a:t>
            </a:r>
            <a:r>
              <a:rPr lang="en-GB" dirty="0"/>
              <a:t>many different genes</a:t>
            </a:r>
          </a:p>
          <a:p>
            <a:endParaRPr lang="en-GB" dirty="0"/>
          </a:p>
          <a:p>
            <a:r>
              <a:rPr lang="en-GB" dirty="0"/>
              <a:t>important mediator of toxicity of POPs – primary target of </a:t>
            </a:r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en-GB" b="1" dirty="0" err="1">
                <a:solidFill>
                  <a:schemeClr val="tx2"/>
                </a:solidFill>
              </a:rPr>
              <a:t>lanar</a:t>
            </a:r>
            <a:r>
              <a:rPr lang="en-GB" b="1" dirty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/>
              <a:t>regulator of </a:t>
            </a:r>
            <a:r>
              <a:rPr lang="en-GB" dirty="0" err="1"/>
              <a:t>xenobiotic</a:t>
            </a:r>
            <a:r>
              <a:rPr lang="en-GB" dirty="0"/>
              <a:t> metabolism and activation of </a:t>
            </a:r>
            <a:r>
              <a:rPr lang="en-GB" dirty="0" err="1"/>
              <a:t>promutagens</a:t>
            </a:r>
            <a:endParaRPr lang="en-GB" dirty="0"/>
          </a:p>
          <a:p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rossactivation</a:t>
            </a:r>
            <a:r>
              <a:rPr lang="en-GB" dirty="0"/>
              <a:t>/crosstalk with other NRs 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S</a:t>
            </a:r>
            <a:r>
              <a:rPr lang="en-GB" b="1" dirty="0" err="1">
                <a:solidFill>
                  <a:schemeClr val="tx2"/>
                </a:solidFill>
              </a:rPr>
              <a:t>trongest</a:t>
            </a:r>
            <a:r>
              <a:rPr lang="en-GB" b="1" dirty="0">
                <a:solidFill>
                  <a:schemeClr val="tx2"/>
                </a:solidFill>
              </a:rPr>
              <a:t> known </a:t>
            </a:r>
            <a:r>
              <a:rPr lang="en-GB" b="1" dirty="0" err="1">
                <a:solidFill>
                  <a:schemeClr val="tx2"/>
                </a:solidFill>
              </a:rPr>
              <a:t>ligand</a:t>
            </a:r>
            <a:r>
              <a:rPr lang="en-GB" b="1" dirty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/>
              <a:t>(not </a:t>
            </a:r>
            <a:r>
              <a:rPr lang="en-GB" dirty="0" err="1"/>
              <a:t>endogeneous</a:t>
            </a:r>
            <a:r>
              <a:rPr lang="en-GB" dirty="0"/>
              <a:t> !)</a:t>
            </a:r>
          </a:p>
        </p:txBody>
      </p:sp>
    </p:spTree>
    <p:extLst>
      <p:ext uri="{BB962C8B-B14F-4D97-AF65-F5344CB8AC3E}">
        <p14:creationId xmlns:p14="http://schemas.microsoft.com/office/powerpoint/2010/main" val="4192310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42833"/>
            <a:ext cx="9144000" cy="65405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regulated genes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genes contain </a:t>
            </a:r>
            <a:r>
              <a:rPr lang="en-GB" dirty="0" err="1">
                <a:solidFill>
                  <a:schemeClr val="tx2"/>
                </a:solidFill>
              </a:rPr>
              <a:t>xenobiotic</a:t>
            </a:r>
            <a:r>
              <a:rPr lang="en-GB" dirty="0">
                <a:solidFill>
                  <a:schemeClr val="tx2"/>
                </a:solidFill>
              </a:rPr>
              <a:t> response elements (XRE) </a:t>
            </a:r>
            <a:r>
              <a:rPr lang="en-GB" dirty="0"/>
              <a:t>or dioxin responsive elements (DRE) in their promoter region:</a:t>
            </a:r>
          </a:p>
          <a:p>
            <a:endParaRPr lang="en-GB" dirty="0"/>
          </a:p>
          <a:p>
            <a:pPr lvl="1"/>
            <a:r>
              <a:rPr lang="cs-CZ" b="1" dirty="0" err="1"/>
              <a:t>Detoxification</a:t>
            </a:r>
            <a:r>
              <a:rPr lang="cs-CZ" b="1" dirty="0"/>
              <a:t> </a:t>
            </a:r>
            <a:r>
              <a:rPr lang="cs-CZ" b="1" dirty="0" err="1"/>
              <a:t>genes</a:t>
            </a:r>
            <a:r>
              <a:rPr lang="cs-CZ" b="1" dirty="0"/>
              <a:t> </a:t>
            </a:r>
            <a:r>
              <a:rPr lang="en-GB" dirty="0"/>
              <a:t>phase I enzymes </a:t>
            </a:r>
            <a:r>
              <a:rPr lang="cs-CZ" dirty="0"/>
              <a:t>(</a:t>
            </a:r>
            <a:r>
              <a:rPr lang="en-GB" dirty="0"/>
              <a:t>CYP 1A1, CYP 1A2, CYP 1B1</a:t>
            </a:r>
            <a:r>
              <a:rPr lang="cs-CZ" dirty="0"/>
              <a:t>) and </a:t>
            </a:r>
            <a:r>
              <a:rPr lang="en-GB" dirty="0"/>
              <a:t>phase II enzymes </a:t>
            </a:r>
            <a:r>
              <a:rPr lang="cs-CZ" dirty="0"/>
              <a:t>(</a:t>
            </a:r>
            <a:r>
              <a:rPr lang="en-GB" dirty="0"/>
              <a:t>UDP-glucuronosyltransferase, GST-</a:t>
            </a:r>
            <a:r>
              <a:rPr lang="en-GB" dirty="0" err="1"/>
              <a:t>Ya</a:t>
            </a:r>
            <a:r>
              <a:rPr lang="en-GB" dirty="0"/>
              <a:t>, NADP(H):oxidoreductase</a:t>
            </a:r>
            <a:r>
              <a:rPr lang="cs-CZ" dirty="0"/>
              <a:t>)</a:t>
            </a:r>
            <a:endParaRPr lang="en-GB" dirty="0"/>
          </a:p>
          <a:p>
            <a:pPr lvl="2">
              <a:buNone/>
            </a:pP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br>
              <a:rPr lang="en-US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s-CZ" b="1" dirty="0"/>
              <a:t>O</a:t>
            </a:r>
            <a:r>
              <a:rPr lang="en-GB" b="1" dirty="0" err="1"/>
              <a:t>ther</a:t>
            </a:r>
            <a:r>
              <a:rPr lang="en-GB" b="1" dirty="0"/>
              <a:t> genes </a:t>
            </a:r>
            <a:r>
              <a:rPr lang="en-GB" dirty="0"/>
              <a:t>- regulation of cell cycle and apoptosis</a:t>
            </a:r>
          </a:p>
          <a:p>
            <a:pPr lvl="2"/>
            <a:r>
              <a:rPr lang="en-GB" dirty="0" err="1"/>
              <a:t>Bax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apoptosis control</a:t>
            </a:r>
            <a:r>
              <a:rPr lang="en-GB" dirty="0"/>
              <a:t>), p27Kip1, Jun B (MAP-</a:t>
            </a:r>
            <a:r>
              <a:rPr lang="en-GB" dirty="0" err="1">
                <a:solidFill>
                  <a:schemeClr val="tx2"/>
                </a:solidFill>
              </a:rPr>
              <a:t>kinase</a:t>
            </a:r>
            <a:r>
              <a:rPr lang="en-GB" dirty="0"/>
              <a:t>), TGF-b (</a:t>
            </a:r>
            <a:r>
              <a:rPr lang="en-GB" dirty="0" err="1">
                <a:solidFill>
                  <a:srgbClr val="0070C0"/>
                </a:solidFill>
              </a:rPr>
              <a:t>tumor</a:t>
            </a:r>
            <a:r>
              <a:rPr lang="en-GB" dirty="0">
                <a:solidFill>
                  <a:srgbClr val="0070C0"/>
                </a:solidFill>
              </a:rPr>
              <a:t> growth factor</a:t>
            </a:r>
            <a:r>
              <a:rPr lang="en-GB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34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35124"/>
            <a:ext cx="4896544" cy="21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3528" y="4008972"/>
            <a:ext cx="3306396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br>
              <a:rPr lang="en-US" sz="1700" b="0" i="1" dirty="0"/>
            </a:b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>
                <a:solidFill>
                  <a:schemeClr val="tx2"/>
                </a:solidFill>
              </a:rPr>
              <a:t>AhR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ligands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b="1" dirty="0"/>
              <a:t>Classical = planar structures </a:t>
            </a:r>
            <a:r>
              <a:rPr lang="en-GB" b="1" dirty="0">
                <a:sym typeface="Wingdings" pitchFamily="2" charset="2"/>
              </a:rPr>
              <a:t> direct binding to </a:t>
            </a:r>
            <a:r>
              <a:rPr lang="en-GB" b="1" dirty="0" err="1">
                <a:sym typeface="Wingdings" pitchFamily="2" charset="2"/>
              </a:rPr>
              <a:t>AhR</a:t>
            </a:r>
            <a:endParaRPr lang="en-GB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33602" t="10289"/>
          <a:stretch/>
        </p:blipFill>
        <p:spPr bwMode="auto">
          <a:xfrm>
            <a:off x="5067331" y="2600644"/>
            <a:ext cx="3978488" cy="42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796136" y="1628800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“</a:t>
            </a:r>
            <a:r>
              <a:rPr lang="cs-CZ" b="1" dirty="0"/>
              <a:t>Non-c</a:t>
            </a:r>
            <a:r>
              <a:rPr lang="en-GB" b="1" dirty="0" err="1"/>
              <a:t>lassical</a:t>
            </a:r>
            <a:r>
              <a:rPr lang="en-GB" b="1" dirty="0"/>
              <a:t>” </a:t>
            </a:r>
            <a:endParaRPr lang="cs-CZ" b="1" dirty="0"/>
          </a:p>
          <a:p>
            <a:r>
              <a:rPr lang="cs-CZ" b="1" dirty="0"/>
              <a:t>Diverse </a:t>
            </a:r>
            <a:r>
              <a:rPr lang="cs-CZ" b="1" dirty="0" err="1"/>
              <a:t>compounds</a:t>
            </a:r>
            <a:r>
              <a:rPr lang="cs-CZ" b="1" dirty="0"/>
              <a:t> </a:t>
            </a:r>
            <a:r>
              <a:rPr lang="cs-CZ" b="1" dirty="0" err="1"/>
              <a:t>known</a:t>
            </a:r>
            <a:r>
              <a:rPr lang="cs-CZ" b="1" dirty="0"/>
              <a:t> </a:t>
            </a:r>
          </a:p>
          <a:p>
            <a:r>
              <a:rPr lang="cs-CZ" b="1" dirty="0"/>
              <a:t>to </a:t>
            </a:r>
            <a:r>
              <a:rPr lang="cs-CZ" b="1" dirty="0" err="1"/>
              <a:t>activate</a:t>
            </a:r>
            <a:r>
              <a:rPr lang="cs-CZ" b="1" dirty="0"/>
              <a:t> </a:t>
            </a:r>
            <a:r>
              <a:rPr lang="cs-CZ" b="1" dirty="0" err="1"/>
              <a:t>AhR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873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Biological responses to TCDD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(via AhR)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2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Toxicity of compounds with similar toxicological properties as TCDD (activating </a:t>
            </a:r>
            <a:r>
              <a:rPr lang="en-GB" dirty="0" err="1"/>
              <a:t>AhR</a:t>
            </a:r>
            <a:r>
              <a:rPr lang="en-GB" dirty="0"/>
              <a:t>) may be evaluated by TEF/TEQ concept</a:t>
            </a:r>
          </a:p>
          <a:p>
            <a:pPr lvl="1"/>
            <a:r>
              <a:rPr lang="en-GB" dirty="0"/>
              <a:t>TEF = Toxic Equivalency Factor (“characteristic” of the Chemical)</a:t>
            </a:r>
          </a:p>
          <a:p>
            <a:pPr lvl="1"/>
            <a:r>
              <a:rPr lang="en-GB" dirty="0"/>
              <a:t>TEQ = Toxic Equivalent (sum of TEFs x concentrations)</a:t>
            </a:r>
          </a:p>
          <a:p>
            <a:endParaRPr lang="en-GB" dirty="0"/>
          </a:p>
          <a:p>
            <a:r>
              <a:rPr lang="en-GB" b="1" dirty="0"/>
              <a:t>TEFs are consensus values based on REPs (relative potencies) </a:t>
            </a:r>
            <a:r>
              <a:rPr lang="en-GB" dirty="0"/>
              <a:t>across multiple species and/or endpoints. </a:t>
            </a:r>
          </a:p>
          <a:p>
            <a:pPr lvl="1"/>
            <a:r>
              <a:rPr lang="en-GB" dirty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/>
          </a:p>
          <a:p>
            <a:r>
              <a:rPr lang="en-GB" b="1" dirty="0"/>
              <a:t>TEQs provide a simple</a:t>
            </a:r>
            <a:r>
              <a:rPr lang="en-GB" dirty="0"/>
              <a:t>, single number that is indicative of </a:t>
            </a:r>
            <a:r>
              <a:rPr lang="en-GB" b="1" dirty="0">
                <a:solidFill>
                  <a:schemeClr val="tx2"/>
                </a:solidFill>
              </a:rPr>
              <a:t>overall toxicity of a </a:t>
            </a:r>
            <a:r>
              <a:rPr lang="cs-CZ" b="1" dirty="0">
                <a:solidFill>
                  <a:schemeClr val="tx2"/>
                </a:solidFill>
              </a:rPr>
              <a:t>MIXTURE </a:t>
            </a:r>
            <a:r>
              <a:rPr lang="en-GB" b="1" dirty="0">
                <a:solidFill>
                  <a:schemeClr val="tx2"/>
                </a:solidFill>
              </a:rPr>
              <a:t>sample </a:t>
            </a:r>
            <a:r>
              <a:rPr lang="en-GB" dirty="0"/>
              <a:t>(water, sediment, food) containing a mixture of dioxins and dioxin-like compounds. </a:t>
            </a:r>
          </a:p>
          <a:p>
            <a:endParaRPr lang="en-GB" dirty="0"/>
          </a:p>
          <a:p>
            <a:r>
              <a:rPr lang="en-GB" dirty="0"/>
              <a:t>The total potency of a mixture can be expressed in TCDD TEQ concentration </a:t>
            </a:r>
          </a:p>
          <a:p>
            <a:pPr lvl="1"/>
            <a:r>
              <a:rPr lang="en-GB" dirty="0"/>
              <a:t>i.e. TEQ = concentration corresponding to the effect that would be induced by TCDD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7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907704" y="1988840"/>
            <a:ext cx="360040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 equivalency factors for PCDDs, PCDFs and PCBs:</a:t>
            </a:r>
          </a:p>
        </p:txBody>
      </p:sp>
    </p:spTree>
    <p:extLst>
      <p:ext uri="{BB962C8B-B14F-4D97-AF65-F5344CB8AC3E}">
        <p14:creationId xmlns:p14="http://schemas.microsoft.com/office/powerpoint/2010/main" val="427701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Categorization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MoA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/>
              <a:t>- </a:t>
            </a:r>
            <a:r>
              <a:rPr lang="en-US" sz="1800" b="1" dirty="0"/>
              <a:t>Tissue</a:t>
            </a:r>
            <a:r>
              <a:rPr lang="cs-CZ" sz="1800" b="1" dirty="0"/>
              <a:t>-</a:t>
            </a:r>
            <a:r>
              <a:rPr lang="en-US" sz="1800" b="1" dirty="0"/>
              <a:t>specific mechanisms</a:t>
            </a:r>
            <a:r>
              <a:rPr lang="cs-CZ" sz="1800" b="1" dirty="0"/>
              <a:t> (</a:t>
            </a:r>
            <a:r>
              <a:rPr lang="en-US" sz="1800" b="1" dirty="0"/>
              <a:t>&amp; effects</a:t>
            </a:r>
            <a:r>
              <a:rPr lang="cs-CZ" sz="1800" b="1" dirty="0"/>
              <a:t>)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hepatotoxicity</a:t>
            </a:r>
            <a:r>
              <a:rPr lang="en-US" sz="1800" dirty="0"/>
              <a:t>; </a:t>
            </a:r>
            <a:r>
              <a:rPr lang="cs-CZ" sz="1800" dirty="0" err="1"/>
              <a:t>neurotoxicity</a:t>
            </a:r>
            <a:r>
              <a:rPr lang="en-US" sz="1800" dirty="0"/>
              <a:t>; </a:t>
            </a:r>
            <a:r>
              <a:rPr lang="cs-CZ" sz="1800" b="1" dirty="0" err="1">
                <a:solidFill>
                  <a:srgbClr val="FF0000"/>
                </a:solidFill>
              </a:rPr>
              <a:t>nephrotoxicity</a:t>
            </a:r>
            <a:r>
              <a:rPr lang="en-US" sz="1800" b="1" dirty="0">
                <a:solidFill>
                  <a:srgbClr val="FF0000"/>
                </a:solidFill>
              </a:rPr>
              <a:t>;</a:t>
            </a:r>
            <a:r>
              <a:rPr lang="en-US" sz="1800" dirty="0"/>
              <a:t> </a:t>
            </a:r>
            <a:r>
              <a:rPr lang="cs-CZ" sz="1800" dirty="0" err="1"/>
              <a:t>haematotoxicity</a:t>
            </a:r>
            <a:r>
              <a:rPr lang="cs-CZ" sz="18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toxicity to </a:t>
            </a:r>
            <a:r>
              <a:rPr lang="cs-CZ" sz="1800" dirty="0" err="1"/>
              <a:t>reproduction</a:t>
            </a:r>
            <a:r>
              <a:rPr lang="cs-CZ" sz="1800" dirty="0"/>
              <a:t> </a:t>
            </a:r>
            <a:r>
              <a:rPr lang="cs-CZ" sz="1800" dirty="0" err="1"/>
              <a:t>organs</a:t>
            </a:r>
            <a:r>
              <a:rPr lang="en-US" sz="1800" dirty="0"/>
              <a:t>; 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immunotoxicity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1800" b="1" dirty="0" err="1"/>
              <a:t>Developmental</a:t>
            </a:r>
            <a:r>
              <a:rPr lang="cs-CZ" sz="1800" b="1" dirty="0"/>
              <a:t> </a:t>
            </a:r>
            <a:r>
              <a:rPr lang="cs-CZ" sz="1800" b="1" dirty="0" err="1"/>
              <a:t>stage</a:t>
            </a:r>
            <a:r>
              <a:rPr lang="cs-CZ" sz="1800" b="1" dirty="0"/>
              <a:t>-</a:t>
            </a:r>
            <a:r>
              <a:rPr lang="cs-CZ" sz="1800" b="1" dirty="0" err="1"/>
              <a:t>specific</a:t>
            </a:r>
            <a:r>
              <a:rPr lang="cs-CZ" sz="1800" b="1" dirty="0"/>
              <a:t> </a:t>
            </a:r>
            <a:r>
              <a:rPr lang="cs-CZ" sz="1800" b="1" dirty="0" err="1"/>
              <a:t>mechanisms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dirty="0"/>
              <a:t>- </a:t>
            </a:r>
            <a:r>
              <a:rPr lang="cs-CZ" sz="1800" dirty="0" err="1"/>
              <a:t>embryotoxicity</a:t>
            </a:r>
            <a:r>
              <a:rPr lang="cs-CZ" sz="1800" dirty="0"/>
              <a:t>/</a:t>
            </a:r>
            <a:r>
              <a:rPr lang="cs-CZ" sz="1800" dirty="0" err="1"/>
              <a:t>teratogenicity</a:t>
            </a:r>
            <a:r>
              <a:rPr lang="cs-CZ" sz="1800" dirty="0"/>
              <a:t>: toxicity to cell </a:t>
            </a:r>
            <a:r>
              <a:rPr lang="cs-CZ" sz="1800" dirty="0" err="1"/>
              <a:t>differenciation</a:t>
            </a:r>
            <a:r>
              <a:rPr lang="cs-CZ" sz="1800" dirty="0"/>
              <a:t> </a:t>
            </a:r>
            <a:r>
              <a:rPr lang="cs-CZ" sz="1800" dirty="0" err="1"/>
              <a:t>processes</a:t>
            </a:r>
            <a:endParaRPr lang="cs-CZ" sz="1800" dirty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44416" cy="2951264"/>
          </a:xfrm>
          <a:prstGeom prst="rect">
            <a:avLst/>
          </a:prstGeom>
          <a:noFill/>
        </p:spPr>
      </p:pic>
      <p:sp>
        <p:nvSpPr>
          <p:cNvPr id="6" name="Šipka dolů 5"/>
          <p:cNvSpPr/>
          <p:nvPr/>
        </p:nvSpPr>
        <p:spPr>
          <a:xfrm>
            <a:off x="4499992" y="17728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print"/>
          <a:srcRect l="6411" t="14654" r="7041" b="12078"/>
          <a:stretch>
            <a:fillRect/>
          </a:stretch>
        </p:blipFill>
        <p:spPr bwMode="auto">
          <a:xfrm>
            <a:off x="2699792" y="2348880"/>
            <a:ext cx="1944216" cy="144016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195736" y="59492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/>
              <a:t>Thalidomide</a:t>
            </a:r>
            <a:endParaRPr lang="cs-CZ" sz="1400" b="1" dirty="0"/>
          </a:p>
          <a:p>
            <a:r>
              <a:rPr lang="cs-CZ" sz="1400" b="1" dirty="0" err="1">
                <a:solidFill>
                  <a:srgbClr val="FF0000"/>
                </a:solidFill>
              </a:rPr>
              <a:t>Cyanobacterial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metabolites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ig2C"/>
          <p:cNvPicPr>
            <a:picLocks noChangeAspect="1" noChangeArrowheads="1"/>
          </p:cNvPicPr>
          <p:nvPr/>
        </p:nvPicPr>
        <p:blipFill>
          <a:blip r:embed="rId7" cstate="print"/>
          <a:srcRect l="26656" t="22578" b="25713"/>
          <a:stretch>
            <a:fillRect/>
          </a:stretch>
        </p:blipFill>
        <p:spPr bwMode="auto">
          <a:xfrm>
            <a:off x="5578871" y="5764725"/>
            <a:ext cx="1799321" cy="9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ig2B"/>
          <p:cNvPicPr>
            <a:picLocks noChangeAspect="1" noChangeArrowheads="1"/>
          </p:cNvPicPr>
          <p:nvPr/>
        </p:nvPicPr>
        <p:blipFill>
          <a:blip r:embed="rId8" cstate="print"/>
          <a:srcRect l="33707" t="15224" r="15385" b="34401"/>
          <a:stretch>
            <a:fillRect/>
          </a:stretch>
        </p:blipFill>
        <p:spPr bwMode="auto">
          <a:xfrm>
            <a:off x="7452320" y="5779498"/>
            <a:ext cx="1296144" cy="9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Přímá spojovací šipka 16"/>
          <p:cNvCxnSpPr/>
          <p:nvPr/>
        </p:nvCxnSpPr>
        <p:spPr>
          <a:xfrm>
            <a:off x="4788024" y="63813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340396" y="645333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Malformations</a:t>
            </a:r>
            <a:r>
              <a:rPr lang="cs-CZ" sz="1200" i="1" dirty="0"/>
              <a:t> in </a:t>
            </a:r>
            <a:r>
              <a:rPr lang="cs-CZ" sz="1200" i="1" dirty="0" err="1"/>
              <a:t>frog</a:t>
            </a:r>
            <a:r>
              <a:rPr lang="cs-CZ" sz="1200" i="1" dirty="0"/>
              <a:t> </a:t>
            </a:r>
            <a:r>
              <a:rPr lang="cs-CZ" sz="1200" i="1" dirty="0" err="1"/>
              <a:t>tadpoles</a:t>
            </a:r>
            <a:endParaRPr lang="en-GB" sz="1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>
                <a:solidFill>
                  <a:schemeClr val="tx1"/>
                </a:solidFill>
              </a:rPr>
              <a:t>Keywords to remember and understand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68313" y="1269008"/>
            <a:ext cx="8229600" cy="5040312"/>
          </a:xfrm>
        </p:spPr>
        <p:txBody>
          <a:bodyPr/>
          <a:lstStyle/>
          <a:p>
            <a:r>
              <a:rPr lang="en-GB" sz="2000" dirty="0"/>
              <a:t>What is it </a:t>
            </a:r>
            <a:r>
              <a:rPr lang="en-GB" sz="2000" dirty="0" err="1"/>
              <a:t>MoA</a:t>
            </a:r>
            <a:r>
              <a:rPr lang="en-GB" sz="2000" dirty="0"/>
              <a:t>?</a:t>
            </a:r>
          </a:p>
          <a:p>
            <a:r>
              <a:rPr lang="en-GB" sz="2000" dirty="0"/>
              <a:t>Can you give examples of species-specific </a:t>
            </a:r>
            <a:r>
              <a:rPr lang="en-GB" sz="2000" dirty="0" err="1"/>
              <a:t>MoA</a:t>
            </a:r>
            <a:r>
              <a:rPr lang="en-GB" sz="2000" dirty="0"/>
              <a:t>?</a:t>
            </a:r>
          </a:p>
          <a:p>
            <a:r>
              <a:rPr lang="en-GB" sz="2000" dirty="0"/>
              <a:t>What are the biological targets for toxicants? How can they be classified?</a:t>
            </a:r>
          </a:p>
          <a:p>
            <a:r>
              <a:rPr lang="en-GB" sz="2000" dirty="0"/>
              <a:t>What are the possible interactions between toxicants and biological targets? </a:t>
            </a:r>
          </a:p>
          <a:p>
            <a:r>
              <a:rPr lang="en-GB" sz="2000" dirty="0"/>
              <a:t>What is it specific and non-specific toxicity mechanism?</a:t>
            </a:r>
          </a:p>
          <a:p>
            <a:r>
              <a:rPr lang="en-GB" sz="2000" dirty="0"/>
              <a:t>What biological molecules are likely to be affected (usually at relatively high concentrations) by ALL ORGANIC COMPOUNDS?</a:t>
            </a:r>
          </a:p>
          <a:p>
            <a:endParaRPr lang="en-GB" sz="2000" dirty="0"/>
          </a:p>
          <a:p>
            <a:endParaRPr lang="en-GB" sz="2000" dirty="0"/>
          </a:p>
          <a:p>
            <a:pPr>
              <a:buNone/>
            </a:pPr>
            <a:r>
              <a:rPr lang="en-GB" sz="2000" dirty="0"/>
              <a:t>	</a:t>
            </a:r>
            <a:r>
              <a:rPr lang="en-GB" sz="2000" i="1" dirty="0"/>
              <a:t>.... and now let</a:t>
            </a:r>
            <a:r>
              <a:rPr lang="en-US" sz="2000" i="1" dirty="0"/>
              <a:t>’s look in detail on major </a:t>
            </a:r>
            <a:r>
              <a:rPr lang="en-US" sz="2000" i="1" dirty="0" err="1"/>
              <a:t>MoAs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i="1" dirty="0"/>
              <a:t>	and their toxic consequences</a:t>
            </a:r>
            <a:endParaRPr lang="en-GB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48" y="1340768"/>
            <a:ext cx="8164016" cy="4248472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/>
              <a:t>Student is expected to know </a:t>
            </a:r>
            <a:r>
              <a:rPr lang="en-US" sz="2400" u="sng" dirty="0"/>
              <a:t>principles</a:t>
            </a:r>
            <a:r>
              <a:rPr lang="en-US" sz="2400" dirty="0"/>
              <a:t> and </a:t>
            </a:r>
            <a:r>
              <a:rPr lang="en-US" sz="2400" u="sng" dirty="0"/>
              <a:t>some examples </a:t>
            </a:r>
            <a:r>
              <a:rPr lang="en-US" sz="2400" dirty="0"/>
              <a:t>of the following main types of toxicity mechanisms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endParaRPr lang="cs-CZ" b="1" dirty="0">
              <a:solidFill>
                <a:srgbClr val="FF0000"/>
              </a:solidFill>
            </a:endParaRPr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Proteins </a:t>
            </a:r>
            <a:r>
              <a:rPr lang="en-GB" dirty="0"/>
              <a:t>and </a:t>
            </a:r>
            <a:r>
              <a:rPr lang="en-GB" dirty="0" err="1"/>
              <a:t>i</a:t>
            </a:r>
            <a:r>
              <a:rPr lang="cs-CZ" dirty="0" err="1"/>
              <a:t>nhibition</a:t>
            </a:r>
            <a:r>
              <a:rPr lang="cs-CZ" dirty="0"/>
              <a:t> of enzym</a:t>
            </a:r>
            <a:r>
              <a:rPr lang="en-US" dirty="0" err="1"/>
              <a:t>atic</a:t>
            </a:r>
            <a:r>
              <a:rPr lang="en-US" dirty="0"/>
              <a:t> activities</a:t>
            </a:r>
            <a:endParaRPr lang="cs-CZ" dirty="0"/>
          </a:p>
          <a:p>
            <a:pPr marL="476250" indent="-533400"/>
            <a:r>
              <a:rPr lang="cs-CZ" dirty="0"/>
              <a:t>Ligand </a:t>
            </a:r>
            <a:r>
              <a:rPr lang="cs-CZ" dirty="0" err="1"/>
              <a:t>competition</a:t>
            </a:r>
            <a:r>
              <a:rPr lang="en-GB" dirty="0"/>
              <a:t>s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cs-CZ" dirty="0"/>
              <a:t>re</a:t>
            </a:r>
            <a:r>
              <a:rPr lang="en-US" b="1" dirty="0" err="1">
                <a:solidFill>
                  <a:srgbClr val="FF0000"/>
                </a:solidFill>
              </a:rPr>
              <a:t>ceptor</a:t>
            </a:r>
            <a:r>
              <a:rPr lang="en-US" b="1" dirty="0">
                <a:solidFill>
                  <a:srgbClr val="FF0000"/>
                </a:solidFill>
              </a:rPr>
              <a:t> mediated </a:t>
            </a:r>
            <a:r>
              <a:rPr lang="en-US" b="1" dirty="0" err="1">
                <a:solidFill>
                  <a:srgbClr val="FF0000"/>
                </a:solidFill>
              </a:rPr>
              <a:t>toxicit</a:t>
            </a:r>
            <a:r>
              <a:rPr lang="cs-CZ" b="1" dirty="0">
                <a:solidFill>
                  <a:srgbClr val="FF0000"/>
                </a:solidFill>
              </a:rPr>
              <a:t>y</a:t>
            </a:r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>
                <a:solidFill>
                  <a:srgbClr val="FF0000"/>
                </a:solidFill>
              </a:rPr>
              <a:t>DNA </a:t>
            </a:r>
            <a:r>
              <a:rPr lang="cs-CZ" dirty="0"/>
              <a:t>toxicity (genotoxicity)</a:t>
            </a:r>
            <a:endParaRPr lang="en-GB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Complex </a:t>
            </a:r>
            <a:r>
              <a:rPr lang="en-GB" dirty="0"/>
              <a:t>mechanisms</a:t>
            </a:r>
          </a:p>
          <a:p>
            <a:pPr marL="876300" lvl="1" indent="-533400"/>
            <a:r>
              <a:rPr lang="cs-CZ" dirty="0" err="1"/>
              <a:t>Oxidative</a:t>
            </a:r>
            <a:r>
              <a:rPr lang="cs-CZ" dirty="0"/>
              <a:t> stress – </a:t>
            </a:r>
            <a:r>
              <a:rPr lang="cs-CZ" dirty="0" err="1"/>
              <a:t>redox</a:t>
            </a:r>
            <a:r>
              <a:rPr lang="cs-CZ" dirty="0"/>
              <a:t> toxicity</a:t>
            </a:r>
            <a:endParaRPr lang="en-GB" dirty="0"/>
          </a:p>
          <a:p>
            <a:pPr marL="876300" lvl="1" indent="-533400"/>
            <a:endParaRPr lang="cs-CZ" u="sng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Toxicity mechanisms - overview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cs-CZ" dirty="0"/>
              <a:t>DNA as </a:t>
            </a:r>
            <a:r>
              <a:rPr lang="cs-CZ" dirty="0" err="1"/>
              <a:t>target</a:t>
            </a:r>
            <a:r>
              <a:rPr lang="cs-CZ" dirty="0"/>
              <a:t> to </a:t>
            </a:r>
            <a:r>
              <a:rPr lang="cs-CZ" dirty="0" err="1"/>
              <a:t>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6421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3146</Words>
  <Application>Microsoft Office PowerPoint</Application>
  <PresentationFormat>On-screen Show (4:3)</PresentationFormat>
  <Paragraphs>488</Paragraphs>
  <Slides>56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Tahoma</vt:lpstr>
      <vt:lpstr>Times New Roman</vt:lpstr>
      <vt:lpstr>Wingdings</vt:lpstr>
      <vt:lpstr>Motiv sady Office</vt:lpstr>
      <vt:lpstr>PowerPoint Presentation</vt:lpstr>
      <vt:lpstr>Different categorizations of Mechanisms of Action (MoA)</vt:lpstr>
      <vt:lpstr>Target (receptor) in MoA / toxicodynamic = BIOMOLECULE</vt:lpstr>
      <vt:lpstr>Categorizations of MoAs</vt:lpstr>
      <vt:lpstr>Categorizations of MoA</vt:lpstr>
      <vt:lpstr>Categorizations of MoA</vt:lpstr>
      <vt:lpstr>Keywords to remember and understand</vt:lpstr>
      <vt:lpstr>Toxicity mechanisms - overview</vt:lpstr>
      <vt:lpstr>DNA as target to toxicants</vt:lpstr>
      <vt:lpstr>DNA as target to toxicants</vt:lpstr>
      <vt:lpstr>DNA damage and its effects</vt:lpstr>
      <vt:lpstr>DNA repair</vt:lpstr>
      <vt:lpstr>PowerPoint Presentation</vt:lpstr>
      <vt:lpstr>PowerPoint Presentation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Bioactivation of aflatoxin  genotoxicity</vt:lpstr>
      <vt:lpstr>Intercalating agents</vt:lpstr>
      <vt:lpstr>Base analogs </vt:lpstr>
      <vt:lpstr>Mutations (alleles) and evolution</vt:lpstr>
      <vt:lpstr>MEMBRANES AS TARGETS TO TOXICANTS</vt:lpstr>
      <vt:lpstr>Cell membrane</vt:lpstr>
      <vt:lpstr>PowerPoint Presentation</vt:lpstr>
      <vt:lpstr>Nonspecific (basal, narcotic) toxicity </vt:lpstr>
      <vt:lpstr>Volume of distribution principle</vt:lpstr>
      <vt:lpstr>PowerPoint Presentation</vt:lpstr>
      <vt:lpstr>Toxicity to membrane gradients and transport</vt:lpstr>
      <vt:lpstr>PROTEINS AS TARGETS OF ECOTOXICANTS</vt:lpstr>
      <vt:lpstr>Proteins as targets to toxicants</vt:lpstr>
      <vt:lpstr>Non-specific interactions &amp; denaturation</vt:lpstr>
      <vt:lpstr>Specific effects of environmental toxicants on proteins - examples</vt:lpstr>
      <vt:lpstr>Acetylcholinesterase  inhibition by organophosphates </vt:lpstr>
      <vt:lpstr>Acetylcholinesterase  inhibition by organophosphates (and carbamates)</vt:lpstr>
      <vt:lpstr>Inhibition of hemes – e.g. Haemoglobin, Mitchochondria, CYP450 etc. (cyanide HCN, carbon monooxide – CO)</vt:lpstr>
      <vt:lpstr>Gradient of H+  ATP generation &amp; its disruption </vt:lpstr>
      <vt:lpstr>Glyphosate action</vt:lpstr>
      <vt:lpstr>EFFECTS on „receptors“ – part 1 / membranes receptors</vt:lpstr>
      <vt:lpstr>Environmentally relevant ion channel activators</vt:lpstr>
      <vt:lpstr>Environmentally relevant ion channel activators</vt:lpstr>
      <vt:lpstr>EFFECTS OF CHEMICALS on „receptors“  nuclear receptors</vt:lpstr>
      <vt:lpstr>PowerPoint Presentation</vt:lpstr>
      <vt:lpstr>NUCLEAR (Intracellular) RECEPTORS in summary</vt:lpstr>
      <vt:lpstr>Natural ligands of NR</vt:lpstr>
      <vt:lpstr>Ligands of ER – ESTROGEN RECEPTOR Environmental estrogens (xenoestrogens, exoestrogens)</vt:lpstr>
      <vt:lpstr>AhR (Arylhydrocarbon receptor)</vt:lpstr>
      <vt:lpstr>AhR</vt:lpstr>
      <vt:lpstr>AhR regulated genes</vt:lpstr>
      <vt:lpstr>PowerPoint Presentation</vt:lpstr>
      <vt:lpstr>Biological responses to TCDD (via AhR)</vt:lpstr>
      <vt:lpstr>Toxic equivalency factors (TEF)/TEQ concept</vt:lpstr>
      <vt:lpstr>Toxic equivalency factors for PCDDs, PCDFs and PCBs: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96</cp:revision>
  <dcterms:created xsi:type="dcterms:W3CDTF">2010-05-17T15:27:49Z</dcterms:created>
  <dcterms:modified xsi:type="dcterms:W3CDTF">2020-03-26T11:41:01Z</dcterms:modified>
</cp:coreProperties>
</file>