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66" r:id="rId3"/>
    <p:sldId id="367" r:id="rId4"/>
    <p:sldId id="382" r:id="rId5"/>
    <p:sldId id="384" r:id="rId6"/>
    <p:sldId id="375" r:id="rId7"/>
    <p:sldId id="389" r:id="rId8"/>
    <p:sldId id="391" r:id="rId9"/>
    <p:sldId id="392" r:id="rId10"/>
    <p:sldId id="393" r:id="rId11"/>
    <p:sldId id="455" r:id="rId12"/>
    <p:sldId id="396" r:id="rId13"/>
    <p:sldId id="400" r:id="rId14"/>
    <p:sldId id="374" r:id="rId15"/>
    <p:sldId id="370" r:id="rId16"/>
    <p:sldId id="291" r:id="rId17"/>
    <p:sldId id="457" r:id="rId18"/>
    <p:sldId id="318" r:id="rId19"/>
    <p:sldId id="293" r:id="rId20"/>
    <p:sldId id="295" r:id="rId21"/>
    <p:sldId id="416" r:id="rId22"/>
    <p:sldId id="299" r:id="rId23"/>
    <p:sldId id="301" r:id="rId24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7" autoAdjust="0"/>
    <p:restoredTop sz="94941" autoAdjust="0"/>
  </p:normalViewPr>
  <p:slideViewPr>
    <p:cSldViewPr>
      <p:cViewPr varScale="1">
        <p:scale>
          <a:sx n="102" d="100"/>
          <a:sy n="102" d="100"/>
        </p:scale>
        <p:origin x="160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9A7307D-1C38-4727-A733-BAA9C80BC40B}" type="datetimeFigureOut">
              <a:rPr lang="cs-CZ"/>
              <a:pPr>
                <a:defRPr/>
              </a:pPr>
              <a:t>02.04.2020</a:t>
            </a:fld>
            <a:endParaRPr lang="cs-CZ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7FA6602-6FA8-4111-8EAF-92DAD9933A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97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500C8EE4-6CDF-4572-9436-6B7415B5B248}" type="datetimeFigureOut">
              <a:rPr lang="cs-CZ"/>
              <a:pPr>
                <a:defRPr/>
              </a:pPr>
              <a:t>02.04.2020</a:t>
            </a:fld>
            <a:endParaRPr lang="cs-CZ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D6D349CE-CF57-4A87-B6C2-2D645EB802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763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898525"/>
            <a:ext cx="31575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0" descr="trojlogo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732463"/>
            <a:ext cx="5232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456073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25C1649-54AC-4B16-BC99-504C0CF693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28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D611589-8817-4131-AD2C-9C6649F227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299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872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898525"/>
            <a:ext cx="31575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0" descr="trojlogo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732463"/>
            <a:ext cx="5232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13709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84143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1BAA3EF-44CC-418F-B590-7AC8153C50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486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3591672-606A-41BE-BA31-A56BED784C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198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C9087B2-0DC9-43F6-8859-8E0EB6295D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339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B374398-DB25-4EB6-8FE6-1AE2786A24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0606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2078B2-0A5C-4CD4-A62D-B1212876A9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688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F8A3387-0068-48CC-8B0B-0463F88F54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52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pic>
        <p:nvPicPr>
          <p:cNvPr id="1029" name="Obrázek 9" descr="logo_mu_cerne.gi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ázek 7" descr="trojlogo.gi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199188"/>
            <a:ext cx="42481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f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fif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fif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40.wmf"/><Relationship Id="rId26" Type="http://schemas.openxmlformats.org/officeDocument/2006/relationships/oleObject" Target="../embeddings/oleObject20.bin"/><Relationship Id="rId3" Type="http://schemas.openxmlformats.org/officeDocument/2006/relationships/notesSlide" Target="../notesSlides/notesSlide19.xml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2.bin"/><Relationship Id="rId25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4.bin"/><Relationship Id="rId29" Type="http://schemas.openxmlformats.org/officeDocument/2006/relationships/oleObject" Target="../embeddings/oleObject23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24" Type="http://schemas.openxmlformats.org/officeDocument/2006/relationships/oleObject" Target="../embeddings/oleObject18.bin"/><Relationship Id="rId32" Type="http://schemas.openxmlformats.org/officeDocument/2006/relationships/oleObject" Target="../embeddings/oleObject26.bin"/><Relationship Id="rId5" Type="http://schemas.openxmlformats.org/officeDocument/2006/relationships/image" Target="../media/image38.wmf"/><Relationship Id="rId15" Type="http://schemas.openxmlformats.org/officeDocument/2006/relationships/oleObject" Target="../embeddings/oleObject10.bin"/><Relationship Id="rId23" Type="http://schemas.openxmlformats.org/officeDocument/2006/relationships/oleObject" Target="../embeddings/oleObject17.bin"/><Relationship Id="rId28" Type="http://schemas.openxmlformats.org/officeDocument/2006/relationships/oleObject" Target="../embeddings/oleObject22.bin"/><Relationship Id="rId10" Type="http://schemas.openxmlformats.org/officeDocument/2006/relationships/oleObject" Target="../embeddings/oleObject6.bin"/><Relationship Id="rId19" Type="http://schemas.openxmlformats.org/officeDocument/2006/relationships/oleObject" Target="../embeddings/oleObject13.bin"/><Relationship Id="rId31" Type="http://schemas.openxmlformats.org/officeDocument/2006/relationships/oleObject" Target="../embeddings/oleObject2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Relationship Id="rId14" Type="http://schemas.openxmlformats.org/officeDocument/2006/relationships/image" Target="../media/image39.wmf"/><Relationship Id="rId22" Type="http://schemas.openxmlformats.org/officeDocument/2006/relationships/oleObject" Target="../embeddings/oleObject16.bin"/><Relationship Id="rId27" Type="http://schemas.openxmlformats.org/officeDocument/2006/relationships/oleObject" Target="../embeddings/oleObject21.bin"/><Relationship Id="rId30" Type="http://schemas.openxmlformats.org/officeDocument/2006/relationships/oleObject" Target="../embeddings/oleObject2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oleObject" Target="../embeddings/oleObject35.bin"/><Relationship Id="rId18" Type="http://schemas.openxmlformats.org/officeDocument/2006/relationships/oleObject" Target="../embeddings/oleObject39.bin"/><Relationship Id="rId26" Type="http://schemas.openxmlformats.org/officeDocument/2006/relationships/oleObject" Target="../embeddings/oleObject46.bin"/><Relationship Id="rId3" Type="http://schemas.openxmlformats.org/officeDocument/2006/relationships/notesSlide" Target="../notesSlides/notesSlide20.xml"/><Relationship Id="rId21" Type="http://schemas.openxmlformats.org/officeDocument/2006/relationships/oleObject" Target="../embeddings/oleObject41.bin"/><Relationship Id="rId7" Type="http://schemas.openxmlformats.org/officeDocument/2006/relationships/oleObject" Target="../embeddings/oleObject29.bin"/><Relationship Id="rId12" Type="http://schemas.openxmlformats.org/officeDocument/2006/relationships/oleObject" Target="../embeddings/oleObject34.bin"/><Relationship Id="rId17" Type="http://schemas.openxmlformats.org/officeDocument/2006/relationships/oleObject" Target="../embeddings/oleObject38.bin"/><Relationship Id="rId25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7.bin"/><Relationship Id="rId20" Type="http://schemas.openxmlformats.org/officeDocument/2006/relationships/oleObject" Target="../embeddings/oleObject40.bin"/><Relationship Id="rId29" Type="http://schemas.openxmlformats.org/officeDocument/2006/relationships/oleObject" Target="../embeddings/oleObject47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8.bin"/><Relationship Id="rId11" Type="http://schemas.openxmlformats.org/officeDocument/2006/relationships/oleObject" Target="../embeddings/oleObject33.bin"/><Relationship Id="rId24" Type="http://schemas.openxmlformats.org/officeDocument/2006/relationships/oleObject" Target="../embeddings/oleObject44.bin"/><Relationship Id="rId5" Type="http://schemas.openxmlformats.org/officeDocument/2006/relationships/image" Target="../media/image38.wmf"/><Relationship Id="rId15" Type="http://schemas.openxmlformats.org/officeDocument/2006/relationships/image" Target="../media/image39.wmf"/><Relationship Id="rId23" Type="http://schemas.openxmlformats.org/officeDocument/2006/relationships/oleObject" Target="../embeddings/oleObject43.bin"/><Relationship Id="rId28" Type="http://schemas.openxmlformats.org/officeDocument/2006/relationships/image" Target="../media/image42.png"/><Relationship Id="rId10" Type="http://schemas.openxmlformats.org/officeDocument/2006/relationships/oleObject" Target="../embeddings/oleObject32.bin"/><Relationship Id="rId19" Type="http://schemas.openxmlformats.org/officeDocument/2006/relationships/image" Target="../media/image40.wmf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1.bin"/><Relationship Id="rId14" Type="http://schemas.openxmlformats.org/officeDocument/2006/relationships/oleObject" Target="../embeddings/oleObject36.bin"/><Relationship Id="rId22" Type="http://schemas.openxmlformats.org/officeDocument/2006/relationships/oleObject" Target="../embeddings/oleObject42.bin"/><Relationship Id="rId27" Type="http://schemas.openxmlformats.org/officeDocument/2006/relationships/image" Target="../media/image41.wmf"/><Relationship Id="rId30" Type="http://schemas.openxmlformats.org/officeDocument/2006/relationships/oleObject" Target="../embeddings/oleObject4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f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f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fif"/><Relationship Id="rId5" Type="http://schemas.openxmlformats.org/officeDocument/2006/relationships/image" Target="../media/image47.jfif"/><Relationship Id="rId4" Type="http://schemas.openxmlformats.org/officeDocument/2006/relationships/hyperlink" Target="https://doi.org/10.1016/j.envpol.2013.07.04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https://en.wikipedia.org/wiki/File:Time_series_for_collapse_of_Atlantic_northwest_cod.png" TargetMode="External"/><Relationship Id="rId4" Type="http://schemas.openxmlformats.org/officeDocument/2006/relationships/hyperlink" Target="https://en.wikipedia.org/wiki/Collapse_of_the_Atlantic_northwest_cod_fishery#cite_note-FishStat_database-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ctrTitle"/>
          </p:nvPr>
        </p:nvSpPr>
        <p:spPr bwMode="auto">
          <a:xfrm>
            <a:off x="685800" y="2162175"/>
            <a:ext cx="7772400" cy="14112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200" dirty="0">
                <a:solidFill>
                  <a:schemeClr val="tx1"/>
                </a:solidFill>
              </a:rPr>
              <a:t>Ecotoxicology</a:t>
            </a:r>
            <a:br>
              <a:rPr lang="cs-CZ" altLang="en-US" sz="3200" dirty="0">
                <a:solidFill>
                  <a:schemeClr val="tx1"/>
                </a:solidFill>
              </a:rPr>
            </a:br>
            <a:r>
              <a:rPr lang="cs-CZ" altLang="en-US" sz="3200" dirty="0">
                <a:solidFill>
                  <a:schemeClr val="tx1"/>
                </a:solidFill>
              </a:rPr>
              <a:t>Populations </a:t>
            </a:r>
            <a:r>
              <a:rPr lang="en-US" altLang="en-US" sz="3200" dirty="0">
                <a:solidFill>
                  <a:schemeClr val="tx1"/>
                </a:solidFill>
              </a:rPr>
              <a:t>&amp;</a:t>
            </a:r>
            <a:r>
              <a:rPr lang="cs-CZ" altLang="en-US" sz="3200" dirty="0">
                <a:solidFill>
                  <a:schemeClr val="tx1"/>
                </a:solidFill>
              </a:rPr>
              <a:t> Communities</a:t>
            </a:r>
            <a:endParaRPr lang="cs-CZ" altLang="en-US" sz="1600" dirty="0"/>
          </a:p>
        </p:txBody>
      </p:sp>
      <p:sp>
        <p:nvSpPr>
          <p:cNvPr id="13315" name="Podnadpis 2"/>
          <p:cNvSpPr>
            <a:spLocks noGrp="1"/>
          </p:cNvSpPr>
          <p:nvPr>
            <p:ph type="subTitle" idx="1"/>
          </p:nvPr>
        </p:nvSpPr>
        <p:spPr>
          <a:xfrm>
            <a:off x="900113" y="3789363"/>
            <a:ext cx="7343775" cy="1752600"/>
          </a:xfrm>
        </p:spPr>
        <p:txBody>
          <a:bodyPr/>
          <a:lstStyle/>
          <a:p>
            <a:pPr eaLnBrk="1" hangingPunct="1"/>
            <a:r>
              <a:rPr lang="en-US" altLang="en-US" sz="2000" b="1"/>
              <a:t>Lud</a:t>
            </a:r>
            <a:r>
              <a:rPr lang="cs-CZ" altLang="en-US" sz="2000" b="1"/>
              <a:t>ek Blaha</a:t>
            </a:r>
            <a:r>
              <a:rPr lang="en-GB" altLang="en-US" sz="2000" b="1"/>
              <a:t> + ecotox colleagues</a:t>
            </a:r>
            <a:br>
              <a:rPr lang="en-US" altLang="en-US" sz="2000" b="1"/>
            </a:br>
            <a:br>
              <a:rPr lang="en-US" altLang="en-US" sz="2000" b="1"/>
            </a:br>
            <a:endParaRPr lang="en-US" altLang="en-US" sz="2000" b="1"/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661025"/>
            <a:ext cx="7778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" t="11853" r="19559" b="22951"/>
          <a:stretch>
            <a:fillRect/>
          </a:stretch>
        </p:blipFill>
        <p:spPr bwMode="auto">
          <a:xfrm>
            <a:off x="2749550" y="228600"/>
            <a:ext cx="62865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ovéPole 2"/>
          <p:cNvSpPr txBox="1">
            <a:spLocks noChangeArrowheads="1"/>
          </p:cNvSpPr>
          <p:nvPr/>
        </p:nvSpPr>
        <p:spPr bwMode="auto">
          <a:xfrm>
            <a:off x="323850" y="549275"/>
            <a:ext cx="3749744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Effects of benzene and lead (Pb)</a:t>
            </a:r>
            <a:br>
              <a:rPr lang="cs-CZ" altLang="en-US" sz="1800" dirty="0">
                <a:solidFill>
                  <a:srgbClr val="FF0000"/>
                </a:solidFill>
              </a:rPr>
            </a:br>
            <a:r>
              <a:rPr lang="cs-CZ" altLang="en-US" sz="1800" dirty="0">
                <a:solidFill>
                  <a:srgbClr val="FF0000"/>
                </a:solidFill>
              </a:rPr>
              <a:t>on sex ratio in Drosophila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  <a:t>G</a:t>
            </a:r>
            <a:r>
              <a:rPr lang="cs-CZ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  <a:t>eneric effect:</a:t>
            </a:r>
            <a:endParaRPr lang="en-US" altLang="en-US" sz="18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br>
              <a:rPr lang="cs-CZ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</a:br>
            <a:r>
              <a:rPr lang="cs-CZ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  <a:t>HIGHER STRESS</a:t>
            </a:r>
            <a:r>
              <a:rPr lang="en-US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br>
              <a:rPr lang="en-US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</a:br>
            <a:r>
              <a:rPr lang="cs-CZ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  <a:t> more FEMALES </a:t>
            </a:r>
            <a:br>
              <a:rPr lang="en-US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</a:br>
            <a:endParaRPr lang="cs-CZ" altLang="en-US" sz="18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  <a:t>(F are more „resistant“ also </a:t>
            </a:r>
            <a:br>
              <a:rPr lang="cs-CZ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</a:br>
            <a:r>
              <a:rPr lang="cs-CZ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  <a:t>to assure survival of the population</a:t>
            </a:r>
            <a:br>
              <a:rPr lang="cs-CZ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</a:br>
            <a:r>
              <a:rPr lang="cs-CZ" altLang="en-US" sz="1800" dirty="0">
                <a:solidFill>
                  <a:schemeClr val="tx2"/>
                </a:solidFill>
                <a:sym typeface="Wingdings" panose="05000000000000000000" pitchFamily="2" charset="2"/>
              </a:rPr>
              <a:t>during the crisis)</a:t>
            </a:r>
            <a:endParaRPr lang="cs-CZ" altLang="en-US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ull-size image (30 K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83788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ovéPole 5"/>
          <p:cNvSpPr txBox="1">
            <a:spLocks noChangeArrowheads="1"/>
          </p:cNvSpPr>
          <p:nvPr/>
        </p:nvSpPr>
        <p:spPr bwMode="auto">
          <a:xfrm>
            <a:off x="71438" y="5057775"/>
            <a:ext cx="889317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chemeClr val="tx1"/>
                </a:solidFill>
              </a:rPr>
              <a:t>Fig. 2. Log LC50 variability for all available test results and for the five most frequently used fish life stages (larvae (LV), juvenile (JV), fry (FY), fingerling (FI), </a:t>
            </a:r>
            <a:r>
              <a:rPr lang="en-US" altLang="en-US" sz="1400" b="0" dirty="0" err="1">
                <a:solidFill>
                  <a:schemeClr val="tx1"/>
                </a:solidFill>
              </a:rPr>
              <a:t>alevin</a:t>
            </a:r>
            <a:r>
              <a:rPr lang="en-US" altLang="en-US" sz="1400" b="0" dirty="0">
                <a:solidFill>
                  <a:schemeClr val="tx1"/>
                </a:solidFill>
              </a:rPr>
              <a:t> (AL), eyed egg (EY) and adult (AD) life stage) for</a:t>
            </a:r>
            <a:r>
              <a:rPr lang="cs-CZ" altLang="en-US" sz="1400" b="0" dirty="0">
                <a:solidFill>
                  <a:schemeClr val="tx1"/>
                </a:solidFill>
              </a:rPr>
              <a:t> </a:t>
            </a:r>
            <a:r>
              <a:rPr lang="cs-CZ" altLang="en-US" sz="1400" b="1" dirty="0">
                <a:solidFill>
                  <a:schemeClr val="tx1"/>
                </a:solidFill>
              </a:rPr>
              <a:t>CuSO4 </a:t>
            </a:r>
            <a:r>
              <a:rPr lang="cs-CZ" altLang="en-US" sz="1400" b="0" dirty="0">
                <a:solidFill>
                  <a:schemeClr val="tx1"/>
                </a:solidFill>
              </a:rPr>
              <a:t>-</a:t>
            </a:r>
            <a:r>
              <a:rPr lang="en-US" altLang="en-US" sz="1400" b="0" dirty="0">
                <a:solidFill>
                  <a:schemeClr val="tx1"/>
                </a:solidFill>
              </a:rPr>
              <a:t> </a:t>
            </a:r>
            <a:r>
              <a:rPr lang="en-US" altLang="en-US" sz="1400" b="0" dirty="0" err="1">
                <a:solidFill>
                  <a:schemeClr val="tx1"/>
                </a:solidFill>
              </a:rPr>
              <a:t>sulphuric</a:t>
            </a:r>
            <a:r>
              <a:rPr lang="en-US" altLang="en-US" sz="1400" b="0" dirty="0">
                <a:solidFill>
                  <a:schemeClr val="tx1"/>
                </a:solidFill>
              </a:rPr>
              <a:t> acid, copper(2+) salt (1:1) (CAS 7758-98-7). </a:t>
            </a:r>
            <a:endParaRPr lang="cs-CZ" altLang="en-US" sz="14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chemeClr val="tx1"/>
                </a:solidFill>
              </a:rPr>
              <a:t>Test results for </a:t>
            </a:r>
            <a:r>
              <a:rPr lang="en-US" altLang="en-US" sz="1400" u="sng" dirty="0">
                <a:solidFill>
                  <a:schemeClr val="tx1"/>
                </a:solidFill>
              </a:rPr>
              <a:t>all reported </a:t>
            </a:r>
            <a:r>
              <a:rPr lang="cs-CZ" altLang="en-US" sz="1400" u="sng" dirty="0">
                <a:solidFill>
                  <a:schemeClr val="tx1"/>
                </a:solidFill>
              </a:rPr>
              <a:t>fish </a:t>
            </a:r>
            <a:r>
              <a:rPr lang="en-US" altLang="en-US" sz="1400" u="sng" dirty="0">
                <a:solidFill>
                  <a:schemeClr val="tx1"/>
                </a:solidFill>
              </a:rPr>
              <a:t>test species</a:t>
            </a:r>
            <a:r>
              <a:rPr lang="en-US" altLang="en-US" sz="1400" b="0" dirty="0">
                <a:solidFill>
                  <a:schemeClr val="tx1"/>
                </a:solidFill>
              </a:rPr>
              <a:t> (A) and for </a:t>
            </a:r>
            <a:r>
              <a:rPr lang="en-US" altLang="en-US" sz="1400" i="1" u="sng" dirty="0">
                <a:solidFill>
                  <a:schemeClr val="tx1"/>
                </a:solidFill>
              </a:rPr>
              <a:t>Oncorhynchus mykiss</a:t>
            </a:r>
            <a:r>
              <a:rPr lang="en-US" altLang="en-US" sz="1400" u="sng" dirty="0">
                <a:solidFill>
                  <a:schemeClr val="tx1"/>
                </a:solidFill>
              </a:rPr>
              <a:t> </a:t>
            </a:r>
            <a:r>
              <a:rPr lang="en-US" altLang="en-US" sz="1400" b="0" dirty="0">
                <a:solidFill>
                  <a:schemeClr val="tx1"/>
                </a:solidFill>
              </a:rPr>
              <a:t>(B) were compared.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 b="0" u="sng" dirty="0">
                <a:solidFill>
                  <a:schemeClr val="tx1"/>
                </a:solidFill>
              </a:rPr>
              <a:t>http://www.sciencedirect.com/science/article/pii/S0273230009000956</a:t>
            </a:r>
          </a:p>
        </p:txBody>
      </p:sp>
      <p:sp>
        <p:nvSpPr>
          <p:cNvPr id="7" name="Šipka dolů 6"/>
          <p:cNvSpPr/>
          <p:nvPr/>
        </p:nvSpPr>
        <p:spPr>
          <a:xfrm>
            <a:off x="6732588" y="1844675"/>
            <a:ext cx="287337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9" name="Šipka dolů 8"/>
          <p:cNvSpPr/>
          <p:nvPr/>
        </p:nvSpPr>
        <p:spPr>
          <a:xfrm flipV="1">
            <a:off x="8027988" y="3068638"/>
            <a:ext cx="288925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40968" name="TextovéPole 9"/>
          <p:cNvSpPr txBox="1">
            <a:spLocks noChangeArrowheads="1"/>
          </p:cNvSpPr>
          <p:nvPr/>
        </p:nvSpPr>
        <p:spPr bwMode="auto">
          <a:xfrm>
            <a:off x="7956550" y="3573463"/>
            <a:ext cx="774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Aduit</a:t>
            </a:r>
          </a:p>
        </p:txBody>
      </p:sp>
      <p:sp>
        <p:nvSpPr>
          <p:cNvPr id="11" name="Šipka dolů 10"/>
          <p:cNvSpPr/>
          <p:nvPr/>
        </p:nvSpPr>
        <p:spPr>
          <a:xfrm>
            <a:off x="2484438" y="1844675"/>
            <a:ext cx="287337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40970" name="TextovéPole 11"/>
          <p:cNvSpPr txBox="1">
            <a:spLocks noChangeArrowheads="1"/>
          </p:cNvSpPr>
          <p:nvPr/>
        </p:nvSpPr>
        <p:spPr bwMode="auto">
          <a:xfrm>
            <a:off x="2339975" y="1484313"/>
            <a:ext cx="518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Fry</a:t>
            </a:r>
          </a:p>
        </p:txBody>
      </p:sp>
      <p:sp>
        <p:nvSpPr>
          <p:cNvPr id="13" name="Šipka dolů 12"/>
          <p:cNvSpPr/>
          <p:nvPr/>
        </p:nvSpPr>
        <p:spPr>
          <a:xfrm flipV="1">
            <a:off x="3779838" y="3068638"/>
            <a:ext cx="287337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40972" name="TextovéPole 13"/>
          <p:cNvSpPr txBox="1">
            <a:spLocks noChangeArrowheads="1"/>
          </p:cNvSpPr>
          <p:nvPr/>
        </p:nvSpPr>
        <p:spPr bwMode="auto">
          <a:xfrm>
            <a:off x="3708400" y="3573463"/>
            <a:ext cx="774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Aduit</a:t>
            </a:r>
          </a:p>
        </p:txBody>
      </p:sp>
      <p:sp>
        <p:nvSpPr>
          <p:cNvPr id="14" name="TextovéPole 3">
            <a:extLst>
              <a:ext uri="{FF2B5EF4-FFF2-40B4-BE49-F238E27FC236}">
                <a16:creationId xmlns:a16="http://schemas.microsoft.com/office/drawing/2014/main" id="{1180E6E2-BBF3-451C-A2B3-F05A5D08C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341"/>
            <a:ext cx="67024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Population = individuals at all life stages</a:t>
            </a:r>
            <a:br>
              <a:rPr lang="cs-CZ" altLang="en-US" sz="1800" dirty="0">
                <a:solidFill>
                  <a:srgbClr val="FF0000"/>
                </a:solidFill>
              </a:rPr>
            </a:br>
            <a:r>
              <a:rPr lang="en-US" altLang="en-US" sz="1800" i="1" dirty="0">
                <a:solidFill>
                  <a:srgbClr val="FF0000"/>
                </a:solidFill>
              </a:rPr>
              <a:t>Higher </a:t>
            </a:r>
            <a:r>
              <a:rPr lang="en-US" altLang="en-US" sz="1800" i="1" dirty="0" err="1">
                <a:solidFill>
                  <a:srgbClr val="FF0000"/>
                </a:solidFill>
              </a:rPr>
              <a:t>sensitivit</a:t>
            </a:r>
            <a:r>
              <a:rPr lang="cs-CZ" altLang="en-US" sz="1800" i="1" dirty="0">
                <a:solidFill>
                  <a:srgbClr val="FF0000"/>
                </a:solidFill>
              </a:rPr>
              <a:t>y of juveniles </a:t>
            </a:r>
            <a:r>
              <a:rPr lang="cs-CZ" altLang="en-US" sz="1800" i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i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800" i="1" dirty="0">
                <a:solidFill>
                  <a:srgbClr val="FF0000"/>
                </a:solidFill>
                <a:sym typeface="Wingdings" panose="05000000000000000000" pitchFamily="2" charset="2"/>
              </a:rPr>
              <a:t>less adults </a:t>
            </a:r>
            <a:r>
              <a:rPr lang="en-US" altLang="en-US" sz="1800" i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1800" i="1" u="sng" dirty="0">
                <a:solidFill>
                  <a:srgbClr val="FF0000"/>
                </a:solidFill>
                <a:sym typeface="Wingdings" panose="05000000000000000000" pitchFamily="2" charset="2"/>
              </a:rPr>
              <a:t>aging population </a:t>
            </a:r>
            <a:br>
              <a:rPr lang="en-US" altLang="en-US" sz="1800" i="1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endParaRPr lang="cs-CZ" altLang="en-US" sz="1800" i="1" dirty="0">
              <a:solidFill>
                <a:srgbClr val="FF0000"/>
              </a:solidFill>
            </a:endParaRPr>
          </a:p>
        </p:txBody>
      </p:sp>
      <p:sp>
        <p:nvSpPr>
          <p:cNvPr id="15" name="TextovéPole 11">
            <a:extLst>
              <a:ext uri="{FF2B5EF4-FFF2-40B4-BE49-F238E27FC236}">
                <a16:creationId xmlns:a16="http://schemas.microsoft.com/office/drawing/2014/main" id="{22CD8BC9-1665-4597-B524-A56871051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7210" y="1486471"/>
            <a:ext cx="518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Fry</a:t>
            </a:r>
          </a:p>
        </p:txBody>
      </p:sp>
      <p:sp>
        <p:nvSpPr>
          <p:cNvPr id="16" name="TextovéPole 11">
            <a:extLst>
              <a:ext uri="{FF2B5EF4-FFF2-40B4-BE49-F238E27FC236}">
                <a16:creationId xmlns:a16="http://schemas.microsoft.com/office/drawing/2014/main" id="{7015DD3F-5064-4217-B6D4-8405FD830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743251"/>
            <a:ext cx="17748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All fish species </a:t>
            </a:r>
          </a:p>
        </p:txBody>
      </p:sp>
      <p:sp>
        <p:nvSpPr>
          <p:cNvPr id="17" name="TextovéPole 11">
            <a:extLst>
              <a:ext uri="{FF2B5EF4-FFF2-40B4-BE49-F238E27FC236}">
                <a16:creationId xmlns:a16="http://schemas.microsoft.com/office/drawing/2014/main" id="{EF8650C2-0220-48E8-8795-A0E1693E4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9111" y="764675"/>
            <a:ext cx="16850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O. mykiss only</a:t>
            </a:r>
          </a:p>
        </p:txBody>
      </p:sp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86AE1E9B-3901-4158-B8AF-25838BAC1B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53" y="64296"/>
            <a:ext cx="1698254" cy="22764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" t="81885" r="19533"/>
          <a:stretch>
            <a:fillRect/>
          </a:stretch>
        </p:blipFill>
        <p:spPr bwMode="auto">
          <a:xfrm>
            <a:off x="2484438" y="5157788"/>
            <a:ext cx="6161087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ovéPole 2"/>
          <p:cNvSpPr txBox="1">
            <a:spLocks noChangeArrowheads="1"/>
          </p:cNvSpPr>
          <p:nvPr/>
        </p:nvSpPr>
        <p:spPr bwMode="auto">
          <a:xfrm>
            <a:off x="661045" y="2924944"/>
            <a:ext cx="320151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Caddisfly larvae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Higher mortality at elderly</a:t>
            </a:r>
            <a:br>
              <a:rPr lang="cs-CZ" altLang="en-US" sz="2000" dirty="0">
                <a:solidFill>
                  <a:schemeClr val="tx1"/>
                </a:solidFill>
              </a:rPr>
            </a:br>
            <a:r>
              <a:rPr lang="cs-CZ" altLang="en-US" sz="2000" dirty="0">
                <a:solidFill>
                  <a:schemeClr val="tx1"/>
                </a:solidFill>
              </a:rPr>
              <a:t>at the same concentration </a:t>
            </a:r>
            <a:endParaRPr lang="cs-CZ" altLang="en-US" sz="2000" i="1" dirty="0">
              <a:solidFill>
                <a:schemeClr val="tx1"/>
              </a:solidFill>
            </a:endParaRPr>
          </a:p>
        </p:txBody>
      </p:sp>
      <p:pic>
        <p:nvPicPr>
          <p:cNvPr id="43012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6" t="22232" r="27361" b="18440"/>
          <a:stretch>
            <a:fillRect/>
          </a:stretch>
        </p:blipFill>
        <p:spPr bwMode="auto">
          <a:xfrm>
            <a:off x="5331448" y="836711"/>
            <a:ext cx="3417016" cy="42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ovéPole 4"/>
          <p:cNvSpPr txBox="1">
            <a:spLocks noChangeArrowheads="1"/>
          </p:cNvSpPr>
          <p:nvPr/>
        </p:nvSpPr>
        <p:spPr bwMode="auto">
          <a:xfrm rot="-5400000">
            <a:off x="4352019" y="1676598"/>
            <a:ext cx="157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Mortality (%)</a:t>
            </a:r>
          </a:p>
        </p:txBody>
      </p:sp>
      <p:sp>
        <p:nvSpPr>
          <p:cNvPr id="43014" name="TextovéPole 5"/>
          <p:cNvSpPr txBox="1">
            <a:spLocks noChangeArrowheads="1"/>
          </p:cNvSpPr>
          <p:nvPr/>
        </p:nvSpPr>
        <p:spPr bwMode="auto">
          <a:xfrm rot="-5400000">
            <a:off x="4349489" y="3583036"/>
            <a:ext cx="157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Mortality (%)</a:t>
            </a:r>
          </a:p>
        </p:txBody>
      </p:sp>
      <p:pic>
        <p:nvPicPr>
          <p:cNvPr id="43015" name="Picture 2" descr="https://encrypted-tbn1.gstatic.com/images?q=tbn:ANd9GcRYChodUkrCAl2UNhsTl-3oms-MBwBoPHQe4sauLwnU9HHrmSrg9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98" y="1076523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3">
            <a:extLst>
              <a:ext uri="{FF2B5EF4-FFF2-40B4-BE49-F238E27FC236}">
                <a16:creationId xmlns:a16="http://schemas.microsoft.com/office/drawing/2014/main" id="{F96E1E3A-ECF7-424C-AC83-90C244959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341"/>
            <a:ext cx="42691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Population = individuals at all life stages</a:t>
            </a:r>
            <a:br>
              <a:rPr lang="cs-CZ" altLang="en-US" sz="1800" dirty="0">
                <a:solidFill>
                  <a:srgbClr val="FF0000"/>
                </a:solidFill>
              </a:rPr>
            </a:br>
            <a:r>
              <a:rPr lang="en-US" altLang="en-US" sz="1800" i="1" dirty="0">
                <a:solidFill>
                  <a:srgbClr val="FF0000"/>
                </a:solidFill>
              </a:rPr>
              <a:t>Higher </a:t>
            </a:r>
            <a:r>
              <a:rPr lang="en-US" altLang="en-US" sz="1800" i="1" dirty="0" err="1">
                <a:solidFill>
                  <a:srgbClr val="FF0000"/>
                </a:solidFill>
              </a:rPr>
              <a:t>sensitivit</a:t>
            </a:r>
            <a:r>
              <a:rPr lang="cs-CZ" altLang="en-US" sz="1800" i="1" dirty="0">
                <a:solidFill>
                  <a:srgbClr val="FF0000"/>
                </a:solidFill>
              </a:rPr>
              <a:t>y of </a:t>
            </a:r>
            <a:r>
              <a:rPr lang="cs-CZ" altLang="en-US" sz="1800" b="1" i="1" dirty="0">
                <a:solidFill>
                  <a:srgbClr val="FF0000"/>
                </a:solidFill>
              </a:rPr>
              <a:t>elderly individuals</a:t>
            </a:r>
          </a:p>
        </p:txBody>
      </p:sp>
      <p:pic>
        <p:nvPicPr>
          <p:cNvPr id="2050" name="Picture 2" descr="Výsledek obrázku pro caddisfly">
            <a:extLst>
              <a:ext uri="{FF2B5EF4-FFF2-40B4-BE49-F238E27FC236}">
                <a16:creationId xmlns:a16="http://schemas.microsoft.com/office/drawing/2014/main" id="{BA3356DC-413B-4DBD-9062-9EBAC0942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132" y="1030822"/>
            <a:ext cx="1539853" cy="9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89574F6-D734-40E3-A97B-40E25C909463}"/>
              </a:ext>
            </a:extLst>
          </p:cNvPr>
          <p:cNvCxnSpPr>
            <a:cxnSpLocks/>
          </p:cNvCxnSpPr>
          <p:nvPr/>
        </p:nvCxnSpPr>
        <p:spPr>
          <a:xfrm>
            <a:off x="7668344" y="1700808"/>
            <a:ext cx="0" cy="108012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23D312A-96A9-4BC1-A4AC-E46714ED925B}"/>
              </a:ext>
            </a:extLst>
          </p:cNvPr>
          <p:cNvCxnSpPr>
            <a:cxnSpLocks/>
          </p:cNvCxnSpPr>
          <p:nvPr/>
        </p:nvCxnSpPr>
        <p:spPr>
          <a:xfrm flipV="1">
            <a:off x="6804248" y="3802582"/>
            <a:ext cx="0" cy="60053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04800" y="1196975"/>
            <a:ext cx="86106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arenR"/>
              <a:defRPr/>
            </a:pPr>
            <a:r>
              <a:rPr lang="cs-CZ" sz="2200" b="1" dirty="0">
                <a:latin typeface="Arial" charset="0"/>
                <a:cs typeface="Arial" charset="0"/>
              </a:rPr>
              <a:t>Reproduction toxicity assays</a:t>
            </a:r>
          </a:p>
          <a:p>
            <a:pPr marL="914400" lvl="1" indent="-457200">
              <a:defRPr/>
            </a:pPr>
            <a:r>
              <a:rPr lang="cs-CZ" b="0" dirty="0">
                <a:latin typeface="Arial" charset="0"/>
                <a:cs typeface="Arial" charset="0"/>
              </a:rPr>
              <a:t>	- </a:t>
            </a:r>
            <a:r>
              <a:rPr lang="cs-CZ" b="0" i="1" dirty="0">
                <a:latin typeface="Arial" charset="0"/>
                <a:cs typeface="Arial" charset="0"/>
              </a:rPr>
              <a:t>D. magna </a:t>
            </a:r>
            <a:r>
              <a:rPr lang="cs-CZ" b="0" dirty="0">
                <a:latin typeface="Arial" charset="0"/>
                <a:cs typeface="Arial" charset="0"/>
              </a:rPr>
              <a:t>– 21-day reproduction </a:t>
            </a:r>
          </a:p>
          <a:p>
            <a:pPr marL="914400" lvl="1" indent="-457200">
              <a:defRPr/>
            </a:pPr>
            <a:r>
              <a:rPr lang="cs-CZ" b="0" dirty="0">
                <a:latin typeface="Arial" charset="0"/>
                <a:cs typeface="Arial" charset="0"/>
              </a:rPr>
              <a:t>	- </a:t>
            </a:r>
            <a:r>
              <a:rPr lang="cs-CZ" b="0" i="1" dirty="0">
                <a:latin typeface="Arial" charset="0"/>
                <a:cs typeface="Arial" charset="0"/>
              </a:rPr>
              <a:t>Earthworms – </a:t>
            </a:r>
            <a:r>
              <a:rPr lang="cs-CZ" b="0" dirty="0">
                <a:latin typeface="Arial" charset="0"/>
                <a:cs typeface="Arial" charset="0"/>
              </a:rPr>
              <a:t>several weeks: reproduction tests</a:t>
            </a:r>
          </a:p>
          <a:p>
            <a:pPr marL="914400" lvl="1" indent="-457200">
              <a:defRPr/>
            </a:pPr>
            <a:r>
              <a:rPr lang="cs-CZ" b="0" dirty="0">
                <a:latin typeface="Arial" charset="0"/>
                <a:cs typeface="Arial" charset="0"/>
              </a:rPr>
              <a:t>	- </a:t>
            </a:r>
            <a:r>
              <a:rPr lang="cs-CZ" b="0" i="1" dirty="0">
                <a:latin typeface="Arial" charset="0"/>
                <a:cs typeface="Arial" charset="0"/>
              </a:rPr>
              <a:t>Folsomia candida (springtails) – </a:t>
            </a:r>
            <a:r>
              <a:rPr lang="cs-CZ" b="0" dirty="0">
                <a:latin typeface="Arial" charset="0"/>
                <a:cs typeface="Arial" charset="0"/>
              </a:rPr>
              <a:t>reproduction tests</a:t>
            </a:r>
          </a:p>
          <a:p>
            <a:pPr marL="457200" indent="-457200">
              <a:defRPr/>
            </a:pPr>
            <a:r>
              <a:rPr lang="cs-CZ" sz="2200" dirty="0">
                <a:latin typeface="Arial" charset="0"/>
                <a:cs typeface="Arial" charset="0"/>
              </a:rPr>
              <a:t>		</a:t>
            </a:r>
          </a:p>
          <a:p>
            <a:pPr marL="457200" indent="-457200">
              <a:defRPr/>
            </a:pPr>
            <a:r>
              <a:rPr lang="cs-CZ" sz="2200" dirty="0">
                <a:latin typeface="Arial" charset="0"/>
                <a:cs typeface="Arial" charset="0"/>
              </a:rPr>
              <a:t>		</a:t>
            </a:r>
          </a:p>
          <a:p>
            <a:pPr>
              <a:defRPr/>
            </a:pPr>
            <a:r>
              <a:rPr lang="cs-CZ" sz="2200" b="1" dirty="0">
                <a:latin typeface="Arial" charset="0"/>
                <a:cs typeface="Arial" charset="0"/>
              </a:rPr>
              <a:t>2) Whole life cycle toxicity test</a:t>
            </a:r>
          </a:p>
          <a:p>
            <a:pPr marL="914400" lvl="1" indent="-457200">
              <a:defRPr/>
            </a:pPr>
            <a:r>
              <a:rPr lang="cs-CZ" b="0" dirty="0">
                <a:latin typeface="Arial" charset="0"/>
                <a:cs typeface="Arial" charset="0"/>
              </a:rPr>
              <a:t>	- </a:t>
            </a:r>
            <a:r>
              <a:rPr lang="cs-CZ" b="0" i="1" dirty="0">
                <a:latin typeface="Arial" charset="0"/>
                <a:cs typeface="Arial" charset="0"/>
              </a:rPr>
              <a:t>E.g. Chironomus (nonbiting midges)</a:t>
            </a:r>
            <a:br>
              <a:rPr lang="cs-CZ" b="0" i="1" dirty="0">
                <a:latin typeface="Arial" charset="0"/>
                <a:cs typeface="Arial" charset="0"/>
              </a:rPr>
            </a:br>
            <a:r>
              <a:rPr lang="cs-CZ" b="0" i="1" dirty="0">
                <a:latin typeface="Arial" charset="0"/>
                <a:cs typeface="Arial" charset="0"/>
              </a:rPr>
              <a:t>(OECD guideline 233)</a:t>
            </a:r>
            <a:endParaRPr lang="cs-CZ" b="0" dirty="0">
              <a:latin typeface="Arial" charset="0"/>
              <a:cs typeface="Arial" charset="0"/>
            </a:endParaRPr>
          </a:p>
          <a:p>
            <a:pPr marL="457200" indent="-457200">
              <a:defRPr/>
            </a:pPr>
            <a:endParaRPr lang="cs-CZ" sz="2200" dirty="0">
              <a:latin typeface="Arial" charset="0"/>
              <a:cs typeface="Arial" charset="0"/>
            </a:endParaRPr>
          </a:p>
          <a:p>
            <a:pPr marL="457200" indent="-457200">
              <a:defRPr/>
            </a:pPr>
            <a:r>
              <a:rPr lang="en-US" sz="2200" dirty="0">
                <a:latin typeface="Arial" charset="0"/>
                <a:cs typeface="Arial" charset="0"/>
              </a:rPr>
              <a:t>3</a:t>
            </a:r>
            <a:r>
              <a:rPr lang="cs-CZ" sz="2200" dirty="0">
                <a:latin typeface="Arial" charset="0"/>
                <a:cs typeface="Arial" charset="0"/>
              </a:rPr>
              <a:t>) </a:t>
            </a:r>
            <a:r>
              <a:rPr lang="cs-CZ" sz="2200" b="1" dirty="0">
                <a:latin typeface="Arial" charset="0"/>
                <a:cs typeface="Arial" charset="0"/>
              </a:rPr>
              <a:t>Modelling</a:t>
            </a:r>
          </a:p>
          <a:p>
            <a:pPr marL="457200" indent="-457200">
              <a:defRPr/>
            </a:pPr>
            <a:r>
              <a:rPr lang="cs-CZ" sz="2200" b="0" i="1" dirty="0">
                <a:latin typeface="Arial" charset="0"/>
                <a:cs typeface="Arial" charset="0"/>
              </a:rPr>
              <a:t>	(např. Distribution of </a:t>
            </a:r>
            <a:br>
              <a:rPr lang="cs-CZ" sz="2200" b="0" i="1" dirty="0">
                <a:latin typeface="Arial" charset="0"/>
                <a:cs typeface="Arial" charset="0"/>
              </a:rPr>
            </a:br>
            <a:r>
              <a:rPr lang="cs-CZ" sz="2200" b="0" i="1" dirty="0">
                <a:latin typeface="Arial" charset="0"/>
                <a:cs typeface="Arial" charset="0"/>
              </a:rPr>
              <a:t>energy –the „Enth“ example) </a:t>
            </a:r>
          </a:p>
          <a:p>
            <a:pPr marL="457200" indent="-457200">
              <a:defRPr/>
            </a:pPr>
            <a:endParaRPr lang="cs-CZ" sz="2200" dirty="0">
              <a:latin typeface="Arial" charset="0"/>
              <a:cs typeface="Arial" charset="0"/>
            </a:endParaRPr>
          </a:p>
          <a:p>
            <a:pPr marL="457200" indent="-457200">
              <a:defRPr/>
            </a:pPr>
            <a:endParaRPr lang="cs-CZ" b="0" dirty="0">
              <a:latin typeface="Arial" charset="0"/>
              <a:cs typeface="Arial" charset="0"/>
            </a:endParaRPr>
          </a:p>
          <a:p>
            <a:pPr marL="342900" indent="-342900">
              <a:buFontTx/>
              <a:buAutoNum type="arabicParenR"/>
              <a:defRPr/>
            </a:pPr>
            <a:endParaRPr lang="cs-CZ" b="0" dirty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>
                <a:solidFill>
                  <a:srgbClr val="FF3300"/>
                </a:solidFill>
              </a:rPr>
              <a:t>How to study effects on populations?</a:t>
            </a: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1268413"/>
            <a:ext cx="1987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7" y="2774850"/>
            <a:ext cx="4316413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/>
          </p:cNvSpPr>
          <p:nvPr>
            <p:ph type="body" idx="4294967295"/>
          </p:nvPr>
        </p:nvSpPr>
        <p:spPr>
          <a:xfrm>
            <a:off x="107950" y="908720"/>
            <a:ext cx="8893175" cy="50419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cs-CZ" altLang="en-US" sz="2000" i="1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cs-CZ" altLang="en-US" sz="2000" dirty="0"/>
              <a:t>Toxicants (stressors) may have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altLang="en-US" sz="2000" dirty="0"/>
              <a:t>… e</a:t>
            </a:r>
            <a:r>
              <a:rPr lang="en-US" altLang="en-US" sz="2000" dirty="0" err="1"/>
              <a:t>ffects</a:t>
            </a:r>
            <a:r>
              <a:rPr lang="en-US" altLang="en-US" sz="2000" dirty="0"/>
              <a:t> on </a:t>
            </a:r>
            <a:r>
              <a:rPr lang="en-US" altLang="en-US" sz="2000" dirty="0">
                <a:solidFill>
                  <a:srgbClr val="FF0000"/>
                </a:solidFill>
              </a:rPr>
              <a:t>structure</a:t>
            </a:r>
            <a:r>
              <a:rPr lang="cs-CZ" altLang="en-US" sz="2000" dirty="0">
                <a:solidFill>
                  <a:srgbClr val="FF0000"/>
                </a:solidFill>
              </a:rPr>
              <a:t> of communities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altLang="en-US" sz="1600" dirty="0"/>
              <a:t>Loss of species, loss of biodiversity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altLang="en-US" sz="2000" dirty="0"/>
              <a:t>… e</a:t>
            </a:r>
            <a:r>
              <a:rPr lang="en-US" altLang="en-US" sz="2000" dirty="0" err="1"/>
              <a:t>ffects</a:t>
            </a:r>
            <a:r>
              <a:rPr lang="en-US" altLang="en-US" sz="2000" dirty="0"/>
              <a:t> on </a:t>
            </a:r>
            <a:r>
              <a:rPr lang="cs-CZ" altLang="en-US" sz="2000" dirty="0">
                <a:solidFill>
                  <a:srgbClr val="FF0000"/>
                </a:solidFill>
              </a:rPr>
              <a:t>functioning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cs-CZ" altLang="en-US" sz="1600" dirty="0"/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cs-CZ" altLang="en-US" sz="1200" dirty="0"/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cs-CZ" altLang="en-US" sz="1600" dirty="0"/>
          </a:p>
        </p:txBody>
      </p:sp>
      <p:sp>
        <p:nvSpPr>
          <p:cNvPr id="48131" name="Rectangle 4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en-US" sz="3200" b="1" dirty="0"/>
              <a:t>Communities </a:t>
            </a:r>
            <a:r>
              <a:rPr lang="cs-CZ" altLang="en-US" i="1" dirty="0"/>
              <a:t>… interacting populations  </a:t>
            </a:r>
          </a:p>
        </p:txBody>
      </p:sp>
      <p:sp>
        <p:nvSpPr>
          <p:cNvPr id="48132" name="AutoShape 4" descr="data:image/jpeg;base64,/9j/4AAQSkZJRgABAQAAAQABAAD/2wCEAAkGBhQSEBUQExQWFRQVGBoXGBcVFRcXGRgbFhcVGBQYHRobGyYfHxwjGRQUIS8gJScpLCwsGx8xNTAqNSYrLCkBCQoKDgwOGg8PGiwlHyEsNDU0NjIsNSosKiwsLCksMCwsLCwsLDUqLC0sLCwuLDAsLDQsKSwpLCwsLzQsKSksLP/AABEIAKkA8AMBIgACEQEDEQH/xAAcAAABBQEBAQAAAAAAAAAAAAAAAwQFBgcCAQj/xABGEAACAQIDBQYDBAYHBwUAAAABAgMAEQQSIQUGMUFRBxMiYXGBMkKRFCNSoTOSsbLB0RUWU2JjgqIkJTRydNLhF0NUc6P/xAAbAQEAAgMBAQAAAAAAAAAAAAAABAUCAwYBB//EADARAAICAQIEAgkEAwAAAAAAAAABAgMRBBIFITFBUXETIjJhgaGxwdEUM0KRFVLw/9oADAMBAAIRAxEAPwDcaKKKAKKKKAKKKKAKKKKAKKKjtv7QaCAyIuZgRp162FwCbcASL9aAkaKqJ27NK6i3dhcQilQsiuATKDnuMpRlCOLHS9j1rrZ+0Z0wuFceOXEG8mdZND3TuQFv4CSgWxIALcOVAWyiqfFvXOe7YIhVvEbRyggd7h4yhzWyuO9kvxH3d+tvf6zYoxCVIVa5YZAkuZGCB8j3sLgrKhI0uU4aigLfRVK2xvLMQ8aqVzRMwKpIrqcneRe5GhFuII4giroKA9ooooAooooBhtrGPHGGRS3jRWspYqrMA75RqbA3/PlVT2Z9oaOKJxKAXhDsVlDMpSYvmJa4swTUWIuLk1btr44xRh1AJ7yNLEkaSSIhOnMBr1GR75Qj4yRpctkYKATOFvfW/wDs8g9R5igIPBbTxkUJARjJ3IlPeRTOZHKkNb5VIYKClxca21vUg+1cZ3hjAHhkSMnuJD4WYDvgb5CMhJsCbEa24VJyb1wrbN3iXz/FGw/RrIzeZ8MTG4uOHUV1DvRC7hBnLZstghNtcoY2v4b6ZuGh6UBBx7YxdlkeNr/FlEMhyg4MMbAML/fZls1+mhsa6j2ri2IJjY6x2Tu3UXE2JVjm0IuqwE30Ga9rGpbaW8gT4EZyJUjYhTa7SIjKD+IZxp69DZOTfGHuu8UmxUkEoxAYRd7lIGuYJrbyPOgIuTb2NsGWLTLn1he5ISJmjtfQh2kW/P2N7kKipt5olBNpGF2Ayxs2cp3gcLbiV7p7jjw6ipRGuAetAdUUUUBHYreCCMlXkAIsCNb3JVQBYanM6DTmw61wd5sMED98mUrmzXNrZc3HrlN7cba2pjtTdIPKJ0dxJ3iMczXUKJIZGVRbrCthwFz1rjaW5UbQSRxEqzgkZmJUSFChkNhfMVJvy52oCQg3nw7kqsl7C/wtzd48vD486MMvHThXX9YYSFKSI2YoAQdPHly+K1r2dTbzFItutEX7y7h8we4b5g7OGta1wXYdLG1cR7nQKQVzKRktZrfo3V1vpr4lvre2ZrWBNAS2ExiSLnQ5l6i9joCCOosRrS1Mtl7JTDoUjvYsW16m17AAAXtewA1JPOntAFFFFAcyPYE6m2unGo/Ze1u/ZrLZVtqTqSb/AE4UnjZTM5w6Gyj9Kw/cHmakcPhVQWVQvDh5CwoBSq/vHv3g8CwSeX71vhiQGSQ34eBdfrakd/t5XwmHVYAGxWIkEECnhnf5j5KLn6V1ufuPFgUzn73FPrNiH1kdj8VmOoXoB70BFf8Aq3AvikwuPij/ALR8K4X101tVp2HvBh8ZH32GlSVOqngejDiD5EVIWrP99d2zgmO2MAojmiGbERLpHiIhrIGUaZwLkN5GgNAtTRdqR94YicrA2sdL9LGvdk7TTEQR4iM3SVA6nyYX+tNtobJuxnj/AEosRfgbC1vcc6AlKKbbPxwlTMNCNGU8VPMGnNAFFFFAI4rCrIuVxcXVra8UYMp06MoPtTH+rOG/slPkbkG3em1if8eX9c1KUlicSsaF3IVVFyTyAoCJxO6uHyaAoyplWTOzFbK4ViWY5iBI+rX4moaDEYHD5GeXvHjuFdc+UDS6jxEFQRfKSwBuRVF7Ru0WR3MEfh/u8lGlsw4M5GtjounE61mk+IZzmdixPNjc/nV5puESsjuseM/2SY0f7H0ngsVgJ5CyFc8jK5BLLd0KlWCkgZtF4amwvepFd2MMFKCIZSuUi7WtkydeOTw3420vXy5h8SyG6MVPkePr19613sz7S2cjDYlr24OeQ/l16ceF7YavhUqY74PK+Z5OnCyjR33Zw5zXj+J+8NncWbW7CzeG+Zr2te5ve9SarbSvaKpiOFFFFAFFRO9H2v7M32Hu/tF1y998FrjPe3leqVfeXpgP9X86AV7K9pSy4zayySO6x4oqgdiwQZptFvwGg0HStGrAdwTtj7TtH7IML3n2g/aO8vbvM0nwW+W+f8qvezjvD30ffDBd1nXvMmbNkzDPbzy3tQGh0UUUAVHbSxrXEMf6Ruf4F5sf4V1tDaojOQDNIQMq9bkgfsrrZuByAsxzSPqzfwHkKARaRcNGsagszGwHNmPEk0DaUiMqyoFDmwZWzAE8AdKkGiBIJAJHA21HpUU18RJYaRRPx5uy/wABQFc3s127skN8NsUR0z5Et72q91VO0Ld6XEQRzYa32vCyCeG+mYr8cZPRl0+lWXCyMyKzrkcqCy3DZSR4lzDQ2Ol+dALVUe0LfmPZqQtNE0kUzNG+UjMoyE3AOh9Lirbes87X9zJ9pDCQQAACR2d2PhRcoFzzJ10AoBXsT2rHJsmGJZFZ4s4KBhnUd4xXMvEXBFXfFbQjjtnYC/Ac/oKrm4vZxhtmR/djPMws8zgZm6gD5Vv8o9yeNT6YBVlaYm5IA1tZQOlAMZpBm+0wENbSRR8w62/EKlsPiFdQ6m4PCorZ9nxDzRj7vLlJ4B2vxH869cfZnzj9C58Q/Ax+b/lNATFFcpIDwIPob11QBVN372tYd18samWTzygmNf8ASW9l61cqzLbv37Yn/EMiD0AMa/u1M0Vanas9jfRHdPyMTnnLsXY3ZiST5nU0nXrKQbEWI0I6Eca8rt0TApxs/FmKVJB8pB9R8w9CLj3pvSuGgLuqDixCj3NqPGOZ6fTW5+0e8gyE3aI5bnmpF4z5+HS/VTU9VG3SkyYoIODxlfdLMv5Z/rV5rhNTX6OxpEC2O2bQUUUVHNQUUUUBmHZD/wAdtn/rD+/PWn1mHZD/AMdtn/rD+/PWn0BC7a3zweEbJiMTFE1r5WbxWPA5RrbQ8qlcNiVkRZEN1dQymxFwwuDY68DUBvpuHh9pxqk4syEFZF0YC4LLf8LDQj34ioduzifDm+ztoTwAcIZrYiH0AbVR9TQFuk2OjSmVrsdLC+gtw4U+qiHejamEH+2YAYhBxlwLZjbqYW8X0NSWxO0zAYlu7WcRy8O6nBhe/Sz2BPoTQFoNNdnRMqkMiocxNk4EHn6mnQN6CbUBEbz70w4GHvpm8lUfE56AftPAVjO3e2TGTMRERAnIJYtbzci9/S1QW/m87Y7GyS3PdqSsQ5BAdDbqeJ9artdXoeG11wUrVmT8ei+BOrqUVl9Syw9oeOU5vtM1/wD7CR9DcVeN1+2OQELigJE5yIoWRfMqNGHpY+tZFSuHmytf61YT0entW2cF5pYa/o3qMJcpr7M+ssHjEljWWNg6OLqwNwQaR2vbuXzMVFrEgXI1HKsu7IN42WY4JjdJAXjv8rjVgPJlubdV8zWuEVx+s0stLc6n2+aIF1Tqm4sSwiAIoXhYW5aWr3FQZ0ZL2zC1xbn60rRUQ0kdsfZrQhlJDKTcHgeFjcewqRoooDw1mMZuL9S37zVp9ZrNFleRD8sjj/WSPyIqy4c/Wa9xL0vVmf76bqsHbExC6tq6gaqebAdDz6VTK3Go3GbuYeU5nhQk8wMpP0tXR16jasSJjiZCBV73K3VZGGJmWxt92p4i/wAxHLTgKsuC2BBCbxxKp62ufqaf15ZqNywgojvYrWxcFubMP/zetCqh7tx5sXHp8Id/oMv7XFXyuY137vwIGo9sKKKKhEcKKKKAhN390YcHLiJYs+bFSd7Jma4zXY+HQWHjNTdFFAFMdsY4xR5xY+ICx5g8afVy8YIsQCPOgEsHihIgcAi/I0y21uxhcWuXEQRy+bKMw9G4j2NGym7t3w5+XxJ5oeXsac7TaQJaIXYkC/QHifagKa3ZlJhzm2dj8RhekUh+0QeQyvqB7mp2UYldmy/aWjbECGW5hBVCQr5LAm97W96Vx+HeCPvVlclbXDm4bytyqXsGXUaEag+Y1FerkD5HNeVM73bvtgsZJh2GgN0P4kPwH6fmDUNX0CE1OKlHoyzznmgooruGPMQKzSyepZeEXHs/Y/b8IRx7wfutf8q2feRdpZ1+wnCBMvi+0LIWzX0tkIFrWrOuyLYBkxRxJH3cAIB5GRhYAeikk+q1szHS/GuX45ZGepwv4pJ+fN/c066SdmF2WCj5Nv8A4tm/qYj/AL6Mm3/xbN/UxH/fVigwEsi55JHRydFU2C9NOdL7FxTSRnMblWK5h81udUZBKtk2/wDi2b+piP8AvpttKPb/AHMniwHwP+jTEZ/hPweP4unnarNtF5HxKxqbquV2A0+bn19KnKApXZqu1RD/ALyMdreC/wCn5fGV8PD361xvTgu7xOf5Zhf/ADoAGHuuU+zdKvFMNtbLGIiMZNjxVvwsOB9ORHME1uot9FNSNlc9kslBor10ZWaNxldfiX9hB5qeR/jpXldHGSksotE01lBRRS2BwDTyd0mnDO/JFPP/AJjrYe/AV5OahHdI8lJRWWWDcvBaSTn5iEX0QnMfdyR/lFWeksLhljRY1FlUAAdAOFK1zdk3ZNyfcqpy3NsKKKK1mIUUUUAUVn29vbBh8KxhhXv5RoSDaNT0La3Pp9ao8/bhjS11WBR0yMfzL1Pq4dqLVuUeXv5G2NUmbzRWRbC7dCWC4mEAH5oiQR/lYm/61alszakeIjE0Lh0bgR+YI4gjoda036W2j9yOPoYyrlHqN9sxEBZ1HiiNyOqn4h/GpCKUMoYagi4966YX0NReym7t3wx+XxJ5qeXsajGB6cI0s7GQHu47ZF5MebedqlKbwYTK7vmY5yDYnQW6VXt+d7jhESCBe9xuIOTDxDXXnI3RF4k/+SAON7t2MLtMPAXQYiC2qkF484uodb3ytxsbdRWMbe7NcbhWN4i6D54wXU/QXHuBW4bkbojAwnO3e4mY95iJj8Ujnjrxyi5AHvzqcxmKEaNIeCi//irDS8Qt0y2rmvB/Y2wtcOR8tRbBmY27t79AjE/QCrxut2UYiUgyqcPHzZx94w6KnL1a3oa1043EBO9KJltmyAtmtx48L2qSw04dA44MLiplnG7XHFaUff1fwN/6tr2Fgq27+38Ph8U2x+6bDtGAYc5FsQpF2dW5tfNcHX6EC3VBb3boxY+Hu3JSRDmimTR4nHBlPsLjn9CIbdDe6VZ/6L2hZcYguknBMUg4SIfxWGq+vmBSNtvLIbeSzbVR2yRLcK5IdhyUD8r8KcoiRR2GiIL+w1NeT4TM6PmYZL6A6G/WmO1ZRIVw6m5ZvHb5VXVr+uleAU2LESrTN8Upzei/KPpUlXirYWHCvaAKKKKAYbT2NHOAHGo+FlNmX0PTyNwelV+XcyUHwSow/vqVP5XH7Kt9Fbq77K/ZZnGyUejKlhty3J+9lAHSIan/ADNw9hVlwOASFMkahVHIdeZJOpPmacUV5ZbOz2mJTlLqwooorUYBRRRQBWddsW+DYbDrhYmyyzg5iDqsY0NuhY6X6Bq0WvnztmnLbUZTwWOMD0y5v2sasOG0xt1CUui5m2mOZFGryiiu0J4VduzjfBsHiBmb7pyFlBOluAk9V69LiqTTzZ3E+n8axlTG6Lql0f8A2fgZ1xU3sfRn1gDUPt7ASPaSM6qCLDRteNjz9KNzcSZNn4Z24mJLnrYWv+VSO0NoRwRPNKwSNAWZm4ADjXz+UdrafYqWsPBH70bzRYDCtiZeA0VB8Ujn4UUdSf4moPcbdiXO+08cAcbiB8PLDxfLCvQ/iPX3uw3Y2e+1MUu18UpWCMn7DA3If/IYfibl09hWhVieHteMt6A19RXtARe0ZWd/syG11u7dFOlh5mpDDwBFCLwUWFIrE/fFvDkKgDTxX8z0p1QBUFvfujFj4O7clJEOaKZNHiccGU8eQuOf0Ina8DDhfUUBSt0t7pVm/ovaNkxiC8cg0jxSDhIh/Fpqvr5gWOLY479p2NyTdQOWg1PWmu926MWPg7t7pIhzRTJpJE44Mp48QLjn9CIbdHe6VZ/6L2jZMYgvHINExScnQ8M2mq+vQgAXaiiigCuWkAFyQB5ms63+7VBhi2Hw9mlGjOdQh6AcGYc76DzrINpb0TzsWkkZyfxsT+XAelqudNwiy2KnN7U/i/6JUNM2szePqfUEWMRjZXVj5MD+w1WN7e0WHBkxKO9n/ADovTO3L0GvpXz5DtNlN/zGhp6k+fxXvfjfjfnerXT8Cp35nPK8MY+5Mp0dcpc5Z93QtW0u0nHTEkS90PwxAKB7/EfrVg7O9/J3xS4WdzIslwrNqysASNeJBsRrWb1c+ynZJlx4lt4IFLE/3mBVB66k+xqy12k01eln6iWF4d+3PzJmopqjVL1V0Nuooor5+c6FFFFAFYr25bBZZ4sWB4XXI3kyXI+qn/Sa2qo/buxY8XA+HlF1YcRxUj4WHmDUrR6j9PcrO3fyNlctsss+UqKte9nZ/PgnOZbx38Mig5G9T8p8j7XqvDZ7+Xreu4qkrY7q3le4sowcuceY1qV2bg2NlAu7kBQOJJ0Ue5NeYTZniAsXc8FUEknyA1NaRsTcnF4OA7RECy4mMqYsM172JysxI4SWNwOWt9eGGp1MNHBzm/W7I2trTrfLr2RqWxdnjD4aKD+yjVb+agAn63NUSRjt3FlAP91YZ/EeH2uZPlHWJfz99EdobzTbWKbKgV8OxUHaDkMpw63s0C5gLuxBF+BB0uL20TZmzosLAkEShIolyqOQA5k9eZJ8zXAt55spB0iAAACwGgA4DypntTZxlWwdl8hwPqKjMb2gYCJsr4qO44hSX/dBpfZu+eDxBCxYmNmPBS2Vj7NY1n6KaW7a8eRltfXApBsRgoBmlFgBZW0HppwpT+hz/bzfrD+VSV6K1mJG/wBDn+3m/WH8qP6HP9vN+sP5VJUUBG/0Of7eb9YfypuuwG73vO9e1hrfxHyJ4WqaooDwVB73boxY+Hu5LpIhzRTJo8TjgynjxAuOf0InaKAzDcrtOlfHjY+KCNNH3iHEI3hlaOxUhbCxKh7+Y5Vbd/NvHCYGSRTZ28CHozc/YXPtUpi9iwSOkrxI0kZDI5UZ1I4ENxFUrtpUnBxEcO91943t/GpmgrjZqYRl0ybtPFSsimYViZizEk3pKiiu4bzzJzeXlhS2GmytflzpGiieHlHqbi8osuzdnSTyrDEpZ3NgB+ZPQDrW+7o7srgcOIRq58UjfiY8fYcBWUdksJbaKMOCxuT7rl/awrcqoeP6mbmqF7OM/HmecRtbkoduoUUUVzJVhRRRQBReq5tPesxPKuVbRFQczENZ+7tLa1u6Gcgm4tlNMsHtuZ8VGGcANJGGRGDIA2FlcgNluVLqrXoC3PGCLEXB0IOoNQeJ3GwMhzNhYr+SZf3bUhNvaR3jhVKQyZJFu3eoofIzlAOBurDXUE0jid45GuvhjaOWFHUNd7tLCG0K2yMrtY35fTKM5R5xeD1NroTmztg4fD/oYY4/NEAP1ten9qiN3dtnEoZMqgXFsrZiLgEq4+V1NwR5cql68bb5s86lQ313RjmdMf35wsmG8bSqoOdUIcLJqCygqbDzNZFv12jTY6RkUmPDA+GMG2b+89uJ8uA/OtF7b9rtHgkgXTvpLN/yoMxH6xWsJrouEaSLj6aSy+35JdEFjcz2vVkI4GuaK6Ekmndnfag8LLBiWLQ6DM2rRdDfiU6g8OXStuVr6ivknCNZx9PrX0R2W7VM2z0DG7QsYr9Qtin0VgPauc4vo4wir4LGXh/n8mjUVrb6ReTLfRRRXPEIKKKKAK8ZwBcmwHEmoGTaISfvlkDQutns1wjRNZmHSwYZh0W/y0tNFFjYikyHIHF0ZiA4FjHnAOqsGU5G8rigGTbYlxpMeDOSDg2LIve3EYdSLOf8Q+Acs/Jbb266z4A4MMxIUZGkYu2ZdVLM1ySTxPmafbW2zDhEUvoW8EcaLmeQ8kjQak+mgGpsNajsHsufEus+LPdqpDR4VGuqkG6tM4/SODbwjwL/AHjrWdc5VyU49UZRk4tNdj5w2ngGhlaN1KspIIIsQRxFNK+ld7dw8Nj/AI/BKBo62vb+8PmH5+dZhtHsQxiN900cq9c2Q+4P8zXX0cTotWZPa/B/Zk9Wwlz6Gc0thYC7AfWr3gOxPHOR3ndRjmS+b8lvWkbpdl+HwRWRvvpRqGYWVT1C9fM39qyt4lp6lndufgvz2PfSwjzbOezHdM4WAzSi0s1vCeKIPhB8ze5Hp0q7VBbwbefDuioivmVnILEMckkKFVABuxE1x6VFT73u3dvbu0DBjqbFTHis0T+EkOpgBNuo9+S1F8tRY7J9WQbLHZJyfcuVFUuTfR3V7IoCC7FXIJtP3Xh8JGoAbXkbedLYrfcpmOWMqsmRbM13CG0pAtYAHQEnXKxAItWg1luoqn4beyTPZ1UMfBcFhGp+0zxAsCLjSNdb6lgNKc7F3ueeZEaIIH0+IlgRDFNqLWt94R7CgJPGbxYaN2SSVVZQcwN9AFDkE2t8JvbpfoaRxe8sCrmQh2FjlHhJGeNG4jiveLccRccL0nit1VmecysSkpBVVNsp7kQk8Pitmty14UtNutExYnN4mL/FwZihcjTTN3a397WvQDPE7fhZ0RgCAWcsJGCgRymFdQoztn/9s8+pAp6N6MIQWEqEAAlrG1iAy3NrcGB8gaRl3QhI4yA+IghhdWafv8w0tcScL3FtLV1it04pEZGeWznM1n4nuhFrpb4QD5HUWoDuDeSFnIDAAZ73uGLJL3RATLrd7i/M8qWwu8WHkkESSqzsLgC+vhD8bWvlN7evQ03bdOEtnu+YEspzfCWlExI0/GOB0sSK6wW68MTq6ZgVbMBm0v3bRk2tzDMfU0BRe3jBlsPh5QDZJGU+WdQR+4axSvqfejYK4zCyYdtMw8J/Cw1U/X8r180bZ2JLhpXhkUqyGxH7D5gjUHmK6ng90ZVOruvoTaHmOPAj6KK7jiLGwFXfU3pZ5IUwSXceWtbv2NQEYKVuTTG3+VI1P5g1kGxNivLIsES55HNh/Enoo4k19G7vbGXCYaPDqbhFsT+InVm9ySaqON2xhTGn+TefJDVNV1Kvu3kkaKKK5IqwphtETghoShW2qMup81bMBfyP1FP6KAgNk4IPK0pyghs1lLqwZlYOroRwIIIvfUtan+09lq4ZwimSwAJ8jca8j50kC0DM7gOrvcupswzEKgKnQgXAuD7U8xO0I0RpGYZUNmI1ym4Gtr2tcelAMsGIXxLy91bEKgQswBIW5IUOCVGpJKgg8LjhTTHbxNJKcLglWSVTaSRr9xB5OQfFJ0iXX8RUcedlY6RXt3V42cg92c6ozahxwOR7huBAve/ECdwmDSJAkaKii9lVQoFzc6DqSTQDDY2wFgLSMzSzyW7yaS2ZrXsoA0VASbIug8zc1K0UUAUUUUBF7SxmHilSSZgsgVghOb4WaMPoNLZu61PlXC7wwE3zplsGvrmJZpFtly3v9y/n4W00pfaexEnILlhZWTwm2jNG55dYk/OovaW54Zfu2IYsC2Y8QJJpbDwmxzzvyOmnnQD2PeXCm9pVsMtyAbDMAV1tbgVPoR1ryHeCFmIBWwB4ghiRI8RATLcjMjAEeelIyboRvHkd5Dc5mykKCcip8IWwACLbpbTpSv8AVWLMHu4YHMpzfCTK8txcfikca30NqAXwu3MPK/dpIjMRew1uMqvxtY+F1NuhqRyjjUTgN14YXV0zDKbgZri5jWI8vwqPe9S9AFFFFAFFFFAFFFFAFQm8m6GHxy2mXxD4ZF0dfIHmPI3FTdFZQnKElKLw0epuLyjH9odiUob7qWFx/iKyN9QGB/Kutn9i85P3s0SL/hhnP5hQPzrXqKs/8xrMY3/JZ+hK/WXJYz8iE3a3Qw+BUiJbs3xSNq7e/IeQsKm6KKrJzlOTlJ5bIrk5PLCiiisTwKKKKAb4/BiWNoySt7ara4sQQRfS9xUZit3rsvdkItjmGpu2UqrH8VwzBr/ELcxepuvDQFf3cwwDuTmSSP7uROKP80couOak+IWuS19RVhrgcfYfxrugCiiigCiiigCiiigCiiigCiiigP/Z"/>
          <p:cNvSpPr>
            <a:spLocks noChangeAspect="1" noChangeArrowheads="1"/>
          </p:cNvSpPr>
          <p:nvPr/>
        </p:nvSpPr>
        <p:spPr bwMode="auto">
          <a:xfrm>
            <a:off x="155575" y="-769938"/>
            <a:ext cx="2286000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8133" name="AutoShape 8" descr="data:image/jpeg;base64,/9j/4AAQSkZJRgABAQAAAQABAAD/2wCEAAkGBhQSEBUQExQWFRQVGBoXGBcVFRcXGRgbFhcVGBQYHRobGyYfHxwjGRQUIS8gJScpLCwsGx8xNTAqNSYrLCkBCQoKDgwOGg8PGiwlHyEsNDU0NjIsNSosKiwsLCksMCwsLCwsLDUqLC0sLCwuLDAsLDQsKSwpLCwsLzQsKSksLP/AABEIAKkA8AMBIgACEQEDEQH/xAAcAAABBQEBAQAAAAAAAAAAAAAAAwQFBgcCAQj/xABGEAACAQIDBQYDBAYHBwUAAAABAgMAEQQSIQUGMUFRBxMiYXGBMkKRFCNSoTOSsbLB0RUWU2JjgqIkJTRydNLhF0NUc6P/xAAbAQEAAgMBAQAAAAAAAAAAAAAABAUCAwYBB//EADARAAICAQIEAgkEAwAAAAAAAAABAgMRBBIFITFBUXETIjJhgaGxwdEUM0KRFVLw/9oADAMBAAIRAxEAPwDcaKKKAKKKKAKKKKAKKKKAKKKjtv7QaCAyIuZgRp162FwCbcASL9aAkaKqJ27NK6i3dhcQilQsiuATKDnuMpRlCOLHS9j1rrZ+0Z0wuFceOXEG8mdZND3TuQFv4CSgWxIALcOVAWyiqfFvXOe7YIhVvEbRyggd7h4yhzWyuO9kvxH3d+tvf6zYoxCVIVa5YZAkuZGCB8j3sLgrKhI0uU4aigLfRVK2xvLMQ8aqVzRMwKpIrqcneRe5GhFuII4giroKA9ooooAooooBhtrGPHGGRS3jRWspYqrMA75RqbA3/PlVT2Z9oaOKJxKAXhDsVlDMpSYvmJa4swTUWIuLk1btr44xRh1AJ7yNLEkaSSIhOnMBr1GR75Qj4yRpctkYKATOFvfW/wDs8g9R5igIPBbTxkUJARjJ3IlPeRTOZHKkNb5VIYKClxca21vUg+1cZ3hjAHhkSMnuJD4WYDvgb5CMhJsCbEa24VJyb1wrbN3iXz/FGw/RrIzeZ8MTG4uOHUV1DvRC7hBnLZstghNtcoY2v4b6ZuGh6UBBx7YxdlkeNr/FlEMhyg4MMbAML/fZls1+mhsa6j2ri2IJjY6x2Tu3UXE2JVjm0IuqwE30Ga9rGpbaW8gT4EZyJUjYhTa7SIjKD+IZxp69DZOTfGHuu8UmxUkEoxAYRd7lIGuYJrbyPOgIuTb2NsGWLTLn1he5ISJmjtfQh2kW/P2N7kKipt5olBNpGF2Ayxs2cp3gcLbiV7p7jjw6ipRGuAetAdUUUUBHYreCCMlXkAIsCNb3JVQBYanM6DTmw61wd5sMED98mUrmzXNrZc3HrlN7cba2pjtTdIPKJ0dxJ3iMczXUKJIZGVRbrCthwFz1rjaW5UbQSRxEqzgkZmJUSFChkNhfMVJvy52oCQg3nw7kqsl7C/wtzd48vD486MMvHThXX9YYSFKSI2YoAQdPHly+K1r2dTbzFItutEX7y7h8we4b5g7OGta1wXYdLG1cR7nQKQVzKRktZrfo3V1vpr4lvre2ZrWBNAS2ExiSLnQ5l6i9joCCOosRrS1Mtl7JTDoUjvYsW16m17AAAXtewA1JPOntAFFFFAcyPYE6m2unGo/Ze1u/ZrLZVtqTqSb/AE4UnjZTM5w6Gyj9Kw/cHmakcPhVQWVQvDh5CwoBSq/vHv3g8CwSeX71vhiQGSQ34eBdfrakd/t5XwmHVYAGxWIkEECnhnf5j5KLn6V1ufuPFgUzn73FPrNiH1kdj8VmOoXoB70BFf8Aq3AvikwuPij/ALR8K4X101tVp2HvBh8ZH32GlSVOqngejDiD5EVIWrP99d2zgmO2MAojmiGbERLpHiIhrIGUaZwLkN5GgNAtTRdqR94YicrA2sdL9LGvdk7TTEQR4iM3SVA6nyYX+tNtobJuxnj/AEosRfgbC1vcc6AlKKbbPxwlTMNCNGU8VPMGnNAFFFFAI4rCrIuVxcXVra8UYMp06MoPtTH+rOG/slPkbkG3em1if8eX9c1KUlicSsaF3IVVFyTyAoCJxO6uHyaAoyplWTOzFbK4ViWY5iBI+rX4moaDEYHD5GeXvHjuFdc+UDS6jxEFQRfKSwBuRVF7Ru0WR3MEfh/u8lGlsw4M5GtjounE61mk+IZzmdixPNjc/nV5puESsjuseM/2SY0f7H0ngsVgJ5CyFc8jK5BLLd0KlWCkgZtF4amwvepFd2MMFKCIZSuUi7WtkydeOTw3420vXy5h8SyG6MVPkePr19613sz7S2cjDYlr24OeQ/l16ceF7YavhUqY74PK+Z5OnCyjR33Zw5zXj+J+8NncWbW7CzeG+Zr2te5ve9SarbSvaKpiOFFFFAFFRO9H2v7M32Hu/tF1y998FrjPe3leqVfeXpgP9X86AV7K9pSy4zayySO6x4oqgdiwQZptFvwGg0HStGrAdwTtj7TtH7IML3n2g/aO8vbvM0nwW+W+f8qvezjvD30ffDBd1nXvMmbNkzDPbzy3tQGh0UUUAVHbSxrXEMf6Ruf4F5sf4V1tDaojOQDNIQMq9bkgfsrrZuByAsxzSPqzfwHkKARaRcNGsagszGwHNmPEk0DaUiMqyoFDmwZWzAE8AdKkGiBIJAJHA21HpUU18RJYaRRPx5uy/wABQFc3s127skN8NsUR0z5Et72q91VO0Ld6XEQRzYa32vCyCeG+mYr8cZPRl0+lWXCyMyKzrkcqCy3DZSR4lzDQ2Ol+dALVUe0LfmPZqQtNE0kUzNG+UjMoyE3AOh9Lirbes87X9zJ9pDCQQAACR2d2PhRcoFzzJ10AoBXsT2rHJsmGJZFZ4s4KBhnUd4xXMvEXBFXfFbQjjtnYC/Ac/oKrm4vZxhtmR/djPMws8zgZm6gD5Vv8o9yeNT6YBVlaYm5IA1tZQOlAMZpBm+0wENbSRR8w62/EKlsPiFdQ6m4PCorZ9nxDzRj7vLlJ4B2vxH869cfZnzj9C58Q/Ax+b/lNATFFcpIDwIPob11QBVN372tYd18samWTzygmNf8ASW9l61cqzLbv37Yn/EMiD0AMa/u1M0Vanas9jfRHdPyMTnnLsXY3ZiST5nU0nXrKQbEWI0I6Eca8rt0TApxs/FmKVJB8pB9R8w9CLj3pvSuGgLuqDixCj3NqPGOZ6fTW5+0e8gyE3aI5bnmpF4z5+HS/VTU9VG3SkyYoIODxlfdLMv5Z/rV5rhNTX6OxpEC2O2bQUUUVHNQUUUUBmHZD/wAdtn/rD+/PWn1mHZD/AMdtn/rD+/PWn0BC7a3zweEbJiMTFE1r5WbxWPA5RrbQ8qlcNiVkRZEN1dQymxFwwuDY68DUBvpuHh9pxqk4syEFZF0YC4LLf8LDQj34ioduzifDm+ztoTwAcIZrYiH0AbVR9TQFuk2OjSmVrsdLC+gtw4U+qiHejamEH+2YAYhBxlwLZjbqYW8X0NSWxO0zAYlu7WcRy8O6nBhe/Sz2BPoTQFoNNdnRMqkMiocxNk4EHn6mnQN6CbUBEbz70w4GHvpm8lUfE56AftPAVjO3e2TGTMRERAnIJYtbzci9/S1QW/m87Y7GyS3PdqSsQ5BAdDbqeJ9artdXoeG11wUrVmT8ei+BOrqUVl9Syw9oeOU5vtM1/wD7CR9DcVeN1+2OQELigJE5yIoWRfMqNGHpY+tZFSuHmytf61YT0entW2cF5pYa/o3qMJcpr7M+ssHjEljWWNg6OLqwNwQaR2vbuXzMVFrEgXI1HKsu7IN42WY4JjdJAXjv8rjVgPJlubdV8zWuEVx+s0stLc6n2+aIF1Tqm4sSwiAIoXhYW5aWr3FQZ0ZL2zC1xbn60rRUQ0kdsfZrQhlJDKTcHgeFjcewqRoooDw1mMZuL9S37zVp9ZrNFleRD8sjj/WSPyIqy4c/Wa9xL0vVmf76bqsHbExC6tq6gaqebAdDz6VTK3Go3GbuYeU5nhQk8wMpP0tXR16jasSJjiZCBV73K3VZGGJmWxt92p4i/wAxHLTgKsuC2BBCbxxKp62ufqaf15ZqNywgojvYrWxcFubMP/zetCqh7tx5sXHp8Id/oMv7XFXyuY137vwIGo9sKKKKhEcKKKKAhN390YcHLiJYs+bFSd7Jma4zXY+HQWHjNTdFFAFMdsY4xR5xY+ICx5g8afVy8YIsQCPOgEsHihIgcAi/I0y21uxhcWuXEQRy+bKMw9G4j2NGym7t3w5+XxJ5oeXsac7TaQJaIXYkC/QHifagKa3ZlJhzm2dj8RhekUh+0QeQyvqB7mp2UYldmy/aWjbECGW5hBVCQr5LAm97W96Vx+HeCPvVlclbXDm4bytyqXsGXUaEag+Y1FerkD5HNeVM73bvtgsZJh2GgN0P4kPwH6fmDUNX0CE1OKlHoyzznmgooruGPMQKzSyepZeEXHs/Y/b8IRx7wfutf8q2feRdpZ1+wnCBMvi+0LIWzX0tkIFrWrOuyLYBkxRxJH3cAIB5GRhYAeikk+q1szHS/GuX45ZGepwv4pJ+fN/c066SdmF2WCj5Nv8A4tm/qYj/AL6Mm3/xbN/UxH/fVigwEsi55JHRydFU2C9NOdL7FxTSRnMblWK5h81udUZBKtk2/wDi2b+piP8AvpttKPb/AHMniwHwP+jTEZ/hPweP4unnarNtF5HxKxqbquV2A0+bn19KnKApXZqu1RD/ALyMdreC/wCn5fGV8PD361xvTgu7xOf5Zhf/ADoAGHuuU+zdKvFMNtbLGIiMZNjxVvwsOB9ORHME1uot9FNSNlc9kslBor10ZWaNxldfiX9hB5qeR/jpXldHGSksotE01lBRRS2BwDTyd0mnDO/JFPP/AJjrYe/AV5OahHdI8lJRWWWDcvBaSTn5iEX0QnMfdyR/lFWeksLhljRY1FlUAAdAOFK1zdk3ZNyfcqpy3NsKKKK1mIUUUUAUVn29vbBh8KxhhXv5RoSDaNT0La3Pp9ao8/bhjS11WBR0yMfzL1Pq4dqLVuUeXv5G2NUmbzRWRbC7dCWC4mEAH5oiQR/lYm/61alszakeIjE0Lh0bgR+YI4gjoda036W2j9yOPoYyrlHqN9sxEBZ1HiiNyOqn4h/GpCKUMoYagi4966YX0NReym7t3wx+XxJ5qeXsajGB6cI0s7GQHu47ZF5MebedqlKbwYTK7vmY5yDYnQW6VXt+d7jhESCBe9xuIOTDxDXXnI3RF4k/+SAON7t2MLtMPAXQYiC2qkF484uodb3ytxsbdRWMbe7NcbhWN4i6D54wXU/QXHuBW4bkbojAwnO3e4mY95iJj8Ujnjrxyi5AHvzqcxmKEaNIeCi//irDS8Qt0y2rmvB/Y2wtcOR8tRbBmY27t79AjE/QCrxut2UYiUgyqcPHzZx94w6KnL1a3oa1043EBO9KJltmyAtmtx48L2qSw04dA44MLiplnG7XHFaUff1fwN/6tr2Fgq27+38Ph8U2x+6bDtGAYc5FsQpF2dW5tfNcHX6EC3VBb3boxY+Hu3JSRDmimTR4nHBlPsLjn9CIbdDe6VZ/6L2hZcYguknBMUg4SIfxWGq+vmBSNtvLIbeSzbVR2yRLcK5IdhyUD8r8KcoiRR2GiIL+w1NeT4TM6PmYZL6A6G/WmO1ZRIVw6m5ZvHb5VXVr+uleAU2LESrTN8Upzei/KPpUlXirYWHCvaAKKKKAYbT2NHOAHGo+FlNmX0PTyNwelV+XcyUHwSow/vqVP5XH7Kt9Fbq77K/ZZnGyUejKlhty3J+9lAHSIan/ADNw9hVlwOASFMkahVHIdeZJOpPmacUV5ZbOz2mJTlLqwooorUYBRRRQBWddsW+DYbDrhYmyyzg5iDqsY0NuhY6X6Bq0WvnztmnLbUZTwWOMD0y5v2sasOG0xt1CUui5m2mOZFGryiiu0J4VduzjfBsHiBmb7pyFlBOluAk9V69LiqTTzZ3E+n8axlTG6Lql0f8A2fgZ1xU3sfRn1gDUPt7ASPaSM6qCLDRteNjz9KNzcSZNn4Z24mJLnrYWv+VSO0NoRwRPNKwSNAWZm4ADjXz+UdrafYqWsPBH70bzRYDCtiZeA0VB8Ujn4UUdSf4moPcbdiXO+08cAcbiB8PLDxfLCvQ/iPX3uw3Y2e+1MUu18UpWCMn7DA3If/IYfibl09hWhVieHteMt6A19RXtARe0ZWd/syG11u7dFOlh5mpDDwBFCLwUWFIrE/fFvDkKgDTxX8z0p1QBUFvfujFj4O7clJEOaKZNHiccGU8eQuOf0Ina8DDhfUUBSt0t7pVm/ovaNkxiC8cg0jxSDhIh/Fpqvr5gWOLY479p2NyTdQOWg1PWmu926MWPg7t7pIhzRTJpJE44Mp48QLjn9CIbdHe6VZ/6L2jZMYgvHINExScnQ8M2mq+vQgAXaiiigCuWkAFyQB5ms63+7VBhi2Hw9mlGjOdQh6AcGYc76DzrINpb0TzsWkkZyfxsT+XAelqudNwiy2KnN7U/i/6JUNM2szePqfUEWMRjZXVj5MD+w1WN7e0WHBkxKO9n/ADovTO3L0GvpXz5DtNlN/zGhp6k+fxXvfjfjfnerXT8Cp35nPK8MY+5Mp0dcpc5Z93QtW0u0nHTEkS90PwxAKB7/EfrVg7O9/J3xS4WdzIslwrNqysASNeJBsRrWb1c+ynZJlx4lt4IFLE/3mBVB66k+xqy12k01eln6iWF4d+3PzJmopqjVL1V0Nuooor5+c6FFFFAFYr25bBZZ4sWB4XXI3kyXI+qn/Sa2qo/buxY8XA+HlF1YcRxUj4WHmDUrR6j9PcrO3fyNlctsss+UqKte9nZ/PgnOZbx38Mig5G9T8p8j7XqvDZ7+Xreu4qkrY7q3le4sowcuceY1qV2bg2NlAu7kBQOJJ0Ue5NeYTZniAsXc8FUEknyA1NaRsTcnF4OA7RECy4mMqYsM172JysxI4SWNwOWt9eGGp1MNHBzm/W7I2trTrfLr2RqWxdnjD4aKD+yjVb+agAn63NUSRjt3FlAP91YZ/EeH2uZPlHWJfz99EdobzTbWKbKgV8OxUHaDkMpw63s0C5gLuxBF+BB0uL20TZmzosLAkEShIolyqOQA5k9eZJ8zXAt55spB0iAAACwGgA4DypntTZxlWwdl8hwPqKjMb2gYCJsr4qO44hSX/dBpfZu+eDxBCxYmNmPBS2Vj7NY1n6KaW7a8eRltfXApBsRgoBmlFgBZW0HppwpT+hz/bzfrD+VSV6K1mJG/wBDn+3m/WH8qP6HP9vN+sP5VJUUBG/0Of7eb9YfypuuwG73vO9e1hrfxHyJ4WqaooDwVB73boxY+Hu5LpIhzRTJo8TjgynjxAuOf0InaKAzDcrtOlfHjY+KCNNH3iHEI3hlaOxUhbCxKh7+Y5Vbd/NvHCYGSRTZ28CHozc/YXPtUpi9iwSOkrxI0kZDI5UZ1I4ENxFUrtpUnBxEcO91943t/GpmgrjZqYRl0ybtPFSsimYViZizEk3pKiiu4bzzJzeXlhS2GmytflzpGiieHlHqbi8osuzdnSTyrDEpZ3NgB+ZPQDrW+7o7srgcOIRq58UjfiY8fYcBWUdksJbaKMOCxuT7rl/awrcqoeP6mbmqF7OM/HmecRtbkoduoUUUVzJVhRRRQBReq5tPesxPKuVbRFQczENZ+7tLa1u6Gcgm4tlNMsHtuZ8VGGcANJGGRGDIA2FlcgNluVLqrXoC3PGCLEXB0IOoNQeJ3GwMhzNhYr+SZf3bUhNvaR3jhVKQyZJFu3eoofIzlAOBurDXUE0jid45GuvhjaOWFHUNd7tLCG0K2yMrtY35fTKM5R5xeD1NroTmztg4fD/oYY4/NEAP1ten9qiN3dtnEoZMqgXFsrZiLgEq4+V1NwR5cql68bb5s86lQ313RjmdMf35wsmG8bSqoOdUIcLJqCygqbDzNZFv12jTY6RkUmPDA+GMG2b+89uJ8uA/OtF7b9rtHgkgXTvpLN/yoMxH6xWsJrouEaSLj6aSy+35JdEFjcz2vVkI4GuaK6Ekmndnfag8LLBiWLQ6DM2rRdDfiU6g8OXStuVr6ivknCNZx9PrX0R2W7VM2z0DG7QsYr9Qtin0VgPauc4vo4wir4LGXh/n8mjUVrb6ReTLfRRRXPEIKKKKAK8ZwBcmwHEmoGTaISfvlkDQutns1wjRNZmHSwYZh0W/y0tNFFjYikyHIHF0ZiA4FjHnAOqsGU5G8rigGTbYlxpMeDOSDg2LIve3EYdSLOf8Q+Acs/Jbb266z4A4MMxIUZGkYu2ZdVLM1ySTxPmafbW2zDhEUvoW8EcaLmeQ8kjQak+mgGpsNajsHsufEus+LPdqpDR4VGuqkG6tM4/SODbwjwL/AHjrWdc5VyU49UZRk4tNdj5w2ngGhlaN1KspIIIsQRxFNK+ld7dw8Nj/AI/BKBo62vb+8PmH5+dZhtHsQxiN900cq9c2Q+4P8zXX0cTotWZPa/B/Zk9Wwlz6Gc0thYC7AfWr3gOxPHOR3ndRjmS+b8lvWkbpdl+HwRWRvvpRqGYWVT1C9fM39qyt4lp6lndufgvz2PfSwjzbOezHdM4WAzSi0s1vCeKIPhB8ze5Hp0q7VBbwbefDuioivmVnILEMckkKFVABuxE1x6VFT73u3dvbu0DBjqbFTHis0T+EkOpgBNuo9+S1F8tRY7J9WQbLHZJyfcuVFUuTfR3V7IoCC7FXIJtP3Xh8JGoAbXkbedLYrfcpmOWMqsmRbM13CG0pAtYAHQEnXKxAItWg1luoqn4beyTPZ1UMfBcFhGp+0zxAsCLjSNdb6lgNKc7F3ueeZEaIIH0+IlgRDFNqLWt94R7CgJPGbxYaN2SSVVZQcwN9AFDkE2t8JvbpfoaRxe8sCrmQh2FjlHhJGeNG4jiveLccRccL0nit1VmecysSkpBVVNsp7kQk8Pitmty14UtNutExYnN4mL/FwZihcjTTN3a397WvQDPE7fhZ0RgCAWcsJGCgRymFdQoztn/9s8+pAp6N6MIQWEqEAAlrG1iAy3NrcGB8gaRl3QhI4yA+IghhdWafv8w0tcScL3FtLV1it04pEZGeWznM1n4nuhFrpb4QD5HUWoDuDeSFnIDAAZ73uGLJL3RATLrd7i/M8qWwu8WHkkESSqzsLgC+vhD8bWvlN7evQ03bdOEtnu+YEspzfCWlExI0/GOB0sSK6wW68MTq6ZgVbMBm0v3bRk2tzDMfU0BRe3jBlsPh5QDZJGU+WdQR+4axSvqfejYK4zCyYdtMw8J/Cw1U/X8r180bZ2JLhpXhkUqyGxH7D5gjUHmK6ng90ZVOruvoTaHmOPAj6KK7jiLGwFXfU3pZ5IUwSXceWtbv2NQEYKVuTTG3+VI1P5g1kGxNivLIsES55HNh/Enoo4k19G7vbGXCYaPDqbhFsT+InVm9ySaqON2xhTGn+TefJDVNV1Kvu3kkaKKK5IqwphtETghoShW2qMup81bMBfyP1FP6KAgNk4IPK0pyghs1lLqwZlYOroRwIIIvfUtan+09lq4ZwimSwAJ8jca8j50kC0DM7gOrvcupswzEKgKnQgXAuD7U8xO0I0RpGYZUNmI1ym4Gtr2tcelAMsGIXxLy91bEKgQswBIW5IUOCVGpJKgg8LjhTTHbxNJKcLglWSVTaSRr9xB5OQfFJ0iXX8RUcedlY6RXt3V42cg92c6ozahxwOR7huBAve/ECdwmDSJAkaKii9lVQoFzc6DqSTQDDY2wFgLSMzSzyW7yaS2ZrXsoA0VASbIug8zc1K0UUAUUUUBF7SxmHilSSZgsgVghOb4WaMPoNLZu61PlXC7wwE3zplsGvrmJZpFtly3v9y/n4W00pfaexEnILlhZWTwm2jNG55dYk/OovaW54Zfu2IYsC2Y8QJJpbDwmxzzvyOmnnQD2PeXCm9pVsMtyAbDMAV1tbgVPoR1ryHeCFmIBWwB4ghiRI8RATLcjMjAEeelIyboRvHkd5Dc5mykKCcip8IWwACLbpbTpSv8AVWLMHu4YHMpzfCTK8txcfikca30NqAXwu3MPK/dpIjMRew1uMqvxtY+F1NuhqRyjjUTgN14YXV0zDKbgZri5jWI8vwqPe9S9AFFFFAFFFFAFFFFAFQm8m6GHxy2mXxD4ZF0dfIHmPI3FTdFZQnKElKLw0epuLyjH9odiUob7qWFx/iKyN9QGB/Kutn9i85P3s0SL/hhnP5hQPzrXqKs/8xrMY3/JZ+hK/WXJYz8iE3a3Qw+BUiJbs3xSNq7e/IeQsKm6KKrJzlOTlJ5bIrk5PLCiiisTwKKKKAb4/BiWNoySt7ara4sQQRfS9xUZit3rsvdkItjmGpu2UqrH8VwzBr/ELcxepuvDQFf3cwwDuTmSSP7uROKP80couOak+IWuS19RVhrgcfYfxrugCiiigCiiigCiiigCiiigCiiigP/Z"/>
          <p:cNvSpPr>
            <a:spLocks noChangeAspect="1" noChangeArrowheads="1"/>
          </p:cNvSpPr>
          <p:nvPr/>
        </p:nvSpPr>
        <p:spPr bwMode="auto">
          <a:xfrm>
            <a:off x="155575" y="-769938"/>
            <a:ext cx="2286000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8134" name="AutoShape 2" descr="data:image/jpeg;base64,/9j/4AAQSkZJRgABAQAAAQABAAD/2wCEAAkGBhQRERUUEBQVFBQTFBUUFBUVFxcYFxgXFBcXFhoXFRgXGyceGBslGhYVHy8gIycpLCwsGB8xNTAqNSYrLCkBCQoKDgwOGg8PGiklHx8pKSoqKS01KSwsKSksKSwsLSosLCwpLCkpLCkvKSwsLCksLC4pNS01NSk0LCwsLCwpLP/AABEIANAA8wMBIgACEQEDEQH/xAAcAAEAAgMBAQEAAAAAAAAAAAAABQYBAwQHAgj/xABAEAACAgEDAgUCBAQEAwYHAAABAgMRAAQSIQUxBhMiQVFhcQcUMoEjQpGxM1Kh8BXR8SRiY4KSwTRDcoOis+H/xAAYAQEBAQEBAAAAAAAAAAAAAAAAAgEDBP/EACIRAQEAAgICAQUBAAAAAAAAAAABAhEhMQMSUQQTQWGhMv/aAAwDAQACEQMRAD8A9xxjGAxjGAxjGAxjGAxjGB8s4Hc5gSj5Gc2r/V+2aVydmnf5o+RjzR8jOIZnMuQ7PNHyMz5g+RnAsgPIII+RyP8ATM1mew7jIPnMeYPnK/P1tVnEP8xXd7/NV2+l55r4l8Xytqd0TMiqajokVXFkdjffnJvlkXMfl7VvHyMeYPkZWfDfXhqoBJ2ItWH/AHh8fQ98kdNr0kJCMCR3HxlTOVHKVEg+Rn3nBnapypR9YxjKDGMYDGMYDGMYDGMYDGMYDGMYDGMYDGMYDMZnMHA49Z3/AGzQM36v9X7f880DIvamufXojKrNTP8ApXkk9+eMov4q+JjFGsETlWkNyAf5K4BPcWeePj650+KerPodWuqkQywGLyrX9UTXzXsN1jv37Z5N1vq7arUSzNY8xrA+AOFHY+wzjV+s7W38MvExhmETN/Ck9JF8BifS30N8H789s9b1GsEa23A7fS/YfvVZ+cdCxVx3FH6/Tvnp8nWtbr4/ISBUDmmm5KbQ36hY47D98TjhNkyvKZ6zon1DfmNJL5RRdrN7OK3mvqLr/pnlWsmJZr9mPf8A07fcZ7lpemLFpxCt7VTZZ7mwbY/Ukk54jq4SGZW7odrWfdTXHx7f1yPJGTLfHwl/BkkrSiFJmhEnup78dq989a6L0hdNHtUliTuZjyWJ9znhui1JilR17qVbg12P29qrPZeh+MNPqjtRirgElHG08d69j+2b49TtmeV1pPDO1chdF1iOZ2WNg2weojtfwPnJpc9GNTOO31jGMtpjGMBjGMBjGMBjGMBjGMBjGYvAzjMXi8DOMxuxeBnOPX9Wig2+dIke+9u9goO0WeTx2zpkkABJIAAsk9gB7k5Afm5db/8ADkxaY956BeUfECsKVf8AxGHP8o7NgSEmpV/UjKwrupDD+o++at2RfQOijSpIqx+Xvnmkq7JG/YrMbJJZUDEkk+rnO9jkXtX4UH8V+rMsSwqf1kM/1CsKH9znlTyhfg+wuvnLt+JevV9WQrg7FVSQQaPJPP8AW8o2puq5ABsH7XzRHb3znJu8rjfpJAaI7WO9cE//AN/tnuPgGUto0LezOoPyAaB/fPDNDp+Lahfa7q/px7HPduh6R10MKQMqt5a+sjcBY5KjsTfzkz/XDnn1ps8ZddbS6YvH+t2CJfsWBN/UgKTnlBBlfcz+tiWNrd3yTY98sXiz82gMepfzImO5XZR+odqIHpPfg8d84/BHSjJqlOwsga2sUu1Qf/eqGMrukxkj4fw5KYwREe1rwf8Ad5GxoYnr1AjuQK55vmu/J757ssYqhkNq/BumkkLvHyTuIshSfkgZvoTOI78OdKRp2cjl5DR7elRXH0u/6ZaumdeimZowSkqfqikBSQAcbgp/Up4plsc98xFGFAVQAAKAHYD4Gbeo9Jj1CgSLZXlGBKujf5o3HKn7HOuE0ne7t3jGV5upy6Mgas+ZB2XVUAV54GpVRS+w81fT8he5nw4rLa+sZgHM4DGMYDGMYDGMYDGMYGDnnXUvE2sjVwZAsg1s0MR/Lt5ZRFiKmQ22yMBnsi2YkBa5z0bMVgUvxL4s1cGoeOCBHRFWmYS2WaHUTHleKHkBPvIv76IvHWpkkZE06WWRVU+bcW6WGIGc7apllZ12+0Zu/a91isDzdfGWvcbljjQjy28sxy/p8jUs9t3oyQrRABBIBv3mugeM5J9RMk0QhjjhWUMSfSKQkSFqCmmJ5C8DgsLItrDK/KfzsxTn8rA1Sc8TzKf8M/MacbvZm9J4VgQ+IIT1BlkkBXSKQ0cRBBnI5EkwPIj4BWM9+Gb2GWRVrAGZwI3qJo/t/wA889/E7rssMSJCSvmFt7LwaFUo9655y4+MFcwyCK95SlK9xZqx+185414h6JLpZAs+51celjyG+avswrOOXbthhubQSREmxz9gbH7Zs8jmz2HNWSDwPbt859aXTs8gWPcST2C8+w/2c9XHgOP8oV8tfO8s8+5evn4vjOfLMtR46y0bJ2gnvz7n/KOOMvX4ZdfaKUxyyAQupanNBWABUqTwNwvj3yoNo/WVl3Apdggjkcdsm/DXRTrZwiKVijO6Rj35H9zwAPjN3WZYzXb2PR6qHUg+W8coHDUQf6jOuDSqgpVCj4AA/tkf0jw5DpzujQK23aW5sj6/P75K3nScuF1+H1nyTjPknKSXkivbIy8k17ZsXiw8YYEHkEUQfcHKL1frEfTlnSGePydrqIxIhl0kpX07VJsxWVO2rSwf0/pvozn1MUYBZ1TjkswHYfJOUp96drVT8qD/AFGbLyn9Q8bE8aNPNqrawqhSygsGIpv1XQqwD6s416rrASSybh2Ub+QAT2Le/po9gSbwL7jKf0fxzuNaiMoLreCGX35JXlew4YDuOTeW5GsAjseRgfWMYwGMYwGMYwGLzVPqFRSzkKqgsxPYACyT9Mqw/EAMJZE007QQ7d0hG1juPBSNhuYVyfcccYFuwcpuh/FPRysV/iRkA35qqgBBqrL1fHvXHOWCHrsbJvF0e20Byft5RbA0+ItcyqkUJqfUN5cRq9nFvKR8IgJ++0e+d/T9AkEaRxjaiKFUfb3J9ye5PuSTnGdZEZBJ5cu9VZQxgmsKxBIBKe5Vf6D4zevU7/RHK3Nf4ZT/APZtwO7GROo6rOOU0kj89vMhB+/L1/rgddI4k086HgcqrCya4MbG/fA6dXAWbge2R+u6Cs6FJo1dT7NXce45sH7Z1wdfhfs/IAJBVlIuqsMAR3zvjkDCwQQeQRyCMzQgOm+FotP/AIMKp9RV/wBSbyS/Kn4/tkhWYzPWF5V7qPhSGc3NCjn5PDf1BBzo6b0FNOmyGMIt3S/P1Pcn6nJmsVj1g4vJPx/bHkN8f2ztrFZumaji8hvj+2fJ0zfGd9YrGjSO/Kt8f2yQXPqsZrTKn426g3pgQGnV3kYWKUUqjuLtrNXzsr3y2ZXtdpm/NMwrmKOiVJ4V3vmqoX2PyMCDA9JChtwKoVc+gKeWJo0eAXv7VfFY06gr/EYByv6l4BIW9q7TyQtdr28duwszQxyAq3oIA44Wr9IK+/NVz8DNg6PGLo9zfO08g38d7rAqMdh9qB+VC7ljKg+u93b1kbqAJ29+Abyd8H6hlDaeTcCio6K49SxuCtWCQQGUnuT6gDkhDBGqqsaWtgAAUqjvZHA4rt3zbC1znt6I1DGudzGwL+gW6/7wwJDGMYDGMYDGY3ZjdgQnjXTl9DOBvsRlh5YDN6PX6VJAY8dsq/RvCUh1Q1q6gNHLFHe4N/FDRIjbmLbgoVSwjPIbnd8eh7sguueFI9SLRjFIN1MvKtvRkPmR2A/DEg9wRwRgQKeKYBaxSTEB2VmrzECuLWRuwdTtoLy3euBz96zoWljQFhDD5pcOWQx+YzLdmiCGAs3d9+/bO6HoQUjz9OXJYM7QsfLdxxvaJmBXsCRyPvkoPLUWmmc1/CFRAHaBVDcR6Pb4wKSvh0WXg1MMch42xSqfQNthbQ9uTVdqHPfPt+halS/8diVF1529mIUdlAWido4UEG+1k5ZOq9DaZtMYoIoxBOJju22QEZCoCKwWww5v+X7ZJLpmJtoIQbFktZ+4/h3f3wPOp+gaguRPOtfoAMhkG1l3WyGyjAgjmrNAd83aXwlqEowy6ggDkRSNpkNqQCLAB9vdiT8Zf5tHqGrZLFF87Yi7fszOB/8AjmI/DqE7pmed/wDNIR9OAqAKBx8YFT0vnIoWSQSEH3m8+vSNt74u5NE04Pwby39B07JGd4ItrAJJIFLfftZ3H97PJOdsGkVBSKqgdgoAH+mbQMDOMYwGMYwGMYwGMYwGMYwGcusgJpk/Wl7b4Bvup+hofYgH2zqyG6z4g/LywIYmZJ5Fi8wFQFdzSiibN8n7D3NDA6tPqEkBUja3G5GoMD/7/cWDnYsQHYAX9Mquq8aabzdRDqUYfl2arjaQOEjgkYptU+ofmEG0c+/vkjrINPFF5skbeWNpI9ZCKatmS6UC7PHAB+MDtn14spEN8n+UHhT8uw/SP9T7DOjSafYvJtiSzN2sn/YH2AyD6R4iQ7Y1UF2mnjVYwKEcLlfNPNBNhjN82XWrvLEDgZxjGAxjGBEeJ9A82nKxb94eJwEfy2ISVGZd1juoYckZS9Z0DqskUyvI7LK8hCLOqld6TIKcj/CBMTbfTY/lFEH0vGB5poundSZWCNKqRsYnXzQpdI5UAXTWo8ptiyDzD+oMOexUPC/VLDCdkd2hMrRyIWJSIKC24AFVN7uPV32tnpeMD4OU3rfWNdFJBIQkcRd92nAEjtFHE8jlpOweltVTjiiTfF0yG6yh/NaI+wllv99PLWBKDULs37ht27txPFVd2fasyJ1JoEWRuAsXt7XXx9c4fEGjaXTukaRyE7fRN+hqYEgnawB44JVgDVgjKn4V8Cz6XUwyO0TLHAiOw5b0xCPy1BQUu4b9wYXdbcC9xyhhakEfINjjj2zYMofRfBGoiEaPKRFuVpkjmkANPqmIWgKBEmnsCgdh+5va4GcYxgMxeDkfr+qCJ0Vhw9+q+AQLr98y5TGbqM88cJvJI4zli1opd9IzdlJF59LrUJoOpPPFj2743G+8+XRjOf8APx1e9asC7FWewwNdHQO9eQSORyB3P7Y9oe+Py6MZpXVISAGFnkCxfPObs1suzGMYaZHa3oEM0iSypueMgqbYD0tvXcoNNTeoWDR5GSOMCI1HhbTO7SNEpd2ZmNtyWESk9/cQxD/yDITrv4oaLTWC7SkGj5S2o+7mlJ+gJ54zi/FHxA0appY99z20hUD/AA05Kbj23AN25ofXPHtVpZdpCgMhdiWUG9xdGBO47ljUqPVz9h7h6f0r8Qen6Vnki0k8SzP65AqkAmj6U32qEktSirLGrz0TpfV4tQm+B1cA0a7qw7qynlW+hAOeBTdKdmRZJJJrcq6owBsrcdFb2DcALvsi3XKjt6F1qfQa0SbWKIywToEILR0G3ED9brdji+a7EYHvuM+IpAwBBsEWD83n3gMYxgMYxgMxeaNdq1ijZ3/Silj88ew+vtkTrOq+VueZJ2VFLOYxaIt0SVDW3Hq7E1zQwJ28j+owxu0JdwpjlEicjk7WShZ9w5GRcsKP5YQvCsj/AMKRHDI5KlhvQkqylQSLvsKIJz7/AOHtdDVIADwFhgG3uD3vmwcCc/NLe3ct/Fi/6fuM0y9WjUWWujt9IZjf2UE5FxdFdefzMoAs7Y44EU39FjJJ/fvmF8PsAo/OavgVZkS2N/zEx96+MCVl6kFYDZIbrlUYjntZr/p71mP+LICwJI2mjatV/Q1yPr2yIfw9p25dtRMSFSzPM3B7WEYKB7k1mhwIQDU+niUN65ZFljAHbzEkdmW7J9JB45OBZ4pgwtSCD7g2M2ZWtDqiGcAbZIwrEKdySRsPS8ZPdCVYc8qQea5NhhkDKCOxAI+x5wPs5D9V6dJNyCoKMrR8nuDyW4+OMmcxWTljMpqufk8c8mPrl0hT0tzM0jbTYXbyfSVB9q5Fm8418NOAfUt+UVsX+p23OfoD2yzVjI+1i436Tx3m/v8AqqzdNYSqtAl38wjnaojTagv78/tmyXw09bVZa8vZZsG2bc/bteWasVmfZxRPovHztE6PpzLMXO0ArtoWb20FP0IWxktisznTHGTp6sPHMJqGMYylmMXjAhOo6FWmDFgpICglVa9wPpG4EAWo44B++ckPSI/KJXaVK0W/Q1LYO4r6WojtQHFZOa3TbqIAJU2Aex+Qf+fyBmuVEZSABY5o0OQeDR9rvntgcEfhrTiuGI5IBdiBdXXPvmrVdNipygJqRGI3elmAUWePbvd3fOSjwqATtXkUSa7ck/Q1WaUh3yDaKRKo/wArGrAUdiKNbvuB3OB3aWPair8KB/QV75uzAzOAxjGAxjGBp1WmEiFW7Eff6g0fg0cp/WUnPT9TDC8YnCNFtN8B6QbQG9IIY7e9Ar3Iy7ZAa7wdC+qXVraTgUxFFZFqgsinvQAoijgV5vC2qaKGBJBBFAioqBS5VjCQJEk4NBmZeRwMsvhzQ+XAkUkcamMBKUCiABz8WeSa+c60hmHJeNj8bWUVXa9xrMeVKxBYRDb2IZiRffuo9sDq/KL/AJR/v/oM1/8ADUBLBRZ7n/f++M09R1TxRtJujVEUu25WNBRZNqb9u1ZHdF8SDWD+DPDfB27HEgHY3HIVI54uqsEYElqNTDpULyMkaD3PH7D3JPwMpPinxdF1CFtNoQZy9b2UcqARWwEcvZBsigATzVZbtZ4XgnZX1K+c6AhSxI22d3pC0AbA578d8+tB4V08EflwoUT0jaHevTdcFvqfv74EH0DovkLtUjzJAAwXmJFW/SnwNxtmP6jwPYC3QxBQFHYAAfYcZiHTKgpRQ+n++c24DGMYDGMYDGMYDGMYDGMYEH4uM3kqNK0iSvIkaMgUhd52l5NyMNii2+pUC+ci+qa3Vxa0eUGkhEOmVgUJBZ5nR3UrQVwu1jwePYZa55lQbnYKB3JNAf1zgHiCAgEOSCaDBX23/wDVtrA+eja6T8vE+sKJLKFtVDIA0nKx05J3e31OfMupEup8ny1ZY4xJI5H6WZh5aD60rsfil+c26yCPWadlVwVdfS6EEqw9SOpH8ysAw+oyM8OeHJoiZNXqPMlZ2kZYgUjLsNu5v5npNqhSdoCji+cDV4g8Qpop40aFnjeGWWRlNlFgaJdxV2AIAlJNc8Dg5x6T8TYv0yxSBws7ERAOP4DSjaBYbcUiJqq5y09Q6HBqCpnhjlMZtC6hipsHgntyB/TNB8LaQkk6aG2BVj5a8g7rB499zf1wIXp34gxzTBBG4RxBtk3RsN8zTLtYKxqjA3IJ/tnLpvxThI3SRuEeWNYyu0sEkjgcPKu7j1ahV9O7LE3hHRlQp00RUKFooOyv5gB+fX6vuSfc59t4W0h2/wDZofR+n+GvFBQOK9hGn/oX4GBJ3jG3GBh+2ebyfibMIyBFGZF0yzM7MyoHqFmDJttV2zCjZ7H4IHpRzX5I+BzweO4+DgU6Hx48sOvaOHa2kimdNzq25o/NAWRV9SEmMMB7qwo5z6f8Qnkk8tY148m3ViwJZ4kcbSormXg2bAOXpYgLoAX347/f5wIQOwA7e3xgeadP/FOVf8eON7EJJRyjIrxaZ3eRCDtiBmk9d91Ar3yXi8ftLqIYo0jCySKCxktnQvOu6FAvqWoQS18FwKPfLmYAfYcijwOR8H6Znyhd0LAocDtgcfV+mDURiNjSF42cVe5UcOU+xKgH6XkTqdOuk1HnMqmCVjvYqCYJXoGQH+WOTgP7BqY8MxFkrPiaAOpVgGVgQykWCCKIIPcEYEF1/wAXJpJ4IWRmM7AAgqAoMkcVm+/qkX44B5ugefVfiBBDNPFOsieQWG/YzI+yBJyFKj9e1z6O9LfuM+tP4SUTASqJYYgDp2Zm8yOnV/JcA1LEGVHXddFRd0Dndr/DOlk3maJTvYu5JYWzRiEkmx/8tQv2wJTSz70VgGUMoYBgVYbhdMp5B55Htm3OF+tQKSGmiBWgwMiggnsCCeM60lB7EH7G8D7xjGAxjGAxjGAxjOafqMaMiu6K0hpFZgCx+FBPJ+2B05za/WiKNna6UXQ7k9gB9SSBn3Fq1YsqsrGMhXAIJViocBgOxKspr4I+chvFjNshCgkecpaiAaCuQBfBN1wf9CMCP0zzTOj0CJGKs9FtiUxIA7R0QBdXZF3eZi0drsSZGkM3OwjaPdm2UbbatC72ntmzxBrBDGkKekyKzuLukFbh6ebZ3C2K7nnIZenhWobY2LDYF9LbRVOtC925gKNj2+uBKdQ6edLUsJ27fTZr1bj/ADi1VlB9jRF+k5ZOm60Spu7EEqw+GHf9vcH3BGRfQupefG3mC3iJVhxRrs4B4BP++CM+PDcgDyoARt22pO4qUtaZvc1t/YYFixjGAxjGAxjGAxjGAxjGAxjGAxjMMawInq3WDGRHCnmTN+lR2H1Y9gK59v8AUAxOtlggdP8AiE3mzScRwgMQfakhQEsAL5IruaHt96CXcs0yV5prgsN3lBiXKkdiW80A9v4afGRPUOiR6LVQ65EYn8w0Ujkly0WrUAGzZ9Eu0AewYj3wJdrq4+mBlJKkN5COQpAU0x5B5oE3nKJIkIMkM+gkfaN45iDewLITGOeOQt/OXFDmJIgwIIBBFEHkEfUYET0/qjq4h1NbyLjkX9EwHuP8rfK39c7OrdWj00LzTEiONSzEKWND6KCcrup6OIZBp0JEU/mSacX/AIGojG6ouPSjLuNE0CGHZqyYTZrdFUn6NRAVfaSKDrTbSe3vgfWn8RRPOYBvDgEi0YK20IWCsRTFfMS6/wA2adH4y0kqoyaiP+I4jUFgG3sLCUed1e2OndAjXUNqkldzIgQWyMgQVQjIW1Xi6DUSbN8Vp0vgnTxSxzLv3QqipZBFRxyRixXJ2yt+9YElruqCM7VBdzt9I4oM20M5/lW757mjQOVSD8TVXVyaLVRGPUx/oCsDHKK3B1Y1sXaQ3q7c9yOdc/hfUmUdSgmkbUEBvyrNtgePkJETXpKxPJTEH1uT9MrnitRJrum67YFEyzRahOD/ABNMkh2NfBo+Yt9/T7YF46N4tkl815YdkCsQkqlmvYo8zcpWwqta7uLo8cXnx4i8KNq9TptRHKqrDtJ9N2BNHPakNTA+WBTWBYYcgZF9V0OodYun6KdoHXTeZqpPLjZCku4Ei/UJXkD1XFFiTdZ2/hhr5W0hg1AqXRSHSse+7y1XaR+xGBr6v+Hpmn1EwlCNqCQSA24IYIIthYML9UJb6bssnU+mhoPLQEbNpQKa/wAMghRz7gV++VvpHUNTq5pyrLp237Ckp3zRRoSEKafhVL2X8xyR6gKIUZcdNCURVLM5AALNW5q92oAWfoBgVzWSiaNZ9h2bWDg7QR5bWpIsj9W7g1RrsQM4ZGCDvQHFfqAva36mP6QqmgOxX98mJdRp9xeLUwoWYxspdGid2PZl3D+Jww4IPewcjNZJCCEA0RleUxkNKWQSIpO0x1e7YG9PFUMD76OxSGWeNVXdsZS54ZAtk9xQBYgG/wCU+1DJbw3C2xpHNmQ8GiLVS1NR+dx/asjXmj2PPqtRG8YUBo4Tuj/hsXugSzGgLA/yn2yxabWRuWWN0Yxna6qwJQ/DAH0n6HA6cYxgMYxgMYxgMYxgMYxgMYzBwM5g5SOo/iJ+XmkjljQhNR5Q2y04StMNxUjlt2pHFjgZExfidMtO6xugjLstiN22wLLSklgWJJAUd7AvvgT3UNO+g82aOGXVK0flpFFy6hnZtu091tidwNjtXvnzDqPN6ZElMkqrApik9EgaF0JVg5vtGfuO3fOaX8T0vYkQ3bth3yqqo3nTwgSGjt/wC1EfzqMsvhTqTanRaeeSt8sMcjbRxbKCa+mBjSdRVEHDKu7aAVbgDiya7Z0N1yENt8xb5Brmq72RwP3zvzFYFf1jNM4eErvVWSP1EqokK7pXK8XtAKr35+uRfXvDCyajSxs8vleS0SgbXjEsdSK0kTq0b7lEnLL3QVROXQLmcCBi6bq4kCxTwMFACh9OVof/AGpFAFdgFzr6aNT6hqfIP+VofMH33K917dick8xWBw9IlJgj3d1UK33T0n/UHKR1jp/maXROyhRJ1ITBf+5q2mAUkHuRKt1k/N1AaLUlJm2wax90Mh/THOQN0TH+UPW9T8lx8ZmJA+k0gat0cunU323xMEah91Nftgd2j0IXWaiQ8tJHpwD8InmUv/qLn/zD4yL8KQ/9u6m4IKvPCor/ADRwhW/1zZ1/rggaVlDtKyJBCqJvYyEMyki622696GSXhrpH5eAKRTsTJL73I/Lm/fn+2B2zdOjd0kZFLx3scgblsEHae4BB7ZulSwR8gj+ufeMDzbpn4WPtZZ5tgHlIgjCt6IYjEN7bFs896v5s1UzH+HaK8jCZx5kpkrZHS7lnVgvHFidjfyoNXd3DGBTJ/wANYmY7ZGSMqB5aJGFDLAdPuB22PQSa7WbyS8P+EV0k88wleRtRV7wvFPI4raP/ABCPsB9bsOMBjGMBjGMBjGMBjGMBjGMBmCMzjA0NoUJsohN3ZUXYFXdfAAwdChq0Tggj0juOx7d+2b8YHOdBHz6E9XLelfURyN3HPPPObkQAUAAB2A4GfWMBjGMBjGMBmCcznxMm5SPkEf1FYHJrEhnjZJfLkjf0FWKlWv8Al+p/1yI0vheGCMRwzSIglEyBnWTa/YBTICdtg+m+/uMgJvwfiIQLMVCRxRlRGAreXH5TOQrLUjUDu9q9864PwzUTRvLN5iRSK6RtEvZJNRKFckncd2oPqofoHGBLdO6XpdJIpaTfPM0lSzMGkbhpWG4ABRtVjQAFDLBG4IsEEHsRyP8ATKI34X7gQ2pJ9AjU+UBSLFLEA3qO41M1njt7ZafDXRfyenWEPv2tI11X+JI0lAWaA3UOfbAlcYxgMYxgMYxgMYxgMYxgMYxgf//Z"/>
          <p:cNvSpPr>
            <a:spLocks noChangeAspect="1" noChangeArrowheads="1"/>
          </p:cNvSpPr>
          <p:nvPr/>
        </p:nvSpPr>
        <p:spPr bwMode="auto">
          <a:xfrm>
            <a:off x="155575" y="-944563"/>
            <a:ext cx="2314575" cy="198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8135" name="AutoShape 4" descr="data:image/jpeg;base64,/9j/4AAQSkZJRgABAQAAAQABAAD/2wCEAAkGBhQRERUUEBQVFBQTFBUUFBUVFxcYFxgXFBcXFhoXFRgXGyceGBslGhYVHy8gIycpLCwsGB8xNTAqNSYrLCkBCQoKDgwOGg8PGiklHx8pKSoqKS01KSwsKSksKSwsLSosLCwpLCkpLCkvKSwsLCksLC4pNS01NSk0LCwsLCwpLP/AABEIANAA8wMBIgACEQEDEQH/xAAcAAEAAgMBAQEAAAAAAAAAAAAABQYBAwQHAgj/xABAEAACAgEDAgUCBAQEAwYHAAABAgMRAAQSIQUxBhMiQVFhcQcUMoEjQpGxM1Kh8BXR8SRiY4KSwTRDcoOis+H/xAAYAQEBAQEBAAAAAAAAAAAAAAAAAgEDBP/EACIRAQEAAgICAQUBAAAAAAAAAAABAhEhMQMSUQQTQWGhMv/aAAwDAQACEQMRAD8A9xxjGAxjGAxjGAxjGAxjGB8s4Hc5gSj5Gc2r/V+2aVydmnf5o+RjzR8jOIZnMuQ7PNHyMz5g+RnAsgPIII+RyP8ATM1mew7jIPnMeYPnK/P1tVnEP8xXd7/NV2+l55r4l8Xytqd0TMiqajokVXFkdjffnJvlkXMfl7VvHyMeYPkZWfDfXhqoBJ2ItWH/AHh8fQ98kdNr0kJCMCR3HxlTOVHKVEg+Rn3nBnapypR9YxjKDGMYDGMYDGMYDGMYDGMYDGMYDGMYDGMYDMZnMHA49Z3/AGzQM36v9X7f880DIvamufXojKrNTP8ApXkk9+eMov4q+JjFGsETlWkNyAf5K4BPcWeePj650+KerPodWuqkQywGLyrX9UTXzXsN1jv37Z5N1vq7arUSzNY8xrA+AOFHY+wzjV+s7W38MvExhmETN/Ck9JF8BifS30N8H789s9b1GsEa23A7fS/YfvVZ+cdCxVx3FH6/Tvnp8nWtbr4/ISBUDmmm5KbQ36hY47D98TjhNkyvKZ6zon1DfmNJL5RRdrN7OK3mvqLr/pnlWsmJZr9mPf8A07fcZ7lpemLFpxCt7VTZZ7mwbY/Ukk54jq4SGZW7odrWfdTXHx7f1yPJGTLfHwl/BkkrSiFJmhEnup78dq989a6L0hdNHtUliTuZjyWJ9znhui1JilR17qVbg12P29qrPZeh+MNPqjtRirgElHG08d69j+2b49TtmeV1pPDO1chdF1iOZ2WNg2weojtfwPnJpc9GNTOO31jGMtpjGMBjGMBjGMBjGMBjGMBjGYvAzjMXi8DOMxuxeBnOPX9Wig2+dIke+9u9goO0WeTx2zpkkABJIAAsk9gB7k5Afm5db/8ADkxaY956BeUfECsKVf8AxGHP8o7NgSEmpV/UjKwrupDD+o++at2RfQOijSpIqx+Xvnmkq7JG/YrMbJJZUDEkk+rnO9jkXtX4UH8V+rMsSwqf1kM/1CsKH9znlTyhfg+wuvnLt+JevV9WQrg7FVSQQaPJPP8AW8o2puq5ABsH7XzRHb3znJu8rjfpJAaI7WO9cE//AN/tnuPgGUto0LezOoPyAaB/fPDNDp+Lahfa7q/px7HPduh6R10MKQMqt5a+sjcBY5KjsTfzkz/XDnn1ps8ZddbS6YvH+t2CJfsWBN/UgKTnlBBlfcz+tiWNrd3yTY98sXiz82gMepfzImO5XZR+odqIHpPfg8d84/BHSjJqlOwsga2sUu1Qf/eqGMrukxkj4fw5KYwREe1rwf8Ad5GxoYnr1AjuQK55vmu/J757ssYqhkNq/BumkkLvHyTuIshSfkgZvoTOI78OdKRp2cjl5DR7elRXH0u/6ZaumdeimZowSkqfqikBSQAcbgp/Up4plsc98xFGFAVQAAKAHYD4Gbeo9Jj1CgSLZXlGBKujf5o3HKn7HOuE0ne7t3jGV5upy6Mgas+ZB2XVUAV54GpVRS+w81fT8he5nw4rLa+sZgHM4DGMYDGMYDGMYDGMYGDnnXUvE2sjVwZAsg1s0MR/Lt5ZRFiKmQ22yMBnsi2YkBa5z0bMVgUvxL4s1cGoeOCBHRFWmYS2WaHUTHleKHkBPvIv76IvHWpkkZE06WWRVU+bcW6WGIGc7apllZ12+0Zu/a91isDzdfGWvcbljjQjy28sxy/p8jUs9t3oyQrRABBIBv3mugeM5J9RMk0QhjjhWUMSfSKQkSFqCmmJ5C8DgsLItrDK/KfzsxTn8rA1Sc8TzKf8M/MacbvZm9J4VgQ+IIT1BlkkBXSKQ0cRBBnI5EkwPIj4BWM9+Gb2GWRVrAGZwI3qJo/t/wA889/E7rssMSJCSvmFt7LwaFUo9655y4+MFcwyCK95SlK9xZqx+185414h6JLpZAs+51celjyG+avswrOOXbthhubQSREmxz9gbH7Zs8jmz2HNWSDwPbt859aXTs8gWPcST2C8+w/2c9XHgOP8oV8tfO8s8+5evn4vjOfLMtR46y0bJ2gnvz7n/KOOMvX4ZdfaKUxyyAQupanNBWABUqTwNwvj3yoNo/WVl3Apdggjkcdsm/DXRTrZwiKVijO6Rj35H9zwAPjN3WZYzXb2PR6qHUg+W8coHDUQf6jOuDSqgpVCj4AA/tkf0jw5DpzujQK23aW5sj6/P75K3nScuF1+H1nyTjPknKSXkivbIy8k17ZsXiw8YYEHkEUQfcHKL1frEfTlnSGePydrqIxIhl0kpX07VJsxWVO2rSwf0/pvozn1MUYBZ1TjkswHYfJOUp96drVT8qD/AFGbLyn9Q8bE8aNPNqrawqhSygsGIpv1XQqwD6s416rrASSybh2Ub+QAT2Le/po9gSbwL7jKf0fxzuNaiMoLreCGX35JXlew4YDuOTeW5GsAjseRgfWMYwGMYwGMYwGLzVPqFRSzkKqgsxPYACyT9Mqw/EAMJZE007QQ7d0hG1juPBSNhuYVyfcccYFuwcpuh/FPRysV/iRkA35qqgBBqrL1fHvXHOWCHrsbJvF0e20Byft5RbA0+ItcyqkUJqfUN5cRq9nFvKR8IgJ++0e+d/T9AkEaRxjaiKFUfb3J9ye5PuSTnGdZEZBJ5cu9VZQxgmsKxBIBKe5Vf6D4zevU7/RHK3Nf4ZT/APZtwO7GROo6rOOU0kj89vMhB+/L1/rgddI4k086HgcqrCya4MbG/fA6dXAWbge2R+u6Cs6FJo1dT7NXce45sH7Z1wdfhfs/IAJBVlIuqsMAR3zvjkDCwQQeQRyCMzQgOm+FotP/AIMKp9RV/wBSbyS/Kn4/tkhWYzPWF5V7qPhSGc3NCjn5PDf1BBzo6b0FNOmyGMIt3S/P1Pcn6nJmsVj1g4vJPx/bHkN8f2ztrFZumaji8hvj+2fJ0zfGd9YrGjSO/Kt8f2yQXPqsZrTKn426g3pgQGnV3kYWKUUqjuLtrNXzsr3y2ZXtdpm/NMwrmKOiVJ4V3vmqoX2PyMCDA9JChtwKoVc+gKeWJo0eAXv7VfFY06gr/EYByv6l4BIW9q7TyQtdr28duwszQxyAq3oIA44Wr9IK+/NVz8DNg6PGLo9zfO08g38d7rAqMdh9qB+VC7ljKg+u93b1kbqAJ29+Abyd8H6hlDaeTcCio6K49SxuCtWCQQGUnuT6gDkhDBGqqsaWtgAAUqjvZHA4rt3zbC1znt6I1DGudzGwL+gW6/7wwJDGMYDGMYDGY3ZjdgQnjXTl9DOBvsRlh5YDN6PX6VJAY8dsq/RvCUh1Q1q6gNHLFHe4N/FDRIjbmLbgoVSwjPIbnd8eh7sguueFI9SLRjFIN1MvKtvRkPmR2A/DEg9wRwRgQKeKYBaxSTEB2VmrzECuLWRuwdTtoLy3euBz96zoWljQFhDD5pcOWQx+YzLdmiCGAs3d9+/bO6HoQUjz9OXJYM7QsfLdxxvaJmBXsCRyPvkoPLUWmmc1/CFRAHaBVDcR6Pb4wKSvh0WXg1MMch42xSqfQNthbQ9uTVdqHPfPt+halS/8diVF1529mIUdlAWido4UEG+1k5ZOq9DaZtMYoIoxBOJju22QEZCoCKwWww5v+X7ZJLpmJtoIQbFktZ+4/h3f3wPOp+gaguRPOtfoAMhkG1l3WyGyjAgjmrNAd83aXwlqEowy6ggDkRSNpkNqQCLAB9vdiT8Zf5tHqGrZLFF87Yi7fszOB/8AjmI/DqE7pmed/wDNIR9OAqAKBx8YFT0vnIoWSQSEH3m8+vSNt74u5NE04Pwby39B07JGd4ItrAJJIFLfftZ3H97PJOdsGkVBSKqgdgoAH+mbQMDOMYwGMYwGMYwGMYwGMYwGcusgJpk/Wl7b4Bvup+hofYgH2zqyG6z4g/LywIYmZJ5Fi8wFQFdzSiibN8n7D3NDA6tPqEkBUja3G5GoMD/7/cWDnYsQHYAX9Mquq8aabzdRDqUYfl2arjaQOEjgkYptU+ofmEG0c+/vkjrINPFF5skbeWNpI9ZCKatmS6UC7PHAB+MDtn14spEN8n+UHhT8uw/SP9T7DOjSafYvJtiSzN2sn/YH2AyD6R4iQ7Y1UF2mnjVYwKEcLlfNPNBNhjN82XWrvLEDgZxjGAxjGBEeJ9A82nKxb94eJwEfy2ISVGZd1juoYckZS9Z0DqskUyvI7LK8hCLOqld6TIKcj/CBMTbfTY/lFEH0vGB5poundSZWCNKqRsYnXzQpdI5UAXTWo8ptiyDzD+oMOexUPC/VLDCdkd2hMrRyIWJSIKC24AFVN7uPV32tnpeMD4OU3rfWNdFJBIQkcRd92nAEjtFHE8jlpOweltVTjiiTfF0yG6yh/NaI+wllv99PLWBKDULs37ht27txPFVd2fasyJ1JoEWRuAsXt7XXx9c4fEGjaXTukaRyE7fRN+hqYEgnawB44JVgDVgjKn4V8Cz6XUwyO0TLHAiOw5b0xCPy1BQUu4b9wYXdbcC9xyhhakEfINjjj2zYMofRfBGoiEaPKRFuVpkjmkANPqmIWgKBEmnsCgdh+5va4GcYxgMxeDkfr+qCJ0Vhw9+q+AQLr98y5TGbqM88cJvJI4zli1opd9IzdlJF59LrUJoOpPPFj2743G+8+XRjOf8APx1e9asC7FWewwNdHQO9eQSORyB3P7Y9oe+Py6MZpXVISAGFnkCxfPObs1suzGMYaZHa3oEM0iSypueMgqbYD0tvXcoNNTeoWDR5GSOMCI1HhbTO7SNEpd2ZmNtyWESk9/cQxD/yDITrv4oaLTWC7SkGj5S2o+7mlJ+gJ54zi/FHxA0appY99z20hUD/AA05Kbj23AN25ofXPHtVpZdpCgMhdiWUG9xdGBO47ljUqPVz9h7h6f0r8Qen6Vnki0k8SzP65AqkAmj6U32qEktSirLGrz0TpfV4tQm+B1cA0a7qw7qynlW+hAOeBTdKdmRZJJJrcq6owBsrcdFb2DcALvsi3XKjt6F1qfQa0SbWKIywToEILR0G3ED9brdji+a7EYHvuM+IpAwBBsEWD83n3gMYxgMYxgMxeaNdq1ijZ3/Silj88ew+vtkTrOq+VueZJ2VFLOYxaIt0SVDW3Hq7E1zQwJ28j+owxu0JdwpjlEicjk7WShZ9w5GRcsKP5YQvCsj/AMKRHDI5KlhvQkqylQSLvsKIJz7/AOHtdDVIADwFhgG3uD3vmwcCc/NLe3ct/Fi/6fuM0y9WjUWWujt9IZjf2UE5FxdFdefzMoAs7Y44EU39FjJJ/fvmF8PsAo/OavgVZkS2N/zEx96+MCVl6kFYDZIbrlUYjntZr/p71mP+LICwJI2mjatV/Q1yPr2yIfw9p25dtRMSFSzPM3B7WEYKB7k1mhwIQDU+niUN65ZFljAHbzEkdmW7J9JB45OBZ4pgwtSCD7g2M2ZWtDqiGcAbZIwrEKdySRsPS8ZPdCVYc8qQea5NhhkDKCOxAI+x5wPs5D9V6dJNyCoKMrR8nuDyW4+OMmcxWTljMpqufk8c8mPrl0hT0tzM0jbTYXbyfSVB9q5Fm8418NOAfUt+UVsX+p23OfoD2yzVjI+1i436Tx3m/v8AqqzdNYSqtAl38wjnaojTagv78/tmyXw09bVZa8vZZsG2bc/bteWasVmfZxRPovHztE6PpzLMXO0ArtoWb20FP0IWxktisznTHGTp6sPHMJqGMYylmMXjAhOo6FWmDFgpICglVa9wPpG4EAWo44B++ckPSI/KJXaVK0W/Q1LYO4r6WojtQHFZOa3TbqIAJU2Aex+Qf+fyBmuVEZSABY5o0OQeDR9rvntgcEfhrTiuGI5IBdiBdXXPvmrVdNipygJqRGI3elmAUWePbvd3fOSjwqATtXkUSa7ck/Q1WaUh3yDaKRKo/wArGrAUdiKNbvuB3OB3aWPair8KB/QV75uzAzOAxjGAxjGBp1WmEiFW7Eff6g0fg0cp/WUnPT9TDC8YnCNFtN8B6QbQG9IIY7e9Ar3Iy7ZAa7wdC+qXVraTgUxFFZFqgsinvQAoijgV5vC2qaKGBJBBFAioqBS5VjCQJEk4NBmZeRwMsvhzQ+XAkUkcamMBKUCiABz8WeSa+c60hmHJeNj8bWUVXa9xrMeVKxBYRDb2IZiRffuo9sDq/KL/AJR/v/oM1/8ADUBLBRZ7n/f++M09R1TxRtJujVEUu25WNBRZNqb9u1ZHdF8SDWD+DPDfB27HEgHY3HIVI54uqsEYElqNTDpULyMkaD3PH7D3JPwMpPinxdF1CFtNoQZy9b2UcqARWwEcvZBsigATzVZbtZ4XgnZX1K+c6AhSxI22d3pC0AbA578d8+tB4V08EflwoUT0jaHevTdcFvqfv74EH0DovkLtUjzJAAwXmJFW/SnwNxtmP6jwPYC3QxBQFHYAAfYcZiHTKgpRQ+n++c24DGMYDGMYDGMYDGMYDGMYEH4uM3kqNK0iSvIkaMgUhd52l5NyMNii2+pUC+ci+qa3Vxa0eUGkhEOmVgUJBZ5nR3UrQVwu1jwePYZa55lQbnYKB3JNAf1zgHiCAgEOSCaDBX23/wDVtrA+eja6T8vE+sKJLKFtVDIA0nKx05J3e31OfMupEup8ny1ZY4xJI5H6WZh5aD60rsfil+c26yCPWadlVwVdfS6EEqw9SOpH8ysAw+oyM8OeHJoiZNXqPMlZ2kZYgUjLsNu5v5npNqhSdoCji+cDV4g8Qpop40aFnjeGWWRlNlFgaJdxV2AIAlJNc8Dg5x6T8TYv0yxSBws7ERAOP4DSjaBYbcUiJqq5y09Q6HBqCpnhjlMZtC6hipsHgntyB/TNB8LaQkk6aG2BVj5a8g7rB499zf1wIXp34gxzTBBG4RxBtk3RsN8zTLtYKxqjA3IJ/tnLpvxThI3SRuEeWNYyu0sEkjgcPKu7j1ahV9O7LE3hHRlQp00RUKFooOyv5gB+fX6vuSfc59t4W0h2/wDZofR+n+GvFBQOK9hGn/oX4GBJ3jG3GBh+2ebyfibMIyBFGZF0yzM7MyoHqFmDJttV2zCjZ7H4IHpRzX5I+BzweO4+DgU6Hx48sOvaOHa2kimdNzq25o/NAWRV9SEmMMB7qwo5z6f8Qnkk8tY148m3ViwJZ4kcbSormXg2bAOXpYgLoAX347/f5wIQOwA7e3xgeadP/FOVf8eON7EJJRyjIrxaZ3eRCDtiBmk9d91Ar3yXi8ftLqIYo0jCySKCxktnQvOu6FAvqWoQS18FwKPfLmYAfYcijwOR8H6Znyhd0LAocDtgcfV+mDURiNjSF42cVe5UcOU+xKgH6XkTqdOuk1HnMqmCVjvYqCYJXoGQH+WOTgP7BqY8MxFkrPiaAOpVgGVgQykWCCKIIPcEYEF1/wAXJpJ4IWRmM7AAgqAoMkcVm+/qkX44B5ugefVfiBBDNPFOsieQWG/YzI+yBJyFKj9e1z6O9LfuM+tP4SUTASqJYYgDp2Zm8yOnV/JcA1LEGVHXddFRd0Dndr/DOlk3maJTvYu5JYWzRiEkmx/8tQv2wJTSz70VgGUMoYBgVYbhdMp5B55Htm3OF+tQKSGmiBWgwMiggnsCCeM60lB7EH7G8D7xjGAxjGAxjGAxjOafqMaMiu6K0hpFZgCx+FBPJ+2B05za/WiKNna6UXQ7k9gB9SSBn3Fq1YsqsrGMhXAIJViocBgOxKspr4I+chvFjNshCgkecpaiAaCuQBfBN1wf9CMCP0zzTOj0CJGKs9FtiUxIA7R0QBdXZF3eZi0drsSZGkM3OwjaPdm2UbbatC72ntmzxBrBDGkKekyKzuLukFbh6ebZ3C2K7nnIZenhWobY2LDYF9LbRVOtC925gKNj2+uBKdQ6edLUsJ27fTZr1bj/ADi1VlB9jRF+k5ZOm60Spu7EEqw+GHf9vcH3BGRfQupefG3mC3iJVhxRrs4B4BP++CM+PDcgDyoARt22pO4qUtaZvc1t/YYFixjGAxjGAxjGAxjGAxjGAxjGAxjMMawInq3WDGRHCnmTN+lR2H1Y9gK59v8AUAxOtlggdP8AiE3mzScRwgMQfakhQEsAL5IruaHt96CXcs0yV5prgsN3lBiXKkdiW80A9v4afGRPUOiR6LVQ65EYn8w0Ujkly0WrUAGzZ9Eu0AewYj3wJdrq4+mBlJKkN5COQpAU0x5B5oE3nKJIkIMkM+gkfaN45iDewLITGOeOQt/OXFDmJIgwIIBBFEHkEfUYET0/qjq4h1NbyLjkX9EwHuP8rfK39c7OrdWj00LzTEiONSzEKWND6KCcrup6OIZBp0JEU/mSacX/AIGojG6ouPSjLuNE0CGHZqyYTZrdFUn6NRAVfaSKDrTbSe3vgfWn8RRPOYBvDgEi0YK20IWCsRTFfMS6/wA2adH4y0kqoyaiP+I4jUFgG3sLCUed1e2OndAjXUNqkldzIgQWyMgQVQjIW1Xi6DUSbN8Vp0vgnTxSxzLv3QqipZBFRxyRixXJ2yt+9YElruqCM7VBdzt9I4oM20M5/lW757mjQOVSD8TVXVyaLVRGPUx/oCsDHKK3B1Y1sXaQ3q7c9yOdc/hfUmUdSgmkbUEBvyrNtgePkJETXpKxPJTEH1uT9MrnitRJrum67YFEyzRahOD/ABNMkh2NfBo+Yt9/T7YF46N4tkl815YdkCsQkqlmvYo8zcpWwqta7uLo8cXnx4i8KNq9TptRHKqrDtJ9N2BNHPakNTA+WBTWBYYcgZF9V0OodYun6KdoHXTeZqpPLjZCku4Ei/UJXkD1XFFiTdZ2/hhr5W0hg1AqXRSHSse+7y1XaR+xGBr6v+Hpmn1EwlCNqCQSA24IYIIthYML9UJb6bssnU+mhoPLQEbNpQKa/wAMghRz7gV++VvpHUNTq5pyrLp237Ckp3zRRoSEKafhVL2X8xyR6gKIUZcdNCURVLM5AALNW5q92oAWfoBgVzWSiaNZ9h2bWDg7QR5bWpIsj9W7g1RrsQM4ZGCDvQHFfqAva36mP6QqmgOxX98mJdRp9xeLUwoWYxspdGid2PZl3D+Jww4IPewcjNZJCCEA0RleUxkNKWQSIpO0x1e7YG9PFUMD76OxSGWeNVXdsZS54ZAtk9xQBYgG/wCU+1DJbw3C2xpHNmQ8GiLVS1NR+dx/asjXmj2PPqtRG8YUBo4Tuj/hsXugSzGgLA/yn2yxabWRuWWN0Yxna6qwJQ/DAH0n6HA6cYxgMYxgMYxgMYxgMYxgMYzBwM5g5SOo/iJ+XmkjljQhNR5Q2y04StMNxUjlt2pHFjgZExfidMtO6xugjLstiN22wLLSklgWJJAUd7AvvgT3UNO+g82aOGXVK0flpFFy6hnZtu091tidwNjtXvnzDqPN6ZElMkqrApik9EgaF0JVg5vtGfuO3fOaX8T0vYkQ3bth3yqqo3nTwgSGjt/wC1EfzqMsvhTqTanRaeeSt8sMcjbRxbKCa+mBjSdRVEHDKu7aAVbgDiya7Z0N1yENt8xb5Brmq72RwP3zvzFYFf1jNM4eErvVWSP1EqokK7pXK8XtAKr35+uRfXvDCyajSxs8vleS0SgbXjEsdSK0kTq0b7lEnLL3QVROXQLmcCBi6bq4kCxTwMFACh9OVof/AGpFAFdgFzr6aNT6hqfIP+VofMH33K917dick8xWBw9IlJgj3d1UK33T0n/UHKR1jp/maXROyhRJ1ITBf+5q2mAUkHuRKt1k/N1AaLUlJm2wax90Mh/THOQN0TH+UPW9T8lx8ZmJA+k0gat0cunU323xMEah91Nftgd2j0IXWaiQ8tJHpwD8InmUv/qLn/zD4yL8KQ/9u6m4IKvPCor/ADRwhW/1zZ1/rggaVlDtKyJBCqJvYyEMyki622696GSXhrpH5eAKRTsTJL73I/Lm/fn+2B2zdOjd0kZFLx3scgblsEHae4BB7ZulSwR8gj+ufeMDzbpn4WPtZZ5tgHlIgjCt6IYjEN7bFs896v5s1UzH+HaK8jCZx5kpkrZHS7lnVgvHFidjfyoNXd3DGBTJ/wANYmY7ZGSMqB5aJGFDLAdPuB22PQSa7WbyS8P+EV0k88wleRtRV7wvFPI4raP/ABCPsB9bsOMBjGMBjGMBjGMBjGMBjGMBmCMzjA0NoUJsohN3ZUXYFXdfAAwdChq0Tggj0juOx7d+2b8YHOdBHz6E9XLelfURyN3HPPPObkQAUAAB2A4GfWMBjGMBjGMBmCcznxMm5SPkEf1FYHJrEhnjZJfLkjf0FWKlWv8Al+p/1yI0vheGCMRwzSIglEyBnWTa/YBTICdtg+m+/uMgJvwfiIQLMVCRxRlRGAreXH5TOQrLUjUDu9q9864PwzUTRvLN5iRSK6RtEvZJNRKFckncd2oPqofoHGBLdO6XpdJIpaTfPM0lSzMGkbhpWG4ABRtVjQAFDLBG4IsEEHsRyP8ATKI34X7gQ2pJ9AjU+UBSLFLEA3qO41M1njt7ZafDXRfyenWEPv2tI11X+JI0lAWaA3UOfbAlcYxgMYxgMYxgMYxgMYxgMYxgf//Z"/>
          <p:cNvSpPr>
            <a:spLocks noChangeAspect="1" noChangeArrowheads="1"/>
          </p:cNvSpPr>
          <p:nvPr/>
        </p:nvSpPr>
        <p:spPr bwMode="auto">
          <a:xfrm>
            <a:off x="155575" y="-944563"/>
            <a:ext cx="2314575" cy="198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48136" name="Picture 4" descr="http://www.combat-fishing.com/LowestReachesOZStreamSF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08966"/>
            <a:ext cx="5364857" cy="402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E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3" t="34204" b="24840"/>
          <a:stretch/>
        </p:blipFill>
        <p:spPr bwMode="auto">
          <a:xfrm>
            <a:off x="107504" y="935316"/>
            <a:ext cx="7848600" cy="551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8D084867-A5B6-4C67-BC1F-3869ADE3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4624"/>
            <a:ext cx="8610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>
                <a:solidFill>
                  <a:srgbClr val="FF3300"/>
                </a:solidFill>
              </a:rPr>
              <a:t>Natural variability in community (food web)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3300"/>
                </a:solidFill>
              </a:rPr>
              <a:t>Changes in populations (biomass / numbers of animals) during 12 years</a:t>
            </a:r>
          </a:p>
        </p:txBody>
      </p:sp>
      <p:pic>
        <p:nvPicPr>
          <p:cNvPr id="3074" name="Picture 2" descr="Image result for louka">
            <a:extLst>
              <a:ext uri="{FF2B5EF4-FFF2-40B4-BE49-F238E27FC236}">
                <a16:creationId xmlns:a16="http://schemas.microsoft.com/office/drawing/2014/main" id="{7CFAE31C-A2FE-4BA0-AFA0-E551A5D961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5" b="10604"/>
          <a:stretch/>
        </p:blipFill>
        <p:spPr bwMode="auto">
          <a:xfrm>
            <a:off x="5148063" y="1085031"/>
            <a:ext cx="2016224" cy="108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rabbits">
            <a:extLst>
              <a:ext uri="{FF2B5EF4-FFF2-40B4-BE49-F238E27FC236}">
                <a16:creationId xmlns:a16="http://schemas.microsoft.com/office/drawing/2014/main" id="{CB671996-73F3-42FB-A0F2-55D2F5137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2348325"/>
            <a:ext cx="2016224" cy="112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ird standing on a dry grass field&#10;&#10;Description automatically generated">
            <a:extLst>
              <a:ext uri="{FF2B5EF4-FFF2-40B4-BE49-F238E27FC236}">
                <a16:creationId xmlns:a16="http://schemas.microsoft.com/office/drawing/2014/main" id="{AFA43133-3134-48DB-8AD4-95CF2BD71B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3629438"/>
            <a:ext cx="2016224" cy="1225136"/>
          </a:xfrm>
          <a:prstGeom prst="rect">
            <a:avLst/>
          </a:prstGeom>
        </p:spPr>
      </p:pic>
      <p:pic>
        <p:nvPicPr>
          <p:cNvPr id="7" name="Picture 6" descr="A fox standing in the grass&#10;&#10;Description automatically generated">
            <a:extLst>
              <a:ext uri="{FF2B5EF4-FFF2-40B4-BE49-F238E27FC236}">
                <a16:creationId xmlns:a16="http://schemas.microsoft.com/office/drawing/2014/main" id="{1FF0BD42-6896-4DB9-86A2-31BD091153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1" r="26501"/>
          <a:stretch/>
        </p:blipFill>
        <p:spPr>
          <a:xfrm>
            <a:off x="5148064" y="5072612"/>
            <a:ext cx="2016224" cy="10501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t="4236" r="17816" b="29674"/>
          <a:stretch>
            <a:fillRect/>
          </a:stretch>
        </p:blipFill>
        <p:spPr bwMode="auto">
          <a:xfrm>
            <a:off x="3062288" y="36513"/>
            <a:ext cx="5613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ovéPole 2"/>
          <p:cNvSpPr txBox="1">
            <a:spLocks noChangeArrowheads="1"/>
          </p:cNvSpPr>
          <p:nvPr/>
        </p:nvSpPr>
        <p:spPr bwMode="auto">
          <a:xfrm>
            <a:off x="250825" y="692150"/>
            <a:ext cx="2480166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 dirty="0">
                <a:solidFill>
                  <a:srgbClr val="FF0000"/>
                </a:solidFill>
              </a:rPr>
              <a:t>Community</a:t>
            </a:r>
            <a:br>
              <a:rPr lang="cs-CZ" altLang="en-US" sz="1800" b="1" dirty="0">
                <a:solidFill>
                  <a:srgbClr val="FF0000"/>
                </a:solidFill>
              </a:rPr>
            </a:br>
            <a:r>
              <a:rPr lang="cs-CZ" altLang="en-US" sz="1800" b="1" dirty="0">
                <a:solidFill>
                  <a:srgbClr val="FF0000"/>
                </a:solidFill>
              </a:rPr>
              <a:t>STRUCTURE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 dirty="0">
                <a:solidFill>
                  <a:srgbClr val="FF0000"/>
                </a:solidFill>
              </a:rPr>
              <a:t>characterization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-- example --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Floristic record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Occurrence of species</a:t>
            </a:r>
            <a:br>
              <a:rPr lang="cs-CZ" altLang="en-US" sz="1800" b="0" dirty="0">
                <a:solidFill>
                  <a:schemeClr val="tx1"/>
                </a:solidFill>
              </a:rPr>
            </a:br>
            <a:r>
              <a:rPr lang="cs-CZ" altLang="en-US" sz="1800" b="0" dirty="0">
                <a:solidFill>
                  <a:schemeClr val="tx1"/>
                </a:solidFill>
              </a:rPr>
              <a:t>(+ </a:t>
            </a:r>
            <a:r>
              <a:rPr lang="en-US" altLang="en-US" sz="1800" b="0" dirty="0">
                <a:solidFill>
                  <a:schemeClr val="tx1"/>
                </a:solidFill>
              </a:rPr>
              <a:t>&lt;</a:t>
            </a:r>
            <a:r>
              <a:rPr lang="cs-CZ" altLang="en-US" sz="1800" b="0" dirty="0">
                <a:solidFill>
                  <a:schemeClr val="tx1"/>
                </a:solidFill>
              </a:rPr>
              <a:t> 1</a:t>
            </a:r>
            <a:r>
              <a:rPr lang="en-US" altLang="en-US" sz="1800" b="0" dirty="0">
                <a:solidFill>
                  <a:schemeClr val="tx1"/>
                </a:solidFill>
              </a:rPr>
              <a:t> &lt; 2 &lt; 3 &lt; 4 &lt; 5</a:t>
            </a:r>
            <a:r>
              <a:rPr lang="cs-CZ" altLang="en-US" sz="1800" b="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in relationship to </a:t>
            </a: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„stressor“ (conditions)</a:t>
            </a: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MOIST vs DRY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200" i="1" dirty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r>
              <a:rPr lang="en-US" altLang="en-US" sz="1200" i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200" i="1" dirty="0">
                <a:solidFill>
                  <a:schemeClr val="tx1"/>
                </a:solidFill>
              </a:rPr>
              <a:t>B vs D are very different </a:t>
            </a:r>
            <a:br>
              <a:rPr lang="cs-CZ" altLang="en-US" sz="1200" i="1" dirty="0">
                <a:solidFill>
                  <a:schemeClr val="tx1"/>
                </a:solidFill>
              </a:rPr>
            </a:br>
            <a:r>
              <a:rPr lang="cs-CZ" altLang="en-US" sz="1200" i="1" dirty="0">
                <a:solidFill>
                  <a:schemeClr val="tx1"/>
                </a:solidFill>
              </a:rPr>
              <a:t>communities</a:t>
            </a:r>
            <a:endParaRPr lang="cs-CZ" altLang="en-US" sz="1200" b="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2B67E9-4BC2-4931-B504-6749E61065BE}"/>
              </a:ext>
            </a:extLst>
          </p:cNvPr>
          <p:cNvSpPr/>
          <p:nvPr/>
        </p:nvSpPr>
        <p:spPr>
          <a:xfrm>
            <a:off x="6372200" y="908720"/>
            <a:ext cx="187220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7625E3-3A94-41F8-9BB8-0DD1A9F31A3C}"/>
              </a:ext>
            </a:extLst>
          </p:cNvPr>
          <p:cNvSpPr/>
          <p:nvPr/>
        </p:nvSpPr>
        <p:spPr>
          <a:xfrm>
            <a:off x="3692066" y="1278052"/>
            <a:ext cx="73591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7"/>
          <a:stretch>
            <a:fillRect/>
          </a:stretch>
        </p:blipFill>
        <p:spPr bwMode="auto">
          <a:xfrm>
            <a:off x="3178177" y="228600"/>
            <a:ext cx="58547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9" name="TextovéPole 2"/>
          <p:cNvSpPr txBox="1">
            <a:spLocks noChangeArrowheads="1"/>
          </p:cNvSpPr>
          <p:nvPr/>
        </p:nvSpPr>
        <p:spPr bwMode="auto">
          <a:xfrm>
            <a:off x="58172" y="548680"/>
            <a:ext cx="298030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 dirty="0">
                <a:solidFill>
                  <a:srgbClr val="FF0000"/>
                </a:solidFill>
              </a:rPr>
              <a:t>Ecotoxicology</a:t>
            </a:r>
            <a:br>
              <a:rPr lang="cs-CZ" altLang="en-US" sz="1800" b="1" dirty="0">
                <a:solidFill>
                  <a:srgbClr val="FF0000"/>
                </a:solidFill>
              </a:rPr>
            </a:br>
            <a:r>
              <a:rPr lang="cs-CZ" altLang="en-US" sz="1800" b="1" dirty="0">
                <a:solidFill>
                  <a:srgbClr val="FF0000"/>
                </a:solidFill>
              </a:rPr>
              <a:t>example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Changes in </a:t>
            </a: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community treated</a:t>
            </a: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with three doses</a:t>
            </a:r>
            <a:r>
              <a:rPr lang="cs-CZ" altLang="en-US" sz="1800" b="0" dirty="0">
                <a:solidFill>
                  <a:schemeClr val="tx1"/>
                </a:solidFill>
              </a:rPr>
              <a:t> and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control</a:t>
            </a:r>
            <a:br>
              <a:rPr lang="cs-CZ" altLang="en-US" sz="1800" b="0" dirty="0">
                <a:solidFill>
                  <a:schemeClr val="tx1"/>
                </a:solidFill>
              </a:rPr>
            </a:br>
            <a:r>
              <a:rPr lang="cs-CZ" altLang="en-US" sz="1800" b="0" dirty="0">
                <a:solidFill>
                  <a:schemeClr val="tx1"/>
                </a:solidFill>
              </a:rPr>
              <a:t>(L-low, M-medium, </a:t>
            </a:r>
            <a:br>
              <a:rPr lang="cs-CZ" altLang="en-US" sz="1800" b="0" dirty="0">
                <a:solidFill>
                  <a:schemeClr val="tx1"/>
                </a:solidFill>
              </a:rPr>
            </a:br>
            <a:r>
              <a:rPr lang="cs-CZ" altLang="en-US" sz="1800" b="0" dirty="0">
                <a:solidFill>
                  <a:schemeClr val="tx1"/>
                </a:solidFill>
              </a:rPr>
              <a:t>H-high, VH-vehicle/solvent)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</a:rPr>
              <a:t>Same exposures</a:t>
            </a:r>
            <a:br>
              <a:rPr lang="en-US" altLang="en-US" sz="1800" b="0" dirty="0">
                <a:solidFill>
                  <a:schemeClr val="tx1"/>
                </a:solidFill>
              </a:rPr>
            </a:br>
            <a:r>
              <a:rPr lang="en-US" altLang="en-US" sz="1800" b="0" dirty="0">
                <a:solidFill>
                  <a:schemeClr val="tx1"/>
                </a:solidFill>
              </a:rPr>
              <a:t>but different responses</a:t>
            </a:r>
            <a:br>
              <a:rPr lang="en-US" altLang="en-US" sz="1800" b="0" dirty="0">
                <a:solidFill>
                  <a:schemeClr val="tx1"/>
                </a:solidFill>
              </a:rPr>
            </a:br>
            <a:r>
              <a:rPr lang="en-US" altLang="en-US" sz="1800" b="0" dirty="0">
                <a:solidFill>
                  <a:schemeClr val="tx1"/>
                </a:solidFill>
              </a:rPr>
              <a:t>in two </a:t>
            </a:r>
            <a:r>
              <a:rPr lang="cs-CZ" altLang="en-US" sz="1800" b="0" dirty="0">
                <a:solidFill>
                  <a:schemeClr val="tx1"/>
                </a:solidFill>
              </a:rPr>
              <a:t>different set-ups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Microcosm </a:t>
            </a:r>
            <a:r>
              <a:rPr lang="en-US" altLang="en-US" sz="1800" dirty="0">
                <a:solidFill>
                  <a:schemeClr val="tx1"/>
                </a:solidFill>
              </a:rPr>
              <a:t>&lt;&lt; Mesocosm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(highlighted)</a:t>
            </a: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AD76FE-FAC9-43CC-BFA9-ED052046FE1E}"/>
              </a:ext>
            </a:extLst>
          </p:cNvPr>
          <p:cNvSpPr/>
          <p:nvPr/>
        </p:nvSpPr>
        <p:spPr>
          <a:xfrm>
            <a:off x="5327577" y="1196751"/>
            <a:ext cx="352839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172" name="Picture 4" descr="Image result for copepods">
            <a:extLst>
              <a:ext uri="{FF2B5EF4-FFF2-40B4-BE49-F238E27FC236}">
                <a16:creationId xmlns:a16="http://schemas.microsoft.com/office/drawing/2014/main" id="{F44DB6CB-9B68-4FC0-A85F-FD55BD4D9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684" y="657890"/>
            <a:ext cx="1016893" cy="6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A738DE-F368-44C4-BDF2-9769D66BB5C1}"/>
              </a:ext>
            </a:extLst>
          </p:cNvPr>
          <p:cNvSpPr/>
          <p:nvPr/>
        </p:nvSpPr>
        <p:spPr>
          <a:xfrm>
            <a:off x="5327577" y="3769059"/>
            <a:ext cx="352839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4" name="Picture 3" descr="A fish located in a grassy field&#10;&#10;Description automatically generated">
            <a:extLst>
              <a:ext uri="{FF2B5EF4-FFF2-40B4-BE49-F238E27FC236}">
                <a16:creationId xmlns:a16="http://schemas.microsoft.com/office/drawing/2014/main" id="{4E28115D-A21B-4679-A256-7555993C5A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52" y="3610224"/>
            <a:ext cx="729232" cy="48527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04800" y="304800"/>
            <a:ext cx="861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>
                <a:solidFill>
                  <a:srgbClr val="FF3300"/>
                </a:solidFill>
              </a:rPr>
              <a:t>How to simplify complexity of community characterization?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>
                <a:solidFill>
                  <a:srgbClr val="FF3300"/>
                </a:solidFill>
              </a:rPr>
              <a:t>Use index / indices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533400" y="1196975"/>
            <a:ext cx="8077200" cy="485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sz="2500" b="1" dirty="0">
                <a:solidFill>
                  <a:srgbClr val="0070C0"/>
                </a:solidFill>
                <a:latin typeface="Arial" charset="0"/>
                <a:cs typeface="Arial" charset="0"/>
              </a:rPr>
              <a:t>Diversity indices</a:t>
            </a:r>
            <a:br>
              <a:rPr lang="en-US" sz="2500" b="1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cs-CZ" sz="2000" dirty="0">
                <a:solidFill>
                  <a:srgbClr val="FF0000"/>
                </a:solidFill>
                <a:latin typeface="Arial" charset="0"/>
                <a:cs typeface="Arial" charset="0"/>
              </a:rPr>
              <a:t>Shannon-Wi</a:t>
            </a:r>
            <a:r>
              <a:rPr 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e</a:t>
            </a:r>
            <a:r>
              <a:rPr lang="cs-CZ" sz="2000" dirty="0">
                <a:solidFill>
                  <a:srgbClr val="FF0000"/>
                </a:solidFill>
                <a:latin typeface="Arial" charset="0"/>
                <a:cs typeface="Arial" charset="0"/>
              </a:rPr>
              <a:t>ner </a:t>
            </a:r>
            <a:r>
              <a:rPr lang="cs-CZ" sz="2000" b="0" dirty="0">
                <a:latin typeface="Arial" charset="0"/>
                <a:cs typeface="Arial" charset="0"/>
              </a:rPr>
              <a:t>(H´ = </a:t>
            </a:r>
            <a:r>
              <a:rPr lang="cs-CZ" sz="3600" b="0" dirty="0">
                <a:latin typeface="Arial" charset="0"/>
                <a:cs typeface="Arial" charset="0"/>
              </a:rPr>
              <a:t>-</a:t>
            </a:r>
            <a:r>
              <a:rPr lang="cs-CZ" sz="2000" b="0" dirty="0">
                <a:latin typeface="Arial" charset="0"/>
                <a:cs typeface="Arial" charset="0"/>
                <a:sym typeface="Symbol" pitchFamily="18" charset="2"/>
              </a:rPr>
              <a:t></a:t>
            </a:r>
            <a:r>
              <a:rPr lang="cs-CZ" sz="3600" b="0" dirty="0">
                <a:latin typeface="Arial" charset="0"/>
                <a:cs typeface="Arial" charset="0"/>
                <a:sym typeface="Symbol" pitchFamily="18" charset="2"/>
              </a:rPr>
              <a:t></a:t>
            </a:r>
            <a:r>
              <a:rPr lang="cs-CZ" sz="2000" b="0" dirty="0">
                <a:latin typeface="Arial" charset="0"/>
                <a:cs typeface="Arial" charset="0"/>
              </a:rPr>
              <a:t> Ni/N ln (Ni/N) )</a:t>
            </a:r>
          </a:p>
          <a:p>
            <a:pPr marL="1200150" lvl="2" indent="-285750">
              <a:spcBef>
                <a:spcPct val="20000"/>
              </a:spcBef>
              <a:buFontTx/>
              <a:buChar char="–"/>
              <a:defRPr/>
            </a:pPr>
            <a:r>
              <a:rPr lang="cs-CZ" sz="1600" b="0" dirty="0">
                <a:latin typeface="Arial" charset="0"/>
                <a:cs typeface="Arial" charset="0"/>
              </a:rPr>
              <a:t>Higher H´ </a:t>
            </a:r>
            <a:r>
              <a:rPr lang="cs-CZ" sz="1600" b="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1600" b="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1600" b="0" dirty="0">
                <a:latin typeface="Arial" charset="0"/>
                <a:cs typeface="Arial" charset="0"/>
                <a:sym typeface="Wingdings" pitchFamily="2" charset="2"/>
              </a:rPr>
              <a:t>Higher diversity</a:t>
            </a:r>
            <a:endParaRPr lang="cs-CZ" sz="1600" b="0" dirty="0">
              <a:latin typeface="Arial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cs-CZ" sz="2000" dirty="0">
                <a:solidFill>
                  <a:srgbClr val="FF0000"/>
                </a:solidFill>
                <a:latin typeface="Arial" charset="0"/>
                <a:cs typeface="Arial" charset="0"/>
              </a:rPr>
              <a:t>Shannon</a:t>
            </a:r>
            <a:r>
              <a:rPr 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’s </a:t>
            </a:r>
            <a:r>
              <a:rPr lang="en-US" sz="2000" dirty="0">
                <a:solidFill>
                  <a:srgbClr val="FF0000"/>
                </a:solidFill>
              </a:rPr>
              <a:t>index of </a:t>
            </a:r>
            <a:r>
              <a:rPr lang="en-US" sz="2000" dirty="0" err="1">
                <a:solidFill>
                  <a:srgbClr val="FF0000"/>
                </a:solidFill>
              </a:rPr>
              <a:t>eveness</a:t>
            </a:r>
            <a:r>
              <a:rPr 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cs-CZ" sz="2000" b="0" dirty="0">
                <a:latin typeface="Arial" charset="0"/>
                <a:cs typeface="Arial" charset="0"/>
              </a:rPr>
              <a:t>(E = H´ / lnS)</a:t>
            </a:r>
            <a:endParaRPr lang="en-GB" sz="2000" b="0" dirty="0">
              <a:latin typeface="Arial" charset="0"/>
              <a:cs typeface="Arial" charset="0"/>
            </a:endParaRPr>
          </a:p>
          <a:p>
            <a:pPr marL="1200150" lvl="2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600" b="0" dirty="0">
                <a:latin typeface="Arial" charset="0"/>
                <a:cs typeface="Arial" charset="0"/>
              </a:rPr>
              <a:t>Higher </a:t>
            </a:r>
            <a:r>
              <a:rPr lang="en-GB" sz="1600" b="0" dirty="0">
                <a:latin typeface="Arial" charset="0"/>
                <a:cs typeface="Arial" charset="0"/>
              </a:rPr>
              <a:t>E</a:t>
            </a:r>
            <a:r>
              <a:rPr lang="cs-CZ" sz="1600" b="0" dirty="0">
                <a:latin typeface="Arial" charset="0"/>
                <a:cs typeface="Arial" charset="0"/>
              </a:rPr>
              <a:t> </a:t>
            </a:r>
            <a:r>
              <a:rPr lang="cs-CZ" sz="1600" b="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1600" b="0" dirty="0">
                <a:latin typeface="Arial" charset="0"/>
                <a:cs typeface="Arial" charset="0"/>
                <a:sym typeface="Wingdings" pitchFamily="2" charset="2"/>
              </a:rPr>
              <a:t> higher </a:t>
            </a:r>
            <a:r>
              <a:rPr lang="cs-CZ" sz="1600" b="0" dirty="0">
                <a:latin typeface="Arial" charset="0"/>
                <a:cs typeface="Arial" charset="0"/>
                <a:sym typeface="Wingdings" pitchFamily="2" charset="2"/>
              </a:rPr>
              <a:t>„eveness of community“</a:t>
            </a:r>
            <a:endParaRPr lang="en-GB" sz="1600" b="0" dirty="0">
              <a:latin typeface="Arial" charset="0"/>
              <a:cs typeface="Arial" charset="0"/>
              <a:sym typeface="Wingdings" pitchFamily="2" charset="2"/>
            </a:endParaRPr>
          </a:p>
          <a:p>
            <a:pPr lvl="1">
              <a:spcBef>
                <a:spcPct val="20000"/>
              </a:spcBef>
              <a:defRPr/>
            </a:pPr>
            <a:r>
              <a:rPr lang="cs-CZ" sz="2000" dirty="0"/>
              <a:t>… and many others (</a:t>
            </a:r>
            <a:r>
              <a:rPr lang="cs-CZ" sz="2000" b="0" dirty="0">
                <a:latin typeface="Arial" charset="0"/>
                <a:cs typeface="Arial" charset="0"/>
              </a:rPr>
              <a:t>Margalef</a:t>
            </a:r>
            <a:r>
              <a:rPr lang="en-US" sz="2000" b="0" dirty="0">
                <a:latin typeface="Arial" charset="0"/>
                <a:cs typeface="Arial" charset="0"/>
              </a:rPr>
              <a:t>’s e.g. </a:t>
            </a:r>
            <a:r>
              <a:rPr lang="cs-CZ" sz="2000" b="0" dirty="0">
                <a:latin typeface="Arial" charset="0"/>
                <a:cs typeface="Arial" charset="0"/>
              </a:rPr>
              <a:t>D = (S-1) / lnN )</a:t>
            </a:r>
            <a:endParaRPr lang="en-GB" sz="2000" b="0" dirty="0">
              <a:latin typeface="Arial" charset="0"/>
              <a:cs typeface="Arial" charset="0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6755160" y="980728"/>
            <a:ext cx="2160240" cy="20621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cs-CZ" altLang="en-US" sz="1600" i="1" dirty="0">
                <a:solidFill>
                  <a:schemeClr val="tx1"/>
                </a:solidFill>
              </a:rPr>
              <a:t>Ni – Number of individuals of one species</a:t>
            </a:r>
            <a:br>
              <a:rPr lang="cs-CZ" altLang="en-US" sz="1600" i="1" dirty="0">
                <a:solidFill>
                  <a:schemeClr val="tx1"/>
                </a:solidFill>
              </a:rPr>
            </a:br>
            <a:r>
              <a:rPr lang="cs-CZ" altLang="en-US" sz="1600" i="1" dirty="0">
                <a:solidFill>
                  <a:schemeClr val="tx1"/>
                </a:solidFill>
              </a:rPr>
              <a:t>N – Total number of individuals in community </a:t>
            </a:r>
            <a:br>
              <a:rPr lang="cs-CZ" altLang="en-US" sz="1600" i="1" dirty="0">
                <a:solidFill>
                  <a:schemeClr val="tx1"/>
                </a:solidFill>
              </a:rPr>
            </a:br>
            <a:r>
              <a:rPr lang="cs-CZ" altLang="en-US" sz="1600" i="1" dirty="0">
                <a:solidFill>
                  <a:schemeClr val="tx1"/>
                </a:solidFill>
              </a:rPr>
              <a:t>S – Number of species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04800" y="79375"/>
            <a:ext cx="861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FF3300"/>
                </a:solidFill>
              </a:rPr>
              <a:t>Which of the following three communities </a:t>
            </a:r>
            <a:br>
              <a:rPr lang="en-US" altLang="en-US" sz="2400" dirty="0">
                <a:solidFill>
                  <a:srgbClr val="FF3300"/>
                </a:solidFill>
              </a:rPr>
            </a:br>
            <a:r>
              <a:rPr lang="en-US" altLang="en-US" sz="2400" dirty="0">
                <a:solidFill>
                  <a:srgbClr val="FF3300"/>
                </a:solidFill>
              </a:rPr>
              <a:t>has the highest EVENESS</a:t>
            </a:r>
            <a:r>
              <a:rPr lang="cs-CZ" altLang="en-US" sz="2400" dirty="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36538" y="3617913"/>
            <a:ext cx="2895600" cy="3124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  <a:cs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03575" y="3617913"/>
            <a:ext cx="2895600" cy="3124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  <a:cs typeface="Arial" charset="0"/>
            </a:endParaRPr>
          </a:p>
        </p:txBody>
      </p:sp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465138" y="37703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8" name="Klip" r:id="rId4" imgW="4090988" imgH="2178050" progId="MS_ClipArt_Gallery.2">
                  <p:embed/>
                </p:oleObj>
              </mc:Choice>
              <mc:Fallback>
                <p:oleObj name="Klip" r:id="rId4" imgW="4090988" imgH="2178050" progId="MS_ClipArt_Gallery.2">
                  <p:embed/>
                  <p:pic>
                    <p:nvPicPr>
                      <p:cNvPr id="696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37703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8" name="Object 7"/>
          <p:cNvGraphicFramePr>
            <a:graphicFrameLocks noChangeAspect="1"/>
          </p:cNvGraphicFramePr>
          <p:nvPr/>
        </p:nvGraphicFramePr>
        <p:xfrm>
          <a:off x="2141538" y="38465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9" name="Klip" r:id="rId6" imgW="4090988" imgH="2178050" progId="MS_ClipArt_Gallery.2">
                  <p:embed/>
                </p:oleObj>
              </mc:Choice>
              <mc:Fallback>
                <p:oleObj name="Klip" r:id="rId6" imgW="4090988" imgH="2178050" progId="MS_ClipArt_Gallery.2">
                  <p:embed/>
                  <p:pic>
                    <p:nvPicPr>
                      <p:cNvPr id="6963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538" y="38465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9" name="Object 8"/>
          <p:cNvGraphicFramePr>
            <a:graphicFrameLocks noChangeAspect="1"/>
          </p:cNvGraphicFramePr>
          <p:nvPr/>
        </p:nvGraphicFramePr>
        <p:xfrm>
          <a:off x="388938" y="50657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0" name="Klip" r:id="rId7" imgW="4090988" imgH="2178050" progId="MS_ClipArt_Gallery.2">
                  <p:embed/>
                </p:oleObj>
              </mc:Choice>
              <mc:Fallback>
                <p:oleObj name="Klip" r:id="rId7" imgW="4090988" imgH="2178050" progId="MS_ClipArt_Gallery.2">
                  <p:embed/>
                  <p:pic>
                    <p:nvPicPr>
                      <p:cNvPr id="6963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50657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0" name="Object 9"/>
          <p:cNvGraphicFramePr>
            <a:graphicFrameLocks noChangeAspect="1"/>
          </p:cNvGraphicFramePr>
          <p:nvPr/>
        </p:nvGraphicFramePr>
        <p:xfrm>
          <a:off x="1455738" y="47609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1" name="Klip" r:id="rId8" imgW="4090988" imgH="2178050" progId="MS_ClipArt_Gallery.2">
                  <p:embed/>
                </p:oleObj>
              </mc:Choice>
              <mc:Fallback>
                <p:oleObj name="Klip" r:id="rId8" imgW="4090988" imgH="2178050" progId="MS_ClipArt_Gallery.2">
                  <p:embed/>
                  <p:pic>
                    <p:nvPicPr>
                      <p:cNvPr id="6964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738" y="47609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1" name="Object 10"/>
          <p:cNvGraphicFramePr>
            <a:graphicFrameLocks noChangeAspect="1"/>
          </p:cNvGraphicFramePr>
          <p:nvPr/>
        </p:nvGraphicFramePr>
        <p:xfrm>
          <a:off x="2065338" y="60563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" name="Klip" r:id="rId9" imgW="4090988" imgH="2178050" progId="MS_ClipArt_Gallery.2">
                  <p:embed/>
                </p:oleObj>
              </mc:Choice>
              <mc:Fallback>
                <p:oleObj name="Klip" r:id="rId9" imgW="4090988" imgH="2178050" progId="MS_ClipArt_Gallery.2">
                  <p:embed/>
                  <p:pic>
                    <p:nvPicPr>
                      <p:cNvPr id="6964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338" y="60563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2" name="Object 11"/>
          <p:cNvGraphicFramePr>
            <a:graphicFrameLocks noChangeAspect="1"/>
          </p:cNvGraphicFramePr>
          <p:nvPr/>
        </p:nvGraphicFramePr>
        <p:xfrm>
          <a:off x="617538" y="57515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3" name="Klip" r:id="rId10" imgW="4090988" imgH="2178050" progId="MS_ClipArt_Gallery.2">
                  <p:embed/>
                </p:oleObj>
              </mc:Choice>
              <mc:Fallback>
                <p:oleObj name="Klip" r:id="rId10" imgW="4090988" imgH="2178050" progId="MS_ClipArt_Gallery.2">
                  <p:embed/>
                  <p:pic>
                    <p:nvPicPr>
                      <p:cNvPr id="6964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8" y="57515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3" name="Object 12"/>
          <p:cNvGraphicFramePr>
            <a:graphicFrameLocks noChangeAspect="1"/>
          </p:cNvGraphicFramePr>
          <p:nvPr/>
        </p:nvGraphicFramePr>
        <p:xfrm>
          <a:off x="4575175" y="5141913"/>
          <a:ext cx="9794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4" name="Klip" r:id="rId11" imgW="4090988" imgH="2178050" progId="MS_ClipArt_Gallery.2">
                  <p:embed/>
                </p:oleObj>
              </mc:Choice>
              <mc:Fallback>
                <p:oleObj name="Klip" r:id="rId11" imgW="4090988" imgH="2178050" progId="MS_ClipArt_Gallery.2">
                  <p:embed/>
                  <p:pic>
                    <p:nvPicPr>
                      <p:cNvPr id="6964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175" y="5141913"/>
                        <a:ext cx="9794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4" name="Object 13"/>
          <p:cNvGraphicFramePr>
            <a:graphicFrameLocks noChangeAspect="1"/>
          </p:cNvGraphicFramePr>
          <p:nvPr/>
        </p:nvGraphicFramePr>
        <p:xfrm>
          <a:off x="3279775" y="3922713"/>
          <a:ext cx="9794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5" name="Klip" r:id="rId12" imgW="4090988" imgH="2178050" progId="MS_ClipArt_Gallery.2">
                  <p:embed/>
                </p:oleObj>
              </mc:Choice>
              <mc:Fallback>
                <p:oleObj name="Klip" r:id="rId12" imgW="4090988" imgH="2178050" progId="MS_ClipArt_Gallery.2">
                  <p:embed/>
                  <p:pic>
                    <p:nvPicPr>
                      <p:cNvPr id="6964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3922713"/>
                        <a:ext cx="9794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5" name="Object 14"/>
          <p:cNvGraphicFramePr>
            <a:graphicFrameLocks noChangeAspect="1"/>
          </p:cNvGraphicFramePr>
          <p:nvPr/>
        </p:nvGraphicFramePr>
        <p:xfrm>
          <a:off x="1608138" y="5218113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6" name="Klip" r:id="rId13" imgW="4305300" imgH="3421063" progId="MS_ClipArt_Gallery.2">
                  <p:embed/>
                </p:oleObj>
              </mc:Choice>
              <mc:Fallback>
                <p:oleObj name="Klip" r:id="rId13" imgW="4305300" imgH="3421063" progId="MS_ClipArt_Gallery.2">
                  <p:embed/>
                  <p:pic>
                    <p:nvPicPr>
                      <p:cNvPr id="6964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5218113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6" name="Object 15"/>
          <p:cNvGraphicFramePr>
            <a:graphicFrameLocks noChangeAspect="1"/>
          </p:cNvGraphicFramePr>
          <p:nvPr/>
        </p:nvGraphicFramePr>
        <p:xfrm>
          <a:off x="4956175" y="5827713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7" name="Klip" r:id="rId15" imgW="4305300" imgH="3421063" progId="MS_ClipArt_Gallery.2">
                  <p:embed/>
                </p:oleObj>
              </mc:Choice>
              <mc:Fallback>
                <p:oleObj name="Klip" r:id="rId15" imgW="4305300" imgH="3421063" progId="MS_ClipArt_Gallery.2">
                  <p:embed/>
                  <p:pic>
                    <p:nvPicPr>
                      <p:cNvPr id="6964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6175" y="5827713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7" name="Object 16"/>
          <p:cNvGraphicFramePr>
            <a:graphicFrameLocks noChangeAspect="1"/>
          </p:cNvGraphicFramePr>
          <p:nvPr/>
        </p:nvGraphicFramePr>
        <p:xfrm>
          <a:off x="3279775" y="4684713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8" name="Klip" r:id="rId16" imgW="4305300" imgH="3421063" progId="MS_ClipArt_Gallery.2">
                  <p:embed/>
                </p:oleObj>
              </mc:Choice>
              <mc:Fallback>
                <p:oleObj name="Klip" r:id="rId16" imgW="4305300" imgH="3421063" progId="MS_ClipArt_Gallery.2">
                  <p:embed/>
                  <p:pic>
                    <p:nvPicPr>
                      <p:cNvPr id="6964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4684713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8" name="Object 17"/>
          <p:cNvGraphicFramePr>
            <a:graphicFrameLocks noChangeAspect="1"/>
          </p:cNvGraphicFramePr>
          <p:nvPr/>
        </p:nvGraphicFramePr>
        <p:xfrm>
          <a:off x="1379538" y="3846513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9" name="Klip" r:id="rId17" imgW="4640263" imgH="3825875" progId="MS_ClipArt_Gallery.2">
                  <p:embed/>
                </p:oleObj>
              </mc:Choice>
              <mc:Fallback>
                <p:oleObj name="Klip" r:id="rId17" imgW="4640263" imgH="3825875" progId="MS_ClipArt_Gallery.2">
                  <p:embed/>
                  <p:pic>
                    <p:nvPicPr>
                      <p:cNvPr id="6964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538" y="3846513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9" name="Object 18"/>
          <p:cNvGraphicFramePr>
            <a:graphicFrameLocks noChangeAspect="1"/>
          </p:cNvGraphicFramePr>
          <p:nvPr/>
        </p:nvGraphicFramePr>
        <p:xfrm>
          <a:off x="3508375" y="5599113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0" name="Klip" r:id="rId19" imgW="4640263" imgH="3825875" progId="MS_ClipArt_Gallery.2">
                  <p:embed/>
                </p:oleObj>
              </mc:Choice>
              <mc:Fallback>
                <p:oleObj name="Klip" r:id="rId19" imgW="4640263" imgH="3825875" progId="MS_ClipArt_Gallery.2">
                  <p:embed/>
                  <p:pic>
                    <p:nvPicPr>
                      <p:cNvPr id="6964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75" y="5599113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0" name="Object 19"/>
          <p:cNvGraphicFramePr>
            <a:graphicFrameLocks noChangeAspect="1"/>
          </p:cNvGraphicFramePr>
          <p:nvPr/>
        </p:nvGraphicFramePr>
        <p:xfrm>
          <a:off x="4346575" y="4227513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1" name="Klip" r:id="rId20" imgW="4640263" imgH="3825875" progId="MS_ClipArt_Gallery.2">
                  <p:embed/>
                </p:oleObj>
              </mc:Choice>
              <mc:Fallback>
                <p:oleObj name="Klip" r:id="rId20" imgW="4640263" imgH="3825875" progId="MS_ClipArt_Gallery.2">
                  <p:embed/>
                  <p:pic>
                    <p:nvPicPr>
                      <p:cNvPr id="6965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6575" y="4227513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1" name="Object 20"/>
          <p:cNvGraphicFramePr>
            <a:graphicFrameLocks noChangeAspect="1"/>
          </p:cNvGraphicFramePr>
          <p:nvPr/>
        </p:nvGraphicFramePr>
        <p:xfrm>
          <a:off x="4879975" y="3846513"/>
          <a:ext cx="9794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" name="Klip" r:id="rId21" imgW="4090988" imgH="2178050" progId="MS_ClipArt_Gallery.2">
                  <p:embed/>
                </p:oleObj>
              </mc:Choice>
              <mc:Fallback>
                <p:oleObj name="Klip" r:id="rId21" imgW="4090988" imgH="2178050" progId="MS_ClipArt_Gallery.2">
                  <p:embed/>
                  <p:pic>
                    <p:nvPicPr>
                      <p:cNvPr id="6965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9975" y="3846513"/>
                        <a:ext cx="9794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52" name="TextovéPole 25"/>
          <p:cNvSpPr txBox="1">
            <a:spLocks noChangeArrowheads="1"/>
          </p:cNvSpPr>
          <p:nvPr/>
        </p:nvSpPr>
        <p:spPr bwMode="auto">
          <a:xfrm>
            <a:off x="449263" y="1843088"/>
            <a:ext cx="3281411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 dirty="0">
                <a:solidFill>
                  <a:schemeClr val="tx1"/>
                </a:solidFill>
              </a:rPr>
              <a:t>Example of </a:t>
            </a:r>
            <a:r>
              <a:rPr lang="en-GB" altLang="en-US" sz="1400" dirty="0">
                <a:solidFill>
                  <a:schemeClr val="tx1"/>
                </a:solidFill>
              </a:rPr>
              <a:t>H´</a:t>
            </a:r>
            <a:r>
              <a:rPr lang="cs-CZ" altLang="en-US" sz="1400" dirty="0">
                <a:solidFill>
                  <a:schemeClr val="tx1"/>
                </a:solidFill>
              </a:rPr>
              <a:t> calculation for locality A:</a:t>
            </a:r>
            <a:endParaRPr lang="en-GB" altLang="en-US" sz="1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100" b="0" dirty="0">
                <a:solidFill>
                  <a:schemeClr val="tx1"/>
                </a:solidFill>
              </a:rPr>
              <a:t>H</a:t>
            </a:r>
            <a:r>
              <a:rPr lang="en-US" altLang="en-US" sz="1100" b="0" dirty="0">
                <a:solidFill>
                  <a:schemeClr val="tx1"/>
                </a:solidFill>
              </a:rPr>
              <a:t>’ </a:t>
            </a:r>
            <a:r>
              <a:rPr lang="cs-CZ" altLang="en-US" sz="1100" b="0" dirty="0">
                <a:solidFill>
                  <a:schemeClr val="tx1"/>
                </a:solidFill>
              </a:rPr>
              <a:t>= </a:t>
            </a:r>
            <a:r>
              <a:rPr lang="cs-CZ" altLang="en-US" sz="1600" dirty="0">
                <a:solidFill>
                  <a:schemeClr val="tx1"/>
                </a:solidFill>
              </a:rPr>
              <a:t>-</a:t>
            </a:r>
            <a:r>
              <a:rPr lang="cs-CZ" altLang="en-US" sz="1100" b="0" dirty="0">
                <a:solidFill>
                  <a:schemeClr val="tx1"/>
                </a:solidFill>
              </a:rPr>
              <a:t> (6</a:t>
            </a:r>
            <a:r>
              <a:rPr lang="en-US" altLang="en-US" sz="1100" b="0" dirty="0">
                <a:solidFill>
                  <a:schemeClr val="tx1"/>
                </a:solidFill>
              </a:rPr>
              <a:t>/</a:t>
            </a:r>
            <a:r>
              <a:rPr lang="cs-CZ" altLang="en-US" sz="1100" b="0" dirty="0">
                <a:solidFill>
                  <a:schemeClr val="tx1"/>
                </a:solidFill>
              </a:rPr>
              <a:t>9</a:t>
            </a:r>
            <a:r>
              <a:rPr lang="en-US" altLang="en-US" sz="1100" b="0" dirty="0">
                <a:solidFill>
                  <a:schemeClr val="tx1"/>
                </a:solidFill>
              </a:rPr>
              <a:t> . ln </a:t>
            </a:r>
            <a:r>
              <a:rPr lang="cs-CZ" altLang="en-US" sz="1100" b="0" dirty="0">
                <a:solidFill>
                  <a:schemeClr val="tx1"/>
                </a:solidFill>
              </a:rPr>
              <a:t>(6</a:t>
            </a:r>
            <a:r>
              <a:rPr lang="en-US" altLang="en-US" sz="1100" b="0" dirty="0">
                <a:solidFill>
                  <a:schemeClr val="tx1"/>
                </a:solidFill>
              </a:rPr>
              <a:t>/</a:t>
            </a:r>
            <a:r>
              <a:rPr lang="cs-CZ" altLang="en-US" sz="1100" b="0" dirty="0">
                <a:solidFill>
                  <a:schemeClr val="tx1"/>
                </a:solidFill>
              </a:rPr>
              <a:t>9) </a:t>
            </a:r>
            <a:r>
              <a:rPr lang="en-US" altLang="en-US" sz="1100" b="0" dirty="0">
                <a:solidFill>
                  <a:schemeClr val="tx1"/>
                </a:solidFill>
              </a:rPr>
              <a:t> </a:t>
            </a:r>
            <a:r>
              <a:rPr lang="cs-CZ" altLang="en-US" sz="1100" b="0" dirty="0">
                <a:solidFill>
                  <a:schemeClr val="tx1"/>
                </a:solidFill>
              </a:rPr>
              <a:t>turtles</a:t>
            </a:r>
            <a:endParaRPr lang="en-US" altLang="en-US" sz="11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0" dirty="0">
                <a:solidFill>
                  <a:schemeClr val="tx1"/>
                </a:solidFill>
              </a:rPr>
              <a:t>     + 1/</a:t>
            </a:r>
            <a:r>
              <a:rPr lang="cs-CZ" altLang="en-US" sz="1100" b="0" dirty="0">
                <a:solidFill>
                  <a:schemeClr val="tx1"/>
                </a:solidFill>
              </a:rPr>
              <a:t>9</a:t>
            </a:r>
            <a:r>
              <a:rPr lang="en-US" altLang="en-US" sz="1100" b="0" dirty="0">
                <a:solidFill>
                  <a:schemeClr val="tx1"/>
                </a:solidFill>
              </a:rPr>
              <a:t> . ln </a:t>
            </a:r>
            <a:r>
              <a:rPr lang="cs-CZ" altLang="en-US" sz="1100" b="0" dirty="0">
                <a:solidFill>
                  <a:schemeClr val="tx1"/>
                </a:solidFill>
              </a:rPr>
              <a:t>(</a:t>
            </a:r>
            <a:r>
              <a:rPr lang="en-US" altLang="en-US" sz="1100" b="0" dirty="0">
                <a:solidFill>
                  <a:schemeClr val="tx1"/>
                </a:solidFill>
              </a:rPr>
              <a:t>1/</a:t>
            </a:r>
            <a:r>
              <a:rPr lang="cs-CZ" altLang="en-US" sz="1100" b="0" dirty="0">
                <a:solidFill>
                  <a:schemeClr val="tx1"/>
                </a:solidFill>
              </a:rPr>
              <a:t>9)  donkeys</a:t>
            </a:r>
            <a:endParaRPr lang="en-US" altLang="en-US" sz="11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0" dirty="0">
                <a:solidFill>
                  <a:schemeClr val="tx1"/>
                </a:solidFill>
              </a:rPr>
              <a:t>     + </a:t>
            </a:r>
            <a:r>
              <a:rPr lang="cs-CZ" altLang="en-US" sz="1100" b="0" dirty="0">
                <a:solidFill>
                  <a:schemeClr val="tx1"/>
                </a:solidFill>
              </a:rPr>
              <a:t>2</a:t>
            </a:r>
            <a:r>
              <a:rPr lang="en-US" altLang="en-US" sz="1100" b="0" dirty="0">
                <a:solidFill>
                  <a:schemeClr val="tx1"/>
                </a:solidFill>
              </a:rPr>
              <a:t>/</a:t>
            </a:r>
            <a:r>
              <a:rPr lang="cs-CZ" altLang="en-US" sz="1100" b="0" dirty="0">
                <a:solidFill>
                  <a:schemeClr val="tx1"/>
                </a:solidFill>
              </a:rPr>
              <a:t>9</a:t>
            </a:r>
            <a:r>
              <a:rPr lang="en-US" altLang="en-US" sz="1100" b="0" dirty="0">
                <a:solidFill>
                  <a:schemeClr val="tx1"/>
                </a:solidFill>
              </a:rPr>
              <a:t> . ln </a:t>
            </a:r>
            <a:r>
              <a:rPr lang="cs-CZ" altLang="en-US" sz="1100" b="0" dirty="0">
                <a:solidFill>
                  <a:schemeClr val="tx1"/>
                </a:solidFill>
              </a:rPr>
              <a:t>(2</a:t>
            </a:r>
            <a:r>
              <a:rPr lang="en-US" altLang="en-US" sz="1100" b="0" dirty="0">
                <a:solidFill>
                  <a:schemeClr val="tx1"/>
                </a:solidFill>
              </a:rPr>
              <a:t>/</a:t>
            </a:r>
            <a:r>
              <a:rPr lang="cs-CZ" altLang="en-US" sz="1100" b="0" dirty="0">
                <a:solidFill>
                  <a:schemeClr val="tx1"/>
                </a:solidFill>
              </a:rPr>
              <a:t>9)  rabbits      =  ……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br>
              <a:rPr lang="cs-CZ" altLang="en-US" sz="1100" b="0" dirty="0">
                <a:solidFill>
                  <a:schemeClr val="tx1"/>
                </a:solidFill>
              </a:rPr>
            </a:br>
            <a:r>
              <a:rPr lang="cs-CZ" altLang="en-US" sz="1100" b="0" dirty="0">
                <a:solidFill>
                  <a:schemeClr val="tx1"/>
                </a:solidFill>
              </a:rPr>
              <a:t>E = …. ?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6140450" y="3617913"/>
            <a:ext cx="2895600" cy="3124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  <a:cs typeface="Arial" charset="0"/>
            </a:endParaRPr>
          </a:p>
        </p:txBody>
      </p:sp>
      <p:graphicFrame>
        <p:nvGraphicFramePr>
          <p:cNvPr id="69654" name="Object 21"/>
          <p:cNvGraphicFramePr>
            <a:graphicFrameLocks noChangeAspect="1"/>
          </p:cNvGraphicFramePr>
          <p:nvPr/>
        </p:nvGraphicFramePr>
        <p:xfrm>
          <a:off x="7885113" y="5229225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" name="Klip" r:id="rId22" imgW="4090988" imgH="2178050" progId="MS_ClipArt_Gallery.2">
                  <p:embed/>
                </p:oleObj>
              </mc:Choice>
              <mc:Fallback>
                <p:oleObj name="Klip" r:id="rId22" imgW="4090988" imgH="2178050" progId="MS_ClipArt_Gallery.2">
                  <p:embed/>
                  <p:pic>
                    <p:nvPicPr>
                      <p:cNvPr id="69654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5229225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5" name="Object 22"/>
          <p:cNvGraphicFramePr>
            <a:graphicFrameLocks noChangeAspect="1"/>
          </p:cNvGraphicFramePr>
          <p:nvPr/>
        </p:nvGraphicFramePr>
        <p:xfrm>
          <a:off x="6216650" y="3922713"/>
          <a:ext cx="9794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4" name="Klip" r:id="rId23" imgW="4090988" imgH="2178050" progId="MS_ClipArt_Gallery.2">
                  <p:embed/>
                </p:oleObj>
              </mc:Choice>
              <mc:Fallback>
                <p:oleObj name="Klip" r:id="rId23" imgW="4090988" imgH="2178050" progId="MS_ClipArt_Gallery.2">
                  <p:embed/>
                  <p:pic>
                    <p:nvPicPr>
                      <p:cNvPr id="69655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6650" y="3922713"/>
                        <a:ext cx="9794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6" name="Object 23"/>
          <p:cNvGraphicFramePr>
            <a:graphicFrameLocks noChangeAspect="1"/>
          </p:cNvGraphicFramePr>
          <p:nvPr/>
        </p:nvGraphicFramePr>
        <p:xfrm>
          <a:off x="8031163" y="5999163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5" name="Klip" r:id="rId24" imgW="4305300" imgH="3421063" progId="MS_ClipArt_Gallery.2">
                  <p:embed/>
                </p:oleObj>
              </mc:Choice>
              <mc:Fallback>
                <p:oleObj name="Klip" r:id="rId24" imgW="4305300" imgH="3421063" progId="MS_ClipArt_Gallery.2">
                  <p:embed/>
                  <p:pic>
                    <p:nvPicPr>
                      <p:cNvPr id="69656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1163" y="5999163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7" name="Object 24"/>
          <p:cNvGraphicFramePr>
            <a:graphicFrameLocks noChangeAspect="1"/>
          </p:cNvGraphicFramePr>
          <p:nvPr/>
        </p:nvGraphicFramePr>
        <p:xfrm>
          <a:off x="6216650" y="4684713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6" name="Klip" r:id="rId25" imgW="4305300" imgH="3421063" progId="MS_ClipArt_Gallery.2">
                  <p:embed/>
                </p:oleObj>
              </mc:Choice>
              <mc:Fallback>
                <p:oleObj name="Klip" r:id="rId25" imgW="4305300" imgH="3421063" progId="MS_ClipArt_Gallery.2">
                  <p:embed/>
                  <p:pic>
                    <p:nvPicPr>
                      <p:cNvPr id="69657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6650" y="4684713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8" name="Object 25"/>
          <p:cNvGraphicFramePr>
            <a:graphicFrameLocks noChangeAspect="1"/>
          </p:cNvGraphicFramePr>
          <p:nvPr/>
        </p:nvGraphicFramePr>
        <p:xfrm>
          <a:off x="6445250" y="5599113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7" name="Klip" r:id="rId26" imgW="4640263" imgH="3825875" progId="MS_ClipArt_Gallery.2">
                  <p:embed/>
                </p:oleObj>
              </mc:Choice>
              <mc:Fallback>
                <p:oleObj name="Klip" r:id="rId26" imgW="4640263" imgH="3825875" progId="MS_ClipArt_Gallery.2">
                  <p:embed/>
                  <p:pic>
                    <p:nvPicPr>
                      <p:cNvPr id="69658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0" y="5599113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9" name="Object 26"/>
          <p:cNvGraphicFramePr>
            <a:graphicFrameLocks noChangeAspect="1"/>
          </p:cNvGraphicFramePr>
          <p:nvPr/>
        </p:nvGraphicFramePr>
        <p:xfrm>
          <a:off x="7283450" y="4227513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8" name="Klip" r:id="rId27" imgW="4640263" imgH="3825875" progId="MS_ClipArt_Gallery.2">
                  <p:embed/>
                </p:oleObj>
              </mc:Choice>
              <mc:Fallback>
                <p:oleObj name="Klip" r:id="rId27" imgW="4640263" imgH="3825875" progId="MS_ClipArt_Gallery.2">
                  <p:embed/>
                  <p:pic>
                    <p:nvPicPr>
                      <p:cNvPr id="69659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450" y="4227513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60" name="Object 28"/>
          <p:cNvGraphicFramePr>
            <a:graphicFrameLocks noChangeAspect="1"/>
          </p:cNvGraphicFramePr>
          <p:nvPr/>
        </p:nvGraphicFramePr>
        <p:xfrm>
          <a:off x="7956550" y="3716338"/>
          <a:ext cx="9334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9" name="Klip" r:id="rId28" imgW="4305300" imgH="3421063" progId="MS_ClipArt_Gallery.2">
                  <p:embed/>
                </p:oleObj>
              </mc:Choice>
              <mc:Fallback>
                <p:oleObj name="Klip" r:id="rId28" imgW="4305300" imgH="3421063" progId="MS_ClipArt_Gallery.2">
                  <p:embed/>
                  <p:pic>
                    <p:nvPicPr>
                      <p:cNvPr id="6966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3716338"/>
                        <a:ext cx="93345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61" name="Object 24"/>
          <p:cNvGraphicFramePr>
            <a:graphicFrameLocks noChangeAspect="1"/>
          </p:cNvGraphicFramePr>
          <p:nvPr/>
        </p:nvGraphicFramePr>
        <p:xfrm>
          <a:off x="7019925" y="4941888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0" name="Klip" r:id="rId29" imgW="4640263" imgH="3825875" progId="MS_ClipArt_Gallery.2">
                  <p:embed/>
                </p:oleObj>
              </mc:Choice>
              <mc:Fallback>
                <p:oleObj name="Klip" r:id="rId29" imgW="4640263" imgH="3825875" progId="MS_ClipArt_Gallery.2">
                  <p:embed/>
                  <p:pic>
                    <p:nvPicPr>
                      <p:cNvPr id="69661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4941888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62" name="Object 30"/>
          <p:cNvGraphicFramePr>
            <a:graphicFrameLocks noChangeAspect="1"/>
          </p:cNvGraphicFramePr>
          <p:nvPr/>
        </p:nvGraphicFramePr>
        <p:xfrm>
          <a:off x="7956550" y="4724400"/>
          <a:ext cx="9794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1" name="Klip" r:id="rId30" imgW="4090988" imgH="2178050" progId="MS_ClipArt_Gallery.2">
                  <p:embed/>
                </p:oleObj>
              </mc:Choice>
              <mc:Fallback>
                <p:oleObj name="Klip" r:id="rId30" imgW="4090988" imgH="2178050" progId="MS_ClipArt_Gallery.2">
                  <p:embed/>
                  <p:pic>
                    <p:nvPicPr>
                      <p:cNvPr id="69662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4724400"/>
                        <a:ext cx="9794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63" name="TextovéPole 31"/>
          <p:cNvSpPr txBox="1">
            <a:spLocks noChangeArrowheads="1"/>
          </p:cNvSpPr>
          <p:nvPr/>
        </p:nvSpPr>
        <p:spPr bwMode="auto">
          <a:xfrm>
            <a:off x="1619250" y="3213100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9664" name="TextovéPole 32"/>
          <p:cNvSpPr txBox="1">
            <a:spLocks noChangeArrowheads="1"/>
          </p:cNvSpPr>
          <p:nvPr/>
        </p:nvSpPr>
        <p:spPr bwMode="auto">
          <a:xfrm>
            <a:off x="4500563" y="3213100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9665" name="TextovéPole 33"/>
          <p:cNvSpPr txBox="1">
            <a:spLocks noChangeArrowheads="1"/>
          </p:cNvSpPr>
          <p:nvPr/>
        </p:nvSpPr>
        <p:spPr bwMode="auto">
          <a:xfrm>
            <a:off x="7308850" y="32131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C</a:t>
            </a:r>
          </a:p>
        </p:txBody>
      </p:sp>
      <p:graphicFrame>
        <p:nvGraphicFramePr>
          <p:cNvPr id="69666" name="Object 35"/>
          <p:cNvGraphicFramePr>
            <a:graphicFrameLocks noChangeAspect="1"/>
          </p:cNvGraphicFramePr>
          <p:nvPr/>
        </p:nvGraphicFramePr>
        <p:xfrm>
          <a:off x="539750" y="4292600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" name="Klip" r:id="rId31" imgW="4305300" imgH="3421063" progId="MS_ClipArt_Gallery.2">
                  <p:embed/>
                </p:oleObj>
              </mc:Choice>
              <mc:Fallback>
                <p:oleObj name="Klip" r:id="rId31" imgW="4305300" imgH="3421063" progId="MS_ClipArt_Gallery.2">
                  <p:embed/>
                  <p:pic>
                    <p:nvPicPr>
                      <p:cNvPr id="6966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292600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67" name="Object 36"/>
          <p:cNvGraphicFramePr>
            <a:graphicFrameLocks noChangeAspect="1"/>
          </p:cNvGraphicFramePr>
          <p:nvPr/>
        </p:nvGraphicFramePr>
        <p:xfrm>
          <a:off x="7235825" y="5732463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" name="Klip" r:id="rId32" imgW="4305300" imgH="3421063" progId="MS_ClipArt_Gallery.2">
                  <p:embed/>
                </p:oleObj>
              </mc:Choice>
              <mc:Fallback>
                <p:oleObj name="Klip" r:id="rId32" imgW="4305300" imgH="3421063" progId="MS_ClipArt_Gallery.2">
                  <p:embed/>
                  <p:pic>
                    <p:nvPicPr>
                      <p:cNvPr id="6966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5732463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000"/>
              <a:t>1) From molecules to individuals</a:t>
            </a:r>
            <a:endParaRPr lang="nl-NL" altLang="en-US" sz="3000"/>
          </a:p>
        </p:txBody>
      </p:sp>
      <p:pic>
        <p:nvPicPr>
          <p:cNvPr id="168962" name="Picture 2" descr="http://www.epa.gov/ncer/rfa/2010/comptox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16113"/>
            <a:ext cx="7337425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ovéPole 5"/>
          <p:cNvSpPr txBox="1">
            <a:spLocks noChangeArrowheads="1"/>
          </p:cNvSpPr>
          <p:nvPr/>
        </p:nvSpPr>
        <p:spPr bwMode="auto">
          <a:xfrm>
            <a:off x="2987675" y="1268413"/>
            <a:ext cx="3330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MECHANISMS OF TOXICITY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279400" y="153987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>
                <a:solidFill>
                  <a:srgbClr val="FF3300"/>
                </a:solidFill>
              </a:rPr>
              <a:t>How to compare communities? 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36538" y="976313"/>
            <a:ext cx="8077200" cy="485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>
            <a:lvl1pPr marL="342900" indent="-3429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endParaRPr lang="cs-CZ" altLang="cs-CZ" sz="2000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cs-CZ" altLang="cs-CZ" sz="2000" dirty="0"/>
              <a:t>INDICES … for example …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cs-CZ" altLang="cs-CZ" sz="2000" b="0" dirty="0">
                <a:solidFill>
                  <a:srgbClr val="FF0000"/>
                </a:solidFill>
              </a:rPr>
              <a:t>Jacc</a:t>
            </a:r>
            <a:r>
              <a:rPr lang="en-US" altLang="cs-CZ" sz="2000" b="0" dirty="0">
                <a:solidFill>
                  <a:srgbClr val="FF0000"/>
                </a:solidFill>
              </a:rPr>
              <a:t>a</a:t>
            </a:r>
            <a:r>
              <a:rPr lang="cs-CZ" altLang="cs-CZ" sz="2000" b="0" dirty="0">
                <a:solidFill>
                  <a:srgbClr val="FF0000"/>
                </a:solidFill>
              </a:rPr>
              <a:t>rd</a:t>
            </a:r>
            <a:r>
              <a:rPr lang="en-US" altLang="cs-CZ" sz="2000" b="0" dirty="0">
                <a:solidFill>
                  <a:srgbClr val="FF0000"/>
                </a:solidFill>
              </a:rPr>
              <a:t>’s similarity index </a:t>
            </a:r>
            <a:r>
              <a:rPr lang="cs-CZ" altLang="cs-CZ" sz="2000" b="0" dirty="0">
                <a:solidFill>
                  <a:srgbClr val="FF0000"/>
                </a:solidFill>
              </a:rPr>
              <a:t>= </a:t>
            </a:r>
            <a:r>
              <a:rPr lang="en-US" altLang="cs-CZ" sz="2000" b="0" dirty="0">
                <a:solidFill>
                  <a:srgbClr val="FF0000"/>
                </a:solidFill>
              </a:rPr>
              <a:t>[</a:t>
            </a:r>
            <a:r>
              <a:rPr lang="cs-CZ" altLang="cs-CZ" sz="2000" b="0" dirty="0">
                <a:solidFill>
                  <a:srgbClr val="FF0000"/>
                </a:solidFill>
              </a:rPr>
              <a:t>c / (A + B - c)</a:t>
            </a:r>
            <a:r>
              <a:rPr lang="en-US" altLang="cs-CZ" sz="2000" b="0" dirty="0">
                <a:solidFill>
                  <a:srgbClr val="FF0000"/>
                </a:solidFill>
              </a:rPr>
              <a:t>]</a:t>
            </a:r>
            <a:r>
              <a:rPr lang="cs-CZ" altLang="cs-CZ" sz="2000" b="0" dirty="0">
                <a:solidFill>
                  <a:srgbClr val="FF0000"/>
                </a:solidFill>
              </a:rPr>
              <a:t> x 100%</a:t>
            </a:r>
            <a:endParaRPr lang="en-GB" altLang="cs-CZ" sz="2000" b="0" dirty="0">
              <a:solidFill>
                <a:srgbClr val="FF0000"/>
              </a:solidFill>
            </a:endParaRP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cs-CZ" altLang="cs-CZ" sz="1600" b="0" dirty="0"/>
              <a:t>Higher </a:t>
            </a:r>
            <a:r>
              <a:rPr lang="en-GB" altLang="cs-CZ" sz="1600" b="0" dirty="0"/>
              <a:t>J-index – </a:t>
            </a:r>
            <a:r>
              <a:rPr lang="cs-CZ" altLang="cs-CZ" sz="1600" b="0" dirty="0"/>
              <a:t>higher similarity</a:t>
            </a:r>
            <a:endParaRPr lang="cs-CZ" altLang="cs-CZ" sz="2000" b="0" dirty="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4500563" y="652339"/>
            <a:ext cx="4563616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cs-CZ" altLang="en-US" sz="1600" i="1" dirty="0">
                <a:solidFill>
                  <a:schemeClr val="tx1"/>
                </a:solidFill>
              </a:rPr>
              <a:t>c – </a:t>
            </a:r>
            <a:r>
              <a:rPr lang="en-US" altLang="en-US" sz="1600" i="1" dirty="0">
                <a:solidFill>
                  <a:schemeClr val="tx1"/>
                </a:solidFill>
              </a:rPr>
              <a:t>number of shared </a:t>
            </a:r>
            <a:r>
              <a:rPr lang="cs-CZ" altLang="en-US" sz="1600" i="1" dirty="0">
                <a:solidFill>
                  <a:schemeClr val="tx1"/>
                </a:solidFill>
              </a:rPr>
              <a:t>(common) species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cs-CZ" altLang="en-US" sz="1600" i="1" dirty="0">
                <a:solidFill>
                  <a:schemeClr val="tx1"/>
                </a:solidFill>
              </a:rPr>
              <a:t>A – number of species at locality A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cs-CZ" altLang="en-US" sz="1600" i="1" dirty="0">
                <a:solidFill>
                  <a:schemeClr val="tx1"/>
                </a:solidFill>
              </a:rPr>
              <a:t>B – number of specieas at locality 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4256B6-DBA2-4B7F-9591-D13B006EF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38" y="3617913"/>
            <a:ext cx="2895600" cy="3124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89F042-DC2B-4C26-A02F-F76C37C66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3617913"/>
            <a:ext cx="2895600" cy="3124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  <a:cs typeface="Arial" charset="0"/>
            </a:endParaRP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ABCE96DB-8A93-4429-B652-38E1549260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5138" y="37703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" name="Klip" r:id="rId4" imgW="4090988" imgH="2178050" progId="MS_ClipArt_Gallery.2">
                  <p:embed/>
                </p:oleObj>
              </mc:Choice>
              <mc:Fallback>
                <p:oleObj name="Klip" r:id="rId4" imgW="4090988" imgH="2178050" progId="MS_ClipArt_Gallery.2">
                  <p:embed/>
                  <p:pic>
                    <p:nvPicPr>
                      <p:cNvPr id="7373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37703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D5A5EE4B-5C67-4DA7-B9BF-DDE7609D68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5138" y="43799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3" name="Klip" r:id="rId6" imgW="4090988" imgH="2178050" progId="MS_ClipArt_Gallery.2">
                  <p:embed/>
                </p:oleObj>
              </mc:Choice>
              <mc:Fallback>
                <p:oleObj name="Klip" r:id="rId6" imgW="4090988" imgH="2178050" progId="MS_ClipArt_Gallery.2">
                  <p:embed/>
                  <p:pic>
                    <p:nvPicPr>
                      <p:cNvPr id="7373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43799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16DBA43E-1B2D-4F0F-BF2F-6ADEB4B2E7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41538" y="38465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4" name="Klip" r:id="rId7" imgW="4090988" imgH="2178050" progId="MS_ClipArt_Gallery.2">
                  <p:embed/>
                </p:oleObj>
              </mc:Choice>
              <mc:Fallback>
                <p:oleObj name="Klip" r:id="rId7" imgW="4090988" imgH="2178050" progId="MS_ClipArt_Gallery.2">
                  <p:embed/>
                  <p:pic>
                    <p:nvPicPr>
                      <p:cNvPr id="7373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538" y="38465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566D2400-3AD4-4C8D-96A3-3E957BD3DC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938" y="50657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" name="Klip" r:id="rId8" imgW="4090988" imgH="2178050" progId="MS_ClipArt_Gallery.2">
                  <p:embed/>
                </p:oleObj>
              </mc:Choice>
              <mc:Fallback>
                <p:oleObj name="Klip" r:id="rId8" imgW="4090988" imgH="2178050" progId="MS_ClipArt_Gallery.2">
                  <p:embed/>
                  <p:pic>
                    <p:nvPicPr>
                      <p:cNvPr id="7373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50657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>
            <a:extLst>
              <a:ext uri="{FF2B5EF4-FFF2-40B4-BE49-F238E27FC236}">
                <a16:creationId xmlns:a16="http://schemas.microsoft.com/office/drawing/2014/main" id="{684F4C73-1864-4485-8C21-ED038E5D37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55738" y="47609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6" name="Klip" r:id="rId9" imgW="4090988" imgH="2178050" progId="MS_ClipArt_Gallery.2">
                  <p:embed/>
                </p:oleObj>
              </mc:Choice>
              <mc:Fallback>
                <p:oleObj name="Klip" r:id="rId9" imgW="4090988" imgH="2178050" progId="MS_ClipArt_Gallery.2">
                  <p:embed/>
                  <p:pic>
                    <p:nvPicPr>
                      <p:cNvPr id="7373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738" y="47609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>
            <a:extLst>
              <a:ext uri="{FF2B5EF4-FFF2-40B4-BE49-F238E27FC236}">
                <a16:creationId xmlns:a16="http://schemas.microsoft.com/office/drawing/2014/main" id="{4C4E0EEB-471E-42A7-8BF3-73F444BBA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65338" y="60563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7" name="Klip" r:id="rId10" imgW="4090988" imgH="2178050" progId="MS_ClipArt_Gallery.2">
                  <p:embed/>
                </p:oleObj>
              </mc:Choice>
              <mc:Fallback>
                <p:oleObj name="Klip" r:id="rId10" imgW="4090988" imgH="2178050" progId="MS_ClipArt_Gallery.2">
                  <p:embed/>
                  <p:pic>
                    <p:nvPicPr>
                      <p:cNvPr id="7373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338" y="60563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>
            <a:extLst>
              <a:ext uri="{FF2B5EF4-FFF2-40B4-BE49-F238E27FC236}">
                <a16:creationId xmlns:a16="http://schemas.microsoft.com/office/drawing/2014/main" id="{46E6D184-E014-4D1B-97FF-60655FF8FB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538" y="57515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8" name="Klip" r:id="rId11" imgW="4090988" imgH="2178050" progId="MS_ClipArt_Gallery.2">
                  <p:embed/>
                </p:oleObj>
              </mc:Choice>
              <mc:Fallback>
                <p:oleObj name="Klip" r:id="rId11" imgW="4090988" imgH="2178050" progId="MS_ClipArt_Gallery.2">
                  <p:embed/>
                  <p:pic>
                    <p:nvPicPr>
                      <p:cNvPr id="7373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8" y="57515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>
            <a:extLst>
              <a:ext uri="{FF2B5EF4-FFF2-40B4-BE49-F238E27FC236}">
                <a16:creationId xmlns:a16="http://schemas.microsoft.com/office/drawing/2014/main" id="{C67FA377-5639-4E78-B4E4-584D553CE4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97363" y="5284788"/>
          <a:ext cx="9810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9" name="Klip" r:id="rId12" imgW="4090988" imgH="2178050" progId="MS_ClipArt_Gallery.2">
                  <p:embed/>
                </p:oleObj>
              </mc:Choice>
              <mc:Fallback>
                <p:oleObj name="Klip" r:id="rId12" imgW="4090988" imgH="2178050" progId="MS_ClipArt_Gallery.2">
                  <p:embed/>
                  <p:pic>
                    <p:nvPicPr>
                      <p:cNvPr id="7374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363" y="5284788"/>
                        <a:ext cx="98107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>
            <a:extLst>
              <a:ext uri="{FF2B5EF4-FFF2-40B4-BE49-F238E27FC236}">
                <a16:creationId xmlns:a16="http://schemas.microsoft.com/office/drawing/2014/main" id="{90C1CAA0-1B02-4EF0-9517-6D1C2A9718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9775" y="3922713"/>
          <a:ext cx="9794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0" name="Klip" r:id="rId13" imgW="4090988" imgH="2178050" progId="MS_ClipArt_Gallery.2">
                  <p:embed/>
                </p:oleObj>
              </mc:Choice>
              <mc:Fallback>
                <p:oleObj name="Klip" r:id="rId13" imgW="4090988" imgH="2178050" progId="MS_ClipArt_Gallery.2">
                  <p:embed/>
                  <p:pic>
                    <p:nvPicPr>
                      <p:cNvPr id="7374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3922713"/>
                        <a:ext cx="9794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>
            <a:extLst>
              <a:ext uri="{FF2B5EF4-FFF2-40B4-BE49-F238E27FC236}">
                <a16:creationId xmlns:a16="http://schemas.microsoft.com/office/drawing/2014/main" id="{034C87C5-A8C3-42C7-8DCD-CDCB7B6FDE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8138" y="5218113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1" name="Klip" r:id="rId14" imgW="4305300" imgH="3421063" progId="MS_ClipArt_Gallery.2">
                  <p:embed/>
                </p:oleObj>
              </mc:Choice>
              <mc:Fallback>
                <p:oleObj name="Klip" r:id="rId14" imgW="4305300" imgH="3421063" progId="MS_ClipArt_Gallery.2">
                  <p:embed/>
                  <p:pic>
                    <p:nvPicPr>
                      <p:cNvPr id="7374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5218113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3">
            <a:extLst>
              <a:ext uri="{FF2B5EF4-FFF2-40B4-BE49-F238E27FC236}">
                <a16:creationId xmlns:a16="http://schemas.microsoft.com/office/drawing/2014/main" id="{29A058DF-E5C3-4566-B608-9975DECB9C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6175" y="5827713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2" name="Klip" r:id="rId16" imgW="4305300" imgH="3421063" progId="MS_ClipArt_Gallery.2">
                  <p:embed/>
                </p:oleObj>
              </mc:Choice>
              <mc:Fallback>
                <p:oleObj name="Klip" r:id="rId16" imgW="4305300" imgH="3421063" progId="MS_ClipArt_Gallery.2">
                  <p:embed/>
                  <p:pic>
                    <p:nvPicPr>
                      <p:cNvPr id="7374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6175" y="5827713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4">
            <a:extLst>
              <a:ext uri="{FF2B5EF4-FFF2-40B4-BE49-F238E27FC236}">
                <a16:creationId xmlns:a16="http://schemas.microsoft.com/office/drawing/2014/main" id="{5DA398CD-88A1-4978-9106-85FD685E53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9775" y="4684713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3" name="Klip" r:id="rId17" imgW="4305300" imgH="3421063" progId="MS_ClipArt_Gallery.2">
                  <p:embed/>
                </p:oleObj>
              </mc:Choice>
              <mc:Fallback>
                <p:oleObj name="Klip" r:id="rId17" imgW="4305300" imgH="3421063" progId="MS_ClipArt_Gallery.2">
                  <p:embed/>
                  <p:pic>
                    <p:nvPicPr>
                      <p:cNvPr id="7374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4684713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>
            <a:extLst>
              <a:ext uri="{FF2B5EF4-FFF2-40B4-BE49-F238E27FC236}">
                <a16:creationId xmlns:a16="http://schemas.microsoft.com/office/drawing/2014/main" id="{F7D22AD7-CCC0-4019-AE6C-421955C52E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9538" y="3846513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4" name="Klip" r:id="rId18" imgW="4640263" imgH="3825875" progId="MS_ClipArt_Gallery.2">
                  <p:embed/>
                </p:oleObj>
              </mc:Choice>
              <mc:Fallback>
                <p:oleObj name="Klip" r:id="rId18" imgW="4640263" imgH="3825875" progId="MS_ClipArt_Gallery.2">
                  <p:embed/>
                  <p:pic>
                    <p:nvPicPr>
                      <p:cNvPr id="7374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538" y="3846513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6">
            <a:extLst>
              <a:ext uri="{FF2B5EF4-FFF2-40B4-BE49-F238E27FC236}">
                <a16:creationId xmlns:a16="http://schemas.microsoft.com/office/drawing/2014/main" id="{05678C73-D19A-439C-A51B-D17B237FEB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8375" y="5599113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" name="Klip" r:id="rId20" imgW="4640263" imgH="3825875" progId="MS_ClipArt_Gallery.2">
                  <p:embed/>
                </p:oleObj>
              </mc:Choice>
              <mc:Fallback>
                <p:oleObj name="Klip" r:id="rId20" imgW="4640263" imgH="3825875" progId="MS_ClipArt_Gallery.2">
                  <p:embed/>
                  <p:pic>
                    <p:nvPicPr>
                      <p:cNvPr id="7374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75" y="5599113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4">
            <a:extLst>
              <a:ext uri="{FF2B5EF4-FFF2-40B4-BE49-F238E27FC236}">
                <a16:creationId xmlns:a16="http://schemas.microsoft.com/office/drawing/2014/main" id="{A571CC06-C904-4663-BEF6-EA1633754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0450" y="3617913"/>
            <a:ext cx="2895600" cy="3124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  <a:cs typeface="Arial" charset="0"/>
            </a:endParaRP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8A7855B2-E2AC-4D53-90EA-340B80B59C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75613" y="5661025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6" name="Klip" r:id="rId21" imgW="4305300" imgH="3421063" progId="MS_ClipArt_Gallery.2">
                  <p:embed/>
                </p:oleObj>
              </mc:Choice>
              <mc:Fallback>
                <p:oleObj name="Klip" r:id="rId21" imgW="4305300" imgH="3421063" progId="MS_ClipArt_Gallery.2">
                  <p:embed/>
                  <p:pic>
                    <p:nvPicPr>
                      <p:cNvPr id="7374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5613" y="5661025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BBB62944-608A-4848-A752-13CB976F00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16650" y="4684713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7" name="Klip" r:id="rId22" imgW="4305300" imgH="3421063" progId="MS_ClipArt_Gallery.2">
                  <p:embed/>
                </p:oleObj>
              </mc:Choice>
              <mc:Fallback>
                <p:oleObj name="Klip" r:id="rId22" imgW="4305300" imgH="3421063" progId="MS_ClipArt_Gallery.2">
                  <p:embed/>
                  <p:pic>
                    <p:nvPicPr>
                      <p:cNvPr id="7375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6650" y="4684713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7C8C3A62-7F0A-4312-ACA5-940EA4BD5E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45250" y="5599113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8" name="Klip" r:id="rId23" imgW="4640263" imgH="3825875" progId="MS_ClipArt_Gallery.2">
                  <p:embed/>
                </p:oleObj>
              </mc:Choice>
              <mc:Fallback>
                <p:oleObj name="Klip" r:id="rId23" imgW="4640263" imgH="3825875" progId="MS_ClipArt_Gallery.2">
                  <p:embed/>
                  <p:pic>
                    <p:nvPicPr>
                      <p:cNvPr id="7375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0" y="5599113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5C4903A3-2454-4B4B-9087-0BE32F138D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83450" y="4227513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9" name="Klip" r:id="rId24" imgW="4640263" imgH="3825875" progId="MS_ClipArt_Gallery.2">
                  <p:embed/>
                </p:oleObj>
              </mc:Choice>
              <mc:Fallback>
                <p:oleObj name="Klip" r:id="rId24" imgW="4640263" imgH="3825875" progId="MS_ClipArt_Gallery.2">
                  <p:embed/>
                  <p:pic>
                    <p:nvPicPr>
                      <p:cNvPr id="7375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450" y="4227513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FD0855C4-8962-4347-B73A-4AFD0593CD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56550" y="3716338"/>
          <a:ext cx="9334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0" name="Klip" r:id="rId25" imgW="4305300" imgH="3421063" progId="MS_ClipArt_Gallery.2">
                  <p:embed/>
                </p:oleObj>
              </mc:Choice>
              <mc:Fallback>
                <p:oleObj name="Klip" r:id="rId25" imgW="4305300" imgH="3421063" progId="MS_ClipArt_Gallery.2">
                  <p:embed/>
                  <p:pic>
                    <p:nvPicPr>
                      <p:cNvPr id="7375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3716338"/>
                        <a:ext cx="93345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11A8C304-88ED-4726-8AAD-04493F1AAE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9925" y="4941888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1" name="Klip" r:id="rId26" imgW="4640263" imgH="3825875" progId="MS_ClipArt_Gallery.2">
                  <p:embed/>
                </p:oleObj>
              </mc:Choice>
              <mc:Fallback>
                <p:oleObj name="Klip" r:id="rId26" imgW="4640263" imgH="3825875" progId="MS_ClipArt_Gallery.2">
                  <p:embed/>
                  <p:pic>
                    <p:nvPicPr>
                      <p:cNvPr id="7375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4941888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9" descr="C:\Users\ludek_blaha\AppData\Local\Microsoft\Windows\Temporary Internet Files\Content.IE5\ZIB9JPYT\MC900441407[1].wmf">
            <a:extLst>
              <a:ext uri="{FF2B5EF4-FFF2-40B4-BE49-F238E27FC236}">
                <a16:creationId xmlns:a16="http://schemas.microsoft.com/office/drawing/2014/main" id="{37FF2192-14C6-467F-B8F0-05BCAC0A7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860800"/>
            <a:ext cx="12128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9" descr="C:\Users\ludek_blaha\AppData\Local\Microsoft\Windows\Temporary Internet Files\Content.IE5\ZIB9JPYT\MC900441407[1].wmf">
            <a:extLst>
              <a:ext uri="{FF2B5EF4-FFF2-40B4-BE49-F238E27FC236}">
                <a16:creationId xmlns:a16="http://schemas.microsoft.com/office/drawing/2014/main" id="{07119BD6-3916-44D5-8841-C2639726B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437063"/>
            <a:ext cx="12128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C:\Users\ludek_blaha\AppData\Local\Microsoft\Windows\Temporary Internet Files\Content.IE5\ZIB9JPYT\MC900441407[1].wmf">
            <a:extLst>
              <a:ext uri="{FF2B5EF4-FFF2-40B4-BE49-F238E27FC236}">
                <a16:creationId xmlns:a16="http://schemas.microsoft.com/office/drawing/2014/main" id="{5546C7AC-47FE-4045-9195-2089105F8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581525"/>
            <a:ext cx="1211262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9" descr="C:\Users\ludek_blaha\AppData\Local\Microsoft\Windows\Temporary Internet Files\Content.IE5\ZIB9JPYT\MC900441407[1].wmf">
            <a:extLst>
              <a:ext uri="{FF2B5EF4-FFF2-40B4-BE49-F238E27FC236}">
                <a16:creationId xmlns:a16="http://schemas.microsoft.com/office/drawing/2014/main" id="{3AE9495B-034B-47C1-A61D-7BD523B93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5011738"/>
            <a:ext cx="1211262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9" descr="C:\Users\ludek_blaha\AppData\Local\Microsoft\Windows\Temporary Internet Files\Content.IE5\ZIB9JPYT\MC900441407[1].wmf">
            <a:extLst>
              <a:ext uri="{FF2B5EF4-FFF2-40B4-BE49-F238E27FC236}">
                <a16:creationId xmlns:a16="http://schemas.microsoft.com/office/drawing/2014/main" id="{CC82BE36-C81E-42E4-86AF-A8E89D1A1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789363"/>
            <a:ext cx="12128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ovéPole 31">
            <a:extLst>
              <a:ext uri="{FF2B5EF4-FFF2-40B4-BE49-F238E27FC236}">
                <a16:creationId xmlns:a16="http://schemas.microsoft.com/office/drawing/2014/main" id="{04F0F1DD-36B6-4C7A-9341-208C10AD7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3213100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4" name="TextovéPole 32">
            <a:extLst>
              <a:ext uri="{FF2B5EF4-FFF2-40B4-BE49-F238E27FC236}">
                <a16:creationId xmlns:a16="http://schemas.microsoft.com/office/drawing/2014/main" id="{1FE29155-686A-403E-883D-852027202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3213100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5" name="TextovéPole 33">
            <a:extLst>
              <a:ext uri="{FF2B5EF4-FFF2-40B4-BE49-F238E27FC236}">
                <a16:creationId xmlns:a16="http://schemas.microsoft.com/office/drawing/2014/main" id="{35DC1C55-D7A7-4195-8737-77DC7798D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32131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C</a:t>
            </a:r>
          </a:p>
        </p:txBody>
      </p:sp>
      <p:pic>
        <p:nvPicPr>
          <p:cNvPr id="36" name="Picture 41" descr="Výsledek obrázku pro sýkora">
            <a:extLst>
              <a:ext uri="{FF2B5EF4-FFF2-40B4-BE49-F238E27FC236}">
                <a16:creationId xmlns:a16="http://schemas.microsoft.com/office/drawing/2014/main" id="{BD3365C4-7FED-4BE5-8185-729D2F0B3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3" t="10074" r="20593" b="10074"/>
          <a:stretch>
            <a:fillRect/>
          </a:stretch>
        </p:blipFill>
        <p:spPr bwMode="auto">
          <a:xfrm>
            <a:off x="7340600" y="5805488"/>
            <a:ext cx="5429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1" descr="Výsledek obrázku pro sýkora">
            <a:extLst>
              <a:ext uri="{FF2B5EF4-FFF2-40B4-BE49-F238E27FC236}">
                <a16:creationId xmlns:a16="http://schemas.microsoft.com/office/drawing/2014/main" id="{DEDB717C-084D-4E1D-BE2A-55211094C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3" t="10074" r="20593" b="10074"/>
          <a:stretch>
            <a:fillRect/>
          </a:stretch>
        </p:blipFill>
        <p:spPr bwMode="auto">
          <a:xfrm>
            <a:off x="7483475" y="3629025"/>
            <a:ext cx="5445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" name="Object 13">
            <a:extLst>
              <a:ext uri="{FF2B5EF4-FFF2-40B4-BE49-F238E27FC236}">
                <a16:creationId xmlns:a16="http://schemas.microsoft.com/office/drawing/2014/main" id="{931D12AF-E92A-451F-8B05-6A82EBE4BA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7763" y="5775325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2" name="Klip" r:id="rId29" imgW="4305300" imgH="3421063" progId="MS_ClipArt_Gallery.2">
                  <p:embed/>
                </p:oleObj>
              </mc:Choice>
              <mc:Fallback>
                <p:oleObj name="Klip" r:id="rId29" imgW="4305300" imgH="3421063" progId="MS_ClipArt_Gallery.2">
                  <p:embed/>
                  <p:pic>
                    <p:nvPicPr>
                      <p:cNvPr id="7376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7763" y="5775325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1">
            <a:extLst>
              <a:ext uri="{FF2B5EF4-FFF2-40B4-BE49-F238E27FC236}">
                <a16:creationId xmlns:a16="http://schemas.microsoft.com/office/drawing/2014/main" id="{703EF781-0E15-456E-8766-0C53340656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78788" y="5608638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3" name="Klip" r:id="rId30" imgW="4305300" imgH="3421063" progId="MS_ClipArt_Gallery.2">
                  <p:embed/>
                </p:oleObj>
              </mc:Choice>
              <mc:Fallback>
                <p:oleObj name="Klip" r:id="rId30" imgW="4305300" imgH="3421063" progId="MS_ClipArt_Gallery.2">
                  <p:embed/>
                  <p:pic>
                    <p:nvPicPr>
                      <p:cNvPr id="7376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8788" y="5608638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Picture 29" descr="C:\Users\ludek_blaha\AppData\Local\Microsoft\Windows\Temporary Internet Files\Content.IE5\ZIB9JPYT\MC900441407[1].wmf">
            <a:extLst>
              <a:ext uri="{FF2B5EF4-FFF2-40B4-BE49-F238E27FC236}">
                <a16:creationId xmlns:a16="http://schemas.microsoft.com/office/drawing/2014/main" id="{4E8EED73-5C13-47C6-97B9-98BC29532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75" y="4959350"/>
            <a:ext cx="121126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267D99-D852-48E5-8947-063CD0A6FE1C}"/>
              </a:ext>
            </a:extLst>
          </p:cNvPr>
          <p:cNvSpPr txBox="1"/>
          <p:nvPr/>
        </p:nvSpPr>
        <p:spPr>
          <a:xfrm>
            <a:off x="304800" y="2780928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Which two are the most similar? AxB</a:t>
            </a:r>
            <a:r>
              <a:rPr lang="en-US" sz="1400" dirty="0"/>
              <a:t> or </a:t>
            </a:r>
            <a:r>
              <a:rPr lang="en-US" sz="1400" dirty="0" err="1"/>
              <a:t>AxC</a:t>
            </a:r>
            <a:r>
              <a:rPr lang="en-US" sz="1400" dirty="0"/>
              <a:t> or </a:t>
            </a:r>
            <a:r>
              <a:rPr lang="en-US" sz="1400" dirty="0" err="1"/>
              <a:t>BxC</a:t>
            </a:r>
            <a:r>
              <a:rPr lang="cs-CZ" sz="1400" dirty="0"/>
              <a:t>?</a:t>
            </a:r>
          </a:p>
          <a:p>
            <a:r>
              <a:rPr lang="cs-CZ" sz="1400" i="1" dirty="0"/>
              <a:t>(Ecotoxicology: A = control</a:t>
            </a:r>
            <a:r>
              <a:rPr lang="en-US" sz="1400" i="1" dirty="0"/>
              <a:t>; B and C </a:t>
            </a:r>
            <a:r>
              <a:rPr lang="cs-CZ" sz="1400" i="1" dirty="0"/>
              <a:t>– different pesticides … which pesticide has „strongest“ effect?)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2188034" cy="219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B36DFB33-E9F1-40E6-83CE-AFE08F939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281554"/>
            <a:ext cx="861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cs-CZ" altLang="en-US" sz="2800" b="1" dirty="0">
                <a:solidFill>
                  <a:srgbClr val="FF0000"/>
                </a:solidFill>
              </a:rPr>
              <a:t>Key </a:t>
            </a:r>
            <a:r>
              <a:rPr lang="en-US" altLang="en-US" sz="2800" b="1" dirty="0">
                <a:solidFill>
                  <a:srgbClr val="FF0000"/>
                </a:solidFill>
              </a:rPr>
              <a:t>/</a:t>
            </a:r>
            <a:r>
              <a:rPr lang="cs-CZ" altLang="en-US" sz="2800" b="1" dirty="0">
                <a:solidFill>
                  <a:srgbClr val="FF0000"/>
                </a:solidFill>
              </a:rPr>
              <a:t> Keystone species</a:t>
            </a:r>
            <a:endParaRPr lang="cs-CZ" alt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DCFFBAA-3B12-428C-BC55-17BEE2B97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679" y="936016"/>
            <a:ext cx="918051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8001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2573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lvl="1">
              <a:buClrTx/>
              <a:buFontTx/>
              <a:buChar char="•"/>
            </a:pPr>
            <a:r>
              <a:rPr lang="cs-CZ" altLang="en-US" sz="2000" b="0" dirty="0">
                <a:solidFill>
                  <a:schemeClr val="tx1"/>
                </a:solidFill>
              </a:rPr>
              <a:t>Effects on keystone species 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dramatic changes 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on </a:t>
            </a:r>
            <a:r>
              <a:rPr lang="en-US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all </a:t>
            </a:r>
            <a:r>
              <a:rPr lang="cs-CZ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community </a:t>
            </a:r>
            <a:endParaRPr lang="cs-CZ" altLang="en-US" sz="2000" b="0" dirty="0">
              <a:solidFill>
                <a:schemeClr val="tx1"/>
              </a:solidFill>
            </a:endParaRPr>
          </a:p>
          <a:p>
            <a:pPr lvl="2">
              <a:buClrTx/>
              <a:buFontTx/>
              <a:buChar char="•"/>
            </a:pPr>
            <a:r>
              <a:rPr lang="en-US" altLang="en-US" sz="2000" dirty="0" err="1">
                <a:solidFill>
                  <a:schemeClr val="tx1"/>
                </a:solidFill>
              </a:rPr>
              <a:t>Usuall</a:t>
            </a:r>
            <a:r>
              <a:rPr lang="cs-CZ" altLang="en-US" sz="2000" dirty="0">
                <a:solidFill>
                  <a:schemeClr val="tx1"/>
                </a:solidFill>
              </a:rPr>
              <a:t>y predators (low numbers = high sensitivity to disruption)</a:t>
            </a:r>
          </a:p>
        </p:txBody>
      </p:sp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AF3A096C-6F9B-45C3-9346-5F703B7BB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7"/>
          <a:stretch/>
        </p:blipFill>
        <p:spPr>
          <a:xfrm>
            <a:off x="2208328" y="2492896"/>
            <a:ext cx="6934506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nature03962-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772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365125" y="290513"/>
            <a:ext cx="3514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Knight et al., NATURE (2005) 437: 880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13E84C-7A07-45B5-87BC-51FDEB4AF1D0}"/>
              </a:ext>
            </a:extLst>
          </p:cNvPr>
          <p:cNvSpPr txBox="1"/>
          <p:nvPr/>
        </p:nvSpPr>
        <p:spPr>
          <a:xfrm>
            <a:off x="4211960" y="4462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Fish as keystone species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affecting also yields on nearby fields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180528" y="260648"/>
            <a:ext cx="9144000" cy="546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spcBef>
                <a:spcPct val="20000"/>
              </a:spcBef>
              <a:defRPr/>
            </a:pPr>
            <a:r>
              <a:rPr lang="cs-CZ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INDICATOR SPECIES (bioindicators)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endParaRPr lang="cs-CZ" b="0" dirty="0">
              <a:latin typeface="Arial" charset="0"/>
              <a:cs typeface="Arial" charset="0"/>
            </a:endParaRPr>
          </a:p>
          <a:p>
            <a:pPr marL="285750" indent="-285750">
              <a:spcBef>
                <a:spcPct val="20000"/>
              </a:spcBef>
              <a:buFontTx/>
              <a:buChar char="•"/>
              <a:defRPr/>
            </a:pPr>
            <a:r>
              <a:rPr lang="cs-CZ" dirty="0"/>
              <a:t>Species for which (not)presence indicate </a:t>
            </a:r>
            <a:br>
              <a:rPr lang="cs-CZ" dirty="0"/>
            </a:br>
            <a:r>
              <a:rPr lang="cs-CZ" dirty="0"/>
              <a:t>certain parameter of the environment</a:t>
            </a:r>
            <a:endParaRPr lang="en-US" b="0" dirty="0">
              <a:latin typeface="Arial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cs-CZ" b="0" dirty="0">
                <a:solidFill>
                  <a:srgbClr val="FF0000"/>
                </a:solidFill>
                <a:latin typeface="Arial" charset="0"/>
                <a:cs typeface="Arial" charset="0"/>
              </a:rPr>
              <a:t>Sensitive or tolerant species 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cs-CZ" b="0" dirty="0">
                <a:solidFill>
                  <a:srgbClr val="FF0000"/>
                </a:solidFill>
                <a:latin typeface="Arial" charset="0"/>
                <a:cs typeface="Arial" charset="0"/>
              </a:rPr>
              <a:t>Ocurrenc</a:t>
            </a:r>
            <a:r>
              <a:rPr lang="en-US" dirty="0">
                <a:solidFill>
                  <a:srgbClr val="FF0000"/>
                </a:solidFill>
              </a:rPr>
              <a:t>e in community </a:t>
            </a:r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INDICES</a:t>
            </a:r>
            <a:endParaRPr lang="cs-CZ" b="0" i="1" dirty="0">
              <a:latin typeface="Arial" charset="0"/>
              <a:cs typeface="Arial" charset="0"/>
            </a:endParaRPr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48BC9BC-CF10-441E-A2C7-97FA75911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132445"/>
            <a:ext cx="4689358" cy="28148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ABD357-D20A-4A4F-BE17-EB1A61BDD1F1}"/>
              </a:ext>
            </a:extLst>
          </p:cNvPr>
          <p:cNvSpPr/>
          <p:nvPr/>
        </p:nvSpPr>
        <p:spPr>
          <a:xfrm>
            <a:off x="5866824" y="5967017"/>
            <a:ext cx="30627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>
                <a:solidFill>
                  <a:schemeClr val="tx2"/>
                </a:solidFill>
                <a:hlinkClick r:id="rId4" tooltip="Persistent link using digital object identifi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https://doi.org/10.1016/j.envpol.2013.07.045</a:t>
            </a:r>
            <a:endParaRPr lang="cs-CZ" sz="1100" dirty="0">
              <a:solidFill>
                <a:schemeClr val="tx2"/>
              </a:solidFill>
            </a:endParaRP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49BB31E2-5CF6-47EE-B6B5-6B23D6DAFB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771" y="3743472"/>
            <a:ext cx="3062716" cy="21273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E99A0D5-C3D5-4EFF-A135-4789D3B0F3F0}"/>
              </a:ext>
            </a:extLst>
          </p:cNvPr>
          <p:cNvSpPr/>
          <p:nvPr/>
        </p:nvSpPr>
        <p:spPr>
          <a:xfrm>
            <a:off x="5404356" y="2956733"/>
            <a:ext cx="33846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b="1" dirty="0"/>
              <a:t>LICHENS – air quality</a:t>
            </a:r>
            <a:br>
              <a:rPr lang="cs-CZ" sz="1050" dirty="0"/>
            </a:br>
            <a:r>
              <a:rPr lang="cs-CZ" sz="1050" dirty="0"/>
              <a:t>D</a:t>
            </a:r>
            <a:r>
              <a:rPr lang="en-US" sz="1050" dirty="0" err="1"/>
              <a:t>ry</a:t>
            </a:r>
            <a:r>
              <a:rPr lang="en-US" sz="1050" dirty="0"/>
              <a:t> deposition of nitrogenous pollutants across the UK overlaid with dots showing the value of the </a:t>
            </a:r>
            <a:r>
              <a:rPr lang="cs-CZ" sz="1050" dirty="0"/>
              <a:t>lichen-based </a:t>
            </a:r>
            <a:r>
              <a:rPr lang="en-US" sz="1050" dirty="0"/>
              <a:t>Weighted Pollution Index</a:t>
            </a:r>
          </a:p>
        </p:txBody>
      </p:sp>
      <p:pic>
        <p:nvPicPr>
          <p:cNvPr id="9" name="Picture 8" descr="A picture containing food&#10;&#10;Description automatically generated">
            <a:extLst>
              <a:ext uri="{FF2B5EF4-FFF2-40B4-BE49-F238E27FC236}">
                <a16:creationId xmlns:a16="http://schemas.microsoft.com/office/drawing/2014/main" id="{09263ADE-39CA-431F-82A8-BE2760636B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802" y="306493"/>
            <a:ext cx="2886653" cy="25884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000"/>
              <a:t>2) From molecules to individuals - AOPs</a:t>
            </a:r>
            <a:endParaRPr lang="nl-NL" altLang="en-US" sz="3000"/>
          </a:p>
        </p:txBody>
      </p:sp>
      <p:sp>
        <p:nvSpPr>
          <p:cNvPr id="37891" name="TextovéPole 5"/>
          <p:cNvSpPr txBox="1">
            <a:spLocks noChangeArrowheads="1"/>
          </p:cNvSpPr>
          <p:nvPr/>
        </p:nvSpPr>
        <p:spPr bwMode="auto">
          <a:xfrm>
            <a:off x="2627313" y="1052513"/>
            <a:ext cx="3860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ADVERSE OUTCOME PATHWAYS</a:t>
            </a:r>
          </a:p>
        </p:txBody>
      </p:sp>
      <p:pic>
        <p:nvPicPr>
          <p:cNvPr id="219138" name="Picture 2" descr="Models for ecotoxicology and risk assessment. Toxicokinetics are &quot;what the organism does with the chemical&quot; and toxicodynamics are &quot;what the chemical does to the organism&quot;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8139113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35955" y="136346"/>
            <a:ext cx="887209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 dirty="0">
                <a:solidFill>
                  <a:srgbClr val="FF0000"/>
                </a:solidFill>
              </a:rPr>
              <a:t>The ultimate objective of </a:t>
            </a:r>
            <a:r>
              <a:rPr lang="cs-CZ" altLang="en-US" sz="2400" b="1" u="sng" dirty="0">
                <a:solidFill>
                  <a:srgbClr val="FF0000"/>
                </a:solidFill>
              </a:rPr>
              <a:t>ECO</a:t>
            </a:r>
            <a:r>
              <a:rPr lang="cs-CZ" altLang="en-US" sz="2400" dirty="0">
                <a:solidFill>
                  <a:srgbClr val="FF0000"/>
                </a:solidFill>
              </a:rPr>
              <a:t>TOXICOLOGY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to understand and protect populations, communities, ecosystems</a:t>
            </a:r>
            <a:endParaRPr lang="cs-CZ" altLang="en-US" sz="2000" dirty="0">
              <a:solidFill>
                <a:srgbClr val="FF0000"/>
              </a:solidFill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81000" y="1412776"/>
            <a:ext cx="8382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0" dirty="0">
                <a:solidFill>
                  <a:schemeClr val="tx1"/>
                </a:solidFill>
              </a:rPr>
              <a:t>	</a:t>
            </a:r>
            <a:r>
              <a:rPr lang="cs-CZ" altLang="en-US" sz="2400" dirty="0">
                <a:solidFill>
                  <a:schemeClr val="tx1"/>
                </a:solidFill>
              </a:rPr>
              <a:t>Populations</a:t>
            </a:r>
            <a:br>
              <a:rPr lang="cs-CZ" altLang="en-US" sz="2400" dirty="0">
                <a:solidFill>
                  <a:schemeClr val="tx1"/>
                </a:solidFill>
              </a:rPr>
            </a:br>
            <a:r>
              <a:rPr lang="cs-CZ" altLang="en-US" sz="2400" dirty="0">
                <a:solidFill>
                  <a:schemeClr val="tx1"/>
                </a:solidFill>
              </a:rPr>
              <a:t>	</a:t>
            </a:r>
            <a:endParaRPr lang="cs-CZ" altLang="en-US" sz="24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4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0" dirty="0">
                <a:solidFill>
                  <a:schemeClr val="tx1"/>
                </a:solidFill>
              </a:rPr>
              <a:t>	</a:t>
            </a:r>
            <a:r>
              <a:rPr lang="cs-CZ" altLang="en-US" sz="2400" b="0" dirty="0">
                <a:solidFill>
                  <a:schemeClr val="tx1"/>
                </a:solidFill>
              </a:rPr>
              <a:t>Communities </a:t>
            </a:r>
            <a:br>
              <a:rPr lang="cs-CZ" altLang="en-US" sz="2400" b="0" dirty="0">
                <a:solidFill>
                  <a:schemeClr val="tx1"/>
                </a:solidFill>
              </a:rPr>
            </a:br>
            <a:r>
              <a:rPr lang="cs-CZ" altLang="en-US" sz="2400" b="0" dirty="0">
                <a:solidFill>
                  <a:schemeClr val="tx1"/>
                </a:solidFill>
              </a:rPr>
              <a:t>	(interacting populations)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4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4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4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 b="0" dirty="0">
                <a:solidFill>
                  <a:schemeClr val="tx1"/>
                </a:solidFill>
              </a:rPr>
              <a:t>	Ecosystems</a:t>
            </a:r>
            <a:br>
              <a:rPr lang="cs-CZ" altLang="en-US" sz="2400" b="0" dirty="0">
                <a:solidFill>
                  <a:schemeClr val="tx1"/>
                </a:solidFill>
              </a:rPr>
            </a:br>
            <a:r>
              <a:rPr lang="cs-CZ" altLang="en-US" sz="2400" b="0" dirty="0">
                <a:solidFill>
                  <a:schemeClr val="tx1"/>
                </a:solidFill>
              </a:rPr>
              <a:t>	(communities </a:t>
            </a:r>
            <a:br>
              <a:rPr lang="cs-CZ" altLang="en-US" sz="2400" b="0" dirty="0">
                <a:solidFill>
                  <a:schemeClr val="tx1"/>
                </a:solidFill>
              </a:rPr>
            </a:br>
            <a:r>
              <a:rPr lang="cs-CZ" altLang="en-US" sz="2400" b="0" dirty="0">
                <a:solidFill>
                  <a:schemeClr val="tx1"/>
                </a:solidFill>
              </a:rPr>
              <a:t>	interacting with </a:t>
            </a:r>
            <a:br>
              <a:rPr lang="cs-CZ" altLang="en-US" sz="2400" b="0" dirty="0">
                <a:solidFill>
                  <a:schemeClr val="tx1"/>
                </a:solidFill>
              </a:rPr>
            </a:br>
            <a:r>
              <a:rPr lang="cs-CZ" altLang="en-US" sz="2400" b="0" dirty="0">
                <a:solidFill>
                  <a:schemeClr val="tx1"/>
                </a:solidFill>
              </a:rPr>
              <a:t>	abiotic environment)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141663"/>
            <a:ext cx="1584325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868863"/>
            <a:ext cx="29130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484313"/>
            <a:ext cx="15271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/>
          </p:cNvSpPr>
          <p:nvPr/>
        </p:nvSpPr>
        <p:spPr bwMode="auto">
          <a:xfrm>
            <a:off x="179388" y="549275"/>
            <a:ext cx="87852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cs-CZ" altLang="en-US" dirty="0"/>
              <a:t>E</a:t>
            </a:r>
            <a:r>
              <a:rPr lang="en-US" altLang="en-US" dirty="0" err="1"/>
              <a:t>cosystems</a:t>
            </a:r>
            <a:r>
              <a:rPr lang="en-US" altLang="en-US" dirty="0"/>
              <a:t> are </a:t>
            </a:r>
            <a:br>
              <a:rPr lang="cs-CZ" altLang="en-US" dirty="0"/>
            </a:br>
            <a:endParaRPr lang="cs-CZ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not only more complex than </a:t>
            </a:r>
            <a:r>
              <a:rPr lang="en-US" altLang="en-US" b="1" dirty="0"/>
              <a:t>we think</a:t>
            </a:r>
            <a:endParaRPr lang="cs-CZ" altLang="en-US" b="1" dirty="0"/>
          </a:p>
          <a:p>
            <a:pPr lvl="1">
              <a:lnSpc>
                <a:spcPct val="90000"/>
              </a:lnSpc>
            </a:pPr>
            <a:endParaRPr lang="cs-CZ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but more</a:t>
            </a:r>
            <a:r>
              <a:rPr lang="cs-CZ" altLang="en-US" dirty="0"/>
              <a:t> </a:t>
            </a:r>
            <a:r>
              <a:rPr lang="en-US" altLang="en-US" dirty="0"/>
              <a:t>complex than </a:t>
            </a:r>
            <a:r>
              <a:rPr lang="en-US" altLang="en-US" b="1" dirty="0"/>
              <a:t>we can think</a:t>
            </a:r>
            <a:r>
              <a:rPr lang="cs-CZ" altLang="en-US" b="1" dirty="0"/>
              <a:t> *</a:t>
            </a:r>
          </a:p>
          <a:p>
            <a:pPr lvl="1">
              <a:lnSpc>
                <a:spcPct val="90000"/>
              </a:lnSpc>
            </a:pPr>
            <a:endParaRPr lang="cs-CZ" altLang="en-US" sz="1600" b="1" i="1" dirty="0"/>
          </a:p>
          <a:p>
            <a:pPr marL="457200" lvl="1" indent="0">
              <a:lnSpc>
                <a:spcPct val="90000"/>
              </a:lnSpc>
              <a:buNone/>
            </a:pPr>
            <a:endParaRPr lang="cs-CZ" altLang="en-US" sz="1600" b="1" i="1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cs-CZ" altLang="en-US" sz="1600" b="1" i="1" dirty="0"/>
              <a:t>* </a:t>
            </a:r>
            <a:r>
              <a:rPr lang="en-US" altLang="en-US" sz="1600" b="1" i="1" dirty="0"/>
              <a:t>FRANK E. EGLER, THE NATURE OF VEGETATION: ITS MANAGEMENT ANDMISMANAGEMENT (1977).</a:t>
            </a:r>
            <a:endParaRPr lang="cs-CZ" altLang="en-US" sz="1600" b="1" i="1" dirty="0"/>
          </a:p>
        </p:txBody>
      </p:sp>
      <p:grpSp>
        <p:nvGrpSpPr>
          <p:cNvPr id="2" name="Skupina 7"/>
          <p:cNvGrpSpPr>
            <a:grpSpLocks/>
          </p:cNvGrpSpPr>
          <p:nvPr/>
        </p:nvGrpSpPr>
        <p:grpSpPr bwMode="auto">
          <a:xfrm>
            <a:off x="323850" y="4210050"/>
            <a:ext cx="8569325" cy="2098675"/>
            <a:chOff x="323528" y="4209279"/>
            <a:chExt cx="8568952" cy="2100041"/>
          </a:xfrm>
        </p:grpSpPr>
        <p:pic>
          <p:nvPicPr>
            <p:cNvPr id="1229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4266472"/>
              <a:ext cx="2304256" cy="2042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3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249406"/>
              <a:ext cx="2808312" cy="1987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4" name="Picture 8" descr="http://eusoils.jrc.ec.europa.eu/library/themes/biodiversity/Images/number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4209279"/>
              <a:ext cx="3312368" cy="2100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/>
          </p:cNvSpPr>
          <p:nvPr>
            <p:ph type="body" idx="4294967295"/>
          </p:nvPr>
        </p:nvSpPr>
        <p:spPr>
          <a:xfrm>
            <a:off x="107950" y="1052513"/>
            <a:ext cx="8893175" cy="50419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en-US" sz="2500" b="1" dirty="0"/>
              <a:t>Population</a:t>
            </a:r>
            <a:endParaRPr lang="en-GB" altLang="en-US" sz="2500" b="1" dirty="0"/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cs-CZ" altLang="en-US" sz="2000" i="1" dirty="0"/>
              <a:t>…</a:t>
            </a:r>
            <a:r>
              <a:rPr lang="cs-CZ" altLang="en-US" sz="1800" i="1" dirty="0"/>
              <a:t> a</a:t>
            </a:r>
            <a:r>
              <a:rPr lang="en-US" altLang="en-US" sz="1800" i="1" dirty="0" err="1"/>
              <a:t>ll</a:t>
            </a:r>
            <a:r>
              <a:rPr lang="en-US" altLang="en-US" sz="1800" i="1" dirty="0"/>
              <a:t> the </a:t>
            </a:r>
            <a:r>
              <a:rPr lang="cs-CZ" altLang="en-US" sz="1800" i="1" dirty="0"/>
              <a:t>individuals </a:t>
            </a:r>
            <a:r>
              <a:rPr lang="en-US" altLang="en-US" sz="1800" i="1" dirty="0"/>
              <a:t>that </a:t>
            </a:r>
            <a:r>
              <a:rPr lang="cs-CZ" altLang="en-US" sz="1800" i="1" dirty="0"/>
              <a:t>belong </a:t>
            </a:r>
            <a:r>
              <a:rPr lang="en-US" altLang="en-US" sz="1800" i="1" dirty="0"/>
              <a:t>to the same </a:t>
            </a:r>
            <a:r>
              <a:rPr lang="cs-CZ" altLang="en-US" sz="1800" i="1" dirty="0"/>
              <a:t>taxonomic </a:t>
            </a:r>
            <a:r>
              <a:rPr lang="en-US" altLang="en-US" sz="1800" i="1" dirty="0"/>
              <a:t>group or species</a:t>
            </a:r>
            <a:r>
              <a:rPr lang="cs-CZ" altLang="en-US" sz="1800" i="1" dirty="0"/>
              <a:t>, they can sexually reproduce, a</a:t>
            </a:r>
            <a:r>
              <a:rPr lang="en-US" altLang="en-US" sz="1800" i="1" dirty="0" err="1"/>
              <a:t>nd</a:t>
            </a:r>
            <a:r>
              <a:rPr lang="en-US" altLang="en-US" sz="1800" i="1" dirty="0"/>
              <a:t> </a:t>
            </a:r>
            <a:r>
              <a:rPr lang="cs-CZ" altLang="en-US" sz="1800" i="1" dirty="0"/>
              <a:t>they </a:t>
            </a:r>
            <a:r>
              <a:rPr lang="en-US" altLang="en-US" sz="1800" i="1" dirty="0"/>
              <a:t>live</a:t>
            </a:r>
            <a:r>
              <a:rPr lang="cs-CZ" altLang="en-US" sz="1800" i="1" dirty="0"/>
              <a:t> within</a:t>
            </a:r>
            <a:r>
              <a:rPr lang="en-US" altLang="en-US" sz="1800" i="1" dirty="0"/>
              <a:t> the same </a:t>
            </a:r>
            <a:r>
              <a:rPr lang="cs-CZ" altLang="en-US" sz="1800" i="1" dirty="0"/>
              <a:t>time and within the same </a:t>
            </a:r>
            <a:r>
              <a:rPr lang="en-US" altLang="en-US" sz="1800" i="1" dirty="0"/>
              <a:t>geographical area</a:t>
            </a:r>
            <a:endParaRPr lang="cs-CZ" altLang="en-US" sz="1800" i="1" dirty="0"/>
          </a:p>
          <a:p>
            <a:pPr eaLnBrk="1" hangingPunct="1">
              <a:lnSpc>
                <a:spcPct val="90000"/>
              </a:lnSpc>
              <a:buNone/>
            </a:pPr>
            <a:r>
              <a:rPr lang="cs-CZ" altLang="en-US" sz="2400" dirty="0"/>
              <a:t>Toxicants have …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altLang="en-US" sz="2000" dirty="0"/>
              <a:t>e</a:t>
            </a:r>
            <a:r>
              <a:rPr lang="en-US" altLang="en-US" sz="2000" dirty="0" err="1"/>
              <a:t>ffects</a:t>
            </a:r>
            <a:r>
              <a:rPr lang="en-US" altLang="en-US" sz="2000" dirty="0"/>
              <a:t> on </a:t>
            </a:r>
            <a:r>
              <a:rPr lang="en-US" altLang="en-US" sz="2000" dirty="0">
                <a:solidFill>
                  <a:srgbClr val="FF0000"/>
                </a:solidFill>
              </a:rPr>
              <a:t>structure</a:t>
            </a:r>
            <a:r>
              <a:rPr lang="cs-CZ" altLang="en-US" sz="2000" dirty="0">
                <a:solidFill>
                  <a:srgbClr val="FF0000"/>
                </a:solidFill>
              </a:rPr>
              <a:t> </a:t>
            </a:r>
            <a:r>
              <a:rPr lang="cs-CZ" altLang="en-US" sz="2000" dirty="0">
                <a:solidFill>
                  <a:schemeClr val="tx1"/>
                </a:solidFill>
              </a:rPr>
              <a:t>(</a:t>
            </a:r>
            <a:r>
              <a:rPr lang="cs-CZ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we can measure </a:t>
            </a:r>
            <a:r>
              <a:rPr lang="cs-CZ" altLang="en-US" sz="2000" dirty="0">
                <a:solidFill>
                  <a:schemeClr val="tx1"/>
                </a:solidFill>
              </a:rPr>
              <a:t>structur</a:t>
            </a:r>
            <a:r>
              <a:rPr lang="en-US" altLang="en-US" sz="2000" dirty="0">
                <a:solidFill>
                  <a:schemeClr val="tx1"/>
                </a:solidFill>
              </a:rPr>
              <a:t>al parameters</a:t>
            </a:r>
            <a:r>
              <a:rPr lang="cs-CZ" altLang="en-US" sz="2000" dirty="0">
                <a:solidFill>
                  <a:schemeClr val="tx1"/>
                </a:solidFill>
              </a:rPr>
              <a:t>)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altLang="en-US" sz="1600" dirty="0"/>
              <a:t>elderly vs. young, males vs. females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altLang="en-US" sz="2000" dirty="0"/>
              <a:t>e</a:t>
            </a:r>
            <a:r>
              <a:rPr lang="en-US" altLang="en-US" sz="2000" dirty="0" err="1"/>
              <a:t>ffects</a:t>
            </a:r>
            <a:r>
              <a:rPr lang="en-US" altLang="en-US" sz="2000" dirty="0"/>
              <a:t> on </a:t>
            </a:r>
            <a:r>
              <a:rPr lang="cs-CZ" altLang="en-US" sz="2000" dirty="0"/>
              <a:t>functioning </a:t>
            </a:r>
            <a:r>
              <a:rPr lang="cs-CZ" altLang="en-US" sz="2000" dirty="0">
                <a:solidFill>
                  <a:schemeClr val="tx1"/>
                </a:solidFill>
              </a:rPr>
              <a:t>(</a:t>
            </a:r>
            <a:r>
              <a:rPr lang="cs-CZ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we can measure </a:t>
            </a:r>
            <a:r>
              <a:rPr lang="cs-CZ" altLang="en-US" sz="2000" dirty="0">
                <a:solidFill>
                  <a:schemeClr val="tx1"/>
                </a:solidFill>
              </a:rPr>
              <a:t>functional </a:t>
            </a:r>
            <a:r>
              <a:rPr lang="en-US" altLang="en-US" sz="2000" dirty="0">
                <a:solidFill>
                  <a:schemeClr val="tx1"/>
                </a:solidFill>
              </a:rPr>
              <a:t>parameters</a:t>
            </a:r>
            <a:r>
              <a:rPr lang="cs-CZ" altLang="en-US" sz="2000" dirty="0">
                <a:solidFill>
                  <a:schemeClr val="tx1"/>
                </a:solidFill>
              </a:rPr>
              <a:t>)</a:t>
            </a:r>
            <a:br>
              <a:rPr lang="cs-CZ" altLang="en-US" sz="2000" dirty="0"/>
            </a:br>
            <a:r>
              <a:rPr lang="cs-CZ" altLang="en-US" sz="2000" dirty="0"/>
              <a:t>(</a:t>
            </a:r>
            <a:r>
              <a:rPr lang="en-US" altLang="en-US" sz="2000" dirty="0"/>
              <a:t>~</a:t>
            </a:r>
            <a:r>
              <a:rPr lang="cs-CZ" altLang="en-US" sz="2000" dirty="0"/>
              <a:t> </a:t>
            </a:r>
            <a:r>
              <a:rPr lang="cs-CZ" altLang="en-US" sz="2000" dirty="0">
                <a:solidFill>
                  <a:srgbClr val="FF0000"/>
                </a:solidFill>
              </a:rPr>
              <a:t>maintenance </a:t>
            </a:r>
            <a:r>
              <a:rPr lang="en-US" altLang="en-US" sz="2000" dirty="0">
                <a:solidFill>
                  <a:srgbClr val="FF0000"/>
                </a:solidFill>
              </a:rPr>
              <a:t>&amp; growth</a:t>
            </a:r>
            <a:r>
              <a:rPr lang="cs-CZ" altLang="en-US" sz="2000" dirty="0">
                <a:solidFill>
                  <a:srgbClr val="FF0000"/>
                </a:solidFill>
              </a:rPr>
              <a:t>)</a:t>
            </a:r>
            <a:endParaRPr lang="en-US" altLang="en-US" sz="2000" dirty="0">
              <a:solidFill>
                <a:srgbClr val="FF0000"/>
              </a:solidFill>
            </a:endParaRP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1600" dirty="0" err="1"/>
              <a:t>Natalit</a:t>
            </a:r>
            <a:r>
              <a:rPr lang="cs-CZ" altLang="en-US" sz="1600" dirty="0"/>
              <a:t>y, mortality, reproduction fitness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cs-CZ" altLang="en-US" sz="1600" dirty="0"/>
          </a:p>
        </p:txBody>
      </p:sp>
      <p:sp>
        <p:nvSpPr>
          <p:cNvPr id="47107" name="Rectangle 4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/>
              <a:t>Effects at different levels</a:t>
            </a:r>
          </a:p>
        </p:txBody>
      </p:sp>
      <p:sp>
        <p:nvSpPr>
          <p:cNvPr id="47108" name="AutoShape 4" descr="data:image/jpeg;base64,/9j/4AAQSkZJRgABAQAAAQABAAD/2wCEAAkGBhQSEBUQExQWFRQVGBoXGBcVFRcXGRgbFhcVGBQYHRobGyYfHxwjGRQUIS8gJScpLCwsGx8xNTAqNSYrLCkBCQoKDgwOGg8PGiwlHyEsNDU0NjIsNSosKiwsLCksMCwsLCwsLDUqLC0sLCwuLDAsLDQsKSwpLCwsLzQsKSksLP/AABEIAKkA8AMBIgACEQEDEQH/xAAcAAABBQEBAQAAAAAAAAAAAAAAAwQFBgcCAQj/xABGEAACAQIDBQYDBAYHBwUAAAABAgMAEQQSIQUGMUFRBxMiYXGBMkKRFCNSoTOSsbLB0RUWU2JjgqIkJTRydNLhF0NUc6P/xAAbAQEAAgMBAQAAAAAAAAAAAAAABAUCAwYBB//EADARAAICAQIEAgkEAwAAAAAAAAABAgMRBBIFITFBUXETIjJhgaGxwdEUM0KRFVLw/9oADAMBAAIRAxEAPwDcaKKKAKKKKAKKKKAKKKKAKKKjtv7QaCAyIuZgRp162FwCbcASL9aAkaKqJ27NK6i3dhcQilQsiuATKDnuMpRlCOLHS9j1rrZ+0Z0wuFceOXEG8mdZND3TuQFv4CSgWxIALcOVAWyiqfFvXOe7YIhVvEbRyggd7h4yhzWyuO9kvxH3d+tvf6zYoxCVIVa5YZAkuZGCB8j3sLgrKhI0uU4aigLfRVK2xvLMQ8aqVzRMwKpIrqcneRe5GhFuII4giroKA9ooooAooooBhtrGPHGGRS3jRWspYqrMA75RqbA3/PlVT2Z9oaOKJxKAXhDsVlDMpSYvmJa4swTUWIuLk1btr44xRh1AJ7yNLEkaSSIhOnMBr1GR75Qj4yRpctkYKATOFvfW/wDs8g9R5igIPBbTxkUJARjJ3IlPeRTOZHKkNb5VIYKClxca21vUg+1cZ3hjAHhkSMnuJD4WYDvgb5CMhJsCbEa24VJyb1wrbN3iXz/FGw/RrIzeZ8MTG4uOHUV1DvRC7hBnLZstghNtcoY2v4b6ZuGh6UBBx7YxdlkeNr/FlEMhyg4MMbAML/fZls1+mhsa6j2ri2IJjY6x2Tu3UXE2JVjm0IuqwE30Ga9rGpbaW8gT4EZyJUjYhTa7SIjKD+IZxp69DZOTfGHuu8UmxUkEoxAYRd7lIGuYJrbyPOgIuTb2NsGWLTLn1he5ISJmjtfQh2kW/P2N7kKipt5olBNpGF2Ayxs2cp3gcLbiV7p7jjw6ipRGuAetAdUUUUBHYreCCMlXkAIsCNb3JVQBYanM6DTmw61wd5sMED98mUrmzXNrZc3HrlN7cba2pjtTdIPKJ0dxJ3iMczXUKJIZGVRbrCthwFz1rjaW5UbQSRxEqzgkZmJUSFChkNhfMVJvy52oCQg3nw7kqsl7C/wtzd48vD486MMvHThXX9YYSFKSI2YoAQdPHly+K1r2dTbzFItutEX7y7h8we4b5g7OGta1wXYdLG1cR7nQKQVzKRktZrfo3V1vpr4lvre2ZrWBNAS2ExiSLnQ5l6i9joCCOosRrS1Mtl7JTDoUjvYsW16m17AAAXtewA1JPOntAFFFFAcyPYE6m2unGo/Ze1u/ZrLZVtqTqSb/AE4UnjZTM5w6Gyj9Kw/cHmakcPhVQWVQvDh5CwoBSq/vHv3g8CwSeX71vhiQGSQ34eBdfrakd/t5XwmHVYAGxWIkEECnhnf5j5KLn6V1ufuPFgUzn73FPrNiH1kdj8VmOoXoB70BFf8Aq3AvikwuPij/ALR8K4X101tVp2HvBh8ZH32GlSVOqngejDiD5EVIWrP99d2zgmO2MAojmiGbERLpHiIhrIGUaZwLkN5GgNAtTRdqR94YicrA2sdL9LGvdk7TTEQR4iM3SVA6nyYX+tNtobJuxnj/AEosRfgbC1vcc6AlKKbbPxwlTMNCNGU8VPMGnNAFFFFAI4rCrIuVxcXVra8UYMp06MoPtTH+rOG/slPkbkG3em1if8eX9c1KUlicSsaF3IVVFyTyAoCJxO6uHyaAoyplWTOzFbK4ViWY5iBI+rX4moaDEYHD5GeXvHjuFdc+UDS6jxEFQRfKSwBuRVF7Ru0WR3MEfh/u8lGlsw4M5GtjounE61mk+IZzmdixPNjc/nV5puESsjuseM/2SY0f7H0ngsVgJ5CyFc8jK5BLLd0KlWCkgZtF4amwvepFd2MMFKCIZSuUi7WtkydeOTw3420vXy5h8SyG6MVPkePr19613sz7S2cjDYlr24OeQ/l16ceF7YavhUqY74PK+Z5OnCyjR33Zw5zXj+J+8NncWbW7CzeG+Zr2te5ve9SarbSvaKpiOFFFFAFFRO9H2v7M32Hu/tF1y998FrjPe3leqVfeXpgP9X86AV7K9pSy4zayySO6x4oqgdiwQZptFvwGg0HStGrAdwTtj7TtH7IML3n2g/aO8vbvM0nwW+W+f8qvezjvD30ffDBd1nXvMmbNkzDPbzy3tQGh0UUUAVHbSxrXEMf6Ruf4F5sf4V1tDaojOQDNIQMq9bkgfsrrZuByAsxzSPqzfwHkKARaRcNGsagszGwHNmPEk0DaUiMqyoFDmwZWzAE8AdKkGiBIJAJHA21HpUU18RJYaRRPx5uy/wABQFc3s127skN8NsUR0z5Et72q91VO0Ld6XEQRzYa32vCyCeG+mYr8cZPRl0+lWXCyMyKzrkcqCy3DZSR4lzDQ2Ol+dALVUe0LfmPZqQtNE0kUzNG+UjMoyE3AOh9Lirbes87X9zJ9pDCQQAACR2d2PhRcoFzzJ10AoBXsT2rHJsmGJZFZ4s4KBhnUd4xXMvEXBFXfFbQjjtnYC/Ac/oKrm4vZxhtmR/djPMws8zgZm6gD5Vv8o9yeNT6YBVlaYm5IA1tZQOlAMZpBm+0wENbSRR8w62/EKlsPiFdQ6m4PCorZ9nxDzRj7vLlJ4B2vxH869cfZnzj9C58Q/Ax+b/lNATFFcpIDwIPob11QBVN372tYd18samWTzygmNf8ASW9l61cqzLbv37Yn/EMiD0AMa/u1M0Vanas9jfRHdPyMTnnLsXY3ZiST5nU0nXrKQbEWI0I6Eca8rt0TApxs/FmKVJB8pB9R8w9CLj3pvSuGgLuqDixCj3NqPGOZ6fTW5+0e8gyE3aI5bnmpF4z5+HS/VTU9VG3SkyYoIODxlfdLMv5Z/rV5rhNTX6OxpEC2O2bQUUUVHNQUUUUBmHZD/wAdtn/rD+/PWn1mHZD/AMdtn/rD+/PWn0BC7a3zweEbJiMTFE1r5WbxWPA5RrbQ8qlcNiVkRZEN1dQymxFwwuDY68DUBvpuHh9pxqk4syEFZF0YC4LLf8LDQj34ioduzifDm+ztoTwAcIZrYiH0AbVR9TQFuk2OjSmVrsdLC+gtw4U+qiHejamEH+2YAYhBxlwLZjbqYW8X0NSWxO0zAYlu7WcRy8O6nBhe/Sz2BPoTQFoNNdnRMqkMiocxNk4EHn6mnQN6CbUBEbz70w4GHvpm8lUfE56AftPAVjO3e2TGTMRERAnIJYtbzci9/S1QW/m87Y7GyS3PdqSsQ5BAdDbqeJ9artdXoeG11wUrVmT8ei+BOrqUVl9Syw9oeOU5vtM1/wD7CR9DcVeN1+2OQELigJE5yIoWRfMqNGHpY+tZFSuHmytf61YT0entW2cF5pYa/o3qMJcpr7M+ssHjEljWWNg6OLqwNwQaR2vbuXzMVFrEgXI1HKsu7IN42WY4JjdJAXjv8rjVgPJlubdV8zWuEVx+s0stLc6n2+aIF1Tqm4sSwiAIoXhYW5aWr3FQZ0ZL2zC1xbn60rRUQ0kdsfZrQhlJDKTcHgeFjcewqRoooDw1mMZuL9S37zVp9ZrNFleRD8sjj/WSPyIqy4c/Wa9xL0vVmf76bqsHbExC6tq6gaqebAdDz6VTK3Go3GbuYeU5nhQk8wMpP0tXR16jasSJjiZCBV73K3VZGGJmWxt92p4i/wAxHLTgKsuC2BBCbxxKp62ufqaf15ZqNywgojvYrWxcFubMP/zetCqh7tx5sXHp8Id/oMv7XFXyuY137vwIGo9sKKKKhEcKKKKAhN390YcHLiJYs+bFSd7Jma4zXY+HQWHjNTdFFAFMdsY4xR5xY+ICx5g8afVy8YIsQCPOgEsHihIgcAi/I0y21uxhcWuXEQRy+bKMw9G4j2NGym7t3w5+XxJ5oeXsac7TaQJaIXYkC/QHifagKa3ZlJhzm2dj8RhekUh+0QeQyvqB7mp2UYldmy/aWjbECGW5hBVCQr5LAm97W96Vx+HeCPvVlclbXDm4bytyqXsGXUaEag+Y1FerkD5HNeVM73bvtgsZJh2GgN0P4kPwH6fmDUNX0CE1OKlHoyzznmgooruGPMQKzSyepZeEXHs/Y/b8IRx7wfutf8q2feRdpZ1+wnCBMvi+0LIWzX0tkIFrWrOuyLYBkxRxJH3cAIB5GRhYAeikk+q1szHS/GuX45ZGepwv4pJ+fN/c066SdmF2WCj5Nv8A4tm/qYj/AL6Mm3/xbN/UxH/fVigwEsi55JHRydFU2C9NOdL7FxTSRnMblWK5h81udUZBKtk2/wDi2b+piP8AvpttKPb/AHMniwHwP+jTEZ/hPweP4unnarNtF5HxKxqbquV2A0+bn19KnKApXZqu1RD/ALyMdreC/wCn5fGV8PD361xvTgu7xOf5Zhf/ADoAGHuuU+zdKvFMNtbLGIiMZNjxVvwsOB9ORHME1uot9FNSNlc9kslBor10ZWaNxldfiX9hB5qeR/jpXldHGSksotE01lBRRS2BwDTyd0mnDO/JFPP/AJjrYe/AV5OahHdI8lJRWWWDcvBaSTn5iEX0QnMfdyR/lFWeksLhljRY1FlUAAdAOFK1zdk3ZNyfcqpy3NsKKKK1mIUUUUAUVn29vbBh8KxhhXv5RoSDaNT0La3Pp9ao8/bhjS11WBR0yMfzL1Pq4dqLVuUeXv5G2NUmbzRWRbC7dCWC4mEAH5oiQR/lYm/61alszakeIjE0Lh0bgR+YI4gjoda036W2j9yOPoYyrlHqN9sxEBZ1HiiNyOqn4h/GpCKUMoYagi4966YX0NReym7t3wx+XxJ5qeXsajGB6cI0s7GQHu47ZF5MebedqlKbwYTK7vmY5yDYnQW6VXt+d7jhESCBe9xuIOTDxDXXnI3RF4k/+SAON7t2MLtMPAXQYiC2qkF484uodb3ytxsbdRWMbe7NcbhWN4i6D54wXU/QXHuBW4bkbojAwnO3e4mY95iJj8Ujnjrxyi5AHvzqcxmKEaNIeCi//irDS8Qt0y2rmvB/Y2wtcOR8tRbBmY27t79AjE/QCrxut2UYiUgyqcPHzZx94w6KnL1a3oa1043EBO9KJltmyAtmtx48L2qSw04dA44MLiplnG7XHFaUff1fwN/6tr2Fgq27+38Ph8U2x+6bDtGAYc5FsQpF2dW5tfNcHX6EC3VBb3boxY+Hu3JSRDmimTR4nHBlPsLjn9CIbdDe6VZ/6L2hZcYguknBMUg4SIfxWGq+vmBSNtvLIbeSzbVR2yRLcK5IdhyUD8r8KcoiRR2GiIL+w1NeT4TM6PmYZL6A6G/WmO1ZRIVw6m5ZvHb5VXVr+uleAU2LESrTN8Upzei/KPpUlXirYWHCvaAKKKKAYbT2NHOAHGo+FlNmX0PTyNwelV+XcyUHwSow/vqVP5XH7Kt9Fbq77K/ZZnGyUejKlhty3J+9lAHSIan/ADNw9hVlwOASFMkahVHIdeZJOpPmacUV5ZbOz2mJTlLqwooorUYBRRRQBWddsW+DYbDrhYmyyzg5iDqsY0NuhY6X6Bq0WvnztmnLbUZTwWOMD0y5v2sasOG0xt1CUui5m2mOZFGryiiu0J4VduzjfBsHiBmb7pyFlBOluAk9V69LiqTTzZ3E+n8axlTG6Lql0f8A2fgZ1xU3sfRn1gDUPt7ASPaSM6qCLDRteNjz9KNzcSZNn4Z24mJLnrYWv+VSO0NoRwRPNKwSNAWZm4ADjXz+UdrafYqWsPBH70bzRYDCtiZeA0VB8Ujn4UUdSf4moPcbdiXO+08cAcbiB8PLDxfLCvQ/iPX3uw3Y2e+1MUu18UpWCMn7DA3If/IYfibl09hWhVieHteMt6A19RXtARe0ZWd/syG11u7dFOlh5mpDDwBFCLwUWFIrE/fFvDkKgDTxX8z0p1QBUFvfujFj4O7clJEOaKZNHiccGU8eQuOf0Ina8DDhfUUBSt0t7pVm/ovaNkxiC8cg0jxSDhIh/Fpqvr5gWOLY479p2NyTdQOWg1PWmu926MWPg7t7pIhzRTJpJE44Mp48QLjn9CIbdHe6VZ/6L2jZMYgvHINExScnQ8M2mq+vQgAXaiiigCuWkAFyQB5ms63+7VBhi2Hw9mlGjOdQh6AcGYc76DzrINpb0TzsWkkZyfxsT+XAelqudNwiy2KnN7U/i/6JUNM2szePqfUEWMRjZXVj5MD+w1WN7e0WHBkxKO9n/ADovTO3L0GvpXz5DtNlN/zGhp6k+fxXvfjfjfnerXT8Cp35nPK8MY+5Mp0dcpc5Z93QtW0u0nHTEkS90PwxAKB7/EfrVg7O9/J3xS4WdzIslwrNqysASNeJBsRrWb1c+ynZJlx4lt4IFLE/3mBVB66k+xqy12k01eln6iWF4d+3PzJmopqjVL1V0Nuooor5+c6FFFFAFYr25bBZZ4sWB4XXI3kyXI+qn/Sa2qo/buxY8XA+HlF1YcRxUj4WHmDUrR6j9PcrO3fyNlctsss+UqKte9nZ/PgnOZbx38Mig5G9T8p8j7XqvDZ7+Xreu4qkrY7q3le4sowcuceY1qV2bg2NlAu7kBQOJJ0Ue5NeYTZniAsXc8FUEknyA1NaRsTcnF4OA7RECy4mMqYsM172JysxI4SWNwOWt9eGGp1MNHBzm/W7I2trTrfLr2RqWxdnjD4aKD+yjVb+agAn63NUSRjt3FlAP91YZ/EeH2uZPlHWJfz99EdobzTbWKbKgV8OxUHaDkMpw63s0C5gLuxBF+BB0uL20TZmzosLAkEShIolyqOQA5k9eZJ8zXAt55spB0iAAACwGgA4DypntTZxlWwdl8hwPqKjMb2gYCJsr4qO44hSX/dBpfZu+eDxBCxYmNmPBS2Vj7NY1n6KaW7a8eRltfXApBsRgoBmlFgBZW0HppwpT+hz/bzfrD+VSV6K1mJG/wBDn+3m/WH8qP6HP9vN+sP5VJUUBG/0Of7eb9YfypuuwG73vO9e1hrfxHyJ4WqaooDwVB73boxY+Hu5LpIhzRTJo8TjgynjxAuOf0InaKAzDcrtOlfHjY+KCNNH3iHEI3hlaOxUhbCxKh7+Y5Vbd/NvHCYGSRTZ28CHozc/YXPtUpi9iwSOkrxI0kZDI5UZ1I4ENxFUrtpUnBxEcO91943t/GpmgrjZqYRl0ybtPFSsimYViZizEk3pKiiu4bzzJzeXlhS2GmytflzpGiieHlHqbi8osuzdnSTyrDEpZ3NgB+ZPQDrW+7o7srgcOIRq58UjfiY8fYcBWUdksJbaKMOCxuT7rl/awrcqoeP6mbmqF7OM/HmecRtbkoduoUUUVzJVhRRRQBReq5tPesxPKuVbRFQczENZ+7tLa1u6Gcgm4tlNMsHtuZ8VGGcANJGGRGDIA2FlcgNluVLqrXoC3PGCLEXB0IOoNQeJ3GwMhzNhYr+SZf3bUhNvaR3jhVKQyZJFu3eoofIzlAOBurDXUE0jid45GuvhjaOWFHUNd7tLCG0K2yMrtY35fTKM5R5xeD1NroTmztg4fD/oYY4/NEAP1ten9qiN3dtnEoZMqgXFsrZiLgEq4+V1NwR5cql68bb5s86lQ313RjmdMf35wsmG8bSqoOdUIcLJqCygqbDzNZFv12jTY6RkUmPDA+GMG2b+89uJ8uA/OtF7b9rtHgkgXTvpLN/yoMxH6xWsJrouEaSLj6aSy+35JdEFjcz2vVkI4GuaK6Ekmndnfag8LLBiWLQ6DM2rRdDfiU6g8OXStuVr6ivknCNZx9PrX0R2W7VM2z0DG7QsYr9Qtin0VgPauc4vo4wir4LGXh/n8mjUVrb6ReTLfRRRXPEIKKKKAK8ZwBcmwHEmoGTaISfvlkDQutns1wjRNZmHSwYZh0W/y0tNFFjYikyHIHF0ZiA4FjHnAOqsGU5G8rigGTbYlxpMeDOSDg2LIve3EYdSLOf8Q+Acs/Jbb266z4A4MMxIUZGkYu2ZdVLM1ySTxPmafbW2zDhEUvoW8EcaLmeQ8kjQak+mgGpsNajsHsufEus+LPdqpDR4VGuqkG6tM4/SODbwjwL/AHjrWdc5VyU49UZRk4tNdj5w2ngGhlaN1KspIIIsQRxFNK+ld7dw8Nj/AI/BKBo62vb+8PmH5+dZhtHsQxiN900cq9c2Q+4P8zXX0cTotWZPa/B/Zk9Wwlz6Gc0thYC7AfWr3gOxPHOR3ndRjmS+b8lvWkbpdl+HwRWRvvpRqGYWVT1C9fM39qyt4lp6lndufgvz2PfSwjzbOezHdM4WAzSi0s1vCeKIPhB8ze5Hp0q7VBbwbefDuioivmVnILEMckkKFVABuxE1x6VFT73u3dvbu0DBjqbFTHis0T+EkOpgBNuo9+S1F8tRY7J9WQbLHZJyfcuVFUuTfR3V7IoCC7FXIJtP3Xh8JGoAbXkbedLYrfcpmOWMqsmRbM13CG0pAtYAHQEnXKxAItWg1luoqn4beyTPZ1UMfBcFhGp+0zxAsCLjSNdb6lgNKc7F3ueeZEaIIH0+IlgRDFNqLWt94R7CgJPGbxYaN2SSVVZQcwN9AFDkE2t8JvbpfoaRxe8sCrmQh2FjlHhJGeNG4jiveLccRccL0nit1VmecysSkpBVVNsp7kQk8Pitmty14UtNutExYnN4mL/FwZihcjTTN3a397WvQDPE7fhZ0RgCAWcsJGCgRymFdQoztn/9s8+pAp6N6MIQWEqEAAlrG1iAy3NrcGB8gaRl3QhI4yA+IghhdWafv8w0tcScL3FtLV1it04pEZGeWznM1n4nuhFrpb4QD5HUWoDuDeSFnIDAAZ73uGLJL3RATLrd7i/M8qWwu8WHkkESSqzsLgC+vhD8bWvlN7evQ03bdOEtnu+YEspzfCWlExI0/GOB0sSK6wW68MTq6ZgVbMBm0v3bRk2tzDMfU0BRe3jBlsPh5QDZJGU+WdQR+4axSvqfejYK4zCyYdtMw8J/Cw1U/X8r180bZ2JLhpXhkUqyGxH7D5gjUHmK6ng90ZVOruvoTaHmOPAj6KK7jiLGwFXfU3pZ5IUwSXceWtbv2NQEYKVuTTG3+VI1P5g1kGxNivLIsES55HNh/Enoo4k19G7vbGXCYaPDqbhFsT+InVm9ySaqON2xhTGn+TefJDVNV1Kvu3kkaKKK5IqwphtETghoShW2qMup81bMBfyP1FP6KAgNk4IPK0pyghs1lLqwZlYOroRwIIIvfUtan+09lq4ZwimSwAJ8jca8j50kC0DM7gOrvcupswzEKgKnQgXAuD7U8xO0I0RpGYZUNmI1ym4Gtr2tcelAMsGIXxLy91bEKgQswBIW5IUOCVGpJKgg8LjhTTHbxNJKcLglWSVTaSRr9xB5OQfFJ0iXX8RUcedlY6RXt3V42cg92c6ozahxwOR7huBAve/ECdwmDSJAkaKii9lVQoFzc6DqSTQDDY2wFgLSMzSzyW7yaS2ZrXsoA0VASbIug8zc1K0UUAUUUUBF7SxmHilSSZgsgVghOb4WaMPoNLZu61PlXC7wwE3zplsGvrmJZpFtly3v9y/n4W00pfaexEnILlhZWTwm2jNG55dYk/OovaW54Zfu2IYsC2Y8QJJpbDwmxzzvyOmnnQD2PeXCm9pVsMtyAbDMAV1tbgVPoR1ryHeCFmIBWwB4ghiRI8RATLcjMjAEeelIyboRvHkd5Dc5mykKCcip8IWwACLbpbTpSv8AVWLMHu4YHMpzfCTK8txcfikca30NqAXwu3MPK/dpIjMRew1uMqvxtY+F1NuhqRyjjUTgN14YXV0zDKbgZri5jWI8vwqPe9S9AFFFFAFFFFAFFFFAFQm8m6GHxy2mXxD4ZF0dfIHmPI3FTdFZQnKElKLw0epuLyjH9odiUob7qWFx/iKyN9QGB/Kutn9i85P3s0SL/hhnP5hQPzrXqKs/8xrMY3/JZ+hK/WXJYz8iE3a3Qw+BUiJbs3xSNq7e/IeQsKm6KKrJzlOTlJ5bIrk5PLCiiisTwKKKKAb4/BiWNoySt7ara4sQQRfS9xUZit3rsvdkItjmGpu2UqrH8VwzBr/ELcxepuvDQFf3cwwDuTmSSP7uROKP80couOak+IWuS19RVhrgcfYfxrugCiiigCiiigCiiigCiiigCiiigP/Z"/>
          <p:cNvSpPr>
            <a:spLocks noChangeAspect="1" noChangeArrowheads="1"/>
          </p:cNvSpPr>
          <p:nvPr/>
        </p:nvSpPr>
        <p:spPr bwMode="auto">
          <a:xfrm>
            <a:off x="155575" y="-769938"/>
            <a:ext cx="2286000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7109" name="AutoShape 8" descr="data:image/jpeg;base64,/9j/4AAQSkZJRgABAQAAAQABAAD/2wCEAAkGBhQSEBUQExQWFRQVGBoXGBcVFRcXGRgbFhcVGBQYHRobGyYfHxwjGRQUIS8gJScpLCwsGx8xNTAqNSYrLCkBCQoKDgwOGg8PGiwlHyEsNDU0NjIsNSosKiwsLCksMCwsLCwsLDUqLC0sLCwuLDAsLDQsKSwpLCwsLzQsKSksLP/AABEIAKkA8AMBIgACEQEDEQH/xAAcAAABBQEBAQAAAAAAAAAAAAAAAwQFBgcCAQj/xABGEAACAQIDBQYDBAYHBwUAAAABAgMAEQQSIQUGMUFRBxMiYXGBMkKRFCNSoTOSsbLB0RUWU2JjgqIkJTRydNLhF0NUc6P/xAAbAQEAAgMBAQAAAAAAAAAAAAAABAUCAwYBB//EADARAAICAQIEAgkEAwAAAAAAAAABAgMRBBIFITFBUXETIjJhgaGxwdEUM0KRFVLw/9oADAMBAAIRAxEAPwDcaKKKAKKKKAKKKKAKKKKAKKKjtv7QaCAyIuZgRp162FwCbcASL9aAkaKqJ27NK6i3dhcQilQsiuATKDnuMpRlCOLHS9j1rrZ+0Z0wuFceOXEG8mdZND3TuQFv4CSgWxIALcOVAWyiqfFvXOe7YIhVvEbRyggd7h4yhzWyuO9kvxH3d+tvf6zYoxCVIVa5YZAkuZGCB8j3sLgrKhI0uU4aigLfRVK2xvLMQ8aqVzRMwKpIrqcneRe5GhFuII4giroKA9ooooAooooBhtrGPHGGRS3jRWspYqrMA75RqbA3/PlVT2Z9oaOKJxKAXhDsVlDMpSYvmJa4swTUWIuLk1btr44xRh1AJ7yNLEkaSSIhOnMBr1GR75Qj4yRpctkYKATOFvfW/wDs8g9R5igIPBbTxkUJARjJ3IlPeRTOZHKkNb5VIYKClxca21vUg+1cZ3hjAHhkSMnuJD4WYDvgb5CMhJsCbEa24VJyb1wrbN3iXz/FGw/RrIzeZ8MTG4uOHUV1DvRC7hBnLZstghNtcoY2v4b6ZuGh6UBBx7YxdlkeNr/FlEMhyg4MMbAML/fZls1+mhsa6j2ri2IJjY6x2Tu3UXE2JVjm0IuqwE30Ga9rGpbaW8gT4EZyJUjYhTa7SIjKD+IZxp69DZOTfGHuu8UmxUkEoxAYRd7lIGuYJrbyPOgIuTb2NsGWLTLn1he5ISJmjtfQh2kW/P2N7kKipt5olBNpGF2Ayxs2cp3gcLbiV7p7jjw6ipRGuAetAdUUUUBHYreCCMlXkAIsCNb3JVQBYanM6DTmw61wd5sMED98mUrmzXNrZc3HrlN7cba2pjtTdIPKJ0dxJ3iMczXUKJIZGVRbrCthwFz1rjaW5UbQSRxEqzgkZmJUSFChkNhfMVJvy52oCQg3nw7kqsl7C/wtzd48vD486MMvHThXX9YYSFKSI2YoAQdPHly+K1r2dTbzFItutEX7y7h8we4b5g7OGta1wXYdLG1cR7nQKQVzKRktZrfo3V1vpr4lvre2ZrWBNAS2ExiSLnQ5l6i9joCCOosRrS1Mtl7JTDoUjvYsW16m17AAAXtewA1JPOntAFFFFAcyPYE6m2unGo/Ze1u/ZrLZVtqTqSb/AE4UnjZTM5w6Gyj9Kw/cHmakcPhVQWVQvDh5CwoBSq/vHv3g8CwSeX71vhiQGSQ34eBdfrakd/t5XwmHVYAGxWIkEECnhnf5j5KLn6V1ufuPFgUzn73FPrNiH1kdj8VmOoXoB70BFf8Aq3AvikwuPij/ALR8K4X101tVp2HvBh8ZH32GlSVOqngejDiD5EVIWrP99d2zgmO2MAojmiGbERLpHiIhrIGUaZwLkN5GgNAtTRdqR94YicrA2sdL9LGvdk7TTEQR4iM3SVA6nyYX+tNtobJuxnj/AEosRfgbC1vcc6AlKKbbPxwlTMNCNGU8VPMGnNAFFFFAI4rCrIuVxcXVra8UYMp06MoPtTH+rOG/slPkbkG3em1if8eX9c1KUlicSsaF3IVVFyTyAoCJxO6uHyaAoyplWTOzFbK4ViWY5iBI+rX4moaDEYHD5GeXvHjuFdc+UDS6jxEFQRfKSwBuRVF7Ru0WR3MEfh/u8lGlsw4M5GtjounE61mk+IZzmdixPNjc/nV5puESsjuseM/2SY0f7H0ngsVgJ5CyFc8jK5BLLd0KlWCkgZtF4amwvepFd2MMFKCIZSuUi7WtkydeOTw3420vXy5h8SyG6MVPkePr19613sz7S2cjDYlr24OeQ/l16ceF7YavhUqY74PK+Z5OnCyjR33Zw5zXj+J+8NncWbW7CzeG+Zr2te5ve9SarbSvaKpiOFFFFAFFRO9H2v7M32Hu/tF1y998FrjPe3leqVfeXpgP9X86AV7K9pSy4zayySO6x4oqgdiwQZptFvwGg0HStGrAdwTtj7TtH7IML3n2g/aO8vbvM0nwW+W+f8qvezjvD30ffDBd1nXvMmbNkzDPbzy3tQGh0UUUAVHbSxrXEMf6Ruf4F5sf4V1tDaojOQDNIQMq9bkgfsrrZuByAsxzSPqzfwHkKARaRcNGsagszGwHNmPEk0DaUiMqyoFDmwZWzAE8AdKkGiBIJAJHA21HpUU18RJYaRRPx5uy/wABQFc3s127skN8NsUR0z5Et72q91VO0Ld6XEQRzYa32vCyCeG+mYr8cZPRl0+lWXCyMyKzrkcqCy3DZSR4lzDQ2Ol+dALVUe0LfmPZqQtNE0kUzNG+UjMoyE3AOh9Lirbes87X9zJ9pDCQQAACR2d2PhRcoFzzJ10AoBXsT2rHJsmGJZFZ4s4KBhnUd4xXMvEXBFXfFbQjjtnYC/Ac/oKrm4vZxhtmR/djPMws8zgZm6gD5Vv8o9yeNT6YBVlaYm5IA1tZQOlAMZpBm+0wENbSRR8w62/EKlsPiFdQ6m4PCorZ9nxDzRj7vLlJ4B2vxH869cfZnzj9C58Q/Ax+b/lNATFFcpIDwIPob11QBVN372tYd18samWTzygmNf8ASW9l61cqzLbv37Yn/EMiD0AMa/u1M0Vanas9jfRHdPyMTnnLsXY3ZiST5nU0nXrKQbEWI0I6Eca8rt0TApxs/FmKVJB8pB9R8w9CLj3pvSuGgLuqDixCj3NqPGOZ6fTW5+0e8gyE3aI5bnmpF4z5+HS/VTU9VG3SkyYoIODxlfdLMv5Z/rV5rhNTX6OxpEC2O2bQUUUVHNQUUUUBmHZD/wAdtn/rD+/PWn1mHZD/AMdtn/rD+/PWn0BC7a3zweEbJiMTFE1r5WbxWPA5RrbQ8qlcNiVkRZEN1dQymxFwwuDY68DUBvpuHh9pxqk4syEFZF0YC4LLf8LDQj34ioduzifDm+ztoTwAcIZrYiH0AbVR9TQFuk2OjSmVrsdLC+gtw4U+qiHejamEH+2YAYhBxlwLZjbqYW8X0NSWxO0zAYlu7WcRy8O6nBhe/Sz2BPoTQFoNNdnRMqkMiocxNk4EHn6mnQN6CbUBEbz70w4GHvpm8lUfE56AftPAVjO3e2TGTMRERAnIJYtbzci9/S1QW/m87Y7GyS3PdqSsQ5BAdDbqeJ9artdXoeG11wUrVmT8ei+BOrqUVl9Syw9oeOU5vtM1/wD7CR9DcVeN1+2OQELigJE5yIoWRfMqNGHpY+tZFSuHmytf61YT0entW2cF5pYa/o3qMJcpr7M+ssHjEljWWNg6OLqwNwQaR2vbuXzMVFrEgXI1HKsu7IN42WY4JjdJAXjv8rjVgPJlubdV8zWuEVx+s0stLc6n2+aIF1Tqm4sSwiAIoXhYW5aWr3FQZ0ZL2zC1xbn60rRUQ0kdsfZrQhlJDKTcHgeFjcewqRoooDw1mMZuL9S37zVp9ZrNFleRD8sjj/WSPyIqy4c/Wa9xL0vVmf76bqsHbExC6tq6gaqebAdDz6VTK3Go3GbuYeU5nhQk8wMpP0tXR16jasSJjiZCBV73K3VZGGJmWxt92p4i/wAxHLTgKsuC2BBCbxxKp62ufqaf15ZqNywgojvYrWxcFubMP/zetCqh7tx5sXHp8Id/oMv7XFXyuY137vwIGo9sKKKKhEcKKKKAhN390YcHLiJYs+bFSd7Jma4zXY+HQWHjNTdFFAFMdsY4xR5xY+ICx5g8afVy8YIsQCPOgEsHihIgcAi/I0y21uxhcWuXEQRy+bKMw9G4j2NGym7t3w5+XxJ5oeXsac7TaQJaIXYkC/QHifagKa3ZlJhzm2dj8RhekUh+0QeQyvqB7mp2UYldmy/aWjbECGW5hBVCQr5LAm97W96Vx+HeCPvVlclbXDm4bytyqXsGXUaEag+Y1FerkD5HNeVM73bvtgsZJh2GgN0P4kPwH6fmDUNX0CE1OKlHoyzznmgooruGPMQKzSyepZeEXHs/Y/b8IRx7wfutf8q2feRdpZ1+wnCBMvi+0LIWzX0tkIFrWrOuyLYBkxRxJH3cAIB5GRhYAeikk+q1szHS/GuX45ZGepwv4pJ+fN/c066SdmF2WCj5Nv8A4tm/qYj/AL6Mm3/xbN/UxH/fVigwEsi55JHRydFU2C9NOdL7FxTSRnMblWK5h81udUZBKtk2/wDi2b+piP8AvpttKPb/AHMniwHwP+jTEZ/hPweP4unnarNtF5HxKxqbquV2A0+bn19KnKApXZqu1RD/ALyMdreC/wCn5fGV8PD361xvTgu7xOf5Zhf/ADoAGHuuU+zdKvFMNtbLGIiMZNjxVvwsOB9ORHME1uot9FNSNlc9kslBor10ZWaNxldfiX9hB5qeR/jpXldHGSksotE01lBRRS2BwDTyd0mnDO/JFPP/AJjrYe/AV5OahHdI8lJRWWWDcvBaSTn5iEX0QnMfdyR/lFWeksLhljRY1FlUAAdAOFK1zdk3ZNyfcqpy3NsKKKK1mIUUUUAUVn29vbBh8KxhhXv5RoSDaNT0La3Pp9ao8/bhjS11WBR0yMfzL1Pq4dqLVuUeXv5G2NUmbzRWRbC7dCWC4mEAH5oiQR/lYm/61alszakeIjE0Lh0bgR+YI4gjoda036W2j9yOPoYyrlHqN9sxEBZ1HiiNyOqn4h/GpCKUMoYagi4966YX0NReym7t3wx+XxJ5qeXsajGB6cI0s7GQHu47ZF5MebedqlKbwYTK7vmY5yDYnQW6VXt+d7jhESCBe9xuIOTDxDXXnI3RF4k/+SAON7t2MLtMPAXQYiC2qkF484uodb3ytxsbdRWMbe7NcbhWN4i6D54wXU/QXHuBW4bkbojAwnO3e4mY95iJj8Ujnjrxyi5AHvzqcxmKEaNIeCi//irDS8Qt0y2rmvB/Y2wtcOR8tRbBmY27t79AjE/QCrxut2UYiUgyqcPHzZx94w6KnL1a3oa1043EBO9KJltmyAtmtx48L2qSw04dA44MLiplnG7XHFaUff1fwN/6tr2Fgq27+38Ph8U2x+6bDtGAYc5FsQpF2dW5tfNcHX6EC3VBb3boxY+Hu3JSRDmimTR4nHBlPsLjn9CIbdDe6VZ/6L2hZcYguknBMUg4SIfxWGq+vmBSNtvLIbeSzbVR2yRLcK5IdhyUD8r8KcoiRR2GiIL+w1NeT4TM6PmYZL6A6G/WmO1ZRIVw6m5ZvHb5VXVr+uleAU2LESrTN8Upzei/KPpUlXirYWHCvaAKKKKAYbT2NHOAHGo+FlNmX0PTyNwelV+XcyUHwSow/vqVP5XH7Kt9Fbq77K/ZZnGyUejKlhty3J+9lAHSIan/ADNw9hVlwOASFMkahVHIdeZJOpPmacUV5ZbOz2mJTlLqwooorUYBRRRQBWddsW+DYbDrhYmyyzg5iDqsY0NuhY6X6Bq0WvnztmnLbUZTwWOMD0y5v2sasOG0xt1CUui5m2mOZFGryiiu0J4VduzjfBsHiBmb7pyFlBOluAk9V69LiqTTzZ3E+n8axlTG6Lql0f8A2fgZ1xU3sfRn1gDUPt7ASPaSM6qCLDRteNjz9KNzcSZNn4Z24mJLnrYWv+VSO0NoRwRPNKwSNAWZm4ADjXz+UdrafYqWsPBH70bzRYDCtiZeA0VB8Ujn4UUdSf4moPcbdiXO+08cAcbiB8PLDxfLCvQ/iPX3uw3Y2e+1MUu18UpWCMn7DA3If/IYfibl09hWhVieHteMt6A19RXtARe0ZWd/syG11u7dFOlh5mpDDwBFCLwUWFIrE/fFvDkKgDTxX8z0p1QBUFvfujFj4O7clJEOaKZNHiccGU8eQuOf0Ina8DDhfUUBSt0t7pVm/ovaNkxiC8cg0jxSDhIh/Fpqvr5gWOLY479p2NyTdQOWg1PWmu926MWPg7t7pIhzRTJpJE44Mp48QLjn9CIbdHe6VZ/6L2jZMYgvHINExScnQ8M2mq+vQgAXaiiigCuWkAFyQB5ms63+7VBhi2Hw9mlGjOdQh6AcGYc76DzrINpb0TzsWkkZyfxsT+XAelqudNwiy2KnN7U/i/6JUNM2szePqfUEWMRjZXVj5MD+w1WN7e0WHBkxKO9n/ADovTO3L0GvpXz5DtNlN/zGhp6k+fxXvfjfjfnerXT8Cp35nPK8MY+5Mp0dcpc5Z93QtW0u0nHTEkS90PwxAKB7/EfrVg7O9/J3xS4WdzIslwrNqysASNeJBsRrWb1c+ynZJlx4lt4IFLE/3mBVB66k+xqy12k01eln6iWF4d+3PzJmopqjVL1V0Nuooor5+c6FFFFAFYr25bBZZ4sWB4XXI3kyXI+qn/Sa2qo/buxY8XA+HlF1YcRxUj4WHmDUrR6j9PcrO3fyNlctsss+UqKte9nZ/PgnOZbx38Mig5G9T8p8j7XqvDZ7+Xreu4qkrY7q3le4sowcuceY1qV2bg2NlAu7kBQOJJ0Ue5NeYTZniAsXc8FUEknyA1NaRsTcnF4OA7RECy4mMqYsM172JysxI4SWNwOWt9eGGp1MNHBzm/W7I2trTrfLr2RqWxdnjD4aKD+yjVb+agAn63NUSRjt3FlAP91YZ/EeH2uZPlHWJfz99EdobzTbWKbKgV8OxUHaDkMpw63s0C5gLuxBF+BB0uL20TZmzosLAkEShIolyqOQA5k9eZJ8zXAt55spB0iAAACwGgA4DypntTZxlWwdl8hwPqKjMb2gYCJsr4qO44hSX/dBpfZu+eDxBCxYmNmPBS2Vj7NY1n6KaW7a8eRltfXApBsRgoBmlFgBZW0HppwpT+hz/bzfrD+VSV6K1mJG/wBDn+3m/WH8qP6HP9vN+sP5VJUUBG/0Of7eb9YfypuuwG73vO9e1hrfxHyJ4WqaooDwVB73boxY+Hu5LpIhzRTJo8TjgynjxAuOf0InaKAzDcrtOlfHjY+KCNNH3iHEI3hlaOxUhbCxKh7+Y5Vbd/NvHCYGSRTZ28CHozc/YXPtUpi9iwSOkrxI0kZDI5UZ1I4ENxFUrtpUnBxEcO91943t/GpmgrjZqYRl0ybtPFSsimYViZizEk3pKiiu4bzzJzeXlhS2GmytflzpGiieHlHqbi8osuzdnSTyrDEpZ3NgB+ZPQDrW+7o7srgcOIRq58UjfiY8fYcBWUdksJbaKMOCxuT7rl/awrcqoeP6mbmqF7OM/HmecRtbkoduoUUUVzJVhRRRQBReq5tPesxPKuVbRFQczENZ+7tLa1u6Gcgm4tlNMsHtuZ8VGGcANJGGRGDIA2FlcgNluVLqrXoC3PGCLEXB0IOoNQeJ3GwMhzNhYr+SZf3bUhNvaR3jhVKQyZJFu3eoofIzlAOBurDXUE0jid45GuvhjaOWFHUNd7tLCG0K2yMrtY35fTKM5R5xeD1NroTmztg4fD/oYY4/NEAP1ten9qiN3dtnEoZMqgXFsrZiLgEq4+V1NwR5cql68bb5s86lQ313RjmdMf35wsmG8bSqoOdUIcLJqCygqbDzNZFv12jTY6RkUmPDA+GMG2b+89uJ8uA/OtF7b9rtHgkgXTvpLN/yoMxH6xWsJrouEaSLj6aSy+35JdEFjcz2vVkI4GuaK6Ekmndnfag8LLBiWLQ6DM2rRdDfiU6g8OXStuVr6ivknCNZx9PrX0R2W7VM2z0DG7QsYr9Qtin0VgPauc4vo4wir4LGXh/n8mjUVrb6ReTLfRRRXPEIKKKKAK8ZwBcmwHEmoGTaISfvlkDQutns1wjRNZmHSwYZh0W/y0tNFFjYikyHIHF0ZiA4FjHnAOqsGU5G8rigGTbYlxpMeDOSDg2LIve3EYdSLOf8Q+Acs/Jbb266z4A4MMxIUZGkYu2ZdVLM1ySTxPmafbW2zDhEUvoW8EcaLmeQ8kjQak+mgGpsNajsHsufEus+LPdqpDR4VGuqkG6tM4/SODbwjwL/AHjrWdc5VyU49UZRk4tNdj5w2ngGhlaN1KspIIIsQRxFNK+ld7dw8Nj/AI/BKBo62vb+8PmH5+dZhtHsQxiN900cq9c2Q+4P8zXX0cTotWZPa/B/Zk9Wwlz6Gc0thYC7AfWr3gOxPHOR3ndRjmS+b8lvWkbpdl+HwRWRvvpRqGYWVT1C9fM39qyt4lp6lndufgvz2PfSwjzbOezHdM4WAzSi0s1vCeKIPhB8ze5Hp0q7VBbwbefDuioivmVnILEMckkKFVABuxE1x6VFT73u3dvbu0DBjqbFTHis0T+EkOpgBNuo9+S1F8tRY7J9WQbLHZJyfcuVFUuTfR3V7IoCC7FXIJtP3Xh8JGoAbXkbedLYrfcpmOWMqsmRbM13CG0pAtYAHQEnXKxAItWg1luoqn4beyTPZ1UMfBcFhGp+0zxAsCLjSNdb6lgNKc7F3ueeZEaIIH0+IlgRDFNqLWt94R7CgJPGbxYaN2SSVVZQcwN9AFDkE2t8JvbpfoaRxe8sCrmQh2FjlHhJGeNG4jiveLccRccL0nit1VmecysSkpBVVNsp7kQk8Pitmty14UtNutExYnN4mL/FwZihcjTTN3a397WvQDPE7fhZ0RgCAWcsJGCgRymFdQoztn/9s8+pAp6N6MIQWEqEAAlrG1iAy3NrcGB8gaRl3QhI4yA+IghhdWafv8w0tcScL3FtLV1it04pEZGeWznM1n4nuhFrpb4QD5HUWoDuDeSFnIDAAZ73uGLJL3RATLrd7i/M8qWwu8WHkkESSqzsLgC+vhD8bWvlN7evQ03bdOEtnu+YEspzfCWlExI0/GOB0sSK6wW68MTq6ZgVbMBm0v3bRk2tzDMfU0BRe3jBlsPh5QDZJGU+WdQR+4axSvqfejYK4zCyYdtMw8J/Cw1U/X8r180bZ2JLhpXhkUqyGxH7D5gjUHmK6ng90ZVOruvoTaHmOPAj6KK7jiLGwFXfU3pZ5IUwSXceWtbv2NQEYKVuTTG3+VI1P5g1kGxNivLIsES55HNh/Enoo4k19G7vbGXCYaPDqbhFsT+InVm9ySaqON2xhTGn+TefJDVNV1Kvu3kkaKKK5IqwphtETghoShW2qMup81bMBfyP1FP6KAgNk4IPK0pyghs1lLqwZlYOroRwIIIvfUtan+09lq4ZwimSwAJ8jca8j50kC0DM7gOrvcupswzEKgKnQgXAuD7U8xO0I0RpGYZUNmI1ym4Gtr2tcelAMsGIXxLy91bEKgQswBIW5IUOCVGpJKgg8LjhTTHbxNJKcLglWSVTaSRr9xB5OQfFJ0iXX8RUcedlY6RXt3V42cg92c6ozahxwOR7huBAve/ECdwmDSJAkaKii9lVQoFzc6DqSTQDDY2wFgLSMzSzyW7yaS2ZrXsoA0VASbIug8zc1K0UUAUUUUBF7SxmHilSSZgsgVghOb4WaMPoNLZu61PlXC7wwE3zplsGvrmJZpFtly3v9y/n4W00pfaexEnILlhZWTwm2jNG55dYk/OovaW54Zfu2IYsC2Y8QJJpbDwmxzzvyOmnnQD2PeXCm9pVsMtyAbDMAV1tbgVPoR1ryHeCFmIBWwB4ghiRI8RATLcjMjAEeelIyboRvHkd5Dc5mykKCcip8IWwACLbpbTpSv8AVWLMHu4YHMpzfCTK8txcfikca30NqAXwu3MPK/dpIjMRew1uMqvxtY+F1NuhqRyjjUTgN14YXV0zDKbgZri5jWI8vwqPe9S9AFFFFAFFFFAFFFFAFQm8m6GHxy2mXxD4ZF0dfIHmPI3FTdFZQnKElKLw0epuLyjH9odiUob7qWFx/iKyN9QGB/Kutn9i85P3s0SL/hhnP5hQPzrXqKs/8xrMY3/JZ+hK/WXJYz8iE3a3Qw+BUiJbs3xSNq7e/IeQsKm6KKrJzlOTlJ5bIrk5PLCiiisTwKKKKAb4/BiWNoySt7ara4sQQRfS9xUZit3rsvdkItjmGpu2UqrH8VwzBr/ELcxepuvDQFf3cwwDuTmSSP7uROKP80couOak+IWuS19RVhrgcfYfxrugCiiigCiiigCiiigCiiigCiiigP/Z"/>
          <p:cNvSpPr>
            <a:spLocks noChangeAspect="1" noChangeArrowheads="1"/>
          </p:cNvSpPr>
          <p:nvPr/>
        </p:nvSpPr>
        <p:spPr bwMode="auto">
          <a:xfrm>
            <a:off x="155575" y="-769938"/>
            <a:ext cx="2286000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7110" name="AutoShape 2" descr="data:image/jpeg;base64,/9j/4AAQSkZJRgABAQAAAQABAAD/2wCEAAkGBhQRERUUEBQVFBQTFBUUFBUVFxcYFxgXFBcXFhoXFRgXGyceGBslGhYVHy8gIycpLCwsGB8xNTAqNSYrLCkBCQoKDgwOGg8PGiklHx8pKSoqKS01KSwsKSksKSwsLSosLCwpLCkpLCkvKSwsLCksLC4pNS01NSk0LCwsLCwpLP/AABEIANAA8wMBIgACEQEDEQH/xAAcAAEAAgMBAQEAAAAAAAAAAAAABQYBAwQHAgj/xABAEAACAgEDAgUCBAQEAwYHAAABAgMRAAQSIQUxBhMiQVFhcQcUMoEjQpGxM1Kh8BXR8SRiY4KSwTRDcoOis+H/xAAYAQEBAQEBAAAAAAAAAAAAAAAAAgEDBP/EACIRAQEAAgICAQUBAAAAAAAAAAABAhEhMQMSUQQTQWGhMv/aAAwDAQACEQMRAD8A9xxjGAxjGAxjGAxjGAxjGB8s4Hc5gSj5Gc2r/V+2aVydmnf5o+RjzR8jOIZnMuQ7PNHyMz5g+RnAsgPIII+RyP8ATM1mew7jIPnMeYPnK/P1tVnEP8xXd7/NV2+l55r4l8Xytqd0TMiqajokVXFkdjffnJvlkXMfl7VvHyMeYPkZWfDfXhqoBJ2ItWH/AHh8fQ98kdNr0kJCMCR3HxlTOVHKVEg+Rn3nBnapypR9YxjKDGMYDGMYDGMYDGMYDGMYDGMYDGMYDGMYDMZnMHA49Z3/AGzQM36v9X7f880DIvamufXojKrNTP8ApXkk9+eMov4q+JjFGsETlWkNyAf5K4BPcWeePj650+KerPodWuqkQywGLyrX9UTXzXsN1jv37Z5N1vq7arUSzNY8xrA+AOFHY+wzjV+s7W38MvExhmETN/Ck9JF8BifS30N8H789s9b1GsEa23A7fS/YfvVZ+cdCxVx3FH6/Tvnp8nWtbr4/ISBUDmmm5KbQ36hY47D98TjhNkyvKZ6zon1DfmNJL5RRdrN7OK3mvqLr/pnlWsmJZr9mPf8A07fcZ7lpemLFpxCt7VTZZ7mwbY/Ukk54jq4SGZW7odrWfdTXHx7f1yPJGTLfHwl/BkkrSiFJmhEnup78dq989a6L0hdNHtUliTuZjyWJ9znhui1JilR17qVbg12P29qrPZeh+MNPqjtRirgElHG08d69j+2b49TtmeV1pPDO1chdF1iOZ2WNg2weojtfwPnJpc9GNTOO31jGMtpjGMBjGMBjGMBjGMBjGMBjGYvAzjMXi8DOMxuxeBnOPX9Wig2+dIke+9u9goO0WeTx2zpkkABJIAAsk9gB7k5Afm5db/8ADkxaY956BeUfECsKVf8AxGHP8o7NgSEmpV/UjKwrupDD+o++at2RfQOijSpIqx+Xvnmkq7JG/YrMbJJZUDEkk+rnO9jkXtX4UH8V+rMsSwqf1kM/1CsKH9znlTyhfg+wuvnLt+JevV9WQrg7FVSQQaPJPP8AW8o2puq5ABsH7XzRHb3znJu8rjfpJAaI7WO9cE//AN/tnuPgGUto0LezOoPyAaB/fPDNDp+Lahfa7q/px7HPduh6R10MKQMqt5a+sjcBY5KjsTfzkz/XDnn1ps8ZddbS6YvH+t2CJfsWBN/UgKTnlBBlfcz+tiWNrd3yTY98sXiz82gMepfzImO5XZR+odqIHpPfg8d84/BHSjJqlOwsga2sUu1Qf/eqGMrukxkj4fw5KYwREe1rwf8Ad5GxoYnr1AjuQK55vmu/J757ssYqhkNq/BumkkLvHyTuIshSfkgZvoTOI78OdKRp2cjl5DR7elRXH0u/6ZaumdeimZowSkqfqikBSQAcbgp/Up4plsc98xFGFAVQAAKAHYD4Gbeo9Jj1CgSLZXlGBKujf5o3HKn7HOuE0ne7t3jGV5upy6Mgas+ZB2XVUAV54GpVRS+w81fT8he5nw4rLa+sZgHM4DGMYDGMYDGMYDGMYGDnnXUvE2sjVwZAsg1s0MR/Lt5ZRFiKmQ22yMBnsi2YkBa5z0bMVgUvxL4s1cGoeOCBHRFWmYS2WaHUTHleKHkBPvIv76IvHWpkkZE06WWRVU+bcW6WGIGc7apllZ12+0Zu/a91isDzdfGWvcbljjQjy28sxy/p8jUs9t3oyQrRABBIBv3mugeM5J9RMk0QhjjhWUMSfSKQkSFqCmmJ5C8DgsLItrDK/KfzsxTn8rA1Sc8TzKf8M/MacbvZm9J4VgQ+IIT1BlkkBXSKQ0cRBBnI5EkwPIj4BWM9+Gb2GWRVrAGZwI3qJo/t/wA889/E7rssMSJCSvmFt7LwaFUo9655y4+MFcwyCK95SlK9xZqx+185414h6JLpZAs+51celjyG+avswrOOXbthhubQSREmxz9gbH7Zs8jmz2HNWSDwPbt859aXTs8gWPcST2C8+w/2c9XHgOP8oV8tfO8s8+5evn4vjOfLMtR46y0bJ2gnvz7n/KOOMvX4ZdfaKUxyyAQupanNBWABUqTwNwvj3yoNo/WVl3Apdggjkcdsm/DXRTrZwiKVijO6Rj35H9zwAPjN3WZYzXb2PR6qHUg+W8coHDUQf6jOuDSqgpVCj4AA/tkf0jw5DpzujQK23aW5sj6/P75K3nScuF1+H1nyTjPknKSXkivbIy8k17ZsXiw8YYEHkEUQfcHKL1frEfTlnSGePydrqIxIhl0kpX07VJsxWVO2rSwf0/pvozn1MUYBZ1TjkswHYfJOUp96drVT8qD/AFGbLyn9Q8bE8aNPNqrawqhSygsGIpv1XQqwD6s416rrASSybh2Ub+QAT2Le/po9gSbwL7jKf0fxzuNaiMoLreCGX35JXlew4YDuOTeW5GsAjseRgfWMYwGMYwGMYwGLzVPqFRSzkKqgsxPYACyT9Mqw/EAMJZE007QQ7d0hG1juPBSNhuYVyfcccYFuwcpuh/FPRysV/iRkA35qqgBBqrL1fHvXHOWCHrsbJvF0e20Byft5RbA0+ItcyqkUJqfUN5cRq9nFvKR8IgJ++0e+d/T9AkEaRxjaiKFUfb3J9ye5PuSTnGdZEZBJ5cu9VZQxgmsKxBIBKe5Vf6D4zevU7/RHK3Nf4ZT/APZtwO7GROo6rOOU0kj89vMhB+/L1/rgddI4k086HgcqrCya4MbG/fA6dXAWbge2R+u6Cs6FJo1dT7NXce45sH7Z1wdfhfs/IAJBVlIuqsMAR3zvjkDCwQQeQRyCMzQgOm+FotP/AIMKp9RV/wBSbyS/Kn4/tkhWYzPWF5V7qPhSGc3NCjn5PDf1BBzo6b0FNOmyGMIt3S/P1Pcn6nJmsVj1g4vJPx/bHkN8f2ztrFZumaji8hvj+2fJ0zfGd9YrGjSO/Kt8f2yQXPqsZrTKn426g3pgQGnV3kYWKUUqjuLtrNXzsr3y2ZXtdpm/NMwrmKOiVJ4V3vmqoX2PyMCDA9JChtwKoVc+gKeWJo0eAXv7VfFY06gr/EYByv6l4BIW9q7TyQtdr28duwszQxyAq3oIA44Wr9IK+/NVz8DNg6PGLo9zfO08g38d7rAqMdh9qB+VC7ljKg+u93b1kbqAJ29+Abyd8H6hlDaeTcCio6K49SxuCtWCQQGUnuT6gDkhDBGqqsaWtgAAUqjvZHA4rt3zbC1znt6I1DGudzGwL+gW6/7wwJDGMYDGMYDGY3ZjdgQnjXTl9DOBvsRlh5YDN6PX6VJAY8dsq/RvCUh1Q1q6gNHLFHe4N/FDRIjbmLbgoVSwjPIbnd8eh7sguueFI9SLRjFIN1MvKtvRkPmR2A/DEg9wRwRgQKeKYBaxSTEB2VmrzECuLWRuwdTtoLy3euBz96zoWljQFhDD5pcOWQx+YzLdmiCGAs3d9+/bO6HoQUjz9OXJYM7QsfLdxxvaJmBXsCRyPvkoPLUWmmc1/CFRAHaBVDcR6Pb4wKSvh0WXg1MMch42xSqfQNthbQ9uTVdqHPfPt+halS/8diVF1529mIUdlAWido4UEG+1k5ZOq9DaZtMYoIoxBOJju22QEZCoCKwWww5v+X7ZJLpmJtoIQbFktZ+4/h3f3wPOp+gaguRPOtfoAMhkG1l3WyGyjAgjmrNAd83aXwlqEowy6ggDkRSNpkNqQCLAB9vdiT8Zf5tHqGrZLFF87Yi7fszOB/8AjmI/DqE7pmed/wDNIR9OAqAKBx8YFT0vnIoWSQSEH3m8+vSNt74u5NE04Pwby39B07JGd4ItrAJJIFLfftZ3H97PJOdsGkVBSKqgdgoAH+mbQMDOMYwGMYwGMYwGMYwGMYwGcusgJpk/Wl7b4Bvup+hofYgH2zqyG6z4g/LywIYmZJ5Fi8wFQFdzSiibN8n7D3NDA6tPqEkBUja3G5GoMD/7/cWDnYsQHYAX9Mquq8aabzdRDqUYfl2arjaQOEjgkYptU+ofmEG0c+/vkjrINPFF5skbeWNpI9ZCKatmS6UC7PHAB+MDtn14spEN8n+UHhT8uw/SP9T7DOjSafYvJtiSzN2sn/YH2AyD6R4iQ7Y1UF2mnjVYwKEcLlfNPNBNhjN82XWrvLEDgZxjGAxjGBEeJ9A82nKxb94eJwEfy2ISVGZd1juoYckZS9Z0DqskUyvI7LK8hCLOqld6TIKcj/CBMTbfTY/lFEH0vGB5poundSZWCNKqRsYnXzQpdI5UAXTWo8ptiyDzD+oMOexUPC/VLDCdkd2hMrRyIWJSIKC24AFVN7uPV32tnpeMD4OU3rfWNdFJBIQkcRd92nAEjtFHE8jlpOweltVTjiiTfF0yG6yh/NaI+wllv99PLWBKDULs37ht27txPFVd2fasyJ1JoEWRuAsXt7XXx9c4fEGjaXTukaRyE7fRN+hqYEgnawB44JVgDVgjKn4V8Cz6XUwyO0TLHAiOw5b0xCPy1BQUu4b9wYXdbcC9xyhhakEfINjjj2zYMofRfBGoiEaPKRFuVpkjmkANPqmIWgKBEmnsCgdh+5va4GcYxgMxeDkfr+qCJ0Vhw9+q+AQLr98y5TGbqM88cJvJI4zli1opd9IzdlJF59LrUJoOpPPFj2743G+8+XRjOf8APx1e9asC7FWewwNdHQO9eQSORyB3P7Y9oe+Py6MZpXVISAGFnkCxfPObs1suzGMYaZHa3oEM0iSypueMgqbYD0tvXcoNNTeoWDR5GSOMCI1HhbTO7SNEpd2ZmNtyWESk9/cQxD/yDITrv4oaLTWC7SkGj5S2o+7mlJ+gJ54zi/FHxA0appY99z20hUD/AA05Kbj23AN25ofXPHtVpZdpCgMhdiWUG9xdGBO47ljUqPVz9h7h6f0r8Qen6Vnki0k8SzP65AqkAmj6U32qEktSirLGrz0TpfV4tQm+B1cA0a7qw7qynlW+hAOeBTdKdmRZJJJrcq6owBsrcdFb2DcALvsi3XKjt6F1qfQa0SbWKIywToEILR0G3ED9brdji+a7EYHvuM+IpAwBBsEWD83n3gMYxgMYxgMxeaNdq1ijZ3/Silj88ew+vtkTrOq+VueZJ2VFLOYxaIt0SVDW3Hq7E1zQwJ28j+owxu0JdwpjlEicjk7WShZ9w5GRcsKP5YQvCsj/AMKRHDI5KlhvQkqylQSLvsKIJz7/AOHtdDVIADwFhgG3uD3vmwcCc/NLe3ct/Fi/6fuM0y9WjUWWujt9IZjf2UE5FxdFdefzMoAs7Y44EU39FjJJ/fvmF8PsAo/OavgVZkS2N/zEx96+MCVl6kFYDZIbrlUYjntZr/p71mP+LICwJI2mjatV/Q1yPr2yIfw9p25dtRMSFSzPM3B7WEYKB7k1mhwIQDU+niUN65ZFljAHbzEkdmW7J9JB45OBZ4pgwtSCD7g2M2ZWtDqiGcAbZIwrEKdySRsPS8ZPdCVYc8qQea5NhhkDKCOxAI+x5wPs5D9V6dJNyCoKMrR8nuDyW4+OMmcxWTljMpqufk8c8mPrl0hT0tzM0jbTYXbyfSVB9q5Fm8418NOAfUt+UVsX+p23OfoD2yzVjI+1i436Tx3m/v8AqqzdNYSqtAl38wjnaojTagv78/tmyXw09bVZa8vZZsG2bc/bteWasVmfZxRPovHztE6PpzLMXO0ArtoWb20FP0IWxktisznTHGTp6sPHMJqGMYylmMXjAhOo6FWmDFgpICglVa9wPpG4EAWo44B++ckPSI/KJXaVK0W/Q1LYO4r6WojtQHFZOa3TbqIAJU2Aex+Qf+fyBmuVEZSABY5o0OQeDR9rvntgcEfhrTiuGI5IBdiBdXXPvmrVdNipygJqRGI3elmAUWePbvd3fOSjwqATtXkUSa7ck/Q1WaUh3yDaKRKo/wArGrAUdiKNbvuB3OB3aWPair8KB/QV75uzAzOAxjGAxjGBp1WmEiFW7Eff6g0fg0cp/WUnPT9TDC8YnCNFtN8B6QbQG9IIY7e9Ar3Iy7ZAa7wdC+qXVraTgUxFFZFqgsinvQAoijgV5vC2qaKGBJBBFAioqBS5VjCQJEk4NBmZeRwMsvhzQ+XAkUkcamMBKUCiABz8WeSa+c60hmHJeNj8bWUVXa9xrMeVKxBYRDb2IZiRffuo9sDq/KL/AJR/v/oM1/8ADUBLBRZ7n/f++M09R1TxRtJujVEUu25WNBRZNqb9u1ZHdF8SDWD+DPDfB27HEgHY3HIVI54uqsEYElqNTDpULyMkaD3PH7D3JPwMpPinxdF1CFtNoQZy9b2UcqARWwEcvZBsigATzVZbtZ4XgnZX1K+c6AhSxI22d3pC0AbA578d8+tB4V08EflwoUT0jaHevTdcFvqfv74EH0DovkLtUjzJAAwXmJFW/SnwNxtmP6jwPYC3QxBQFHYAAfYcZiHTKgpRQ+n++c24DGMYDGMYDGMYDGMYDGMYEH4uM3kqNK0iSvIkaMgUhd52l5NyMNii2+pUC+ci+qa3Vxa0eUGkhEOmVgUJBZ5nR3UrQVwu1jwePYZa55lQbnYKB3JNAf1zgHiCAgEOSCaDBX23/wDVtrA+eja6T8vE+sKJLKFtVDIA0nKx05J3e31OfMupEup8ny1ZY4xJI5H6WZh5aD60rsfil+c26yCPWadlVwVdfS6EEqw9SOpH8ysAw+oyM8OeHJoiZNXqPMlZ2kZYgUjLsNu5v5npNqhSdoCji+cDV4g8Qpop40aFnjeGWWRlNlFgaJdxV2AIAlJNc8Dg5x6T8TYv0yxSBws7ERAOP4DSjaBYbcUiJqq5y09Q6HBqCpnhjlMZtC6hipsHgntyB/TNB8LaQkk6aG2BVj5a8g7rB499zf1wIXp34gxzTBBG4RxBtk3RsN8zTLtYKxqjA3IJ/tnLpvxThI3SRuEeWNYyu0sEkjgcPKu7j1ahV9O7LE3hHRlQp00RUKFooOyv5gB+fX6vuSfc59t4W0h2/wDZofR+n+GvFBQOK9hGn/oX4GBJ3jG3GBh+2ebyfibMIyBFGZF0yzM7MyoHqFmDJttV2zCjZ7H4IHpRzX5I+BzweO4+DgU6Hx48sOvaOHa2kimdNzq25o/NAWRV9SEmMMB7qwo5z6f8Qnkk8tY148m3ViwJZ4kcbSormXg2bAOXpYgLoAX347/f5wIQOwA7e3xgeadP/FOVf8eON7EJJRyjIrxaZ3eRCDtiBmk9d91Ar3yXi8ftLqIYo0jCySKCxktnQvOu6FAvqWoQS18FwKPfLmYAfYcijwOR8H6Znyhd0LAocDtgcfV+mDURiNjSF42cVe5UcOU+xKgH6XkTqdOuk1HnMqmCVjvYqCYJXoGQH+WOTgP7BqY8MxFkrPiaAOpVgGVgQykWCCKIIPcEYEF1/wAXJpJ4IWRmM7AAgqAoMkcVm+/qkX44B5ugefVfiBBDNPFOsieQWG/YzI+yBJyFKj9e1z6O9LfuM+tP4SUTASqJYYgDp2Zm8yOnV/JcA1LEGVHXddFRd0Dndr/DOlk3maJTvYu5JYWzRiEkmx/8tQv2wJTSz70VgGUMoYBgVYbhdMp5B55Htm3OF+tQKSGmiBWgwMiggnsCCeM60lB7EH7G8D7xjGAxjGAxjGAxjOafqMaMiu6K0hpFZgCx+FBPJ+2B05za/WiKNna6UXQ7k9gB9SSBn3Fq1YsqsrGMhXAIJViocBgOxKspr4I+chvFjNshCgkecpaiAaCuQBfBN1wf9CMCP0zzTOj0CJGKs9FtiUxIA7R0QBdXZF3eZi0drsSZGkM3OwjaPdm2UbbatC72ntmzxBrBDGkKekyKzuLukFbh6ebZ3C2K7nnIZenhWobY2LDYF9LbRVOtC925gKNj2+uBKdQ6edLUsJ27fTZr1bj/ADi1VlB9jRF+k5ZOm60Spu7EEqw+GHf9vcH3BGRfQupefG3mC3iJVhxRrs4B4BP++CM+PDcgDyoARt22pO4qUtaZvc1t/YYFixjGAxjGAxjGAxjGAxjGAxjGAxjMMawInq3WDGRHCnmTN+lR2H1Y9gK59v8AUAxOtlggdP8AiE3mzScRwgMQfakhQEsAL5IruaHt96CXcs0yV5prgsN3lBiXKkdiW80A9v4afGRPUOiR6LVQ65EYn8w0Ujkly0WrUAGzZ9Eu0AewYj3wJdrq4+mBlJKkN5COQpAU0x5B5oE3nKJIkIMkM+gkfaN45iDewLITGOeOQt/OXFDmJIgwIIBBFEHkEfUYET0/qjq4h1NbyLjkX9EwHuP8rfK39c7OrdWj00LzTEiONSzEKWND6KCcrup6OIZBp0JEU/mSacX/AIGojG6ouPSjLuNE0CGHZqyYTZrdFUn6NRAVfaSKDrTbSe3vgfWn8RRPOYBvDgEi0YK20IWCsRTFfMS6/wA2adH4y0kqoyaiP+I4jUFgG3sLCUed1e2OndAjXUNqkldzIgQWyMgQVQjIW1Xi6DUSbN8Vp0vgnTxSxzLv3QqipZBFRxyRixXJ2yt+9YElruqCM7VBdzt9I4oM20M5/lW757mjQOVSD8TVXVyaLVRGPUx/oCsDHKK3B1Y1sXaQ3q7c9yOdc/hfUmUdSgmkbUEBvyrNtgePkJETXpKxPJTEH1uT9MrnitRJrum67YFEyzRahOD/ABNMkh2NfBo+Yt9/T7YF46N4tkl815YdkCsQkqlmvYo8zcpWwqta7uLo8cXnx4i8KNq9TptRHKqrDtJ9N2BNHPakNTA+WBTWBYYcgZF9V0OodYun6KdoHXTeZqpPLjZCku4Ei/UJXkD1XFFiTdZ2/hhr5W0hg1AqXRSHSse+7y1XaR+xGBr6v+Hpmn1EwlCNqCQSA24IYIIthYML9UJb6bssnU+mhoPLQEbNpQKa/wAMghRz7gV++VvpHUNTq5pyrLp237Ckp3zRRoSEKafhVL2X8xyR6gKIUZcdNCURVLM5AALNW5q92oAWfoBgVzWSiaNZ9h2bWDg7QR5bWpIsj9W7g1RrsQM4ZGCDvQHFfqAva36mP6QqmgOxX98mJdRp9xeLUwoWYxspdGid2PZl3D+Jww4IPewcjNZJCCEA0RleUxkNKWQSIpO0x1e7YG9PFUMD76OxSGWeNVXdsZS54ZAtk9xQBYgG/wCU+1DJbw3C2xpHNmQ8GiLVS1NR+dx/asjXmj2PPqtRG8YUBo4Tuj/hsXugSzGgLA/yn2yxabWRuWWN0Yxna6qwJQ/DAH0n6HA6cYxgMYxgMYxgMYxgMYxgMYzBwM5g5SOo/iJ+XmkjljQhNR5Q2y04StMNxUjlt2pHFjgZExfidMtO6xugjLstiN22wLLSklgWJJAUd7AvvgT3UNO+g82aOGXVK0flpFFy6hnZtu091tidwNjtXvnzDqPN6ZElMkqrApik9EgaF0JVg5vtGfuO3fOaX8T0vYkQ3bth3yqqo3nTwgSGjt/wC1EfzqMsvhTqTanRaeeSt8sMcjbRxbKCa+mBjSdRVEHDKu7aAVbgDiya7Z0N1yENt8xb5Brmq72RwP3zvzFYFf1jNM4eErvVWSP1EqokK7pXK8XtAKr35+uRfXvDCyajSxs8vleS0SgbXjEsdSK0kTq0b7lEnLL3QVROXQLmcCBi6bq4kCxTwMFACh9OVof/AGpFAFdgFzr6aNT6hqfIP+VofMH33K917dick8xWBw9IlJgj3d1UK33T0n/UHKR1jp/maXROyhRJ1ITBf+5q2mAUkHuRKt1k/N1AaLUlJm2wax90Mh/THOQN0TH+UPW9T8lx8ZmJA+k0gat0cunU323xMEah91Nftgd2j0IXWaiQ8tJHpwD8InmUv/qLn/zD4yL8KQ/9u6m4IKvPCor/ADRwhW/1zZ1/rggaVlDtKyJBCqJvYyEMyki622696GSXhrpH5eAKRTsTJL73I/Lm/fn+2B2zdOjd0kZFLx3scgblsEHae4BB7ZulSwR8gj+ufeMDzbpn4WPtZZ5tgHlIgjCt6IYjEN7bFs896v5s1UzH+HaK8jCZx5kpkrZHS7lnVgvHFidjfyoNXd3DGBTJ/wANYmY7ZGSMqB5aJGFDLAdPuB22PQSa7WbyS8P+EV0k88wleRtRV7wvFPI4raP/ABCPsB9bsOMBjGMBjGMBjGMBjGMBjGMBmCMzjA0NoUJsohN3ZUXYFXdfAAwdChq0Tggj0juOx7d+2b8YHOdBHz6E9XLelfURyN3HPPPObkQAUAAB2A4GfWMBjGMBjGMBmCcznxMm5SPkEf1FYHJrEhnjZJfLkjf0FWKlWv8Al+p/1yI0vheGCMRwzSIglEyBnWTa/YBTICdtg+m+/uMgJvwfiIQLMVCRxRlRGAreXH5TOQrLUjUDu9q9864PwzUTRvLN5iRSK6RtEvZJNRKFckncd2oPqofoHGBLdO6XpdJIpaTfPM0lSzMGkbhpWG4ABRtVjQAFDLBG4IsEEHsRyP8ATKI34X7gQ2pJ9AjU+UBSLFLEA3qO41M1njt7ZafDXRfyenWEPv2tI11X+JI0lAWaA3UOfbAlcYxgMYxgMYxgMYxgMYxgMYxgf//Z"/>
          <p:cNvSpPr>
            <a:spLocks noChangeAspect="1" noChangeArrowheads="1"/>
          </p:cNvSpPr>
          <p:nvPr/>
        </p:nvSpPr>
        <p:spPr bwMode="auto">
          <a:xfrm>
            <a:off x="155575" y="-944563"/>
            <a:ext cx="2314575" cy="198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7111" name="AutoShape 4" descr="data:image/jpeg;base64,/9j/4AAQSkZJRgABAQAAAQABAAD/2wCEAAkGBhQRERUUEBQVFBQTFBUUFBUVFxcYFxgXFBcXFhoXFRgXGyceGBslGhYVHy8gIycpLCwsGB8xNTAqNSYrLCkBCQoKDgwOGg8PGiklHx8pKSoqKS01KSwsKSksKSwsLSosLCwpLCkpLCkvKSwsLCksLC4pNS01NSk0LCwsLCwpLP/AABEIANAA8wMBIgACEQEDEQH/xAAcAAEAAgMBAQEAAAAAAAAAAAAABQYBAwQHAgj/xABAEAACAgEDAgUCBAQEAwYHAAABAgMRAAQSIQUxBhMiQVFhcQcUMoEjQpGxM1Kh8BXR8SRiY4KSwTRDcoOis+H/xAAYAQEBAQEBAAAAAAAAAAAAAAAAAgEDBP/EACIRAQEAAgICAQUBAAAAAAAAAAABAhEhMQMSUQQTQWGhMv/aAAwDAQACEQMRAD8A9xxjGAxjGAxjGAxjGAxjGB8s4Hc5gSj5Gc2r/V+2aVydmnf5o+RjzR8jOIZnMuQ7PNHyMz5g+RnAsgPIII+RyP8ATM1mew7jIPnMeYPnK/P1tVnEP8xXd7/NV2+l55r4l8Xytqd0TMiqajokVXFkdjffnJvlkXMfl7VvHyMeYPkZWfDfXhqoBJ2ItWH/AHh8fQ98kdNr0kJCMCR3HxlTOVHKVEg+Rn3nBnapypR9YxjKDGMYDGMYDGMYDGMYDGMYDGMYDGMYDGMYDMZnMHA49Z3/AGzQM36v9X7f880DIvamufXojKrNTP8ApXkk9+eMov4q+JjFGsETlWkNyAf5K4BPcWeePj650+KerPodWuqkQywGLyrX9UTXzXsN1jv37Z5N1vq7arUSzNY8xrA+AOFHY+wzjV+s7W38MvExhmETN/Ck9JF8BifS30N8H789s9b1GsEa23A7fS/YfvVZ+cdCxVx3FH6/Tvnp8nWtbr4/ISBUDmmm5KbQ36hY47D98TjhNkyvKZ6zon1DfmNJL5RRdrN7OK3mvqLr/pnlWsmJZr9mPf8A07fcZ7lpemLFpxCt7VTZZ7mwbY/Ukk54jq4SGZW7odrWfdTXHx7f1yPJGTLfHwl/BkkrSiFJmhEnup78dq989a6L0hdNHtUliTuZjyWJ9znhui1JilR17qVbg12P29qrPZeh+MNPqjtRirgElHG08d69j+2b49TtmeV1pPDO1chdF1iOZ2WNg2weojtfwPnJpc9GNTOO31jGMtpjGMBjGMBjGMBjGMBjGMBjGYvAzjMXi8DOMxuxeBnOPX9Wig2+dIke+9u9goO0WeTx2zpkkABJIAAsk9gB7k5Afm5db/8ADkxaY956BeUfECsKVf8AxGHP8o7NgSEmpV/UjKwrupDD+o++at2RfQOijSpIqx+Xvnmkq7JG/YrMbJJZUDEkk+rnO9jkXtX4UH8V+rMsSwqf1kM/1CsKH9znlTyhfg+wuvnLt+JevV9WQrg7FVSQQaPJPP8AW8o2puq5ABsH7XzRHb3znJu8rjfpJAaI7WO9cE//AN/tnuPgGUto0LezOoPyAaB/fPDNDp+Lahfa7q/px7HPduh6R10MKQMqt5a+sjcBY5KjsTfzkz/XDnn1ps8ZddbS6YvH+t2CJfsWBN/UgKTnlBBlfcz+tiWNrd3yTY98sXiz82gMepfzImO5XZR+odqIHpPfg8d84/BHSjJqlOwsga2sUu1Qf/eqGMrukxkj4fw5KYwREe1rwf8Ad5GxoYnr1AjuQK55vmu/J757ssYqhkNq/BumkkLvHyTuIshSfkgZvoTOI78OdKRp2cjl5DR7elRXH0u/6ZaumdeimZowSkqfqikBSQAcbgp/Up4plsc98xFGFAVQAAKAHYD4Gbeo9Jj1CgSLZXlGBKujf5o3HKn7HOuE0ne7t3jGV5upy6Mgas+ZB2XVUAV54GpVRS+w81fT8he5nw4rLa+sZgHM4DGMYDGMYDGMYDGMYGDnnXUvE2sjVwZAsg1s0MR/Lt5ZRFiKmQ22yMBnsi2YkBa5z0bMVgUvxL4s1cGoeOCBHRFWmYS2WaHUTHleKHkBPvIv76IvHWpkkZE06WWRVU+bcW6WGIGc7apllZ12+0Zu/a91isDzdfGWvcbljjQjy28sxy/p8jUs9t3oyQrRABBIBv3mugeM5J9RMk0QhjjhWUMSfSKQkSFqCmmJ5C8DgsLItrDK/KfzsxTn8rA1Sc8TzKf8M/MacbvZm9J4VgQ+IIT1BlkkBXSKQ0cRBBnI5EkwPIj4BWM9+Gb2GWRVrAGZwI3qJo/t/wA889/E7rssMSJCSvmFt7LwaFUo9655y4+MFcwyCK95SlK9xZqx+185414h6JLpZAs+51celjyG+avswrOOXbthhubQSREmxz9gbH7Zs8jmz2HNWSDwPbt859aXTs8gWPcST2C8+w/2c9XHgOP8oV8tfO8s8+5evn4vjOfLMtR46y0bJ2gnvz7n/KOOMvX4ZdfaKUxyyAQupanNBWABUqTwNwvj3yoNo/WVl3Apdggjkcdsm/DXRTrZwiKVijO6Rj35H9zwAPjN3WZYzXb2PR6qHUg+W8coHDUQf6jOuDSqgpVCj4AA/tkf0jw5DpzujQK23aW5sj6/P75K3nScuF1+H1nyTjPknKSXkivbIy8k17ZsXiw8YYEHkEUQfcHKL1frEfTlnSGePydrqIxIhl0kpX07VJsxWVO2rSwf0/pvozn1MUYBZ1TjkswHYfJOUp96drVT8qD/AFGbLyn9Q8bE8aNPNqrawqhSygsGIpv1XQqwD6s416rrASSybh2Ub+QAT2Le/po9gSbwL7jKf0fxzuNaiMoLreCGX35JXlew4YDuOTeW5GsAjseRgfWMYwGMYwGMYwGLzVPqFRSzkKqgsxPYACyT9Mqw/EAMJZE007QQ7d0hG1juPBSNhuYVyfcccYFuwcpuh/FPRysV/iRkA35qqgBBqrL1fHvXHOWCHrsbJvF0e20Byft5RbA0+ItcyqkUJqfUN5cRq9nFvKR8IgJ++0e+d/T9AkEaRxjaiKFUfb3J9ye5PuSTnGdZEZBJ5cu9VZQxgmsKxBIBKe5Vf6D4zevU7/RHK3Nf4ZT/APZtwO7GROo6rOOU0kj89vMhB+/L1/rgddI4k086HgcqrCya4MbG/fA6dXAWbge2R+u6Cs6FJo1dT7NXce45sH7Z1wdfhfs/IAJBVlIuqsMAR3zvjkDCwQQeQRyCMzQgOm+FotP/AIMKp9RV/wBSbyS/Kn4/tkhWYzPWF5V7qPhSGc3NCjn5PDf1BBzo6b0FNOmyGMIt3S/P1Pcn6nJmsVj1g4vJPx/bHkN8f2ztrFZumaji8hvj+2fJ0zfGd9YrGjSO/Kt8f2yQXPqsZrTKn426g3pgQGnV3kYWKUUqjuLtrNXzsr3y2ZXtdpm/NMwrmKOiVJ4V3vmqoX2PyMCDA9JChtwKoVc+gKeWJo0eAXv7VfFY06gr/EYByv6l4BIW9q7TyQtdr28duwszQxyAq3oIA44Wr9IK+/NVz8DNg6PGLo9zfO08g38d7rAqMdh9qB+VC7ljKg+u93b1kbqAJ29+Abyd8H6hlDaeTcCio6K49SxuCtWCQQGUnuT6gDkhDBGqqsaWtgAAUqjvZHA4rt3zbC1znt6I1DGudzGwL+gW6/7wwJDGMYDGMYDGY3ZjdgQnjXTl9DOBvsRlh5YDN6PX6VJAY8dsq/RvCUh1Q1q6gNHLFHe4N/FDRIjbmLbgoVSwjPIbnd8eh7sguueFI9SLRjFIN1MvKtvRkPmR2A/DEg9wRwRgQKeKYBaxSTEB2VmrzECuLWRuwdTtoLy3euBz96zoWljQFhDD5pcOWQx+YzLdmiCGAs3d9+/bO6HoQUjz9OXJYM7QsfLdxxvaJmBXsCRyPvkoPLUWmmc1/CFRAHaBVDcR6Pb4wKSvh0WXg1MMch42xSqfQNthbQ9uTVdqHPfPt+halS/8diVF1529mIUdlAWido4UEG+1k5ZOq9DaZtMYoIoxBOJju22QEZCoCKwWww5v+X7ZJLpmJtoIQbFktZ+4/h3f3wPOp+gaguRPOtfoAMhkG1l3WyGyjAgjmrNAd83aXwlqEowy6ggDkRSNpkNqQCLAB9vdiT8Zf5tHqGrZLFF87Yi7fszOB/8AjmI/DqE7pmed/wDNIR9OAqAKBx8YFT0vnIoWSQSEH3m8+vSNt74u5NE04Pwby39B07JGd4ItrAJJIFLfftZ3H97PJOdsGkVBSKqgdgoAH+mbQMDOMYwGMYwGMYwGMYwGMYwGcusgJpk/Wl7b4Bvup+hofYgH2zqyG6z4g/LywIYmZJ5Fi8wFQFdzSiibN8n7D3NDA6tPqEkBUja3G5GoMD/7/cWDnYsQHYAX9Mquq8aabzdRDqUYfl2arjaQOEjgkYptU+ofmEG0c+/vkjrINPFF5skbeWNpI9ZCKatmS6UC7PHAB+MDtn14spEN8n+UHhT8uw/SP9T7DOjSafYvJtiSzN2sn/YH2AyD6R4iQ7Y1UF2mnjVYwKEcLlfNPNBNhjN82XWrvLEDgZxjGAxjGBEeJ9A82nKxb94eJwEfy2ISVGZd1juoYckZS9Z0DqskUyvI7LK8hCLOqld6TIKcj/CBMTbfTY/lFEH0vGB5poundSZWCNKqRsYnXzQpdI5UAXTWo8ptiyDzD+oMOexUPC/VLDCdkd2hMrRyIWJSIKC24AFVN7uPV32tnpeMD4OU3rfWNdFJBIQkcRd92nAEjtFHE8jlpOweltVTjiiTfF0yG6yh/NaI+wllv99PLWBKDULs37ht27txPFVd2fasyJ1JoEWRuAsXt7XXx9c4fEGjaXTukaRyE7fRN+hqYEgnawB44JVgDVgjKn4V8Cz6XUwyO0TLHAiOw5b0xCPy1BQUu4b9wYXdbcC9xyhhakEfINjjj2zYMofRfBGoiEaPKRFuVpkjmkANPqmIWgKBEmnsCgdh+5va4GcYxgMxeDkfr+qCJ0Vhw9+q+AQLr98y5TGbqM88cJvJI4zli1opd9IzdlJF59LrUJoOpPPFj2743G+8+XRjOf8APx1e9asC7FWewwNdHQO9eQSORyB3P7Y9oe+Py6MZpXVISAGFnkCxfPObs1suzGMYaZHa3oEM0iSypueMgqbYD0tvXcoNNTeoWDR5GSOMCI1HhbTO7SNEpd2ZmNtyWESk9/cQxD/yDITrv4oaLTWC7SkGj5S2o+7mlJ+gJ54zi/FHxA0appY99z20hUD/AA05Kbj23AN25ofXPHtVpZdpCgMhdiWUG9xdGBO47ljUqPVz9h7h6f0r8Qen6Vnki0k8SzP65AqkAmj6U32qEktSirLGrz0TpfV4tQm+B1cA0a7qw7qynlW+hAOeBTdKdmRZJJJrcq6owBsrcdFb2DcALvsi3XKjt6F1qfQa0SbWKIywToEILR0G3ED9brdji+a7EYHvuM+IpAwBBsEWD83n3gMYxgMYxgMxeaNdq1ijZ3/Silj88ew+vtkTrOq+VueZJ2VFLOYxaIt0SVDW3Hq7E1zQwJ28j+owxu0JdwpjlEicjk7WShZ9w5GRcsKP5YQvCsj/AMKRHDI5KlhvQkqylQSLvsKIJz7/AOHtdDVIADwFhgG3uD3vmwcCc/NLe3ct/Fi/6fuM0y9WjUWWujt9IZjf2UE5FxdFdefzMoAs7Y44EU39FjJJ/fvmF8PsAo/OavgVZkS2N/zEx96+MCVl6kFYDZIbrlUYjntZr/p71mP+LICwJI2mjatV/Q1yPr2yIfw9p25dtRMSFSzPM3B7WEYKB7k1mhwIQDU+niUN65ZFljAHbzEkdmW7J9JB45OBZ4pgwtSCD7g2M2ZWtDqiGcAbZIwrEKdySRsPS8ZPdCVYc8qQea5NhhkDKCOxAI+x5wPs5D9V6dJNyCoKMrR8nuDyW4+OMmcxWTljMpqufk8c8mPrl0hT0tzM0jbTYXbyfSVB9q5Fm8418NOAfUt+UVsX+p23OfoD2yzVjI+1i436Tx3m/v8AqqzdNYSqtAl38wjnaojTagv78/tmyXw09bVZa8vZZsG2bc/bteWasVmfZxRPovHztE6PpzLMXO0ArtoWb20FP0IWxktisznTHGTp6sPHMJqGMYylmMXjAhOo6FWmDFgpICglVa9wPpG4EAWo44B++ckPSI/KJXaVK0W/Q1LYO4r6WojtQHFZOa3TbqIAJU2Aex+Qf+fyBmuVEZSABY5o0OQeDR9rvntgcEfhrTiuGI5IBdiBdXXPvmrVdNipygJqRGI3elmAUWePbvd3fOSjwqATtXkUSa7ck/Q1WaUh3yDaKRKo/wArGrAUdiKNbvuB3OB3aWPair8KB/QV75uzAzOAxjGAxjGBp1WmEiFW7Eff6g0fg0cp/WUnPT9TDC8YnCNFtN8B6QbQG9IIY7e9Ar3Iy7ZAa7wdC+qXVraTgUxFFZFqgsinvQAoijgV5vC2qaKGBJBBFAioqBS5VjCQJEk4NBmZeRwMsvhzQ+XAkUkcamMBKUCiABz8WeSa+c60hmHJeNj8bWUVXa9xrMeVKxBYRDb2IZiRffuo9sDq/KL/AJR/v/oM1/8ADUBLBRZ7n/f++M09R1TxRtJujVEUu25WNBRZNqb9u1ZHdF8SDWD+DPDfB27HEgHY3HIVI54uqsEYElqNTDpULyMkaD3PH7D3JPwMpPinxdF1CFtNoQZy9b2UcqARWwEcvZBsigATzVZbtZ4XgnZX1K+c6AhSxI22d3pC0AbA578d8+tB4V08EflwoUT0jaHevTdcFvqfv74EH0DovkLtUjzJAAwXmJFW/SnwNxtmP6jwPYC3QxBQFHYAAfYcZiHTKgpRQ+n++c24DGMYDGMYDGMYDGMYDGMYEH4uM3kqNK0iSvIkaMgUhd52l5NyMNii2+pUC+ci+qa3Vxa0eUGkhEOmVgUJBZ5nR3UrQVwu1jwePYZa55lQbnYKB3JNAf1zgHiCAgEOSCaDBX23/wDVtrA+eja6T8vE+sKJLKFtVDIA0nKx05J3e31OfMupEup8ny1ZY4xJI5H6WZh5aD60rsfil+c26yCPWadlVwVdfS6EEqw9SOpH8ysAw+oyM8OeHJoiZNXqPMlZ2kZYgUjLsNu5v5npNqhSdoCji+cDV4g8Qpop40aFnjeGWWRlNlFgaJdxV2AIAlJNc8Dg5x6T8TYv0yxSBws7ERAOP4DSjaBYbcUiJqq5y09Q6HBqCpnhjlMZtC6hipsHgntyB/TNB8LaQkk6aG2BVj5a8g7rB499zf1wIXp34gxzTBBG4RxBtk3RsN8zTLtYKxqjA3IJ/tnLpvxThI3SRuEeWNYyu0sEkjgcPKu7j1ahV9O7LE3hHRlQp00RUKFooOyv5gB+fX6vuSfc59t4W0h2/wDZofR+n+GvFBQOK9hGn/oX4GBJ3jG3GBh+2ebyfibMIyBFGZF0yzM7MyoHqFmDJttV2zCjZ7H4IHpRzX5I+BzweO4+DgU6Hx48sOvaOHa2kimdNzq25o/NAWRV9SEmMMB7qwo5z6f8Qnkk8tY148m3ViwJZ4kcbSormXg2bAOXpYgLoAX347/f5wIQOwA7e3xgeadP/FOVf8eON7EJJRyjIrxaZ3eRCDtiBmk9d91Ar3yXi8ftLqIYo0jCySKCxktnQvOu6FAvqWoQS18FwKPfLmYAfYcijwOR8H6Znyhd0LAocDtgcfV+mDURiNjSF42cVe5UcOU+xKgH6XkTqdOuk1HnMqmCVjvYqCYJXoGQH+WOTgP7BqY8MxFkrPiaAOpVgGVgQykWCCKIIPcEYEF1/wAXJpJ4IWRmM7AAgqAoMkcVm+/qkX44B5ugefVfiBBDNPFOsieQWG/YzI+yBJyFKj9e1z6O9LfuM+tP4SUTASqJYYgDp2Zm8yOnV/JcA1LEGVHXddFRd0Dndr/DOlk3maJTvYu5JYWzRiEkmx/8tQv2wJTSz70VgGUMoYBgVYbhdMp5B55Htm3OF+tQKSGmiBWgwMiggnsCCeM60lB7EH7G8D7xjGAxjGAxjGAxjOafqMaMiu6K0hpFZgCx+FBPJ+2B05za/WiKNna6UXQ7k9gB9SSBn3Fq1YsqsrGMhXAIJViocBgOxKspr4I+chvFjNshCgkecpaiAaCuQBfBN1wf9CMCP0zzTOj0CJGKs9FtiUxIA7R0QBdXZF3eZi0drsSZGkM3OwjaPdm2UbbatC72ntmzxBrBDGkKekyKzuLukFbh6ebZ3C2K7nnIZenhWobY2LDYF9LbRVOtC925gKNj2+uBKdQ6edLUsJ27fTZr1bj/ADi1VlB9jRF+k5ZOm60Spu7EEqw+GHf9vcH3BGRfQupefG3mC3iJVhxRrs4B4BP++CM+PDcgDyoARt22pO4qUtaZvc1t/YYFixjGAxjGAxjGAxjGAxjGAxjGAxjMMawInq3WDGRHCnmTN+lR2H1Y9gK59v8AUAxOtlggdP8AiE3mzScRwgMQfakhQEsAL5IruaHt96CXcs0yV5prgsN3lBiXKkdiW80A9v4afGRPUOiR6LVQ65EYn8w0Ujkly0WrUAGzZ9Eu0AewYj3wJdrq4+mBlJKkN5COQpAU0x5B5oE3nKJIkIMkM+gkfaN45iDewLITGOeOQt/OXFDmJIgwIIBBFEHkEfUYET0/qjq4h1NbyLjkX9EwHuP8rfK39c7OrdWj00LzTEiONSzEKWND6KCcrup6OIZBp0JEU/mSacX/AIGojG6ouPSjLuNE0CGHZqyYTZrdFUn6NRAVfaSKDrTbSe3vgfWn8RRPOYBvDgEi0YK20IWCsRTFfMS6/wA2adH4y0kqoyaiP+I4jUFgG3sLCUed1e2OndAjXUNqkldzIgQWyMgQVQjIW1Xi6DUSbN8Vp0vgnTxSxzLv3QqipZBFRxyRixXJ2yt+9YElruqCM7VBdzt9I4oM20M5/lW757mjQOVSD8TVXVyaLVRGPUx/oCsDHKK3B1Y1sXaQ3q7c9yOdc/hfUmUdSgmkbUEBvyrNtgePkJETXpKxPJTEH1uT9MrnitRJrum67YFEyzRahOD/ABNMkh2NfBo+Yt9/T7YF46N4tkl815YdkCsQkqlmvYo8zcpWwqta7uLo8cXnx4i8KNq9TptRHKqrDtJ9N2BNHPakNTA+WBTWBYYcgZF9V0OodYun6KdoHXTeZqpPLjZCku4Ei/UJXkD1XFFiTdZ2/hhr5W0hg1AqXRSHSse+7y1XaR+xGBr6v+Hpmn1EwlCNqCQSA24IYIIthYML9UJb6bssnU+mhoPLQEbNpQKa/wAMghRz7gV++VvpHUNTq5pyrLp237Ckp3zRRoSEKafhVL2X8xyR6gKIUZcdNCURVLM5AALNW5q92oAWfoBgVzWSiaNZ9h2bWDg7QR5bWpIsj9W7g1RrsQM4ZGCDvQHFfqAva36mP6QqmgOxX98mJdRp9xeLUwoWYxspdGid2PZl3D+Jww4IPewcjNZJCCEA0RleUxkNKWQSIpO0x1e7YG9PFUMD76OxSGWeNVXdsZS54ZAtk9xQBYgG/wCU+1DJbw3C2xpHNmQ8GiLVS1NR+dx/asjXmj2PPqtRG8YUBo4Tuj/hsXugSzGgLA/yn2yxabWRuWWN0Yxna6qwJQ/DAH0n6HA6cYxgMYxgMYxgMYxgMYxgMYzBwM5g5SOo/iJ+XmkjljQhNR5Q2y04StMNxUjlt2pHFjgZExfidMtO6xugjLstiN22wLLSklgWJJAUd7AvvgT3UNO+g82aOGXVK0flpFFy6hnZtu091tidwNjtXvnzDqPN6ZElMkqrApik9EgaF0JVg5vtGfuO3fOaX8T0vYkQ3bth3yqqo3nTwgSGjt/wC1EfzqMsvhTqTanRaeeSt8sMcjbRxbKCa+mBjSdRVEHDKu7aAVbgDiya7Z0N1yENt8xb5Brmq72RwP3zvzFYFf1jNM4eErvVWSP1EqokK7pXK8XtAKr35+uRfXvDCyajSxs8vleS0SgbXjEsdSK0kTq0b7lEnLL3QVROXQLmcCBi6bq4kCxTwMFACh9OVof/AGpFAFdgFzr6aNT6hqfIP+VofMH33K917dick8xWBw9IlJgj3d1UK33T0n/UHKR1jp/maXROyhRJ1ITBf+5q2mAUkHuRKt1k/N1AaLUlJm2wax90Mh/THOQN0TH+UPW9T8lx8ZmJA+k0gat0cunU323xMEah91Nftgd2j0IXWaiQ8tJHpwD8InmUv/qLn/zD4yL8KQ/9u6m4IKvPCor/ADRwhW/1zZ1/rggaVlDtKyJBCqJvYyEMyki622696GSXhrpH5eAKRTsTJL73I/Lm/fn+2B2zdOjd0kZFLx3scgblsEHae4BB7ZulSwR8gj+ufeMDzbpn4WPtZZ5tgHlIgjCt6IYjEN7bFs896v5s1UzH+HaK8jCZx5kpkrZHS7lnVgvHFidjfyoNXd3DGBTJ/wANYmY7ZGSMqB5aJGFDLAdPuB22PQSa7WbyS8P+EV0k88wleRtRV7wvFPI4raP/ABCPsB9bsOMBjGMBjGMBjGMBjGMBjGMBmCMzjA0NoUJsohN3ZUXYFXdfAAwdChq0Tggj0juOx7d+2b8YHOdBHz6E9XLelfURyN3HPPPObkQAUAAB2A4GfWMBjGMBjGMBmCcznxMm5SPkEf1FYHJrEhnjZJfLkjf0FWKlWv8Al+p/1yI0vheGCMRwzSIglEyBnWTa/YBTICdtg+m+/uMgJvwfiIQLMVCRxRlRGAreXH5TOQrLUjUDu9q9864PwzUTRvLN5iRSK6RtEvZJNRKFckncd2oPqofoHGBLdO6XpdJIpaTfPM0lSzMGkbhpWG4ABRtVjQAFDLBG4IsEEHsRyP8ATKI34X7gQ2pJ9AjU+UBSLFLEA3qO41M1njt7ZafDXRfyenWEPv2tI11X+JI0lAWaA3UOfbAlcYxgMYxgMYxgMYxgMYxgMYxgf//Z"/>
          <p:cNvSpPr>
            <a:spLocks noChangeAspect="1" noChangeArrowheads="1"/>
          </p:cNvSpPr>
          <p:nvPr/>
        </p:nvSpPr>
        <p:spPr bwMode="auto">
          <a:xfrm>
            <a:off x="155575" y="-944563"/>
            <a:ext cx="2314575" cy="198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47112" name="Picture 2" descr="https://encrypted-tbn1.google.com/images?q=tbn:ANd9GcRy8TZLY8w9X0x--nqSFW4CqPPTUX3RdYucJtb5pGmKOWt-n2r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4149080"/>
            <a:ext cx="41592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99517" y="188640"/>
            <a:ext cx="86106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solidFill>
                  <a:schemeClr val="tx2"/>
                </a:solidFill>
              </a:rPr>
              <a:t>STRUCTURAL PARAMETERS of populations</a:t>
            </a:r>
            <a:br>
              <a:rPr lang="en-US" altLang="en-US" sz="2200" dirty="0">
                <a:solidFill>
                  <a:schemeClr val="tx2"/>
                </a:solidFill>
              </a:rPr>
            </a:br>
            <a:r>
              <a:rPr lang="cs-CZ" altLang="en-US" sz="2200" dirty="0">
                <a:solidFill>
                  <a:schemeClr val="tx2"/>
                </a:solidFill>
              </a:rPr>
              <a:t>(„demographic parameters“)</a:t>
            </a:r>
            <a:endParaRPr lang="en-US" altLang="en-US" sz="2200" b="0" i="1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u="sng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rgbClr val="FF0000"/>
                </a:solidFill>
              </a:rPr>
              <a:t>Primary parameters</a:t>
            </a:r>
            <a:endParaRPr lang="en-US" altLang="en-US" sz="2200" b="0" dirty="0">
              <a:solidFill>
                <a:srgbClr val="FF0000"/>
              </a:solidFill>
            </a:endParaRPr>
          </a:p>
          <a:p>
            <a:pPr lvl="1">
              <a:spcBef>
                <a:spcPct val="0"/>
              </a:spcBef>
              <a:buClrTx/>
              <a:buNone/>
            </a:pPr>
            <a:r>
              <a:rPr lang="en-US" altLang="en-US" sz="1700" dirty="0">
                <a:solidFill>
                  <a:schemeClr val="tx1"/>
                </a:solidFill>
              </a:rPr>
              <a:t>• </a:t>
            </a:r>
            <a:r>
              <a:rPr lang="cs-CZ" altLang="en-US" sz="1700" dirty="0">
                <a:solidFill>
                  <a:srgbClr val="0070C0"/>
                </a:solidFill>
              </a:rPr>
              <a:t>size </a:t>
            </a:r>
            <a:r>
              <a:rPr lang="cs-CZ" altLang="en-US" sz="1700" dirty="0">
                <a:solidFill>
                  <a:schemeClr val="tx1"/>
                </a:solidFill>
              </a:rPr>
              <a:t>(</a:t>
            </a:r>
            <a:r>
              <a:rPr lang="en-US" altLang="en-US" sz="1700" dirty="0">
                <a:solidFill>
                  <a:schemeClr val="tx1"/>
                </a:solidFill>
              </a:rPr>
              <a:t>performance</a:t>
            </a:r>
            <a:r>
              <a:rPr lang="cs-CZ" altLang="en-US" sz="1700" dirty="0">
                <a:solidFill>
                  <a:schemeClr val="tx1"/>
                </a:solidFill>
              </a:rPr>
              <a:t>)</a:t>
            </a:r>
            <a:r>
              <a:rPr lang="en-US" altLang="en-US" sz="1700" dirty="0">
                <a:solidFill>
                  <a:schemeClr val="tx1"/>
                </a:solidFill>
              </a:rPr>
              <a:t> </a:t>
            </a:r>
            <a:r>
              <a:rPr lang="cs-CZ" altLang="en-US" sz="1700" dirty="0">
                <a:solidFill>
                  <a:schemeClr val="tx1"/>
                </a:solidFill>
              </a:rPr>
              <a:t>– number of individuals (animals), surface coverage (plants), amount of biomass (algae) </a:t>
            </a:r>
          </a:p>
          <a:p>
            <a:pPr lvl="1">
              <a:spcBef>
                <a:spcPct val="0"/>
              </a:spcBef>
              <a:buClrTx/>
              <a:buNone/>
            </a:pPr>
            <a:r>
              <a:rPr lang="en-US" altLang="en-US" sz="1700" b="0" dirty="0">
                <a:solidFill>
                  <a:schemeClr val="tx1"/>
                </a:solidFill>
              </a:rPr>
              <a:t>• </a:t>
            </a:r>
            <a:r>
              <a:rPr lang="cs-CZ" altLang="en-US" sz="1700" dirty="0">
                <a:solidFill>
                  <a:srgbClr val="0070C0"/>
                </a:solidFill>
              </a:rPr>
              <a:t>natality</a:t>
            </a:r>
            <a:r>
              <a:rPr lang="cs-CZ" altLang="en-US" sz="1700" dirty="0">
                <a:solidFill>
                  <a:schemeClr val="tx1"/>
                </a:solidFill>
              </a:rPr>
              <a:t> – increase of population size: numbers of organisms per unit of time</a:t>
            </a:r>
            <a:endParaRPr lang="en-US" altLang="en-US" sz="17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altLang="en-US" sz="1700" b="0" dirty="0">
                <a:solidFill>
                  <a:schemeClr val="tx1"/>
                </a:solidFill>
              </a:rPr>
              <a:t>• </a:t>
            </a:r>
            <a:r>
              <a:rPr lang="en-US" altLang="en-US" sz="1700" dirty="0" err="1">
                <a:solidFill>
                  <a:srgbClr val="0070C0"/>
                </a:solidFill>
              </a:rPr>
              <a:t>mortalit</a:t>
            </a:r>
            <a:r>
              <a:rPr lang="cs-CZ" altLang="en-US" sz="1700" dirty="0">
                <a:solidFill>
                  <a:srgbClr val="0070C0"/>
                </a:solidFill>
              </a:rPr>
              <a:t>y</a:t>
            </a:r>
            <a:r>
              <a:rPr lang="cs-CZ" altLang="en-US" sz="1700" b="0" dirty="0">
                <a:solidFill>
                  <a:srgbClr val="0070C0"/>
                </a:solidFill>
              </a:rPr>
              <a:t> – </a:t>
            </a:r>
            <a:r>
              <a:rPr lang="cs-CZ" altLang="en-US" sz="1700" b="0" dirty="0">
                <a:solidFill>
                  <a:schemeClr val="tx1"/>
                </a:solidFill>
              </a:rPr>
              <a:t>decrease of size: n</a:t>
            </a:r>
            <a:r>
              <a:rPr lang="cs-CZ" altLang="en-US" sz="1700" dirty="0">
                <a:solidFill>
                  <a:schemeClr val="tx1"/>
                </a:solidFill>
              </a:rPr>
              <a:t>umbers of organisms per unit of time</a:t>
            </a:r>
            <a:endParaRPr lang="en-US" altLang="en-US" sz="1700" b="0" dirty="0">
              <a:solidFill>
                <a:schemeClr val="tx1"/>
              </a:solidFill>
            </a:endParaRP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4268BC3F-2A71-4F00-84DF-AA08938B32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8" y="3815736"/>
            <a:ext cx="4139952" cy="27599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AEE25D-E546-45F8-9892-981EC1795B55}"/>
              </a:ext>
            </a:extLst>
          </p:cNvPr>
          <p:cNvSpPr txBox="1"/>
          <p:nvPr/>
        </p:nvSpPr>
        <p:spPr>
          <a:xfrm>
            <a:off x="395536" y="3042264"/>
            <a:ext cx="4035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Temporal variability in population of fish </a:t>
            </a:r>
            <a:r>
              <a:rPr lang="cs-CZ" i="1" dirty="0"/>
              <a:t>(due to overfishing)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FFC406F-7366-4D25-A607-A69B75E94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757" y="4788137"/>
            <a:ext cx="2238499" cy="140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cs-CZ" altLang="cs-CZ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</a:t>
            </a:r>
            <a:r>
              <a:rPr kumimoji="0" lang="cs-CZ" altLang="cs-CZ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Capture of the Atlantic northwest cod stock in million tonnes, with Canadian capture in blue</a:t>
            </a:r>
            <a:r>
              <a:rPr kumimoji="0" lang="cs-CZ" altLang="cs-CZ" sz="105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[8]</a:t>
            </a:r>
            <a:r>
              <a:rPr kumimoji="0" lang="cs-CZ" altLang="cs-CZ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026" name="Picture 2">
            <a:hlinkClick r:id="rId5"/>
            <a:extLst>
              <a:ext uri="{FF2B5EF4-FFF2-40B4-BE49-F238E27FC236}">
                <a16:creationId xmlns:a16="http://schemas.microsoft.com/office/drawing/2014/main" id="{1E0A82CC-0F9F-40E2-9589-58354677C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757" y="4119797"/>
            <a:ext cx="20955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" t="20322" r="20573" b="11942"/>
          <a:stretch>
            <a:fillRect/>
          </a:stretch>
        </p:blipFill>
        <p:spPr bwMode="auto">
          <a:xfrm>
            <a:off x="179388" y="1128713"/>
            <a:ext cx="5400675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 descr="E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t="5083" r="21788" b="19534"/>
          <a:stretch>
            <a:fillRect/>
          </a:stretch>
        </p:blipFill>
        <p:spPr bwMode="auto">
          <a:xfrm>
            <a:off x="5796136" y="1988840"/>
            <a:ext cx="3203575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ovéPole 3"/>
          <p:cNvSpPr txBox="1">
            <a:spLocks noChangeArrowheads="1"/>
          </p:cNvSpPr>
          <p:nvPr/>
        </p:nvSpPr>
        <p:spPr bwMode="auto">
          <a:xfrm>
            <a:off x="395536" y="260350"/>
            <a:ext cx="78662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Air contamination effects on populations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(evolutionary adaptation, natural selection of genetic</a:t>
            </a:r>
            <a:r>
              <a:rPr lang="en-US" altLang="en-US" sz="1800" dirty="0">
                <a:solidFill>
                  <a:srgbClr val="FF0000"/>
                </a:solidFill>
              </a:rPr>
              <a:t> &amp; </a:t>
            </a:r>
            <a:r>
              <a:rPr lang="en-US" altLang="en-US" sz="1800" dirty="0" err="1">
                <a:solidFill>
                  <a:srgbClr val="FF0000"/>
                </a:solidFill>
              </a:rPr>
              <a:t>phenot</a:t>
            </a:r>
            <a:r>
              <a:rPr lang="cs-CZ" altLang="en-US" sz="1800" dirty="0">
                <a:solidFill>
                  <a:srgbClr val="FF0000"/>
                </a:solidFill>
              </a:rPr>
              <a:t>ypic variants)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15625" r="10938" b="10938"/>
          <a:stretch>
            <a:fillRect/>
          </a:stretch>
        </p:blipFill>
        <p:spPr bwMode="auto">
          <a:xfrm>
            <a:off x="342900" y="692696"/>
            <a:ext cx="8458200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3">
            <a:extLst>
              <a:ext uri="{FF2B5EF4-FFF2-40B4-BE49-F238E27FC236}">
                <a16:creationId xmlns:a16="http://schemas.microsoft.com/office/drawing/2014/main" id="{77445C6E-36A1-4ADD-837D-7106DF2A1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341"/>
            <a:ext cx="78662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Air contamination effects on populations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(evolutionary adaptation, natural selection of genetic</a:t>
            </a:r>
            <a:r>
              <a:rPr lang="en-US" altLang="en-US" sz="1800" dirty="0">
                <a:solidFill>
                  <a:srgbClr val="FF0000"/>
                </a:solidFill>
              </a:rPr>
              <a:t> &amp; </a:t>
            </a:r>
            <a:r>
              <a:rPr lang="en-US" altLang="en-US" sz="1800" dirty="0" err="1">
                <a:solidFill>
                  <a:srgbClr val="FF0000"/>
                </a:solidFill>
              </a:rPr>
              <a:t>phenot</a:t>
            </a:r>
            <a:r>
              <a:rPr lang="cs-CZ" altLang="en-US" sz="1800" dirty="0">
                <a:solidFill>
                  <a:srgbClr val="FF0000"/>
                </a:solidFill>
              </a:rPr>
              <a:t>ypic variants)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3462</TotalTime>
  <Words>1164</Words>
  <Application>Microsoft Office PowerPoint</Application>
  <PresentationFormat>On-screen Show (4:3)</PresentationFormat>
  <Paragraphs>147</Paragraphs>
  <Slides>23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Motiv sady Office</vt:lpstr>
      <vt:lpstr>Klip</vt:lpstr>
      <vt:lpstr>Ecotoxicology Populations &amp; Communities</vt:lpstr>
      <vt:lpstr>1) From molecules to individuals</vt:lpstr>
      <vt:lpstr>2) From molecules to individuals - AOPs</vt:lpstr>
      <vt:lpstr>PowerPoint Presentation</vt:lpstr>
      <vt:lpstr>PowerPoint Presentation</vt:lpstr>
      <vt:lpstr>Effects at different levels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Communities … interacting populations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117</cp:revision>
  <dcterms:created xsi:type="dcterms:W3CDTF">2010-05-17T15:27:49Z</dcterms:created>
  <dcterms:modified xsi:type="dcterms:W3CDTF">2020-04-02T10:42:44Z</dcterms:modified>
</cp:coreProperties>
</file>