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328" r:id="rId2"/>
    <p:sldId id="387" r:id="rId3"/>
    <p:sldId id="488" r:id="rId4"/>
    <p:sldId id="411" r:id="rId5"/>
    <p:sldId id="459" r:id="rId6"/>
    <p:sldId id="475" r:id="rId7"/>
    <p:sldId id="412" r:id="rId8"/>
    <p:sldId id="490" r:id="rId9"/>
    <p:sldId id="457" r:id="rId10"/>
    <p:sldId id="476" r:id="rId11"/>
    <p:sldId id="449" r:id="rId12"/>
    <p:sldId id="478" r:id="rId13"/>
    <p:sldId id="458" r:id="rId14"/>
    <p:sldId id="451" r:id="rId15"/>
    <p:sldId id="461" r:id="rId16"/>
    <p:sldId id="479" r:id="rId17"/>
    <p:sldId id="460" r:id="rId18"/>
    <p:sldId id="462" r:id="rId19"/>
    <p:sldId id="450" r:id="rId20"/>
    <p:sldId id="477" r:id="rId21"/>
    <p:sldId id="452" r:id="rId22"/>
    <p:sldId id="467" r:id="rId23"/>
    <p:sldId id="443" r:id="rId24"/>
    <p:sldId id="444" r:id="rId25"/>
    <p:sldId id="481" r:id="rId26"/>
    <p:sldId id="463" r:id="rId27"/>
    <p:sldId id="480" r:id="rId28"/>
    <p:sldId id="465" r:id="rId29"/>
    <p:sldId id="464" r:id="rId30"/>
    <p:sldId id="494" r:id="rId31"/>
    <p:sldId id="466" r:id="rId32"/>
    <p:sldId id="474" r:id="rId33"/>
    <p:sldId id="482" r:id="rId34"/>
    <p:sldId id="468" r:id="rId35"/>
    <p:sldId id="469" r:id="rId36"/>
    <p:sldId id="471" r:id="rId37"/>
    <p:sldId id="470" r:id="rId38"/>
    <p:sldId id="473" r:id="rId39"/>
    <p:sldId id="483" r:id="rId40"/>
    <p:sldId id="484" r:id="rId41"/>
    <p:sldId id="472" r:id="rId42"/>
    <p:sldId id="487" r:id="rId43"/>
    <p:sldId id="491" r:id="rId44"/>
    <p:sldId id="492" r:id="rId45"/>
    <p:sldId id="455" r:id="rId46"/>
    <p:sldId id="456" r:id="rId47"/>
    <p:sldId id="446" r:id="rId48"/>
    <p:sldId id="448" r:id="rId49"/>
    <p:sldId id="447" r:id="rId50"/>
    <p:sldId id="445" r:id="rId51"/>
    <p:sldId id="493" r:id="rId52"/>
    <p:sldId id="485" r:id="rId53"/>
    <p:sldId id="486" r:id="rId5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" autoAdjust="0"/>
    <p:restoredTop sz="94660"/>
  </p:normalViewPr>
  <p:slideViewPr>
    <p:cSldViewPr>
      <p:cViewPr varScale="1">
        <p:scale>
          <a:sx n="102" d="100"/>
          <a:sy n="102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5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3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3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FEAF-5407-40D8-B13C-D71DD04E079C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26AE9-E6AA-4A55-91DC-93E0A044A1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2640013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cs-CZ" sz="1200" b="0" i="0"/>
              <a:t>Tomáš Pavlík</a:t>
            </a: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5214938" y="6473825"/>
            <a:ext cx="131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cs-CZ" sz="1200" b="0" i="0"/>
              <a:t>Biostatistika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77-2A5B-4709-8E73-81DBDB26DB5D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8CFE-D8A9-4243-829A-0BFCCA908B3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70363" y="64404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image" Target="../media/image3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9.wmf"/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3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3.wmf"/><Relationship Id="rId3" Type="http://schemas.openxmlformats.org/officeDocument/2006/relationships/image" Target="../media/image3.pn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2.wmf"/><Relationship Id="rId5" Type="http://schemas.openxmlformats.org/officeDocument/2006/relationships/image" Target="../media/image45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3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3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0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63.wmf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3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3.pn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2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3.pn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3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3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3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9.emf"/><Relationship Id="rId5" Type="http://schemas.openxmlformats.org/officeDocument/2006/relationships/image" Target="../media/image88.wmf"/><Relationship Id="rId4" Type="http://schemas.openxmlformats.org/officeDocument/2006/relationships/oleObject" Target="../embeddings/oleObject8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9.emf"/><Relationship Id="rId5" Type="http://schemas.openxmlformats.org/officeDocument/2006/relationships/image" Target="../media/image88.wmf"/><Relationship Id="rId10" Type="http://schemas.openxmlformats.org/officeDocument/2006/relationships/image" Target="../media/image91.wmf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8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143140"/>
          </a:xfrm>
        </p:spPr>
        <p:txBody>
          <a:bodyPr>
            <a:normAutofit/>
          </a:bodyPr>
          <a:lstStyle/>
          <a:p>
            <a:r>
              <a:rPr lang="cs-CZ" dirty="0" smtClean="0"/>
              <a:t>Přednáška X.</a:t>
            </a:r>
            <a:br>
              <a:rPr lang="cs-CZ" dirty="0" smtClean="0"/>
            </a:br>
            <a:r>
              <a:rPr lang="cs-CZ" dirty="0" smtClean="0"/>
              <a:t> Testování hypotéz </a:t>
            </a:r>
            <a:r>
              <a:rPr lang="cs-CZ" smtClean="0"/>
              <a:t>o kvalitativních </a:t>
            </a:r>
            <a:r>
              <a:rPr lang="cs-CZ" dirty="0" smtClean="0"/>
              <a:t>proměnných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000264"/>
          </a:xfrm>
        </p:spPr>
        <p:txBody>
          <a:bodyPr>
            <a:noAutofit/>
          </a:bodyPr>
          <a:lstStyle/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Testování hypotéz o podílech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Kontingenční tabulka, </a:t>
            </a:r>
            <a:r>
              <a:rPr lang="cs-CZ" sz="1800" dirty="0" err="1" smtClean="0">
                <a:solidFill>
                  <a:schemeClr val="tx1"/>
                </a:solidFill>
              </a:rPr>
              <a:t>čtyřpolní</a:t>
            </a:r>
            <a:r>
              <a:rPr lang="cs-CZ" sz="1800" dirty="0" smtClean="0">
                <a:solidFill>
                  <a:schemeClr val="tx1"/>
                </a:solidFill>
              </a:rPr>
              <a:t> tabulka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Testy nezávislosti, </a:t>
            </a:r>
            <a:r>
              <a:rPr lang="cs-CZ" sz="1800" dirty="0" err="1" smtClean="0">
                <a:solidFill>
                  <a:schemeClr val="tx1"/>
                </a:solidFill>
              </a:rPr>
              <a:t>Fisherův</a:t>
            </a:r>
            <a:r>
              <a:rPr lang="cs-CZ" sz="1800" dirty="0" smtClean="0">
                <a:solidFill>
                  <a:schemeClr val="tx1"/>
                </a:solidFill>
              </a:rPr>
              <a:t> exaktní test, </a:t>
            </a:r>
            <a:r>
              <a:rPr lang="cs-CZ" sz="1800" dirty="0" err="1" smtClean="0">
                <a:solidFill>
                  <a:schemeClr val="tx1"/>
                </a:solidFill>
              </a:rPr>
              <a:t>McNemarův</a:t>
            </a:r>
            <a:r>
              <a:rPr lang="cs-CZ" sz="1800" dirty="0" smtClean="0">
                <a:solidFill>
                  <a:schemeClr val="tx1"/>
                </a:solidFill>
              </a:rPr>
              <a:t> test</a:t>
            </a:r>
          </a:p>
          <a:p>
            <a:pPr indent="265113" algn="l">
              <a:lnSpc>
                <a:spcPct val="120000"/>
              </a:lnSpc>
              <a:buBlip>
                <a:blip r:embed="rId2"/>
              </a:buBlip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Testy dobré shody pro ověření rozdělení pravděpodobnosti</a:t>
            </a:r>
          </a:p>
        </p:txBody>
      </p:sp>
      <p:pic>
        <p:nvPicPr>
          <p:cNvPr id="4" name="Obrázek 3" descr="esf-komplet-b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2000" y="5172640"/>
            <a:ext cx="5400000" cy="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Co nás bude zajímat?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Binární data jsou v medicíně i biologii častá – výskyt ano/výskyt ne, úspěch/neúspěch,  …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Kromě bodového odhadu nás může zajímat </a:t>
            </a:r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Interval spolehlivosti pro parametr </a:t>
            </a:r>
            <a:r>
              <a:rPr lang="el-GR" dirty="0" smtClean="0"/>
              <a:t>π</a:t>
            </a:r>
            <a:endParaRPr lang="cs-CZ" dirty="0" smtClean="0"/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Test o parametru </a:t>
            </a:r>
            <a:r>
              <a:rPr lang="el-GR" dirty="0" smtClean="0"/>
              <a:t>π</a:t>
            </a:r>
            <a:r>
              <a:rPr lang="cs-CZ" dirty="0" smtClean="0"/>
              <a:t> proti konstantě </a:t>
            </a:r>
            <a:r>
              <a:rPr lang="el-GR" dirty="0" smtClean="0"/>
              <a:t>π</a:t>
            </a:r>
            <a:r>
              <a:rPr lang="cs-CZ" baseline="-25000" dirty="0" smtClean="0"/>
              <a:t>0</a:t>
            </a:r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Test o parametru </a:t>
            </a:r>
            <a:r>
              <a:rPr lang="el-GR" dirty="0" smtClean="0"/>
              <a:t>π</a:t>
            </a:r>
            <a:r>
              <a:rPr lang="cs-CZ" dirty="0" smtClean="0"/>
              <a:t> ve dvou souborech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Aproximace na normální rozdělení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Pravděpodobnost, že náhodná veličina </a:t>
            </a:r>
            <a:r>
              <a:rPr lang="cs-CZ" i="1" dirty="0" smtClean="0"/>
              <a:t>X</a:t>
            </a:r>
            <a:r>
              <a:rPr lang="cs-CZ" dirty="0" smtClean="0"/>
              <a:t> bude při své realizaci rovna hodnotě </a:t>
            </a:r>
            <a:r>
              <a:rPr lang="cs-CZ" i="1" dirty="0" smtClean="0"/>
              <a:t>k</a:t>
            </a:r>
            <a:r>
              <a:rPr lang="cs-CZ" dirty="0" smtClean="0"/>
              <a:t> lze přesně stanovit pomocí vzorce: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Pro větší </a:t>
            </a:r>
            <a:r>
              <a:rPr lang="cs-CZ" i="1" dirty="0" smtClean="0"/>
              <a:t>n</a:t>
            </a:r>
            <a:r>
              <a:rPr lang="cs-CZ" dirty="0" smtClean="0"/>
              <a:t> (a tedy větší rozsah možných hodnot </a:t>
            </a:r>
            <a:r>
              <a:rPr lang="cs-CZ" i="1" dirty="0" smtClean="0"/>
              <a:t>k</a:t>
            </a:r>
            <a:r>
              <a:rPr lang="cs-CZ" dirty="0" smtClean="0"/>
              <a:t>) je jednodušší použít aproximaci normálním rozdělením.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Vychází z CLV – součty se pro dostatečné </a:t>
            </a:r>
            <a:r>
              <a:rPr lang="cs-CZ" i="1" dirty="0" smtClean="0"/>
              <a:t>n</a:t>
            </a:r>
            <a:r>
              <a:rPr lang="cs-CZ" dirty="0" smtClean="0"/>
              <a:t> chovají normálně.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Předpokladem aproximace na normální rozdělení je součin </a:t>
            </a:r>
            <a:r>
              <a:rPr lang="cs-CZ" i="1" dirty="0" err="1" smtClean="0"/>
              <a:t>np</a:t>
            </a:r>
            <a:r>
              <a:rPr lang="cs-CZ" dirty="0" smtClean="0"/>
              <a:t>(1-</a:t>
            </a:r>
            <a:r>
              <a:rPr lang="cs-CZ" i="1" dirty="0" smtClean="0"/>
              <a:t>p</a:t>
            </a:r>
            <a:r>
              <a:rPr lang="cs-CZ" dirty="0" smtClean="0"/>
              <a:t>) větší než 5, nebo ještě lépe součin </a:t>
            </a:r>
            <a:r>
              <a:rPr lang="cs-CZ" i="1" dirty="0" err="1" smtClean="0"/>
              <a:t>np</a:t>
            </a:r>
            <a:r>
              <a:rPr lang="cs-CZ" dirty="0" smtClean="0"/>
              <a:t>(1-</a:t>
            </a:r>
            <a:r>
              <a:rPr lang="cs-CZ" i="1" dirty="0" smtClean="0"/>
              <a:t>p</a:t>
            </a:r>
            <a:r>
              <a:rPr lang="cs-CZ" dirty="0" smtClean="0"/>
              <a:t>) větší než 10.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Pak platí: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3341688" y="5143512"/>
          <a:ext cx="24606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Rovnice" r:id="rId4" imgW="1562040" imgH="444240" progId="Equation.3">
                  <p:embed/>
                </p:oleObj>
              </mc:Choice>
              <mc:Fallback>
                <p:oleObj name="Rovnice" r:id="rId4" imgW="1562040" imgH="4442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143512"/>
                        <a:ext cx="24606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8" name="Object 1"/>
          <p:cNvGraphicFramePr>
            <a:graphicFrameLocks noChangeAspect="1"/>
          </p:cNvGraphicFramePr>
          <p:nvPr/>
        </p:nvGraphicFramePr>
        <p:xfrm>
          <a:off x="3224213" y="2263775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Rovnice" r:id="rId6" imgW="1714320" imgH="457200" progId="Equation.3">
                  <p:embed/>
                </p:oleObj>
              </mc:Choice>
              <mc:Fallback>
                <p:oleObj name="Rovnice" r:id="rId6" imgW="171432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2263775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</a:t>
            </a:r>
            <a:r>
              <a:rPr lang="cs-CZ" i="1" dirty="0" err="1" smtClean="0"/>
              <a:t>np</a:t>
            </a:r>
            <a:r>
              <a:rPr lang="cs-CZ" dirty="0" smtClean="0"/>
              <a:t>(1-</a:t>
            </a:r>
            <a:r>
              <a:rPr lang="cs-CZ" i="1" dirty="0" smtClean="0"/>
              <a:t>p</a:t>
            </a:r>
            <a:r>
              <a:rPr lang="cs-CZ" dirty="0" smtClean="0"/>
              <a:t>) větší než 5?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779587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Souvisí s množstvím informace nutné pro dosažení „tvaru normálního rozdělení“ → nutné pro vhodnost, respektive přesnost aproximace.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Pro </a:t>
            </a:r>
            <a:r>
              <a:rPr lang="el-GR" dirty="0" smtClean="0"/>
              <a:t>π</a:t>
            </a:r>
            <a:r>
              <a:rPr lang="cs-CZ" dirty="0" smtClean="0"/>
              <a:t> = 0,5 je jednodušší dosáhnout „tvar normálního rozdělení“ než pro </a:t>
            </a:r>
            <a:r>
              <a:rPr lang="el-GR" dirty="0" smtClean="0"/>
              <a:t>π</a:t>
            </a:r>
            <a:r>
              <a:rPr lang="cs-CZ" dirty="0" smtClean="0"/>
              <a:t> = 0,1 nebo </a:t>
            </a:r>
            <a:r>
              <a:rPr lang="el-GR" dirty="0" smtClean="0"/>
              <a:t>π</a:t>
            </a:r>
            <a:r>
              <a:rPr lang="cs-CZ" dirty="0" smtClean="0"/>
              <a:t> = 0,9. Pro </a:t>
            </a:r>
            <a:r>
              <a:rPr lang="el-GR" dirty="0" smtClean="0"/>
              <a:t>π</a:t>
            </a:r>
            <a:r>
              <a:rPr lang="cs-CZ" dirty="0" smtClean="0"/>
              <a:t> hodně blízká 0 nebo 1 není aproximace vhodná.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 l="10714" t="17143" r="10267" b="14285"/>
          <a:stretch>
            <a:fillRect/>
          </a:stretch>
        </p:blipFill>
        <p:spPr bwMode="auto">
          <a:xfrm>
            <a:off x="1585132" y="3071810"/>
            <a:ext cx="597373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Interval spolehlivosti pro podíl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</a:t>
            </a:r>
            <a:r>
              <a:rPr lang="cs-CZ" i="1" dirty="0" smtClean="0"/>
              <a:t>n</a:t>
            </a:r>
            <a:r>
              <a:rPr lang="cs-CZ" dirty="0" smtClean="0"/>
              <a:t> studentů Matematické biologie a mezi nimi </a:t>
            </a:r>
            <a:r>
              <a:rPr lang="cs-CZ" i="1" dirty="0" smtClean="0"/>
              <a:t>x</a:t>
            </a:r>
            <a:r>
              <a:rPr lang="cs-CZ" dirty="0" smtClean="0"/>
              <a:t> s modrýma očima.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Rozdělení pravděpodobnosti odhadu parametru </a:t>
            </a:r>
            <a:r>
              <a:rPr lang="el-GR" dirty="0" smtClean="0"/>
              <a:t>π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Při konstrukci intervalu spolehlivosti neznáme hodnotu </a:t>
            </a:r>
            <a:r>
              <a:rPr lang="el-GR" dirty="0" smtClean="0"/>
              <a:t>π</a:t>
            </a:r>
            <a:r>
              <a:rPr lang="cs-CZ" dirty="0" smtClean="0"/>
              <a:t>, proto je logické ji v odhadu rozptylu (a </a:t>
            </a:r>
            <a:r>
              <a:rPr lang="cs-CZ" i="1" dirty="0" smtClean="0"/>
              <a:t>SE</a:t>
            </a:r>
            <a:r>
              <a:rPr lang="cs-CZ" dirty="0" smtClean="0"/>
              <a:t>) nahradit odhadem </a:t>
            </a:r>
            <a:r>
              <a:rPr lang="cs-CZ" i="1" dirty="0" smtClean="0"/>
              <a:t>p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Při splnění podmínek pro aproximaci normálním rozdělením má 100(1-</a:t>
            </a:r>
            <a:r>
              <a:rPr lang="el-GR" dirty="0" smtClean="0"/>
              <a:t>α</a:t>
            </a:r>
            <a:r>
              <a:rPr lang="cs-CZ" dirty="0" smtClean="0"/>
              <a:t>)% IS tvar: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929322" y="1973606"/>
          <a:ext cx="11826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Rovnice" r:id="rId4" imgW="799920" imgH="203040" progId="Equation.3">
                  <p:embed/>
                </p:oleObj>
              </mc:Choice>
              <mc:Fallback>
                <p:oleObj name="Rovnice" r:id="rId4" imgW="799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1973606"/>
                        <a:ext cx="1182687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3125788" y="4338647"/>
          <a:ext cx="28924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Rovnice" r:id="rId6" imgW="1955520" imgH="253800" progId="Equation.3">
                  <p:embed/>
                </p:oleObj>
              </mc:Choice>
              <mc:Fallback>
                <p:oleObj name="Rovnice" r:id="rId6" imgW="19555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4338647"/>
                        <a:ext cx="28924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2740025" y="5572140"/>
          <a:ext cx="3663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Rovnice" r:id="rId8" imgW="2476440" imgH="253800" progId="Equation.3">
                  <p:embed/>
                </p:oleObj>
              </mc:Choice>
              <mc:Fallback>
                <p:oleObj name="Rovnice" r:id="rId8" imgW="2476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5572140"/>
                        <a:ext cx="36639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3"/>
          <p:cNvGraphicFramePr>
            <a:graphicFrameLocks noChangeAspect="1"/>
          </p:cNvGraphicFramePr>
          <p:nvPr/>
        </p:nvGraphicFramePr>
        <p:xfrm>
          <a:off x="2835275" y="2460003"/>
          <a:ext cx="34734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Rovnice" r:id="rId10" imgW="2349360" imgH="203040" progId="Equation.3">
                  <p:embed/>
                </p:oleObj>
              </mc:Choice>
              <mc:Fallback>
                <p:oleObj name="Rovnice" r:id="rId10" imgW="234936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460003"/>
                        <a:ext cx="34734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3"/>
          <p:cNvGraphicFramePr>
            <a:graphicFrameLocks noChangeAspect="1"/>
          </p:cNvGraphicFramePr>
          <p:nvPr/>
        </p:nvGraphicFramePr>
        <p:xfrm>
          <a:off x="2018506" y="2946399"/>
          <a:ext cx="51069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Rovnice" r:id="rId12" imgW="3454200" imgH="228600" progId="Equation.3">
                  <p:embed/>
                </p:oleObj>
              </mc:Choice>
              <mc:Fallback>
                <p:oleObj name="Rovnice" r:id="rId12" imgW="34542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506" y="2946399"/>
                        <a:ext cx="510698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60 studentů Matematické biologie a mezi nimi 17 s modrýma očima.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 parametru </a:t>
            </a:r>
            <a:r>
              <a:rPr lang="el-GR" dirty="0" smtClean="0"/>
              <a:t>π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sestrojit 95% IS pro parametr </a:t>
            </a:r>
            <a:r>
              <a:rPr lang="el-GR" dirty="0" smtClean="0"/>
              <a:t>π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Splnění podmínky pro aproximaci normálním rozdělením: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Pak</a:t>
            </a:r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3101975" y="3111500"/>
          <a:ext cx="29400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Rovnice" r:id="rId4" imgW="1866600" imgH="203040" progId="Equation.3">
                  <p:embed/>
                </p:oleObj>
              </mc:Choice>
              <mc:Fallback>
                <p:oleObj name="Rovnice" r:id="rId4" imgW="18666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3111500"/>
                        <a:ext cx="29400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714348" y="2034536"/>
          <a:ext cx="771530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333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41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Studenti matematické biologie (současní</a:t>
                      </a:r>
                      <a:r>
                        <a:rPr lang="cs-CZ" sz="1600" baseline="0" dirty="0" smtClean="0"/>
                        <a:t> i bývalí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593" name="Object 3"/>
          <p:cNvGraphicFramePr>
            <a:graphicFrameLocks noChangeAspect="1"/>
          </p:cNvGraphicFramePr>
          <p:nvPr/>
        </p:nvGraphicFramePr>
        <p:xfrm>
          <a:off x="1679575" y="5000636"/>
          <a:ext cx="57848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1" name="Rovnice" r:id="rId6" imgW="3911400" imgH="253800" progId="Equation.3">
                  <p:embed/>
                </p:oleObj>
              </mc:Choice>
              <mc:Fallback>
                <p:oleObj name="Rovnice" r:id="rId6" imgW="39114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5000636"/>
                        <a:ext cx="57848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4"/>
          <p:cNvGraphicFramePr>
            <a:graphicFrameLocks noChangeAspect="1"/>
          </p:cNvGraphicFramePr>
          <p:nvPr/>
        </p:nvGraphicFramePr>
        <p:xfrm>
          <a:off x="1782763" y="5661043"/>
          <a:ext cx="55800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name="Rovnice" r:id="rId8" imgW="3771720" imgH="228600" progId="Equation.3">
                  <p:embed/>
                </p:oleObj>
              </mc:Choice>
              <mc:Fallback>
                <p:oleObj name="Rovnice" r:id="rId8" imgW="3771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5661043"/>
                        <a:ext cx="55800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3"/>
          <p:cNvGraphicFramePr>
            <a:graphicFrameLocks noChangeAspect="1"/>
          </p:cNvGraphicFramePr>
          <p:nvPr/>
        </p:nvGraphicFramePr>
        <p:xfrm>
          <a:off x="2623450" y="4395787"/>
          <a:ext cx="38971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Rovnice" r:id="rId10" imgW="2298600" imgH="190440" progId="Equation.3">
                  <p:embed/>
                </p:oleObj>
              </mc:Choice>
              <mc:Fallback>
                <p:oleObj name="Rovnice" r:id="rId10" imgW="229860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450" y="4395787"/>
                        <a:ext cx="3897100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pro podíl u jednoho výběru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testovat rovnost odhadu parametru </a:t>
            </a:r>
            <a:r>
              <a:rPr lang="el-GR" dirty="0" smtClean="0"/>
              <a:t>π</a:t>
            </a:r>
            <a:r>
              <a:rPr lang="cs-CZ" dirty="0" smtClean="0"/>
              <a:t> získaného na náhodném výběru </a:t>
            </a:r>
            <a:r>
              <a:rPr lang="cs-CZ" i="1" dirty="0" smtClean="0"/>
              <a:t>n</a:t>
            </a:r>
            <a:r>
              <a:rPr lang="cs-CZ" dirty="0" smtClean="0"/>
              <a:t> jedinců předem dané hodnotě </a:t>
            </a:r>
            <a:r>
              <a:rPr lang="el-GR" dirty="0" smtClean="0"/>
              <a:t>π</a:t>
            </a:r>
            <a:r>
              <a:rPr lang="cs-CZ" baseline="-25000" dirty="0" smtClean="0"/>
              <a:t>0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Při splnění podmínek pro aproximaci normálním rozdělením víme, že platí: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To za platnosti H</a:t>
            </a:r>
            <a:r>
              <a:rPr lang="cs-CZ" baseline="-25000" dirty="0" smtClean="0"/>
              <a:t>0</a:t>
            </a:r>
            <a:r>
              <a:rPr lang="cs-CZ" dirty="0" smtClean="0"/>
              <a:t> znamená: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Vypočteme hodnotu testové statistiky a nulovou hypotézu zamítáme podle toho, jakou máme alternativu a hladinu významnosti </a:t>
            </a:r>
            <a:r>
              <a:rPr lang="el-GR" dirty="0" smtClean="0"/>
              <a:t>α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Pro alternativu		zamítáme </a:t>
            </a:r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 když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216244" y="1903050"/>
          <a:ext cx="105251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Rovnice" r:id="rId4" imgW="711000" imgH="228600" progId="Equation.3">
                  <p:embed/>
                </p:oleObj>
              </mc:Choice>
              <mc:Fallback>
                <p:oleObj name="Rovnice" r:id="rId4" imgW="711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244" y="1903050"/>
                        <a:ext cx="105251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832100" y="2657475"/>
          <a:ext cx="34798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Rovnice" r:id="rId6" imgW="2209680" imgH="444240" progId="Equation.3">
                  <p:embed/>
                </p:oleObj>
              </mc:Choice>
              <mc:Fallback>
                <p:oleObj name="Rovnice" r:id="rId6" imgW="220968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657475"/>
                        <a:ext cx="34798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2743200" y="3871920"/>
          <a:ext cx="36607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Rovnice" r:id="rId8" imgW="2323800" imgH="444240" progId="Equation.3">
                  <p:embed/>
                </p:oleObj>
              </mc:Choice>
              <mc:Fallback>
                <p:oleObj name="Rovnice" r:id="rId8" imgW="232380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71920"/>
                        <a:ext cx="3660775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2571736" y="5664206"/>
          <a:ext cx="1098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Rovnice" r:id="rId10" imgW="698400" imgH="228600" progId="Equation.3">
                  <p:embed/>
                </p:oleObj>
              </mc:Choice>
              <mc:Fallback>
                <p:oleObj name="Rovnice" r:id="rId10" imgW="698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5664206"/>
                        <a:ext cx="10985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387110" y="5628293"/>
          <a:ext cx="12747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Rovnice" r:id="rId12" imgW="711000" imgH="228600" progId="Equation.3">
                  <p:embed/>
                </p:oleObj>
              </mc:Choice>
              <mc:Fallback>
                <p:oleObj name="Rovnice" r:id="rId12" imgW="7110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110" y="5628293"/>
                        <a:ext cx="1274762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testovat na hladině významnosti </a:t>
            </a:r>
            <a:r>
              <a:rPr lang="el-GR" dirty="0" smtClean="0"/>
              <a:t>α</a:t>
            </a:r>
            <a:r>
              <a:rPr lang="cs-CZ" dirty="0" smtClean="0"/>
              <a:t>=0,05</a:t>
            </a:r>
            <a:r>
              <a:rPr lang="el-GR" dirty="0" smtClean="0"/>
              <a:t> </a:t>
            </a:r>
            <a:r>
              <a:rPr lang="cs-CZ" dirty="0" smtClean="0"/>
              <a:t>rovnost odhadu parametru </a:t>
            </a:r>
            <a:r>
              <a:rPr lang="el-GR" dirty="0" smtClean="0"/>
              <a:t>π</a:t>
            </a:r>
            <a:r>
              <a:rPr lang="cs-CZ" dirty="0" smtClean="0"/>
              <a:t> získaného na výběru 60 matematických biologů předem dané hodnotě </a:t>
            </a:r>
            <a:r>
              <a:rPr lang="el-GR" dirty="0" smtClean="0"/>
              <a:t>π</a:t>
            </a:r>
            <a:r>
              <a:rPr lang="cs-CZ" baseline="-25000" dirty="0" smtClean="0"/>
              <a:t>0</a:t>
            </a:r>
            <a:r>
              <a:rPr lang="cs-CZ" dirty="0" smtClean="0"/>
              <a:t>=0,40: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Splnění podmínky pro aproximaci normálním rozdělením máme ověřeno.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Testová statistika: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Srovnání s kvantilem:</a:t>
            </a:r>
          </a:p>
        </p:txBody>
      </p:sp>
      <p:graphicFrame>
        <p:nvGraphicFramePr>
          <p:cNvPr id="152578" name="Object 5"/>
          <p:cNvGraphicFramePr>
            <a:graphicFrameLocks noChangeAspect="1"/>
          </p:cNvGraphicFramePr>
          <p:nvPr/>
        </p:nvGraphicFramePr>
        <p:xfrm>
          <a:off x="4010025" y="2447920"/>
          <a:ext cx="11271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4" name="Rovnice" r:id="rId4" imgW="761760" imgH="228600" progId="Equation.3">
                  <p:embed/>
                </p:oleObj>
              </mc:Choice>
              <mc:Fallback>
                <p:oleObj name="Rovnice" r:id="rId4" imgW="761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2447920"/>
                        <a:ext cx="11271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79" name="Object 3"/>
          <p:cNvGraphicFramePr>
            <a:graphicFrameLocks noChangeAspect="1"/>
          </p:cNvGraphicFramePr>
          <p:nvPr/>
        </p:nvGraphicFramePr>
        <p:xfrm>
          <a:off x="1852613" y="3714752"/>
          <a:ext cx="5441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5" name="Rovnice" r:id="rId6" imgW="3454200" imgH="444240" progId="Equation.3">
                  <p:embed/>
                </p:oleObj>
              </mc:Choice>
              <mc:Fallback>
                <p:oleObj name="Rovnice" r:id="rId6" imgW="345420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714752"/>
                        <a:ext cx="54419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2833688" y="4927613"/>
          <a:ext cx="347821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6" name="Rovnice" r:id="rId8" imgW="1942920" imgH="241200" progId="Equation.3">
                  <p:embed/>
                </p:oleObj>
              </mc:Choice>
              <mc:Fallback>
                <p:oleObj name="Rovnice" r:id="rId8" imgW="19429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4927613"/>
                        <a:ext cx="347821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3712666" y="5643578"/>
            <a:ext cx="2573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: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cs-CZ" dirty="0" smtClean="0">
                <a:solidFill>
                  <a:srgbClr val="FF0000"/>
                </a:solidFill>
              </a:rPr>
              <a:t> = 0,40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885197" y="5756806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rozdíl mezi IS a testem?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Pokud ano, v čem?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rozdíl mezi IS a testem?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Ano je…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>
              <a:solidFill>
                <a:srgbClr val="FF0000"/>
              </a:solidFill>
            </a:endParaRP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Konstrukce IS: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 H</a:t>
            </a:r>
            <a:r>
              <a:rPr lang="cs-CZ" baseline="-25000" dirty="0" smtClean="0"/>
              <a:t>0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Binomické rozdělení má různou variabilitu pro různé hodnoty </a:t>
            </a:r>
            <a:r>
              <a:rPr lang="el-GR" dirty="0" smtClean="0"/>
              <a:t>π</a:t>
            </a:r>
            <a:r>
              <a:rPr lang="cs-CZ" dirty="0" smtClean="0"/>
              <a:t> – největší je pro </a:t>
            </a:r>
            <a:r>
              <a:rPr lang="el-GR" dirty="0" smtClean="0"/>
              <a:t>π</a:t>
            </a:r>
            <a:r>
              <a:rPr lang="cs-CZ" dirty="0" smtClean="0"/>
              <a:t> = 0,5, směrem k 0 a 1 variabilita klesá.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Neplatí ekvivalence mezi intervalem spolehlivosti a testem proti </a:t>
            </a:r>
            <a:r>
              <a:rPr lang="el-GR" b="1" dirty="0" smtClean="0"/>
              <a:t>π</a:t>
            </a:r>
            <a:r>
              <a:rPr lang="cs-CZ" b="1" baseline="-25000" dirty="0" smtClean="0"/>
              <a:t>0</a:t>
            </a:r>
            <a:r>
              <a:rPr lang="cs-CZ" b="1" dirty="0" smtClean="0"/>
              <a:t> jako tomu bylo v případě průměru jako odhadu střední hodnoty.</a:t>
            </a:r>
          </a:p>
        </p:txBody>
      </p:sp>
      <p:graphicFrame>
        <p:nvGraphicFramePr>
          <p:cNvPr id="67591" name="Object 3"/>
          <p:cNvGraphicFramePr>
            <a:graphicFrameLocks noChangeAspect="1"/>
          </p:cNvGraphicFramePr>
          <p:nvPr/>
        </p:nvGraphicFramePr>
        <p:xfrm>
          <a:off x="2571736" y="2687986"/>
          <a:ext cx="2160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Rovnice" r:id="rId4" imgW="1460160" imgH="266400" progId="Equation.3">
                  <p:embed/>
                </p:oleObj>
              </mc:Choice>
              <mc:Fallback>
                <p:oleObj name="Rovnice" r:id="rId4" imgW="14601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687986"/>
                        <a:ext cx="2160588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3"/>
          <p:cNvGraphicFramePr>
            <a:graphicFrameLocks noChangeAspect="1"/>
          </p:cNvGraphicFramePr>
          <p:nvPr/>
        </p:nvGraphicFramePr>
        <p:xfrm>
          <a:off x="2571736" y="2294870"/>
          <a:ext cx="20097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Rovnice" r:id="rId6" imgW="1358640" imgH="253800" progId="Equation.3">
                  <p:embed/>
                </p:oleObj>
              </mc:Choice>
              <mc:Fallback>
                <p:oleObj name="Rovnice" r:id="rId6" imgW="13586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294870"/>
                        <a:ext cx="200977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IS pro podíl ve dvou souborech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</a:t>
            </a:r>
            <a:r>
              <a:rPr lang="cs-CZ" i="1" dirty="0" smtClean="0"/>
              <a:t>n</a:t>
            </a:r>
            <a:r>
              <a:rPr lang="cs-CZ" dirty="0" smtClean="0"/>
              <a:t> studentů Matematické biologie a mezi nimi </a:t>
            </a:r>
            <a:r>
              <a:rPr lang="cs-CZ" i="1" dirty="0" smtClean="0"/>
              <a:t>x</a:t>
            </a:r>
            <a:r>
              <a:rPr lang="cs-CZ" dirty="0" smtClean="0"/>
              <a:t> s modrýma očima, </a:t>
            </a:r>
            <a:r>
              <a:rPr lang="cs-CZ" i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 je současných a </a:t>
            </a:r>
            <a:r>
              <a:rPr lang="cs-CZ" i="1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 je již vystudovaných. Zajímá nás interval spolehlivosti pro rozdíl podílů studentů s modrýma očima ve skupině současných a již vystudovaných studentů: </a:t>
            </a:r>
            <a:r>
              <a:rPr lang="el-GR" dirty="0" smtClean="0"/>
              <a:t>π</a:t>
            </a:r>
            <a:r>
              <a:rPr lang="cs-CZ" baseline="-25000" dirty="0" smtClean="0"/>
              <a:t>1</a:t>
            </a:r>
            <a:r>
              <a:rPr lang="cs-CZ" dirty="0" smtClean="0"/>
              <a:t> – </a:t>
            </a:r>
            <a:r>
              <a:rPr lang="el-GR" dirty="0" smtClean="0"/>
              <a:t>π</a:t>
            </a:r>
            <a:r>
              <a:rPr lang="cs-CZ" baseline="-25000" dirty="0" smtClean="0"/>
              <a:t>2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Podmínka pro aproximaci normálním rozdělením musí být splněna v obou výběrech.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Rozdělení pravděpodobnosti odhadu parametru </a:t>
            </a:r>
            <a:r>
              <a:rPr lang="el-GR" dirty="0" smtClean="0"/>
              <a:t>π</a:t>
            </a:r>
            <a:r>
              <a:rPr lang="cs-CZ" dirty="0" smtClean="0"/>
              <a:t> v jednotlivých souborech: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Při splnění podmínek pro aproximaci normálním rozdělením má 100(1-</a:t>
            </a:r>
            <a:r>
              <a:rPr lang="el-GR" dirty="0" smtClean="0"/>
              <a:t>α</a:t>
            </a:r>
            <a:r>
              <a:rPr lang="cs-CZ" dirty="0" smtClean="0"/>
              <a:t>)% IS tvar: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289969" y="4619930"/>
          <a:ext cx="45640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Rovnice" r:id="rId4" imgW="3085920" imgH="317160" progId="Equation.3">
                  <p:embed/>
                </p:oleObj>
              </mc:Choice>
              <mc:Fallback>
                <p:oleObj name="Rovnice" r:id="rId4" imgW="3085920" imgH="317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69" y="4619930"/>
                        <a:ext cx="45640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2"/>
          <p:cNvGraphicFramePr>
            <a:graphicFrameLocks noChangeAspect="1"/>
          </p:cNvGraphicFramePr>
          <p:nvPr/>
        </p:nvGraphicFramePr>
        <p:xfrm>
          <a:off x="3067048" y="3977195"/>
          <a:ext cx="11445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Rovnice" r:id="rId6" imgW="774360" imgH="431640" progId="Equation.3">
                  <p:embed/>
                </p:oleObj>
              </mc:Choice>
              <mc:Fallback>
                <p:oleObj name="Rovnice" r:id="rId6" imgW="77436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48" y="3977195"/>
                        <a:ext cx="1144588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2"/>
          <p:cNvGraphicFramePr>
            <a:graphicFrameLocks noChangeAspect="1"/>
          </p:cNvGraphicFramePr>
          <p:nvPr/>
        </p:nvGraphicFramePr>
        <p:xfrm>
          <a:off x="4924436" y="3977195"/>
          <a:ext cx="12192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Rovnice" r:id="rId8" imgW="825480" imgH="431640" progId="Equation.3">
                  <p:embed/>
                </p:oleObj>
              </mc:Choice>
              <mc:Fallback>
                <p:oleObj name="Rovnice" r:id="rId8" imgW="8254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36" y="3977195"/>
                        <a:ext cx="1219200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3"/>
          <p:cNvGraphicFramePr>
            <a:graphicFrameLocks noChangeAspect="1"/>
          </p:cNvGraphicFramePr>
          <p:nvPr/>
        </p:nvGraphicFramePr>
        <p:xfrm>
          <a:off x="1820069" y="5572140"/>
          <a:ext cx="55038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Rovnice" r:id="rId10" imgW="3720960" imgH="317160" progId="Equation.3">
                  <p:embed/>
                </p:oleObj>
              </mc:Choice>
              <mc:Fallback>
                <p:oleObj name="Rovnice" r:id="rId10" imgW="372096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069" y="5572140"/>
                        <a:ext cx="55038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analýza rozptylu</a:t>
            </a:r>
            <a:endParaRPr lang="cs-CZ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500174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Proč je výhodnější provést srovnání průměrů spojité veličiny u více než dvou skupin pomocí analýzy rozptylu než pomocí testů pro všechny dostupné dvojice sledovaných skupin?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Jak lze řešit situaci, kdy chceme provést více testů zároveň?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8" y="1500174"/>
            <a:ext cx="7812077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60 studentů Matematické biologie a mezi nimi 17 s modrýma očima, 11 je současných a 6 je již vystudovaných. Chceme 95% IS pro </a:t>
            </a:r>
            <a:r>
              <a:rPr lang="el-GR" dirty="0" smtClean="0"/>
              <a:t>π</a:t>
            </a:r>
            <a:r>
              <a:rPr lang="cs-CZ" baseline="-25000" dirty="0" smtClean="0"/>
              <a:t>1</a:t>
            </a:r>
            <a:r>
              <a:rPr lang="cs-CZ" dirty="0" smtClean="0"/>
              <a:t> – </a:t>
            </a:r>
            <a:r>
              <a:rPr lang="el-GR" dirty="0" smtClean="0"/>
              <a:t>π</a:t>
            </a:r>
            <a:r>
              <a:rPr lang="cs-CZ" baseline="-25000" dirty="0" smtClean="0"/>
              <a:t>2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Splnění podmínek pro aproximaci – zde je to pouze pro ilustraci.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Odhady: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95% IS pro </a:t>
            </a:r>
            <a:r>
              <a:rPr lang="el-GR" dirty="0" smtClean="0"/>
              <a:t>π</a:t>
            </a:r>
            <a:r>
              <a:rPr lang="cs-CZ" baseline="-25000" dirty="0" smtClean="0"/>
              <a:t>1</a:t>
            </a:r>
            <a:r>
              <a:rPr lang="cs-CZ" dirty="0" smtClean="0"/>
              <a:t> – </a:t>
            </a:r>
            <a:r>
              <a:rPr lang="el-GR" dirty="0" smtClean="0"/>
              <a:t>π</a:t>
            </a:r>
            <a:r>
              <a:rPr lang="cs-CZ" baseline="-25000" dirty="0" smtClean="0"/>
              <a:t>2</a:t>
            </a:r>
            <a:r>
              <a:rPr lang="cs-CZ" dirty="0" smtClean="0"/>
              <a:t>: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14348" y="2373632"/>
          <a:ext cx="77153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3602" name="Object 3"/>
          <p:cNvGraphicFramePr>
            <a:graphicFrameLocks noChangeAspect="1"/>
          </p:cNvGraphicFramePr>
          <p:nvPr/>
        </p:nvGraphicFramePr>
        <p:xfrm>
          <a:off x="1597025" y="4714884"/>
          <a:ext cx="59547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0" name="Rovnice" r:id="rId4" imgW="4025880" imgH="317160" progId="Equation.3">
                  <p:embed/>
                </p:oleObj>
              </mc:Choice>
              <mc:Fallback>
                <p:oleObj name="Rovnice" r:id="rId4" imgW="4025880" imgH="317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714884"/>
                        <a:ext cx="59547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2165354" y="4197062"/>
          <a:ext cx="2927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1" name="Rovnice" r:id="rId6" imgW="1981080" imgH="215640" progId="Equation.3">
                  <p:embed/>
                </p:oleObj>
              </mc:Choice>
              <mc:Fallback>
                <p:oleObj name="Rovnice" r:id="rId6" imgW="19810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4" y="4197062"/>
                        <a:ext cx="29273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5380064" y="4197062"/>
          <a:ext cx="29067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2" name="Rovnice" r:id="rId8" imgW="1968480" imgH="215640" progId="Equation.3">
                  <p:embed/>
                </p:oleObj>
              </mc:Choice>
              <mc:Fallback>
                <p:oleObj name="Rovnice" r:id="rId8" imgW="19684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64" y="4197062"/>
                        <a:ext cx="29067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1568450" y="5805507"/>
          <a:ext cx="600868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3" name="Rovnice" r:id="rId10" imgW="4063680" imgH="228600" progId="Equation.3">
                  <p:embed/>
                </p:oleObj>
              </mc:Choice>
              <mc:Fallback>
                <p:oleObj name="Rovnice" r:id="rId10" imgW="4063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805507"/>
                        <a:ext cx="600868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pro podíl ve dvou výběrech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testovat rovnost odhadu parametru </a:t>
            </a:r>
            <a:r>
              <a:rPr lang="el-GR" dirty="0" smtClean="0"/>
              <a:t>π</a:t>
            </a:r>
            <a:r>
              <a:rPr lang="cs-CZ" dirty="0" smtClean="0"/>
              <a:t> získaného na dvou náhodných výběrech </a:t>
            </a:r>
            <a:r>
              <a:rPr lang="cs-CZ" i="1" dirty="0" smtClean="0"/>
              <a:t>n</a:t>
            </a:r>
            <a:r>
              <a:rPr lang="cs-CZ" baseline="-25000" dirty="0" smtClean="0"/>
              <a:t>1</a:t>
            </a:r>
            <a:r>
              <a:rPr lang="cs-CZ" dirty="0" smtClean="0"/>
              <a:t> a </a:t>
            </a:r>
            <a:r>
              <a:rPr lang="cs-CZ" i="1" dirty="0" smtClean="0"/>
              <a:t>n</a:t>
            </a:r>
            <a:r>
              <a:rPr lang="cs-CZ" baseline="-25000" dirty="0" smtClean="0"/>
              <a:t>2</a:t>
            </a:r>
            <a:r>
              <a:rPr lang="cs-CZ" dirty="0" smtClean="0"/>
              <a:t> jedinců: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Nejlepším odhadem parametru </a:t>
            </a:r>
            <a:r>
              <a:rPr lang="el-GR" dirty="0" smtClean="0"/>
              <a:t>π</a:t>
            </a:r>
            <a:r>
              <a:rPr lang="cs-CZ" dirty="0" smtClean="0"/>
              <a:t> je za platnosti H</a:t>
            </a:r>
            <a:r>
              <a:rPr lang="cs-CZ" baseline="-25000" dirty="0" smtClean="0"/>
              <a:t>0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Odhady pro jednotlivé výběry: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Při splnění podmínky pro aproximaci normálním rozdělením (musí být splněna v obou souborech zároveň) víme, že platí: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dirty="0" smtClean="0"/>
              <a:t>	kde 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Pro alternativu		zamítáme </a:t>
            </a:r>
            <a:r>
              <a:rPr lang="pl-PL" dirty="0" smtClean="0"/>
              <a:t>H</a:t>
            </a:r>
            <a:r>
              <a:rPr lang="pl-PL" baseline="-25000" dirty="0" smtClean="0"/>
              <a:t>0</a:t>
            </a:r>
            <a:r>
              <a:rPr lang="pl-PL" dirty="0" smtClean="0"/>
              <a:t> když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991222" y="2537410"/>
          <a:ext cx="14271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Rovnice" r:id="rId4" imgW="965160" imgH="431640" progId="Equation.3">
                  <p:embed/>
                </p:oleObj>
              </mc:Choice>
              <mc:Fallback>
                <p:oleObj name="Rovnice" r:id="rId4" imgW="9651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2" y="2537410"/>
                        <a:ext cx="142716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549410" y="5241584"/>
          <a:ext cx="4451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Rovnice" r:id="rId6" imgW="3009600" imgH="304560" progId="Equation.3">
                  <p:embed/>
                </p:oleObj>
              </mc:Choice>
              <mc:Fallback>
                <p:oleObj name="Rovnice" r:id="rId6" imgW="300960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10" y="5241584"/>
                        <a:ext cx="44513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570423" y="1902168"/>
          <a:ext cx="15017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Rovnice" r:id="rId8" imgW="1015920" imgH="228600" progId="Equation.3">
                  <p:embed/>
                </p:oleObj>
              </mc:Choice>
              <mc:Fallback>
                <p:oleObj name="Rovnice" r:id="rId8" imgW="10159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23" y="1902168"/>
                        <a:ext cx="150177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5"/>
          <p:cNvGraphicFramePr>
            <a:graphicFrameLocks noChangeAspect="1"/>
          </p:cNvGraphicFramePr>
          <p:nvPr/>
        </p:nvGraphicFramePr>
        <p:xfrm>
          <a:off x="3387725" y="4491692"/>
          <a:ext cx="23685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Rovnice" r:id="rId10" imgW="1600200" imgH="431640" progId="Equation.3">
                  <p:embed/>
                </p:oleObj>
              </mc:Choice>
              <mc:Fallback>
                <p:oleObj name="Rovnice" r:id="rId10" imgW="16002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491692"/>
                        <a:ext cx="236855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4143372" y="3437878"/>
          <a:ext cx="14065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Rovnice" r:id="rId12" imgW="952200" imgH="215640" progId="Equation.3">
                  <p:embed/>
                </p:oleObj>
              </mc:Choice>
              <mc:Fallback>
                <p:oleObj name="Rovnice" r:id="rId12" imgW="95220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3437878"/>
                        <a:ext cx="14065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5991222" y="3437878"/>
          <a:ext cx="15001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Rovnice" r:id="rId14" imgW="1015920" imgH="215640" progId="Equation.3">
                  <p:embed/>
                </p:oleObj>
              </mc:Choice>
              <mc:Fallback>
                <p:oleObj name="Rovnice" r:id="rId14" imgW="10159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2" y="3437878"/>
                        <a:ext cx="1500187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2560971" y="5673725"/>
          <a:ext cx="1100091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Rovnice" r:id="rId16" imgW="736560" imgH="215640" progId="Equation.3">
                  <p:embed/>
                </p:oleObj>
              </mc:Choice>
              <mc:Fallback>
                <p:oleObj name="Rovnice" r:id="rId16" imgW="73656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971" y="5673725"/>
                        <a:ext cx="1100091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5402635" y="5667816"/>
          <a:ext cx="112482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Rovnice" r:id="rId18" imgW="711000" imgH="228600" progId="Equation.3">
                  <p:embed/>
                </p:oleObj>
              </mc:Choice>
              <mc:Fallback>
                <p:oleObj name="Rovnice" r:id="rId18" imgW="7110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635" y="5667816"/>
                        <a:ext cx="1124825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60 studentů Matematické biologie a mezi nimi 17 s modrýma očima, 11 je současných a 6 je již vystudovaných. Testujeme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Odhady: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Testová statistika: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14348" y="2346998"/>
          <a:ext cx="77153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6142059" y="1901825"/>
          <a:ext cx="15017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7" name="Rovnice" r:id="rId4" imgW="1015920" imgH="228600" progId="Equation.3">
                  <p:embed/>
                </p:oleObj>
              </mc:Choice>
              <mc:Fallback>
                <p:oleObj name="Rovnice" r:id="rId4" imgW="10159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59" y="1901825"/>
                        <a:ext cx="150177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3984490" y="3818941"/>
          <a:ext cx="1444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8" name="Rovnice" r:id="rId6" imgW="977760" imgH="215640" progId="Equation.3">
                  <p:embed/>
                </p:oleObj>
              </mc:Choice>
              <mc:Fallback>
                <p:oleObj name="Rovnice" r:id="rId6" imgW="9777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490" y="3818941"/>
                        <a:ext cx="14446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5894407" y="3818941"/>
          <a:ext cx="1463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Rovnice" r:id="rId8" imgW="990360" imgH="215640" progId="Equation.3">
                  <p:embed/>
                </p:oleObj>
              </mc:Choice>
              <mc:Fallback>
                <p:oleObj name="Rovnice" r:id="rId8" imgW="9903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407" y="3818941"/>
                        <a:ext cx="14636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2119022" y="3822116"/>
          <a:ext cx="14001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Rovnice" r:id="rId10" imgW="888840" imgH="203040" progId="Equation.3">
                  <p:embed/>
                </p:oleObj>
              </mc:Choice>
              <mc:Fallback>
                <p:oleObj name="Rovnice" r:id="rId10" imgW="8888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022" y="3822116"/>
                        <a:ext cx="14001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7" name="Object 3"/>
          <p:cNvGraphicFramePr>
            <a:graphicFrameLocks noChangeAspect="1"/>
          </p:cNvGraphicFramePr>
          <p:nvPr/>
        </p:nvGraphicFramePr>
        <p:xfrm>
          <a:off x="1492250" y="4179306"/>
          <a:ext cx="61595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Rovnice" r:id="rId12" imgW="4165560" imgH="291960" progId="Equation.3">
                  <p:embed/>
                </p:oleObj>
              </mc:Choice>
              <mc:Fallback>
                <p:oleObj name="Rovnice" r:id="rId12" imgW="4165560" imgH="291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4179306"/>
                        <a:ext cx="615950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2701925" y="4929188"/>
          <a:ext cx="37401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Rovnice" r:id="rId14" imgW="2527200" imgH="431640" progId="Equation.3">
                  <p:embed/>
                </p:oleObj>
              </mc:Choice>
              <mc:Fallback>
                <p:oleObj name="Rovnice" r:id="rId14" imgW="25272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929188"/>
                        <a:ext cx="374015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379181" y="5715016"/>
          <a:ext cx="35226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Rovnice" r:id="rId16" imgW="1968480" imgH="241200" progId="Equation.3">
                  <p:embed/>
                </p:oleObj>
              </mc:Choice>
              <mc:Fallback>
                <p:oleObj name="Rovnice" r:id="rId16" imgW="196848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81" y="5715016"/>
                        <a:ext cx="35226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6015063" y="5745472"/>
            <a:ext cx="170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5187594" y="5858700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3.</a:t>
            </a:r>
            <a:r>
              <a:rPr lang="en-US" sz="4000" dirty="0" smtClean="0"/>
              <a:t> </a:t>
            </a:r>
            <a:r>
              <a:rPr lang="cs-CZ" sz="4000" dirty="0" smtClean="0"/>
              <a:t>Analýza kontingenčních tabulek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Frekvenční sumarizace dvou nominálních nebo ordinálních veličin pomocí tabulky. 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Proměnné reprezentujeme diskrétními náhodnými veličinami </a:t>
            </a:r>
            <a:r>
              <a:rPr lang="pl-PL" i="1" dirty="0" smtClean="0"/>
              <a:t>X</a:t>
            </a:r>
            <a:r>
              <a:rPr lang="pl-PL" dirty="0" smtClean="0"/>
              <a:t> a </a:t>
            </a:r>
            <a:r>
              <a:rPr lang="pl-PL" i="1" dirty="0" smtClean="0"/>
              <a:t>Y</a:t>
            </a:r>
            <a:r>
              <a:rPr lang="pl-PL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Speciální případ: </a:t>
            </a:r>
            <a:r>
              <a:rPr lang="pl-PL" b="1" dirty="0" smtClean="0"/>
              <a:t>2 × 2 tabulka</a:t>
            </a:r>
            <a:r>
              <a:rPr lang="pl-PL" dirty="0" smtClean="0"/>
              <a:t> = čtyřpolní tabulka.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b="1" dirty="0" smtClean="0"/>
              <a:t>Př.</a:t>
            </a:r>
            <a:r>
              <a:rPr lang="pl-PL" dirty="0" smtClean="0"/>
              <a:t>: Sumarizace pacientů diagnostikovaných s melanomem dle lokalizace onemocnění a roku diagnózy.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42912" y="3786190"/>
          <a:ext cx="78581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Období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Lokalizace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Horní končetina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Dolní končetina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Trup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Hlava a krk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1994-2000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2001-2005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310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627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2006-2009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625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402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742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1528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rázek 4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565274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Kontingenční tabulky umožňují testování různých hypotéz: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pl-PL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pl-PL" b="1" dirty="0" smtClean="0"/>
              <a:t>Nezávislost </a:t>
            </a:r>
            <a:r>
              <a:rPr lang="pl-PL" dirty="0" smtClean="0"/>
              <a:t>(Pearsonův chí-kvadrát test)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Jeden výběr, dvě charakteristiky – obdoba nepárového uspořádání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Př.: studenti matematické biologie – modré oči × období studia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pl-PL" b="1" dirty="0" smtClean="0"/>
              <a:t>Shoda struktury </a:t>
            </a:r>
            <a:r>
              <a:rPr lang="pl-PL" dirty="0" smtClean="0"/>
              <a:t>(Pearsonův chí-kvadrát test)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Více výběrů, jedna charakteristika – obdoba nepárového uspořádání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Př.: pacienti s IM v několika nemocnicích × věková struktura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pl-PL" b="1" dirty="0" smtClean="0"/>
              <a:t>Symetrie </a:t>
            </a:r>
            <a:r>
              <a:rPr lang="pl-PL" dirty="0" smtClean="0"/>
              <a:t>(McNemarův test)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Jeden výběr, opakovaně jedna charakteristika – obdoba párového uspořádání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Př.: stromy – posouzení jejich stavu ve dvou sezónách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Značení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565274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Proměnné reprezentujeme diskrétními náhodnými veličinami </a:t>
            </a:r>
            <a:r>
              <a:rPr lang="pl-PL" i="1" dirty="0" smtClean="0"/>
              <a:t>X</a:t>
            </a:r>
            <a:r>
              <a:rPr lang="pl-PL" dirty="0" smtClean="0"/>
              <a:t> a </a:t>
            </a:r>
            <a:r>
              <a:rPr lang="pl-PL" i="1" dirty="0" smtClean="0"/>
              <a:t>Y</a:t>
            </a:r>
            <a:r>
              <a:rPr lang="pl-PL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i="1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Označme </a:t>
            </a:r>
            <a:r>
              <a:rPr lang="pl-PL" i="1" dirty="0" smtClean="0"/>
              <a:t>n</a:t>
            </a:r>
            <a:r>
              <a:rPr lang="pl-PL" baseline="-25000" dirty="0" smtClean="0"/>
              <a:t>ij</a:t>
            </a:r>
            <a:r>
              <a:rPr lang="pl-PL" dirty="0" smtClean="0"/>
              <a:t> počet subjektů, pro které platí, že </a:t>
            </a:r>
            <a:r>
              <a:rPr lang="pl-PL" i="1" dirty="0" smtClean="0"/>
              <a:t>X</a:t>
            </a:r>
            <a:r>
              <a:rPr lang="pl-PL" dirty="0" smtClean="0"/>
              <a:t>=</a:t>
            </a:r>
            <a:r>
              <a:rPr lang="pl-PL" i="1" dirty="0" smtClean="0"/>
              <a:t>i</a:t>
            </a:r>
            <a:r>
              <a:rPr lang="pl-PL" dirty="0" smtClean="0"/>
              <a:t> a </a:t>
            </a:r>
            <a:r>
              <a:rPr lang="pl-PL" i="1" dirty="0" smtClean="0"/>
              <a:t>Y</a:t>
            </a:r>
            <a:r>
              <a:rPr lang="pl-PL" dirty="0" smtClean="0"/>
              <a:t>=</a:t>
            </a:r>
            <a:r>
              <a:rPr lang="pl-PL" i="1" dirty="0" smtClean="0"/>
              <a:t>j</a:t>
            </a:r>
            <a:r>
              <a:rPr lang="pl-PL" dirty="0" smtClean="0"/>
              <a:t> (</a:t>
            </a:r>
            <a:r>
              <a:rPr lang="pl-PL" i="1" dirty="0" smtClean="0"/>
              <a:t>i </a:t>
            </a:r>
            <a:r>
              <a:rPr lang="pl-PL" dirty="0" smtClean="0"/>
              <a:t>= 1, ..., </a:t>
            </a:r>
            <a:r>
              <a:rPr lang="pl-PL" i="1" dirty="0" smtClean="0"/>
              <a:t>r;</a:t>
            </a:r>
            <a:r>
              <a:rPr lang="pl-PL" dirty="0" smtClean="0"/>
              <a:t> </a:t>
            </a:r>
            <a:r>
              <a:rPr lang="pl-PL" i="1" dirty="0" smtClean="0"/>
              <a:t>j </a:t>
            </a:r>
            <a:r>
              <a:rPr lang="pl-PL" dirty="0" smtClean="0"/>
              <a:t>= 1, ..., </a:t>
            </a:r>
            <a:r>
              <a:rPr lang="pl-PL" i="1" dirty="0" smtClean="0"/>
              <a:t>c</a:t>
            </a:r>
            <a:r>
              <a:rPr lang="pl-PL" dirty="0" smtClean="0"/>
              <a:t>).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Marginální četnosti: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Celkový počet subjektů: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Relativní četnosti lze vztahovat:</a:t>
            </a:r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Vzhledem k celkovému </a:t>
            </a:r>
            <a:r>
              <a:rPr lang="cs-CZ" i="1" dirty="0" smtClean="0"/>
              <a:t>n</a:t>
            </a:r>
            <a:endParaRPr lang="cs-CZ" dirty="0" smtClean="0"/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Vzhledem k řádkovým součtům </a:t>
            </a:r>
            <a:r>
              <a:rPr lang="cs-CZ" i="1" dirty="0" smtClean="0"/>
              <a:t>n</a:t>
            </a:r>
            <a:r>
              <a:rPr lang="cs-CZ" baseline="-25000" dirty="0" smtClean="0"/>
              <a:t>i.</a:t>
            </a:r>
          </a:p>
          <a:p>
            <a:pPr marL="639763" lvl="1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Vzhledem k sloupcovým součtům </a:t>
            </a:r>
            <a:r>
              <a:rPr lang="cs-CZ" i="1" dirty="0" err="1" smtClean="0"/>
              <a:t>n</a:t>
            </a:r>
            <a:r>
              <a:rPr lang="cs-CZ" baseline="-25000" dirty="0" err="1" smtClean="0"/>
              <a:t>.j</a:t>
            </a:r>
            <a:endParaRPr lang="pl-PL" baseline="-25000" dirty="0" smtClean="0"/>
          </a:p>
        </p:txBody>
      </p:sp>
      <p:graphicFrame>
        <p:nvGraphicFramePr>
          <p:cNvPr id="121861" name="Object 3"/>
          <p:cNvGraphicFramePr>
            <a:graphicFrameLocks noChangeAspect="1"/>
          </p:cNvGraphicFramePr>
          <p:nvPr/>
        </p:nvGraphicFramePr>
        <p:xfrm>
          <a:off x="3500430" y="2634304"/>
          <a:ext cx="1181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Rovnice" r:id="rId4" imgW="799920" imgH="304560" progId="Equation.3">
                  <p:embed/>
                </p:oleObj>
              </mc:Choice>
              <mc:Fallback>
                <p:oleObj name="Rovnice" r:id="rId4" imgW="799920" imgH="304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2634304"/>
                        <a:ext cx="1181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3"/>
          <p:cNvGraphicFramePr>
            <a:graphicFrameLocks noChangeAspect="1"/>
          </p:cNvGraphicFramePr>
          <p:nvPr/>
        </p:nvGraphicFramePr>
        <p:xfrm>
          <a:off x="5143504" y="2643035"/>
          <a:ext cx="1181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Rovnice" r:id="rId6" imgW="799920" imgH="291960" progId="Equation.3">
                  <p:embed/>
                </p:oleObj>
              </mc:Choice>
              <mc:Fallback>
                <p:oleObj name="Rovnice" r:id="rId6" imgW="79992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643035"/>
                        <a:ext cx="11811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3"/>
          <p:cNvGraphicFramePr>
            <a:graphicFrameLocks noChangeAspect="1"/>
          </p:cNvGraphicFramePr>
          <p:nvPr/>
        </p:nvGraphicFramePr>
        <p:xfrm>
          <a:off x="3500430" y="3048000"/>
          <a:ext cx="15382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1" name="Rovnice" r:id="rId8" imgW="1041120" imgH="304560" progId="Equation.3">
                  <p:embed/>
                </p:oleObj>
              </mc:Choice>
              <mc:Fallback>
                <p:oleObj name="Rovnice" r:id="rId8" imgW="1041120" imgH="304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048000"/>
                        <a:ext cx="1538288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4" name="Object 3"/>
          <p:cNvGraphicFramePr>
            <a:graphicFrameLocks noChangeAspect="1"/>
          </p:cNvGraphicFramePr>
          <p:nvPr/>
        </p:nvGraphicFramePr>
        <p:xfrm>
          <a:off x="5465776" y="4202415"/>
          <a:ext cx="11064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2" name="Rovnice" r:id="rId10" imgW="749160" imgH="774360" progId="Equation.3">
                  <p:embed/>
                </p:oleObj>
              </mc:Choice>
              <mc:Fallback>
                <p:oleObj name="Rovnice" r:id="rId10" imgW="749160" imgH="7743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76" y="4202415"/>
                        <a:ext cx="1106488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Pointa testu pro kontingenční tabulku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22398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Celkem 17 studentů s modrýma očima = 28,3 %. Pokud modré oči nesouvisí s obdobím studia, mělo by stejné zastoupení modrookých platit i v rámci skupin → očekávaná četnost za platnosti H</a:t>
            </a:r>
            <a:r>
              <a:rPr lang="cs-CZ" baseline="-25000" dirty="0" smtClean="0"/>
              <a:t>0</a:t>
            </a:r>
            <a:r>
              <a:rPr lang="cs-CZ" dirty="0" smtClean="0"/>
              <a:t> o nezávislosti: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Ekvivalentně lze nezávislost vyjádřit následovně: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Z toho plyne: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Očekávané četnosti v příkladu s modrýma očima:</a:t>
            </a: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3249613" y="3382966"/>
          <a:ext cx="26447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6" name="Rovnice" r:id="rId4" imgW="1790640" imgH="419040" progId="Equation.3">
                  <p:embed/>
                </p:oleObj>
              </mc:Choice>
              <mc:Fallback>
                <p:oleObj name="Rovnice" r:id="rId4" imgW="17906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3382966"/>
                        <a:ext cx="26447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714348" y="4643446"/>
          <a:ext cx="77153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1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0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30,1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0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0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5666095" y="2993084"/>
          <a:ext cx="9953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7" name="Rovnice" r:id="rId6" imgW="672840" imgH="241200" progId="Equation.3">
                  <p:embed/>
                </p:oleObj>
              </mc:Choice>
              <mc:Fallback>
                <p:oleObj name="Rovnice" r:id="rId6" imgW="6728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095" y="2993084"/>
                        <a:ext cx="995363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6569391" y="2223432"/>
          <a:ext cx="11636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8" name="Rovnice" r:id="rId8" imgW="787320" imgH="241200" progId="Equation.3">
                  <p:embed/>
                </p:oleObj>
              </mc:Choice>
              <mc:Fallback>
                <p:oleObj name="Rovnice" r:id="rId8" imgW="78732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391" y="2223432"/>
                        <a:ext cx="11636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1" descr="600px-Icon-Warning-Red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Příklad – melanomy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42912" y="1580235"/>
          <a:ext cx="7858178" cy="206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831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Období</a:t>
                      </a:r>
                    </a:p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Lokalizace 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3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Horní končetina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Dolní končetina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Trup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Hlava a krk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1994-2000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50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103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116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7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276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2001-2005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106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157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310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54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627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2006-2009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115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142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316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52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625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271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402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742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113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1528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42910" y="4000504"/>
          <a:ext cx="7858178" cy="206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831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Období</a:t>
                      </a:r>
                    </a:p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Lokalizace 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3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Horní končetina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Dolní končetina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Trup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Hlava a krk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1994-2000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18.12 %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37.32 %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42.03 %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2.54 %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2001-2005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16.91 %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25.04 %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49.44 %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8.61 %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2006-2009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18.40 %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22.72 %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50.56 %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8.32 %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17.74 %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26.31 %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48.56 %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7.40 %</a:t>
                      </a:r>
                      <a:endParaRPr lang="cs-CZ" sz="1400" dirty="0"/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100 %</a:t>
                      </a:r>
                      <a:endParaRPr lang="cs-CZ" sz="1400" dirty="0"/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Pearsonův chí-kvadrát test nezávislosti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Založen na myšlence srovnání pozorovaných a očekávaných četností jednotlivých hodnot, kterých nabývá náhodná veličina </a:t>
            </a:r>
            <a:r>
              <a:rPr lang="cs-CZ" b="1" i="1" dirty="0" smtClean="0"/>
              <a:t>X</a:t>
            </a:r>
            <a:r>
              <a:rPr lang="cs-CZ" b="1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Pozorované četnosti jednotlivých variant </a:t>
            </a:r>
            <a:r>
              <a:rPr lang="pl-PL" i="1" dirty="0" smtClean="0"/>
              <a:t>X</a:t>
            </a:r>
            <a:r>
              <a:rPr lang="pl-PL" dirty="0" smtClean="0"/>
              <a:t>=</a:t>
            </a:r>
            <a:r>
              <a:rPr lang="pl-PL" i="1" dirty="0" smtClean="0"/>
              <a:t>i</a:t>
            </a:r>
            <a:r>
              <a:rPr lang="pl-PL" dirty="0" smtClean="0"/>
              <a:t> a </a:t>
            </a:r>
            <a:r>
              <a:rPr lang="pl-PL" i="1" dirty="0" smtClean="0"/>
              <a:t>Y</a:t>
            </a:r>
            <a:r>
              <a:rPr lang="pl-PL" dirty="0" smtClean="0"/>
              <a:t>=</a:t>
            </a:r>
            <a:r>
              <a:rPr lang="pl-PL" i="1" dirty="0" smtClean="0"/>
              <a:t>j</a:t>
            </a:r>
            <a:r>
              <a:rPr lang="cs-CZ" dirty="0" smtClean="0"/>
              <a:t> nám vyjadřují </a:t>
            </a:r>
            <a:r>
              <a:rPr lang="cs-CZ" i="1" dirty="0" err="1" smtClean="0"/>
              <a:t>n</a:t>
            </a:r>
            <a:r>
              <a:rPr lang="cs-CZ" baseline="-25000" dirty="0" err="1" smtClean="0"/>
              <a:t>ij</a:t>
            </a:r>
            <a:r>
              <a:rPr lang="cs-CZ" dirty="0" smtClean="0"/>
              <a:t>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Za platnosti nulové hypotézy lze očekávané četnosti jednotlivých variant </a:t>
            </a:r>
            <a:r>
              <a:rPr lang="pl-PL" i="1" dirty="0" smtClean="0"/>
              <a:t>X</a:t>
            </a:r>
            <a:r>
              <a:rPr lang="pl-PL" dirty="0" smtClean="0"/>
              <a:t>=</a:t>
            </a:r>
            <a:r>
              <a:rPr lang="pl-PL" i="1" dirty="0" smtClean="0"/>
              <a:t>i</a:t>
            </a:r>
            <a:r>
              <a:rPr lang="pl-PL" dirty="0" smtClean="0"/>
              <a:t> a </a:t>
            </a:r>
            <a:r>
              <a:rPr lang="pl-PL" i="1" dirty="0" smtClean="0"/>
              <a:t>Y</a:t>
            </a:r>
            <a:r>
              <a:rPr lang="pl-PL" dirty="0" smtClean="0"/>
              <a:t>=</a:t>
            </a:r>
            <a:r>
              <a:rPr lang="pl-PL" i="1" dirty="0" smtClean="0"/>
              <a:t>j</a:t>
            </a:r>
            <a:r>
              <a:rPr lang="cs-CZ" dirty="0" smtClean="0"/>
              <a:t> vypočítat pomocí: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Karl </a:t>
            </a:r>
            <a:r>
              <a:rPr lang="cs-CZ" dirty="0" err="1" smtClean="0"/>
              <a:t>Pearson</a:t>
            </a:r>
            <a:r>
              <a:rPr lang="cs-CZ" dirty="0" smtClean="0"/>
              <a:t> odvodil, že statistika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dirty="0" smtClean="0"/>
              <a:t>	má za platnosti H</a:t>
            </a:r>
            <a:r>
              <a:rPr lang="cs-CZ" baseline="-25000" dirty="0" smtClean="0"/>
              <a:t>0</a:t>
            </a:r>
            <a:r>
              <a:rPr lang="cs-CZ" dirty="0" smtClean="0"/>
              <a:t> chí-kvadrát rozdělení s (</a:t>
            </a:r>
            <a:r>
              <a:rPr lang="cs-CZ" i="1" dirty="0" smtClean="0"/>
              <a:t>r</a:t>
            </a:r>
            <a:r>
              <a:rPr lang="cs-CZ" dirty="0" smtClean="0"/>
              <a:t>-1)(</a:t>
            </a:r>
            <a:r>
              <a:rPr lang="cs-CZ" i="1" dirty="0" smtClean="0"/>
              <a:t>c</a:t>
            </a:r>
            <a:r>
              <a:rPr lang="cs-CZ" dirty="0" smtClean="0"/>
              <a:t>-1) stupni volnosti: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Nulovou hypotézu o nezávislosti </a:t>
            </a:r>
            <a:r>
              <a:rPr lang="cs-CZ" i="1" dirty="0" smtClean="0"/>
              <a:t>X</a:t>
            </a:r>
            <a:r>
              <a:rPr lang="cs-CZ" dirty="0" smtClean="0"/>
              <a:t> a </a:t>
            </a:r>
            <a:r>
              <a:rPr lang="cs-CZ" i="1" dirty="0" smtClean="0"/>
              <a:t>Y</a:t>
            </a:r>
            <a:r>
              <a:rPr lang="cs-CZ" dirty="0" smtClean="0"/>
              <a:t> zamítáme na hladině významnosti </a:t>
            </a:r>
            <a:r>
              <a:rPr lang="el-GR" dirty="0" smtClean="0"/>
              <a:t>α</a:t>
            </a:r>
            <a:r>
              <a:rPr lang="cs-CZ" dirty="0" smtClean="0"/>
              <a:t>, když 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571868" y="4125624"/>
          <a:ext cx="20081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Rovnice" r:id="rId4" imgW="1358640" imgH="482400" progId="Equation.3">
                  <p:embed/>
                </p:oleObj>
              </mc:Choice>
              <mc:Fallback>
                <p:oleObj name="Rovnice" r:id="rId4" imgW="13586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4125624"/>
                        <a:ext cx="2008187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ázek 5" descr="600px-Icon-Warning-R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643313" y="3054054"/>
          <a:ext cx="18573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Rovnice" r:id="rId7" imgW="1257120" imgH="419040" progId="Equation.3">
                  <p:embed/>
                </p:oleObj>
              </mc:Choice>
              <mc:Fallback>
                <p:oleObj name="Rovnice" r:id="rId7" imgW="12571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3054054"/>
                        <a:ext cx="18573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3"/>
          <p:cNvGraphicFramePr>
            <a:graphicFrameLocks noChangeAspect="1"/>
          </p:cNvGraphicFramePr>
          <p:nvPr/>
        </p:nvGraphicFramePr>
        <p:xfrm>
          <a:off x="7358082" y="4900906"/>
          <a:ext cx="1293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Rovnice" r:id="rId9" imgW="876240" imgH="253800" progId="Equation.3">
                  <p:embed/>
                </p:oleObj>
              </mc:Choice>
              <mc:Fallback>
                <p:oleObj name="Rovnice" r:id="rId9" imgW="8762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900906"/>
                        <a:ext cx="129381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3"/>
          <p:cNvGraphicFramePr>
            <a:graphicFrameLocks noChangeAspect="1"/>
          </p:cNvGraphicFramePr>
          <p:nvPr/>
        </p:nvGraphicFramePr>
        <p:xfrm>
          <a:off x="1629296" y="5607050"/>
          <a:ext cx="2006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Rovnice" r:id="rId11" imgW="1358640" imgH="253800" progId="Equation.3">
                  <p:embed/>
                </p:oleObj>
              </mc:Choice>
              <mc:Fallback>
                <p:oleObj name="Rovnice" r:id="rId11" imgW="135864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296" y="5607050"/>
                        <a:ext cx="20066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princip analýzy rozptylu</a:t>
            </a:r>
            <a:endParaRPr lang="cs-CZ" dirty="0"/>
          </a:p>
        </p:txBody>
      </p:sp>
      <p:sp>
        <p:nvSpPr>
          <p:cNvPr id="47" name="Podnadpis 2"/>
          <p:cNvSpPr txBox="1">
            <a:spLocks/>
          </p:cNvSpPr>
          <p:nvPr/>
        </p:nvSpPr>
        <p:spPr>
          <a:xfrm>
            <a:off x="864379" y="1500174"/>
            <a:ext cx="7415242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Jaký je princip analýzy rozptylu?</a:t>
            </a:r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35000"/>
              </a:lnSpc>
              <a:buBlip>
                <a:blip r:embed="rId2"/>
              </a:buBlip>
              <a:defRPr/>
            </a:pPr>
            <a:r>
              <a:rPr lang="cs-CZ" dirty="0" smtClean="0"/>
              <a:t>Jaké jsou předpoklady analýzy rozptylu?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4" name="Obrázek 3" descr="600px-Icon-Warning-Red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7156" y="5995148"/>
            <a:ext cx="864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Předpoklady Pearsonova chí-kvadrát testu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Nezávislost jednotlivých pozorování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Alespoň 80 % buněk musí mít očekávanou četnost (</a:t>
            </a:r>
            <a:r>
              <a:rPr lang="cs-CZ" i="1" dirty="0" err="1" smtClean="0"/>
              <a:t>e</a:t>
            </a:r>
            <a:r>
              <a:rPr lang="cs-CZ" baseline="-25000" dirty="0" err="1" smtClean="0"/>
              <a:t>ij</a:t>
            </a:r>
            <a:r>
              <a:rPr lang="cs-CZ" dirty="0" smtClean="0"/>
              <a:t>) větší než 5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100 % buněk musí mít očekávanou četnost (</a:t>
            </a:r>
            <a:r>
              <a:rPr lang="cs-CZ" i="1" dirty="0" err="1" smtClean="0"/>
              <a:t>e</a:t>
            </a:r>
            <a:r>
              <a:rPr lang="cs-CZ" baseline="-25000" dirty="0" err="1" smtClean="0"/>
              <a:t>ij</a:t>
            </a:r>
            <a:r>
              <a:rPr lang="cs-CZ" dirty="0" smtClean="0"/>
              <a:t>) větší než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Příklad – melanomy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42912" y="1580235"/>
          <a:ext cx="7858178" cy="206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831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Období</a:t>
                      </a:r>
                    </a:p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Lokalizace 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3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Horní končetina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Dolní končetina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Trup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Hlava a krk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1994-2000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cs-CZ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116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276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2001-2005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106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157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310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627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2006-2009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115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142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316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625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271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402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742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113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.4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1528</a:t>
                      </a: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42910" y="4000504"/>
          <a:ext cx="7858178" cy="206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4831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Období</a:t>
                      </a:r>
                    </a:p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cs-CZ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Lokalizace = veličina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40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3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Horní končetina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Dolní končetina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Trup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Hlava a krk</a:t>
                      </a:r>
                    </a:p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4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1994-2000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1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48.95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72.61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134.03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20.41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276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2001-2005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2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111.20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164.96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304.47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46.37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627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13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2006-2009 </a:t>
                      </a:r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= 3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110.85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164.43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303.50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cs-CZ" sz="1400" baseline="-250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cs-CZ" sz="1400" dirty="0" smtClean="0"/>
                        <a:t> = 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46.22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625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831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Celkem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271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402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742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113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1528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Příklad – melanomy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b="1" dirty="0" smtClean="0"/>
              <a:t>Př.</a:t>
            </a:r>
            <a:r>
              <a:rPr lang="pl-PL" dirty="0" smtClean="0"/>
              <a:t>: Sumarizace pacientů diagnostikovaných s melanomem dle lokalizace onemocnění a roku diagnózy.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Testová statistika: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Výpočet: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Kritická hodnota:</a:t>
            </a:r>
            <a:endParaRPr lang="cs-CZ" dirty="0" smtClean="0"/>
          </a:p>
        </p:txBody>
      </p:sp>
      <p:graphicFrame>
        <p:nvGraphicFramePr>
          <p:cNvPr id="138242" name="Object 3"/>
          <p:cNvGraphicFramePr>
            <a:graphicFrameLocks noChangeAspect="1"/>
          </p:cNvGraphicFramePr>
          <p:nvPr/>
        </p:nvGraphicFramePr>
        <p:xfrm>
          <a:off x="3571875" y="2359023"/>
          <a:ext cx="20081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0" name="Rovnice" r:id="rId4" imgW="1358640" imgH="482400" progId="Equation.3">
                  <p:embed/>
                </p:oleObj>
              </mc:Choice>
              <mc:Fallback>
                <p:oleObj name="Rovnice" r:id="rId4" imgW="13586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359023"/>
                        <a:ext cx="200818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328613" y="3571876"/>
          <a:ext cx="84899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Rovnice" r:id="rId6" imgW="6984720" imgH="888840" progId="Equation.3">
                  <p:embed/>
                </p:oleObj>
              </mc:Choice>
              <mc:Fallback>
                <p:oleObj name="Rovnice" r:id="rId6" imgW="698472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3571876"/>
                        <a:ext cx="84899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870075" y="5500688"/>
          <a:ext cx="12747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2" name="Rovnice" r:id="rId8" imgW="863280" imgH="253800" progId="Equation.3">
                  <p:embed/>
                </p:oleObj>
              </mc:Choice>
              <mc:Fallback>
                <p:oleObj name="Rovnice" r:id="rId8" imgW="8632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500688"/>
                        <a:ext cx="12747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2788965" y="4941168"/>
          <a:ext cx="31511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Rovnice" r:id="rId10" imgW="2133360" imgH="253800" progId="Equation.3">
                  <p:embed/>
                </p:oleObj>
              </mc:Choice>
              <mc:Fallback>
                <p:oleObj name="Rovnice" r:id="rId10" imgW="213336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965" y="4941168"/>
                        <a:ext cx="315118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4416683" y="5503361"/>
            <a:ext cx="275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 o nezávislosti.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214" y="5616589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Příklad s modrýma očima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Máme 60 studentů Matematické biologie a mezi nimi 17 s modrýma očima, 11 je současných a 6 je již vystudovaných. Testujeme nezávislost.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Testová statistika: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Výpočet: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pl-PL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pl-PL" dirty="0" smtClean="0"/>
              <a:t>Kritická hodnota:</a:t>
            </a:r>
            <a:endParaRPr lang="cs-CZ" dirty="0" smtClean="0"/>
          </a:p>
        </p:txBody>
      </p:sp>
      <p:graphicFrame>
        <p:nvGraphicFramePr>
          <p:cNvPr id="138242" name="Object 3"/>
          <p:cNvGraphicFramePr>
            <a:graphicFrameLocks noChangeAspect="1"/>
          </p:cNvGraphicFramePr>
          <p:nvPr/>
        </p:nvGraphicFramePr>
        <p:xfrm>
          <a:off x="3571875" y="2359023"/>
          <a:ext cx="20081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9" name="Rovnice" r:id="rId4" imgW="1358640" imgH="482400" progId="Equation.3">
                  <p:embed/>
                </p:oleObj>
              </mc:Choice>
              <mc:Fallback>
                <p:oleObj name="Rovnice" r:id="rId4" imgW="13586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2359023"/>
                        <a:ext cx="200818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1911600" y="3357562"/>
          <a:ext cx="5320800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0" name="Rovnice" r:id="rId6" imgW="3860640" imgH="444240" progId="Equation.3">
                  <p:embed/>
                </p:oleObj>
              </mc:Choice>
              <mc:Fallback>
                <p:oleObj name="Rovnice" r:id="rId6" imgW="386064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600" y="3357562"/>
                        <a:ext cx="5320800" cy="61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1957388" y="4714875"/>
          <a:ext cx="12366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1" name="Rovnice" r:id="rId8" imgW="838080" imgH="253800" progId="Equation.3">
                  <p:embed/>
                </p:oleObj>
              </mc:Choice>
              <mc:Fallback>
                <p:oleObj name="Rovnice" r:id="rId8" imgW="8380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714875"/>
                        <a:ext cx="1236662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4484235" y="4717543"/>
            <a:ext cx="301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 o nezávislosti.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656766" y="4830771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2854325" y="4168775"/>
          <a:ext cx="30194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2" name="Rovnice" r:id="rId10" imgW="2044440" imgH="253800" progId="Equation.3">
                  <p:embed/>
                </p:oleObj>
              </mc:Choice>
              <mc:Fallback>
                <p:oleObj name="Rovnice" r:id="rId10" imgW="204444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4168775"/>
                        <a:ext cx="30194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4.</a:t>
            </a:r>
            <a:r>
              <a:rPr lang="en-US" sz="4000" dirty="0" smtClean="0"/>
              <a:t> </a:t>
            </a:r>
            <a:r>
              <a:rPr lang="cs-CZ" sz="4000" dirty="0" err="1" smtClean="0"/>
              <a:t>Čtyřpolní</a:t>
            </a:r>
            <a:r>
              <a:rPr lang="cs-CZ" sz="4000" dirty="0" smtClean="0"/>
              <a:t> tabulky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čtyřpolní</a:t>
            </a:r>
            <a:r>
              <a:rPr lang="cs-CZ" dirty="0" smtClean="0"/>
              <a:t> tabulka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dirty="0" smtClean="0"/>
              <a:t>Nejjednodušší možná kontingenčí tabulka, kdy obě sledované veličiny mají pouze dvě kategorie.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b="1" dirty="0" smtClean="0"/>
              <a:t>Příklad z 2. přednášky</a:t>
            </a:r>
            <a:r>
              <a:rPr lang="cs-CZ" dirty="0" smtClean="0"/>
              <a:t>: Zajímá nás přesnost vyšetření jater ultrazvukem, tedy schopnost vyšetření UTZ identifikovat maligní ložisko v pacientových játrech. Přesnost je vztažena k histologickému ověření odebrané tkáně.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Zde jsme závislost neověřovali, ale dokonce předpokládali!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07388" y="3357562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Vyšetření </a:t>
                      </a: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UTZ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Histologické 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ověření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Maligní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Benigní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Maligní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Benigní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Asociace ve </a:t>
            </a:r>
            <a:r>
              <a:rPr lang="cs-CZ" dirty="0" err="1" smtClean="0"/>
              <a:t>čtyřpolní</a:t>
            </a:r>
            <a:r>
              <a:rPr lang="cs-CZ" dirty="0" smtClean="0"/>
              <a:t> tabulce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565274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Můžeme rozhodovat o závislosti/nezávislosti dvou sledovaných veličin</a:t>
            </a:r>
            <a:r>
              <a:rPr lang="cs-CZ" dirty="0" smtClean="0"/>
              <a:t> – nyní.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Můžeme rozhodovat i o míře (těsnosti) této závislosti</a:t>
            </a:r>
            <a:r>
              <a:rPr lang="cs-CZ" dirty="0" smtClean="0"/>
              <a:t> – příští přednáška.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Při rozhodování o nezávislosti můžeme použít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test, ale pro malá </a:t>
            </a:r>
            <a:r>
              <a:rPr lang="cs-CZ" i="1" dirty="0" smtClean="0"/>
              <a:t>n</a:t>
            </a:r>
            <a:r>
              <a:rPr lang="cs-CZ" dirty="0" smtClean="0"/>
              <a:t> je standardem v klinických analýzách tzv. </a:t>
            </a:r>
            <a:r>
              <a:rPr lang="cs-CZ" b="1" dirty="0" err="1" smtClean="0"/>
              <a:t>Fisherův</a:t>
            </a:r>
            <a:r>
              <a:rPr lang="cs-CZ" b="1" dirty="0" smtClean="0"/>
              <a:t> exaktní test </a:t>
            </a:r>
            <a:r>
              <a:rPr lang="cs-CZ" dirty="0" smtClean="0"/>
              <a:t>(„</a:t>
            </a:r>
            <a:r>
              <a:rPr lang="cs-CZ" dirty="0" err="1" smtClean="0"/>
              <a:t>Fisher</a:t>
            </a:r>
            <a:r>
              <a:rPr lang="cs-CZ" dirty="0" smtClean="0"/>
              <a:t> </a:t>
            </a:r>
            <a:r>
              <a:rPr lang="cs-CZ" dirty="0" err="1" smtClean="0"/>
              <a:t>exact</a:t>
            </a:r>
            <a:r>
              <a:rPr lang="cs-CZ" dirty="0" smtClean="0"/>
              <a:t> test“).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07388" y="2571744"/>
          <a:ext cx="4929224" cy="2055825"/>
        </p:xfrm>
        <a:graphic>
          <a:graphicData uri="http://schemas.openxmlformats.org/drawingml/2006/table">
            <a:tbl>
              <a:tblPr/>
              <a:tblGrid>
                <a:gridCol w="1232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6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Veličina </a:t>
                      </a:r>
                      <a:r>
                        <a:rPr lang="cs-CZ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Veličina </a:t>
                      </a: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1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1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cs-CZ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1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+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cs-CZ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= 2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Celkem</a:t>
                      </a:r>
                      <a:endParaRPr lang="cs-CZ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c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600" i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d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cs-CZ" sz="16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565274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Určen zejména pro </a:t>
            </a:r>
            <a:r>
              <a:rPr lang="cs-CZ" dirty="0" err="1" smtClean="0"/>
              <a:t>čtyřpolní</a:t>
            </a:r>
            <a:r>
              <a:rPr lang="cs-CZ" dirty="0" smtClean="0"/>
              <a:t> tabulky, </a:t>
            </a:r>
            <a:r>
              <a:rPr lang="cs-CZ" b="1" dirty="0" smtClean="0"/>
              <a:t>je vhodný i pro tabulku s malými četnostmi – pro ty, které nesplňují předpoklad </a:t>
            </a:r>
            <a:r>
              <a:rPr lang="cs-CZ" b="1" dirty="0" err="1" smtClean="0"/>
              <a:t>Pearsonova</a:t>
            </a:r>
            <a:r>
              <a:rPr lang="cs-CZ" b="1" dirty="0" smtClean="0"/>
              <a:t> testu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Založen na výpočtu „přesné“ </a:t>
            </a:r>
            <a:r>
              <a:rPr lang="cs-CZ" i="1" dirty="0" smtClean="0"/>
              <a:t>p</a:t>
            </a:r>
            <a:r>
              <a:rPr lang="cs-CZ" dirty="0" smtClean="0"/>
              <a:t>-hodnoty, která zde hraje roli testové statistiky.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>
                <a:solidFill>
                  <a:srgbClr val="FF0000"/>
                </a:solidFill>
              </a:rPr>
              <a:t>Pointa je ve výpočtu pravděpodobnosti, se kterou bychom získali </a:t>
            </a:r>
            <a:r>
              <a:rPr lang="cs-CZ" b="1" dirty="0" err="1" smtClean="0">
                <a:solidFill>
                  <a:srgbClr val="FF0000"/>
                </a:solidFill>
              </a:rPr>
              <a:t>čtyřpolní</a:t>
            </a:r>
            <a:r>
              <a:rPr lang="cs-CZ" b="1" dirty="0" smtClean="0">
                <a:solidFill>
                  <a:srgbClr val="FF0000"/>
                </a:solidFill>
              </a:rPr>
              <a:t> tabulky stejně nebo více „odchýlené“ od nulové hypotézy při zachování marginálních četností.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Pravděpodobnost konkrétní tabulky (s pevně zvolenou hodnotou </a:t>
            </a:r>
            <a:r>
              <a:rPr lang="cs-CZ" i="1" dirty="0" smtClean="0"/>
              <a:t>a</a:t>
            </a:r>
            <a:r>
              <a:rPr lang="cs-CZ" dirty="0" smtClean="0"/>
              <a:t> při zachování marginálních četností) lze získat: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>
                <a:solidFill>
                  <a:srgbClr val="FF0000"/>
                </a:solidFill>
              </a:rPr>
              <a:t>Pointa = spočítáme </a:t>
            </a:r>
            <a:r>
              <a:rPr lang="cs-CZ" i="1" dirty="0" err="1" smtClean="0">
                <a:solidFill>
                  <a:srgbClr val="FF0000"/>
                </a:solidFill>
              </a:rPr>
              <a:t>p</a:t>
            </a:r>
            <a:r>
              <a:rPr lang="cs-CZ" baseline="-25000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 všech možných tabulek při zachování marginálních četností a výsledná </a:t>
            </a:r>
            <a:r>
              <a:rPr lang="cs-CZ" i="1" dirty="0" smtClean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-hodnota je součtem </a:t>
            </a:r>
            <a:r>
              <a:rPr lang="cs-CZ" i="1" dirty="0" err="1" smtClean="0">
                <a:solidFill>
                  <a:srgbClr val="FF0000"/>
                </a:solidFill>
              </a:rPr>
              <a:t>p</a:t>
            </a:r>
            <a:r>
              <a:rPr lang="cs-CZ" baseline="-25000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 menších nebo stejných jako </a:t>
            </a:r>
            <a:r>
              <a:rPr lang="cs-CZ" i="1" dirty="0" err="1" smtClean="0">
                <a:solidFill>
                  <a:srgbClr val="FF0000"/>
                </a:solidFill>
              </a:rPr>
              <a:t>p</a:t>
            </a:r>
            <a:r>
              <a:rPr lang="cs-CZ" baseline="-25000" dirty="0" err="1" smtClean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, která přísluší pozorované tabulce.</a:t>
            </a: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2460625" y="4352925"/>
          <a:ext cx="42243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Rovnice" r:id="rId4" imgW="2857320" imgH="558720" progId="Equation.3">
                  <p:embed/>
                </p:oleObj>
              </mc:Choice>
              <mc:Fallback>
                <p:oleObj name="Rovnice" r:id="rId4" imgW="2857320" imgH="5587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352925"/>
                        <a:ext cx="4224338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Sledujeme vztah modrých očí a období studia matematické biologie.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Pomocí </a:t>
            </a:r>
            <a:r>
              <a:rPr lang="cs-CZ" dirty="0" err="1" smtClean="0"/>
              <a:t>Fisherova</a:t>
            </a:r>
            <a:r>
              <a:rPr lang="cs-CZ" dirty="0" smtClean="0"/>
              <a:t> exaktního testu chceme testovat H</a:t>
            </a:r>
            <a:r>
              <a:rPr lang="cs-CZ" baseline="-25000" dirty="0" smtClean="0"/>
              <a:t>0</a:t>
            </a:r>
            <a:r>
              <a:rPr lang="cs-CZ" dirty="0" smtClean="0"/>
              <a:t> o nezávislosti.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Pravděpodobnost pozorované tabulky: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Tento výsledek sám o sobě znamená, že nezamítáme H</a:t>
            </a:r>
            <a:r>
              <a:rPr lang="cs-CZ" baseline="-25000" dirty="0" smtClean="0"/>
              <a:t>0</a:t>
            </a:r>
            <a:r>
              <a:rPr lang="cs-CZ" dirty="0" smtClean="0"/>
              <a:t>, protože </a:t>
            </a:r>
            <a:r>
              <a:rPr lang="cs-CZ" i="1" dirty="0" err="1" smtClean="0"/>
              <a:t>p</a:t>
            </a:r>
            <a:r>
              <a:rPr lang="cs-CZ" baseline="-25000" dirty="0" err="1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0,05.</a:t>
            </a: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1868488" y="4524387"/>
          <a:ext cx="54070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Rovnice" r:id="rId4" imgW="3657600" imgH="419040" progId="Equation.3">
                  <p:embed/>
                </p:oleObj>
              </mc:Choice>
              <mc:Fallback>
                <p:oleObj name="Rovnice" r:id="rId4" imgW="36576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4524387"/>
                        <a:ext cx="540702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14348" y="2402234"/>
          <a:ext cx="771530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8" y="1500174"/>
            <a:ext cx="7636711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Vypočítejme pravděpodobnosti pro jednotlivé možnosti kontingenční tabulky: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714348" y="2285992"/>
          <a:ext cx="7715304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b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d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675" name="Object 3"/>
          <p:cNvGraphicFramePr>
            <a:graphicFrameLocks noChangeAspect="1"/>
          </p:cNvGraphicFramePr>
          <p:nvPr/>
        </p:nvGraphicFramePr>
        <p:xfrm>
          <a:off x="2460625" y="4071942"/>
          <a:ext cx="42243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7" name="Rovnice" r:id="rId4" imgW="2857320" imgH="558720" progId="Equation.3">
                  <p:embed/>
                </p:oleObj>
              </mc:Choice>
              <mc:Fallback>
                <p:oleObj name="Rovnice" r:id="rId4" imgW="2857320" imgH="558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071942"/>
                        <a:ext cx="4224338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1.</a:t>
            </a:r>
            <a:r>
              <a:rPr lang="en-US" sz="4000" dirty="0" smtClean="0"/>
              <a:t> </a:t>
            </a:r>
            <a:r>
              <a:rPr lang="cs-CZ" sz="4000" dirty="0" smtClean="0"/>
              <a:t>Motivace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 modrýma očima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14348" y="1428736"/>
          <a:ext cx="5357851" cy="467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Možnosti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a</a:t>
                      </a:r>
                      <a:endParaRPr lang="cs-CZ" sz="1400" i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b</a:t>
                      </a:r>
                      <a:endParaRPr lang="cs-CZ" sz="1400" i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c</a:t>
                      </a:r>
                      <a:endParaRPr lang="cs-CZ" sz="1400" i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d</a:t>
                      </a:r>
                      <a:endParaRPr lang="cs-CZ" sz="1400" i="1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p</a:t>
                      </a:r>
                      <a:r>
                        <a:rPr lang="cs-CZ" sz="1400" i="0" baseline="-25000" dirty="0" err="1" smtClean="0"/>
                        <a:t>a</a:t>
                      </a:r>
                      <a:endParaRPr lang="cs-CZ" sz="1400" i="0" baseline="-250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4,6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-14</a:t>
                      </a:r>
                      <a:endParaRPr lang="cs-CZ" sz="14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1,7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-11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1,8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-9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4.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39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9,1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-8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2,5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-6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4,1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7.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4,3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8.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0,003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0,015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10.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0,050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11.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0,121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12.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0,205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13.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0,245</a:t>
                      </a:r>
                      <a:endParaRPr lang="cs-CZ" sz="1400" dirty="0"/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14.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29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0,202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15.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0,111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16.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0,039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17.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26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0,008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6064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18.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17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18</a:t>
                      </a:r>
                      <a:endParaRPr lang="cs-CZ" sz="14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6,6 × 10</a:t>
                      </a:r>
                      <a:r>
                        <a:rPr lang="cs-CZ" sz="1400" baseline="3000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endParaRPr lang="cs-CZ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Pravá složená závorka 7"/>
          <p:cNvSpPr/>
          <p:nvPr/>
        </p:nvSpPr>
        <p:spPr>
          <a:xfrm>
            <a:off x="6215074" y="1714488"/>
            <a:ext cx="357190" cy="4357718"/>
          </a:xfrm>
          <a:prstGeom prst="rightBrace">
            <a:avLst>
              <a:gd name="adj1" fmla="val 3111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608190" y="3705874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/>
              <a:t>p</a:t>
            </a:r>
            <a:r>
              <a:rPr lang="cs-CZ" dirty="0" smtClean="0"/>
              <a:t> = 1 – 0,245 = 0,755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918019" y="4845618"/>
            <a:ext cx="1642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H</a:t>
            </a:r>
            <a:r>
              <a:rPr lang="cs-CZ" baseline="-25000" dirty="0" smtClean="0">
                <a:solidFill>
                  <a:srgbClr val="FF0000"/>
                </a:solidFill>
              </a:rPr>
              <a:t>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7667831" y="4210379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× </a:t>
            </a:r>
            <a:r>
              <a:rPr lang="cs-CZ" dirty="0" err="1" smtClean="0"/>
              <a:t>Pearsonův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err="1" smtClean="0"/>
              <a:t>Pearsonův</a:t>
            </a:r>
            <a:r>
              <a:rPr lang="cs-CZ" dirty="0" smtClean="0"/>
              <a:t> chí-kvadrát test lze použít na jakoukoliv kontingenční tabulku, ALE je nutné hlídat předpoklady: 80 % </a:t>
            </a:r>
            <a:r>
              <a:rPr lang="cs-CZ" i="1" dirty="0" err="1" smtClean="0"/>
              <a:t>e</a:t>
            </a:r>
            <a:r>
              <a:rPr lang="cs-CZ" baseline="-25000" dirty="0" err="1" smtClean="0"/>
              <a:t>ij</a:t>
            </a:r>
            <a:r>
              <a:rPr lang="cs-CZ" dirty="0" smtClean="0"/>
              <a:t> větších než 5 – u </a:t>
            </a:r>
            <a:r>
              <a:rPr lang="cs-CZ" dirty="0" err="1" smtClean="0"/>
              <a:t>čtyřpolní</a:t>
            </a:r>
            <a:r>
              <a:rPr lang="cs-CZ" dirty="0" smtClean="0"/>
              <a:t> tabulky to znamená 100 %.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Nedodržení předpokladů pro </a:t>
            </a:r>
            <a:r>
              <a:rPr lang="cs-CZ" dirty="0" err="1" smtClean="0"/>
              <a:t>Pearsonův</a:t>
            </a:r>
            <a:r>
              <a:rPr lang="cs-CZ" dirty="0" smtClean="0"/>
              <a:t> chí-kvadrát test může stejně jako u </a:t>
            </a:r>
            <a:r>
              <a:rPr lang="cs-CZ" i="1" dirty="0" smtClean="0"/>
              <a:t>t</a:t>
            </a:r>
            <a:r>
              <a:rPr lang="cs-CZ" dirty="0" smtClean="0"/>
              <a:t>-testu a analýzy rozptylu vést k nesmyslným závěrům!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Situace s malými </a:t>
            </a:r>
            <a:r>
              <a:rPr lang="cs-CZ" i="1" dirty="0" err="1" smtClean="0"/>
              <a:t>n</a:t>
            </a:r>
            <a:r>
              <a:rPr lang="cs-CZ" baseline="-25000" dirty="0" err="1" smtClean="0"/>
              <a:t>ij</a:t>
            </a:r>
            <a:r>
              <a:rPr lang="cs-CZ" dirty="0" smtClean="0"/>
              <a:t> a tedy i </a:t>
            </a:r>
            <a:r>
              <a:rPr lang="cs-CZ" i="1" dirty="0" err="1" smtClean="0"/>
              <a:t>e</a:t>
            </a:r>
            <a:r>
              <a:rPr lang="cs-CZ" baseline="-25000" dirty="0" err="1" smtClean="0"/>
              <a:t>ij</a:t>
            </a:r>
            <a:r>
              <a:rPr lang="cs-CZ" dirty="0" smtClean="0"/>
              <a:t> jsou ale v medicíně i biologii velmi časté – </a:t>
            </a:r>
            <a:r>
              <a:rPr lang="cs-CZ" dirty="0" err="1" smtClean="0"/>
              <a:t>Fisherův</a:t>
            </a:r>
            <a:r>
              <a:rPr lang="cs-CZ" dirty="0" smtClean="0"/>
              <a:t> exaktní test je klíčový pro hodnocení </a:t>
            </a:r>
            <a:r>
              <a:rPr lang="cs-CZ" dirty="0" err="1" smtClean="0"/>
              <a:t>čtyřpolních</a:t>
            </a:r>
            <a:r>
              <a:rPr lang="cs-CZ" dirty="0" smtClean="0"/>
              <a:t> tabulek.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hypotézy o symetrii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Mám 20 pacientů, u každého opakovaně sleduji výskyt otoků před podáním a po podání léku.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Která tabulka je správně?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14348" y="2880020"/>
          <a:ext cx="7715304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Před podáním léku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podání léku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Bez otoku (úspěch)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 otokem (neúspěch)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21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40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14348" y="4523094"/>
          <a:ext cx="7715304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podání bez otoku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podání s otokem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Před podáním bez otoku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Před podáním s otokem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Je to </a:t>
            </a:r>
            <a:r>
              <a:rPr lang="cs-CZ" dirty="0" smtClean="0">
                <a:solidFill>
                  <a:srgbClr val="FF0000"/>
                </a:solidFill>
              </a:rPr>
              <a:t>obdoba párového testu </a:t>
            </a:r>
            <a:r>
              <a:rPr lang="cs-CZ" dirty="0" smtClean="0"/>
              <a:t>(test symetrie pro </a:t>
            </a:r>
            <a:r>
              <a:rPr lang="cs-CZ" dirty="0" err="1" smtClean="0"/>
              <a:t>čtyřpolní</a:t>
            </a:r>
            <a:r>
              <a:rPr lang="cs-CZ" dirty="0" smtClean="0"/>
              <a:t> tabulku).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Zaměřuje se pouze na pozorování, u kterých jsme při opakovaném měření zaznamenali rozdílné výsledky – za platnosti H</a:t>
            </a:r>
            <a:r>
              <a:rPr lang="cs-CZ" b="1" baseline="-25000" dirty="0" smtClean="0"/>
              <a:t>0</a:t>
            </a:r>
            <a:r>
              <a:rPr lang="cs-CZ" b="1" dirty="0" smtClean="0"/>
              <a:t> by jejich četnosti (označeny </a:t>
            </a:r>
            <a:r>
              <a:rPr lang="cs-CZ" b="1" i="1" dirty="0" smtClean="0"/>
              <a:t>b</a:t>
            </a:r>
            <a:r>
              <a:rPr lang="cs-CZ" b="1" dirty="0" smtClean="0"/>
              <a:t> a </a:t>
            </a:r>
            <a:r>
              <a:rPr lang="cs-CZ" b="1" i="1" dirty="0" smtClean="0"/>
              <a:t>c</a:t>
            </a:r>
            <a:r>
              <a:rPr lang="cs-CZ" b="1" dirty="0" smtClean="0"/>
              <a:t>) měly být stejné.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Testová statistika pro </a:t>
            </a:r>
            <a:r>
              <a:rPr lang="cs-CZ" dirty="0" err="1" smtClean="0"/>
              <a:t>čtyřpolní</a:t>
            </a:r>
            <a:r>
              <a:rPr lang="cs-CZ" dirty="0" smtClean="0"/>
              <a:t> tabulku: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Za platnosti H</a:t>
            </a:r>
            <a:r>
              <a:rPr lang="cs-CZ" baseline="-25000" dirty="0" smtClean="0"/>
              <a:t>0</a:t>
            </a:r>
            <a:r>
              <a:rPr lang="cs-CZ" dirty="0" smtClean="0"/>
              <a:t> má statistika chí-kvadrát rozdělení s 1 stupněm volnosti.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Nulovou hypotézu o nezávislosti </a:t>
            </a:r>
            <a:r>
              <a:rPr lang="cs-CZ" i="1" dirty="0" smtClean="0"/>
              <a:t>X</a:t>
            </a:r>
            <a:r>
              <a:rPr lang="cs-CZ" dirty="0" smtClean="0"/>
              <a:t> a </a:t>
            </a:r>
            <a:r>
              <a:rPr lang="cs-CZ" i="1" dirty="0" smtClean="0"/>
              <a:t>Y</a:t>
            </a:r>
            <a:r>
              <a:rPr lang="cs-CZ" dirty="0" smtClean="0"/>
              <a:t> zamítáme na hladině významnosti </a:t>
            </a:r>
            <a:r>
              <a:rPr lang="el-GR" dirty="0" smtClean="0"/>
              <a:t>α</a:t>
            </a:r>
            <a:r>
              <a:rPr lang="cs-CZ" dirty="0" smtClean="0"/>
              <a:t>, když 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Testová statistika pro obecnou kontingenční tabulku:</a:t>
            </a:r>
          </a:p>
        </p:txBody>
      </p:sp>
      <p:graphicFrame>
        <p:nvGraphicFramePr>
          <p:cNvPr id="161794" name="Object 3"/>
          <p:cNvGraphicFramePr>
            <a:graphicFrameLocks noChangeAspect="1"/>
          </p:cNvGraphicFramePr>
          <p:nvPr/>
        </p:nvGraphicFramePr>
        <p:xfrm>
          <a:off x="3934619" y="3381379"/>
          <a:ext cx="12747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4" name="Rovnice" r:id="rId4" imgW="863280" imgH="419040" progId="Equation.3">
                  <p:embed/>
                </p:oleObj>
              </mc:Choice>
              <mc:Fallback>
                <p:oleObj name="Rovnice" r:id="rId4" imgW="8632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619" y="3381379"/>
                        <a:ext cx="1274762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6086475" y="5438775"/>
          <a:ext cx="17811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5" name="Rovnice" r:id="rId6" imgW="1206360" imgH="482400" progId="Equation.3">
                  <p:embed/>
                </p:oleObj>
              </mc:Choice>
              <mc:Fallback>
                <p:oleObj name="Rovnice" r:id="rId6" imgW="120636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5438775"/>
                        <a:ext cx="178117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1624608" y="4835500"/>
          <a:ext cx="1219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6" name="Rovnice" r:id="rId8" imgW="825480" imgH="253800" progId="Equation.3">
                  <p:embed/>
                </p:oleObj>
              </mc:Choice>
              <mc:Fallback>
                <p:oleObj name="Rovnice" r:id="rId8" imgW="8254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608" y="4835500"/>
                        <a:ext cx="12192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–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Mám 20 pacientů, u každého opakovaně sleduji ústup otoků po podání léku A </a:t>
            </a:r>
            <a:r>
              <a:rPr lang="cs-CZ" dirty="0" err="1" smtClean="0"/>
              <a:t>a</a:t>
            </a:r>
            <a:r>
              <a:rPr lang="cs-CZ" dirty="0" smtClean="0"/>
              <a:t> léku B. Zajímá mě rozdíl v četnosti otoků.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Testová statistika pro </a:t>
            </a:r>
            <a:r>
              <a:rPr lang="cs-CZ" dirty="0" err="1" smtClean="0"/>
              <a:t>čtyřpolní</a:t>
            </a:r>
            <a:r>
              <a:rPr lang="cs-CZ" dirty="0" smtClean="0"/>
              <a:t> tabulku: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Kritická hodnota:</a:t>
            </a:r>
          </a:p>
        </p:txBody>
      </p:sp>
      <p:graphicFrame>
        <p:nvGraphicFramePr>
          <p:cNvPr id="161794" name="Object 3"/>
          <p:cNvGraphicFramePr>
            <a:graphicFrameLocks noChangeAspect="1"/>
          </p:cNvGraphicFramePr>
          <p:nvPr/>
        </p:nvGraphicFramePr>
        <p:xfrm>
          <a:off x="3168650" y="4167188"/>
          <a:ext cx="28082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Rovnice" r:id="rId4" imgW="1904760" imgH="419040" progId="Equation.3">
                  <p:embed/>
                </p:oleObj>
              </mc:Choice>
              <mc:Fallback>
                <p:oleObj name="Rovnice" r:id="rId4" imgW="19047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4167188"/>
                        <a:ext cx="28082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957388" y="5500688"/>
          <a:ext cx="1307135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1" name="Rovnice" r:id="rId6" imgW="838080" imgH="253800" progId="Equation.3">
                  <p:embed/>
                </p:oleObj>
              </mc:Choice>
              <mc:Fallback>
                <p:oleObj name="Rovnice" r:id="rId6" imgW="8380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5500688"/>
                        <a:ext cx="1307135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3454400" y="4929188"/>
          <a:ext cx="2360899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2" name="Rovnice" r:id="rId8" imgW="1511280" imgH="253800" progId="Equation.3">
                  <p:embed/>
                </p:oleObj>
              </mc:Choice>
              <mc:Fallback>
                <p:oleObj name="Rovnice" r:id="rId8" imgW="1511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929188"/>
                        <a:ext cx="2360899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484235" y="5503361"/>
            <a:ext cx="3912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 o tom, že není rozdíl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ve výskytu otoků před a po podání léku.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3656766" y="5616589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714348" y="2348194"/>
          <a:ext cx="7715304" cy="126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podání B bez otoku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 podání B s otokem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 podání A bez otoku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 podání</a:t>
                      </a:r>
                      <a:r>
                        <a:rPr lang="cs-CZ" sz="1600" baseline="0" dirty="0" smtClean="0"/>
                        <a:t> A</a:t>
                      </a:r>
                      <a:r>
                        <a:rPr lang="cs-CZ" sz="1600" dirty="0" smtClean="0"/>
                        <a:t> s otokem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5.</a:t>
            </a:r>
            <a:r>
              <a:rPr lang="en-US" sz="4000" dirty="0" smtClean="0"/>
              <a:t> </a:t>
            </a:r>
            <a:r>
              <a:rPr lang="cs-CZ" sz="4000" dirty="0" smtClean="0"/>
              <a:t>Testy o rozdělení náhodné veličiny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o rozdělení náhodné veličiny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b="1" dirty="0" err="1" smtClean="0"/>
              <a:t>Kolmogorovův</a:t>
            </a:r>
            <a:r>
              <a:rPr lang="cs-CZ" b="1" dirty="0" smtClean="0"/>
              <a:t>-</a:t>
            </a:r>
            <a:r>
              <a:rPr lang="cs-CZ" b="1" dirty="0" err="1" smtClean="0"/>
              <a:t>Smirnovovův</a:t>
            </a:r>
            <a:r>
              <a:rPr lang="cs-CZ" b="1" dirty="0" smtClean="0"/>
              <a:t> test </a:t>
            </a:r>
            <a:r>
              <a:rPr lang="cs-CZ" dirty="0" smtClean="0"/>
              <a:t>– založen na srovnání výběrové distribuční funkce s teoretickou distribuční funkcí odpovídající rozdělení, které chceme testovat. K-S test hodnotí maximální vzdálenost mezi těmito dvěma distribučními funkcemi. 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pl-PL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pl-PL" b="1" dirty="0" smtClean="0"/>
              <a:t>Pearsonův chí-kvadrát test = chí-kvadrát test dobré shody </a:t>
            </a:r>
            <a:r>
              <a:rPr lang="pl-PL" dirty="0" smtClean="0"/>
              <a:t>– i pro testování shody s teoretickým rozdělením je založen na myšlence srovnání pozorovaných a očekávaných četností jednotlivých hodnot, kterých nabývá náhodná veličina </a:t>
            </a:r>
            <a:r>
              <a:rPr lang="pl-PL" i="1" dirty="0" smtClean="0"/>
              <a:t>X</a:t>
            </a:r>
            <a:r>
              <a:rPr lang="pl-PL" dirty="0" smtClean="0"/>
              <a:t>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pl-PL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b="1" dirty="0" smtClean="0"/>
              <a:t>Q-Q plot</a:t>
            </a:r>
            <a:r>
              <a:rPr lang="cs-CZ" dirty="0" smtClean="0"/>
              <a:t> – zobrazuje proti sobě kvantily pozorovaných hodnot a kvantily teoretického rozdělení pravděpodobnosti.</a:t>
            </a:r>
            <a:endParaRPr lang="pl-PL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Chí-kvadrát test dobré shody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Předpokládejme, že náhodná veličina </a:t>
            </a:r>
            <a:r>
              <a:rPr lang="cs-CZ" i="1" dirty="0" smtClean="0"/>
              <a:t>X</a:t>
            </a:r>
            <a:r>
              <a:rPr lang="cs-CZ" dirty="0" smtClean="0"/>
              <a:t> může nabývat </a:t>
            </a:r>
            <a:r>
              <a:rPr lang="cs-CZ" i="1" dirty="0" smtClean="0"/>
              <a:t>r</a:t>
            </a:r>
            <a:r>
              <a:rPr lang="cs-CZ" dirty="0" smtClean="0"/>
              <a:t> různých hodnot </a:t>
            </a:r>
            <a:r>
              <a:rPr lang="cs-CZ" i="1" dirty="0" smtClean="0"/>
              <a:t>B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i="1" dirty="0" smtClean="0"/>
              <a:t>B</a:t>
            </a:r>
            <a:r>
              <a:rPr lang="cs-CZ" baseline="-25000" dirty="0" smtClean="0"/>
              <a:t>2</a:t>
            </a:r>
            <a:r>
              <a:rPr lang="cs-CZ" dirty="0" smtClean="0"/>
              <a:t>, … ,</a:t>
            </a:r>
            <a:r>
              <a:rPr lang="cs-CZ" i="1" dirty="0" smtClean="0"/>
              <a:t>B</a:t>
            </a:r>
            <a:r>
              <a:rPr lang="cs-CZ" baseline="-25000" dirty="0" smtClean="0"/>
              <a:t>r</a:t>
            </a:r>
            <a:r>
              <a:rPr lang="cs-CZ" dirty="0" smtClean="0"/>
              <a:t>, každé s pravděpodobností </a:t>
            </a:r>
            <a:r>
              <a:rPr lang="cs-CZ" i="1" dirty="0" smtClean="0"/>
              <a:t>p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i="1" dirty="0" smtClean="0"/>
              <a:t>p</a:t>
            </a:r>
            <a:r>
              <a:rPr lang="cs-CZ" baseline="-25000" dirty="0" smtClean="0"/>
              <a:t>2</a:t>
            </a:r>
            <a:r>
              <a:rPr lang="cs-CZ" dirty="0" smtClean="0"/>
              <a:t>, … , </a:t>
            </a:r>
            <a:r>
              <a:rPr lang="cs-CZ" i="1" dirty="0" err="1" smtClean="0"/>
              <a:t>p</a:t>
            </a:r>
            <a:r>
              <a:rPr lang="cs-CZ" baseline="-25000" dirty="0" err="1" smtClean="0"/>
              <a:t>r</a:t>
            </a:r>
            <a:r>
              <a:rPr lang="cs-CZ" dirty="0" smtClean="0"/>
              <a:t> – s tím, že 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Uvažujme </a:t>
            </a:r>
            <a:r>
              <a:rPr lang="cs-CZ" i="1" dirty="0" smtClean="0"/>
              <a:t>n</a:t>
            </a:r>
            <a:r>
              <a:rPr lang="cs-CZ" dirty="0" smtClean="0"/>
              <a:t> pozorování náhodné veličiny </a:t>
            </a:r>
            <a:r>
              <a:rPr lang="cs-CZ" i="1" dirty="0" smtClean="0"/>
              <a:t>X</a:t>
            </a:r>
            <a:r>
              <a:rPr lang="cs-CZ" dirty="0" smtClean="0"/>
              <a:t>: </a:t>
            </a:r>
            <a:r>
              <a:rPr lang="cs-CZ" dirty="0" smtClean="0">
                <a:solidFill>
                  <a:srgbClr val="FF0000"/>
                </a:solidFill>
              </a:rPr>
              <a:t>pokud je pravděpodobnostní model správný, měl by se počet pozorování jednotlivých variant, </a:t>
            </a:r>
            <a:r>
              <a:rPr lang="el-GR" i="1" dirty="0" smtClean="0">
                <a:solidFill>
                  <a:srgbClr val="FF0000"/>
                </a:solidFill>
              </a:rPr>
              <a:t>ν</a:t>
            </a:r>
            <a:r>
              <a:rPr lang="cs-CZ" baseline="-25000" dirty="0" smtClean="0">
                <a:solidFill>
                  <a:srgbClr val="FF0000"/>
                </a:solidFill>
              </a:rPr>
              <a:t>i</a:t>
            </a:r>
            <a:r>
              <a:rPr lang="cs-CZ" dirty="0" smtClean="0">
                <a:solidFill>
                  <a:srgbClr val="FF0000"/>
                </a:solidFill>
              </a:rPr>
              <a:t>, blížit hodnotě </a:t>
            </a:r>
            <a:r>
              <a:rPr lang="cs-CZ" i="1" dirty="0" err="1" smtClean="0">
                <a:solidFill>
                  <a:srgbClr val="FF0000"/>
                </a:solidFill>
              </a:rPr>
              <a:t>np</a:t>
            </a:r>
            <a:r>
              <a:rPr lang="cs-CZ" baseline="-25000" dirty="0" err="1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 – s tím, že</a:t>
            </a:r>
          </a:p>
        </p:txBody>
      </p:sp>
      <p:pic>
        <p:nvPicPr>
          <p:cNvPr id="5" name="Obrázek 4" descr="pearson chi square test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831" y="4143380"/>
            <a:ext cx="5126338" cy="1800000"/>
          </a:xfrm>
          <a:prstGeom prst="rect">
            <a:avLst/>
          </a:prstGeom>
        </p:spPr>
      </p:pic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6581142" y="1839608"/>
          <a:ext cx="1010971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Rovnice" r:id="rId5" imgW="685800" imgH="291960" progId="Equation.3">
                  <p:embed/>
                </p:oleObj>
              </mc:Choice>
              <mc:Fallback>
                <p:oleObj name="Rovnice" r:id="rId5" imgW="685800" imgH="291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142" y="1839608"/>
                        <a:ext cx="1010971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3271717" y="3273874"/>
          <a:ext cx="1032287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Rovnice" r:id="rId7" imgW="698400" imgH="291960" progId="Equation.3">
                  <p:embed/>
                </p:oleObj>
              </mc:Choice>
              <mc:Fallback>
                <p:oleObj name="Rovnice" r:id="rId7" imgW="69840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717" y="3273874"/>
                        <a:ext cx="1032287" cy="4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Chí-kvadrát test dobré shody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493835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Označme pozorovanou četnost </a:t>
            </a:r>
            <a:r>
              <a:rPr lang="cs-CZ" i="1" dirty="0" err="1" smtClean="0"/>
              <a:t>i</a:t>
            </a:r>
            <a:r>
              <a:rPr lang="cs-CZ" dirty="0" err="1" smtClean="0"/>
              <a:t>té</a:t>
            </a:r>
            <a:r>
              <a:rPr lang="cs-CZ" dirty="0" smtClean="0"/>
              <a:t> varianty náhodné veličiny </a:t>
            </a:r>
            <a:r>
              <a:rPr lang="cs-CZ" i="1" dirty="0" err="1" smtClean="0"/>
              <a:t>o</a:t>
            </a:r>
            <a:r>
              <a:rPr lang="cs-CZ" baseline="-25000" dirty="0" err="1" smtClean="0"/>
              <a:t>i</a:t>
            </a:r>
            <a:r>
              <a:rPr lang="cs-CZ" dirty="0" smtClean="0"/>
              <a:t> („</a:t>
            </a:r>
            <a:r>
              <a:rPr lang="cs-CZ" dirty="0" err="1" smtClean="0"/>
              <a:t>observed</a:t>
            </a:r>
            <a:r>
              <a:rPr lang="cs-CZ" dirty="0" smtClean="0"/>
              <a:t>“) a očekávanou četnost </a:t>
            </a:r>
            <a:r>
              <a:rPr lang="cs-CZ" i="1" dirty="0" err="1" smtClean="0"/>
              <a:t>i</a:t>
            </a:r>
            <a:r>
              <a:rPr lang="cs-CZ" dirty="0" err="1" smtClean="0"/>
              <a:t>té</a:t>
            </a:r>
            <a:r>
              <a:rPr lang="cs-CZ" dirty="0" smtClean="0"/>
              <a:t> varianty náhodné veličiny </a:t>
            </a:r>
            <a:r>
              <a:rPr lang="cs-CZ" i="1" dirty="0" err="1" smtClean="0"/>
              <a:t>e</a:t>
            </a:r>
            <a:r>
              <a:rPr lang="cs-CZ" baseline="-25000" dirty="0" err="1" smtClean="0"/>
              <a:t>i</a:t>
            </a:r>
            <a:r>
              <a:rPr lang="cs-CZ" dirty="0" smtClean="0"/>
              <a:t> („</a:t>
            </a:r>
            <a:r>
              <a:rPr lang="cs-CZ" dirty="0" err="1" smtClean="0"/>
              <a:t>expected</a:t>
            </a:r>
            <a:r>
              <a:rPr lang="cs-CZ" dirty="0" smtClean="0"/>
              <a:t>“).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Opět platí, že statistika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defRPr/>
            </a:pPr>
            <a:r>
              <a:rPr lang="cs-CZ" dirty="0" smtClean="0"/>
              <a:t>	má za platnosti H</a:t>
            </a:r>
            <a:r>
              <a:rPr lang="cs-CZ" baseline="-25000" dirty="0" smtClean="0"/>
              <a:t>0</a:t>
            </a:r>
            <a:r>
              <a:rPr lang="cs-CZ" dirty="0" smtClean="0"/>
              <a:t> chí-kvadrát rozdělení s </a:t>
            </a:r>
            <a:r>
              <a:rPr lang="cs-CZ" i="1" dirty="0" smtClean="0"/>
              <a:t>r</a:t>
            </a:r>
            <a:r>
              <a:rPr lang="cs-CZ" dirty="0" smtClean="0"/>
              <a:t>-1 stupni volnosti: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Nulovou hypotézu o shodě rozdělení veličiny </a:t>
            </a:r>
            <a:r>
              <a:rPr lang="cs-CZ" i="1" dirty="0" smtClean="0"/>
              <a:t>X</a:t>
            </a:r>
            <a:r>
              <a:rPr lang="cs-CZ" dirty="0" smtClean="0"/>
              <a:t> s předpokládaným rozdělením zamítáme na hladině významnosti </a:t>
            </a:r>
            <a:r>
              <a:rPr lang="el-GR" dirty="0" smtClean="0"/>
              <a:t>α</a:t>
            </a:r>
            <a:r>
              <a:rPr lang="cs-CZ" dirty="0" smtClean="0"/>
              <a:t>, když 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Když H</a:t>
            </a:r>
            <a:r>
              <a:rPr lang="cs-CZ" baseline="-25000" dirty="0" smtClean="0"/>
              <a:t>0</a:t>
            </a:r>
            <a:r>
              <a:rPr lang="cs-CZ" dirty="0" smtClean="0"/>
              <a:t> specifikuje pouze typ rozdělení, ale ne jeho parametry, pak musí být tyto parametry odhadnuty z pozorovaných hodnot. Za každý takto odhadnutý parametr  se počet stupňů volnosti testové statistiky snižuje o 1.</a:t>
            </a:r>
          </a:p>
        </p:txBody>
      </p:sp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3749675" y="2500306"/>
          <a:ext cx="16525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Rovnice" r:id="rId4" imgW="1117440" imgH="457200" progId="Equation.3">
                  <p:embed/>
                </p:oleObj>
              </mc:Choice>
              <mc:Fallback>
                <p:oleObj name="Rovnice" r:id="rId4" imgW="11174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75" y="2500306"/>
                        <a:ext cx="1652588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6818689" y="3419475"/>
          <a:ext cx="10128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Rovnice" r:id="rId6" imgW="685800" imgH="253800" progId="Equation.3">
                  <p:embed/>
                </p:oleObj>
              </mc:Choice>
              <mc:Fallback>
                <p:oleObj name="Rovnice" r:id="rId6" imgW="68580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689" y="3419475"/>
                        <a:ext cx="10128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154675" y="4116388"/>
          <a:ext cx="1585677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Rovnice" r:id="rId8" imgW="1015920" imgH="253800" progId="Equation.3">
                  <p:embed/>
                </p:oleObj>
              </mc:Choice>
              <mc:Fallback>
                <p:oleObj name="Rovnice" r:id="rId8" imgW="10159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675" y="4116388"/>
                        <a:ext cx="1585677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Chí-kvadrát test pro spojité veličiny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9" y="1500174"/>
            <a:ext cx="3779060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Spojitá veličina samozřejmě může nabývat nespočetně mnoho hodnot v určitém intervalu. 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Chí-kvadrát test dobré shody lze použít i pro spojité veličiny, které však musíme kategorizovat → rozdělit obor možných hodnot do </a:t>
            </a:r>
            <a:r>
              <a:rPr lang="cs-CZ" i="1" dirty="0" smtClean="0"/>
              <a:t>r</a:t>
            </a:r>
            <a:r>
              <a:rPr lang="cs-CZ" dirty="0" smtClean="0"/>
              <a:t> disjunktních intervalů.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  <p:grpSp>
        <p:nvGrpSpPr>
          <p:cNvPr id="18" name="Skupina 17"/>
          <p:cNvGrpSpPr/>
          <p:nvPr/>
        </p:nvGrpSpPr>
        <p:grpSpPr>
          <a:xfrm>
            <a:off x="4857752" y="1500174"/>
            <a:ext cx="3900683" cy="4786346"/>
            <a:chOff x="4786314" y="1571612"/>
            <a:chExt cx="3900683" cy="4786346"/>
          </a:xfrm>
        </p:grpSpPr>
        <p:pic>
          <p:nvPicPr>
            <p:cNvPr id="5" name="Obrázek 4" descr="pearson chi square test.wm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8754" y="5277958"/>
              <a:ext cx="3075803" cy="1080000"/>
            </a:xfrm>
            <a:prstGeom prst="rect">
              <a:avLst/>
            </a:prstGeom>
          </p:spPr>
        </p:pic>
        <p:pic>
          <p:nvPicPr>
            <p:cNvPr id="12" name="Obrázek 11" descr="dnormplot3.PNG"/>
            <p:cNvPicPr>
              <a:picLocks noChangeAspect="1"/>
            </p:cNvPicPr>
            <p:nvPr/>
          </p:nvPicPr>
          <p:blipFill>
            <a:blip r:embed="rId4" cstate="print"/>
            <a:srcRect l="7774" t="14466" b="11082"/>
            <a:stretch>
              <a:fillRect/>
            </a:stretch>
          </p:blipFill>
          <p:spPr>
            <a:xfrm>
              <a:off x="4786314" y="1571612"/>
              <a:ext cx="3900683" cy="3143272"/>
            </a:xfrm>
            <a:prstGeom prst="rect">
              <a:avLst/>
            </a:prstGeom>
          </p:spPr>
        </p:pic>
        <p:sp>
          <p:nvSpPr>
            <p:cNvPr id="13" name="Šipka dolů 12"/>
            <p:cNvSpPr/>
            <p:nvPr/>
          </p:nvSpPr>
          <p:spPr>
            <a:xfrm>
              <a:off x="6679628" y="4768566"/>
              <a:ext cx="142876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ovací čára 10"/>
            <p:cNvCxnSpPr/>
            <p:nvPr/>
          </p:nvCxnSpPr>
          <p:spPr>
            <a:xfrm rot="5400000">
              <a:off x="4761008" y="4475264"/>
              <a:ext cx="19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5400000">
              <a:off x="5270366" y="4475264"/>
              <a:ext cx="19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 rot="5400000">
              <a:off x="6716467" y="4475264"/>
              <a:ext cx="190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bdélník 7"/>
            <p:cNvSpPr/>
            <p:nvPr/>
          </p:nvSpPr>
          <p:spPr>
            <a:xfrm>
              <a:off x="5268210" y="3791804"/>
              <a:ext cx="38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B</a:t>
              </a:r>
              <a:r>
                <a:rPr lang="cs-CZ" baseline="-25000" dirty="0" smtClean="0"/>
                <a:t>1</a:t>
              </a:r>
              <a:endParaRPr lang="cs-CZ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5773558" y="3791804"/>
              <a:ext cx="38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B</a:t>
              </a:r>
              <a:r>
                <a:rPr lang="cs-CZ" baseline="-25000" dirty="0" smtClean="0"/>
                <a:t>2</a:t>
              </a:r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215206" y="3786190"/>
              <a:ext cx="487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B</a:t>
              </a:r>
              <a:r>
                <a:rPr lang="cs-CZ" baseline="-25000" dirty="0" smtClean="0"/>
                <a:t>r-1</a:t>
              </a:r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7720554" y="378619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i="1" dirty="0" smtClean="0"/>
                <a:t>B</a:t>
              </a:r>
              <a:r>
                <a:rPr lang="cs-CZ" baseline="-25000" dirty="0" smtClean="0"/>
                <a:t>r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Matematická biologie × modré oči</a:t>
            </a:r>
            <a:endParaRPr lang="cs-CZ" sz="2800" dirty="0"/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2" cstate="print"/>
          <a:srcRect l="10938" t="13194" r="37890" b="29514"/>
          <a:stretch>
            <a:fillRect/>
          </a:stretch>
        </p:blipFill>
        <p:spPr bwMode="auto">
          <a:xfrm>
            <a:off x="-2" y="1089301"/>
            <a:ext cx="9144000" cy="57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ek 13" descr="blue_eyes.jpg"/>
          <p:cNvPicPr>
            <a:picLocks noChangeAspect="1"/>
          </p:cNvPicPr>
          <p:nvPr/>
        </p:nvPicPr>
        <p:blipFill>
          <a:blip r:embed="rId3" cstate="print"/>
          <a:srcRect t="5710" b="11826"/>
          <a:stretch>
            <a:fillRect/>
          </a:stretch>
        </p:blipFill>
        <p:spPr>
          <a:xfrm>
            <a:off x="2898122" y="2891990"/>
            <a:ext cx="6163200" cy="3933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Příklad – melanom a normální rozdělení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708150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zjistit, jestli věk u pacientů s melanomem vykazuje normální rozdělení.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4214808" y="2428872"/>
          <a:ext cx="4572034" cy="3500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solidFill>
                            <a:schemeClr val="bg1"/>
                          </a:solidFill>
                        </a:rPr>
                        <a:t>Věk – </a:t>
                      </a:r>
                      <a:r>
                        <a:rPr lang="cs-CZ" sz="1200" b="1" i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cs-CZ" sz="1200" b="1" dirty="0" err="1" smtClean="0">
                          <a:solidFill>
                            <a:schemeClr val="bg1"/>
                          </a:solidFill>
                        </a:rPr>
                        <a:t>tý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</a:rPr>
                        <a:t> interval</a:t>
                      </a:r>
                      <a:endParaRPr lang="cs-CZ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9843" marR="39843" marT="19922" marB="199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err="1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cs-CZ" sz="1200" b="1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12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39843" marR="39843" marT="19922" marB="199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err="1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cs-CZ" sz="1200" b="1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12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39843" marR="39843" marT="19922" marB="199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1" dirty="0" err="1" smtClean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cs-CZ" sz="1200" b="1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cs-CZ" sz="1200" b="1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cs-CZ" sz="1200" b="1" i="1" dirty="0" err="1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cs-CZ" sz="1200" b="1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12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marL="39843" marR="39843" marT="19922" marB="19922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0,0 – 8,3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0.30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0.30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8,3 – 16,7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2.30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2.70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16,7 – 25,0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13.30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6.70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25,0 – 33,3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67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53.09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13.91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33,3 – 41,7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139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146.42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7.42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41,7 – 50,0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243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279.13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36.13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50,0 – 58,3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336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367.95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31.95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58,3 – 66,7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357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335.43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21.57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66,7 – 75,0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267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211.46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55.54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75,0 – 83,3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96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92.16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3.84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83,3 – 91,7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27.76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21.76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6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91,7 – 100,0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6.70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</a:t>
                      </a:r>
                      <a:r>
                        <a:rPr lang="cs-CZ" sz="1200" dirty="0" smtClean="0"/>
                        <a:t>6.70</a:t>
                      </a:r>
                      <a:endParaRPr lang="cs-CZ" sz="1200" dirty="0"/>
                    </a:p>
                  </a:txBody>
                  <a:tcPr marL="39843" marR="39843" marT="19922" marB="19922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40293" name="Object 4"/>
          <p:cNvGraphicFramePr>
            <a:graphicFrameLocks noChangeAspect="1"/>
          </p:cNvGraphicFramePr>
          <p:nvPr/>
        </p:nvGraphicFramePr>
        <p:xfrm>
          <a:off x="1031941" y="2428868"/>
          <a:ext cx="2117405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Rovnice" r:id="rId4" imgW="1498320" imgH="228600" progId="Equation.3">
                  <p:embed/>
                </p:oleObj>
              </mc:Choice>
              <mc:Fallback>
                <p:oleObj name="Rovnice" r:id="rId4" imgW="14983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41" y="2428868"/>
                        <a:ext cx="2117405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21541"/>
            <a:ext cx="346697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556234" y="5662214"/>
            <a:ext cx="1068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Věk (roky) 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Příklad – melanom a normální rozdělení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708150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Chceme zjistit, jestli věk u pacientů s melanomem vykazuje normální rozdělení.</a:t>
            </a:r>
          </a:p>
        </p:txBody>
      </p:sp>
      <p:graphicFrame>
        <p:nvGraphicFramePr>
          <p:cNvPr id="140293" name="Object 4"/>
          <p:cNvGraphicFramePr>
            <a:graphicFrameLocks noChangeAspect="1"/>
          </p:cNvGraphicFramePr>
          <p:nvPr/>
        </p:nvGraphicFramePr>
        <p:xfrm>
          <a:off x="1031941" y="2428868"/>
          <a:ext cx="2117405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2" name="Rovnice" r:id="rId4" imgW="1498320" imgH="228600" progId="Equation.3">
                  <p:embed/>
                </p:oleObj>
              </mc:Choice>
              <mc:Fallback>
                <p:oleObj name="Rovnice" r:id="rId4" imgW="1498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941" y="2428868"/>
                        <a:ext cx="2117405" cy="3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21541"/>
            <a:ext cx="346697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1556234" y="5662214"/>
            <a:ext cx="1068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Věk (roky) </a:t>
            </a:r>
            <a:endParaRPr lang="cs-CZ" sz="1600" dirty="0"/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179903" y="2267520"/>
          <a:ext cx="25352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3" name="Rovnice" r:id="rId7" imgW="1714320" imgH="685800" progId="Equation.3">
                  <p:embed/>
                </p:oleObj>
              </mc:Choice>
              <mc:Fallback>
                <p:oleObj name="Rovnice" r:id="rId7" imgW="171432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903" y="2267520"/>
                        <a:ext cx="2535237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4152900" y="4305300"/>
          <a:ext cx="39576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Rovnice" r:id="rId9" imgW="2679480" imgH="457200" progId="Equation.3">
                  <p:embed/>
                </p:oleObj>
              </mc:Choice>
              <mc:Fallback>
                <p:oleObj name="Rovnice" r:id="rId9" imgW="267948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305300"/>
                        <a:ext cx="3957638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5000628" y="5354646"/>
            <a:ext cx="3508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 o normalitě rozdělení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věku pacientů s melanomem.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4179888" y="5467874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982796" y="3733388"/>
            <a:ext cx="273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Odhad parametrů </a:t>
            </a:r>
            <a:r>
              <a:rPr lang="el-GR" sz="1600" dirty="0" smtClean="0"/>
              <a:t>μ</a:t>
            </a:r>
            <a:r>
              <a:rPr lang="cs-CZ" sz="1600" dirty="0" smtClean="0"/>
              <a:t> a </a:t>
            </a:r>
            <a:r>
              <a:rPr lang="el-GR" sz="1600" dirty="0" smtClean="0"/>
              <a:t>σ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 z dat.</a:t>
            </a:r>
            <a:endParaRPr lang="cs-CZ" sz="1600" dirty="0"/>
          </a:p>
        </p:txBody>
      </p:sp>
      <p:sp>
        <p:nvSpPr>
          <p:cNvPr id="13" name="Šipka doprava 12"/>
          <p:cNvSpPr/>
          <p:nvPr/>
        </p:nvSpPr>
        <p:spPr>
          <a:xfrm rot="2700000">
            <a:off x="6281040" y="3414292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Příklad – Poissonovo rozdělení</a:t>
            </a:r>
            <a:endParaRPr lang="cs-CZ" dirty="0"/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864378" y="1500174"/>
            <a:ext cx="770815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Chceme ověřit, že počet pacientů, kteří přijdou ve všední den na zubní pohotovost se řídí </a:t>
            </a:r>
            <a:r>
              <a:rPr lang="cs-CZ" b="1" dirty="0" err="1" smtClean="0"/>
              <a:t>Poissonovým</a:t>
            </a:r>
            <a:r>
              <a:rPr lang="cs-CZ" b="1" dirty="0" smtClean="0"/>
              <a:t> rozdělením</a:t>
            </a:r>
            <a:r>
              <a:rPr lang="cs-CZ" dirty="0" smtClean="0"/>
              <a:t>. Jednotkou času bude 30 minut. Celkem byly zaznamenány údaje za 1200 půlhodinových úseků.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H</a:t>
            </a:r>
            <a:r>
              <a:rPr lang="cs-CZ" b="1" baseline="-25000" dirty="0" smtClean="0"/>
              <a:t>0</a:t>
            </a:r>
            <a:r>
              <a:rPr lang="cs-CZ" dirty="0" smtClean="0"/>
              <a:t>: Počet příchodů pacientů během 30 minut má </a:t>
            </a:r>
            <a:r>
              <a:rPr lang="cs-CZ" dirty="0" err="1" smtClean="0"/>
              <a:t>Poissonovo</a:t>
            </a:r>
            <a:r>
              <a:rPr lang="cs-CZ" dirty="0" smtClean="0"/>
              <a:t> rozdělení.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H</a:t>
            </a:r>
            <a:r>
              <a:rPr lang="cs-CZ" b="1" baseline="-25000" dirty="0" smtClean="0"/>
              <a:t>1</a:t>
            </a:r>
            <a:r>
              <a:rPr lang="cs-CZ" dirty="0" smtClean="0"/>
              <a:t>: Počet příchodů pacientů během 30 minut nemá </a:t>
            </a:r>
            <a:r>
              <a:rPr lang="cs-CZ" dirty="0" err="1" smtClean="0"/>
              <a:t>Poissonovo</a:t>
            </a:r>
            <a:r>
              <a:rPr lang="cs-CZ" dirty="0" smtClean="0"/>
              <a:t> rozdělení.</a:t>
            </a:r>
            <a:endParaRPr lang="en-US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Neznáme parametr </a:t>
            </a:r>
            <a:r>
              <a:rPr lang="el-GR" dirty="0" smtClean="0"/>
              <a:t>λ</a:t>
            </a:r>
            <a:r>
              <a:rPr lang="cs-CZ" dirty="0" smtClean="0"/>
              <a:t>, je třeba ho odhadnout z dat: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S odhadem </a:t>
            </a:r>
            <a:r>
              <a:rPr lang="el-GR" dirty="0" smtClean="0"/>
              <a:t>λ</a:t>
            </a:r>
            <a:r>
              <a:rPr lang="cs-CZ" dirty="0" smtClean="0"/>
              <a:t> lze vypočítat pravděpodobnosti pro jednotlivé hodnoty </a:t>
            </a:r>
            <a:r>
              <a:rPr lang="cs-CZ" i="1" dirty="0" smtClean="0"/>
              <a:t>X</a:t>
            </a:r>
            <a:r>
              <a:rPr lang="cs-CZ" dirty="0" smtClean="0"/>
              <a:t>:</a:t>
            </a:r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Kvůli splnění předpokladu pro aproximaci na normální rozdělení sloučíme kategorie 8, 9, 10 a 11 pacientů.</a:t>
            </a:r>
          </a:p>
        </p:txBody>
      </p:sp>
      <p:graphicFrame>
        <p:nvGraphicFramePr>
          <p:cNvPr id="157699" name="Object 1"/>
          <p:cNvGraphicFramePr>
            <a:graphicFrameLocks noChangeAspect="1"/>
          </p:cNvGraphicFramePr>
          <p:nvPr/>
        </p:nvGraphicFramePr>
        <p:xfrm>
          <a:off x="3402013" y="4890799"/>
          <a:ext cx="23399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Rovnice" r:id="rId4" imgW="1485720" imgH="457200" progId="Equation.3">
                  <p:embed/>
                </p:oleObj>
              </mc:Choice>
              <mc:Fallback>
                <p:oleObj name="Rovnice" r:id="rId4" imgW="148572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4890799"/>
                        <a:ext cx="23399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0" name="Object 1"/>
          <p:cNvGraphicFramePr>
            <a:graphicFrameLocks noChangeAspect="1"/>
          </p:cNvGraphicFramePr>
          <p:nvPr/>
        </p:nvGraphicFramePr>
        <p:xfrm>
          <a:off x="1362869" y="3786190"/>
          <a:ext cx="641826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4" name="Rovnice" r:id="rId6" imgW="4076640" imgH="393480" progId="Equation.3">
                  <p:embed/>
                </p:oleObj>
              </mc:Choice>
              <mc:Fallback>
                <p:oleObj name="Rovnice" r:id="rId6" imgW="4076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869" y="3786190"/>
                        <a:ext cx="6418262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Příklad – Poissonovo rozdělení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23869" y="1413846"/>
          <a:ext cx="3833817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Počet </a:t>
                      </a:r>
                    </a:p>
                    <a:p>
                      <a:pPr algn="ctr"/>
                      <a:r>
                        <a:rPr lang="cs-CZ" sz="1600" dirty="0" smtClean="0"/>
                        <a:t>pacientů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Pozorovaná četnost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Očekávaná četnost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/>
                        <a:t>x</a:t>
                      </a:r>
                      <a:r>
                        <a:rPr lang="en-US" sz="1600" baseline="-25000" dirty="0" err="1" smtClean="0"/>
                        <a:t>i</a:t>
                      </a:r>
                      <a:endParaRPr lang="cs-CZ" sz="1600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/>
                        <a:t>o</a:t>
                      </a:r>
                      <a:r>
                        <a:rPr lang="en-US" sz="1600" baseline="-25000" dirty="0" err="1" smtClean="0"/>
                        <a:t>i</a:t>
                      </a:r>
                      <a:endParaRPr lang="cs-CZ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 smtClean="0"/>
                        <a:t>e</a:t>
                      </a:r>
                      <a:r>
                        <a:rPr lang="en-US" sz="1600" baseline="-25000" dirty="0" err="1" smtClean="0"/>
                        <a:t>i</a:t>
                      </a:r>
                      <a:r>
                        <a:rPr lang="cs-CZ" sz="1600" baseline="0" dirty="0" smtClean="0"/>
                        <a:t> = </a:t>
                      </a:r>
                      <a:r>
                        <a:rPr lang="cs-CZ" sz="1600" i="1" baseline="0" dirty="0" err="1" smtClean="0"/>
                        <a:t>np</a:t>
                      </a:r>
                      <a:r>
                        <a:rPr lang="cs-CZ" sz="1600" baseline="-25000" dirty="0" err="1" smtClean="0"/>
                        <a:t>i</a:t>
                      </a:r>
                      <a:endParaRPr lang="cs-CZ" sz="1600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72,97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204,32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286,05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266,98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186,89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104,66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48,84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19,54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a </a:t>
                      </a:r>
                      <a:r>
                        <a:rPr lang="cs-CZ" sz="1600" dirty="0" smtClean="0"/>
                        <a:t>více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9,75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Pravá složená závorka 6"/>
          <p:cNvSpPr/>
          <p:nvPr/>
        </p:nvSpPr>
        <p:spPr>
          <a:xfrm>
            <a:off x="4456832" y="2410004"/>
            <a:ext cx="357190" cy="3600000"/>
          </a:xfrm>
          <a:prstGeom prst="rightBrace">
            <a:avLst>
              <a:gd name="adj1" fmla="val 3111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000628" y="2571744"/>
          <a:ext cx="22542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8" name="Rovnice" r:id="rId3" imgW="1523880" imgH="901440" progId="Equation.3">
                  <p:embed/>
                </p:oleObj>
              </mc:Choice>
              <mc:Fallback>
                <p:oleObj name="Rovnice" r:id="rId3" imgW="1523880" imgH="901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571744"/>
                        <a:ext cx="2254250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4981575" y="4044950"/>
          <a:ext cx="3921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9" name="Rovnice" r:id="rId5" imgW="2654280" imgH="253800" progId="Equation.3">
                  <p:embed/>
                </p:oleObj>
              </mc:Choice>
              <mc:Fallback>
                <p:oleObj name="Rovnice" r:id="rId5" imgW="26542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4044950"/>
                        <a:ext cx="39211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délník 11"/>
          <p:cNvSpPr/>
          <p:nvPr/>
        </p:nvSpPr>
        <p:spPr>
          <a:xfrm>
            <a:off x="5715009" y="4643446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Nezamítáme </a:t>
            </a:r>
            <a:r>
              <a:rPr lang="pl-PL" dirty="0" smtClean="0">
                <a:solidFill>
                  <a:srgbClr val="FF0000"/>
                </a:solidFill>
              </a:rPr>
              <a:t>H</a:t>
            </a:r>
            <a:r>
              <a:rPr lang="pl-PL" baseline="-25000" dirty="0" smtClean="0">
                <a:solidFill>
                  <a:srgbClr val="FF0000"/>
                </a:solidFill>
              </a:rPr>
              <a:t>0</a:t>
            </a:r>
            <a:r>
              <a:rPr lang="pl-PL" dirty="0" smtClean="0">
                <a:solidFill>
                  <a:srgbClr val="FF0000"/>
                </a:solidFill>
              </a:rPr>
              <a:t> o tom, že data pochází z výběru s Poissonovým rozdělením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pravděpodobnosti.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5000628" y="4756674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Studenti matematické biologie s modrýma očima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Budeme sledovat podíl studentů matematické biologie </a:t>
            </a:r>
            <a:r>
              <a:rPr lang="cs-CZ" dirty="0" smtClean="0"/>
              <a:t>(současných i bývalých), </a:t>
            </a:r>
            <a:r>
              <a:rPr lang="cs-CZ" b="1" dirty="0" smtClean="0"/>
              <a:t>kteří mají modré oči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Náhodná veličina </a:t>
            </a:r>
            <a:r>
              <a:rPr lang="cs-CZ" i="1" dirty="0" smtClean="0"/>
              <a:t>A</a:t>
            </a:r>
            <a:r>
              <a:rPr lang="cs-CZ" dirty="0" smtClean="0"/>
              <a:t> = modrá barva očí – alternativní náhodná veličina.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Náhodná veličina </a:t>
            </a:r>
            <a:r>
              <a:rPr lang="cs-CZ" i="1" dirty="0" smtClean="0"/>
              <a:t>X</a:t>
            </a:r>
            <a:r>
              <a:rPr lang="cs-CZ" dirty="0" smtClean="0"/>
              <a:t> = počet studentů matematické biologie s modrýma očima – binomická náhodná veličina. Je to součet </a:t>
            </a:r>
            <a:r>
              <a:rPr lang="cs-CZ" i="1" dirty="0" smtClean="0"/>
              <a:t>n</a:t>
            </a:r>
            <a:r>
              <a:rPr lang="cs-CZ" dirty="0" smtClean="0"/>
              <a:t> alternativních veličin.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 parametru </a:t>
            </a:r>
            <a:r>
              <a:rPr lang="el-GR" dirty="0" smtClean="0"/>
              <a:t>π</a:t>
            </a:r>
            <a:r>
              <a:rPr lang="cs-CZ" dirty="0" smtClean="0"/>
              <a:t>:</a:t>
            </a:r>
          </a:p>
        </p:txBody>
      </p:sp>
      <p:graphicFrame>
        <p:nvGraphicFramePr>
          <p:cNvPr id="94210" name="Object 1"/>
          <p:cNvGraphicFramePr>
            <a:graphicFrameLocks noChangeAspect="1"/>
          </p:cNvGraphicFramePr>
          <p:nvPr/>
        </p:nvGraphicFramePr>
        <p:xfrm>
          <a:off x="3932238" y="5057775"/>
          <a:ext cx="12795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Rovnice" r:id="rId4" imgW="812520" imgH="203040" progId="Equation.3">
                  <p:embed/>
                </p:oleObj>
              </mc:Choice>
              <mc:Fallback>
                <p:oleObj name="Rovnice" r:id="rId4" imgW="8125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5057775"/>
                        <a:ext cx="127952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1"/>
          <p:cNvGraphicFramePr>
            <a:graphicFrameLocks noChangeAspect="1"/>
          </p:cNvGraphicFramePr>
          <p:nvPr/>
        </p:nvGraphicFramePr>
        <p:xfrm>
          <a:off x="1142976" y="3071810"/>
          <a:ext cx="7207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Rovnice" r:id="rId6" imgW="457200" imgH="457200" progId="Equation.3">
                  <p:embed/>
                </p:oleObj>
              </mc:Choice>
              <mc:Fallback>
                <p:oleObj name="Rovnice" r:id="rId6" imgW="4572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071810"/>
                        <a:ext cx="7207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1"/>
          <p:cNvGraphicFramePr>
            <a:graphicFrameLocks noChangeAspect="1"/>
          </p:cNvGraphicFramePr>
          <p:nvPr/>
        </p:nvGraphicFramePr>
        <p:xfrm>
          <a:off x="4945063" y="3035300"/>
          <a:ext cx="16017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Rovnice" r:id="rId8" imgW="1015920" imgH="431640" progId="Equation.3">
                  <p:embed/>
                </p:oleObj>
              </mc:Choice>
              <mc:Fallback>
                <p:oleObj name="Rovnice" r:id="rId8" imgW="10159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3035300"/>
                        <a:ext cx="1601787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bdélník 7"/>
          <p:cNvSpPr/>
          <p:nvPr/>
        </p:nvSpPr>
        <p:spPr>
          <a:xfrm>
            <a:off x="1928794" y="3000372"/>
            <a:ext cx="277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když student má modré oči 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857356" y="3429000"/>
            <a:ext cx="300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když student nemá modré oči </a:t>
            </a:r>
            <a:endParaRPr lang="cs-CZ" dirty="0"/>
          </a:p>
        </p:txBody>
      </p:sp>
      <p:graphicFrame>
        <p:nvGraphicFramePr>
          <p:cNvPr id="94214" name="Object 1"/>
          <p:cNvGraphicFramePr>
            <a:graphicFrameLocks noChangeAspect="1"/>
          </p:cNvGraphicFramePr>
          <p:nvPr/>
        </p:nvGraphicFramePr>
        <p:xfrm>
          <a:off x="1142976" y="4987925"/>
          <a:ext cx="12001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3" name="Rovnice" r:id="rId10" imgW="761760" imgH="291960" progId="Equation.3">
                  <p:embed/>
                </p:oleObj>
              </mc:Choice>
              <mc:Fallback>
                <p:oleObj name="Rovnice" r:id="rId10" imgW="76176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987925"/>
                        <a:ext cx="120015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1"/>
          <p:cNvGraphicFramePr>
            <a:graphicFrameLocks noChangeAspect="1"/>
          </p:cNvGraphicFramePr>
          <p:nvPr/>
        </p:nvGraphicFramePr>
        <p:xfrm>
          <a:off x="3902075" y="5692775"/>
          <a:ext cx="1339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Rovnice" r:id="rId12" imgW="850680" imgH="203040" progId="Equation.3">
                  <p:embed/>
                </p:oleObj>
              </mc:Choice>
              <mc:Fallback>
                <p:oleObj name="Rovnice" r:id="rId12" imgW="850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5692775"/>
                        <a:ext cx="1339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Studenti matematické biologie s modrýma očima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b="1" dirty="0" smtClean="0"/>
              <a:t>Budeme sledovat podíl studentů matematické biologie</a:t>
            </a:r>
            <a:r>
              <a:rPr lang="cs-CZ" dirty="0" smtClean="0"/>
              <a:t>, </a:t>
            </a:r>
            <a:r>
              <a:rPr lang="cs-CZ" b="1" dirty="0" smtClean="0"/>
              <a:t>kteří mají modré oči</a:t>
            </a:r>
            <a:r>
              <a:rPr lang="cs-CZ" dirty="0" smtClean="0"/>
              <a:t>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Výsledky v tabulce: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  <a:p>
            <a:pPr marL="182563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cs-CZ" dirty="0" smtClean="0"/>
              <a:t>Odhad parametru </a:t>
            </a:r>
            <a:r>
              <a:rPr lang="el-GR" dirty="0" smtClean="0"/>
              <a:t>π</a:t>
            </a:r>
            <a:r>
              <a:rPr lang="cs-CZ" dirty="0" smtClean="0"/>
              <a:t>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14348" y="2928934"/>
          <a:ext cx="7715303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Studenti matematické biologie (současní</a:t>
                      </a:r>
                      <a:r>
                        <a:rPr lang="cs-CZ" sz="1600" baseline="0" dirty="0" smtClean="0"/>
                        <a:t> i bývalí</a:t>
                      </a:r>
                      <a:r>
                        <a:rPr lang="cs-CZ" sz="1600" dirty="0" smtClean="0"/>
                        <a:t>)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101975" y="5111764"/>
          <a:ext cx="29400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Rovnice" r:id="rId4" imgW="1866600" imgH="203040" progId="Equation.3">
                  <p:embed/>
                </p:oleObj>
              </mc:Choice>
              <mc:Fallback>
                <p:oleObj name="Rovnice" r:id="rId4" imgW="186660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5111764"/>
                        <a:ext cx="29400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Studenti matematické biologie s modrýma očima</a:t>
            </a:r>
            <a:endParaRPr lang="cs-CZ" sz="28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864379" y="1500174"/>
            <a:ext cx="7415242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b="1" dirty="0" smtClean="0"/>
              <a:t>Budeme se zajímat o to, jestli podíl studentů matematické biologie</a:t>
            </a:r>
            <a:r>
              <a:rPr lang="cs-CZ" dirty="0" smtClean="0"/>
              <a:t>, </a:t>
            </a:r>
            <a:r>
              <a:rPr lang="cs-CZ" b="1" dirty="0" smtClean="0"/>
              <a:t>kteří mají modré oči, souvisí s obdobím studia.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cs-CZ" dirty="0" smtClean="0"/>
              <a:t>Výsledky v tabulce:</a:t>
            </a:r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  <a:p>
            <a:pPr marL="182563" lvl="0" indent="-182563"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/>
            </a:pPr>
            <a:endParaRPr lang="cs-CZ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14348" y="2928934"/>
          <a:ext cx="7715304" cy="2198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Studenti BIMAT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Modrá barva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Jiná barva očí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59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Současní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42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59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Bývalí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59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73223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2.</a:t>
            </a:r>
            <a:r>
              <a:rPr lang="en-US" sz="4000" dirty="0" smtClean="0"/>
              <a:t> </a:t>
            </a:r>
            <a:r>
              <a:rPr lang="cs-CZ" sz="4000" dirty="0" smtClean="0"/>
              <a:t>Testování hypotéz o podílech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23213</TotalTime>
  <Words>3465</Words>
  <Application>Microsoft Office PowerPoint</Application>
  <PresentationFormat>Předvádění na obrazovce (4:3)</PresentationFormat>
  <Paragraphs>921</Paragraphs>
  <Slides>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Motiv sady Office</vt:lpstr>
      <vt:lpstr>Rovnice</vt:lpstr>
      <vt:lpstr>Přednáška X.  Testování hypotéz o kvalitativních proměnných</vt:lpstr>
      <vt:lpstr>Opakování – analýza rozptylu</vt:lpstr>
      <vt:lpstr>Opakování – princip analýzy rozptylu</vt:lpstr>
      <vt:lpstr>1. Motivace</vt:lpstr>
      <vt:lpstr>Matematická biologie × modré oči</vt:lpstr>
      <vt:lpstr>Studenti matematické biologie s modrýma očima</vt:lpstr>
      <vt:lpstr>Studenti matematické biologie s modrýma očima</vt:lpstr>
      <vt:lpstr>Studenti matematické biologie s modrýma očima</vt:lpstr>
      <vt:lpstr>2. Testování hypotéz o podílech</vt:lpstr>
      <vt:lpstr>Co nás bude zajímat?</vt:lpstr>
      <vt:lpstr>Aproximace na normální rozdělení</vt:lpstr>
      <vt:lpstr>Proč np(1-p) větší než 5?</vt:lpstr>
      <vt:lpstr>Interval spolehlivosti pro podíl</vt:lpstr>
      <vt:lpstr>Příklad s modrýma očima</vt:lpstr>
      <vt:lpstr>Test pro podíl u jednoho výběru</vt:lpstr>
      <vt:lpstr>Příklad s modrýma očima</vt:lpstr>
      <vt:lpstr>Je rozdíl mezi IS a testem?</vt:lpstr>
      <vt:lpstr>Je rozdíl mezi IS a testem?</vt:lpstr>
      <vt:lpstr>IS pro podíl ve dvou souborech</vt:lpstr>
      <vt:lpstr>Příklad s modrýma očima</vt:lpstr>
      <vt:lpstr>Test pro podíl ve dvou výběrech</vt:lpstr>
      <vt:lpstr>Příklad s modrýma očima</vt:lpstr>
      <vt:lpstr>3. Analýza kontingenčních tabulek</vt:lpstr>
      <vt:lpstr>Kontingenční tabulka</vt:lpstr>
      <vt:lpstr>Kontingenční tabulka - hypotézy</vt:lpstr>
      <vt:lpstr>Značení</vt:lpstr>
      <vt:lpstr>Pointa testu pro kontingenční tabulku</vt:lpstr>
      <vt:lpstr>Příklad – melanomy</vt:lpstr>
      <vt:lpstr>Pearsonův chí-kvadrát test nezávislosti</vt:lpstr>
      <vt:lpstr>Předpoklady Pearsonova chí-kvadrát testu</vt:lpstr>
      <vt:lpstr>Příklad – melanomy</vt:lpstr>
      <vt:lpstr>Příklad – melanomy</vt:lpstr>
      <vt:lpstr>Příklad s modrýma očima</vt:lpstr>
      <vt:lpstr>4. Čtyřpolní tabulky</vt:lpstr>
      <vt:lpstr>Co je čtyřpolní tabulka</vt:lpstr>
      <vt:lpstr>Asociace ve čtyřpolní tabulce</vt:lpstr>
      <vt:lpstr>Fisherův exaktní test</vt:lpstr>
      <vt:lpstr>Příklad s modrýma očima</vt:lpstr>
      <vt:lpstr>Příklad s modrýma očima</vt:lpstr>
      <vt:lpstr>Příklad s modrýma očima</vt:lpstr>
      <vt:lpstr>Fisherův × Pearsonův test</vt:lpstr>
      <vt:lpstr>Test hypotézy o symetrii – McNemarův test</vt:lpstr>
      <vt:lpstr>McNemarův test</vt:lpstr>
      <vt:lpstr>Příklad – McNemarův test</vt:lpstr>
      <vt:lpstr>5. Testy o rozdělení náhodné veličiny</vt:lpstr>
      <vt:lpstr>Testy o rozdělení náhodné veličiny</vt:lpstr>
      <vt:lpstr>Chí-kvadrát test dobré shody</vt:lpstr>
      <vt:lpstr>Chí-kvadrát test dobré shody</vt:lpstr>
      <vt:lpstr>Chí-kvadrát test pro spojité veličiny</vt:lpstr>
      <vt:lpstr>Příklad – melanom a normální rozdělení</vt:lpstr>
      <vt:lpstr>Příklad – melanom a normální rozdělení</vt:lpstr>
      <vt:lpstr>Příklad – Poissonovo rozdělení</vt:lpstr>
      <vt:lpstr>Příklad – Poissonovo rozdělení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BIOSTATISTIKA v matematické biologii</dc:title>
  <dc:creator>Pavlík</dc:creator>
  <cp:lastModifiedBy>Pavlík Tomáš RNDr. Ph.D.</cp:lastModifiedBy>
  <cp:revision>745</cp:revision>
  <dcterms:created xsi:type="dcterms:W3CDTF">2009-06-29T12:10:55Z</dcterms:created>
  <dcterms:modified xsi:type="dcterms:W3CDTF">2020-03-11T21:30:31Z</dcterms:modified>
</cp:coreProperties>
</file>