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9"/>
  </p:notesMasterIdLst>
  <p:sldIdLst>
    <p:sldId id="328" r:id="rId2"/>
    <p:sldId id="518" r:id="rId3"/>
    <p:sldId id="489" r:id="rId4"/>
    <p:sldId id="411" r:id="rId5"/>
    <p:sldId id="491" r:id="rId6"/>
    <p:sldId id="490" r:id="rId7"/>
    <p:sldId id="499" r:id="rId8"/>
    <p:sldId id="495" r:id="rId9"/>
    <p:sldId id="532" r:id="rId10"/>
    <p:sldId id="492" r:id="rId11"/>
    <p:sldId id="502" r:id="rId12"/>
    <p:sldId id="503" r:id="rId13"/>
    <p:sldId id="507" r:id="rId14"/>
    <p:sldId id="505" r:id="rId15"/>
    <p:sldId id="533" r:id="rId16"/>
    <p:sldId id="501" r:id="rId17"/>
    <p:sldId id="519" r:id="rId18"/>
    <p:sldId id="520" r:id="rId19"/>
    <p:sldId id="504" r:id="rId20"/>
    <p:sldId id="493" r:id="rId21"/>
    <p:sldId id="508" r:id="rId22"/>
    <p:sldId id="506" r:id="rId23"/>
    <p:sldId id="534" r:id="rId24"/>
    <p:sldId id="517" r:id="rId25"/>
    <p:sldId id="494" r:id="rId26"/>
    <p:sldId id="496" r:id="rId27"/>
    <p:sldId id="497" r:id="rId28"/>
    <p:sldId id="509" r:id="rId29"/>
    <p:sldId id="498" r:id="rId30"/>
    <p:sldId id="510" r:id="rId31"/>
    <p:sldId id="514" r:id="rId32"/>
    <p:sldId id="511" r:id="rId33"/>
    <p:sldId id="513" r:id="rId34"/>
    <p:sldId id="512" r:id="rId35"/>
    <p:sldId id="516" r:id="rId36"/>
    <p:sldId id="522" r:id="rId37"/>
    <p:sldId id="523" r:id="rId38"/>
    <p:sldId id="521" r:id="rId39"/>
    <p:sldId id="524" r:id="rId40"/>
    <p:sldId id="525" r:id="rId41"/>
    <p:sldId id="515" r:id="rId42"/>
    <p:sldId id="526" r:id="rId43"/>
    <p:sldId id="529" r:id="rId44"/>
    <p:sldId id="527" r:id="rId45"/>
    <p:sldId id="535" r:id="rId46"/>
    <p:sldId id="536" r:id="rId47"/>
    <p:sldId id="537" r:id="rId4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CCD185-A9C7-4777-B7B8-CCDA46EE49CB}" type="doc">
      <dgm:prSet loTypeId="urn:microsoft.com/office/officeart/2005/8/layout/cycle7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40A876D-55A3-449A-AE26-E9B190BE071E}">
      <dgm:prSet phldrT="[Text]" custT="1"/>
      <dgm:spPr/>
      <dgm:t>
        <a:bodyPr/>
        <a:lstStyle/>
        <a:p>
          <a:r>
            <a:rPr lang="cs-CZ" sz="1400" dirty="0" smtClean="0"/>
            <a:t>Zavádějící faktor</a:t>
          </a:r>
          <a:endParaRPr lang="cs-CZ" sz="1400" dirty="0"/>
        </a:p>
      </dgm:t>
    </dgm:pt>
    <dgm:pt modelId="{58FA9150-13AD-4187-8D66-5D6169F6D8C2}" type="parTrans" cxnId="{FEF00F5D-F174-4A00-905E-97ED2DBAF751}">
      <dgm:prSet/>
      <dgm:spPr/>
      <dgm:t>
        <a:bodyPr/>
        <a:lstStyle/>
        <a:p>
          <a:endParaRPr lang="cs-CZ"/>
        </a:p>
      </dgm:t>
    </dgm:pt>
    <dgm:pt modelId="{3F857247-7C9F-4977-B944-5ACB5A5ACE08}" type="sibTrans" cxnId="{FEF00F5D-F174-4A00-905E-97ED2DBAF751}">
      <dgm:prSet/>
      <dgm:spPr/>
      <dgm:t>
        <a:bodyPr/>
        <a:lstStyle/>
        <a:p>
          <a:endParaRPr lang="cs-CZ"/>
        </a:p>
      </dgm:t>
    </dgm:pt>
    <dgm:pt modelId="{D4BE37D1-1698-425E-BA52-98627640A7C0}">
      <dgm:prSet phldrT="[Text]" custT="1"/>
      <dgm:spPr/>
      <dgm:t>
        <a:bodyPr/>
        <a:lstStyle/>
        <a:p>
          <a:r>
            <a:rPr lang="cs-CZ" sz="1400" dirty="0" smtClean="0"/>
            <a:t>Následek</a:t>
          </a:r>
          <a:endParaRPr lang="cs-CZ" sz="1400" dirty="0"/>
        </a:p>
      </dgm:t>
    </dgm:pt>
    <dgm:pt modelId="{EEE57ACD-2E19-4A98-A65A-E5D37625BADD}" type="parTrans" cxnId="{5038C3EF-10E1-4B60-9CD7-35C9C2F60117}">
      <dgm:prSet/>
      <dgm:spPr/>
      <dgm:t>
        <a:bodyPr/>
        <a:lstStyle/>
        <a:p>
          <a:endParaRPr lang="cs-CZ"/>
        </a:p>
      </dgm:t>
    </dgm:pt>
    <dgm:pt modelId="{2ABCB3AF-7795-4601-960D-F51519E82655}" type="sibTrans" cxnId="{5038C3EF-10E1-4B60-9CD7-35C9C2F60117}">
      <dgm:prSet/>
      <dgm:spPr/>
      <dgm:t>
        <a:bodyPr/>
        <a:lstStyle/>
        <a:p>
          <a:endParaRPr lang="cs-CZ"/>
        </a:p>
      </dgm:t>
    </dgm:pt>
    <dgm:pt modelId="{C9653874-E332-48C3-BC16-9276E9DBE9A5}">
      <dgm:prSet phldrT="[Text]" custT="1"/>
      <dgm:spPr/>
      <dgm:t>
        <a:bodyPr/>
        <a:lstStyle/>
        <a:p>
          <a:r>
            <a:rPr lang="cs-CZ" sz="1400" dirty="0" smtClean="0"/>
            <a:t>Expozice</a:t>
          </a:r>
          <a:endParaRPr lang="cs-CZ" sz="1400" dirty="0"/>
        </a:p>
      </dgm:t>
    </dgm:pt>
    <dgm:pt modelId="{59E18E85-F88E-4242-B11E-81A545ACEDCF}" type="parTrans" cxnId="{4265C292-19E1-4CF3-9E77-9640E2D9D882}">
      <dgm:prSet/>
      <dgm:spPr/>
      <dgm:t>
        <a:bodyPr/>
        <a:lstStyle/>
        <a:p>
          <a:endParaRPr lang="cs-CZ"/>
        </a:p>
      </dgm:t>
    </dgm:pt>
    <dgm:pt modelId="{BC39CB25-6D5B-4E74-AA64-A47D56EB8141}" type="sibTrans" cxnId="{4265C292-19E1-4CF3-9E77-9640E2D9D882}">
      <dgm:prSet/>
      <dgm:spPr/>
      <dgm:t>
        <a:bodyPr/>
        <a:lstStyle/>
        <a:p>
          <a:endParaRPr lang="cs-CZ"/>
        </a:p>
      </dgm:t>
    </dgm:pt>
    <dgm:pt modelId="{0F549168-D19E-4DC1-8056-EADD830B98A5}" type="pres">
      <dgm:prSet presAssocID="{80CCD185-A9C7-4777-B7B8-CCDA46EE49C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D73C009-EC6F-43F6-891F-012E07C5A4BA}" type="pres">
      <dgm:prSet presAssocID="{040A876D-55A3-449A-AE26-E9B190BE071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25285F-E190-4A56-AE37-8FEAE5477788}" type="pres">
      <dgm:prSet presAssocID="{3F857247-7C9F-4977-B944-5ACB5A5ACE08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cs-CZ"/>
        </a:p>
      </dgm:t>
    </dgm:pt>
    <dgm:pt modelId="{2A70D930-AA2E-45AC-9052-1FEC23F0C61D}" type="pres">
      <dgm:prSet presAssocID="{3F857247-7C9F-4977-B944-5ACB5A5ACE08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7A4BAA4-7851-4C2C-9F05-2229416007F8}" type="pres">
      <dgm:prSet presAssocID="{D4BE37D1-1698-425E-BA52-98627640A7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331EA9-6AEE-46DD-AF48-E8788E187F00}" type="pres">
      <dgm:prSet presAssocID="{2ABCB3AF-7795-4601-960D-F51519E82655}" presName="sibTrans" presStyleLbl="sibTrans2D1" presStyleIdx="1" presStyleCnt="3"/>
      <dgm:spPr>
        <a:prstGeom prst="leftArrow">
          <a:avLst/>
        </a:prstGeom>
      </dgm:spPr>
      <dgm:t>
        <a:bodyPr/>
        <a:lstStyle/>
        <a:p>
          <a:endParaRPr lang="cs-CZ"/>
        </a:p>
      </dgm:t>
    </dgm:pt>
    <dgm:pt modelId="{15606B6B-3E88-467C-8C0E-88C61C02FB47}" type="pres">
      <dgm:prSet presAssocID="{2ABCB3AF-7795-4601-960D-F51519E82655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8D64B55-24B1-402F-B28B-6DFB56FA580E}" type="pres">
      <dgm:prSet presAssocID="{C9653874-E332-48C3-BC16-9276E9DBE9A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6D5A7B-6535-47AC-8A75-D509B9361D20}" type="pres">
      <dgm:prSet presAssocID="{BC39CB25-6D5B-4E74-AA64-A47D56EB8141}" presName="sibTrans" presStyleLbl="sibTrans2D1" presStyleIdx="2" presStyleCnt="3"/>
      <dgm:spPr>
        <a:prstGeom prst="leftRightArrow">
          <a:avLst/>
        </a:prstGeom>
      </dgm:spPr>
      <dgm:t>
        <a:bodyPr/>
        <a:lstStyle/>
        <a:p>
          <a:endParaRPr lang="cs-CZ"/>
        </a:p>
      </dgm:t>
    </dgm:pt>
    <dgm:pt modelId="{BAF7E60D-F3C4-449A-84BD-9803184BF533}" type="pres">
      <dgm:prSet presAssocID="{BC39CB25-6D5B-4E74-AA64-A47D56EB8141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652C4A58-7A15-44FE-8EB3-CEAAD2F0C99A}" type="presOf" srcId="{BC39CB25-6D5B-4E74-AA64-A47D56EB8141}" destId="{BAF7E60D-F3C4-449A-84BD-9803184BF533}" srcOrd="1" destOrd="0" presId="urn:microsoft.com/office/officeart/2005/8/layout/cycle7"/>
    <dgm:cxn modelId="{5FD526C7-22DD-4BD8-B5C2-4A25809570BC}" type="presOf" srcId="{80CCD185-A9C7-4777-B7B8-CCDA46EE49CB}" destId="{0F549168-D19E-4DC1-8056-EADD830B98A5}" srcOrd="0" destOrd="0" presId="urn:microsoft.com/office/officeart/2005/8/layout/cycle7"/>
    <dgm:cxn modelId="{FCE04633-843E-435E-9108-13CDB441CEA5}" type="presOf" srcId="{3F857247-7C9F-4977-B944-5ACB5A5ACE08}" destId="{2A70D930-AA2E-45AC-9052-1FEC23F0C61D}" srcOrd="1" destOrd="0" presId="urn:microsoft.com/office/officeart/2005/8/layout/cycle7"/>
    <dgm:cxn modelId="{FEF00F5D-F174-4A00-905E-97ED2DBAF751}" srcId="{80CCD185-A9C7-4777-B7B8-CCDA46EE49CB}" destId="{040A876D-55A3-449A-AE26-E9B190BE071E}" srcOrd="0" destOrd="0" parTransId="{58FA9150-13AD-4187-8D66-5D6169F6D8C2}" sibTransId="{3F857247-7C9F-4977-B944-5ACB5A5ACE08}"/>
    <dgm:cxn modelId="{4265C292-19E1-4CF3-9E77-9640E2D9D882}" srcId="{80CCD185-A9C7-4777-B7B8-CCDA46EE49CB}" destId="{C9653874-E332-48C3-BC16-9276E9DBE9A5}" srcOrd="2" destOrd="0" parTransId="{59E18E85-F88E-4242-B11E-81A545ACEDCF}" sibTransId="{BC39CB25-6D5B-4E74-AA64-A47D56EB8141}"/>
    <dgm:cxn modelId="{5C687B9C-5731-49DB-A0CE-103637467B86}" type="presOf" srcId="{2ABCB3AF-7795-4601-960D-F51519E82655}" destId="{15606B6B-3E88-467C-8C0E-88C61C02FB47}" srcOrd="1" destOrd="0" presId="urn:microsoft.com/office/officeart/2005/8/layout/cycle7"/>
    <dgm:cxn modelId="{D7057114-540F-472B-8F06-C7AD3C32B2FD}" type="presOf" srcId="{2ABCB3AF-7795-4601-960D-F51519E82655}" destId="{36331EA9-6AEE-46DD-AF48-E8788E187F00}" srcOrd="0" destOrd="0" presId="urn:microsoft.com/office/officeart/2005/8/layout/cycle7"/>
    <dgm:cxn modelId="{9D3442FF-0DB9-46C6-8CE5-5B56668D8B37}" type="presOf" srcId="{D4BE37D1-1698-425E-BA52-98627640A7C0}" destId="{57A4BAA4-7851-4C2C-9F05-2229416007F8}" srcOrd="0" destOrd="0" presId="urn:microsoft.com/office/officeart/2005/8/layout/cycle7"/>
    <dgm:cxn modelId="{FF7D4A88-9170-4384-95C7-F00D8F34F295}" type="presOf" srcId="{040A876D-55A3-449A-AE26-E9B190BE071E}" destId="{0D73C009-EC6F-43F6-891F-012E07C5A4BA}" srcOrd="0" destOrd="0" presId="urn:microsoft.com/office/officeart/2005/8/layout/cycle7"/>
    <dgm:cxn modelId="{5038C3EF-10E1-4B60-9CD7-35C9C2F60117}" srcId="{80CCD185-A9C7-4777-B7B8-CCDA46EE49CB}" destId="{D4BE37D1-1698-425E-BA52-98627640A7C0}" srcOrd="1" destOrd="0" parTransId="{EEE57ACD-2E19-4A98-A65A-E5D37625BADD}" sibTransId="{2ABCB3AF-7795-4601-960D-F51519E82655}"/>
    <dgm:cxn modelId="{E53E140F-F4DE-4857-BE3A-EB3F232C0EC0}" type="presOf" srcId="{3F857247-7C9F-4977-B944-5ACB5A5ACE08}" destId="{7E25285F-E190-4A56-AE37-8FEAE5477788}" srcOrd="0" destOrd="0" presId="urn:microsoft.com/office/officeart/2005/8/layout/cycle7"/>
    <dgm:cxn modelId="{2C112936-C11A-4AF2-A163-986613FF335F}" type="presOf" srcId="{BC39CB25-6D5B-4E74-AA64-A47D56EB8141}" destId="{946D5A7B-6535-47AC-8A75-D509B9361D20}" srcOrd="0" destOrd="0" presId="urn:microsoft.com/office/officeart/2005/8/layout/cycle7"/>
    <dgm:cxn modelId="{C669B872-D54F-493C-A1D2-3125583FC568}" type="presOf" srcId="{C9653874-E332-48C3-BC16-9276E9DBE9A5}" destId="{E8D64B55-24B1-402F-B28B-6DFB56FA580E}" srcOrd="0" destOrd="0" presId="urn:microsoft.com/office/officeart/2005/8/layout/cycle7"/>
    <dgm:cxn modelId="{11C79C88-38CA-48FB-A3D8-E400B91AD146}" type="presParOf" srcId="{0F549168-D19E-4DC1-8056-EADD830B98A5}" destId="{0D73C009-EC6F-43F6-891F-012E07C5A4BA}" srcOrd="0" destOrd="0" presId="urn:microsoft.com/office/officeart/2005/8/layout/cycle7"/>
    <dgm:cxn modelId="{EC58EC3A-2565-4F61-9660-28B069348A3F}" type="presParOf" srcId="{0F549168-D19E-4DC1-8056-EADD830B98A5}" destId="{7E25285F-E190-4A56-AE37-8FEAE5477788}" srcOrd="1" destOrd="0" presId="urn:microsoft.com/office/officeart/2005/8/layout/cycle7"/>
    <dgm:cxn modelId="{2518C441-CC3F-4788-9709-6B1D906B3EA6}" type="presParOf" srcId="{7E25285F-E190-4A56-AE37-8FEAE5477788}" destId="{2A70D930-AA2E-45AC-9052-1FEC23F0C61D}" srcOrd="0" destOrd="0" presId="urn:microsoft.com/office/officeart/2005/8/layout/cycle7"/>
    <dgm:cxn modelId="{93F6621E-7F4B-4494-B559-8296E1D7A4C4}" type="presParOf" srcId="{0F549168-D19E-4DC1-8056-EADD830B98A5}" destId="{57A4BAA4-7851-4C2C-9F05-2229416007F8}" srcOrd="2" destOrd="0" presId="urn:microsoft.com/office/officeart/2005/8/layout/cycle7"/>
    <dgm:cxn modelId="{74B01BD8-BA2F-4FA7-95E9-BE199C789797}" type="presParOf" srcId="{0F549168-D19E-4DC1-8056-EADD830B98A5}" destId="{36331EA9-6AEE-46DD-AF48-E8788E187F00}" srcOrd="3" destOrd="0" presId="urn:microsoft.com/office/officeart/2005/8/layout/cycle7"/>
    <dgm:cxn modelId="{2B4A0D22-5B16-4670-9161-247995C16427}" type="presParOf" srcId="{36331EA9-6AEE-46DD-AF48-E8788E187F00}" destId="{15606B6B-3E88-467C-8C0E-88C61C02FB47}" srcOrd="0" destOrd="0" presId="urn:microsoft.com/office/officeart/2005/8/layout/cycle7"/>
    <dgm:cxn modelId="{6928F111-FCD5-43C0-84FE-9EE44F02CF0C}" type="presParOf" srcId="{0F549168-D19E-4DC1-8056-EADD830B98A5}" destId="{E8D64B55-24B1-402F-B28B-6DFB56FA580E}" srcOrd="4" destOrd="0" presId="urn:microsoft.com/office/officeart/2005/8/layout/cycle7"/>
    <dgm:cxn modelId="{FC08058D-9E10-4425-8C6F-5C261FCD46FB}" type="presParOf" srcId="{0F549168-D19E-4DC1-8056-EADD830B98A5}" destId="{946D5A7B-6535-47AC-8A75-D509B9361D20}" srcOrd="5" destOrd="0" presId="urn:microsoft.com/office/officeart/2005/8/layout/cycle7"/>
    <dgm:cxn modelId="{C8AFF384-2725-4776-838A-EDA90EC8958F}" type="presParOf" srcId="{946D5A7B-6535-47AC-8A75-D509B9361D20}" destId="{BAF7E60D-F3C4-449A-84BD-9803184BF53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3C009-EC6F-43F6-891F-012E07C5A4BA}">
      <dsp:nvSpPr>
        <dsp:cNvPr id="0" name=""/>
        <dsp:cNvSpPr/>
      </dsp:nvSpPr>
      <dsp:spPr>
        <a:xfrm>
          <a:off x="1132495" y="633"/>
          <a:ext cx="1295024" cy="647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Zavádějící faktor</a:t>
          </a:r>
          <a:endParaRPr lang="cs-CZ" sz="1400" kern="1200" dirty="0"/>
        </a:p>
      </dsp:txBody>
      <dsp:txXfrm>
        <a:off x="1151460" y="19598"/>
        <a:ext cx="1257094" cy="609582"/>
      </dsp:txXfrm>
    </dsp:sp>
    <dsp:sp modelId="{7E25285F-E190-4A56-AE37-8FEAE5477788}">
      <dsp:nvSpPr>
        <dsp:cNvPr id="0" name=""/>
        <dsp:cNvSpPr/>
      </dsp:nvSpPr>
      <dsp:spPr>
        <a:xfrm rot="3600000">
          <a:off x="1977319" y="1136850"/>
          <a:ext cx="674369" cy="226629"/>
        </a:xfrm>
        <a:prstGeom prst="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2045308" y="1182176"/>
        <a:ext cx="538391" cy="135977"/>
      </dsp:txXfrm>
    </dsp:sp>
    <dsp:sp modelId="{57A4BAA4-7851-4C2C-9F05-2229416007F8}">
      <dsp:nvSpPr>
        <dsp:cNvPr id="0" name=""/>
        <dsp:cNvSpPr/>
      </dsp:nvSpPr>
      <dsp:spPr>
        <a:xfrm>
          <a:off x="2201488" y="1852184"/>
          <a:ext cx="1295024" cy="647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Následek</a:t>
          </a:r>
          <a:endParaRPr lang="cs-CZ" sz="1400" kern="1200" dirty="0"/>
        </a:p>
      </dsp:txBody>
      <dsp:txXfrm>
        <a:off x="2220453" y="1871149"/>
        <a:ext cx="1257094" cy="609582"/>
      </dsp:txXfrm>
    </dsp:sp>
    <dsp:sp modelId="{36331EA9-6AEE-46DD-AF48-E8788E187F00}">
      <dsp:nvSpPr>
        <dsp:cNvPr id="0" name=""/>
        <dsp:cNvSpPr/>
      </dsp:nvSpPr>
      <dsp:spPr>
        <a:xfrm rot="10800000">
          <a:off x="1442822" y="2062625"/>
          <a:ext cx="674369" cy="226629"/>
        </a:xfrm>
        <a:prstGeom prst="lef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 rot="10800000">
        <a:off x="1510811" y="2107951"/>
        <a:ext cx="538391" cy="135977"/>
      </dsp:txXfrm>
    </dsp:sp>
    <dsp:sp modelId="{E8D64B55-24B1-402F-B28B-6DFB56FA580E}">
      <dsp:nvSpPr>
        <dsp:cNvPr id="0" name=""/>
        <dsp:cNvSpPr/>
      </dsp:nvSpPr>
      <dsp:spPr>
        <a:xfrm>
          <a:off x="63501" y="1852184"/>
          <a:ext cx="1295024" cy="647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Expozice</a:t>
          </a:r>
          <a:endParaRPr lang="cs-CZ" sz="1400" kern="1200" dirty="0"/>
        </a:p>
      </dsp:txBody>
      <dsp:txXfrm>
        <a:off x="82466" y="1871149"/>
        <a:ext cx="1257094" cy="609582"/>
      </dsp:txXfrm>
    </dsp:sp>
    <dsp:sp modelId="{946D5A7B-6535-47AC-8A75-D509B9361D20}">
      <dsp:nvSpPr>
        <dsp:cNvPr id="0" name=""/>
        <dsp:cNvSpPr/>
      </dsp:nvSpPr>
      <dsp:spPr>
        <a:xfrm rot="18000000">
          <a:off x="908325" y="1136850"/>
          <a:ext cx="674369" cy="226629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976314" y="1182176"/>
        <a:ext cx="538391" cy="135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4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51.wmf"/><Relationship Id="rId1" Type="http://schemas.openxmlformats.org/officeDocument/2006/relationships/image" Target="../media/image70.wmf"/><Relationship Id="rId4" Type="http://schemas.openxmlformats.org/officeDocument/2006/relationships/image" Target="../media/image7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6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7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FEAF-5407-40D8-B13C-D71DD04E079C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26AE9-E6AA-4A55-91DC-93E0A044A1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640013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cs-CZ" sz="1200" b="0" i="0"/>
              <a:t>Tomáš Pavlík</a:t>
            </a: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5214938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200" b="0" i="0"/>
              <a:t>Biostatistika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3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5.wmf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png"/><Relationship Id="rId11" Type="http://schemas.openxmlformats.org/officeDocument/2006/relationships/image" Target="../media/image22.png"/><Relationship Id="rId5" Type="http://schemas.openxmlformats.org/officeDocument/2006/relationships/image" Target="../media/image18.png"/><Relationship Id="rId15" Type="http://schemas.openxmlformats.org/officeDocument/2006/relationships/image" Target="../media/image24.png"/><Relationship Id="rId10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image" Target="../media/image14.wmf"/><Relationship Id="rId1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36.wmf"/><Relationship Id="rId3" Type="http://schemas.openxmlformats.org/officeDocument/2006/relationships/image" Target="../media/image3.png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3.png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4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19.pn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8.png"/><Relationship Id="rId5" Type="http://schemas.openxmlformats.org/officeDocument/2006/relationships/image" Target="../media/image3.png"/><Relationship Id="rId10" Type="http://schemas.openxmlformats.org/officeDocument/2006/relationships/image" Target="../media/image43.wmf"/><Relationship Id="rId4" Type="http://schemas.openxmlformats.org/officeDocument/2006/relationships/image" Target="../media/image44.png"/><Relationship Id="rId9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.png"/><Relationship Id="rId4" Type="http://schemas.openxmlformats.org/officeDocument/2006/relationships/image" Target="../media/image4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29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47.wmf"/><Relationship Id="rId4" Type="http://schemas.openxmlformats.org/officeDocument/2006/relationships/oleObject" Target="../embeddings/oleObject30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3.png"/><Relationship Id="rId7" Type="http://schemas.openxmlformats.org/officeDocument/2006/relationships/image" Target="../media/image52.wmf"/><Relationship Id="rId12" Type="http://schemas.openxmlformats.org/officeDocument/2006/relationships/image" Target="../media/image5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53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jpeg"/><Relationship Id="rId4" Type="http://schemas.openxmlformats.org/officeDocument/2006/relationships/image" Target="../media/image57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9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62.jpeg"/><Relationship Id="rId4" Type="http://schemas.openxmlformats.org/officeDocument/2006/relationships/image" Target="../media/image61.jpe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3.png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66.wmf"/><Relationship Id="rId5" Type="http://schemas.openxmlformats.org/officeDocument/2006/relationships/image" Target="../media/image63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65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69.wmf"/><Relationship Id="rId4" Type="http://schemas.openxmlformats.org/officeDocument/2006/relationships/image" Target="../media/image49.jpeg"/><Relationship Id="rId9" Type="http://schemas.openxmlformats.org/officeDocument/2006/relationships/oleObject" Target="../embeddings/oleObject43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3.png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72.wmf"/><Relationship Id="rId5" Type="http://schemas.openxmlformats.org/officeDocument/2006/relationships/image" Target="../media/image70.wmf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4.bin"/><Relationship Id="rId9" Type="http://schemas.openxmlformats.org/officeDocument/2006/relationships/image" Target="../media/image71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52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7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74.wmf"/><Relationship Id="rId4" Type="http://schemas.openxmlformats.org/officeDocument/2006/relationships/image" Target="../media/image49.jpeg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76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77.wmf"/><Relationship Id="rId4" Type="http://schemas.openxmlformats.org/officeDocument/2006/relationships/oleObject" Target="../embeddings/oleObject53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55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image" Target="../media/image3.png"/><Relationship Id="rId7" Type="http://schemas.openxmlformats.org/officeDocument/2006/relationships/image" Target="../media/image8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80.wmf"/><Relationship Id="rId10" Type="http://schemas.openxmlformats.org/officeDocument/2006/relationships/image" Target="../media/image49.jpeg"/><Relationship Id="rId4" Type="http://schemas.openxmlformats.org/officeDocument/2006/relationships/oleObject" Target="../embeddings/oleObject57.bin"/><Relationship Id="rId9" Type="http://schemas.openxmlformats.org/officeDocument/2006/relationships/image" Target="../media/image82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83.wmf"/><Relationship Id="rId4" Type="http://schemas.openxmlformats.org/officeDocument/2006/relationships/oleObject" Target="../embeddings/oleObject60.bin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85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87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8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143140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Přednáška XI.</a:t>
            </a:r>
            <a:br>
              <a:rPr lang="cs-CZ" dirty="0" smtClean="0"/>
            </a:br>
            <a:r>
              <a:rPr lang="cs-CZ" dirty="0" smtClean="0"/>
              <a:t> Asociace ve </a:t>
            </a:r>
            <a:r>
              <a:rPr lang="cs-CZ" dirty="0" err="1" smtClean="0"/>
              <a:t>čtyřpolní</a:t>
            </a:r>
            <a:r>
              <a:rPr lang="cs-CZ" dirty="0" smtClean="0"/>
              <a:t> tabulce </a:t>
            </a:r>
            <a:br>
              <a:rPr lang="cs-CZ" dirty="0" smtClean="0"/>
            </a:br>
            <a:r>
              <a:rPr lang="cs-CZ" dirty="0" smtClean="0"/>
              <a:t>a základy korelační analýzy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000264"/>
          </a:xfrm>
        </p:spPr>
        <p:txBody>
          <a:bodyPr>
            <a:noAutofit/>
          </a:bodyPr>
          <a:lstStyle/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Relativní riziko a poměr šancí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Princip korelace dvou náhodných veličin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Korelační koeficienty – </a:t>
            </a:r>
            <a:r>
              <a:rPr lang="cs-CZ" sz="1800" dirty="0" err="1" smtClean="0">
                <a:solidFill>
                  <a:schemeClr val="tx1"/>
                </a:solidFill>
              </a:rPr>
              <a:t>Pearsonův</a:t>
            </a:r>
            <a:r>
              <a:rPr lang="cs-CZ" sz="1800" dirty="0" smtClean="0">
                <a:solidFill>
                  <a:schemeClr val="tx1"/>
                </a:solidFill>
              </a:rPr>
              <a:t> a </a:t>
            </a:r>
            <a:r>
              <a:rPr lang="cs-CZ" sz="1800" dirty="0" err="1" smtClean="0">
                <a:solidFill>
                  <a:schemeClr val="tx1"/>
                </a:solidFill>
              </a:rPr>
              <a:t>Spearmanův</a:t>
            </a:r>
            <a:endParaRPr lang="cs-CZ" sz="1800" dirty="0" smtClean="0">
              <a:solidFill>
                <a:schemeClr val="tx1"/>
              </a:solidFill>
            </a:endParaRP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1800" dirty="0" smtClean="0">
                <a:solidFill>
                  <a:schemeClr val="tx1"/>
                </a:solidFill>
              </a:rPr>
              <a:t>Korelace a kauzalita</a:t>
            </a:r>
          </a:p>
        </p:txBody>
      </p:sp>
      <p:pic>
        <p:nvPicPr>
          <p:cNvPr id="4" name="Obrázek 3" descr="esf-komplet-bar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000" y="5172640"/>
            <a:ext cx="5400000" cy="920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Poměr šancí = </a:t>
            </a:r>
            <a:r>
              <a:rPr lang="cs-CZ" b="1" dirty="0" err="1" smtClean="0"/>
              <a:t>Odds</a:t>
            </a:r>
            <a:r>
              <a:rPr lang="cs-CZ" b="1" dirty="0" smtClean="0"/>
              <a:t> ratio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Poměr šancí (OR) je další charakteristikou, která umožňuje srovnat výskyt sledovaného jevu ve dvou různých skupinách.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1. skupina –</a:t>
            </a:r>
            <a:r>
              <a:rPr lang="cs-CZ" b="1" dirty="0" smtClean="0"/>
              <a:t> experimentální nebo skupina s expozicí určitému faktoru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2. skupina – </a:t>
            </a:r>
            <a:r>
              <a:rPr lang="cs-CZ" b="1" dirty="0" smtClean="0"/>
              <a:t>kontrolní nebo skupina bez expozice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grpSp>
        <p:nvGrpSpPr>
          <p:cNvPr id="18" name="Skupina 17"/>
          <p:cNvGrpSpPr/>
          <p:nvPr/>
        </p:nvGrpSpPr>
        <p:grpSpPr>
          <a:xfrm>
            <a:off x="723681" y="3143250"/>
            <a:ext cx="7696638" cy="1322388"/>
            <a:chOff x="991607" y="3143250"/>
            <a:chExt cx="7696638" cy="1322388"/>
          </a:xfrm>
        </p:grpSpPr>
        <p:graphicFrame>
          <p:nvGraphicFramePr>
            <p:cNvPr id="5" name="Object 1"/>
            <p:cNvGraphicFramePr>
              <a:graphicFrameLocks noChangeAspect="1"/>
            </p:cNvGraphicFramePr>
            <p:nvPr/>
          </p:nvGraphicFramePr>
          <p:xfrm>
            <a:off x="991607" y="3661588"/>
            <a:ext cx="579438" cy="279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32" name="Rovnice" r:id="rId4" imgW="368280" imgH="177480" progId="Equation.3">
                    <p:embed/>
                  </p:oleObj>
                </mc:Choice>
                <mc:Fallback>
                  <p:oleObj name="Rovnice" r:id="rId4" imgW="368280" imgH="1774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1607" y="3661588"/>
                          <a:ext cx="579438" cy="279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842345" y="3149523"/>
              <a:ext cx="518411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Pravděpodobnost výskytu jevu v 1. skupině (experimentální)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044451" y="3792135"/>
              <a:ext cx="477989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Pravděpodobnost výskytu jevu ve 2. skupině (kontrolní)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Přímá spojovací čára 7"/>
            <p:cNvCxnSpPr/>
            <p:nvPr/>
          </p:nvCxnSpPr>
          <p:spPr>
            <a:xfrm>
              <a:off x="1590400" y="3800759"/>
              <a:ext cx="56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7311882" y="3143250"/>
            <a:ext cx="1376363" cy="132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33" name="Rovnice" r:id="rId6" imgW="876240" imgH="838080" progId="Equation.3">
                    <p:embed/>
                  </p:oleObj>
                </mc:Choice>
                <mc:Fallback>
                  <p:oleObj name="Rovnice" r:id="rId6" imgW="876240" imgH="8380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11882" y="3143250"/>
                          <a:ext cx="1376363" cy="132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1669220" y="3470829"/>
              <a:ext cx="55303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1 – Pravděpodobnost výskytu jevu v 1. skupině (experimentální)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1871326" y="4113443"/>
              <a:ext cx="51261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sz="1600" dirty="0" smtClean="0">
                  <a:solidFill>
                    <a:srgbClr val="FF0000"/>
                  </a:solidFill>
                </a:rPr>
                <a:t>1 – Pravděpodobnost výskytu jevu ve 2. skupině (kontrolní)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1734400" y="4122065"/>
              <a:ext cx="54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>
              <a:off x="1734400" y="3479453"/>
              <a:ext cx="54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6537325" y="4813300"/>
          <a:ext cx="1677988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34" name="Rovnice" r:id="rId8" imgW="1066680" imgH="838080" progId="Equation.3">
                  <p:embed/>
                </p:oleObj>
              </mc:Choice>
              <mc:Fallback>
                <p:oleObj name="Rovnice" r:id="rId8" imgW="106668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325" y="4813300"/>
                        <a:ext cx="1677988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785786" y="4659325"/>
          <a:ext cx="4714909" cy="1627195"/>
        </p:xfrm>
        <a:graphic>
          <a:graphicData uri="http://schemas.openxmlformats.org/drawingml/2006/table">
            <a:tbl>
              <a:tblPr/>
              <a:tblGrid>
                <a:gridCol w="1178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+mn-lt"/>
                          <a:ea typeface="Times New Roman"/>
                          <a:cs typeface="Times New Roman"/>
                        </a:rPr>
                        <a:t>Sledovaný jev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Skupina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Experimentální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Kontrolní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+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c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Šipka doprava 16"/>
          <p:cNvSpPr/>
          <p:nvPr/>
        </p:nvSpPr>
        <p:spPr>
          <a:xfrm>
            <a:off x="5715008" y="5365765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428736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Sledujeme souvislost věku matky a výskytu náhlého úmrtí kojence (SIDS). Výsledky dány v tabulce: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107388" y="2312626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SIDS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Věk matky 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 25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 a více</a:t>
                      </a:r>
                      <a:r>
                        <a:rPr lang="cs-CZ" sz="1600" i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7301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11241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18542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7330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11256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18586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Šipka doprava 7"/>
          <p:cNvSpPr/>
          <p:nvPr/>
        </p:nvSpPr>
        <p:spPr>
          <a:xfrm>
            <a:off x="4857752" y="5150643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06851" name="Object 3"/>
          <p:cNvGraphicFramePr>
            <a:graphicFrameLocks noChangeAspect="1"/>
          </p:cNvGraphicFramePr>
          <p:nvPr/>
        </p:nvGraphicFramePr>
        <p:xfrm>
          <a:off x="1285852" y="4597400"/>
          <a:ext cx="31972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3" name="Rovnice" r:id="rId4" imgW="2031840" imgH="838080" progId="Equation.3">
                  <p:embed/>
                </p:oleObj>
              </mc:Choice>
              <mc:Fallback>
                <p:oleObj name="Rovnice" r:id="rId4" imgW="203184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4597400"/>
                        <a:ext cx="3197225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bdélník 6"/>
          <p:cNvSpPr/>
          <p:nvPr/>
        </p:nvSpPr>
        <p:spPr>
          <a:xfrm>
            <a:off x="5857884" y="4732990"/>
            <a:ext cx="2786082" cy="10715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cs-CZ" sz="1600" b="1" dirty="0" smtClean="0"/>
              <a:t>„Šance“ na výskyt SIDS u dětí matek ve věku do 25 je téměř třikrát vyšší než u dětí matek rodících ve vyšším věku.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srovnání </a:t>
            </a:r>
            <a:r>
              <a:rPr lang="cs-CZ" i="1" dirty="0" smtClean="0"/>
              <a:t>RR </a:t>
            </a:r>
            <a:r>
              <a:rPr lang="cs-CZ" dirty="0" smtClean="0"/>
              <a:t>a </a:t>
            </a:r>
            <a:r>
              <a:rPr lang="cs-CZ" i="1" dirty="0" smtClean="0"/>
              <a:t>OR</a:t>
            </a:r>
            <a:endParaRPr lang="cs-CZ" b="1" i="1" dirty="0"/>
          </a:p>
        </p:txBody>
      </p:sp>
      <p:grpSp>
        <p:nvGrpSpPr>
          <p:cNvPr id="32" name="Skupina 31"/>
          <p:cNvGrpSpPr/>
          <p:nvPr/>
        </p:nvGrpSpPr>
        <p:grpSpPr>
          <a:xfrm>
            <a:off x="359569" y="2071678"/>
            <a:ext cx="8424863" cy="3994150"/>
            <a:chOff x="539750" y="2420938"/>
            <a:chExt cx="8424863" cy="3994150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52169" y="2727325"/>
              <a:ext cx="114300" cy="368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49850" y="2727325"/>
              <a:ext cx="109538" cy="368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552950" y="2420938"/>
              <a:ext cx="3127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>
                  <a:latin typeface="Arial" charset="0"/>
                </a:rPr>
                <a:t>A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5048250" y="2420938"/>
              <a:ext cx="3127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>
                  <a:latin typeface="Arial" charset="0"/>
                </a:rPr>
                <a:t>B</a:t>
              </a:r>
            </a:p>
          </p:txBody>
        </p:sp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79613" y="4422775"/>
              <a:ext cx="460375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411288" y="3895725"/>
              <a:ext cx="1673225" cy="312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38313" y="3403600"/>
              <a:ext cx="981075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411288" y="4943475"/>
              <a:ext cx="1673225" cy="312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328738" y="3805238"/>
              <a:ext cx="18383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1328738" y="4833938"/>
              <a:ext cx="18383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1233488" y="4308475"/>
              <a:ext cx="20288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539750" y="4108450"/>
              <a:ext cx="6126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b="1" i="1" dirty="0"/>
                <a:t>RR</a:t>
              </a:r>
              <a:r>
                <a:rPr lang="cs-CZ" b="1" dirty="0"/>
                <a:t> =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3286125" y="3540125"/>
            <a:ext cx="1174750" cy="1531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926" name="Rovnice" r:id="rId8" imgW="583920" imgH="761760" progId="Equation.3">
                    <p:embed/>
                  </p:oleObj>
                </mc:Choice>
                <mc:Fallback>
                  <p:oleObj name="Rovnice" r:id="rId8" imgW="583920" imgH="76176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6125" y="3540125"/>
                          <a:ext cx="1174750" cy="1531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1" name="Picture 20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337300" y="4883150"/>
              <a:ext cx="1090613" cy="317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583363" y="3921125"/>
              <a:ext cx="598487" cy="306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2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51625" y="4402138"/>
              <a:ext cx="460375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391275" y="3440113"/>
              <a:ext cx="981075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6191250" y="3833813"/>
              <a:ext cx="1381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6219825" y="4795838"/>
              <a:ext cx="13239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6143625" y="4314825"/>
              <a:ext cx="14763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5408613" y="4106863"/>
              <a:ext cx="63831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b="1" i="1" dirty="0"/>
                <a:t>OR</a:t>
              </a:r>
              <a:r>
                <a:rPr lang="cs-CZ" b="1" dirty="0"/>
                <a:t> =</a:t>
              </a: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/>
          </p:nvGraphicFramePr>
          <p:xfrm>
            <a:off x="7688263" y="3538538"/>
            <a:ext cx="1276350" cy="1531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927" name="Rovnice" r:id="rId12" imgW="634680" imgH="761760" progId="Equation.3">
                    <p:embed/>
                  </p:oleObj>
                </mc:Choice>
                <mc:Fallback>
                  <p:oleObj name="Rovnice" r:id="rId12" imgW="634680" imgH="76176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8263" y="3538538"/>
                          <a:ext cx="1276350" cy="1531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3" name="Skupina 32"/>
          <p:cNvGrpSpPr/>
          <p:nvPr/>
        </p:nvGrpSpPr>
        <p:grpSpPr>
          <a:xfrm>
            <a:off x="6108026" y="1500174"/>
            <a:ext cx="2393064" cy="792162"/>
            <a:chOff x="4068763" y="1484313"/>
            <a:chExt cx="2393064" cy="792162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068763" y="1484313"/>
              <a:ext cx="144462" cy="384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373563" y="1530350"/>
              <a:ext cx="176259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200" b="1" dirty="0"/>
                <a:t>Výskyt </a:t>
              </a:r>
              <a:r>
                <a:rPr lang="cs-CZ" sz="1200" b="1" dirty="0" smtClean="0"/>
                <a:t>sledovaného jevu</a:t>
              </a:r>
              <a:endParaRPr lang="cs-CZ" sz="1200" b="1" dirty="0"/>
            </a:p>
          </p:txBody>
        </p:sp>
        <p:pic>
          <p:nvPicPr>
            <p:cNvPr id="30" name="Picture 29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068763" y="1892300"/>
              <a:ext cx="144462" cy="384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4373563" y="1938338"/>
              <a:ext cx="208826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200" b="1" dirty="0"/>
                <a:t>Bez výskytu </a:t>
              </a:r>
              <a:r>
                <a:rPr lang="cs-CZ" sz="1200" b="1" dirty="0" smtClean="0"/>
                <a:t>sledovaného jevu</a:t>
              </a:r>
              <a:endParaRPr lang="cs-CZ" sz="12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Umělý příklad – pití slazených nápojů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428736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Sledujeme vliv pití slazených nápojů na výskyt zubního kazu. Výsledky dány v tabulce: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107388" y="2312626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Zubní kaz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Pití slazených nápojů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34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53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31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47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50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50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100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2755" name="Object 3"/>
          <p:cNvGraphicFramePr>
            <a:graphicFrameLocks noChangeAspect="1"/>
          </p:cNvGraphicFramePr>
          <p:nvPr/>
        </p:nvGraphicFramePr>
        <p:xfrm>
          <a:off x="1338903" y="4681538"/>
          <a:ext cx="2751137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98" name="Rovnice" r:id="rId4" imgW="1752480" imgH="761760" progId="Equation.3">
                  <p:embed/>
                </p:oleObj>
              </mc:Choice>
              <mc:Fallback>
                <p:oleObj name="Rovnice" r:id="rId4" imgW="1752480" imgH="7617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903" y="4681538"/>
                        <a:ext cx="2751137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995" name="Object 3"/>
          <p:cNvGraphicFramePr>
            <a:graphicFrameLocks noChangeAspect="1"/>
          </p:cNvGraphicFramePr>
          <p:nvPr/>
        </p:nvGraphicFramePr>
        <p:xfrm>
          <a:off x="5429256" y="4681538"/>
          <a:ext cx="20574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99" name="Rovnice" r:id="rId6" imgW="1307880" imgH="761760" progId="Equation.3">
                  <p:embed/>
                </p:oleObj>
              </mc:Choice>
              <mc:Fallback>
                <p:oleObj name="Rovnice" r:id="rId6" imgW="1307880" imgH="761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4681538"/>
                        <a:ext cx="2057400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élník 8"/>
          <p:cNvSpPr/>
          <p:nvPr/>
        </p:nvSpPr>
        <p:spPr>
          <a:xfrm>
            <a:off x="1285852" y="4643446"/>
            <a:ext cx="6286544" cy="1285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</a:t>
            </a:r>
            <a:r>
              <a:rPr lang="cs-CZ" i="1" dirty="0" smtClean="0"/>
              <a:t>RR </a:t>
            </a:r>
            <a:r>
              <a:rPr lang="cs-CZ" dirty="0" smtClean="0"/>
              <a:t>a </a:t>
            </a:r>
            <a:r>
              <a:rPr lang="cs-CZ" i="1" dirty="0" smtClean="0"/>
              <a:t>OR</a:t>
            </a:r>
            <a:endParaRPr lang="cs-CZ" b="1" i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357298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Hodnoty, jakých může nabývat </a:t>
            </a:r>
            <a:r>
              <a:rPr lang="cs-CZ" i="1" dirty="0" smtClean="0"/>
              <a:t>RR</a:t>
            </a:r>
            <a:r>
              <a:rPr lang="cs-CZ" dirty="0" smtClean="0"/>
              <a:t> i </a:t>
            </a:r>
            <a:r>
              <a:rPr lang="cs-CZ" i="1" dirty="0" smtClean="0"/>
              <a:t>OR</a:t>
            </a:r>
            <a:r>
              <a:rPr lang="cs-CZ" dirty="0" smtClean="0"/>
              <a:t>, souvisí s četností výskytu sledované události v kontrolní (referenční) skupině. </a:t>
            </a:r>
          </a:p>
        </p:txBody>
      </p:sp>
      <p:pic>
        <p:nvPicPr>
          <p:cNvPr id="227329" name="Picture 1"/>
          <p:cNvPicPr>
            <a:picLocks noChangeAspect="1" noChangeArrowheads="1"/>
          </p:cNvPicPr>
          <p:nvPr/>
        </p:nvPicPr>
        <p:blipFill>
          <a:blip r:embed="rId3" cstate="print"/>
          <a:srcRect l="32422" t="29861" r="15234" b="9027"/>
          <a:stretch>
            <a:fillRect/>
          </a:stretch>
        </p:blipFill>
        <p:spPr bwMode="auto">
          <a:xfrm>
            <a:off x="1831090" y="2500306"/>
            <a:ext cx="548182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3071802" y="5786454"/>
            <a:ext cx="3000396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8660"/>
            <a:ext cx="8229600" cy="562074"/>
          </a:xfrm>
        </p:spPr>
        <p:txBody>
          <a:bodyPr>
            <a:noAutofit/>
          </a:bodyPr>
          <a:lstStyle/>
          <a:p>
            <a:r>
              <a:rPr lang="cs-CZ" dirty="0" smtClean="0"/>
              <a:t>Komentáře k RR, OR</a:t>
            </a:r>
            <a:endParaRPr lang="cs-CZ" b="1" i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7" y="1428736"/>
            <a:ext cx="7713067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hodnota relativního rizika leží mezi 0 a 1/P</a:t>
            </a:r>
            <a:r>
              <a:rPr lang="cs-CZ" baseline="-25000" dirty="0" smtClean="0"/>
              <a:t>0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pro běžné jevy nelze pozorovat vysoké hodnoty relativního rizika</a:t>
            </a:r>
            <a:br>
              <a:rPr lang="cs-CZ" dirty="0" smtClean="0"/>
            </a:br>
            <a:r>
              <a:rPr lang="cs-CZ" dirty="0" smtClean="0"/>
              <a:t>pokud je riziko v kontrolní skupině 66%, maximální RR je 1,5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OR je obtížnější interpretovat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může být vhodné konvertovat na RR, musíme ale znát riziko v kontrolní skupině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nevychází stejně, ale oba jsou validní ukazatele účinku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ALE POKUD SE NEJEDNÁ O VZÁCNÝ JEV, OR NELZE INTERPRETOVAT JAKO RR!!!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graphicFrame>
        <p:nvGraphicFramePr>
          <p:cNvPr id="309249" name="Object 3"/>
          <p:cNvGraphicFramePr>
            <a:graphicFrameLocks noChangeAspect="1"/>
          </p:cNvGraphicFramePr>
          <p:nvPr/>
        </p:nvGraphicFramePr>
        <p:xfrm>
          <a:off x="2636837" y="3789040"/>
          <a:ext cx="193516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4" name="Rovnice" r:id="rId4" imgW="1231560" imgH="431640" progId="Equation.3">
                  <p:embed/>
                </p:oleObj>
              </mc:Choice>
              <mc:Fallback>
                <p:oleObj name="Rovnice" r:id="rId4" imgW="123156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837" y="3789040"/>
                        <a:ext cx="1935163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842030" y="3834045"/>
          <a:ext cx="163671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75" name="Rovnice" r:id="rId6" imgW="1041120" imgH="431640" progId="Equation.3">
                  <p:embed/>
                </p:oleObj>
              </mc:Choice>
              <mc:Fallback>
                <p:oleObj name="Rovnice" r:id="rId6" imgW="104112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030" y="3834045"/>
                        <a:ext cx="1636713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 nevýhody </a:t>
            </a:r>
            <a:r>
              <a:rPr lang="cs-CZ" i="1" dirty="0" smtClean="0"/>
              <a:t>RR</a:t>
            </a:r>
            <a:r>
              <a:rPr lang="cs-CZ" dirty="0" smtClean="0"/>
              <a:t> a </a:t>
            </a:r>
            <a:r>
              <a:rPr lang="cs-CZ" i="1" dirty="0" smtClean="0"/>
              <a:t>OR</a:t>
            </a:r>
            <a:endParaRPr lang="cs-CZ" b="1" i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428736"/>
            <a:ext cx="7422398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Nevýhoda </a:t>
            </a:r>
            <a:r>
              <a:rPr lang="cs-CZ" i="1" dirty="0" smtClean="0"/>
              <a:t>OR</a:t>
            </a:r>
            <a:r>
              <a:rPr lang="cs-CZ" dirty="0" smtClean="0"/>
              <a:t>: 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obtížná interpretace.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Výhoda i nevýhoda </a:t>
            </a:r>
            <a:r>
              <a:rPr lang="cs-CZ" i="1" dirty="0" smtClean="0"/>
              <a:t>RR</a:t>
            </a:r>
            <a:r>
              <a:rPr lang="cs-CZ" dirty="0" smtClean="0"/>
              <a:t>: 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nezajímá ho samotná pravděpodobnost výskytu jevu, ale pouze jejich podíl → korektní použití RR je však pouze v případě, že pravděpodobnost výskytu jevu v kontrolní skupině je reprezentativní (není ovlivněna výběrem sledovaných subjektů).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Prospektivní a retrospektivní studie </a:t>
            </a:r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428736"/>
            <a:ext cx="370762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Prospektivní studie 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U některých subjektů je rizikový faktor přítomen a u jiných ne → sledujeme v čase, zda se vyskytne událost.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Retrospektivní studie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U některých subjektů se událost vyskytla a u jiných ne → zpětně hodnotíme, zda se liší s ohledem na nějaký rizikový faktor.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  <p:pic>
        <p:nvPicPr>
          <p:cNvPr id="2498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6562" y="3929066"/>
            <a:ext cx="4320000" cy="242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98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26562" y="1357298"/>
            <a:ext cx="4320000" cy="219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</a:t>
            </a:r>
            <a:r>
              <a:rPr lang="cs-CZ" i="1" dirty="0" smtClean="0"/>
              <a:t>RR</a:t>
            </a:r>
            <a:r>
              <a:rPr lang="cs-CZ" dirty="0" smtClean="0"/>
              <a:t> a </a:t>
            </a:r>
            <a:r>
              <a:rPr lang="cs-CZ" i="1" dirty="0" smtClean="0"/>
              <a:t>OR</a:t>
            </a:r>
            <a:endParaRPr lang="cs-CZ" b="1" i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428736"/>
            <a:ext cx="7422398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Prospektivní studie – </a:t>
            </a:r>
            <a:r>
              <a:rPr lang="cs-CZ" dirty="0" smtClean="0"/>
              <a:t>u některých subjektů je rizikový faktor přítomen a u jiných ne → sledujeme, zda se vyskytne událost.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Zjištěná pravděpodobnost výskytu události v kontrolní skupině je reprezentativní, neboť prospektivně zařazujeme všechny pacienty 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b="1" dirty="0" smtClean="0">
                <a:solidFill>
                  <a:srgbClr val="FF0000"/>
                </a:solidFill>
              </a:rPr>
              <a:t>	→ korektní použití </a:t>
            </a:r>
            <a:r>
              <a:rPr lang="cs-CZ" b="1" i="1" dirty="0" smtClean="0">
                <a:solidFill>
                  <a:srgbClr val="FF0000"/>
                </a:solidFill>
              </a:rPr>
              <a:t>RR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Retrospektivní studie –</a:t>
            </a:r>
            <a:r>
              <a:rPr lang="cs-CZ" dirty="0" smtClean="0"/>
              <a:t> u některých subjektů se událost vyskytla a u jiných ne → zpětně hodnotíme, zda se liší s ohledem na nějaký rizikový faktor.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Zjištěná pravděpodobnost výskytu události v kontrolní skupině není reprezentativní, neboť ji ovlivňujeme zpětným výběrem skupin subjektů.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b="1" dirty="0" smtClean="0">
                <a:solidFill>
                  <a:srgbClr val="FF0000"/>
                </a:solidFill>
              </a:rPr>
              <a:t>	→ nekorektní použití </a:t>
            </a:r>
            <a:r>
              <a:rPr lang="cs-CZ" b="1" i="1" dirty="0" smtClean="0">
                <a:solidFill>
                  <a:srgbClr val="FF0000"/>
                </a:solidFill>
              </a:rPr>
              <a:t>RR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b="1" dirty="0" smtClean="0">
                <a:solidFill>
                  <a:srgbClr val="FF0000"/>
                </a:solidFill>
              </a:rPr>
              <a:t>	→ korektní použití </a:t>
            </a:r>
            <a:r>
              <a:rPr lang="cs-CZ" b="1" i="1" dirty="0" smtClean="0">
                <a:solidFill>
                  <a:srgbClr val="FF0000"/>
                </a:solidFill>
              </a:rPr>
              <a:t>OR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odhady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428736"/>
            <a:ext cx="7493836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i="1" dirty="0" smtClean="0"/>
              <a:t>RR</a:t>
            </a:r>
            <a:r>
              <a:rPr lang="cs-CZ" dirty="0" smtClean="0"/>
              <a:t> i </a:t>
            </a:r>
            <a:r>
              <a:rPr lang="cs-CZ" i="1" dirty="0" smtClean="0"/>
              <a:t>OR </a:t>
            </a:r>
            <a:r>
              <a:rPr lang="cs-CZ" dirty="0" smtClean="0"/>
              <a:t>jsou variabilní stejně jako četnosti v kontingenční tabulce – bodový odhad je tak vhodné doplnit 100(1-</a:t>
            </a:r>
            <a:r>
              <a:rPr lang="el-GR" dirty="0" smtClean="0"/>
              <a:t>α</a:t>
            </a:r>
            <a:r>
              <a:rPr lang="cs-CZ" dirty="0" smtClean="0"/>
              <a:t>)% intervalem spolehlivosti.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Lze ukázat, že pro nepříliš malé hodnoty </a:t>
            </a:r>
            <a:r>
              <a:rPr lang="cs-CZ" b="1" i="1" dirty="0" smtClean="0"/>
              <a:t>a</a:t>
            </a:r>
            <a:r>
              <a:rPr lang="cs-CZ" b="1" dirty="0" smtClean="0"/>
              <a:t>, </a:t>
            </a:r>
            <a:r>
              <a:rPr lang="cs-CZ" b="1" i="1" dirty="0" smtClean="0"/>
              <a:t>b</a:t>
            </a:r>
            <a:r>
              <a:rPr lang="cs-CZ" b="1" dirty="0" smtClean="0"/>
              <a:t>, </a:t>
            </a:r>
            <a:r>
              <a:rPr lang="cs-CZ" b="1" i="1" dirty="0" smtClean="0"/>
              <a:t>c</a:t>
            </a:r>
            <a:r>
              <a:rPr lang="cs-CZ" b="1" dirty="0" smtClean="0"/>
              <a:t>, </a:t>
            </a:r>
            <a:r>
              <a:rPr lang="cs-CZ" b="1" i="1" dirty="0" smtClean="0"/>
              <a:t>d</a:t>
            </a:r>
            <a:r>
              <a:rPr lang="cs-CZ" b="1" dirty="0" smtClean="0"/>
              <a:t> má přirozený logaritmus </a:t>
            </a:r>
            <a:r>
              <a:rPr lang="cs-CZ" b="1" i="1" dirty="0" smtClean="0"/>
              <a:t>RR</a:t>
            </a:r>
            <a:r>
              <a:rPr lang="cs-CZ" b="1" dirty="0" smtClean="0"/>
              <a:t> (</a:t>
            </a:r>
            <a:r>
              <a:rPr lang="cs-CZ" b="1" dirty="0" err="1" smtClean="0"/>
              <a:t>ln</a:t>
            </a:r>
            <a:r>
              <a:rPr lang="cs-CZ" b="1" i="1" dirty="0" err="1" smtClean="0"/>
              <a:t>RR</a:t>
            </a:r>
            <a:r>
              <a:rPr lang="cs-CZ" b="1" dirty="0" smtClean="0"/>
              <a:t>) i přirozený logaritmus </a:t>
            </a:r>
            <a:r>
              <a:rPr lang="cs-CZ" b="1" i="1" dirty="0" smtClean="0"/>
              <a:t>OR</a:t>
            </a:r>
            <a:r>
              <a:rPr lang="cs-CZ" b="1" dirty="0" smtClean="0"/>
              <a:t> (</a:t>
            </a:r>
            <a:r>
              <a:rPr lang="cs-CZ" b="1" dirty="0" err="1" smtClean="0"/>
              <a:t>ln</a:t>
            </a:r>
            <a:r>
              <a:rPr lang="cs-CZ" b="1" i="1" dirty="0" err="1" smtClean="0"/>
              <a:t>OR</a:t>
            </a:r>
            <a:r>
              <a:rPr lang="cs-CZ" b="1" dirty="0" smtClean="0"/>
              <a:t>) normální rozdělení.</a:t>
            </a: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Pak platí: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100(1-</a:t>
            </a:r>
            <a:r>
              <a:rPr lang="el-GR" dirty="0" smtClean="0"/>
              <a:t>α</a:t>
            </a:r>
            <a:r>
              <a:rPr lang="cs-CZ" dirty="0" smtClean="0"/>
              <a:t>)% IS pro přirozené logaritmy: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100(1-</a:t>
            </a:r>
            <a:r>
              <a:rPr lang="el-GR" dirty="0" smtClean="0"/>
              <a:t>α</a:t>
            </a:r>
            <a:r>
              <a:rPr lang="cs-CZ" dirty="0" smtClean="0"/>
              <a:t>)% IS pro </a:t>
            </a:r>
            <a:r>
              <a:rPr lang="cs-CZ" i="1" dirty="0" smtClean="0"/>
              <a:t>RR</a:t>
            </a:r>
            <a:r>
              <a:rPr lang="cs-CZ" dirty="0" smtClean="0"/>
              <a:t> a </a:t>
            </a:r>
            <a:r>
              <a:rPr lang="cs-CZ" i="1" dirty="0" smtClean="0"/>
              <a:t>OR</a:t>
            </a:r>
            <a:r>
              <a:rPr lang="cs-CZ" dirty="0" smtClean="0"/>
              <a:t>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207875" name="Object 3"/>
          <p:cNvGraphicFramePr>
            <a:graphicFrameLocks noChangeAspect="1"/>
          </p:cNvGraphicFramePr>
          <p:nvPr/>
        </p:nvGraphicFramePr>
        <p:xfrm>
          <a:off x="1142976" y="3314871"/>
          <a:ext cx="34385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1" name="Rovnice" r:id="rId4" imgW="2184120" imgH="431640" progId="Equation.3">
                  <p:embed/>
                </p:oleObj>
              </mc:Choice>
              <mc:Fallback>
                <p:oleObj name="Rovnice" r:id="rId4" imgW="21841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3314871"/>
                        <a:ext cx="3438525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6" name="Object 3"/>
          <p:cNvGraphicFramePr>
            <a:graphicFrameLocks noChangeAspect="1"/>
          </p:cNvGraphicFramePr>
          <p:nvPr/>
        </p:nvGraphicFramePr>
        <p:xfrm>
          <a:off x="5372100" y="3313283"/>
          <a:ext cx="27797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2" name="Rovnice" r:id="rId6" imgW="1765080" imgH="431640" progId="Equation.3">
                  <p:embed/>
                </p:oleObj>
              </mc:Choice>
              <mc:Fallback>
                <p:oleObj name="Rovnice" r:id="rId6" imgW="17650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3313283"/>
                        <a:ext cx="2779712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00" name="Object 3"/>
          <p:cNvGraphicFramePr>
            <a:graphicFrameLocks noChangeAspect="1"/>
          </p:cNvGraphicFramePr>
          <p:nvPr/>
        </p:nvGraphicFramePr>
        <p:xfrm>
          <a:off x="1242988" y="4629150"/>
          <a:ext cx="32385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3" name="Rovnice" r:id="rId8" imgW="2057400" imgH="241200" progId="Equation.3">
                  <p:embed/>
                </p:oleObj>
              </mc:Choice>
              <mc:Fallback>
                <p:oleObj name="Rovnice" r:id="rId8" imgW="20574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2988" y="4629150"/>
                        <a:ext cx="3238500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01" name="Object 3"/>
          <p:cNvGraphicFramePr>
            <a:graphicFrameLocks noChangeAspect="1"/>
          </p:cNvGraphicFramePr>
          <p:nvPr/>
        </p:nvGraphicFramePr>
        <p:xfrm>
          <a:off x="5133975" y="4629150"/>
          <a:ext cx="32559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4" name="Rovnice" r:id="rId10" imgW="2070000" imgH="241200" progId="Equation.3">
                  <p:embed/>
                </p:oleObj>
              </mc:Choice>
              <mc:Fallback>
                <p:oleObj name="Rovnice" r:id="rId10" imgW="20700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4629150"/>
                        <a:ext cx="3255963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1373163" y="5699125"/>
          <a:ext cx="29781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5" name="Rovnice" r:id="rId12" imgW="1892160" imgH="228600" progId="Equation.3">
                  <p:embed/>
                </p:oleObj>
              </mc:Choice>
              <mc:Fallback>
                <p:oleObj name="Rovnice" r:id="rId12" imgW="189216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63" y="5699125"/>
                        <a:ext cx="29781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8904" name="Object 8"/>
          <p:cNvGraphicFramePr>
            <a:graphicFrameLocks noChangeAspect="1"/>
          </p:cNvGraphicFramePr>
          <p:nvPr/>
        </p:nvGraphicFramePr>
        <p:xfrm>
          <a:off x="5262563" y="5699125"/>
          <a:ext cx="299878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16" name="Rovnice" r:id="rId14" imgW="1904760" imgH="228600" progId="Equation.3">
                  <p:embed/>
                </p:oleObj>
              </mc:Choice>
              <mc:Fallback>
                <p:oleObj name="Rovnice" r:id="rId14" imgW="190476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5699125"/>
                        <a:ext cx="2998787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</a:t>
            </a:r>
            <a:r>
              <a:rPr lang="cs-CZ" dirty="0" err="1" smtClean="0"/>
              <a:t>Fisherův</a:t>
            </a:r>
            <a:r>
              <a:rPr lang="cs-CZ" dirty="0" smtClean="0"/>
              <a:t> exaktní test</a:t>
            </a:r>
            <a:endParaRPr lang="cs-CZ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Jak funguje </a:t>
            </a:r>
            <a:r>
              <a:rPr lang="cs-CZ" dirty="0" err="1" smtClean="0"/>
              <a:t>Fisherův</a:t>
            </a:r>
            <a:r>
              <a:rPr lang="cs-CZ" dirty="0" smtClean="0"/>
              <a:t> exaktní test?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07388" y="2571744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Veličina </a:t>
                      </a:r>
                      <a:r>
                        <a:rPr lang="cs-CZ" sz="1600" i="1" dirty="0" smtClean="0"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Veličina </a:t>
                      </a: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2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1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+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2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c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cs-CZ" sz="16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intervalové odhady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428736"/>
            <a:ext cx="7493836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Sledujeme souvislost věku matky a výskytu náhlého úmrtí kojence (SIDS):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Logaritmická transformace: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Zpětná transformace: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714348" y="2018346"/>
          <a:ext cx="4893504" cy="1545000"/>
        </p:xfrm>
        <a:graphic>
          <a:graphicData uri="http://schemas.openxmlformats.org/drawingml/2006/table">
            <a:tbl>
              <a:tblPr/>
              <a:tblGrid>
                <a:gridCol w="1223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00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SIDS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Věk matky 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 25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 a více</a:t>
                      </a:r>
                      <a:r>
                        <a:rPr lang="cs-CZ" sz="1600" i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7301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11241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18542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7330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11256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18586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7877" name="Object 3"/>
          <p:cNvGraphicFramePr>
            <a:graphicFrameLocks noChangeAspect="1"/>
          </p:cNvGraphicFramePr>
          <p:nvPr/>
        </p:nvGraphicFramePr>
        <p:xfrm>
          <a:off x="5822167" y="2160846"/>
          <a:ext cx="2645697" cy="126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4" name="Rovnice" r:id="rId4" imgW="1765080" imgH="838080" progId="Equation.3">
                  <p:embed/>
                </p:oleObj>
              </mc:Choice>
              <mc:Fallback>
                <p:oleObj name="Rovnice" r:id="rId4" imgW="1765080" imgH="838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167" y="2160846"/>
                        <a:ext cx="2645697" cy="126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879" name="Object 7"/>
          <p:cNvGraphicFramePr>
            <a:graphicFrameLocks noChangeAspect="1"/>
          </p:cNvGraphicFramePr>
          <p:nvPr/>
        </p:nvGraphicFramePr>
        <p:xfrm>
          <a:off x="2443163" y="5576265"/>
          <a:ext cx="4257675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5" name="Rovnice" r:id="rId6" imgW="2705040" imgH="482400" progId="Equation.3">
                  <p:embed/>
                </p:oleObj>
              </mc:Choice>
              <mc:Fallback>
                <p:oleObj name="Rovnice" r:id="rId6" imgW="270504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5576265"/>
                        <a:ext cx="4257675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Skupina 11"/>
          <p:cNvGrpSpPr/>
          <p:nvPr/>
        </p:nvGrpSpPr>
        <p:grpSpPr>
          <a:xfrm>
            <a:off x="214282" y="4223871"/>
            <a:ext cx="8715436" cy="792000"/>
            <a:chOff x="214282" y="3929066"/>
            <a:chExt cx="8715436" cy="792000"/>
          </a:xfrm>
        </p:grpSpPr>
        <p:graphicFrame>
          <p:nvGraphicFramePr>
            <p:cNvPr id="207875" name="Object 3"/>
            <p:cNvGraphicFramePr>
              <a:graphicFrameLocks noChangeAspect="1"/>
            </p:cNvGraphicFramePr>
            <p:nvPr/>
          </p:nvGraphicFramePr>
          <p:xfrm>
            <a:off x="214282" y="3929066"/>
            <a:ext cx="4121389" cy="792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86" name="Rovnice" r:id="rId8" imgW="2781000" imgH="533160" progId="Equation.3">
                    <p:embed/>
                  </p:oleObj>
                </mc:Choice>
                <mc:Fallback>
                  <p:oleObj name="Rovnice" r:id="rId8" imgW="2781000" imgH="53316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82" y="3929066"/>
                          <a:ext cx="4121389" cy="792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878" name="Object 6"/>
            <p:cNvGraphicFramePr>
              <a:graphicFrameLocks noChangeAspect="1"/>
            </p:cNvGraphicFramePr>
            <p:nvPr/>
          </p:nvGraphicFramePr>
          <p:xfrm>
            <a:off x="5111627" y="3965066"/>
            <a:ext cx="3818091" cy="720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87" name="Rovnice" r:id="rId10" imgW="2577960" imgH="482400" progId="Equation.3">
                    <p:embed/>
                  </p:oleObj>
                </mc:Choice>
                <mc:Fallback>
                  <p:oleObj name="Rovnice" r:id="rId10" imgW="2577960" imgH="482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11627" y="3965066"/>
                          <a:ext cx="3818091" cy="720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Šipka doprava 10"/>
            <p:cNvSpPr/>
            <p:nvPr/>
          </p:nvSpPr>
          <p:spPr>
            <a:xfrm>
              <a:off x="4394884" y="4223871"/>
              <a:ext cx="540000" cy="1800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12"/>
          <p:cNvGrpSpPr>
            <a:grpSpLocks/>
          </p:cNvGrpSpPr>
          <p:nvPr/>
        </p:nvGrpSpPr>
        <p:grpSpPr bwMode="auto">
          <a:xfrm>
            <a:off x="1901635" y="4756944"/>
            <a:ext cx="1552575" cy="646113"/>
            <a:chOff x="2219" y="1962"/>
            <a:chExt cx="1158" cy="482"/>
          </a:xfrm>
        </p:grpSpPr>
        <p:pic>
          <p:nvPicPr>
            <p:cNvPr id="28" name="Picture 1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71" y="2247"/>
              <a:ext cx="1054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" name="Line 14"/>
            <p:cNvSpPr>
              <a:spLocks noChangeShapeType="1"/>
            </p:cNvSpPr>
            <p:nvPr/>
          </p:nvSpPr>
          <p:spPr bwMode="auto">
            <a:xfrm>
              <a:off x="2219" y="2187"/>
              <a:ext cx="11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30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47" y="1962"/>
              <a:ext cx="491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Podnadpis 2"/>
          <p:cNvSpPr txBox="1">
            <a:spLocks/>
          </p:cNvSpPr>
          <p:nvPr/>
        </p:nvSpPr>
        <p:spPr>
          <a:xfrm>
            <a:off x="864378" y="1428736"/>
            <a:ext cx="7493836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r>
              <a:rPr lang="cs-CZ" b="1" dirty="0" smtClean="0"/>
              <a:t>Relativní redukce rizika</a:t>
            </a:r>
            <a:r>
              <a:rPr lang="cs-CZ" dirty="0" smtClean="0"/>
              <a:t> (RRR)</a:t>
            </a:r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r>
              <a:rPr lang="cs-CZ" b="1" dirty="0" smtClean="0"/>
              <a:t>Absolutní redukce rizika </a:t>
            </a:r>
            <a:r>
              <a:rPr lang="cs-CZ" dirty="0" smtClean="0"/>
              <a:t>(ARR)</a:t>
            </a:r>
          </a:p>
        </p:txBody>
      </p:sp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cs-CZ" dirty="0" smtClean="0"/>
              <a:t>Další způsoby vyjádření rozdílu rizika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48119" y="4736307"/>
            <a:ext cx="1552575" cy="687387"/>
            <a:chOff x="899" y="1937"/>
            <a:chExt cx="1158" cy="513"/>
          </a:xfrm>
        </p:grpSpPr>
        <p:pic>
          <p:nvPicPr>
            <p:cNvPr id="208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09" y="1937"/>
              <a:ext cx="29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51" y="2253"/>
              <a:ext cx="1054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85" name="Line 7"/>
            <p:cNvSpPr>
              <a:spLocks noChangeShapeType="1"/>
            </p:cNvSpPr>
            <p:nvPr/>
          </p:nvSpPr>
          <p:spPr bwMode="auto">
            <a:xfrm>
              <a:off x="899" y="2186"/>
              <a:ext cx="11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624244" y="5080000"/>
            <a:ext cx="17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096990" y="4895334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ARR =</a:t>
            </a:r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5643570" y="4730750"/>
          <a:ext cx="24780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79" name="Rovnice" r:id="rId7" imgW="1396800" imgH="393480" progId="Equation.3">
                  <p:embed/>
                </p:oleObj>
              </mc:Choice>
              <mc:Fallback>
                <p:oleObj name="Rovnice" r:id="rId7" imgW="139680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70" y="4730750"/>
                        <a:ext cx="247808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Text Box 16"/>
          <p:cNvSpPr txBox="1">
            <a:spLocks noChangeArrowheads="1"/>
          </p:cNvSpPr>
          <p:nvPr/>
        </p:nvSpPr>
        <p:spPr bwMode="auto">
          <a:xfrm>
            <a:off x="2217544" y="4233454"/>
            <a:ext cx="9750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 dirty="0" smtClean="0"/>
              <a:t>Bez léčby</a:t>
            </a:r>
            <a:endParaRPr lang="cs-CZ" sz="1600" b="1" dirty="0"/>
          </a:p>
        </p:txBody>
      </p:sp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4274580" y="4233454"/>
            <a:ext cx="8996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1600" b="1" dirty="0" smtClean="0"/>
              <a:t>S léčbou</a:t>
            </a:r>
            <a:endParaRPr lang="cs-CZ" sz="1600" b="1" dirty="0"/>
          </a:p>
        </p:txBody>
      </p:sp>
      <p:sp>
        <p:nvSpPr>
          <p:cNvPr id="2069" name="Text Box 26"/>
          <p:cNvSpPr txBox="1">
            <a:spLocks noChangeArrowheads="1"/>
          </p:cNvSpPr>
          <p:nvPr/>
        </p:nvSpPr>
        <p:spPr bwMode="auto">
          <a:xfrm>
            <a:off x="1096990" y="2575215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RRR = 1 - RR = 1 - 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959125" y="2187587"/>
            <a:ext cx="1247775" cy="1144588"/>
            <a:chOff x="-2699" y="1894"/>
            <a:chExt cx="1168" cy="1071"/>
          </a:xfrm>
        </p:grpSpPr>
        <p:pic>
          <p:nvPicPr>
            <p:cNvPr id="2073" name="Picture 2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2257" y="1894"/>
              <a:ext cx="29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4" name="Picture 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639" y="2768"/>
              <a:ext cx="1054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5" name="Picture 3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639" y="2210"/>
              <a:ext cx="1054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6" name="Line 31"/>
            <p:cNvSpPr>
              <a:spLocks noChangeShapeType="1"/>
            </p:cNvSpPr>
            <p:nvPr/>
          </p:nvSpPr>
          <p:spPr bwMode="auto">
            <a:xfrm>
              <a:off x="-2691" y="2708"/>
              <a:ext cx="11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7" name="Line 32"/>
            <p:cNvSpPr>
              <a:spLocks noChangeShapeType="1"/>
            </p:cNvSpPr>
            <p:nvPr/>
          </p:nvSpPr>
          <p:spPr bwMode="auto">
            <a:xfrm>
              <a:off x="-2691" y="2143"/>
              <a:ext cx="11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8" name="Line 33"/>
            <p:cNvSpPr>
              <a:spLocks noChangeShapeType="1"/>
            </p:cNvSpPr>
            <p:nvPr/>
          </p:nvSpPr>
          <p:spPr bwMode="auto">
            <a:xfrm>
              <a:off x="-2699" y="2449"/>
              <a:ext cx="11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2079" name="Picture 3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2358" y="2483"/>
              <a:ext cx="491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4464068" y="2054237"/>
          <a:ext cx="2751138" cy="141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80" name="Rovnice" r:id="rId9" imgW="1485720" imgH="761760" progId="Equation.3">
                  <p:embed/>
                </p:oleObj>
              </mc:Choice>
              <mc:Fallback>
                <p:oleObj name="Rovnice" r:id="rId9" imgW="1485720" imgH="76176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068" y="2054237"/>
                        <a:ext cx="2751138" cy="1411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cs-CZ" dirty="0" smtClean="0"/>
              <a:t>Další způsoby vyjádření rozdílu rizika</a:t>
            </a:r>
          </a:p>
        </p:txBody>
      </p:sp>
      <p:sp>
        <p:nvSpPr>
          <p:cNvPr id="2062" name="Text Box 18"/>
          <p:cNvSpPr txBox="1">
            <a:spLocks noChangeArrowheads="1"/>
          </p:cNvSpPr>
          <p:nvPr/>
        </p:nvSpPr>
        <p:spPr bwMode="auto">
          <a:xfrm>
            <a:off x="785786" y="2924486"/>
            <a:ext cx="1188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cs-CZ" dirty="0">
                <a:latin typeface="Calibri" pitchFamily="34" charset="0"/>
              </a:rPr>
              <a:t>ARR = 20%</a:t>
            </a:r>
          </a:p>
        </p:txBody>
      </p:sp>
      <p:sp>
        <p:nvSpPr>
          <p:cNvPr id="2063" name="Line 19"/>
          <p:cNvSpPr>
            <a:spLocks noChangeShapeType="1"/>
          </p:cNvSpPr>
          <p:nvPr/>
        </p:nvSpPr>
        <p:spPr bwMode="auto">
          <a:xfrm>
            <a:off x="2107282" y="3109152"/>
            <a:ext cx="590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064" name="Text Box 20"/>
          <p:cNvSpPr txBox="1">
            <a:spLocks noChangeArrowheads="1"/>
          </p:cNvSpPr>
          <p:nvPr/>
        </p:nvSpPr>
        <p:spPr bwMode="auto">
          <a:xfrm>
            <a:off x="2834357" y="2924486"/>
            <a:ext cx="56070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libri" pitchFamily="34" charset="0"/>
              </a:rPr>
              <a:t>Pro snížení počtu událostí o 20 je třeba léčit 100 </a:t>
            </a:r>
            <a:r>
              <a:rPr lang="cs-CZ" dirty="0" smtClean="0">
                <a:latin typeface="Calibri" pitchFamily="34" charset="0"/>
              </a:rPr>
              <a:t>pacientů.</a:t>
            </a:r>
            <a:endParaRPr lang="cs-CZ" dirty="0">
              <a:latin typeface="Calibri" pitchFamily="34" charset="0"/>
            </a:endParaRPr>
          </a:p>
        </p:txBody>
      </p:sp>
      <p:graphicFrame>
        <p:nvGraphicFramePr>
          <p:cNvPr id="2051" name="Object 22"/>
          <p:cNvGraphicFramePr>
            <a:graphicFrameLocks noChangeAspect="1"/>
          </p:cNvGraphicFramePr>
          <p:nvPr/>
        </p:nvGraphicFramePr>
        <p:xfrm>
          <a:off x="3268663" y="4322763"/>
          <a:ext cx="145891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73" name="Rovnice" r:id="rId3" imgW="876240" imgH="419040" progId="Equation.3">
                  <p:embed/>
                </p:oleObj>
              </mc:Choice>
              <mc:Fallback>
                <p:oleObj name="Rovnice" r:id="rId3" imgW="876240" imgH="419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3" y="4322763"/>
                        <a:ext cx="1458912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Text Box 23"/>
          <p:cNvSpPr txBox="1">
            <a:spLocks noChangeArrowheads="1"/>
          </p:cNvSpPr>
          <p:nvPr/>
        </p:nvSpPr>
        <p:spPr bwMode="auto">
          <a:xfrm>
            <a:off x="2500298" y="4487357"/>
            <a:ext cx="771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Calibri" pitchFamily="34" charset="0"/>
              </a:rPr>
              <a:t>NNT =</a:t>
            </a:r>
          </a:p>
        </p:txBody>
      </p:sp>
      <p:sp>
        <p:nvSpPr>
          <p:cNvPr id="2067" name="Text Box 24"/>
          <p:cNvSpPr txBox="1">
            <a:spLocks noChangeArrowheads="1"/>
          </p:cNvSpPr>
          <p:nvPr/>
        </p:nvSpPr>
        <p:spPr bwMode="auto">
          <a:xfrm>
            <a:off x="4857752" y="4345252"/>
            <a:ext cx="3252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NNT = Pro snížení počtu událostí o 1 je třeba léčit 5 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pacientů.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Podnadpis 2"/>
          <p:cNvSpPr txBox="1">
            <a:spLocks/>
          </p:cNvSpPr>
          <p:nvPr/>
        </p:nvSpPr>
        <p:spPr>
          <a:xfrm>
            <a:off x="864378" y="1428736"/>
            <a:ext cx="7493836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r>
              <a:rPr lang="cs-CZ" dirty="0" smtClean="0"/>
              <a:t>Počet pacientů, které je potřeba léčit, abychom zabránili výskytu jedné události – „</a:t>
            </a:r>
            <a:r>
              <a:rPr lang="cs-CZ" b="1" dirty="0" err="1" smtClean="0"/>
              <a:t>number</a:t>
            </a:r>
            <a:r>
              <a:rPr lang="cs-CZ" b="1" dirty="0" smtClean="0"/>
              <a:t> </a:t>
            </a:r>
            <a:r>
              <a:rPr lang="cs-CZ" b="1" dirty="0" err="1" smtClean="0"/>
              <a:t>needed</a:t>
            </a:r>
            <a:r>
              <a:rPr lang="cs-CZ" b="1" dirty="0" smtClean="0"/>
              <a:t> to </a:t>
            </a:r>
            <a:r>
              <a:rPr lang="cs-CZ" b="1" dirty="0" err="1" smtClean="0"/>
              <a:t>treat</a:t>
            </a:r>
            <a:r>
              <a:rPr lang="cs-CZ" dirty="0" smtClean="0"/>
              <a:t>“ (NNT).</a:t>
            </a:r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</p:txBody>
      </p:sp>
      <p:sp>
        <p:nvSpPr>
          <p:cNvPr id="12" name="Šipka dolů 11"/>
          <p:cNvSpPr/>
          <p:nvPr/>
        </p:nvSpPr>
        <p:spPr>
          <a:xfrm>
            <a:off x="3714744" y="3429000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56207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Zvláštní případ RRR – účinnost vakcíny (</a:t>
            </a:r>
            <a:r>
              <a:rPr lang="cs-CZ" sz="2800" dirty="0" err="1" smtClean="0"/>
              <a:t>vaccine</a:t>
            </a:r>
            <a:r>
              <a:rPr lang="cs-CZ" sz="2800" dirty="0" smtClean="0"/>
              <a:t> </a:t>
            </a:r>
            <a:r>
              <a:rPr lang="cs-CZ" sz="2800" dirty="0" err="1" smtClean="0"/>
              <a:t>efficacy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395536" y="908720"/>
            <a:ext cx="8496943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Hodnotíme dvojitě zaslepenou placebem kontrolovanou studii zaměřenou na účinnost bivalentní vakcíny proti incidentní HPV infekci (</a:t>
            </a:r>
            <a:r>
              <a:rPr lang="cs-CZ" dirty="0" err="1" smtClean="0"/>
              <a:t>Harper</a:t>
            </a:r>
            <a:r>
              <a:rPr lang="cs-CZ" dirty="0" smtClean="0"/>
              <a:t> a kol., 2004)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i="1" dirty="0" err="1" smtClean="0"/>
              <a:t>According</a:t>
            </a:r>
            <a:r>
              <a:rPr lang="cs-CZ" i="1" dirty="0" smtClean="0"/>
              <a:t> to </a:t>
            </a:r>
            <a:r>
              <a:rPr lang="cs-CZ" i="1" dirty="0" err="1" smtClean="0"/>
              <a:t>protocol</a:t>
            </a:r>
            <a:r>
              <a:rPr lang="cs-CZ" i="1" dirty="0" smtClean="0"/>
              <a:t> </a:t>
            </a:r>
            <a:r>
              <a:rPr lang="cs-CZ" i="1" dirty="0" err="1" smtClean="0"/>
              <a:t>group</a:t>
            </a:r>
            <a:r>
              <a:rPr lang="cs-CZ" dirty="0" smtClean="0"/>
              <a:t>, 18 měsíců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107388" y="2276872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HPV</a:t>
                      </a:r>
                      <a:r>
                        <a:rPr lang="cs-CZ" sz="1600" i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infekce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Skupina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Vakcinace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Placebo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2755" name="Object 3"/>
          <p:cNvGraphicFramePr>
            <a:graphicFrameLocks noChangeAspect="1"/>
          </p:cNvGraphicFramePr>
          <p:nvPr/>
        </p:nvGraphicFramePr>
        <p:xfrm>
          <a:off x="571500" y="4445000"/>
          <a:ext cx="5307013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196" name="Rovnice" r:id="rId4" imgW="3377880" imgH="761760" progId="Equation.3">
                  <p:embed/>
                </p:oleObj>
              </mc:Choice>
              <mc:Fallback>
                <p:oleObj name="Rovnice" r:id="rId4" imgW="3377880" imgH="7617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445000"/>
                        <a:ext cx="5307013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Šipka doprava 7"/>
          <p:cNvSpPr/>
          <p:nvPr/>
        </p:nvSpPr>
        <p:spPr>
          <a:xfrm>
            <a:off x="6006880" y="4878491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012160" y="5157192"/>
            <a:ext cx="2786082" cy="10715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cs-CZ" sz="1600" b="1" smtClean="0"/>
              <a:t>Riziko infekce u vakcinovaných je pouhých 8,4% ve srovnání s kontrolní skupinou – vakcína předejde 91,6% infekcí</a:t>
            </a:r>
            <a:endParaRPr lang="cs-CZ" sz="1600" b="1"/>
          </a:p>
        </p:txBody>
      </p:sp>
      <p:sp>
        <p:nvSpPr>
          <p:cNvPr id="9" name="Obdélník 8"/>
          <p:cNvSpPr/>
          <p:nvPr/>
        </p:nvSpPr>
        <p:spPr>
          <a:xfrm>
            <a:off x="3275856" y="4437112"/>
            <a:ext cx="936104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123728" y="4437112"/>
            <a:ext cx="720080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123728" y="58052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relativní riziko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644008" y="4437112"/>
            <a:ext cx="576064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Absolutní vs. relativní četnost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Vyjádření výsledků v relativní formě (procento) má často příjemnou interpretaci, ale může být zavádějící.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Relativní vyjádření účinnosti by mělo být vždy doprovázeno absolutním vyjádřením účinnosti.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Srovnání účinnosti léčiva ve smyslu prevence CMP u kardiaků.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Studie 1: 	Výskyt CMP ve skupině A je 12 %, ve skupině B je 20 %.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		Relativní změna v účinnosti = </a:t>
            </a:r>
            <a:r>
              <a:rPr lang="cs-CZ" b="1" dirty="0" smtClean="0"/>
              <a:t>40 %</a:t>
            </a:r>
            <a:r>
              <a:rPr lang="cs-CZ" dirty="0" smtClean="0"/>
              <a:t>; absolutní změna = </a:t>
            </a:r>
            <a:r>
              <a:rPr lang="cs-CZ" b="1" dirty="0" smtClean="0"/>
              <a:t>8 %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Studie 2: 	Výskyt CMP ve skupině A je 0,9 %, ve skupině B je 1,5 %.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		Relativní změna v účinnosti = </a:t>
            </a:r>
            <a:r>
              <a:rPr lang="cs-CZ" b="1" dirty="0" smtClean="0"/>
              <a:t>40 %</a:t>
            </a:r>
            <a:r>
              <a:rPr lang="cs-CZ" dirty="0" smtClean="0"/>
              <a:t>; absolutní změna = </a:t>
            </a:r>
            <a:r>
              <a:rPr lang="cs-CZ" b="1" dirty="0" smtClean="0"/>
              <a:t>0,6 %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Výsledkem je rozdílný přínos léčby při stejné relativní účinnosti.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NNT a absolutní vs. relativní četnost </a:t>
            </a:r>
            <a:endParaRPr lang="cs-CZ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Srovnání účinnosti léčiva ve smyslu prevence CMP u kardiaků.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Studie 1:	Výskyt CMP ve skupině A je 12 %, ve skupině B je 20 %.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		Relativní změna v účinnosti = </a:t>
            </a:r>
            <a:r>
              <a:rPr lang="cs-CZ" b="1" dirty="0" smtClean="0"/>
              <a:t>40 %</a:t>
            </a:r>
            <a:r>
              <a:rPr lang="cs-CZ" dirty="0" smtClean="0"/>
              <a:t>; absolutní změna = </a:t>
            </a:r>
            <a:r>
              <a:rPr lang="cs-CZ" b="1" dirty="0" smtClean="0"/>
              <a:t>8 %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</a:t>
            </a:r>
          </a:p>
          <a:p>
            <a:pPr marL="182563" indent="-182563">
              <a:lnSpc>
                <a:spcPct val="135000"/>
              </a:lnSpc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Studie 2: 	výskyt CMP ve skupině A je 0,9 %, ve skupině B je 1,5 %.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dirty="0" smtClean="0"/>
              <a:t>			Relativní změna v účinnosti = </a:t>
            </a:r>
            <a:r>
              <a:rPr lang="cs-CZ" b="1" dirty="0" smtClean="0"/>
              <a:t>40 %</a:t>
            </a:r>
            <a:r>
              <a:rPr lang="cs-CZ" dirty="0" smtClean="0"/>
              <a:t>; absolutní změna = </a:t>
            </a:r>
            <a:r>
              <a:rPr lang="cs-CZ" b="1" dirty="0" smtClean="0"/>
              <a:t>0,6 %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5" name="Object 22"/>
          <p:cNvGraphicFramePr>
            <a:graphicFrameLocks noChangeAspect="1"/>
          </p:cNvGraphicFramePr>
          <p:nvPr/>
        </p:nvGraphicFramePr>
        <p:xfrm>
          <a:off x="2508250" y="5016500"/>
          <a:ext cx="21351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1" name="Rovnice" r:id="rId4" imgW="1282680" imgH="419040" progId="Equation.3">
                  <p:embed/>
                </p:oleObj>
              </mc:Choice>
              <mc:Fallback>
                <p:oleObj name="Rovnice" r:id="rId4" imgW="1282680" imgH="419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5016500"/>
                        <a:ext cx="2135188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766860" y="5181084"/>
            <a:ext cx="771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Calibri" pitchFamily="34" charset="0"/>
              </a:rPr>
              <a:t>NNT =</a:t>
            </a: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4819636" y="5042585"/>
            <a:ext cx="3252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NNT = Pro snížení počtu událostí o 1 je třeba léčit 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167 pacientů.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Šipka dolů 7"/>
          <p:cNvSpPr/>
          <p:nvPr/>
        </p:nvSpPr>
        <p:spPr>
          <a:xfrm rot="16200000">
            <a:off x="1214414" y="5044279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1" name="Object 22"/>
          <p:cNvGraphicFramePr>
            <a:graphicFrameLocks noChangeAspect="1"/>
          </p:cNvGraphicFramePr>
          <p:nvPr/>
        </p:nvGraphicFramePr>
        <p:xfrm>
          <a:off x="2508250" y="2944813"/>
          <a:ext cx="18621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2" name="Rovnice" r:id="rId6" imgW="1117440" imgH="419040" progId="Equation.3">
                  <p:embed/>
                </p:oleObj>
              </mc:Choice>
              <mc:Fallback>
                <p:oleObj name="Rovnice" r:id="rId6" imgW="11174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944813"/>
                        <a:ext cx="186213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1765908" y="3109397"/>
            <a:ext cx="771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Calibri" pitchFamily="34" charset="0"/>
              </a:rPr>
              <a:t>NNT =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4818684" y="2970898"/>
            <a:ext cx="3252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Calibri" pitchFamily="34" charset="0"/>
              </a:rPr>
              <a:t>NNT = Pro snížení počtu událostí o 1 je třeba léčit </a:t>
            </a: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13 pacientů.</a:t>
            </a:r>
            <a:endParaRPr lang="cs-CZ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Šipka dolů 13"/>
          <p:cNvSpPr/>
          <p:nvPr/>
        </p:nvSpPr>
        <p:spPr>
          <a:xfrm rot="16200000">
            <a:off x="1214414" y="2972592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2.</a:t>
            </a:r>
            <a:r>
              <a:rPr lang="en-US" sz="4000" dirty="0" smtClean="0"/>
              <a:t> </a:t>
            </a:r>
            <a:r>
              <a:rPr lang="cs-CZ" sz="4000" dirty="0" smtClean="0"/>
              <a:t>Hodnocení vztahu dvou spojitých veličin – základy korelace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hodnotit vztah dvou spojitých veličin?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565274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Zatím jsme se zabývali spojitou veličinou v jedné skupině, spojitou veličinou ve více skupinách, diskrétní veličinou v jedné skupině, diskrétní veličinou ve více skupinách, dvěma diskrétními veličinami v jedné skupině.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Teď se chceme zabývat dvěma spojitými veličinami v jedné skupině: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b="1" dirty="0" smtClean="0"/>
              <a:t>Chceme zjistit, jestli mezi nimi existuje vztah </a:t>
            </a:r>
            <a:r>
              <a:rPr lang="cs-CZ" dirty="0" smtClean="0"/>
              <a:t>– např. jestli vyšší hodnoty jedné veličiny znamenají nižší hodnoty jiné veličiny.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b="1" dirty="0" smtClean="0"/>
              <a:t>Chceme predikovat hodnoty jedné veličiny na základě znalosti hodnot jiných veličin.</a:t>
            </a: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cs-CZ" b="1" dirty="0" smtClean="0"/>
              <a:t>Chceme kvantifikovat vztah mezi dvěma spojitými veličinami </a:t>
            </a:r>
            <a:r>
              <a:rPr lang="cs-CZ" dirty="0" smtClean="0"/>
              <a:t>– např. pro použití jedné veličiny na místo druhé veličiny.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hodnotit vztah dvou spojitých veličin?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708150" cy="4500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Nejjednodušší formou je bodový graf (x-y graf).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Vztah výšky a váhy studentů Biostatistiky pro matematické biology – jaro 2010:</a:t>
            </a:r>
          </a:p>
        </p:txBody>
      </p:sp>
      <p:pic>
        <p:nvPicPr>
          <p:cNvPr id="4" name="Obrázek 3" descr="vyska_vaha_MatBi.jpeg"/>
          <p:cNvPicPr>
            <a:picLocks noChangeAspect="1"/>
          </p:cNvPicPr>
          <p:nvPr/>
        </p:nvPicPr>
        <p:blipFill>
          <a:blip r:embed="rId3" cstate="print"/>
          <a:srcRect t="8268" r="4231"/>
          <a:stretch>
            <a:fillRect/>
          </a:stretch>
        </p:blipFill>
        <p:spPr>
          <a:xfrm>
            <a:off x="2500298" y="2357430"/>
            <a:ext cx="4143404" cy="3962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Korelační koeficient </a:t>
            </a:r>
            <a:r>
              <a:rPr lang="cs-CZ" dirty="0" smtClean="0"/>
              <a:t>– kvantifikuje míru vztahu mezi dvěma spojitými veličinami (</a:t>
            </a:r>
            <a:r>
              <a:rPr lang="cs-CZ" i="1" dirty="0" smtClean="0"/>
              <a:t>X</a:t>
            </a:r>
            <a:r>
              <a:rPr lang="cs-CZ" dirty="0" smtClean="0"/>
              <a:t> a </a:t>
            </a:r>
            <a:r>
              <a:rPr lang="cs-CZ" i="1" dirty="0" smtClean="0"/>
              <a:t>Y</a:t>
            </a:r>
            <a:r>
              <a:rPr lang="cs-CZ" dirty="0" smtClean="0"/>
              <a:t>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Standardní metodou je výpočet </a:t>
            </a:r>
            <a:r>
              <a:rPr lang="cs-CZ" dirty="0" err="1" smtClean="0"/>
              <a:t>Pearsonova</a:t>
            </a:r>
            <a:r>
              <a:rPr lang="cs-CZ" dirty="0" smtClean="0"/>
              <a:t> korelačního koeficientu (</a:t>
            </a:r>
            <a:r>
              <a:rPr lang="cs-CZ" i="1" dirty="0" smtClean="0"/>
              <a:t>r</a:t>
            </a:r>
            <a:r>
              <a:rPr lang="cs-CZ" dirty="0" smtClean="0"/>
              <a:t>).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Nabývá hodnot od -1 do 1.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Hodnota </a:t>
            </a:r>
            <a:r>
              <a:rPr lang="cs-CZ" i="1" dirty="0" smtClean="0"/>
              <a:t>r</a:t>
            </a:r>
            <a:r>
              <a:rPr lang="cs-CZ" dirty="0" smtClean="0"/>
              <a:t> je kladná, když vyšší hodnoty </a:t>
            </a:r>
            <a:r>
              <a:rPr lang="cs-CZ" i="1" dirty="0" smtClean="0"/>
              <a:t>X</a:t>
            </a:r>
            <a:r>
              <a:rPr lang="cs-CZ" dirty="0" smtClean="0"/>
              <a:t> souvisí s vyššími hodnotami </a:t>
            </a:r>
            <a:r>
              <a:rPr lang="cs-CZ" i="1" dirty="0" smtClean="0"/>
              <a:t>Y</a:t>
            </a:r>
            <a:r>
              <a:rPr lang="cs-CZ" dirty="0" smtClean="0"/>
              <a:t>, a naopak je záporná, když nižší hodnoty </a:t>
            </a:r>
            <a:r>
              <a:rPr lang="cs-CZ" i="1" dirty="0" smtClean="0"/>
              <a:t>X</a:t>
            </a:r>
            <a:r>
              <a:rPr lang="cs-CZ" dirty="0" smtClean="0"/>
              <a:t> souvisí s vyššími hodnotami </a:t>
            </a:r>
            <a:r>
              <a:rPr lang="cs-CZ" i="1" dirty="0" smtClean="0"/>
              <a:t>Y</a:t>
            </a:r>
            <a:r>
              <a:rPr lang="cs-CZ" dirty="0" smtClean="0"/>
              <a:t>.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Charakterizuje linearitu vztahu mezi </a:t>
            </a:r>
            <a:r>
              <a:rPr lang="cs-CZ" i="1" dirty="0" smtClean="0"/>
              <a:t>X</a:t>
            </a:r>
            <a:r>
              <a:rPr lang="cs-CZ" dirty="0" smtClean="0"/>
              <a:t> a </a:t>
            </a:r>
            <a:r>
              <a:rPr lang="cs-CZ" i="1" dirty="0" smtClean="0"/>
              <a:t>Y</a:t>
            </a:r>
            <a:r>
              <a:rPr lang="cs-CZ" dirty="0" smtClean="0"/>
              <a:t> – jinak řečeno variabilitu kolem lineárního trendu.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Hodnoty 1 nebo -1 získáme, když body x-y grafu leží na přímce.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  <p:pic>
        <p:nvPicPr>
          <p:cNvPr id="4" name="Obrázek 3" descr="600px-Icon-Warning-Red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– </a:t>
            </a:r>
            <a:r>
              <a:rPr lang="pl-PL" dirty="0" smtClean="0"/>
              <a:t>Chí-kvadrát test dobré shody</a:t>
            </a:r>
            <a:endParaRPr lang="cs-CZ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Lze použít c</a:t>
            </a:r>
            <a:r>
              <a:rPr lang="pl-PL" dirty="0" smtClean="0"/>
              <a:t>hí-kvadrát test dobré shody na testování normality dat? 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pl-PL" dirty="0" smtClean="0"/>
              <a:t>Pokud ano, jak?</a:t>
            </a: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 (</a:t>
            </a:r>
            <a:r>
              <a:rPr lang="cs-CZ" i="1" dirty="0" smtClean="0"/>
              <a:t>r</a:t>
            </a:r>
            <a:r>
              <a:rPr lang="cs-CZ" dirty="0" smtClean="0"/>
              <a:t>)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500174"/>
            <a:ext cx="7565273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Předpokládáme realizaci dvourozměrného náhodného vektoru o rozsahu </a:t>
            </a:r>
            <a:r>
              <a:rPr lang="cs-CZ" i="1" dirty="0" smtClean="0"/>
              <a:t>n</a:t>
            </a:r>
            <a:r>
              <a:rPr lang="cs-CZ" dirty="0" smtClean="0"/>
              <a:t>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				(máme dvojice hodnot, které patří k sobě – 				charakterizují </a:t>
            </a:r>
            <a:r>
              <a:rPr lang="cs-CZ" i="1" dirty="0" smtClean="0"/>
              <a:t>i-</a:t>
            </a:r>
            <a:r>
              <a:rPr lang="cs-CZ" dirty="0" err="1" smtClean="0"/>
              <a:t>tý</a:t>
            </a:r>
            <a:r>
              <a:rPr lang="cs-CZ" dirty="0" smtClean="0"/>
              <a:t> subjekt)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err="1" smtClean="0"/>
              <a:t>Pearsonův</a:t>
            </a:r>
            <a:r>
              <a:rPr lang="cs-CZ" dirty="0" smtClean="0"/>
              <a:t> korelační koeficient: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kde 	    jsou výběrové průměry, 	      jsou výběrové směrodatné odchylky.</a:t>
            </a:r>
          </a:p>
        </p:txBody>
      </p:sp>
      <p:graphicFrame>
        <p:nvGraphicFramePr>
          <p:cNvPr id="235522" name="Object 2"/>
          <p:cNvGraphicFramePr>
            <a:graphicFrameLocks noChangeAspect="1"/>
          </p:cNvGraphicFramePr>
          <p:nvPr/>
        </p:nvGraphicFramePr>
        <p:xfrm>
          <a:off x="1116013" y="1928813"/>
          <a:ext cx="18081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0" name="Rovnice" r:id="rId4" imgW="1206360" imgH="482400" progId="Equation.3">
                  <p:embed/>
                </p:oleObj>
              </mc:Choice>
              <mc:Fallback>
                <p:oleObj name="Rovnice" r:id="rId4" imgW="120636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28813"/>
                        <a:ext cx="1808162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23" name="Object 3"/>
          <p:cNvGraphicFramePr>
            <a:graphicFrameLocks noChangeAspect="1"/>
          </p:cNvGraphicFramePr>
          <p:nvPr/>
        </p:nvGraphicFramePr>
        <p:xfrm>
          <a:off x="2212975" y="3429000"/>
          <a:ext cx="471805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1" name="Rovnice" r:id="rId6" imgW="3149280" imgH="596880" progId="Equation.3">
                  <p:embed/>
                </p:oleObj>
              </mc:Choice>
              <mc:Fallback>
                <p:oleObj name="Rovnice" r:id="rId6" imgW="3149280" imgH="596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3429000"/>
                        <a:ext cx="4718050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24" name="Object 4"/>
          <p:cNvGraphicFramePr>
            <a:graphicFrameLocks noChangeAspect="1"/>
          </p:cNvGraphicFramePr>
          <p:nvPr/>
        </p:nvGraphicFramePr>
        <p:xfrm>
          <a:off x="1500166" y="4562955"/>
          <a:ext cx="531812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2" name="Rovnice" r:id="rId8" imgW="355320" imgH="164880" progId="Equation.3">
                  <p:embed/>
                </p:oleObj>
              </mc:Choice>
              <mc:Fallback>
                <p:oleObj name="Rovnice" r:id="rId8" imgW="35532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4562955"/>
                        <a:ext cx="531812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25" name="Object 5"/>
          <p:cNvGraphicFramePr>
            <a:graphicFrameLocks noChangeAspect="1"/>
          </p:cNvGraphicFramePr>
          <p:nvPr/>
        </p:nvGraphicFramePr>
        <p:xfrm>
          <a:off x="4266901" y="4488946"/>
          <a:ext cx="62706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33" name="Rovnice" r:id="rId10" imgW="419040" imgH="241200" progId="Equation.3">
                  <p:embed/>
                </p:oleObj>
              </mc:Choice>
              <mc:Fallback>
                <p:oleObj name="Rovnice" r:id="rId10" imgW="41904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6901" y="4488946"/>
                        <a:ext cx="627063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 descr="600px-Icon-Warning-Red.svg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 (</a:t>
            </a:r>
            <a:r>
              <a:rPr lang="cs-CZ" i="1" dirty="0" smtClean="0"/>
              <a:t>r</a:t>
            </a:r>
            <a:r>
              <a:rPr lang="cs-CZ" dirty="0" smtClean="0"/>
              <a:t>)</a:t>
            </a:r>
            <a:endParaRPr lang="cs-CZ" b="1" dirty="0"/>
          </a:p>
        </p:txBody>
      </p:sp>
      <p:pic>
        <p:nvPicPr>
          <p:cNvPr id="4" name="Obrázek 3" descr="cor_r_-09.jpeg"/>
          <p:cNvPicPr>
            <a:picLocks noChangeAspect="1"/>
          </p:cNvPicPr>
          <p:nvPr/>
        </p:nvPicPr>
        <p:blipFill>
          <a:blip r:embed="rId2" cstate="print"/>
          <a:srcRect l="4954" t="9922" r="4231" b="7395"/>
          <a:stretch>
            <a:fillRect/>
          </a:stretch>
        </p:blipFill>
        <p:spPr>
          <a:xfrm>
            <a:off x="4857752" y="1571612"/>
            <a:ext cx="2376000" cy="2160000"/>
          </a:xfrm>
          <a:prstGeom prst="rect">
            <a:avLst/>
          </a:prstGeom>
        </p:spPr>
      </p:pic>
      <p:pic>
        <p:nvPicPr>
          <p:cNvPr id="5" name="Obrázek 4" descr="cor_r_1.jpeg"/>
          <p:cNvPicPr>
            <a:picLocks noChangeAspect="1"/>
          </p:cNvPicPr>
          <p:nvPr/>
        </p:nvPicPr>
        <p:blipFill>
          <a:blip r:embed="rId3" cstate="print"/>
          <a:srcRect l="4954" t="9922" r="4231" b="7395"/>
          <a:stretch>
            <a:fillRect/>
          </a:stretch>
        </p:blipFill>
        <p:spPr>
          <a:xfrm>
            <a:off x="795429" y="1571612"/>
            <a:ext cx="2376000" cy="2160000"/>
          </a:xfrm>
          <a:prstGeom prst="rect">
            <a:avLst/>
          </a:prstGeom>
        </p:spPr>
      </p:pic>
      <p:pic>
        <p:nvPicPr>
          <p:cNvPr id="6" name="Obrázek 5" descr="cor_r_04.jpeg"/>
          <p:cNvPicPr>
            <a:picLocks noChangeAspect="1"/>
          </p:cNvPicPr>
          <p:nvPr/>
        </p:nvPicPr>
        <p:blipFill>
          <a:blip r:embed="rId4" cstate="print"/>
          <a:srcRect l="4954" t="9922" r="4231" b="7395"/>
          <a:stretch>
            <a:fillRect/>
          </a:stretch>
        </p:blipFill>
        <p:spPr>
          <a:xfrm>
            <a:off x="795429" y="4017364"/>
            <a:ext cx="2376000" cy="2160000"/>
          </a:xfrm>
          <a:prstGeom prst="rect">
            <a:avLst/>
          </a:prstGeom>
        </p:spPr>
      </p:pic>
      <p:pic>
        <p:nvPicPr>
          <p:cNvPr id="7" name="Obrázek 6" descr="cor_r_005.jpeg"/>
          <p:cNvPicPr>
            <a:picLocks noChangeAspect="1"/>
          </p:cNvPicPr>
          <p:nvPr/>
        </p:nvPicPr>
        <p:blipFill>
          <a:blip r:embed="rId5" cstate="print"/>
          <a:srcRect l="4954" t="9922" r="4231" b="7395"/>
          <a:stretch>
            <a:fillRect/>
          </a:stretch>
        </p:blipFill>
        <p:spPr>
          <a:xfrm>
            <a:off x="4857752" y="4017364"/>
            <a:ext cx="2376000" cy="216000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3438635" y="2466946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r</a:t>
            </a:r>
            <a:r>
              <a:rPr lang="cs-CZ" dirty="0" smtClean="0"/>
              <a:t> = 1,0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500958" y="2466946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r</a:t>
            </a:r>
            <a:r>
              <a:rPr lang="cs-CZ" dirty="0" smtClean="0"/>
              <a:t> = -0,9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38635" y="4912698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r</a:t>
            </a:r>
            <a:r>
              <a:rPr lang="cs-CZ" dirty="0" smtClean="0"/>
              <a:t> = 0,4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7500958" y="491269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r</a:t>
            </a:r>
            <a:r>
              <a:rPr lang="cs-CZ" dirty="0" smtClean="0"/>
              <a:t> = 0,05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Pearsonův</a:t>
            </a:r>
            <a:r>
              <a:rPr lang="cs-CZ" dirty="0" smtClean="0"/>
              <a:t> korelační koeficient (</a:t>
            </a:r>
            <a:r>
              <a:rPr lang="cs-CZ" i="1" dirty="0" smtClean="0"/>
              <a:t>r</a:t>
            </a:r>
            <a:r>
              <a:rPr lang="cs-CZ" dirty="0" smtClean="0"/>
              <a:t>)</a:t>
            </a:r>
            <a:endParaRPr lang="cs-CZ" b="1" dirty="0"/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864378" y="1500174"/>
            <a:ext cx="7708150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Vztah výšky a váhy studentů Biostatistiky pro matematické biology – jaro 2010:</a:t>
            </a:r>
          </a:p>
        </p:txBody>
      </p:sp>
      <p:pic>
        <p:nvPicPr>
          <p:cNvPr id="13" name="Obrázek 12" descr="vyska_vaha_MatBi.jpeg"/>
          <p:cNvPicPr>
            <a:picLocks noChangeAspect="1"/>
          </p:cNvPicPr>
          <p:nvPr/>
        </p:nvPicPr>
        <p:blipFill>
          <a:blip r:embed="rId4" cstate="print"/>
          <a:srcRect t="8268" r="4231"/>
          <a:stretch>
            <a:fillRect/>
          </a:stretch>
        </p:blipFill>
        <p:spPr>
          <a:xfrm>
            <a:off x="1041396" y="2143116"/>
            <a:ext cx="4143404" cy="3962810"/>
          </a:xfrm>
          <a:prstGeom prst="rect">
            <a:avLst/>
          </a:prstGeom>
        </p:spPr>
      </p:pic>
      <p:graphicFrame>
        <p:nvGraphicFramePr>
          <p:cNvPr id="237570" name="Object 2"/>
          <p:cNvGraphicFramePr>
            <a:graphicFrameLocks noChangeAspect="1"/>
          </p:cNvGraphicFramePr>
          <p:nvPr/>
        </p:nvGraphicFramePr>
        <p:xfrm>
          <a:off x="5470551" y="2475109"/>
          <a:ext cx="2816225" cy="329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72" name="Rovnice" r:id="rId5" imgW="1879560" imgH="2209680" progId="Equation.3">
                  <p:embed/>
                </p:oleObj>
              </mc:Choice>
              <mc:Fallback>
                <p:oleObj name="Rovnice" r:id="rId5" imgW="1879560" imgH="2209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0551" y="2475109"/>
                        <a:ext cx="2816225" cy="329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 výpočtem </a:t>
            </a:r>
            <a:r>
              <a:rPr lang="cs-CZ" i="1" dirty="0" smtClean="0"/>
              <a:t>r</a:t>
            </a:r>
            <a:endParaRPr lang="cs-CZ" b="1" dirty="0"/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864378" y="1500174"/>
            <a:ext cx="7708150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err="1" smtClean="0"/>
              <a:t>Pearsonův</a:t>
            </a:r>
            <a:r>
              <a:rPr lang="cs-CZ" dirty="0" smtClean="0"/>
              <a:t> korelační koeficient lze vypočítat na jakýchkoliv datech.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Pokud však budeme chtít jakkoliv rozhodovat o vlastnostech </a:t>
            </a:r>
            <a:r>
              <a:rPr lang="cs-CZ" i="1" dirty="0" smtClean="0"/>
              <a:t>r</a:t>
            </a:r>
            <a:r>
              <a:rPr lang="cs-CZ" dirty="0" smtClean="0"/>
              <a:t> (interval spolehlivosti, testování hypotéz), musíme učinit předpoklad o normalitě hodnocených veličin.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410050" y="3139859"/>
            <a:ext cx="8305354" cy="3218099"/>
            <a:chOff x="410050" y="3000372"/>
            <a:chExt cx="8305354" cy="3218099"/>
          </a:xfrm>
        </p:grpSpPr>
        <p:sp>
          <p:nvSpPr>
            <p:cNvPr id="8" name="Obdélník 7"/>
            <p:cNvSpPr/>
            <p:nvPr/>
          </p:nvSpPr>
          <p:spPr>
            <a:xfrm>
              <a:off x="1071303" y="5572140"/>
              <a:ext cx="105349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i="1" dirty="0" smtClean="0"/>
                <a:t>r</a:t>
              </a:r>
              <a:r>
                <a:rPr lang="cs-CZ" dirty="0" smtClean="0"/>
                <a:t> = 0,93</a:t>
              </a:r>
            </a:p>
            <a:p>
              <a:pPr algn="ctr"/>
              <a:r>
                <a:rPr lang="cs-CZ" i="1" dirty="0" smtClean="0"/>
                <a:t>p</a:t>
              </a:r>
              <a:r>
                <a:rPr lang="cs-CZ" dirty="0" smtClean="0"/>
                <a:t> </a:t>
              </a:r>
              <a:r>
                <a:rPr lang="en-US" dirty="0" smtClean="0"/>
                <a:t>&lt; 0</a:t>
              </a:r>
              <a:r>
                <a:rPr lang="cs-CZ" dirty="0" smtClean="0"/>
                <a:t>,001</a:t>
              </a:r>
              <a:endParaRPr lang="cs-CZ" dirty="0"/>
            </a:p>
          </p:txBody>
        </p:sp>
        <p:sp>
          <p:nvSpPr>
            <p:cNvPr id="10" name="Obdélník 9"/>
            <p:cNvSpPr/>
            <p:nvPr/>
          </p:nvSpPr>
          <p:spPr>
            <a:xfrm>
              <a:off x="4037583" y="5572140"/>
              <a:ext cx="10502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i="1" dirty="0" smtClean="0"/>
                <a:t>r</a:t>
              </a:r>
              <a:r>
                <a:rPr lang="cs-CZ" dirty="0" smtClean="0"/>
                <a:t> = 0,63</a:t>
              </a:r>
            </a:p>
            <a:p>
              <a:pPr algn="ctr"/>
              <a:r>
                <a:rPr lang="cs-CZ" i="1" dirty="0" smtClean="0"/>
                <a:t>p</a:t>
              </a:r>
              <a:r>
                <a:rPr lang="cs-CZ" dirty="0" smtClean="0"/>
                <a:t> </a:t>
              </a:r>
              <a:r>
                <a:rPr lang="en-US" dirty="0" smtClean="0"/>
                <a:t>&lt; 0</a:t>
              </a:r>
              <a:r>
                <a:rPr lang="cs-CZ" dirty="0" smtClean="0"/>
                <a:t>,001</a:t>
              </a:r>
              <a:endParaRPr lang="cs-CZ" dirty="0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7002260" y="5572140"/>
              <a:ext cx="105028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i="1" dirty="0" smtClean="0"/>
                <a:t>r</a:t>
              </a:r>
              <a:r>
                <a:rPr lang="cs-CZ" dirty="0" smtClean="0"/>
                <a:t> = 0,23</a:t>
              </a:r>
            </a:p>
            <a:p>
              <a:pPr algn="ctr"/>
              <a:r>
                <a:rPr lang="cs-CZ" i="1" dirty="0" smtClean="0"/>
                <a:t>p</a:t>
              </a:r>
              <a:r>
                <a:rPr lang="cs-CZ" dirty="0" smtClean="0"/>
                <a:t> =</a:t>
              </a:r>
              <a:r>
                <a:rPr lang="en-US" dirty="0" smtClean="0"/>
                <a:t> 0</a:t>
              </a:r>
              <a:r>
                <a:rPr lang="cs-CZ" dirty="0" smtClean="0"/>
                <a:t>,019</a:t>
              </a:r>
              <a:endParaRPr lang="cs-CZ" dirty="0"/>
            </a:p>
          </p:txBody>
        </p:sp>
        <p:pic>
          <p:nvPicPr>
            <p:cNvPr id="13" name="Obrázek 12" descr="cor_r_clusters.jpeg"/>
            <p:cNvPicPr>
              <a:picLocks noChangeAspect="1"/>
            </p:cNvPicPr>
            <p:nvPr/>
          </p:nvPicPr>
          <p:blipFill>
            <a:blip r:embed="rId3" cstate="print"/>
            <a:srcRect l="4623" t="9480" r="4561" b="7837"/>
            <a:stretch>
              <a:fillRect/>
            </a:stretch>
          </p:blipFill>
          <p:spPr>
            <a:xfrm>
              <a:off x="410050" y="3408751"/>
              <a:ext cx="2376000" cy="2160000"/>
            </a:xfrm>
            <a:prstGeom prst="rect">
              <a:avLst/>
            </a:prstGeom>
          </p:spPr>
        </p:pic>
        <p:pic>
          <p:nvPicPr>
            <p:cNvPr id="15" name="Obrázek 14" descr="cor_r_parabola.jpeg"/>
            <p:cNvPicPr>
              <a:picLocks noChangeAspect="1"/>
            </p:cNvPicPr>
            <p:nvPr/>
          </p:nvPicPr>
          <p:blipFill>
            <a:blip r:embed="rId4" cstate="print"/>
            <a:srcRect l="4623" t="9480" r="4561" b="7837"/>
            <a:stretch>
              <a:fillRect/>
            </a:stretch>
          </p:blipFill>
          <p:spPr>
            <a:xfrm>
              <a:off x="3374727" y="3408751"/>
              <a:ext cx="2376000" cy="2160000"/>
            </a:xfrm>
            <a:prstGeom prst="rect">
              <a:avLst/>
            </a:prstGeom>
          </p:spPr>
        </p:pic>
        <p:pic>
          <p:nvPicPr>
            <p:cNvPr id="16" name="Obrázek 15" descr="cor_r_pocet.jpeg"/>
            <p:cNvPicPr>
              <a:picLocks noChangeAspect="1"/>
            </p:cNvPicPr>
            <p:nvPr/>
          </p:nvPicPr>
          <p:blipFill>
            <a:blip r:embed="rId5" cstate="print"/>
            <a:srcRect l="4623" t="9480" r="4561" b="7837"/>
            <a:stretch>
              <a:fillRect/>
            </a:stretch>
          </p:blipFill>
          <p:spPr>
            <a:xfrm>
              <a:off x="6339404" y="3408751"/>
              <a:ext cx="2376000" cy="2160000"/>
            </a:xfrm>
            <a:prstGeom prst="rect">
              <a:avLst/>
            </a:prstGeom>
          </p:spPr>
        </p:pic>
        <p:sp>
          <p:nvSpPr>
            <p:cNvPr id="14" name="Obdélník 13"/>
            <p:cNvSpPr/>
            <p:nvPr/>
          </p:nvSpPr>
          <p:spPr>
            <a:xfrm>
              <a:off x="964511" y="3000372"/>
              <a:ext cx="12670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b="1" dirty="0" smtClean="0"/>
                <a:t>Více skupin</a:t>
              </a:r>
              <a:endParaRPr lang="cs-CZ" b="1" dirty="0"/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3690277" y="3000372"/>
              <a:ext cx="17449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b="1" dirty="0" smtClean="0"/>
                <a:t>Nelineární vztah</a:t>
              </a:r>
              <a:endParaRPr lang="cs-CZ" b="1" dirty="0"/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6702531" y="3000372"/>
              <a:ext cx="16497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cs-CZ" b="1" dirty="0" smtClean="0"/>
                <a:t>Velikost výběru</a:t>
              </a:r>
              <a:endParaRPr lang="cs-CZ" b="1" dirty="0"/>
            </a:p>
          </p:txBody>
        </p:sp>
      </p:grpSp>
      <p:pic>
        <p:nvPicPr>
          <p:cNvPr id="17" name="Obrázek 16" descr="600px-Icon-Warning-Red.sv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 spolehlivosti pro </a:t>
            </a:r>
            <a:r>
              <a:rPr lang="cs-CZ" i="1" dirty="0" smtClean="0"/>
              <a:t>r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500174"/>
            <a:ext cx="7565273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Výběrové rozdělení koeficientu </a:t>
            </a:r>
            <a:r>
              <a:rPr lang="cs-CZ" i="1" dirty="0" smtClean="0"/>
              <a:t>r</a:t>
            </a:r>
            <a:r>
              <a:rPr lang="cs-CZ" dirty="0" smtClean="0"/>
              <a:t> není normální, pro výpočet IS je třeba ho transformovat: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Veličina </a:t>
            </a:r>
            <a:r>
              <a:rPr lang="cs-CZ" i="1" dirty="0" smtClean="0"/>
              <a:t>w</a:t>
            </a:r>
            <a:r>
              <a:rPr lang="cs-CZ" dirty="0" smtClean="0"/>
              <a:t> má normální rozdělení se standardní chybou přibližně: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100(1-</a:t>
            </a:r>
            <a:r>
              <a:rPr lang="el-GR" dirty="0" smtClean="0"/>
              <a:t>α</a:t>
            </a:r>
            <a:r>
              <a:rPr lang="cs-CZ" dirty="0" smtClean="0"/>
              <a:t>)% IS pro </a:t>
            </a:r>
            <a:r>
              <a:rPr lang="cs-CZ" i="1" dirty="0" smtClean="0"/>
              <a:t>w</a:t>
            </a:r>
            <a:r>
              <a:rPr lang="cs-CZ" dirty="0" smtClean="0"/>
              <a:t> má tvar: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100(1-</a:t>
            </a:r>
            <a:r>
              <a:rPr lang="el-GR" dirty="0" smtClean="0"/>
              <a:t>α</a:t>
            </a:r>
            <a:r>
              <a:rPr lang="cs-CZ" dirty="0" smtClean="0"/>
              <a:t>)% IS pro </a:t>
            </a:r>
            <a:r>
              <a:rPr lang="cs-CZ" i="1" dirty="0" smtClean="0"/>
              <a:t>r</a:t>
            </a:r>
            <a:r>
              <a:rPr lang="cs-CZ" dirty="0" smtClean="0"/>
              <a:t> pak dostaneme zpětnou transformací: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235522" name="Object 2"/>
          <p:cNvGraphicFramePr>
            <a:graphicFrameLocks noChangeAspect="1"/>
          </p:cNvGraphicFramePr>
          <p:nvPr/>
        </p:nvGraphicFramePr>
        <p:xfrm>
          <a:off x="3944938" y="1982788"/>
          <a:ext cx="125412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7" name="Rovnice" r:id="rId4" imgW="838080" imgH="393480" progId="Equation.3">
                  <p:embed/>
                </p:oleObj>
              </mc:Choice>
              <mc:Fallback>
                <p:oleObj name="Rovnice" r:id="rId4" imgW="8380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1982788"/>
                        <a:ext cx="1254125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0" name="Object 6"/>
          <p:cNvGraphicFramePr>
            <a:graphicFrameLocks noChangeAspect="1"/>
          </p:cNvGraphicFramePr>
          <p:nvPr/>
        </p:nvGraphicFramePr>
        <p:xfrm>
          <a:off x="7204075" y="2576513"/>
          <a:ext cx="16732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8" name="Rovnice" r:id="rId6" imgW="1117440" imgH="241200" progId="Equation.3">
                  <p:embed/>
                </p:oleObj>
              </mc:Choice>
              <mc:Fallback>
                <p:oleObj name="Rovnice" r:id="rId6" imgW="111744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075" y="2576513"/>
                        <a:ext cx="16732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1" name="Object 7"/>
          <p:cNvGraphicFramePr>
            <a:graphicFrameLocks noChangeAspect="1"/>
          </p:cNvGraphicFramePr>
          <p:nvPr/>
        </p:nvGraphicFramePr>
        <p:xfrm>
          <a:off x="3786182" y="2956093"/>
          <a:ext cx="25479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59" name="Rovnice" r:id="rId8" imgW="1701720" imgH="253800" progId="Equation.3">
                  <p:embed/>
                </p:oleObj>
              </mc:Choice>
              <mc:Fallback>
                <p:oleObj name="Rovnice" r:id="rId8" imgW="170172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2956093"/>
                        <a:ext cx="25479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552" name="Object 8"/>
          <p:cNvGraphicFramePr>
            <a:graphicFrameLocks noChangeAspect="1"/>
          </p:cNvGraphicFramePr>
          <p:nvPr/>
        </p:nvGraphicFramePr>
        <p:xfrm>
          <a:off x="2871788" y="4205298"/>
          <a:ext cx="34004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60" name="Rovnice" r:id="rId10" imgW="2273040" imgH="482400" progId="Equation.3">
                  <p:embed/>
                </p:oleObj>
              </mc:Choice>
              <mc:Fallback>
                <p:oleObj name="Rovnice" r:id="rId10" imgW="2273040" imgH="4824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8" y="4205298"/>
                        <a:ext cx="34004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interval spolehlivosti pro </a:t>
            </a:r>
            <a:r>
              <a:rPr lang="cs-CZ" i="1" dirty="0" smtClean="0"/>
              <a:t>r</a:t>
            </a:r>
            <a:endParaRPr lang="cs-CZ" b="1" dirty="0"/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864378" y="1500174"/>
            <a:ext cx="7708150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Vztah výšky a váhy studentů Biostatistiky pro matematické biology – jaro 2010:</a:t>
            </a:r>
          </a:p>
        </p:txBody>
      </p:sp>
      <p:pic>
        <p:nvPicPr>
          <p:cNvPr id="13" name="Obrázek 12" descr="vyska_vaha_MatBi.jpeg"/>
          <p:cNvPicPr>
            <a:picLocks noChangeAspect="1"/>
          </p:cNvPicPr>
          <p:nvPr/>
        </p:nvPicPr>
        <p:blipFill>
          <a:blip r:embed="rId4" cstate="print"/>
          <a:srcRect t="8268" r="4231"/>
          <a:stretch>
            <a:fillRect/>
          </a:stretch>
        </p:blipFill>
        <p:spPr>
          <a:xfrm>
            <a:off x="428596" y="2143116"/>
            <a:ext cx="4143404" cy="3962810"/>
          </a:xfrm>
          <a:prstGeom prst="rect">
            <a:avLst/>
          </a:prstGeom>
        </p:spPr>
      </p:pic>
      <p:graphicFrame>
        <p:nvGraphicFramePr>
          <p:cNvPr id="237570" name="Object 2"/>
          <p:cNvGraphicFramePr>
            <a:graphicFrameLocks noChangeAspect="1"/>
          </p:cNvGraphicFramePr>
          <p:nvPr/>
        </p:nvGraphicFramePr>
        <p:xfrm>
          <a:off x="4929190" y="2268531"/>
          <a:ext cx="79851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0" name="Rovnice" r:id="rId5" imgW="533160" imgH="203040" progId="Equation.3">
                  <p:embed/>
                </p:oleObj>
              </mc:Choice>
              <mc:Fallback>
                <p:oleObj name="Rovnice" r:id="rId5" imgW="533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2268531"/>
                        <a:ext cx="798512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95" name="Object 3"/>
          <p:cNvGraphicFramePr>
            <a:graphicFrameLocks noChangeAspect="1"/>
          </p:cNvGraphicFramePr>
          <p:nvPr/>
        </p:nvGraphicFramePr>
        <p:xfrm>
          <a:off x="4929190" y="2953540"/>
          <a:ext cx="381952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1" name="Rovnice" r:id="rId7" imgW="2552400" imgH="914400" progId="Equation.3">
                  <p:embed/>
                </p:oleObj>
              </mc:Choice>
              <mc:Fallback>
                <p:oleObj name="Rovnice" r:id="rId7" imgW="255240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2953540"/>
                        <a:ext cx="3819525" cy="136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8596" name="Object 4"/>
          <p:cNvGraphicFramePr>
            <a:graphicFrameLocks noChangeAspect="1"/>
          </p:cNvGraphicFramePr>
          <p:nvPr/>
        </p:nvGraphicFramePr>
        <p:xfrm>
          <a:off x="4929190" y="4714884"/>
          <a:ext cx="34004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2" name="Rovnice" r:id="rId9" imgW="2273040" imgH="711000" progId="Equation.3">
                  <p:embed/>
                </p:oleObj>
              </mc:Choice>
              <mc:Fallback>
                <p:oleObj name="Rovnice" r:id="rId9" imgW="2273040" imgH="711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714884"/>
                        <a:ext cx="3400425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hypotézy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i="1" dirty="0" smtClean="0"/>
              <a:t>r</a:t>
            </a:r>
            <a:r>
              <a:rPr lang="cs-CZ" dirty="0" smtClean="0"/>
              <a:t> = 0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500174"/>
            <a:ext cx="7565273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Předpokládáme realizaci dvourozměrného náhodného vektoru o rozsahu </a:t>
            </a:r>
            <a:r>
              <a:rPr lang="cs-CZ" i="1" dirty="0" smtClean="0"/>
              <a:t>n</a:t>
            </a:r>
            <a:r>
              <a:rPr lang="cs-CZ" dirty="0" smtClean="0"/>
              <a:t>:</a:t>
            </a:r>
          </a:p>
          <a:p>
            <a:pPr marL="2468563" lvl="5" indent="-182563">
              <a:lnSpc>
                <a:spcPct val="120000"/>
              </a:lnSpc>
              <a:spcBef>
                <a:spcPct val="20000"/>
              </a:spcBef>
              <a:defRPr/>
            </a:pPr>
            <a:r>
              <a:rPr lang="cs-CZ" dirty="0" smtClean="0"/>
              <a:t>Předpokládáme normalitu </a:t>
            </a:r>
            <a:r>
              <a:rPr lang="cs-CZ" i="1" dirty="0" smtClean="0"/>
              <a:t>X</a:t>
            </a:r>
            <a:r>
              <a:rPr lang="cs-CZ" dirty="0" smtClean="0"/>
              <a:t> i </a:t>
            </a:r>
            <a:r>
              <a:rPr lang="cs-CZ" i="1" dirty="0" smtClean="0"/>
              <a:t>Y</a:t>
            </a:r>
            <a:r>
              <a:rPr lang="cs-CZ" dirty="0" smtClean="0"/>
              <a:t>!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Za platnosti nulové hypotézy má statistika		</a:t>
            </a:r>
            <a:r>
              <a:rPr lang="cs-CZ" i="1" dirty="0" smtClean="0"/>
              <a:t>t</a:t>
            </a:r>
            <a:r>
              <a:rPr lang="cs-CZ" dirty="0" smtClean="0"/>
              <a:t> rozdělení pravděpodobnosti s </a:t>
            </a:r>
            <a:r>
              <a:rPr lang="cs-CZ" i="1" dirty="0" smtClean="0"/>
              <a:t>n</a:t>
            </a:r>
            <a:r>
              <a:rPr lang="cs-CZ" dirty="0" smtClean="0"/>
              <a:t> – 2 stupni volnosti.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oboustrannou alternativu zamítáme H</a:t>
            </a:r>
            <a:r>
              <a:rPr lang="cs-CZ" baseline="-25000" dirty="0" smtClean="0"/>
              <a:t>0</a:t>
            </a:r>
            <a:r>
              <a:rPr lang="cs-CZ" dirty="0" smtClean="0"/>
              <a:t> na hladině významnosti </a:t>
            </a:r>
            <a:r>
              <a:rPr lang="el-GR" dirty="0" smtClean="0"/>
              <a:t>α</a:t>
            </a:r>
            <a:r>
              <a:rPr lang="cs-CZ" dirty="0" smtClean="0"/>
              <a:t> = 0,05, když hodnota testové statistiky přesáhne v absolutní hodnotě kvantil 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Tuto testovou statistiku nelze použít pro testování hypotézy</a:t>
            </a:r>
          </a:p>
        </p:txBody>
      </p:sp>
      <p:graphicFrame>
        <p:nvGraphicFramePr>
          <p:cNvPr id="236550" name="Object 6"/>
          <p:cNvGraphicFramePr>
            <a:graphicFrameLocks noChangeAspect="1"/>
          </p:cNvGraphicFramePr>
          <p:nvPr/>
        </p:nvGraphicFramePr>
        <p:xfrm>
          <a:off x="5072066" y="2924176"/>
          <a:ext cx="12366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7" name="Rovnice" r:id="rId4" imgW="825480" imgH="431640" progId="Equation.3">
                  <p:embed/>
                </p:oleObj>
              </mc:Choice>
              <mc:Fallback>
                <p:oleObj name="Rovnice" r:id="rId4" imgW="8254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2924176"/>
                        <a:ext cx="1236662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10" name="Object 6"/>
          <p:cNvGraphicFramePr>
            <a:graphicFrameLocks noChangeAspect="1"/>
          </p:cNvGraphicFramePr>
          <p:nvPr/>
        </p:nvGraphicFramePr>
        <p:xfrm>
          <a:off x="1116013" y="1928813"/>
          <a:ext cx="18081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8" name="Rovnice" r:id="rId6" imgW="1206360" imgH="482400" progId="Equation.3">
                  <p:embed/>
                </p:oleObj>
              </mc:Choice>
              <mc:Fallback>
                <p:oleObj name="Rovnice" r:id="rId6" imgW="1206360" imgH="482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28813"/>
                        <a:ext cx="1808162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11" name="Object 7"/>
          <p:cNvGraphicFramePr>
            <a:graphicFrameLocks noChangeAspect="1"/>
          </p:cNvGraphicFramePr>
          <p:nvPr/>
        </p:nvGraphicFramePr>
        <p:xfrm>
          <a:off x="6643702" y="5300678"/>
          <a:ext cx="13112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19" name="Rovnice" r:id="rId8" imgW="876240" imgH="228600" progId="Equation.3">
                  <p:embed/>
                </p:oleObj>
              </mc:Choice>
              <mc:Fallback>
                <p:oleObj name="Rovnice" r:id="rId8" imgW="87624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2" y="5300678"/>
                        <a:ext cx="131127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1912" name="Object 8"/>
          <p:cNvGraphicFramePr>
            <a:graphicFrameLocks noChangeAspect="1"/>
          </p:cNvGraphicFramePr>
          <p:nvPr/>
        </p:nvGraphicFramePr>
        <p:xfrm>
          <a:off x="7569697" y="4518676"/>
          <a:ext cx="4937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20" name="Rovnice" r:id="rId10" imgW="330120" imgH="241200" progId="Equation.3">
                  <p:embed/>
                </p:oleObj>
              </mc:Choice>
              <mc:Fallback>
                <p:oleObj name="Rovnice" r:id="rId10" imgW="33012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9697" y="4518676"/>
                        <a:ext cx="4937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test hypotézy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i="1" dirty="0" smtClean="0"/>
              <a:t>r</a:t>
            </a:r>
            <a:r>
              <a:rPr lang="cs-CZ" dirty="0" smtClean="0"/>
              <a:t> = 0</a:t>
            </a:r>
            <a:endParaRPr lang="cs-CZ" b="1" dirty="0"/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864378" y="1500174"/>
            <a:ext cx="7708150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Vztah výšky a váhy studentů Biostatistiky pro matematické biology – jaro 2010:</a:t>
            </a:r>
          </a:p>
        </p:txBody>
      </p:sp>
      <p:pic>
        <p:nvPicPr>
          <p:cNvPr id="13" name="Obrázek 12" descr="vyska_vaha_MatBi.jpeg"/>
          <p:cNvPicPr>
            <a:picLocks noChangeAspect="1"/>
          </p:cNvPicPr>
          <p:nvPr/>
        </p:nvPicPr>
        <p:blipFill>
          <a:blip r:embed="rId4" cstate="print"/>
          <a:srcRect t="8268" r="4231"/>
          <a:stretch>
            <a:fillRect/>
          </a:stretch>
        </p:blipFill>
        <p:spPr>
          <a:xfrm>
            <a:off x="428596" y="2143116"/>
            <a:ext cx="4143404" cy="3962810"/>
          </a:xfrm>
          <a:prstGeom prst="rect">
            <a:avLst/>
          </a:prstGeom>
        </p:spPr>
      </p:pic>
      <p:graphicFrame>
        <p:nvGraphicFramePr>
          <p:cNvPr id="237570" name="Object 2"/>
          <p:cNvGraphicFramePr>
            <a:graphicFrameLocks noChangeAspect="1"/>
          </p:cNvGraphicFramePr>
          <p:nvPr/>
        </p:nvGraphicFramePr>
        <p:xfrm>
          <a:off x="4929190" y="2268531"/>
          <a:ext cx="79851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3" name="Rovnice" r:id="rId5" imgW="533160" imgH="203040" progId="Equation.3">
                  <p:embed/>
                </p:oleObj>
              </mc:Choice>
              <mc:Fallback>
                <p:oleObj name="Rovnice" r:id="rId5" imgW="533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2268531"/>
                        <a:ext cx="798512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3" name="Object 5"/>
          <p:cNvGraphicFramePr>
            <a:graphicFrameLocks noChangeAspect="1"/>
          </p:cNvGraphicFramePr>
          <p:nvPr/>
        </p:nvGraphicFramePr>
        <p:xfrm>
          <a:off x="4929190" y="4029079"/>
          <a:ext cx="912813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4" name="Rovnice" r:id="rId7" imgW="609480" imgH="215640" progId="Equation.3">
                  <p:embed/>
                </p:oleObj>
              </mc:Choice>
              <mc:Fallback>
                <p:oleObj name="Rovnice" r:id="rId7" imgW="609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029079"/>
                        <a:ext cx="912813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4" name="Object 6"/>
          <p:cNvGraphicFramePr>
            <a:graphicFrameLocks noChangeAspect="1"/>
          </p:cNvGraphicFramePr>
          <p:nvPr/>
        </p:nvGraphicFramePr>
        <p:xfrm>
          <a:off x="4929190" y="2943224"/>
          <a:ext cx="34623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5" name="Rovnice" r:id="rId9" imgW="2311200" imgH="457200" progId="Equation.3">
                  <p:embed/>
                </p:oleObj>
              </mc:Choice>
              <mc:Fallback>
                <p:oleObj name="Rovnice" r:id="rId9" imgW="2311200" imgH="457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2943224"/>
                        <a:ext cx="346233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6" name="Object 8"/>
          <p:cNvGraphicFramePr>
            <a:graphicFrameLocks noChangeAspect="1"/>
          </p:cNvGraphicFramePr>
          <p:nvPr/>
        </p:nvGraphicFramePr>
        <p:xfrm>
          <a:off x="6934200" y="4000504"/>
          <a:ext cx="1765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6" name="Rovnice" r:id="rId11" imgW="1180800" imgH="253800" progId="Equation.3">
                  <p:embed/>
                </p:oleObj>
              </mc:Choice>
              <mc:Fallback>
                <p:oleObj name="Rovnice" r:id="rId11" imgW="1180800" imgH="2538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000504"/>
                        <a:ext cx="17653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Šipka doprava 13"/>
          <p:cNvSpPr/>
          <p:nvPr/>
        </p:nvSpPr>
        <p:spPr>
          <a:xfrm>
            <a:off x="6072198" y="4116221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52937" name="Object 9"/>
          <p:cNvGraphicFramePr>
            <a:graphicFrameLocks noChangeAspect="1"/>
          </p:cNvGraphicFramePr>
          <p:nvPr/>
        </p:nvGraphicFramePr>
        <p:xfrm>
          <a:off x="4929190" y="4929188"/>
          <a:ext cx="2070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47" name="Rovnice" r:id="rId13" imgW="1384200" imgH="253800" progId="Equation.3">
                  <p:embed/>
                </p:oleObj>
              </mc:Choice>
              <mc:Fallback>
                <p:oleObj name="Rovnice" r:id="rId13" imgW="1384200" imgH="253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929188"/>
                        <a:ext cx="2070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bdélník 14"/>
          <p:cNvSpPr/>
          <p:nvPr/>
        </p:nvSpPr>
        <p:spPr>
          <a:xfrm>
            <a:off x="5715008" y="5643578"/>
            <a:ext cx="2046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Zamítáme </a:t>
            </a:r>
            <a:r>
              <a:rPr lang="pl-PL" dirty="0" smtClean="0">
                <a:solidFill>
                  <a:srgbClr val="FF0000"/>
                </a:solidFill>
              </a:rPr>
              <a:t>H</a:t>
            </a:r>
            <a:r>
              <a:rPr lang="pl-PL" baseline="-25000" dirty="0" smtClean="0">
                <a:solidFill>
                  <a:srgbClr val="FF0000"/>
                </a:solidFill>
              </a:rPr>
              <a:t>0</a:t>
            </a:r>
            <a:r>
              <a:rPr lang="pl-PL" dirty="0" smtClean="0">
                <a:solidFill>
                  <a:srgbClr val="FF0000"/>
                </a:solidFill>
              </a:rPr>
              <a:t>: </a:t>
            </a:r>
            <a:r>
              <a:rPr lang="cs-CZ" i="1" dirty="0" smtClean="0">
                <a:solidFill>
                  <a:srgbClr val="FF0000"/>
                </a:solidFill>
              </a:rPr>
              <a:t>r</a:t>
            </a:r>
            <a:r>
              <a:rPr lang="cs-CZ" dirty="0" smtClean="0">
                <a:solidFill>
                  <a:srgbClr val="FF0000"/>
                </a:solidFill>
              </a:rPr>
              <a:t> = 0</a:t>
            </a:r>
            <a:r>
              <a:rPr lang="pl-PL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4929190" y="5756806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Spearmanův</a:t>
            </a:r>
            <a:r>
              <a:rPr lang="cs-CZ" dirty="0" smtClean="0"/>
              <a:t> korelační koeficient (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)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500174"/>
            <a:ext cx="7565273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err="1" smtClean="0"/>
              <a:t>Pearsonův</a:t>
            </a:r>
            <a:r>
              <a:rPr lang="cs-CZ" dirty="0" smtClean="0"/>
              <a:t> korelační koeficient je náchylný k odlehlým hodnotám a obecně odchylkám od normality. </a:t>
            </a:r>
            <a:r>
              <a:rPr lang="cs-CZ" b="1" dirty="0" err="1" smtClean="0"/>
              <a:t>Spearmanův</a:t>
            </a:r>
            <a:r>
              <a:rPr lang="cs-CZ" b="1" dirty="0" smtClean="0"/>
              <a:t> korelační koeficient </a:t>
            </a:r>
            <a:r>
              <a:rPr lang="cs-CZ" dirty="0" smtClean="0"/>
              <a:t>stejně jako řada dalších </a:t>
            </a:r>
            <a:r>
              <a:rPr lang="cs-CZ" dirty="0" err="1" smtClean="0"/>
              <a:t>neparametrických</a:t>
            </a:r>
            <a:r>
              <a:rPr lang="cs-CZ" dirty="0" smtClean="0"/>
              <a:t> metod </a:t>
            </a:r>
            <a:r>
              <a:rPr lang="cs-CZ" b="1" dirty="0" smtClean="0"/>
              <a:t>pracuje pouze s pořadími </a:t>
            </a:r>
            <a:r>
              <a:rPr lang="cs-CZ" dirty="0" smtClean="0"/>
              <a:t>pozorovaných hodnot.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náhodný výběr rozsahu </a:t>
            </a:r>
            <a:r>
              <a:rPr lang="cs-CZ" i="1" dirty="0" smtClean="0"/>
              <a:t>n</a:t>
            </a:r>
            <a:r>
              <a:rPr lang="cs-CZ" dirty="0" smtClean="0"/>
              <a:t>: 	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Definujeme: 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i="1" dirty="0" smtClean="0"/>
              <a:t>	</a:t>
            </a:r>
            <a:r>
              <a:rPr lang="cs-CZ" i="1" dirty="0" err="1" smtClean="0">
                <a:solidFill>
                  <a:srgbClr val="FF0000"/>
                </a:solidFill>
              </a:rPr>
              <a:t>x</a:t>
            </a:r>
            <a:r>
              <a:rPr lang="cs-CZ" baseline="-25000" dirty="0" err="1" smtClean="0">
                <a:solidFill>
                  <a:srgbClr val="FF0000"/>
                </a:solidFill>
              </a:rPr>
              <a:t>ri</a:t>
            </a:r>
            <a:r>
              <a:rPr lang="cs-CZ" dirty="0" smtClean="0"/>
              <a:t> – pořadí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 mezi hodnotami </a:t>
            </a:r>
            <a:r>
              <a:rPr lang="cs-CZ" i="1" dirty="0" smtClean="0"/>
              <a:t>x</a:t>
            </a:r>
            <a:r>
              <a:rPr lang="cs-CZ" dirty="0" smtClean="0"/>
              <a:t>; </a:t>
            </a:r>
            <a:r>
              <a:rPr lang="cs-CZ" i="1" dirty="0" err="1" smtClean="0">
                <a:solidFill>
                  <a:srgbClr val="FF0000"/>
                </a:solidFill>
              </a:rPr>
              <a:t>y</a:t>
            </a:r>
            <a:r>
              <a:rPr lang="cs-CZ" baseline="-25000" dirty="0" err="1" smtClean="0">
                <a:solidFill>
                  <a:srgbClr val="FF0000"/>
                </a:solidFill>
              </a:rPr>
              <a:t>ri</a:t>
            </a:r>
            <a:r>
              <a:rPr lang="cs-CZ" dirty="0" smtClean="0"/>
              <a:t> – pořadí </a:t>
            </a:r>
            <a:r>
              <a:rPr lang="cs-CZ" i="1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mezi hodnotami </a:t>
            </a:r>
            <a:r>
              <a:rPr lang="cs-CZ" i="1" dirty="0" smtClean="0"/>
              <a:t>y</a:t>
            </a:r>
            <a:r>
              <a:rPr lang="cs-CZ" dirty="0" smtClean="0"/>
              <a:t>; </a:t>
            </a:r>
            <a:r>
              <a:rPr lang="cs-CZ" i="1" dirty="0" err="1" smtClean="0">
                <a:solidFill>
                  <a:srgbClr val="FF0000"/>
                </a:solidFill>
              </a:rPr>
              <a:t>d</a:t>
            </a:r>
            <a:r>
              <a:rPr lang="cs-CZ" baseline="-25000" dirty="0" err="1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 =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ri</a:t>
            </a:r>
            <a:r>
              <a:rPr lang="cs-CZ" dirty="0" smtClean="0"/>
              <a:t> – </a:t>
            </a:r>
            <a:r>
              <a:rPr lang="cs-CZ" i="1" dirty="0" err="1" smtClean="0"/>
              <a:t>y</a:t>
            </a:r>
            <a:r>
              <a:rPr lang="cs-CZ" baseline="-25000" dirty="0" err="1" smtClean="0"/>
              <a:t>ri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err="1" smtClean="0"/>
              <a:t>Spearmanův</a:t>
            </a:r>
            <a:r>
              <a:rPr lang="cs-CZ" dirty="0" smtClean="0"/>
              <a:t> korelační koeficient: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>
                <a:solidFill>
                  <a:srgbClr val="FF0000"/>
                </a:solidFill>
              </a:rPr>
              <a:t>Vyskytují-li se shodné hodnoty, je nutné použít výpočet pomocí Pearsonova korelačního koeficientu na pořadích. 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Hodnoty 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 se pohybují stejně jako u </a:t>
            </a:r>
            <a:r>
              <a:rPr lang="cs-CZ" i="1" dirty="0" smtClean="0"/>
              <a:t>r</a:t>
            </a:r>
            <a:r>
              <a:rPr lang="cs-CZ" dirty="0" smtClean="0"/>
              <a:t> od -1 do 1.</a:t>
            </a:r>
          </a:p>
        </p:txBody>
      </p:sp>
      <p:graphicFrame>
        <p:nvGraphicFramePr>
          <p:cNvPr id="235523" name="Object 3"/>
          <p:cNvGraphicFramePr>
            <a:graphicFrameLocks noChangeAspect="1"/>
          </p:cNvGraphicFramePr>
          <p:nvPr/>
        </p:nvGraphicFramePr>
        <p:xfrm>
          <a:off x="3792538" y="4286256"/>
          <a:ext cx="156051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9" name="Rovnice" r:id="rId4" imgW="1041120" imgH="495000" progId="Equation.3">
                  <p:embed/>
                </p:oleObj>
              </mc:Choice>
              <mc:Fallback>
                <p:oleObj name="Rovnice" r:id="rId4" imgW="1041120" imgH="495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4286256"/>
                        <a:ext cx="1560512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6" name="Object 6"/>
          <p:cNvGraphicFramePr>
            <a:graphicFrameLocks noChangeAspect="1"/>
          </p:cNvGraphicFramePr>
          <p:nvPr/>
        </p:nvGraphicFramePr>
        <p:xfrm>
          <a:off x="4335474" y="2571744"/>
          <a:ext cx="180816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90" name="Rovnice" r:id="rId6" imgW="1206360" imgH="482400" progId="Equation.3">
                  <p:embed/>
                </p:oleObj>
              </mc:Choice>
              <mc:Fallback>
                <p:oleObj name="Rovnice" r:id="rId6" imgW="1206360" imgH="4824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74" y="2571744"/>
                        <a:ext cx="1808162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Spearmanův</a:t>
            </a:r>
            <a:r>
              <a:rPr lang="cs-CZ" dirty="0" smtClean="0"/>
              <a:t> korelační koeficient (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)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500174"/>
            <a:ext cx="7708150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Vztah výšky a váhy studentů Biostatistiky pro matematické biology – jaro 2010: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178694" y="2045009"/>
          <a:ext cx="6786612" cy="42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5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95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8628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Student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Výška</a:t>
                      </a:r>
                    </a:p>
                    <a:p>
                      <a:pPr algn="ctr"/>
                      <a:r>
                        <a:rPr lang="cs-CZ" sz="1400" b="0" i="1" dirty="0" err="1" smtClean="0"/>
                        <a:t>x</a:t>
                      </a:r>
                      <a:r>
                        <a:rPr lang="cs-CZ" sz="1400" b="0" baseline="-25000" dirty="0" err="1" smtClean="0"/>
                        <a:t>i</a:t>
                      </a:r>
                      <a:endParaRPr lang="cs-CZ" sz="1400" b="0" baseline="-25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Pořadí výška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Váha</a:t>
                      </a:r>
                    </a:p>
                    <a:p>
                      <a:pPr algn="ctr"/>
                      <a:r>
                        <a:rPr lang="cs-CZ" sz="1400" b="0" i="1" dirty="0" err="1" smtClean="0"/>
                        <a:t>y</a:t>
                      </a:r>
                      <a:r>
                        <a:rPr lang="cs-CZ" sz="1400" b="0" baseline="-25000" dirty="0" err="1" smtClean="0"/>
                        <a:t>i</a:t>
                      </a:r>
                      <a:endParaRPr lang="cs-CZ" sz="1400" b="0" baseline="-25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Pořadí váha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Rozdíl </a:t>
                      </a:r>
                      <a:r>
                        <a:rPr lang="cs-CZ" sz="1400" b="0" i="1" dirty="0" err="1" smtClean="0"/>
                        <a:t>d</a:t>
                      </a:r>
                      <a:r>
                        <a:rPr lang="cs-CZ" sz="1400" b="0" baseline="-25000" dirty="0" err="1" smtClean="0"/>
                        <a:t>i</a:t>
                      </a:r>
                      <a:endParaRPr lang="cs-CZ" sz="1400" b="0" baseline="-25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1" dirty="0" smtClean="0"/>
                        <a:t>d</a:t>
                      </a:r>
                      <a:r>
                        <a:rPr lang="cs-CZ" sz="1400" b="0" baseline="-25000" dirty="0" smtClean="0"/>
                        <a:t>i</a:t>
                      </a:r>
                      <a:r>
                        <a:rPr lang="cs-CZ" sz="1400" b="0" baseline="30000" dirty="0" smtClean="0"/>
                        <a:t>2</a:t>
                      </a:r>
                      <a:endParaRPr lang="cs-CZ" sz="1400" b="0" baseline="3000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175</a:t>
                      </a:r>
                      <a:endParaRPr lang="cs-CZ" sz="1400" b="0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69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166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67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169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188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57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56,25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57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174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169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1.</a:t>
            </a:r>
            <a:r>
              <a:rPr lang="en-US" sz="4000" dirty="0" smtClean="0"/>
              <a:t> </a:t>
            </a:r>
            <a:r>
              <a:rPr lang="cs-CZ" sz="4000" dirty="0" smtClean="0"/>
              <a:t>Vyjádření rizik ve </a:t>
            </a:r>
            <a:r>
              <a:rPr lang="cs-CZ" sz="4000" dirty="0" err="1" smtClean="0"/>
              <a:t>čtyřpolní</a:t>
            </a:r>
            <a:r>
              <a:rPr lang="cs-CZ" sz="4000" dirty="0" smtClean="0"/>
              <a:t> tabulce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Spearmanův</a:t>
            </a:r>
            <a:r>
              <a:rPr lang="cs-CZ" dirty="0" smtClean="0"/>
              <a:t> korelační koeficient (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)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500174"/>
            <a:ext cx="802810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 souboru je hodně shodných hodnot → musíme použít </a:t>
            </a:r>
            <a:r>
              <a:rPr lang="cs-CZ" dirty="0" err="1" smtClean="0"/>
              <a:t>Pearsonovo</a:t>
            </a:r>
            <a:r>
              <a:rPr lang="cs-CZ" dirty="0" smtClean="0"/>
              <a:t> </a:t>
            </a:r>
            <a:r>
              <a:rPr lang="cs-CZ" i="1" dirty="0" smtClean="0"/>
              <a:t>r</a:t>
            </a:r>
            <a:r>
              <a:rPr lang="cs-CZ" dirty="0" smtClean="0"/>
              <a:t> na pořadí.</a:t>
            </a:r>
          </a:p>
        </p:txBody>
      </p:sp>
      <p:graphicFrame>
        <p:nvGraphicFramePr>
          <p:cNvPr id="235523" name="Object 3"/>
          <p:cNvGraphicFramePr>
            <a:graphicFrameLocks noChangeAspect="1"/>
          </p:cNvGraphicFramePr>
          <p:nvPr/>
        </p:nvGraphicFramePr>
        <p:xfrm>
          <a:off x="5134004" y="5475307"/>
          <a:ext cx="36528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0" name="Rovnice" r:id="rId4" imgW="2438280" imgH="495000" progId="Equation.3">
                  <p:embed/>
                </p:oleObj>
              </mc:Choice>
              <mc:Fallback>
                <p:oleObj name="Rovnice" r:id="rId4" imgW="2438280" imgH="495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4004" y="5475307"/>
                        <a:ext cx="3652838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704848" y="2045009"/>
          <a:ext cx="3827035" cy="42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5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5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8628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Student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Pořadí výška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Pořadí váha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Rozdíl </a:t>
                      </a:r>
                      <a:r>
                        <a:rPr lang="cs-CZ" sz="1400" b="0" i="1" dirty="0" err="1" smtClean="0"/>
                        <a:t>d</a:t>
                      </a:r>
                      <a:r>
                        <a:rPr lang="cs-CZ" sz="1400" b="0" baseline="-25000" dirty="0" err="1" smtClean="0"/>
                        <a:t>i</a:t>
                      </a:r>
                      <a:endParaRPr lang="cs-CZ" sz="1400" b="0" baseline="-2500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i="1" dirty="0" smtClean="0"/>
                        <a:t>d</a:t>
                      </a:r>
                      <a:r>
                        <a:rPr lang="cs-CZ" sz="1400" b="0" baseline="-25000" dirty="0" smtClean="0"/>
                        <a:t>i</a:t>
                      </a:r>
                      <a:r>
                        <a:rPr lang="cs-CZ" sz="1400" b="0" baseline="30000" dirty="0" smtClean="0"/>
                        <a:t>2</a:t>
                      </a:r>
                      <a:endParaRPr lang="cs-CZ" sz="1400" b="0" baseline="3000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64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56,25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9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10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11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6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8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386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13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7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-4,5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/>
                        <a:t>20,25</a:t>
                      </a:r>
                      <a:endParaRPr lang="cs-CZ" sz="1400" b="0" dirty="0"/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257027" name="Object 3"/>
          <p:cNvGraphicFramePr>
            <a:graphicFrameLocks noChangeAspect="1"/>
          </p:cNvGraphicFramePr>
          <p:nvPr/>
        </p:nvGraphicFramePr>
        <p:xfrm>
          <a:off x="5134004" y="2114562"/>
          <a:ext cx="2759075" cy="295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31" name="Rovnice" r:id="rId6" imgW="1841400" imgH="1981080" progId="Equation.3">
                  <p:embed/>
                </p:oleObj>
              </mc:Choice>
              <mc:Fallback>
                <p:oleObj name="Rovnice" r:id="rId6" imgW="1841400" imgH="1981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4004" y="2114562"/>
                        <a:ext cx="2759075" cy="295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to, že nám </a:t>
            </a:r>
            <a:r>
              <a:rPr lang="cs-CZ" i="1" dirty="0" smtClean="0"/>
              <a:t>r</a:t>
            </a:r>
            <a:r>
              <a:rPr lang="cs-CZ" dirty="0" smtClean="0"/>
              <a:t> a 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 vyšly různě?</a:t>
            </a:r>
            <a:endParaRPr lang="cs-CZ" b="1" baseline="300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8" y="1714488"/>
            <a:ext cx="7565273" cy="35004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Původní hodnoty: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Pořadí:</a:t>
            </a:r>
          </a:p>
        </p:txBody>
      </p:sp>
      <p:graphicFrame>
        <p:nvGraphicFramePr>
          <p:cNvPr id="256001" name="Object 2"/>
          <p:cNvGraphicFramePr>
            <a:graphicFrameLocks noChangeAspect="1"/>
          </p:cNvGraphicFramePr>
          <p:nvPr/>
        </p:nvGraphicFramePr>
        <p:xfrm>
          <a:off x="2844794" y="2928934"/>
          <a:ext cx="8366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7" name="Rovnice" r:id="rId4" imgW="558720" imgH="228600" progId="Equation.3">
                  <p:embed/>
                </p:oleObj>
              </mc:Choice>
              <mc:Fallback>
                <p:oleObj name="Rovnice" r:id="rId4" imgW="5587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794" y="2928934"/>
                        <a:ext cx="836612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02" name="Object 2"/>
          <p:cNvGraphicFramePr>
            <a:graphicFrameLocks noChangeAspect="1"/>
          </p:cNvGraphicFramePr>
          <p:nvPr/>
        </p:nvGraphicFramePr>
        <p:xfrm>
          <a:off x="2844794" y="2571744"/>
          <a:ext cx="79851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8" name="Rovnice" r:id="rId6" imgW="533160" imgH="203040" progId="Equation.3">
                  <p:embed/>
                </p:oleObj>
              </mc:Choice>
              <mc:Fallback>
                <p:oleObj name="Rovnice" r:id="rId6" imgW="5331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794" y="2571744"/>
                        <a:ext cx="798512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03" name="Object 3"/>
          <p:cNvGraphicFramePr>
            <a:graphicFrameLocks noChangeAspect="1"/>
          </p:cNvGraphicFramePr>
          <p:nvPr/>
        </p:nvGraphicFramePr>
        <p:xfrm>
          <a:off x="2844794" y="1794979"/>
          <a:ext cx="798512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9" name="Rovnice" r:id="rId8" imgW="533160" imgH="203040" progId="Equation.3">
                  <p:embed/>
                </p:oleObj>
              </mc:Choice>
              <mc:Fallback>
                <p:oleObj name="Rovnice" r:id="rId8" imgW="533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794" y="1794979"/>
                        <a:ext cx="798512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 descr="vyska_vaha_MatBi.jpeg"/>
          <p:cNvPicPr>
            <a:picLocks noChangeAspect="1"/>
          </p:cNvPicPr>
          <p:nvPr/>
        </p:nvPicPr>
        <p:blipFill>
          <a:blip r:embed="rId10" cstate="print"/>
          <a:srcRect t="8268" r="4231"/>
          <a:stretch>
            <a:fillRect/>
          </a:stretch>
        </p:blipFill>
        <p:spPr>
          <a:xfrm>
            <a:off x="4357686" y="1714488"/>
            <a:ext cx="4143404" cy="3962810"/>
          </a:xfrm>
          <a:prstGeom prst="rect">
            <a:avLst/>
          </a:prstGeom>
        </p:spPr>
      </p:pic>
      <p:sp>
        <p:nvSpPr>
          <p:cNvPr id="10" name="Elipsa 9"/>
          <p:cNvSpPr/>
          <p:nvPr/>
        </p:nvSpPr>
        <p:spPr>
          <a:xfrm>
            <a:off x="5991707" y="1813085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7849095" y="1813085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pro 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 a test hypotézy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 = 0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8" y="1500174"/>
            <a:ext cx="7565273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Výběrové rozdělení 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 je pro výběry s </a:t>
            </a:r>
            <a:r>
              <a:rPr lang="cs-CZ" i="1" dirty="0" smtClean="0"/>
              <a:t>n 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en-US" dirty="0" smtClean="0"/>
              <a:t>10 </a:t>
            </a:r>
            <a:r>
              <a:rPr lang="cs-CZ" dirty="0" smtClean="0"/>
              <a:t>stejné jako výběrové rozdělení </a:t>
            </a:r>
            <a:r>
              <a:rPr lang="cs-CZ" i="1" dirty="0" smtClean="0"/>
              <a:t>r</a:t>
            </a:r>
            <a:r>
              <a:rPr lang="cs-CZ" dirty="0" smtClean="0"/>
              <a:t>, proto je možné pro konstrukci 100(1-</a:t>
            </a:r>
            <a:r>
              <a:rPr lang="el-GR" dirty="0" smtClean="0"/>
              <a:t>α</a:t>
            </a:r>
            <a:r>
              <a:rPr lang="cs-CZ" dirty="0" smtClean="0"/>
              <a:t>)% IS použít metodu pro </a:t>
            </a:r>
            <a:r>
              <a:rPr lang="cs-CZ" dirty="0" err="1" smtClean="0"/>
              <a:t>Pearsonův</a:t>
            </a:r>
            <a:r>
              <a:rPr lang="cs-CZ" dirty="0" smtClean="0"/>
              <a:t> koeficient.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/>
            </a:pPr>
            <a:r>
              <a:rPr lang="cs-CZ" dirty="0" smtClean="0"/>
              <a:t>Pro větší vzorky, </a:t>
            </a:r>
            <a:r>
              <a:rPr lang="cs-CZ" i="1" dirty="0" smtClean="0"/>
              <a:t>n </a:t>
            </a:r>
            <a:r>
              <a:rPr lang="en-US" dirty="0" smtClean="0"/>
              <a:t>&gt;</a:t>
            </a:r>
            <a:r>
              <a:rPr lang="cs-CZ" dirty="0" smtClean="0"/>
              <a:t> 3</a:t>
            </a:r>
            <a:r>
              <a:rPr lang="en-US" dirty="0" smtClean="0"/>
              <a:t>0</a:t>
            </a:r>
            <a:r>
              <a:rPr lang="cs-CZ" dirty="0" smtClean="0"/>
              <a:t>, je možné použít pro ověření hypotézy H</a:t>
            </a:r>
            <a:r>
              <a:rPr lang="cs-CZ" baseline="-25000" dirty="0" smtClean="0"/>
              <a:t>0</a:t>
            </a:r>
            <a:r>
              <a:rPr lang="cs-CZ" dirty="0" smtClean="0"/>
              <a:t>: </a:t>
            </a:r>
            <a:r>
              <a:rPr lang="cs-CZ" i="1" dirty="0" err="1" smtClean="0"/>
              <a:t>r</a:t>
            </a:r>
            <a:r>
              <a:rPr lang="cs-CZ" baseline="-25000" dirty="0" err="1" smtClean="0"/>
              <a:t>s</a:t>
            </a:r>
            <a:r>
              <a:rPr lang="cs-CZ" dirty="0" smtClean="0"/>
              <a:t> = 0 stejnou testovou statistiku jako v případě </a:t>
            </a:r>
            <a:r>
              <a:rPr lang="cs-CZ" i="1" dirty="0" smtClean="0"/>
              <a:t>r</a:t>
            </a:r>
            <a:r>
              <a:rPr lang="cs-CZ" dirty="0" smtClean="0"/>
              <a:t>:</a:t>
            </a:r>
          </a:p>
        </p:txBody>
      </p:sp>
      <p:graphicFrame>
        <p:nvGraphicFramePr>
          <p:cNvPr id="258052" name="Object 4"/>
          <p:cNvGraphicFramePr>
            <a:graphicFrameLocks noChangeAspect="1"/>
          </p:cNvGraphicFramePr>
          <p:nvPr/>
        </p:nvGraphicFramePr>
        <p:xfrm>
          <a:off x="3603625" y="3829050"/>
          <a:ext cx="19383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054" name="Rovnice" r:id="rId4" imgW="1295280" imgH="469800" progId="Equation.3">
                  <p:embed/>
                </p:oleObj>
              </mc:Choice>
              <mc:Fallback>
                <p:oleObj name="Rovnice" r:id="rId4" imgW="129528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25" y="3829050"/>
                        <a:ext cx="1938338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Poznámka o </a:t>
            </a:r>
            <a:r>
              <a:rPr lang="cs-CZ" i="1" dirty="0" smtClean="0"/>
              <a:t>r</a:t>
            </a:r>
            <a:r>
              <a:rPr lang="cs-CZ" baseline="30000" dirty="0" smtClean="0"/>
              <a:t>2</a:t>
            </a:r>
            <a:endParaRPr lang="cs-CZ" b="1" baseline="300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64378" y="1500174"/>
            <a:ext cx="7565273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Korelace dvou náhodných veličin se často interpretuje pomocí druhé mocniny </a:t>
            </a:r>
            <a:r>
              <a:rPr lang="cs-CZ" dirty="0" err="1" smtClean="0"/>
              <a:t>Pearsonova</a:t>
            </a:r>
            <a:r>
              <a:rPr lang="cs-CZ" dirty="0" smtClean="0"/>
              <a:t> korelačního koeficientu: </a:t>
            </a:r>
            <a:r>
              <a:rPr lang="cs-CZ" i="1" dirty="0" smtClean="0"/>
              <a:t>r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Hodnota </a:t>
            </a:r>
            <a:r>
              <a:rPr lang="cs-CZ" i="1" dirty="0" smtClean="0"/>
              <a:t>r</a:t>
            </a:r>
            <a:r>
              <a:rPr lang="cs-CZ" baseline="30000" dirty="0" smtClean="0"/>
              <a:t>2</a:t>
            </a:r>
            <a:r>
              <a:rPr lang="cs-CZ" dirty="0" smtClean="0"/>
              <a:t> vyjadřuje, kolik % své variability sdílí jedna veličina s druhou, jinak řečeno, kolik % variability jedné veličiny může být predikováno pomocí té druhé.</a:t>
            </a:r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S hodnotou </a:t>
            </a:r>
            <a:r>
              <a:rPr lang="cs-CZ" i="1" dirty="0" smtClean="0"/>
              <a:t>r</a:t>
            </a:r>
            <a:r>
              <a:rPr lang="cs-CZ" baseline="30000" dirty="0" smtClean="0"/>
              <a:t>2</a:t>
            </a:r>
            <a:r>
              <a:rPr lang="cs-CZ" dirty="0" smtClean="0"/>
              <a:t> se setkáte v lineárních modelech.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principy – zkreslení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428736"/>
            <a:ext cx="780339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Pojem </a:t>
            </a:r>
            <a:r>
              <a:rPr lang="cs-CZ" b="1" dirty="0" smtClean="0"/>
              <a:t>zavádějící faktor </a:t>
            </a:r>
            <a:r>
              <a:rPr lang="cs-CZ" dirty="0" smtClean="0"/>
              <a:t>– pro zavádějící faktor současně platí, že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přímo nebo nepřímo ovlivňuje sledovaný následek,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je ve vztahu se studovanou expozicí ,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není mezikrokem mezi expozicí a následkem.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b="0" i="0" dirty="0" smtClean="0">
              <a:latin typeface="+mn-lt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750950" y="3452479"/>
          <a:ext cx="3560015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01599" y="3442644"/>
            <a:ext cx="3256615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7659"/>
            <a:ext cx="8229600" cy="4465637"/>
          </a:xfrm>
        </p:spPr>
        <p:txBody>
          <a:bodyPr>
            <a:normAutofit/>
          </a:bodyPr>
          <a:lstStyle/>
          <a:p>
            <a:pPr marL="514350" indent="-514350">
              <a:defRPr/>
            </a:pPr>
            <a:r>
              <a:rPr lang="cs-CZ" sz="2000" dirty="0" smtClean="0"/>
              <a:t>Proměnná asociovaná s rizikovým faktorem a kauzálně spojená s výsledkem</a:t>
            </a:r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endParaRPr lang="cs-CZ" sz="2000" dirty="0" smtClean="0"/>
          </a:p>
          <a:p>
            <a:pPr marL="514350" indent="-514350">
              <a:defRPr/>
            </a:pPr>
            <a:r>
              <a:rPr lang="cs-CZ" sz="2000" dirty="0" smtClean="0"/>
              <a:t>může zcela zatemnit skutečný vztah mezi rizikovým faktorem a výsledkem</a:t>
            </a:r>
            <a:endParaRPr lang="cs-CZ" sz="12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692275" y="2817813"/>
            <a:ext cx="23749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dirty="0">
                <a:latin typeface="+mj-lt"/>
              </a:rPr>
              <a:t>Nošení zápalek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292725" y="2817813"/>
            <a:ext cx="23749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dirty="0">
                <a:latin typeface="+mj-lt"/>
              </a:rPr>
              <a:t>Rakovina plic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63938" y="4114800"/>
            <a:ext cx="23764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dirty="0">
                <a:latin typeface="+mj-lt"/>
              </a:rPr>
              <a:t>Kouření</a:t>
            </a:r>
          </a:p>
        </p:txBody>
      </p:sp>
      <p:cxnSp>
        <p:nvCxnSpPr>
          <p:cNvPr id="8" name="Přímá spojovací šipka 7"/>
          <p:cNvCxnSpPr/>
          <p:nvPr/>
        </p:nvCxnSpPr>
        <p:spPr>
          <a:xfrm rot="5400000" flipH="1" flipV="1">
            <a:off x="5508625" y="3322638"/>
            <a:ext cx="863600" cy="863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16200000" flipV="1">
            <a:off x="2916238" y="3322638"/>
            <a:ext cx="863600" cy="863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206500" y="2565400"/>
            <a:ext cx="331152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dirty="0">
                <a:latin typeface="+mj-lt"/>
              </a:rPr>
              <a:t>RIZIKOVÝ FAKTOR?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787900" y="2565400"/>
            <a:ext cx="3313113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dirty="0">
                <a:latin typeface="+mj-lt"/>
              </a:rPr>
              <a:t>VÝSLEDEK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059113" y="4581525"/>
            <a:ext cx="331311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dirty="0">
                <a:solidFill>
                  <a:srgbClr val="FF0000"/>
                </a:solidFill>
                <a:latin typeface="+mj-lt"/>
              </a:rPr>
              <a:t>ZAVÁDĚJÍCÍ FAKTOR</a:t>
            </a: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3851275" y="3105150"/>
            <a:ext cx="1728788" cy="1588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Nadpis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cs-CZ" sz="3200" dirty="0" smtClean="0"/>
              <a:t>Zavádějící faktor (</a:t>
            </a:r>
            <a:r>
              <a:rPr lang="cs-CZ" sz="3200" dirty="0" err="1" smtClean="0"/>
              <a:t>confounder</a:t>
            </a:r>
            <a:r>
              <a:rPr lang="cs-CZ" sz="3200" dirty="0" smtClean="0"/>
              <a:t>)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376645" y="1718810"/>
          <a:ext cx="6243355" cy="2295256"/>
        </p:xfrm>
        <a:graphic>
          <a:graphicData uri="http://schemas.openxmlformats.org/drawingml/2006/table">
            <a:tbl>
              <a:tblPr/>
              <a:tblGrid>
                <a:gridCol w="132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382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Rakovina plic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Konzumace alkoholu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35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Vysoká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Nízká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5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35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1667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2273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3940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35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89793" name="Object 3"/>
          <p:cNvGraphicFramePr>
            <a:graphicFrameLocks noChangeAspect="1"/>
          </p:cNvGraphicFramePr>
          <p:nvPr/>
        </p:nvGraphicFramePr>
        <p:xfrm>
          <a:off x="1435100" y="4284663"/>
          <a:ext cx="307657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20" name="Rovnice" r:id="rId3" imgW="1955520" imgH="838080" progId="Equation.3">
                  <p:embed/>
                </p:oleObj>
              </mc:Choice>
              <mc:Fallback>
                <p:oleObj name="Rovnice" r:id="rId3" imgW="195552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284663"/>
                        <a:ext cx="3076575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Šipka doprava 6"/>
          <p:cNvSpPr/>
          <p:nvPr/>
        </p:nvSpPr>
        <p:spPr>
          <a:xfrm>
            <a:off x="4752020" y="4869160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62110" y="4599130"/>
            <a:ext cx="2786082" cy="10715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cs-CZ" sz="1600" b="1" dirty="0" smtClean="0"/>
              <a:t>Vysoká konzumace alkoholu je rizikovým faktorem pro vznik rakoviny plic...</a:t>
            </a:r>
            <a:endParaRPr lang="cs-CZ" sz="1600" b="1" dirty="0"/>
          </a:p>
        </p:txBody>
      </p:sp>
      <p:sp>
        <p:nvSpPr>
          <p:cNvPr id="9" name="Obdélník 8"/>
          <p:cNvSpPr/>
          <p:nvPr/>
        </p:nvSpPr>
        <p:spPr>
          <a:xfrm>
            <a:off x="296525" y="5904275"/>
            <a:ext cx="8055895" cy="319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lnSpc>
                <a:spcPct val="135000"/>
              </a:lnSpc>
              <a:defRPr/>
            </a:pPr>
            <a:r>
              <a:rPr lang="cs-CZ" sz="1200" b="1" dirty="0" smtClean="0"/>
              <a:t>Zdroj: </a:t>
            </a:r>
            <a:r>
              <a:rPr lang="en-US" sz="1200" b="1" dirty="0" smtClean="0"/>
              <a:t>Fundamentals of biostatistics</a:t>
            </a:r>
            <a:r>
              <a:rPr lang="cs-CZ" sz="1200" b="1" dirty="0" smtClean="0"/>
              <a:t>,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Rosner</a:t>
            </a:r>
            <a:r>
              <a:rPr lang="en-US" sz="1200" b="1" dirty="0" smtClean="0"/>
              <a:t> 2006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na zavádějící faktory: stratifikace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31540" y="1658350"/>
          <a:ext cx="6096000" cy="1320600"/>
        </p:xfrm>
        <a:graphic>
          <a:graphicData uri="http://schemas.openxmlformats.org/drawingml/2006/table">
            <a:tbl>
              <a:tblPr/>
              <a:tblGrid>
                <a:gridCol w="1294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12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Rakovina plic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Konzumace alkoholu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Vysoká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Nízká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776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31540" y="3548560"/>
          <a:ext cx="6096000" cy="1320600"/>
        </p:xfrm>
        <a:graphic>
          <a:graphicData uri="http://schemas.openxmlformats.org/drawingml/2006/table">
            <a:tbl>
              <a:tblPr/>
              <a:tblGrid>
                <a:gridCol w="1294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12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Rakovina plic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Konzumace alkoholu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Vysoká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Nízká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Ano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891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2079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3000</a:t>
                      </a:r>
                    </a:p>
                  </a:txBody>
                  <a:tcPr marL="9108" marR="9108" marT="91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6957265" y="1763815"/>
          <a:ext cx="1677988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6" name="Rovnice" r:id="rId3" imgW="1066680" imgH="761760" progId="Equation.3">
                  <p:embed/>
                </p:oleObj>
              </mc:Choice>
              <mc:Fallback>
                <p:oleObj name="Rovnice" r:id="rId3" imgW="1066680" imgH="7617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7265" y="1763815"/>
                        <a:ext cx="1677988" cy="120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6897688" y="3608388"/>
          <a:ext cx="1798637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7" name="Rovnice" r:id="rId5" imgW="1143000" imgH="761760" progId="Equation.3">
                  <p:embed/>
                </p:oleObj>
              </mc:Choice>
              <mc:Fallback>
                <p:oleObj name="Rovnice" r:id="rId5" imgW="1143000" imgH="7617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7688" y="3608388"/>
                        <a:ext cx="1798637" cy="1201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bdélník 13"/>
          <p:cNvSpPr/>
          <p:nvPr/>
        </p:nvSpPr>
        <p:spPr>
          <a:xfrm>
            <a:off x="431539" y="1223755"/>
            <a:ext cx="4275475" cy="3600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cs-CZ" sz="1600" b="1" dirty="0" smtClean="0"/>
              <a:t>Skupina kuřáků</a:t>
            </a:r>
            <a:endParaRPr lang="cs-CZ" sz="1600" b="1" dirty="0"/>
          </a:p>
        </p:txBody>
      </p:sp>
      <p:sp>
        <p:nvSpPr>
          <p:cNvPr id="15" name="Obdélník 14"/>
          <p:cNvSpPr/>
          <p:nvPr/>
        </p:nvSpPr>
        <p:spPr>
          <a:xfrm>
            <a:off x="431539" y="3134277"/>
            <a:ext cx="4275475" cy="3600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cs-CZ" sz="1600" b="1" dirty="0" smtClean="0"/>
              <a:t>Skupina nekuřáků</a:t>
            </a:r>
            <a:endParaRPr lang="cs-CZ" sz="1600" b="1" dirty="0"/>
          </a:p>
        </p:txBody>
      </p:sp>
      <p:sp>
        <p:nvSpPr>
          <p:cNvPr id="16" name="Obdélník 15"/>
          <p:cNvSpPr/>
          <p:nvPr/>
        </p:nvSpPr>
        <p:spPr>
          <a:xfrm>
            <a:off x="58253" y="5301208"/>
            <a:ext cx="9027495" cy="3600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cs-CZ" sz="1600" b="1" dirty="0" smtClean="0">
                <a:solidFill>
                  <a:srgbClr val="FF0000"/>
                </a:solidFill>
              </a:rPr>
              <a:t>Ve skutečnosti ani u kuřáků ani u nekuřáků konzumace alkoholu riziko vzniku rakoviny plic nezvyšuje</a:t>
            </a:r>
            <a:endParaRPr lang="cs-CZ" sz="1600" b="1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6525" y="5904275"/>
            <a:ext cx="8055895" cy="319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lnSpc>
                <a:spcPct val="135000"/>
              </a:lnSpc>
              <a:defRPr/>
            </a:pPr>
            <a:r>
              <a:rPr lang="cs-CZ" sz="1200" b="1" dirty="0" smtClean="0"/>
              <a:t>Zdroj: </a:t>
            </a:r>
            <a:r>
              <a:rPr lang="en-US" sz="1200" b="1" dirty="0" smtClean="0"/>
              <a:t>Fundamentals of biostatistics</a:t>
            </a:r>
            <a:r>
              <a:rPr lang="cs-CZ" sz="1200" b="1" dirty="0" smtClean="0"/>
              <a:t>,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Rosner</a:t>
            </a:r>
            <a:r>
              <a:rPr lang="en-US" sz="1200" b="1" dirty="0" smtClean="0"/>
              <a:t> 2006</a:t>
            </a:r>
          </a:p>
        </p:txBody>
      </p:sp>
      <p:sp>
        <p:nvSpPr>
          <p:cNvPr id="17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cs-CZ" dirty="0" smtClean="0"/>
              <a:t>Jak na zavádějící faktory: stratifikace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864378" y="1500174"/>
            <a:ext cx="7565274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Sledujeme souvislost věku matky a výskytu náhlého úmrtí kojence (SIDS). Výsledky dány v tabulce: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endParaRPr lang="cs-CZ" dirty="0" smtClean="0"/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dirty="0" smtClean="0"/>
              <a:t>Pomocí </a:t>
            </a:r>
            <a:r>
              <a:rPr lang="cs-CZ" dirty="0" err="1" smtClean="0"/>
              <a:t>Pearsonova</a:t>
            </a:r>
            <a:r>
              <a:rPr lang="cs-CZ" dirty="0" smtClean="0"/>
              <a:t> chí-kvadrát nebo </a:t>
            </a:r>
            <a:r>
              <a:rPr lang="cs-CZ" dirty="0" err="1" smtClean="0"/>
              <a:t>Fisherova</a:t>
            </a:r>
            <a:r>
              <a:rPr lang="cs-CZ" dirty="0" smtClean="0"/>
              <a:t> exaktního testu můžeme rozhodovat o závislosti/nezávislosti dvou sledovaných veličin. Testy ale neumožňují tento vztah kvantifikovat.</a:t>
            </a:r>
          </a:p>
          <a:p>
            <a:pPr marL="182563" lvl="0" indent="-182563">
              <a:lnSpc>
                <a:spcPct val="120000"/>
              </a:lnSpc>
              <a:spcBef>
                <a:spcPct val="20000"/>
              </a:spcBef>
              <a:buBlip>
                <a:blip r:embed="rId2"/>
              </a:buBlip>
              <a:defRPr/>
            </a:pPr>
            <a:r>
              <a:rPr lang="cs-CZ" b="1" dirty="0" smtClean="0"/>
              <a:t>Má-li to smysl a chceme-li kvantifikovat (rozhodovat o těsnosti této závislosti) můžeme použít tzv. </a:t>
            </a:r>
            <a:r>
              <a:rPr lang="cs-CZ" b="1" dirty="0" smtClean="0">
                <a:solidFill>
                  <a:srgbClr val="FF0000"/>
                </a:solidFill>
              </a:rPr>
              <a:t>relativní riziko (RR) </a:t>
            </a:r>
            <a:r>
              <a:rPr lang="cs-CZ" b="1" dirty="0" smtClean="0"/>
              <a:t>a </a:t>
            </a:r>
            <a:r>
              <a:rPr lang="cs-CZ" b="1" dirty="0" smtClean="0">
                <a:solidFill>
                  <a:srgbClr val="FF0000"/>
                </a:solidFill>
              </a:rPr>
              <a:t>poměr šancí (OR)</a:t>
            </a:r>
            <a:r>
              <a:rPr lang="cs-CZ" b="1" dirty="0" smtClean="0"/>
              <a:t>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07388" y="2312626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SIDS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Věk matky 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 25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 a více</a:t>
                      </a:r>
                      <a:r>
                        <a:rPr lang="cs-CZ" sz="1600" i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7301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11241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18542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7330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11256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18586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Srovnávané skupiny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500174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Pomocí </a:t>
            </a:r>
            <a:r>
              <a:rPr lang="cs-CZ" i="1" dirty="0" smtClean="0"/>
              <a:t>RR</a:t>
            </a:r>
            <a:r>
              <a:rPr lang="cs-CZ" dirty="0" smtClean="0"/>
              <a:t> i </a:t>
            </a:r>
            <a:r>
              <a:rPr lang="cs-CZ" i="1" dirty="0" smtClean="0"/>
              <a:t>OR </a:t>
            </a:r>
            <a:r>
              <a:rPr lang="cs-CZ" dirty="0" smtClean="0"/>
              <a:t>můžeme srovnat pravděpodobnosti výskytu sledovaného jevu ve dvou různých skupinách: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1. skupina s pravděpodobností výskytu události </a:t>
            </a:r>
            <a:r>
              <a:rPr lang="cs-CZ" b="1" i="1" dirty="0" smtClean="0"/>
              <a:t>P</a:t>
            </a:r>
            <a:r>
              <a:rPr lang="cs-CZ" b="1" baseline="-25000" dirty="0" smtClean="0"/>
              <a:t>1</a:t>
            </a:r>
            <a:r>
              <a:rPr lang="cs-CZ" b="1" dirty="0" smtClean="0"/>
              <a:t>: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experimentální skupina – např. léčená novou léčbou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riziková skupina – např. hypertonici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skupina s expozicí určitému faktoru – např. horníci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b="1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2. skupina s pravděpodobností výskytu události </a:t>
            </a:r>
            <a:r>
              <a:rPr lang="cs-CZ" b="1" i="1" dirty="0" smtClean="0"/>
              <a:t>P</a:t>
            </a:r>
            <a:r>
              <a:rPr lang="cs-CZ" b="1" baseline="-25000" dirty="0" smtClean="0"/>
              <a:t>0</a:t>
            </a:r>
            <a:r>
              <a:rPr lang="cs-CZ" b="1" dirty="0" smtClean="0"/>
              <a:t>: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kontrolní skupina </a:t>
            </a:r>
          </a:p>
          <a:p>
            <a:pPr marL="639763" lvl="1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skupina bez expozice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Relativní riziko = </a:t>
            </a:r>
            <a:r>
              <a:rPr lang="cs-CZ" b="1" dirty="0" err="1" smtClean="0"/>
              <a:t>Relative</a:t>
            </a:r>
            <a:r>
              <a:rPr lang="cs-CZ" b="1" dirty="0" smtClean="0"/>
              <a:t> risk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428736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Výpočet relativního rizika (RR) umožňuje srovnat pravděpodobnosti výskytu sledovaného jevu ve dvou různých skupinách.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1. skupina –</a:t>
            </a:r>
            <a:r>
              <a:rPr lang="cs-CZ" b="1" dirty="0" smtClean="0"/>
              <a:t> experimentální nebo skupina s expozicí určitému faktoru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2. skupina – </a:t>
            </a:r>
            <a:r>
              <a:rPr lang="cs-CZ" b="1" dirty="0" smtClean="0"/>
              <a:t>kontrolní nebo skupina bez expozice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201731" name="Object 3"/>
          <p:cNvGraphicFramePr>
            <a:graphicFrameLocks noChangeAspect="1"/>
          </p:cNvGraphicFramePr>
          <p:nvPr/>
        </p:nvGraphicFramePr>
        <p:xfrm>
          <a:off x="6538938" y="4658533"/>
          <a:ext cx="16764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84" name="Rovnice" r:id="rId4" imgW="1066680" imgH="761760" progId="Equation.3">
                  <p:embed/>
                </p:oleObj>
              </mc:Choice>
              <mc:Fallback>
                <p:oleObj name="Rovnice" r:id="rId4" imgW="1066680" imgH="7617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938" y="4658533"/>
                        <a:ext cx="1676400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1120033" y="3202544"/>
            <a:ext cx="6903935" cy="869398"/>
            <a:chOff x="1401887" y="3143248"/>
            <a:chExt cx="6903935" cy="869398"/>
          </a:xfrm>
        </p:grpSpPr>
        <p:graphicFrame>
          <p:nvGraphicFramePr>
            <p:cNvPr id="6" name="Object 1"/>
            <p:cNvGraphicFramePr>
              <a:graphicFrameLocks noChangeAspect="1"/>
            </p:cNvGraphicFramePr>
            <p:nvPr/>
          </p:nvGraphicFramePr>
          <p:xfrm>
            <a:off x="1401887" y="3418915"/>
            <a:ext cx="558800" cy="260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785" name="Rovnice" r:id="rId6" imgW="355320" imgH="164880" progId="Equation.3">
                    <p:embed/>
                  </p:oleObj>
                </mc:Choice>
                <mc:Fallback>
                  <p:oleObj name="Rovnice" r:id="rId6" imgW="355320" imgH="16488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01887" y="3418915"/>
                          <a:ext cx="558800" cy="260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977265" y="3143248"/>
              <a:ext cx="57648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dirty="0" smtClean="0">
                  <a:solidFill>
                    <a:srgbClr val="FF0000"/>
                  </a:solidFill>
                </a:rPr>
                <a:t>Pravděpodobnost výskytu jevu v 1. skupině (experimentální)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2180558" y="3643314"/>
              <a:ext cx="535826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cs-CZ" dirty="0" smtClean="0">
                  <a:solidFill>
                    <a:srgbClr val="FF0000"/>
                  </a:solidFill>
                </a:rPr>
                <a:t>Pravděpodobnost výskytu jevu ve 2. skupině (kontrolní)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Přímá spojovací čára 8"/>
            <p:cNvCxnSpPr/>
            <p:nvPr/>
          </p:nvCxnSpPr>
          <p:spPr>
            <a:xfrm>
              <a:off x="2015689" y="3571876"/>
              <a:ext cx="5688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3780" name="Object 2"/>
            <p:cNvGraphicFramePr>
              <a:graphicFrameLocks noChangeAspect="1"/>
            </p:cNvGraphicFramePr>
            <p:nvPr/>
          </p:nvGraphicFramePr>
          <p:xfrm>
            <a:off x="7786710" y="3256906"/>
            <a:ext cx="519112" cy="681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3786" name="Rovnice" r:id="rId8" imgW="330120" imgH="431640" progId="Equation.3">
                    <p:embed/>
                  </p:oleObj>
                </mc:Choice>
                <mc:Fallback>
                  <p:oleObj name="Rovnice" r:id="rId8" imgW="330120" imgH="431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86710" y="3256906"/>
                          <a:ext cx="519112" cy="6810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785786" y="4445011"/>
          <a:ext cx="4714909" cy="1627195"/>
        </p:xfrm>
        <a:graphic>
          <a:graphicData uri="http://schemas.openxmlformats.org/drawingml/2006/table">
            <a:tbl>
              <a:tblPr/>
              <a:tblGrid>
                <a:gridCol w="1178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latin typeface="+mn-lt"/>
                          <a:ea typeface="Times New Roman"/>
                          <a:cs typeface="Times New Roman"/>
                        </a:rPr>
                        <a:t>Sledovaný jev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Skupina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Experimentální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Kontrolní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+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4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c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cs-CZ" sz="1400" i="1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d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i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</a:t>
                      </a:r>
                      <a:endParaRPr lang="cs-CZ" sz="14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Šipka doprava 13"/>
          <p:cNvSpPr/>
          <p:nvPr/>
        </p:nvSpPr>
        <p:spPr>
          <a:xfrm>
            <a:off x="5715008" y="5151451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relativní riziko</a:t>
            </a:r>
            <a:endParaRPr lang="cs-CZ" b="1" dirty="0"/>
          </a:p>
        </p:txBody>
      </p:sp>
      <p:sp>
        <p:nvSpPr>
          <p:cNvPr id="47" name="Podnadpis 2"/>
          <p:cNvSpPr txBox="1">
            <a:spLocks/>
          </p:cNvSpPr>
          <p:nvPr/>
        </p:nvSpPr>
        <p:spPr>
          <a:xfrm>
            <a:off x="864379" y="1428736"/>
            <a:ext cx="7415242" cy="4786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Sledujeme souvislost věku matky a výskytu náhlého úmrtí kojence (SIDS). Výsledky dány v tabulce: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107388" y="2312626"/>
          <a:ext cx="4929224" cy="2055825"/>
        </p:xfrm>
        <a:graphic>
          <a:graphicData uri="http://schemas.openxmlformats.org/drawingml/2006/table">
            <a:tbl>
              <a:tblPr/>
              <a:tblGrid>
                <a:gridCol w="1232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1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SIDS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latin typeface="+mn-lt"/>
                          <a:ea typeface="Times New Roman"/>
                          <a:cs typeface="Times New Roman"/>
                        </a:rPr>
                        <a:t>Věk matky </a:t>
                      </a:r>
                      <a:endParaRPr lang="cs-CZ" sz="1600" i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 25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 a více</a:t>
                      </a:r>
                      <a:r>
                        <a:rPr lang="cs-CZ" sz="1600" i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let</a:t>
                      </a:r>
                      <a:endParaRPr lang="cs-CZ" sz="1600" i="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Ano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29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15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44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Ne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7301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11241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18542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Celkem</a:t>
                      </a:r>
                      <a:endParaRPr lang="cs-CZ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7330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11256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latin typeface="+mn-lt"/>
                          <a:ea typeface="Times New Roman"/>
                          <a:cs typeface="Times New Roman"/>
                        </a:rPr>
                        <a:t>18586</a:t>
                      </a:r>
                      <a:endParaRPr lang="cs-CZ" sz="1600" i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2755" name="Object 3"/>
          <p:cNvGraphicFramePr>
            <a:graphicFrameLocks noChangeAspect="1"/>
          </p:cNvGraphicFramePr>
          <p:nvPr/>
        </p:nvGraphicFramePr>
        <p:xfrm>
          <a:off x="1142976" y="4659313"/>
          <a:ext cx="3611562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57" name="Rovnice" r:id="rId4" imgW="2298600" imgH="761760" progId="Equation.3">
                  <p:embed/>
                </p:oleObj>
              </mc:Choice>
              <mc:Fallback>
                <p:oleObj name="Rovnice" r:id="rId4" imgW="2298600" imgH="7617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4659313"/>
                        <a:ext cx="3611562" cy="1200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Šipka doprava 7"/>
          <p:cNvSpPr/>
          <p:nvPr/>
        </p:nvSpPr>
        <p:spPr>
          <a:xfrm>
            <a:off x="5000628" y="5152231"/>
            <a:ext cx="64294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57884" y="4732990"/>
            <a:ext cx="2786082" cy="107157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cs-CZ" sz="1600" b="1" dirty="0" smtClean="0"/>
              <a:t>Riziko výskytu SIDS u dětí matek ve věku do 25 je téměř třikrát vyšší než u dětí matek rodících ve vyšším věku.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Riziko vs. „šance“ (odds)</a:t>
            </a:r>
            <a:endParaRPr lang="cs-CZ" b="1" smtClean="0"/>
          </a:p>
        </p:txBody>
      </p:sp>
      <p:sp>
        <p:nvSpPr>
          <p:cNvPr id="8198" name="Podnadpis 2"/>
          <p:cNvSpPr txBox="1">
            <a:spLocks/>
          </p:cNvSpPr>
          <p:nvPr/>
        </p:nvSpPr>
        <p:spPr bwMode="auto">
          <a:xfrm>
            <a:off x="683953" y="1500188"/>
            <a:ext cx="7776095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r>
              <a:rPr lang="cs-CZ" b="1" dirty="0" smtClean="0">
                <a:latin typeface="+mj-lt"/>
              </a:rPr>
              <a:t>Riziko</a:t>
            </a:r>
            <a:r>
              <a:rPr lang="cs-CZ" b="1" dirty="0">
                <a:latin typeface="+mj-lt"/>
              </a:rPr>
              <a:t> </a:t>
            </a:r>
            <a:r>
              <a:rPr lang="cs-CZ" b="1" dirty="0" smtClean="0">
                <a:latin typeface="+mj-lt"/>
              </a:rPr>
              <a:t>a pravděpodobnost </a:t>
            </a:r>
            <a:r>
              <a:rPr lang="cs-CZ" dirty="0" smtClean="0">
                <a:latin typeface="+mj-lt"/>
              </a:rPr>
              <a:t>– </a:t>
            </a:r>
            <a:r>
              <a:rPr lang="cs-CZ" dirty="0">
                <a:latin typeface="+mj-lt"/>
              </a:rPr>
              <a:t>odhad pravděpodobnosti vzniku onemocnění</a:t>
            </a:r>
          </a:p>
          <a:p>
            <a:pPr marL="182563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r>
              <a:rPr lang="cs-CZ" b="1" dirty="0">
                <a:latin typeface="+mj-lt"/>
              </a:rPr>
              <a:t>Relativní riziko </a:t>
            </a:r>
            <a:r>
              <a:rPr lang="cs-CZ" dirty="0">
                <a:latin typeface="+mj-lt"/>
              </a:rPr>
              <a:t>– poměr dvou pravděpodobností</a:t>
            </a:r>
          </a:p>
          <a:p>
            <a:pPr marL="182563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endParaRPr lang="cs-CZ" b="1" dirty="0">
              <a:solidFill>
                <a:srgbClr val="FF0000"/>
              </a:solidFill>
              <a:latin typeface="+mj-lt"/>
            </a:endParaRPr>
          </a:p>
          <a:p>
            <a:pPr marL="182563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r>
              <a:rPr lang="cs-CZ" b="1" dirty="0">
                <a:latin typeface="+mj-lt"/>
              </a:rPr>
              <a:t>Šance</a:t>
            </a:r>
            <a:r>
              <a:rPr lang="cs-CZ" dirty="0">
                <a:latin typeface="+mj-lt"/>
              </a:rPr>
              <a:t> – poměr pravděpodobnosti výskytu jevu a výskytu opačného jevu</a:t>
            </a:r>
          </a:p>
          <a:p>
            <a:pPr marL="182563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endParaRPr lang="cs-CZ" dirty="0">
              <a:latin typeface="+mj-lt"/>
            </a:endParaRPr>
          </a:p>
          <a:p>
            <a:pPr marL="182563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endParaRPr lang="cs-CZ" dirty="0">
              <a:latin typeface="+mj-lt"/>
            </a:endParaRPr>
          </a:p>
          <a:p>
            <a:pPr marL="639763" lvl="1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endParaRPr lang="cs-CZ" dirty="0">
              <a:latin typeface="+mj-lt"/>
            </a:endParaRPr>
          </a:p>
          <a:p>
            <a:pPr marL="639763" lvl="1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r>
              <a:rPr lang="cs-CZ" dirty="0">
                <a:latin typeface="+mj-lt"/>
              </a:rPr>
              <a:t>nabývá hodnot mezi 0 a nekonečnem</a:t>
            </a:r>
          </a:p>
          <a:p>
            <a:pPr marL="639763" lvl="1" indent="-182563">
              <a:lnSpc>
                <a:spcPct val="135000"/>
              </a:lnSpc>
              <a:buFontTx/>
              <a:buBlip>
                <a:blip r:embed="rId3"/>
              </a:buBlip>
              <a:defRPr/>
            </a:pPr>
            <a:r>
              <a:rPr lang="cs-CZ" dirty="0">
                <a:latin typeface="+mj-lt"/>
              </a:rPr>
              <a:t>pokud kůň </a:t>
            </a:r>
            <a:r>
              <a:rPr lang="cs-CZ" dirty="0" smtClean="0">
                <a:latin typeface="+mj-lt"/>
              </a:rPr>
              <a:t>vyhraje </a:t>
            </a:r>
            <a:r>
              <a:rPr lang="cs-CZ" dirty="0">
                <a:latin typeface="+mj-lt"/>
              </a:rPr>
              <a:t>s pravděpodobností 10%, jaká je jeho </a:t>
            </a:r>
            <a:r>
              <a:rPr lang="cs-CZ" b="1" dirty="0">
                <a:latin typeface="+mj-lt"/>
              </a:rPr>
              <a:t>šance</a:t>
            </a:r>
            <a:r>
              <a:rPr lang="cs-CZ" dirty="0">
                <a:latin typeface="+mj-lt"/>
              </a:rPr>
              <a:t> na výhru?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908175" y="3213100"/>
          <a:ext cx="127793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48" name="Rovnice" r:id="rId4" imgW="812520" imgH="431640" progId="Equation.3">
                  <p:embed/>
                </p:oleObj>
              </mc:Choice>
              <mc:Fallback>
                <p:oleObj name="Rovnice" r:id="rId4" imgW="8125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213100"/>
                        <a:ext cx="1277938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26223</TotalTime>
  <Words>2801</Words>
  <Application>Microsoft Office PowerPoint</Application>
  <PresentationFormat>Předvádění na obrazovce (4:3)</PresentationFormat>
  <Paragraphs>686</Paragraphs>
  <Slides>47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Calibri</vt:lpstr>
      <vt:lpstr>Times New Roman</vt:lpstr>
      <vt:lpstr>Motiv sady Office</vt:lpstr>
      <vt:lpstr>Rovnice</vt:lpstr>
      <vt:lpstr>Přednáška XI.  Asociace ve čtyřpolní tabulce  a základy korelační analýzy</vt:lpstr>
      <vt:lpstr>Opakování – Fisherův exaktní test</vt:lpstr>
      <vt:lpstr>Opakování – Chí-kvadrát test dobré shody</vt:lpstr>
      <vt:lpstr>1. Vyjádření rizik ve čtyřpolní tabulce</vt:lpstr>
      <vt:lpstr>Motivace</vt:lpstr>
      <vt:lpstr>Srovnávané skupiny</vt:lpstr>
      <vt:lpstr>Relativní riziko = Relative risk</vt:lpstr>
      <vt:lpstr>Příklad – relativní riziko</vt:lpstr>
      <vt:lpstr>Riziko vs. „šance“ (odds)</vt:lpstr>
      <vt:lpstr>Poměr šancí = Odds ratio</vt:lpstr>
      <vt:lpstr>Příklad – odds ratio</vt:lpstr>
      <vt:lpstr>Grafické srovnání RR a OR</vt:lpstr>
      <vt:lpstr>Umělý příklad – pití slazených nápojů</vt:lpstr>
      <vt:lpstr>Srovnání RR a OR</vt:lpstr>
      <vt:lpstr>Komentáře k RR, OR</vt:lpstr>
      <vt:lpstr>Výhody a nevýhody RR a OR</vt:lpstr>
      <vt:lpstr>Prospektivní a retrospektivní studie </vt:lpstr>
      <vt:lpstr>Použití RR a OR</vt:lpstr>
      <vt:lpstr>Intervalové odhady</vt:lpstr>
      <vt:lpstr>Příklad – intervalové odhady</vt:lpstr>
      <vt:lpstr>Další způsoby vyjádření rozdílu rizika</vt:lpstr>
      <vt:lpstr>Další způsoby vyjádření rozdílu rizika</vt:lpstr>
      <vt:lpstr>Zvláštní případ RRR – účinnost vakcíny (vaccine efficacy)</vt:lpstr>
      <vt:lpstr>Absolutní vs. relativní četnost</vt:lpstr>
      <vt:lpstr>NNT a absolutní vs. relativní četnost </vt:lpstr>
      <vt:lpstr>2. Hodnocení vztahu dvou spojitých veličin – základy korelace</vt:lpstr>
      <vt:lpstr>Proč hodnotit vztah dvou spojitých veličin?</vt:lpstr>
      <vt:lpstr>Jak hodnotit vztah dvou spojitých veličin?</vt:lpstr>
      <vt:lpstr>Korelace</vt:lpstr>
      <vt:lpstr>Pearsonův korelační koeficient (r)</vt:lpstr>
      <vt:lpstr>Pearsonův korelační koeficient (r)</vt:lpstr>
      <vt:lpstr>Příklad – Pearsonův korelační koeficient (r)</vt:lpstr>
      <vt:lpstr>Problémy s výpočtem r</vt:lpstr>
      <vt:lpstr>Interval spolehlivosti pro r</vt:lpstr>
      <vt:lpstr>Příklad – interval spolehlivosti pro r</vt:lpstr>
      <vt:lpstr>Test hypotézy H0: r = 0</vt:lpstr>
      <vt:lpstr>Příklad – test hypotézy H0: r = 0</vt:lpstr>
      <vt:lpstr>Spearmanův korelační koeficient (rs)</vt:lpstr>
      <vt:lpstr>Příklad – Spearmanův korelační koeficient (rs)</vt:lpstr>
      <vt:lpstr>Příklad – Spearmanův korelační koeficient (rs)</vt:lpstr>
      <vt:lpstr>Jak to, že nám r a rs vyšly různě?</vt:lpstr>
      <vt:lpstr>IS pro rs a test hypotézy H0: rs = 0</vt:lpstr>
      <vt:lpstr>Poznámka o r2</vt:lpstr>
      <vt:lpstr>Klíčové principy – zkreslení</vt:lpstr>
      <vt:lpstr>Prezentace aplikace PowerPoint</vt:lpstr>
      <vt:lpstr>Jak na zavádějící faktory: stratifikace</vt:lpstr>
      <vt:lpstr>Jak na zavádějící faktory: stratifikace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BIOSTATISTIKA v matematické biologii</dc:title>
  <dc:creator>Pavlík</dc:creator>
  <cp:lastModifiedBy>Pavlík Tomáš RNDr. Ph.D.</cp:lastModifiedBy>
  <cp:revision>836</cp:revision>
  <dcterms:created xsi:type="dcterms:W3CDTF">2009-06-29T12:10:55Z</dcterms:created>
  <dcterms:modified xsi:type="dcterms:W3CDTF">2020-03-11T21:30:59Z</dcterms:modified>
</cp:coreProperties>
</file>