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3"/>
  </p:notesMasterIdLst>
  <p:sldIdLst>
    <p:sldId id="328" r:id="rId2"/>
    <p:sldId id="387" r:id="rId3"/>
    <p:sldId id="388" r:id="rId4"/>
    <p:sldId id="334" r:id="rId5"/>
    <p:sldId id="404" r:id="rId6"/>
    <p:sldId id="329" r:id="rId7"/>
    <p:sldId id="391" r:id="rId8"/>
    <p:sldId id="377" r:id="rId9"/>
    <p:sldId id="379" r:id="rId10"/>
    <p:sldId id="376" r:id="rId11"/>
    <p:sldId id="381" r:id="rId12"/>
    <p:sldId id="389" r:id="rId13"/>
    <p:sldId id="390" r:id="rId14"/>
    <p:sldId id="414" r:id="rId15"/>
    <p:sldId id="380" r:id="rId16"/>
    <p:sldId id="367" r:id="rId17"/>
    <p:sldId id="368" r:id="rId18"/>
    <p:sldId id="385" r:id="rId19"/>
    <p:sldId id="397" r:id="rId20"/>
    <p:sldId id="408" r:id="rId21"/>
    <p:sldId id="402" r:id="rId22"/>
    <p:sldId id="403" r:id="rId23"/>
    <p:sldId id="407" r:id="rId24"/>
    <p:sldId id="398" r:id="rId25"/>
    <p:sldId id="399" r:id="rId26"/>
    <p:sldId id="401" r:id="rId27"/>
    <p:sldId id="400" r:id="rId28"/>
    <p:sldId id="394" r:id="rId29"/>
    <p:sldId id="371" r:id="rId30"/>
    <p:sldId id="406" r:id="rId31"/>
    <p:sldId id="393" r:id="rId32"/>
    <p:sldId id="369" r:id="rId33"/>
    <p:sldId id="370" r:id="rId34"/>
    <p:sldId id="409" r:id="rId35"/>
    <p:sldId id="396" r:id="rId36"/>
    <p:sldId id="383" r:id="rId37"/>
    <p:sldId id="384" r:id="rId38"/>
    <p:sldId id="395" r:id="rId39"/>
    <p:sldId id="374" r:id="rId40"/>
    <p:sldId id="386" r:id="rId41"/>
    <p:sldId id="412" r:id="rId42"/>
  </p:sldIdLst>
  <p:sldSz cx="9144000" cy="6858000" type="screen4x3"/>
  <p:notesSz cx="6797675" cy="987425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20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5CF113-5279-4DE2-BCA3-8DCF996A9D42}" type="doc">
      <dgm:prSet loTypeId="urn:microsoft.com/office/officeart/2005/8/layout/vProcess5" loCatId="process" qsTypeId="urn:microsoft.com/office/officeart/2005/8/quickstyle/3d1" qsCatId="3D" csTypeId="urn:microsoft.com/office/officeart/2005/8/colors/colorful2" csCatId="colorful" phldr="1"/>
      <dgm:spPr/>
      <dgm:t>
        <a:bodyPr/>
        <a:lstStyle/>
        <a:p>
          <a:endParaRPr lang="cs-CZ"/>
        </a:p>
      </dgm:t>
    </dgm:pt>
    <dgm:pt modelId="{43B22503-E2E8-4398-92DD-217B2D3847AB}">
      <dgm:prSet phldrT="[Text]"/>
      <dgm:spPr/>
      <dgm:t>
        <a:bodyPr/>
        <a:lstStyle/>
        <a:p>
          <a:pPr rtl="0"/>
          <a:r>
            <a:rPr lang="cs-CZ" dirty="0" smtClean="0">
              <a:solidFill>
                <a:schemeClr val="tx1"/>
              </a:solidFill>
            </a:rPr>
            <a:t>Klinický výzkum je základem medicíny založené na důkazech.</a:t>
          </a:r>
          <a:endParaRPr lang="cs-CZ" dirty="0">
            <a:solidFill>
              <a:schemeClr val="tx1"/>
            </a:solidFill>
          </a:endParaRPr>
        </a:p>
      </dgm:t>
    </dgm:pt>
    <dgm:pt modelId="{B57C2D7C-BF6E-4F03-A24E-BB96D18F4D4E}" type="parTrans" cxnId="{FB4646FD-F5C7-4C16-B5DA-8100CE0DDD3F}">
      <dgm:prSet/>
      <dgm:spPr/>
      <dgm:t>
        <a:bodyPr/>
        <a:lstStyle/>
        <a:p>
          <a:endParaRPr lang="cs-CZ">
            <a:solidFill>
              <a:schemeClr val="tx1"/>
            </a:solidFill>
          </a:endParaRPr>
        </a:p>
      </dgm:t>
    </dgm:pt>
    <dgm:pt modelId="{D2A34663-C87A-4412-BD23-4CC112CF54EA}" type="sibTrans" cxnId="{FB4646FD-F5C7-4C16-B5DA-8100CE0DDD3F}">
      <dgm:prSet/>
      <dgm:spPr/>
      <dgm:t>
        <a:bodyPr/>
        <a:lstStyle/>
        <a:p>
          <a:endParaRPr lang="cs-CZ">
            <a:solidFill>
              <a:schemeClr val="tx1"/>
            </a:solidFill>
          </a:endParaRPr>
        </a:p>
      </dgm:t>
    </dgm:pt>
    <dgm:pt modelId="{65C4A7F7-239E-42A8-9442-707F2FB2F6BE}">
      <dgm:prSet phldrT="[Text]"/>
      <dgm:spPr/>
      <dgm:t>
        <a:bodyPr/>
        <a:lstStyle/>
        <a:p>
          <a:pPr rtl="0"/>
          <a:r>
            <a:rPr lang="cs-CZ" dirty="0" smtClean="0">
              <a:solidFill>
                <a:schemeClr val="tx1"/>
              </a:solidFill>
            </a:rPr>
            <a:t>Biostatistika je dnes nedílnou součástí klinického výzkumu.</a:t>
          </a:r>
          <a:endParaRPr lang="cs-CZ" dirty="0">
            <a:solidFill>
              <a:schemeClr val="tx1"/>
            </a:solidFill>
          </a:endParaRPr>
        </a:p>
      </dgm:t>
    </dgm:pt>
    <dgm:pt modelId="{B5D3E4E2-C7A3-48CC-BE28-A9B39D3A11B1}" type="parTrans" cxnId="{D7A03445-D126-4DA8-AC25-BC4CE787277E}">
      <dgm:prSet/>
      <dgm:spPr/>
      <dgm:t>
        <a:bodyPr/>
        <a:lstStyle/>
        <a:p>
          <a:endParaRPr lang="cs-CZ">
            <a:solidFill>
              <a:schemeClr val="tx1"/>
            </a:solidFill>
          </a:endParaRPr>
        </a:p>
      </dgm:t>
    </dgm:pt>
    <dgm:pt modelId="{48863B15-8A58-4A1A-9115-ED098CA400FE}" type="sibTrans" cxnId="{D7A03445-D126-4DA8-AC25-BC4CE787277E}">
      <dgm:prSet/>
      <dgm:spPr/>
      <dgm:t>
        <a:bodyPr/>
        <a:lstStyle/>
        <a:p>
          <a:endParaRPr lang="cs-CZ">
            <a:solidFill>
              <a:schemeClr val="tx1"/>
            </a:solidFill>
          </a:endParaRPr>
        </a:p>
      </dgm:t>
    </dgm:pt>
    <dgm:pt modelId="{DC9AD792-710B-4518-997C-D3A98E105FD9}">
      <dgm:prSet phldrT="[Text]"/>
      <dgm:spPr/>
      <dgm:t>
        <a:bodyPr/>
        <a:lstStyle/>
        <a:p>
          <a:pPr rtl="0"/>
          <a:r>
            <a:rPr lang="cs-CZ" dirty="0" smtClean="0">
              <a:solidFill>
                <a:schemeClr val="tx1"/>
              </a:solidFill>
            </a:rPr>
            <a:t>Testování hypotéz je základem biostatistiky.</a:t>
          </a:r>
          <a:endParaRPr lang="cs-CZ" dirty="0">
            <a:solidFill>
              <a:schemeClr val="tx1"/>
            </a:solidFill>
          </a:endParaRPr>
        </a:p>
      </dgm:t>
    </dgm:pt>
    <dgm:pt modelId="{BBAD39B7-961A-47F7-841A-42FBCB5DD003}" type="parTrans" cxnId="{4F02E3BA-7085-448B-9571-213D69D3D087}">
      <dgm:prSet/>
      <dgm:spPr/>
      <dgm:t>
        <a:bodyPr/>
        <a:lstStyle/>
        <a:p>
          <a:endParaRPr lang="cs-CZ">
            <a:solidFill>
              <a:schemeClr val="tx1"/>
            </a:solidFill>
          </a:endParaRPr>
        </a:p>
      </dgm:t>
    </dgm:pt>
    <dgm:pt modelId="{D0AE4F5B-E967-4372-87F1-FAEC5ECC4A3A}" type="sibTrans" cxnId="{4F02E3BA-7085-448B-9571-213D69D3D087}">
      <dgm:prSet/>
      <dgm:spPr/>
      <dgm:t>
        <a:bodyPr/>
        <a:lstStyle/>
        <a:p>
          <a:endParaRPr lang="cs-CZ">
            <a:solidFill>
              <a:schemeClr val="tx1"/>
            </a:solidFill>
          </a:endParaRPr>
        </a:p>
      </dgm:t>
    </dgm:pt>
    <dgm:pt modelId="{0BBA8181-E1B0-4E6A-90BA-7923DBC59AAE}" type="pres">
      <dgm:prSet presAssocID="{B15CF113-5279-4DE2-BCA3-8DCF996A9D42}" presName="outerComposite" presStyleCnt="0">
        <dgm:presLayoutVars>
          <dgm:chMax val="5"/>
          <dgm:dir/>
          <dgm:resizeHandles val="exact"/>
        </dgm:presLayoutVars>
      </dgm:prSet>
      <dgm:spPr/>
      <dgm:t>
        <a:bodyPr/>
        <a:lstStyle/>
        <a:p>
          <a:endParaRPr lang="cs-CZ"/>
        </a:p>
      </dgm:t>
    </dgm:pt>
    <dgm:pt modelId="{09BB1E2B-1D13-4201-A55F-ACDD7BA2CBB3}" type="pres">
      <dgm:prSet presAssocID="{B15CF113-5279-4DE2-BCA3-8DCF996A9D42}" presName="dummyMaxCanvas" presStyleCnt="0">
        <dgm:presLayoutVars/>
      </dgm:prSet>
      <dgm:spPr/>
    </dgm:pt>
    <dgm:pt modelId="{014FC861-B599-44C0-B9E2-4742E85EA5A0}" type="pres">
      <dgm:prSet presAssocID="{B15CF113-5279-4DE2-BCA3-8DCF996A9D42}" presName="ThreeNodes_1" presStyleLbl="node1" presStyleIdx="0" presStyleCnt="3">
        <dgm:presLayoutVars>
          <dgm:bulletEnabled val="1"/>
        </dgm:presLayoutVars>
      </dgm:prSet>
      <dgm:spPr/>
      <dgm:t>
        <a:bodyPr/>
        <a:lstStyle/>
        <a:p>
          <a:endParaRPr lang="cs-CZ"/>
        </a:p>
      </dgm:t>
    </dgm:pt>
    <dgm:pt modelId="{6B89CEC2-5CB2-4D38-9B22-C079330E00FD}" type="pres">
      <dgm:prSet presAssocID="{B15CF113-5279-4DE2-BCA3-8DCF996A9D42}" presName="ThreeNodes_2" presStyleLbl="node1" presStyleIdx="1" presStyleCnt="3">
        <dgm:presLayoutVars>
          <dgm:bulletEnabled val="1"/>
        </dgm:presLayoutVars>
      </dgm:prSet>
      <dgm:spPr/>
      <dgm:t>
        <a:bodyPr/>
        <a:lstStyle/>
        <a:p>
          <a:endParaRPr lang="cs-CZ"/>
        </a:p>
      </dgm:t>
    </dgm:pt>
    <dgm:pt modelId="{0FB6354D-8802-4AAF-ADFB-ABCD7D95FF5F}" type="pres">
      <dgm:prSet presAssocID="{B15CF113-5279-4DE2-BCA3-8DCF996A9D42}" presName="ThreeNodes_3" presStyleLbl="node1" presStyleIdx="2" presStyleCnt="3">
        <dgm:presLayoutVars>
          <dgm:bulletEnabled val="1"/>
        </dgm:presLayoutVars>
      </dgm:prSet>
      <dgm:spPr/>
      <dgm:t>
        <a:bodyPr/>
        <a:lstStyle/>
        <a:p>
          <a:endParaRPr lang="cs-CZ"/>
        </a:p>
      </dgm:t>
    </dgm:pt>
    <dgm:pt modelId="{86A5B60E-21AC-4A9D-8E6C-71E01B80E88E}" type="pres">
      <dgm:prSet presAssocID="{B15CF113-5279-4DE2-BCA3-8DCF996A9D42}" presName="ThreeConn_1-2" presStyleLbl="fgAccFollowNode1" presStyleIdx="0" presStyleCnt="2">
        <dgm:presLayoutVars>
          <dgm:bulletEnabled val="1"/>
        </dgm:presLayoutVars>
      </dgm:prSet>
      <dgm:spPr/>
      <dgm:t>
        <a:bodyPr/>
        <a:lstStyle/>
        <a:p>
          <a:endParaRPr lang="cs-CZ"/>
        </a:p>
      </dgm:t>
    </dgm:pt>
    <dgm:pt modelId="{0EDA66CA-D5FF-457C-BEC7-049F39BEA97B}" type="pres">
      <dgm:prSet presAssocID="{B15CF113-5279-4DE2-BCA3-8DCF996A9D42}" presName="ThreeConn_2-3" presStyleLbl="fgAccFollowNode1" presStyleIdx="1" presStyleCnt="2">
        <dgm:presLayoutVars>
          <dgm:bulletEnabled val="1"/>
        </dgm:presLayoutVars>
      </dgm:prSet>
      <dgm:spPr/>
      <dgm:t>
        <a:bodyPr/>
        <a:lstStyle/>
        <a:p>
          <a:endParaRPr lang="cs-CZ"/>
        </a:p>
      </dgm:t>
    </dgm:pt>
    <dgm:pt modelId="{DE2BBBCA-84F9-4F8F-BF2C-86AA48A89123}" type="pres">
      <dgm:prSet presAssocID="{B15CF113-5279-4DE2-BCA3-8DCF996A9D42}" presName="ThreeNodes_1_text" presStyleLbl="node1" presStyleIdx="2" presStyleCnt="3">
        <dgm:presLayoutVars>
          <dgm:bulletEnabled val="1"/>
        </dgm:presLayoutVars>
      </dgm:prSet>
      <dgm:spPr/>
      <dgm:t>
        <a:bodyPr/>
        <a:lstStyle/>
        <a:p>
          <a:endParaRPr lang="cs-CZ"/>
        </a:p>
      </dgm:t>
    </dgm:pt>
    <dgm:pt modelId="{998DA7A4-01D2-4A15-848C-D0FEABC399F0}" type="pres">
      <dgm:prSet presAssocID="{B15CF113-5279-4DE2-BCA3-8DCF996A9D42}" presName="ThreeNodes_2_text" presStyleLbl="node1" presStyleIdx="2" presStyleCnt="3">
        <dgm:presLayoutVars>
          <dgm:bulletEnabled val="1"/>
        </dgm:presLayoutVars>
      </dgm:prSet>
      <dgm:spPr/>
      <dgm:t>
        <a:bodyPr/>
        <a:lstStyle/>
        <a:p>
          <a:endParaRPr lang="cs-CZ"/>
        </a:p>
      </dgm:t>
    </dgm:pt>
    <dgm:pt modelId="{A8FB82CC-7690-4742-841A-EB75250593E0}" type="pres">
      <dgm:prSet presAssocID="{B15CF113-5279-4DE2-BCA3-8DCF996A9D42}" presName="ThreeNodes_3_text" presStyleLbl="node1" presStyleIdx="2" presStyleCnt="3">
        <dgm:presLayoutVars>
          <dgm:bulletEnabled val="1"/>
        </dgm:presLayoutVars>
      </dgm:prSet>
      <dgm:spPr/>
      <dgm:t>
        <a:bodyPr/>
        <a:lstStyle/>
        <a:p>
          <a:endParaRPr lang="cs-CZ"/>
        </a:p>
      </dgm:t>
    </dgm:pt>
  </dgm:ptLst>
  <dgm:cxnLst>
    <dgm:cxn modelId="{D7A03445-D126-4DA8-AC25-BC4CE787277E}" srcId="{B15CF113-5279-4DE2-BCA3-8DCF996A9D42}" destId="{65C4A7F7-239E-42A8-9442-707F2FB2F6BE}" srcOrd="1" destOrd="0" parTransId="{B5D3E4E2-C7A3-48CC-BE28-A9B39D3A11B1}" sibTransId="{48863B15-8A58-4A1A-9115-ED098CA400FE}"/>
    <dgm:cxn modelId="{8ECEDFA0-4C00-444E-B2CC-26F4C221BDDA}" type="presOf" srcId="{D2A34663-C87A-4412-BD23-4CC112CF54EA}" destId="{86A5B60E-21AC-4A9D-8E6C-71E01B80E88E}" srcOrd="0" destOrd="0" presId="urn:microsoft.com/office/officeart/2005/8/layout/vProcess5"/>
    <dgm:cxn modelId="{E04C4705-B7E1-4E33-928F-70CE38D30E72}" type="presOf" srcId="{48863B15-8A58-4A1A-9115-ED098CA400FE}" destId="{0EDA66CA-D5FF-457C-BEC7-049F39BEA97B}" srcOrd="0" destOrd="0" presId="urn:microsoft.com/office/officeart/2005/8/layout/vProcess5"/>
    <dgm:cxn modelId="{4F02E3BA-7085-448B-9571-213D69D3D087}" srcId="{B15CF113-5279-4DE2-BCA3-8DCF996A9D42}" destId="{DC9AD792-710B-4518-997C-D3A98E105FD9}" srcOrd="2" destOrd="0" parTransId="{BBAD39B7-961A-47F7-841A-42FBCB5DD003}" sibTransId="{D0AE4F5B-E967-4372-87F1-FAEC5ECC4A3A}"/>
    <dgm:cxn modelId="{BC593515-3E90-4AD9-9BF1-2F86102D56DC}" type="presOf" srcId="{65C4A7F7-239E-42A8-9442-707F2FB2F6BE}" destId="{6B89CEC2-5CB2-4D38-9B22-C079330E00FD}" srcOrd="0" destOrd="0" presId="urn:microsoft.com/office/officeart/2005/8/layout/vProcess5"/>
    <dgm:cxn modelId="{A2050CC6-42DC-4D9D-8332-F7449DF5ED1E}" type="presOf" srcId="{43B22503-E2E8-4398-92DD-217B2D3847AB}" destId="{DE2BBBCA-84F9-4F8F-BF2C-86AA48A89123}" srcOrd="1" destOrd="0" presId="urn:microsoft.com/office/officeart/2005/8/layout/vProcess5"/>
    <dgm:cxn modelId="{FB4646FD-F5C7-4C16-B5DA-8100CE0DDD3F}" srcId="{B15CF113-5279-4DE2-BCA3-8DCF996A9D42}" destId="{43B22503-E2E8-4398-92DD-217B2D3847AB}" srcOrd="0" destOrd="0" parTransId="{B57C2D7C-BF6E-4F03-A24E-BB96D18F4D4E}" sibTransId="{D2A34663-C87A-4412-BD23-4CC112CF54EA}"/>
    <dgm:cxn modelId="{0B15EA3D-C53A-4A10-8E95-6F87EC770780}" type="presOf" srcId="{43B22503-E2E8-4398-92DD-217B2D3847AB}" destId="{014FC861-B599-44C0-B9E2-4742E85EA5A0}" srcOrd="0" destOrd="0" presId="urn:microsoft.com/office/officeart/2005/8/layout/vProcess5"/>
    <dgm:cxn modelId="{E1CA378C-F26A-4CEC-A3DA-28726ADC342B}" type="presOf" srcId="{DC9AD792-710B-4518-997C-D3A98E105FD9}" destId="{A8FB82CC-7690-4742-841A-EB75250593E0}" srcOrd="1" destOrd="0" presId="urn:microsoft.com/office/officeart/2005/8/layout/vProcess5"/>
    <dgm:cxn modelId="{DFD3C31A-E3F8-4C3F-A503-A2785B995A83}" type="presOf" srcId="{DC9AD792-710B-4518-997C-D3A98E105FD9}" destId="{0FB6354D-8802-4AAF-ADFB-ABCD7D95FF5F}" srcOrd="0" destOrd="0" presId="urn:microsoft.com/office/officeart/2005/8/layout/vProcess5"/>
    <dgm:cxn modelId="{825561C5-4B1A-4B49-AAC9-F3B40636C1E4}" type="presOf" srcId="{B15CF113-5279-4DE2-BCA3-8DCF996A9D42}" destId="{0BBA8181-E1B0-4E6A-90BA-7923DBC59AAE}" srcOrd="0" destOrd="0" presId="urn:microsoft.com/office/officeart/2005/8/layout/vProcess5"/>
    <dgm:cxn modelId="{D27D7347-E8BF-4380-8071-4BDAA14B086F}" type="presOf" srcId="{65C4A7F7-239E-42A8-9442-707F2FB2F6BE}" destId="{998DA7A4-01D2-4A15-848C-D0FEABC399F0}" srcOrd="1" destOrd="0" presId="urn:microsoft.com/office/officeart/2005/8/layout/vProcess5"/>
    <dgm:cxn modelId="{90ACEC01-AEED-4DE5-857A-17C2D2C20539}" type="presParOf" srcId="{0BBA8181-E1B0-4E6A-90BA-7923DBC59AAE}" destId="{09BB1E2B-1D13-4201-A55F-ACDD7BA2CBB3}" srcOrd="0" destOrd="0" presId="urn:microsoft.com/office/officeart/2005/8/layout/vProcess5"/>
    <dgm:cxn modelId="{14FC236E-7C1E-47D5-806C-6CEF714D8007}" type="presParOf" srcId="{0BBA8181-E1B0-4E6A-90BA-7923DBC59AAE}" destId="{014FC861-B599-44C0-B9E2-4742E85EA5A0}" srcOrd="1" destOrd="0" presId="urn:microsoft.com/office/officeart/2005/8/layout/vProcess5"/>
    <dgm:cxn modelId="{5D1842EC-48E0-442E-A266-C75F8008E6ED}" type="presParOf" srcId="{0BBA8181-E1B0-4E6A-90BA-7923DBC59AAE}" destId="{6B89CEC2-5CB2-4D38-9B22-C079330E00FD}" srcOrd="2" destOrd="0" presId="urn:microsoft.com/office/officeart/2005/8/layout/vProcess5"/>
    <dgm:cxn modelId="{F8512B57-A2B2-4E00-BB77-46E569BEEFC0}" type="presParOf" srcId="{0BBA8181-E1B0-4E6A-90BA-7923DBC59AAE}" destId="{0FB6354D-8802-4AAF-ADFB-ABCD7D95FF5F}" srcOrd="3" destOrd="0" presId="urn:microsoft.com/office/officeart/2005/8/layout/vProcess5"/>
    <dgm:cxn modelId="{CF4ED86C-279D-4A43-812C-6652BE83614D}" type="presParOf" srcId="{0BBA8181-E1B0-4E6A-90BA-7923DBC59AAE}" destId="{86A5B60E-21AC-4A9D-8E6C-71E01B80E88E}" srcOrd="4" destOrd="0" presId="urn:microsoft.com/office/officeart/2005/8/layout/vProcess5"/>
    <dgm:cxn modelId="{5AC05BF6-551D-4B92-A500-2602FC05934E}" type="presParOf" srcId="{0BBA8181-E1B0-4E6A-90BA-7923DBC59AAE}" destId="{0EDA66CA-D5FF-457C-BEC7-049F39BEA97B}" srcOrd="5" destOrd="0" presId="urn:microsoft.com/office/officeart/2005/8/layout/vProcess5"/>
    <dgm:cxn modelId="{8938E38F-2A57-44C5-93A4-01716ECC5C41}" type="presParOf" srcId="{0BBA8181-E1B0-4E6A-90BA-7923DBC59AAE}" destId="{DE2BBBCA-84F9-4F8F-BF2C-86AA48A89123}" srcOrd="6" destOrd="0" presId="urn:microsoft.com/office/officeart/2005/8/layout/vProcess5"/>
    <dgm:cxn modelId="{E4108CF4-4039-46A8-8D5D-D7271810B886}" type="presParOf" srcId="{0BBA8181-E1B0-4E6A-90BA-7923DBC59AAE}" destId="{998DA7A4-01D2-4A15-848C-D0FEABC399F0}" srcOrd="7" destOrd="0" presId="urn:microsoft.com/office/officeart/2005/8/layout/vProcess5"/>
    <dgm:cxn modelId="{811EAAF8-3239-4E17-9BF1-D9C41E6B7CA9}" type="presParOf" srcId="{0BBA8181-E1B0-4E6A-90BA-7923DBC59AAE}" destId="{A8FB82CC-7690-4742-841A-EB75250593E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4FC861-B599-44C0-B9E2-4742E85EA5A0}">
      <dsp:nvSpPr>
        <dsp:cNvPr id="0" name=""/>
        <dsp:cNvSpPr/>
      </dsp:nvSpPr>
      <dsp:spPr>
        <a:xfrm>
          <a:off x="0" y="0"/>
          <a:ext cx="4351746" cy="973933"/>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dirty="0" smtClean="0">
              <a:solidFill>
                <a:schemeClr val="tx1"/>
              </a:solidFill>
            </a:rPr>
            <a:t>Klinický výzkum je základem medicíny založené na důkazech.</a:t>
          </a:r>
          <a:endParaRPr lang="cs-CZ" sz="1900" kern="1200" dirty="0">
            <a:solidFill>
              <a:schemeClr val="tx1"/>
            </a:solidFill>
          </a:endParaRPr>
        </a:p>
      </dsp:txBody>
      <dsp:txXfrm>
        <a:off x="28526" y="28526"/>
        <a:ext cx="3300795" cy="916881"/>
      </dsp:txXfrm>
    </dsp:sp>
    <dsp:sp modelId="{6B89CEC2-5CB2-4D38-9B22-C079330E00FD}">
      <dsp:nvSpPr>
        <dsp:cNvPr id="0" name=""/>
        <dsp:cNvSpPr/>
      </dsp:nvSpPr>
      <dsp:spPr>
        <a:xfrm>
          <a:off x="383977" y="1136256"/>
          <a:ext cx="4351746" cy="973933"/>
        </a:xfrm>
        <a:prstGeom prst="roundRect">
          <a:avLst>
            <a:gd name="adj" fmla="val 1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dirty="0" smtClean="0">
              <a:solidFill>
                <a:schemeClr val="tx1"/>
              </a:solidFill>
            </a:rPr>
            <a:t>Biostatistika je dnes nedílnou součástí klinického výzkumu.</a:t>
          </a:r>
          <a:endParaRPr lang="cs-CZ" sz="1900" kern="1200" dirty="0">
            <a:solidFill>
              <a:schemeClr val="tx1"/>
            </a:solidFill>
          </a:endParaRPr>
        </a:p>
      </dsp:txBody>
      <dsp:txXfrm>
        <a:off x="412503" y="1164782"/>
        <a:ext cx="3277660" cy="916881"/>
      </dsp:txXfrm>
    </dsp:sp>
    <dsp:sp modelId="{0FB6354D-8802-4AAF-ADFB-ABCD7D95FF5F}">
      <dsp:nvSpPr>
        <dsp:cNvPr id="0" name=""/>
        <dsp:cNvSpPr/>
      </dsp:nvSpPr>
      <dsp:spPr>
        <a:xfrm>
          <a:off x="767955" y="2272512"/>
          <a:ext cx="4351746" cy="973933"/>
        </a:xfrm>
        <a:prstGeom prst="roundRect">
          <a:avLst>
            <a:gd name="adj" fmla="val 1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dirty="0" smtClean="0">
              <a:solidFill>
                <a:schemeClr val="tx1"/>
              </a:solidFill>
            </a:rPr>
            <a:t>Testování hypotéz je základem biostatistiky.</a:t>
          </a:r>
          <a:endParaRPr lang="cs-CZ" sz="1900" kern="1200" dirty="0">
            <a:solidFill>
              <a:schemeClr val="tx1"/>
            </a:solidFill>
          </a:endParaRPr>
        </a:p>
      </dsp:txBody>
      <dsp:txXfrm>
        <a:off x="796481" y="2301038"/>
        <a:ext cx="3277660" cy="916881"/>
      </dsp:txXfrm>
    </dsp:sp>
    <dsp:sp modelId="{86A5B60E-21AC-4A9D-8E6C-71E01B80E88E}">
      <dsp:nvSpPr>
        <dsp:cNvPr id="0" name=""/>
        <dsp:cNvSpPr/>
      </dsp:nvSpPr>
      <dsp:spPr>
        <a:xfrm>
          <a:off x="3718689" y="738566"/>
          <a:ext cx="633056" cy="633056"/>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cs-CZ" sz="2800" kern="1200">
            <a:solidFill>
              <a:schemeClr val="tx1"/>
            </a:solidFill>
          </a:endParaRPr>
        </a:p>
      </dsp:txBody>
      <dsp:txXfrm>
        <a:off x="3861127" y="738566"/>
        <a:ext cx="348180" cy="476375"/>
      </dsp:txXfrm>
    </dsp:sp>
    <dsp:sp modelId="{0EDA66CA-D5FF-457C-BEC7-049F39BEA97B}">
      <dsp:nvSpPr>
        <dsp:cNvPr id="0" name=""/>
        <dsp:cNvSpPr/>
      </dsp:nvSpPr>
      <dsp:spPr>
        <a:xfrm>
          <a:off x="4102667" y="1868329"/>
          <a:ext cx="633056" cy="633056"/>
        </a:xfrm>
        <a:prstGeom prst="downArrow">
          <a:avLst>
            <a:gd name="adj1" fmla="val 55000"/>
            <a:gd name="adj2" fmla="val 45000"/>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cs-CZ" sz="2800" kern="1200">
            <a:solidFill>
              <a:schemeClr val="tx1"/>
            </a:solidFill>
          </a:endParaRPr>
        </a:p>
      </dsp:txBody>
      <dsp:txXfrm>
        <a:off x="4245105" y="1868329"/>
        <a:ext cx="348180" cy="47637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41.wmf"/><Relationship Id="rId5" Type="http://schemas.openxmlformats.org/officeDocument/2006/relationships/image" Target="../media/image40.wmf"/><Relationship Id="rId4"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4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9.wmf"/><Relationship Id="rId1" Type="http://schemas.openxmlformats.org/officeDocument/2006/relationships/image" Target="../media/image15.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11.wmf"/><Relationship Id="rId1" Type="http://schemas.openxmlformats.org/officeDocument/2006/relationships/image" Target="../media/image8.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6.wmf"/><Relationship Id="rId4"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31.wmf"/><Relationship Id="rId5" Type="http://schemas.openxmlformats.org/officeDocument/2006/relationships/image" Target="../media/image30.wmf"/><Relationship Id="rId4"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4CA8FEAF-5407-40D8-B13C-D71DD04E079C}" type="datetimeFigureOut">
              <a:rPr lang="cs-CZ" smtClean="0"/>
              <a:pPr/>
              <a:t>11.03.2020</a:t>
            </a:fld>
            <a:endParaRPr lang="cs-CZ"/>
          </a:p>
        </p:txBody>
      </p:sp>
      <p:sp>
        <p:nvSpPr>
          <p:cNvPr id="4" name="Zástupný symbol pro obrázek snímku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690270"/>
            <a:ext cx="5438140" cy="444341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378825"/>
            <a:ext cx="2945659" cy="49371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378825"/>
            <a:ext cx="2945659" cy="493713"/>
          </a:xfrm>
          <a:prstGeom prst="rect">
            <a:avLst/>
          </a:prstGeom>
        </p:spPr>
        <p:txBody>
          <a:bodyPr vert="horz" lIns="91440" tIns="45720" rIns="91440" bIns="45720" rtlCol="0" anchor="b"/>
          <a:lstStyle>
            <a:lvl1pPr algn="r">
              <a:defRPr sz="1200"/>
            </a:lvl1pPr>
          </a:lstStyle>
          <a:p>
            <a:fld id="{2BD26AE9-E6AA-4A55-91DC-93E0A044A17D}"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96908"/>
          </a:xfrm>
        </p:spPr>
        <p:txBody>
          <a:bodyPr/>
          <a:lstStyle>
            <a:lvl1pPr>
              <a:defRPr sz="3200"/>
            </a:lvl1pPr>
          </a:lstStyle>
          <a:p>
            <a:r>
              <a:rPr lang="cs-CZ" dirty="0" smtClean="0"/>
              <a:t>Klepnutím lze upravit styl předlohy nadpisů.</a:t>
            </a:r>
            <a:endParaRPr lang="cs-CZ" dirty="0"/>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5F8CFE-D8A9-4243-829A-0BFCCA908B39}" type="slidenum">
              <a:rPr lang="cs-CZ" smtClean="0"/>
              <a:pPr/>
              <a:t>‹#›</a:t>
            </a:fld>
            <a:endParaRPr lang="cs-CZ"/>
          </a:p>
        </p:txBody>
      </p:sp>
      <p:pic>
        <p:nvPicPr>
          <p:cNvPr id="7" name="Picture 18" descr="logo-IBA"/>
          <p:cNvPicPr>
            <a:picLocks noChangeAspect="1" noChangeArrowheads="1"/>
          </p:cNvPicPr>
          <p:nvPr userDrawn="1"/>
        </p:nvPicPr>
        <p:blipFill>
          <a:blip r:embed="rId2" cstate="print"/>
          <a:srcRect/>
          <a:stretch>
            <a:fillRect/>
          </a:stretch>
        </p:blipFill>
        <p:spPr bwMode="auto">
          <a:xfrm>
            <a:off x="4170363" y="6440488"/>
            <a:ext cx="360362" cy="341312"/>
          </a:xfrm>
          <a:prstGeom prst="rect">
            <a:avLst/>
          </a:prstGeom>
          <a:noFill/>
          <a:ln w="9525">
            <a:noFill/>
            <a:miter lim="800000"/>
            <a:headEnd/>
            <a:tailEnd/>
          </a:ln>
        </p:spPr>
      </p:pic>
      <p:pic>
        <p:nvPicPr>
          <p:cNvPr id="8" name="Picture 19"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9" name="Rectangle 20"/>
          <p:cNvSpPr>
            <a:spLocks noChangeArrowheads="1"/>
          </p:cNvSpPr>
          <p:nvPr userDrawn="1"/>
        </p:nvSpPr>
        <p:spPr bwMode="auto">
          <a:xfrm>
            <a:off x="2640013" y="6473825"/>
            <a:ext cx="1314450" cy="274638"/>
          </a:xfrm>
          <a:prstGeom prst="rect">
            <a:avLst/>
          </a:prstGeom>
          <a:noFill/>
          <a:ln w="9525">
            <a:noFill/>
            <a:miter lim="800000"/>
            <a:headEnd/>
            <a:tailEnd/>
          </a:ln>
          <a:effectLst/>
        </p:spPr>
        <p:txBody>
          <a:bodyPr anchor="ctr">
            <a:spAutoFit/>
          </a:bodyPr>
          <a:lstStyle/>
          <a:p>
            <a:pPr algn="r">
              <a:defRPr/>
            </a:pPr>
            <a:r>
              <a:rPr lang="cs-CZ" sz="1200" b="0" i="0"/>
              <a:t>Tomáš Pavlík</a:t>
            </a:r>
          </a:p>
        </p:txBody>
      </p:sp>
      <p:sp>
        <p:nvSpPr>
          <p:cNvPr id="10" name="Rectangle 21"/>
          <p:cNvSpPr>
            <a:spLocks noChangeArrowheads="1"/>
          </p:cNvSpPr>
          <p:nvPr userDrawn="1"/>
        </p:nvSpPr>
        <p:spPr bwMode="auto">
          <a:xfrm>
            <a:off x="5214938" y="6473825"/>
            <a:ext cx="1314450" cy="274638"/>
          </a:xfrm>
          <a:prstGeom prst="rect">
            <a:avLst/>
          </a:prstGeom>
          <a:noFill/>
          <a:ln w="9525">
            <a:noFill/>
            <a:miter lim="800000"/>
            <a:headEnd/>
            <a:tailEnd/>
          </a:ln>
          <a:effectLst/>
        </p:spPr>
        <p:txBody>
          <a:bodyPr anchor="ctr">
            <a:spAutoFit/>
          </a:bodyPr>
          <a:lstStyle/>
          <a:p>
            <a:pPr>
              <a:defRPr/>
            </a:pPr>
            <a:r>
              <a:rPr lang="cs-CZ" sz="1200" b="0" i="0"/>
              <a:t>Biostatistika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61E4F77-2A5B-4709-8E73-81DBDB26DB5D}" type="datetimeFigureOut">
              <a:rPr lang="cs-CZ" smtClean="0"/>
              <a:pPr/>
              <a:t>11.03.2020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5F8CFE-D8A9-4243-829A-0BFCCA908B3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E4F77-2A5B-4709-8E73-81DBDB26DB5D}" type="datetimeFigureOut">
              <a:rPr lang="cs-CZ" smtClean="0"/>
              <a:pPr/>
              <a:t>11.03.2020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5F8CFE-D8A9-4243-829A-0BFCCA908B39}" type="slidenum">
              <a:rPr lang="cs-CZ" smtClean="0"/>
              <a:pPr/>
              <a:t>‹#›</a:t>
            </a:fld>
            <a:endParaRPr lang="cs-CZ"/>
          </a:p>
        </p:txBody>
      </p:sp>
      <p:pic>
        <p:nvPicPr>
          <p:cNvPr id="7" name="Picture 18" descr="logo-IBA"/>
          <p:cNvPicPr>
            <a:picLocks noChangeAspect="1" noChangeArrowheads="1"/>
          </p:cNvPicPr>
          <p:nvPr userDrawn="1"/>
        </p:nvPicPr>
        <p:blipFill>
          <a:blip r:embed="rId13" cstate="print"/>
          <a:srcRect/>
          <a:stretch>
            <a:fillRect/>
          </a:stretch>
        </p:blipFill>
        <p:spPr bwMode="auto">
          <a:xfrm>
            <a:off x="4170363" y="6440488"/>
            <a:ext cx="360362" cy="341312"/>
          </a:xfrm>
          <a:prstGeom prst="rect">
            <a:avLst/>
          </a:prstGeom>
          <a:noFill/>
          <a:ln w="9525">
            <a:noFill/>
            <a:miter lim="800000"/>
            <a:headEnd/>
            <a:tailEnd/>
          </a:ln>
        </p:spPr>
      </p:pic>
      <p:pic>
        <p:nvPicPr>
          <p:cNvPr id="8" name="Picture 19" descr="logomuni"/>
          <p:cNvPicPr>
            <a:picLocks noChangeAspect="1" noChangeArrowheads="1"/>
          </p:cNvPicPr>
          <p:nvPr userDrawn="1"/>
        </p:nvPicPr>
        <p:blipFill>
          <a:blip r:embed="rId14"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12.wmf"/><Relationship Id="rId17" Type="http://schemas.openxmlformats.org/officeDocument/2006/relationships/image" Target="../media/image14.wmf"/><Relationship Id="rId2" Type="http://schemas.openxmlformats.org/officeDocument/2006/relationships/slideLayout" Target="../slideLayouts/slideLayout2.xml"/><Relationship Id="rId16" Type="http://schemas.openxmlformats.org/officeDocument/2006/relationships/oleObject" Target="../embeddings/oleObject10.bin"/><Relationship Id="rId1" Type="http://schemas.openxmlformats.org/officeDocument/2006/relationships/vmlDrawing" Target="../drawings/vmlDrawing2.vml"/><Relationship Id="rId6" Type="http://schemas.openxmlformats.org/officeDocument/2006/relationships/image" Target="../media/image9.wmf"/><Relationship Id="rId11" Type="http://schemas.openxmlformats.org/officeDocument/2006/relationships/oleObject" Target="../embeddings/oleObject7.bin"/><Relationship Id="rId5" Type="http://schemas.openxmlformats.org/officeDocument/2006/relationships/oleObject" Target="../embeddings/oleObject4.bin"/><Relationship Id="rId15" Type="http://schemas.openxmlformats.org/officeDocument/2006/relationships/image" Target="../media/image13.wmf"/><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6.bin"/><Relationship Id="rId14"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6.bin"/><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8.wmf"/><Relationship Id="rId2" Type="http://schemas.openxmlformats.org/officeDocument/2006/relationships/slideLayout" Target="../slideLayouts/slideLayout2.xml"/><Relationship Id="rId16" Type="http://schemas.openxmlformats.org/officeDocument/2006/relationships/image" Target="../media/image20.wmf"/><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7.wmf"/><Relationship Id="rId4" Type="http://schemas.openxmlformats.org/officeDocument/2006/relationships/image" Target="../media/image15.wmf"/><Relationship Id="rId9" Type="http://schemas.openxmlformats.org/officeDocument/2006/relationships/oleObject" Target="../embeddings/oleObject14.bin"/><Relationship Id="rId14" Type="http://schemas.openxmlformats.org/officeDocument/2006/relationships/image" Target="../media/image19.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22.jpeg"/><Relationship Id="rId7" Type="http://schemas.openxmlformats.org/officeDocument/2006/relationships/image" Target="../media/image11.wmf"/><Relationship Id="rId12" Type="http://schemas.openxmlformats.org/officeDocument/2006/relationships/image" Target="../media/image23.jpe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9.bin"/><Relationship Id="rId11" Type="http://schemas.openxmlformats.org/officeDocument/2006/relationships/image" Target="../media/image14.wmf"/><Relationship Id="rId5" Type="http://schemas.openxmlformats.org/officeDocument/2006/relationships/image" Target="../media/image8.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1.wmf"/></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image" Target="../media/image3.png"/><Relationship Id="rId7"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3.bin"/><Relationship Id="rId5" Type="http://schemas.openxmlformats.org/officeDocument/2006/relationships/image" Target="../media/image24.wmf"/><Relationship Id="rId4" Type="http://schemas.openxmlformats.org/officeDocument/2006/relationships/oleObject" Target="../embeddings/oleObject22.bin"/><Relationship Id="rId9" Type="http://schemas.openxmlformats.org/officeDocument/2006/relationships/image" Target="../media/image26.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27.bin"/><Relationship Id="rId13" Type="http://schemas.openxmlformats.org/officeDocument/2006/relationships/image" Target="../media/image26.wmf"/><Relationship Id="rId3" Type="http://schemas.openxmlformats.org/officeDocument/2006/relationships/image" Target="../media/image3.png"/><Relationship Id="rId7" Type="http://schemas.openxmlformats.org/officeDocument/2006/relationships/image" Target="../media/image25.wmf"/><Relationship Id="rId12"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6.bin"/><Relationship Id="rId11" Type="http://schemas.openxmlformats.org/officeDocument/2006/relationships/image" Target="../media/image28.wmf"/><Relationship Id="rId5" Type="http://schemas.openxmlformats.org/officeDocument/2006/relationships/image" Target="../media/image24.wmf"/><Relationship Id="rId10" Type="http://schemas.openxmlformats.org/officeDocument/2006/relationships/oleObject" Target="../embeddings/oleObject28.bin"/><Relationship Id="rId4" Type="http://schemas.openxmlformats.org/officeDocument/2006/relationships/oleObject" Target="../embeddings/oleObject25.bin"/><Relationship Id="rId9" Type="http://schemas.openxmlformats.org/officeDocument/2006/relationships/image" Target="../media/image27.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oleObject" Target="../embeddings/oleObject34.bin"/><Relationship Id="rId3" Type="http://schemas.openxmlformats.org/officeDocument/2006/relationships/image" Target="../media/image3.png"/><Relationship Id="rId7" Type="http://schemas.openxmlformats.org/officeDocument/2006/relationships/image" Target="../media/image25.wmf"/><Relationship Id="rId12" Type="http://schemas.openxmlformats.org/officeDocument/2006/relationships/image" Target="../media/image32.jpeg"/><Relationship Id="rId2" Type="http://schemas.openxmlformats.org/officeDocument/2006/relationships/slideLayout" Target="../slideLayouts/slideLayout2.xml"/><Relationship Id="rId16" Type="http://schemas.openxmlformats.org/officeDocument/2006/relationships/image" Target="../media/image31.wmf"/><Relationship Id="rId1" Type="http://schemas.openxmlformats.org/officeDocument/2006/relationships/vmlDrawing" Target="../drawings/vmlDrawing7.vml"/><Relationship Id="rId6" Type="http://schemas.openxmlformats.org/officeDocument/2006/relationships/oleObject" Target="../embeddings/oleObject31.bin"/><Relationship Id="rId11" Type="http://schemas.openxmlformats.org/officeDocument/2006/relationships/image" Target="../media/image29.wmf"/><Relationship Id="rId5" Type="http://schemas.openxmlformats.org/officeDocument/2006/relationships/image" Target="../media/image24.wmf"/><Relationship Id="rId15" Type="http://schemas.openxmlformats.org/officeDocument/2006/relationships/oleObject" Target="../embeddings/oleObject35.bin"/><Relationship Id="rId10" Type="http://schemas.openxmlformats.org/officeDocument/2006/relationships/oleObject" Target="../embeddings/oleObject33.bin"/><Relationship Id="rId4" Type="http://schemas.openxmlformats.org/officeDocument/2006/relationships/oleObject" Target="../embeddings/oleObject30.bin"/><Relationship Id="rId9" Type="http://schemas.openxmlformats.org/officeDocument/2006/relationships/image" Target="../media/image26.wmf"/><Relationship Id="rId14" Type="http://schemas.openxmlformats.org/officeDocument/2006/relationships/image" Target="../media/image30.wmf"/></Relationships>
</file>

<file path=ppt/slides/_rels/slide27.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3.png"/><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5.jpeg"/><Relationship Id="rId5" Type="http://schemas.openxmlformats.org/officeDocument/2006/relationships/image" Target="../media/image33.wmf"/><Relationship Id="rId4" Type="http://schemas.openxmlformats.org/officeDocument/2006/relationships/oleObject" Target="../embeddings/oleObject36.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image" Target="../media/image38.jpeg"/><Relationship Id="rId7"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6.wmf"/><Relationship Id="rId5" Type="http://schemas.openxmlformats.org/officeDocument/2006/relationships/oleObject" Target="../embeddings/oleObject38.bin"/><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42.bin"/><Relationship Id="rId13" Type="http://schemas.openxmlformats.org/officeDocument/2006/relationships/image" Target="../media/image40.wmf"/><Relationship Id="rId3" Type="http://schemas.openxmlformats.org/officeDocument/2006/relationships/image" Target="../media/image3.png"/><Relationship Id="rId7" Type="http://schemas.openxmlformats.org/officeDocument/2006/relationships/image" Target="../media/image25.wmf"/><Relationship Id="rId12" Type="http://schemas.openxmlformats.org/officeDocument/2006/relationships/oleObject" Target="../embeddings/oleObject44.bin"/><Relationship Id="rId2" Type="http://schemas.openxmlformats.org/officeDocument/2006/relationships/slideLayout" Target="../slideLayouts/slideLayout2.xml"/><Relationship Id="rId16" Type="http://schemas.openxmlformats.org/officeDocument/2006/relationships/image" Target="../media/image41.wmf"/><Relationship Id="rId1" Type="http://schemas.openxmlformats.org/officeDocument/2006/relationships/vmlDrawing" Target="../drawings/vmlDrawing10.vml"/><Relationship Id="rId6" Type="http://schemas.openxmlformats.org/officeDocument/2006/relationships/oleObject" Target="../embeddings/oleObject41.bin"/><Relationship Id="rId11" Type="http://schemas.openxmlformats.org/officeDocument/2006/relationships/image" Target="../media/image39.wmf"/><Relationship Id="rId5" Type="http://schemas.openxmlformats.org/officeDocument/2006/relationships/image" Target="../media/image24.wmf"/><Relationship Id="rId15" Type="http://schemas.openxmlformats.org/officeDocument/2006/relationships/oleObject" Target="../embeddings/oleObject45.bin"/><Relationship Id="rId10" Type="http://schemas.openxmlformats.org/officeDocument/2006/relationships/oleObject" Target="../embeddings/oleObject43.bin"/><Relationship Id="rId4" Type="http://schemas.openxmlformats.org/officeDocument/2006/relationships/oleObject" Target="../embeddings/oleObject40.bin"/><Relationship Id="rId9" Type="http://schemas.openxmlformats.org/officeDocument/2006/relationships/image" Target="../media/image30.wmf"/><Relationship Id="rId14" Type="http://schemas.openxmlformats.org/officeDocument/2006/relationships/image" Target="../media/image42.jpeg"/></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48.bin"/><Relationship Id="rId13" Type="http://schemas.openxmlformats.org/officeDocument/2006/relationships/image" Target="../media/image24.wmf"/><Relationship Id="rId3" Type="http://schemas.openxmlformats.org/officeDocument/2006/relationships/image" Target="../media/image3.png"/><Relationship Id="rId7" Type="http://schemas.openxmlformats.org/officeDocument/2006/relationships/image" Target="../media/image44.wmf"/><Relationship Id="rId12"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47.bin"/><Relationship Id="rId11" Type="http://schemas.openxmlformats.org/officeDocument/2006/relationships/image" Target="../media/image45.wmf"/><Relationship Id="rId5" Type="http://schemas.openxmlformats.org/officeDocument/2006/relationships/image" Target="../media/image43.wmf"/><Relationship Id="rId15" Type="http://schemas.openxmlformats.org/officeDocument/2006/relationships/image" Target="../media/image25.wmf"/><Relationship Id="rId10" Type="http://schemas.openxmlformats.org/officeDocument/2006/relationships/oleObject" Target="../embeddings/oleObject49.bin"/><Relationship Id="rId4" Type="http://schemas.openxmlformats.org/officeDocument/2006/relationships/oleObject" Target="../embeddings/oleObject46.bin"/><Relationship Id="rId9" Type="http://schemas.openxmlformats.org/officeDocument/2006/relationships/image" Target="../media/image30.wmf"/><Relationship Id="rId14" Type="http://schemas.openxmlformats.org/officeDocument/2006/relationships/oleObject" Target="../embeddings/oleObject51.bin"/></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3.png"/><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214422"/>
            <a:ext cx="7772400" cy="2143140"/>
          </a:xfrm>
        </p:spPr>
        <p:txBody>
          <a:bodyPr>
            <a:normAutofit/>
          </a:bodyPr>
          <a:lstStyle/>
          <a:p>
            <a:r>
              <a:rPr lang="cs-CZ" dirty="0" smtClean="0"/>
              <a:t>Přednáška VII.</a:t>
            </a:r>
            <a:br>
              <a:rPr lang="cs-CZ" dirty="0" smtClean="0"/>
            </a:br>
            <a:r>
              <a:rPr lang="cs-CZ" dirty="0" smtClean="0"/>
              <a:t>Úvod do testování hypotéz</a:t>
            </a:r>
            <a:endParaRPr lang="cs-CZ" dirty="0"/>
          </a:p>
        </p:txBody>
      </p:sp>
      <p:sp>
        <p:nvSpPr>
          <p:cNvPr id="3" name="Podnadpis 2"/>
          <p:cNvSpPr>
            <a:spLocks noGrp="1"/>
          </p:cNvSpPr>
          <p:nvPr>
            <p:ph type="subTitle" idx="1"/>
          </p:nvPr>
        </p:nvSpPr>
        <p:spPr>
          <a:xfrm>
            <a:off x="1371600" y="3300944"/>
            <a:ext cx="6400800" cy="2000264"/>
          </a:xfrm>
        </p:spPr>
        <p:txBody>
          <a:bodyPr>
            <a:noAutofit/>
          </a:bodyPr>
          <a:lstStyle/>
          <a:p>
            <a:pPr indent="265113" algn="l">
              <a:lnSpc>
                <a:spcPct val="120000"/>
              </a:lnSpc>
              <a:buBlip>
                <a:blip r:embed="rId2"/>
              </a:buBlip>
              <a:defRPr/>
            </a:pPr>
            <a:r>
              <a:rPr lang="cs-CZ" sz="1800" dirty="0" smtClean="0">
                <a:solidFill>
                  <a:schemeClr val="tx1"/>
                </a:solidFill>
              </a:rPr>
              <a:t>Principy a pojmy testování hypotéz, chyba I. a II. druhu</a:t>
            </a:r>
          </a:p>
          <a:p>
            <a:pPr indent="265113" algn="l">
              <a:lnSpc>
                <a:spcPct val="120000"/>
              </a:lnSpc>
              <a:buBlip>
                <a:blip r:embed="rId2"/>
              </a:buBlip>
              <a:defRPr/>
            </a:pPr>
            <a:r>
              <a:rPr lang="cs-CZ" sz="1800" i="1" dirty="0" smtClean="0">
                <a:solidFill>
                  <a:schemeClr val="tx1"/>
                </a:solidFill>
              </a:rPr>
              <a:t>P</a:t>
            </a:r>
            <a:r>
              <a:rPr lang="cs-CZ" sz="1800" dirty="0" smtClean="0">
                <a:solidFill>
                  <a:schemeClr val="tx1"/>
                </a:solidFill>
              </a:rPr>
              <a:t>-hodnota a její interpretace</a:t>
            </a:r>
          </a:p>
          <a:p>
            <a:pPr indent="265113" algn="l">
              <a:lnSpc>
                <a:spcPct val="120000"/>
              </a:lnSpc>
              <a:buBlip>
                <a:blip r:embed="rId2"/>
              </a:buBlip>
              <a:defRPr/>
            </a:pPr>
            <a:r>
              <a:rPr lang="cs-CZ" sz="1800" dirty="0" smtClean="0">
                <a:solidFill>
                  <a:schemeClr val="tx1"/>
                </a:solidFill>
              </a:rPr>
              <a:t>Síla testu a souvislost s velikostí vzorku</a:t>
            </a:r>
          </a:p>
          <a:p>
            <a:pPr lvl="0" indent="265113" algn="l">
              <a:lnSpc>
                <a:spcPct val="120000"/>
              </a:lnSpc>
              <a:buBlip>
                <a:blip r:embed="rId2"/>
              </a:buBlip>
              <a:defRPr/>
            </a:pPr>
            <a:r>
              <a:rPr lang="cs-CZ" sz="1800" dirty="0" smtClean="0">
                <a:solidFill>
                  <a:schemeClr val="tx1"/>
                </a:solidFill>
              </a:rPr>
              <a:t>Statistická versus klinická/biologická významnost</a:t>
            </a:r>
            <a:endParaRPr lang="cs-CZ" sz="1800" dirty="0">
              <a:solidFill>
                <a:schemeClr val="tx1"/>
              </a:solidFill>
            </a:endParaRPr>
          </a:p>
        </p:txBody>
      </p:sp>
      <p:pic>
        <p:nvPicPr>
          <p:cNvPr id="4" name="Obrázek 3" descr="esf-komplet-barva.jpg"/>
          <p:cNvPicPr>
            <a:picLocks noChangeAspect="1"/>
          </p:cNvPicPr>
          <p:nvPr/>
        </p:nvPicPr>
        <p:blipFill>
          <a:blip r:embed="rId3" cstate="print"/>
          <a:stretch>
            <a:fillRect/>
          </a:stretch>
        </p:blipFill>
        <p:spPr>
          <a:xfrm>
            <a:off x="1872000" y="5172640"/>
            <a:ext cx="5400000" cy="92065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Testování hypotéz</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solidFill>
                  <a:srgbClr val="FF0000"/>
                </a:solidFill>
              </a:rPr>
              <a:t>Testování hypotéz se zabývá rozhodováním o platnosti stanovených hypotéz na základě pozorovaných dat.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lvl="0" indent="-182563">
              <a:lnSpc>
                <a:spcPct val="120000"/>
              </a:lnSpc>
              <a:spcBef>
                <a:spcPct val="20000"/>
              </a:spcBef>
              <a:buBlip>
                <a:blip r:embed="rId2"/>
              </a:buBlip>
              <a:defRPr/>
            </a:pPr>
            <a:r>
              <a:rPr lang="cs-CZ" dirty="0" smtClean="0"/>
              <a:t>Platnost hypotéz ověřujeme pomocí </a:t>
            </a:r>
            <a:r>
              <a:rPr lang="cs-CZ" b="1" dirty="0" smtClean="0"/>
              <a:t>statistického testu </a:t>
            </a:r>
            <a:r>
              <a:rPr lang="cs-CZ" dirty="0" smtClean="0"/>
              <a:t>– rozhodovacího pravidla, které každému náhodnému výběru přiřadí právě jedno ze dvou možných rozhodnutí – H</a:t>
            </a:r>
            <a:r>
              <a:rPr lang="cs-CZ" baseline="-25000" dirty="0" smtClean="0"/>
              <a:t>0</a:t>
            </a:r>
            <a:r>
              <a:rPr lang="cs-CZ" dirty="0" smtClean="0"/>
              <a:t> nezamítáme nebo H</a:t>
            </a:r>
            <a:r>
              <a:rPr lang="cs-CZ" baseline="-25000" dirty="0" smtClean="0"/>
              <a:t>0</a:t>
            </a:r>
            <a:r>
              <a:rPr lang="cs-CZ" dirty="0" smtClean="0"/>
              <a:t> zamítáme.</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t>Základy moderního testování hypotéz položili J. </a:t>
            </a:r>
            <a:r>
              <a:rPr lang="cs-CZ" dirty="0" err="1" smtClean="0"/>
              <a:t>Neyman</a:t>
            </a:r>
            <a:r>
              <a:rPr lang="cs-CZ" dirty="0" smtClean="0"/>
              <a:t> a E. S. </a:t>
            </a:r>
            <a:r>
              <a:rPr lang="cs-CZ" dirty="0" err="1" smtClean="0"/>
              <a:t>Pearson</a:t>
            </a:r>
            <a:r>
              <a:rPr lang="cs-CZ" dirty="0" smtClean="0"/>
              <a:t>.</a:t>
            </a:r>
          </a:p>
        </p:txBody>
      </p:sp>
      <p:pic>
        <p:nvPicPr>
          <p:cNvPr id="4" name="Obrázek 3" descr="600px-Icon-Warning-Red.svg.png"/>
          <p:cNvPicPr>
            <a:picLocks noChangeAspect="1"/>
          </p:cNvPicPr>
          <p:nvPr/>
        </p:nvPicPr>
        <p:blipFill>
          <a:blip r:embed="rId3" cstate="print"/>
          <a:stretch>
            <a:fillRect/>
          </a:stretch>
        </p:blipFill>
        <p:spPr>
          <a:xfrm>
            <a:off x="8137156" y="5995148"/>
            <a:ext cx="864000" cy="7200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 řešené problémy</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342900" lvl="0" indent="-342900">
              <a:lnSpc>
                <a:spcPct val="120000"/>
              </a:lnSpc>
              <a:spcBef>
                <a:spcPct val="20000"/>
              </a:spcBef>
              <a:buFont typeface="+mj-lt"/>
              <a:buAutoNum type="arabicPeriod"/>
              <a:defRPr/>
            </a:pPr>
            <a:r>
              <a:rPr lang="cs-CZ" dirty="0" smtClean="0"/>
              <a:t>Urychluje použití antibiotika ve srovnání s použitím běžné dezinfekce hojení rány?</a:t>
            </a:r>
          </a:p>
          <a:p>
            <a:pPr marL="342900" lvl="0" indent="-342900">
              <a:lnSpc>
                <a:spcPct val="120000"/>
              </a:lnSpc>
              <a:spcBef>
                <a:spcPct val="20000"/>
              </a:spcBef>
              <a:buFont typeface="+mj-lt"/>
              <a:buAutoNum type="arabicPeriod"/>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nSpc>
                <a:spcPct val="120000"/>
              </a:lnSpc>
              <a:spcBef>
                <a:spcPct val="20000"/>
              </a:spcBef>
              <a:buFont typeface="+mj-lt"/>
              <a:buAutoNum type="arabicPeriod"/>
              <a:defRPr/>
            </a:pPr>
            <a:r>
              <a:rPr lang="cs-CZ" dirty="0" smtClean="0"/>
              <a:t>Je průměrný objem prostaty mužů nad 70 let stejný jako průměrný objem prostaty celé mužské populace?</a:t>
            </a:r>
          </a:p>
          <a:p>
            <a:pPr marL="342900" lvl="0" indent="-342900">
              <a:lnSpc>
                <a:spcPct val="120000"/>
              </a:lnSpc>
              <a:spcBef>
                <a:spcPct val="20000"/>
              </a:spcBef>
              <a:buFont typeface="+mj-lt"/>
              <a:buAutoNum type="arabicPeriod"/>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nSpc>
                <a:spcPct val="120000"/>
              </a:lnSpc>
              <a:spcBef>
                <a:spcPct val="20000"/>
              </a:spcBef>
              <a:buFont typeface="+mj-lt"/>
              <a:buAutoNum type="arabicPeriod"/>
              <a:defRPr/>
            </a:pPr>
            <a:r>
              <a:rPr lang="cs-CZ" dirty="0" smtClean="0"/>
              <a:t>Je efekt snížení systolického tlaku novým antihypertenzivem stejný u hypertoniků, kteří kouří, jako u hypertoniků, kteří nekouří?</a:t>
            </a:r>
          </a:p>
          <a:p>
            <a:pPr marL="342900" lvl="0" indent="-342900">
              <a:lnSpc>
                <a:spcPct val="120000"/>
              </a:lnSpc>
              <a:spcBef>
                <a:spcPct val="20000"/>
              </a:spcBef>
              <a:buFont typeface="+mj-lt"/>
              <a:buAutoNum type="arabicPeriod"/>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nSpc>
                <a:spcPct val="120000"/>
              </a:lnSpc>
              <a:spcBef>
                <a:spcPct val="20000"/>
              </a:spcBef>
              <a:buFont typeface="+mj-lt"/>
              <a:buAutoNum type="arabicPeriod"/>
              <a:defRPr/>
            </a:pPr>
            <a:r>
              <a:rPr kumimoji="0" lang="cs-CZ" b="0" i="0" u="none" strike="noStrike" kern="1200" cap="none" spc="0" normalizeH="0" baseline="0" noProof="0" dirty="0" smtClean="0">
                <a:ln>
                  <a:noFill/>
                </a:ln>
                <a:solidFill>
                  <a:schemeClr val="tx1"/>
                </a:solidFill>
                <a:effectLst/>
                <a:uLnTx/>
                <a:uFillTx/>
                <a:latin typeface="+mn-lt"/>
                <a:ea typeface="+mn-ea"/>
                <a:cs typeface="+mn-cs"/>
              </a:rPr>
              <a:t>Liší</a:t>
            </a:r>
            <a:r>
              <a:rPr kumimoji="0" lang="cs-CZ" b="0" i="0" u="none" strike="noStrike" kern="1200" cap="none" spc="0" normalizeH="0" noProof="0" dirty="0" smtClean="0">
                <a:ln>
                  <a:noFill/>
                </a:ln>
                <a:solidFill>
                  <a:schemeClr val="tx1"/>
                </a:solidFill>
                <a:effectLst/>
                <a:uLnTx/>
                <a:uFillTx/>
                <a:latin typeface="+mn-lt"/>
                <a:ea typeface="+mn-ea"/>
                <a:cs typeface="+mn-cs"/>
              </a:rPr>
              <a:t> se AML, ALL, CML a CLL </a:t>
            </a:r>
            <a:r>
              <a:rPr lang="cs-CZ" dirty="0" smtClean="0"/>
              <a:t>v aktivitě vybraných genů?</a:t>
            </a:r>
            <a:endParaRPr kumimoji="0" lang="cs-CZ"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 hypotézy</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342900" lvl="0" indent="-342900">
              <a:lnSpc>
                <a:spcPct val="120000"/>
              </a:lnSpc>
              <a:spcBef>
                <a:spcPct val="20000"/>
              </a:spcBef>
              <a:buFont typeface="+mj-lt"/>
              <a:buAutoNum type="arabicPeriod"/>
              <a:defRPr/>
            </a:pPr>
            <a:r>
              <a:rPr lang="cs-CZ" dirty="0" smtClean="0"/>
              <a:t>Urychluje použití antibiotika ve srovnání s použitím běžné dezinfekce hojení rány?</a:t>
            </a:r>
          </a:p>
          <a:p>
            <a:pPr marL="342900" lvl="0" indent="-342900">
              <a:lnSpc>
                <a:spcPct val="120000"/>
              </a:lnSpc>
              <a:spcBef>
                <a:spcPct val="20000"/>
              </a:spcBef>
              <a:defRPr/>
            </a:pPr>
            <a:r>
              <a:rPr lang="cs-CZ" dirty="0" smtClean="0"/>
              <a:t>	</a:t>
            </a:r>
          </a:p>
          <a:p>
            <a:pPr marL="342900" lvl="0" indent="-342900">
              <a:lnSpc>
                <a:spcPct val="120000"/>
              </a:lnSpc>
              <a:spcBef>
                <a:spcPct val="20000"/>
              </a:spcBef>
              <a:defRPr/>
            </a:pPr>
            <a:r>
              <a:rPr lang="cs-CZ" dirty="0" smtClean="0"/>
              <a:t>	</a:t>
            </a:r>
            <a:r>
              <a:rPr lang="cs-CZ" dirty="0" smtClean="0">
                <a:solidFill>
                  <a:srgbClr val="FF0000"/>
                </a:solidFill>
              </a:rPr>
              <a:t>Střední doba hojení s antibiotiky:</a:t>
            </a:r>
          </a:p>
          <a:p>
            <a:pPr marL="342900" indent="-342900">
              <a:lnSpc>
                <a:spcPct val="120000"/>
              </a:lnSpc>
              <a:spcBef>
                <a:spcPct val="20000"/>
              </a:spcBef>
              <a:defRPr/>
            </a:pPr>
            <a:r>
              <a:rPr lang="cs-CZ" dirty="0" smtClean="0">
                <a:solidFill>
                  <a:srgbClr val="FF0000"/>
                </a:solidFill>
              </a:rPr>
              <a:t>	Střední doba hojení bez antibiotik:</a:t>
            </a:r>
          </a:p>
          <a:p>
            <a:pPr marL="342900" lvl="0" indent="-342900">
              <a:lnSpc>
                <a:spcPct val="120000"/>
              </a:lnSpc>
              <a:spcBef>
                <a:spcPct val="20000"/>
              </a:spcBef>
              <a:buFont typeface="+mj-lt"/>
              <a:buAutoNum type="arabicPeriod"/>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nSpc>
                <a:spcPct val="120000"/>
              </a:lnSpc>
              <a:spcBef>
                <a:spcPct val="20000"/>
              </a:spcBef>
              <a:buAutoNum type="arabicPeriod" startAt="2"/>
              <a:defRPr/>
            </a:pPr>
            <a:r>
              <a:rPr lang="cs-CZ" dirty="0" smtClean="0"/>
              <a:t>Je průměrný objem prostaty mužů nad 70 let stejný jako průměrný objem prostaty celé mužské populace?</a:t>
            </a:r>
          </a:p>
          <a:p>
            <a:pPr marL="342900" lvl="0" indent="-342900">
              <a:lnSpc>
                <a:spcPct val="120000"/>
              </a:lnSpc>
              <a:spcBef>
                <a:spcPct val="20000"/>
              </a:spcBef>
              <a:buAutoNum type="arabicPeriod" startAt="2"/>
              <a:defRPr/>
            </a:pPr>
            <a:endParaRPr lang="cs-CZ" dirty="0" smtClean="0"/>
          </a:p>
          <a:p>
            <a:pPr marL="342900" indent="-342900">
              <a:lnSpc>
                <a:spcPct val="120000"/>
              </a:lnSpc>
              <a:spcBef>
                <a:spcPct val="20000"/>
              </a:spcBef>
              <a:defRPr/>
            </a:pPr>
            <a:r>
              <a:rPr lang="cs-CZ" dirty="0" smtClean="0">
                <a:solidFill>
                  <a:srgbClr val="FF0000"/>
                </a:solidFill>
              </a:rPr>
              <a:t>	Střední </a:t>
            </a:r>
            <a:r>
              <a:rPr lang="pl-PL" dirty="0" smtClean="0">
                <a:solidFill>
                  <a:srgbClr val="FF0000"/>
                </a:solidFill>
              </a:rPr>
              <a:t>objem prostaty mužů nad 70 let </a:t>
            </a:r>
            <a:r>
              <a:rPr lang="cs-CZ" dirty="0" smtClean="0">
                <a:solidFill>
                  <a:srgbClr val="FF0000"/>
                </a:solidFill>
              </a:rPr>
              <a:t>:</a:t>
            </a:r>
          </a:p>
          <a:p>
            <a:pPr marL="342900" lvl="0" indent="-342900">
              <a:lnSpc>
                <a:spcPct val="120000"/>
              </a:lnSpc>
              <a:spcBef>
                <a:spcPct val="20000"/>
              </a:spcBef>
              <a:defRPr/>
            </a:pPr>
            <a:r>
              <a:rPr lang="cs-CZ" dirty="0" smtClean="0">
                <a:solidFill>
                  <a:srgbClr val="FF0000"/>
                </a:solidFill>
              </a:rPr>
              <a:t>	Populační hodnota (konstanta):</a:t>
            </a:r>
            <a:endParaRPr lang="cs-CZ" dirty="0" smtClean="0"/>
          </a:p>
        </p:txBody>
      </p:sp>
      <p:graphicFrame>
        <p:nvGraphicFramePr>
          <p:cNvPr id="2050" name="Object 2"/>
          <p:cNvGraphicFramePr>
            <a:graphicFrameLocks noChangeAspect="1"/>
          </p:cNvGraphicFramePr>
          <p:nvPr/>
        </p:nvGraphicFramePr>
        <p:xfrm>
          <a:off x="6288892" y="2620963"/>
          <a:ext cx="1119188" cy="361950"/>
        </p:xfrm>
        <a:graphic>
          <a:graphicData uri="http://schemas.openxmlformats.org/presentationml/2006/ole">
            <mc:AlternateContent xmlns:mc="http://schemas.openxmlformats.org/markup-compatibility/2006">
              <mc:Choice xmlns:v="urn:schemas-microsoft-com:vml" Requires="v">
                <p:oleObj spid="_x0000_s2090" name="Rovnice" r:id="rId3" imgW="711000" imgH="228600" progId="Equation.3">
                  <p:embed/>
                </p:oleObj>
              </mc:Choice>
              <mc:Fallback>
                <p:oleObj name="Rovnice" r:id="rId3" imgW="711000" imgH="228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892" y="2620963"/>
                        <a:ext cx="111918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2"/>
          <p:cNvGraphicFramePr>
            <a:graphicFrameLocks noChangeAspect="1"/>
          </p:cNvGraphicFramePr>
          <p:nvPr/>
        </p:nvGraphicFramePr>
        <p:xfrm>
          <a:off x="4598990" y="2641303"/>
          <a:ext cx="239712" cy="341313"/>
        </p:xfrm>
        <a:graphic>
          <a:graphicData uri="http://schemas.openxmlformats.org/presentationml/2006/ole">
            <mc:AlternateContent xmlns:mc="http://schemas.openxmlformats.org/markup-compatibility/2006">
              <mc:Choice xmlns:v="urn:schemas-microsoft-com:vml" Requires="v">
                <p:oleObj spid="_x0000_s2091" name="Rovnice" r:id="rId5" imgW="152280" imgH="215640" progId="Equation.3">
                  <p:embed/>
                </p:oleObj>
              </mc:Choice>
              <mc:Fallback>
                <p:oleObj name="Rovnice" r:id="rId5" imgW="15228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98990" y="2641303"/>
                        <a:ext cx="239712"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2"/>
          <p:cNvGraphicFramePr>
            <a:graphicFrameLocks noChangeAspect="1"/>
          </p:cNvGraphicFramePr>
          <p:nvPr/>
        </p:nvGraphicFramePr>
        <p:xfrm>
          <a:off x="4598990" y="3034005"/>
          <a:ext cx="258762" cy="341313"/>
        </p:xfrm>
        <a:graphic>
          <a:graphicData uri="http://schemas.openxmlformats.org/presentationml/2006/ole">
            <mc:AlternateContent xmlns:mc="http://schemas.openxmlformats.org/markup-compatibility/2006">
              <mc:Choice xmlns:v="urn:schemas-microsoft-com:vml" Requires="v">
                <p:oleObj spid="_x0000_s2092" name="Rovnice" r:id="rId7" imgW="164880" imgH="215640" progId="Equation.3">
                  <p:embed/>
                </p:oleObj>
              </mc:Choice>
              <mc:Fallback>
                <p:oleObj name="Rovnice" r:id="rId7" imgW="16488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98990" y="3034005"/>
                        <a:ext cx="258762"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3" name="Object 2"/>
          <p:cNvGraphicFramePr>
            <a:graphicFrameLocks noChangeAspect="1"/>
          </p:cNvGraphicFramePr>
          <p:nvPr/>
        </p:nvGraphicFramePr>
        <p:xfrm>
          <a:off x="6298417" y="3022600"/>
          <a:ext cx="1100138" cy="341313"/>
        </p:xfrm>
        <a:graphic>
          <a:graphicData uri="http://schemas.openxmlformats.org/presentationml/2006/ole">
            <mc:AlternateContent xmlns:mc="http://schemas.openxmlformats.org/markup-compatibility/2006">
              <mc:Choice xmlns:v="urn:schemas-microsoft-com:vml" Requires="v">
                <p:oleObj spid="_x0000_s2093" name="Rovnice" r:id="rId9" imgW="698400" imgH="215640" progId="Equation.3">
                  <p:embed/>
                </p:oleObj>
              </mc:Choice>
              <mc:Fallback>
                <p:oleObj name="Rovnice" r:id="rId9" imgW="698400" imgH="215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98417" y="3022600"/>
                        <a:ext cx="1100138"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4" name="Object 2"/>
          <p:cNvGraphicFramePr>
            <a:graphicFrameLocks noChangeAspect="1"/>
          </p:cNvGraphicFramePr>
          <p:nvPr/>
        </p:nvGraphicFramePr>
        <p:xfrm>
          <a:off x="6288892" y="4871760"/>
          <a:ext cx="1119188" cy="361950"/>
        </p:xfrm>
        <a:graphic>
          <a:graphicData uri="http://schemas.openxmlformats.org/presentationml/2006/ole">
            <mc:AlternateContent xmlns:mc="http://schemas.openxmlformats.org/markup-compatibility/2006">
              <mc:Choice xmlns:v="urn:schemas-microsoft-com:vml" Requires="v">
                <p:oleObj spid="_x0000_s2094" name="Rovnice" r:id="rId11" imgW="711000" imgH="228600" progId="Equation.3">
                  <p:embed/>
                </p:oleObj>
              </mc:Choice>
              <mc:Fallback>
                <p:oleObj name="Rovnice" r:id="rId11" imgW="711000" imgH="2286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88892" y="4871760"/>
                        <a:ext cx="111918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5" name="Object 2"/>
          <p:cNvGraphicFramePr>
            <a:graphicFrameLocks noChangeAspect="1"/>
          </p:cNvGraphicFramePr>
          <p:nvPr/>
        </p:nvGraphicFramePr>
        <p:xfrm>
          <a:off x="5213372" y="4892397"/>
          <a:ext cx="239712" cy="341313"/>
        </p:xfrm>
        <a:graphic>
          <a:graphicData uri="http://schemas.openxmlformats.org/presentationml/2006/ole">
            <mc:AlternateContent xmlns:mc="http://schemas.openxmlformats.org/markup-compatibility/2006">
              <mc:Choice xmlns:v="urn:schemas-microsoft-com:vml" Requires="v">
                <p:oleObj spid="_x0000_s2095" name="Rovnice" r:id="rId13" imgW="152280" imgH="215640" progId="Equation.3">
                  <p:embed/>
                </p:oleObj>
              </mc:Choice>
              <mc:Fallback>
                <p:oleObj name="Rovnice" r:id="rId13" imgW="152280" imgH="21564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3372" y="4892397"/>
                        <a:ext cx="239712"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6" name="Object 2"/>
          <p:cNvGraphicFramePr>
            <a:graphicFrameLocks noChangeAspect="1"/>
          </p:cNvGraphicFramePr>
          <p:nvPr/>
        </p:nvGraphicFramePr>
        <p:xfrm>
          <a:off x="5213350" y="5275263"/>
          <a:ext cx="258763" cy="360362"/>
        </p:xfrm>
        <a:graphic>
          <a:graphicData uri="http://schemas.openxmlformats.org/presentationml/2006/ole">
            <mc:AlternateContent xmlns:mc="http://schemas.openxmlformats.org/markup-compatibility/2006">
              <mc:Choice xmlns:v="urn:schemas-microsoft-com:vml" Requires="v">
                <p:oleObj spid="_x0000_s2096" name="Rovnice" r:id="rId14" imgW="164880" imgH="228600" progId="Equation.3">
                  <p:embed/>
                </p:oleObj>
              </mc:Choice>
              <mc:Fallback>
                <p:oleObj name="Rovnice" r:id="rId14" imgW="164880" imgH="228600" progId="Equation.3">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13350" y="5275263"/>
                        <a:ext cx="258763" cy="360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7" name="Object 2"/>
          <p:cNvGraphicFramePr>
            <a:graphicFrameLocks noChangeAspect="1"/>
          </p:cNvGraphicFramePr>
          <p:nvPr/>
        </p:nvGraphicFramePr>
        <p:xfrm>
          <a:off x="6299200" y="5264150"/>
          <a:ext cx="1100138" cy="361950"/>
        </p:xfrm>
        <a:graphic>
          <a:graphicData uri="http://schemas.openxmlformats.org/presentationml/2006/ole">
            <mc:AlternateContent xmlns:mc="http://schemas.openxmlformats.org/markup-compatibility/2006">
              <mc:Choice xmlns:v="urn:schemas-microsoft-com:vml" Requires="v">
                <p:oleObj spid="_x0000_s2097" name="Rovnice" r:id="rId16" imgW="698400" imgH="228600" progId="Equation.3">
                  <p:embed/>
                </p:oleObj>
              </mc:Choice>
              <mc:Fallback>
                <p:oleObj name="Rovnice" r:id="rId16" imgW="698400" imgH="228600" progId="Equation.3">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299200" y="5264150"/>
                        <a:ext cx="110013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 hypotézy</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342900" lvl="0" indent="-342900">
              <a:lnSpc>
                <a:spcPct val="120000"/>
              </a:lnSpc>
              <a:spcBef>
                <a:spcPct val="20000"/>
              </a:spcBef>
              <a:defRPr/>
            </a:pPr>
            <a:r>
              <a:rPr lang="cs-CZ" dirty="0" smtClean="0"/>
              <a:t>3.	Je efekt snížení systolického tlaku novým antihypertenzivem stejný u hypertoniků, kteří kouří, jako u hypertoniků, kteří nekouří?</a:t>
            </a:r>
          </a:p>
          <a:p>
            <a:pPr marL="342900" lvl="0" indent="-342900">
              <a:lnSpc>
                <a:spcPct val="120000"/>
              </a:lnSpc>
              <a:spcBef>
                <a:spcPct val="20000"/>
              </a:spcBef>
              <a:buFont typeface="+mj-lt"/>
              <a:buAutoNum type="arabicPeriod"/>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nSpc>
                <a:spcPct val="120000"/>
              </a:lnSpc>
              <a:spcBef>
                <a:spcPct val="20000"/>
              </a:spcBef>
              <a:defRPr/>
            </a:pPr>
            <a:r>
              <a:rPr lang="cs-CZ" dirty="0" smtClean="0">
                <a:solidFill>
                  <a:srgbClr val="FF0000"/>
                </a:solidFill>
              </a:rPr>
              <a:t>	Střední hodnota efektu u kuřáků:</a:t>
            </a:r>
            <a:endParaRPr lang="cs-CZ" dirty="0" smtClean="0"/>
          </a:p>
          <a:p>
            <a:pPr marL="342900" indent="-342900">
              <a:lnSpc>
                <a:spcPct val="120000"/>
              </a:lnSpc>
              <a:spcBef>
                <a:spcPct val="20000"/>
              </a:spcBef>
              <a:defRPr/>
            </a:pPr>
            <a:r>
              <a:rPr lang="cs-CZ" dirty="0" smtClean="0">
                <a:solidFill>
                  <a:srgbClr val="FF0000"/>
                </a:solidFill>
              </a:rPr>
              <a:t>	Střední hodnota efektu u nekuřáků:</a:t>
            </a:r>
            <a:endParaRPr lang="cs-CZ" dirty="0" smtClean="0"/>
          </a:p>
          <a:p>
            <a:pPr marL="342900" lvl="0" indent="-342900">
              <a:lnSpc>
                <a:spcPct val="120000"/>
              </a:lnSpc>
              <a:spcBef>
                <a:spcPct val="20000"/>
              </a:spcBef>
              <a:buFont typeface="+mj-lt"/>
              <a:buAutoNum type="arabicPeriod"/>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nSpc>
                <a:spcPct val="120000"/>
              </a:lnSpc>
              <a:spcBef>
                <a:spcPct val="20000"/>
              </a:spcBef>
              <a:buAutoNum type="arabicPeriod" startAt="4"/>
              <a:defRPr/>
            </a:pPr>
            <a:r>
              <a:rPr kumimoji="0" lang="cs-CZ" b="0" i="0" u="none" strike="noStrike" kern="1200" cap="none" spc="0" normalizeH="0" baseline="0" noProof="0" dirty="0" smtClean="0">
                <a:ln>
                  <a:noFill/>
                </a:ln>
                <a:solidFill>
                  <a:schemeClr val="tx1"/>
                </a:solidFill>
                <a:effectLst/>
                <a:uLnTx/>
                <a:uFillTx/>
                <a:latin typeface="+mn-lt"/>
                <a:ea typeface="+mn-ea"/>
                <a:cs typeface="+mn-cs"/>
              </a:rPr>
              <a:t>Liší</a:t>
            </a:r>
            <a:r>
              <a:rPr kumimoji="0" lang="cs-CZ" b="0" i="0" u="none" strike="noStrike" kern="1200" cap="none" spc="0" normalizeH="0" noProof="0" dirty="0" smtClean="0">
                <a:ln>
                  <a:noFill/>
                </a:ln>
                <a:solidFill>
                  <a:schemeClr val="tx1"/>
                </a:solidFill>
                <a:effectLst/>
                <a:uLnTx/>
                <a:uFillTx/>
                <a:latin typeface="+mn-lt"/>
                <a:ea typeface="+mn-ea"/>
                <a:cs typeface="+mn-cs"/>
              </a:rPr>
              <a:t> se AML, ALL, CML a CLL </a:t>
            </a:r>
            <a:r>
              <a:rPr lang="cs-CZ" dirty="0" smtClean="0"/>
              <a:t>v aktivitě vybraných genů?</a:t>
            </a:r>
          </a:p>
          <a:p>
            <a:pPr marL="342900" lvl="0" indent="-342900">
              <a:lnSpc>
                <a:spcPct val="120000"/>
              </a:lnSpc>
              <a:spcBef>
                <a:spcPct val="20000"/>
              </a:spcBef>
              <a:buAutoNum type="arabicPeriod" startAt="4"/>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nSpc>
                <a:spcPct val="120000"/>
              </a:lnSpc>
              <a:spcBef>
                <a:spcPct val="20000"/>
              </a:spcBef>
              <a:defRPr/>
            </a:pPr>
            <a:r>
              <a:rPr lang="cs-CZ" dirty="0" smtClean="0"/>
              <a:t>	</a:t>
            </a:r>
            <a:r>
              <a:rPr lang="cs-CZ" dirty="0" smtClean="0">
                <a:solidFill>
                  <a:srgbClr val="FF0000"/>
                </a:solidFill>
              </a:rPr>
              <a:t>Střední hodnota exprese genu </a:t>
            </a:r>
            <a:r>
              <a:rPr lang="cs-CZ" i="1" dirty="0" smtClean="0">
                <a:solidFill>
                  <a:srgbClr val="FF0000"/>
                </a:solidFill>
              </a:rPr>
              <a:t>g</a:t>
            </a:r>
            <a:r>
              <a:rPr lang="cs-CZ" dirty="0" smtClean="0">
                <a:solidFill>
                  <a:srgbClr val="FF0000"/>
                </a:solidFill>
              </a:rPr>
              <a:t> u AML, ALL, CML, CLL:</a:t>
            </a:r>
            <a:endParaRPr kumimoji="0" lang="cs-CZ" b="0" i="0" u="none" strike="noStrike" kern="1200" cap="none" spc="0" normalizeH="0" baseline="0" noProof="0" dirty="0">
              <a:ln>
                <a:noFill/>
              </a:ln>
              <a:solidFill>
                <a:srgbClr val="FF0000"/>
              </a:solidFill>
              <a:effectLst/>
              <a:uLnTx/>
              <a:uFillTx/>
              <a:latin typeface="+mn-lt"/>
              <a:ea typeface="+mn-ea"/>
              <a:cs typeface="+mn-cs"/>
            </a:endParaRPr>
          </a:p>
        </p:txBody>
      </p:sp>
      <p:graphicFrame>
        <p:nvGraphicFramePr>
          <p:cNvPr id="3075" name="Object 3"/>
          <p:cNvGraphicFramePr>
            <a:graphicFrameLocks noChangeAspect="1"/>
          </p:cNvGraphicFramePr>
          <p:nvPr/>
        </p:nvGraphicFramePr>
        <p:xfrm>
          <a:off x="5810266" y="2634304"/>
          <a:ext cx="1119188" cy="361950"/>
        </p:xfrm>
        <a:graphic>
          <a:graphicData uri="http://schemas.openxmlformats.org/presentationml/2006/ole">
            <mc:AlternateContent xmlns:mc="http://schemas.openxmlformats.org/markup-compatibility/2006">
              <mc:Choice xmlns:v="urn:schemas-microsoft-com:vml" Requires="v">
                <p:oleObj spid="_x0000_s3114" name="Rovnice" r:id="rId3" imgW="711000" imgH="228600" progId="Equation.3">
                  <p:embed/>
                </p:oleObj>
              </mc:Choice>
              <mc:Fallback>
                <p:oleObj name="Rovnice" r:id="rId3" imgW="711000" imgH="2286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0266" y="2634304"/>
                        <a:ext cx="111918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4"/>
          <p:cNvGraphicFramePr>
            <a:graphicFrameLocks noChangeAspect="1"/>
          </p:cNvGraphicFramePr>
          <p:nvPr/>
        </p:nvGraphicFramePr>
        <p:xfrm>
          <a:off x="4733941" y="2654941"/>
          <a:ext cx="239713" cy="341313"/>
        </p:xfrm>
        <a:graphic>
          <a:graphicData uri="http://schemas.openxmlformats.org/presentationml/2006/ole">
            <mc:AlternateContent xmlns:mc="http://schemas.openxmlformats.org/markup-compatibility/2006">
              <mc:Choice xmlns:v="urn:schemas-microsoft-com:vml" Requires="v">
                <p:oleObj spid="_x0000_s3115" name="Rovnice" r:id="rId5" imgW="152280" imgH="215640" progId="Equation.3">
                  <p:embed/>
                </p:oleObj>
              </mc:Choice>
              <mc:Fallback>
                <p:oleObj name="Rovnice" r:id="rId5" imgW="152280" imgH="21564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3941" y="2654941"/>
                        <a:ext cx="239713"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7" name="Object 5"/>
          <p:cNvGraphicFramePr>
            <a:graphicFrameLocks noChangeAspect="1"/>
          </p:cNvGraphicFramePr>
          <p:nvPr/>
        </p:nvGraphicFramePr>
        <p:xfrm>
          <a:off x="4733925" y="3046413"/>
          <a:ext cx="258763" cy="339725"/>
        </p:xfrm>
        <a:graphic>
          <a:graphicData uri="http://schemas.openxmlformats.org/presentationml/2006/ole">
            <mc:AlternateContent xmlns:mc="http://schemas.openxmlformats.org/markup-compatibility/2006">
              <mc:Choice xmlns:v="urn:schemas-microsoft-com:vml" Requires="v">
                <p:oleObj spid="_x0000_s3116" name="Rovnice" r:id="rId7" imgW="164880" imgH="215640" progId="Equation.3">
                  <p:embed/>
                </p:oleObj>
              </mc:Choice>
              <mc:Fallback>
                <p:oleObj name="Rovnice" r:id="rId7" imgW="164880" imgH="2156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33925" y="3046413"/>
                        <a:ext cx="258763" cy="33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6"/>
          <p:cNvGraphicFramePr>
            <a:graphicFrameLocks noChangeAspect="1"/>
          </p:cNvGraphicFramePr>
          <p:nvPr/>
        </p:nvGraphicFramePr>
        <p:xfrm>
          <a:off x="5819775" y="3035300"/>
          <a:ext cx="1100138" cy="341313"/>
        </p:xfrm>
        <a:graphic>
          <a:graphicData uri="http://schemas.openxmlformats.org/presentationml/2006/ole">
            <mc:AlternateContent xmlns:mc="http://schemas.openxmlformats.org/markup-compatibility/2006">
              <mc:Choice xmlns:v="urn:schemas-microsoft-com:vml" Requires="v">
                <p:oleObj spid="_x0000_s3117" name="Rovnice" r:id="rId9" imgW="698400" imgH="215640" progId="Equation.3">
                  <p:embed/>
                </p:oleObj>
              </mc:Choice>
              <mc:Fallback>
                <p:oleObj name="Rovnice" r:id="rId9" imgW="698400" imgH="21564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19775" y="3035300"/>
                        <a:ext cx="1100138"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9" name="Object 7"/>
          <p:cNvGraphicFramePr>
            <a:graphicFrameLocks noChangeAspect="1"/>
          </p:cNvGraphicFramePr>
          <p:nvPr/>
        </p:nvGraphicFramePr>
        <p:xfrm>
          <a:off x="6429388" y="4550422"/>
          <a:ext cx="1957387" cy="382588"/>
        </p:xfrm>
        <a:graphic>
          <a:graphicData uri="http://schemas.openxmlformats.org/presentationml/2006/ole">
            <mc:AlternateContent xmlns:mc="http://schemas.openxmlformats.org/markup-compatibility/2006">
              <mc:Choice xmlns:v="urn:schemas-microsoft-com:vml" Requires="v">
                <p:oleObj spid="_x0000_s3118" name="Rovnice" r:id="rId11" imgW="1244520" imgH="241200" progId="Equation.3">
                  <p:embed/>
                </p:oleObj>
              </mc:Choice>
              <mc:Fallback>
                <p:oleObj name="Rovnice" r:id="rId11" imgW="1244520" imgH="241200" progId="Equation.3">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29388" y="4550422"/>
                        <a:ext cx="1957387"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3" name="Object 11"/>
          <p:cNvGraphicFramePr>
            <a:graphicFrameLocks noChangeAspect="1"/>
          </p:cNvGraphicFramePr>
          <p:nvPr/>
        </p:nvGraphicFramePr>
        <p:xfrm>
          <a:off x="3143250" y="5118100"/>
          <a:ext cx="2859088" cy="382588"/>
        </p:xfrm>
        <a:graphic>
          <a:graphicData uri="http://schemas.openxmlformats.org/presentationml/2006/ole">
            <mc:AlternateContent xmlns:mc="http://schemas.openxmlformats.org/markup-compatibility/2006">
              <mc:Choice xmlns:v="urn:schemas-microsoft-com:vml" Requires="v">
                <p:oleObj spid="_x0000_s3119" name="Rovnice" r:id="rId13" imgW="1815840" imgH="241200" progId="Equation.3">
                  <p:embed/>
                </p:oleObj>
              </mc:Choice>
              <mc:Fallback>
                <p:oleObj name="Rovnice" r:id="rId13" imgW="1815840" imgH="241200" progId="Equation.3">
                  <p:embed/>
                  <p:pic>
                    <p:nvPicPr>
                      <p:cNvPr id="0"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43250" y="5118100"/>
                        <a:ext cx="2859088"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5" name="Object 13"/>
          <p:cNvGraphicFramePr>
            <a:graphicFrameLocks noChangeAspect="1"/>
          </p:cNvGraphicFramePr>
          <p:nvPr/>
        </p:nvGraphicFramePr>
        <p:xfrm>
          <a:off x="2384425" y="5627688"/>
          <a:ext cx="4379913" cy="361950"/>
        </p:xfrm>
        <a:graphic>
          <a:graphicData uri="http://schemas.openxmlformats.org/presentationml/2006/ole">
            <mc:AlternateContent xmlns:mc="http://schemas.openxmlformats.org/markup-compatibility/2006">
              <mc:Choice xmlns:v="urn:schemas-microsoft-com:vml" Requires="v">
                <p:oleObj spid="_x0000_s3120" name="Rovnice" r:id="rId15" imgW="2781000" imgH="228600" progId="Equation.3">
                  <p:embed/>
                </p:oleObj>
              </mc:Choice>
              <mc:Fallback>
                <p:oleObj name="Rovnice" r:id="rId15" imgW="2781000" imgH="228600" progId="Equation.3">
                  <p:embed/>
                  <p:pic>
                    <p:nvPicPr>
                      <p:cNvPr id="0" name="Picture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84425" y="5627688"/>
                        <a:ext cx="4379913"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Proč nulová hypotéza vyjadřuje nepřítomnost efektu?</a:t>
            </a:r>
            <a:endParaRPr lang="cs-CZ"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Proč nulová hypotéza vyjadřuje nepřítomnost efektu?</a:t>
            </a:r>
            <a:endParaRPr lang="cs-CZ" sz="2800"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t>Nulová hypotéza odráží fakt, že se něco nestalo nebo neprojevilo → je stanovena obvykle jako opak toho, co chceme experimentem prokázat.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b="1" dirty="0" smtClean="0"/>
              <a:t>Nulová hypotéza je postavena tak, abychom ji mohli pomocí pozorovaných hodnot vyvrátit.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t>Pro zamítnutí platnosti nulové hypotézy nám totiž stačí najít jeden příklad, kdy nulová hypotéza neplatí – tím příkladem má být náš náhodný výběr (naše pozorovaná data).</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t>Zamítnout nulovou hypotézu je jednodušší než nulovou hypotézu potvrdit.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se při rozhodování může stát</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t>Vzhledem k nulové hypotéz máme čtyři možnosti výsledku rozhodovacího procesu:</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lvl="0" indent="-182563">
              <a:lnSpc>
                <a:spcPct val="120000"/>
              </a:lnSpc>
              <a:spcBef>
                <a:spcPct val="20000"/>
              </a:spcBef>
              <a:buBlip>
                <a:blip r:embed="rId2"/>
              </a:buBlip>
              <a:defRPr/>
            </a:pPr>
            <a:r>
              <a:rPr lang="cs-CZ" b="1" dirty="0" smtClean="0">
                <a:solidFill>
                  <a:srgbClr val="FF0000"/>
                </a:solidFill>
              </a:rPr>
              <a:t>Při rozhodování se můžeme mýlit</a:t>
            </a:r>
            <a:r>
              <a:rPr lang="cs-CZ" dirty="0" smtClean="0"/>
              <a:t>, můžeme se dopustit dvou chybných  úsudků.</a:t>
            </a:r>
          </a:p>
        </p:txBody>
      </p:sp>
      <p:pic>
        <p:nvPicPr>
          <p:cNvPr id="4" name="Obrázek 3" descr="600px-Icon-Warning-Red.svg.png"/>
          <p:cNvPicPr>
            <a:picLocks noChangeAspect="1"/>
          </p:cNvPicPr>
          <p:nvPr/>
        </p:nvPicPr>
        <p:blipFill>
          <a:blip r:embed="rId3" cstate="print"/>
          <a:stretch>
            <a:fillRect/>
          </a:stretch>
        </p:blipFill>
        <p:spPr>
          <a:xfrm>
            <a:off x="8137156" y="5995148"/>
            <a:ext cx="864000" cy="720000"/>
          </a:xfrm>
          <a:prstGeom prst="rect">
            <a:avLst/>
          </a:prstGeom>
        </p:spPr>
      </p:pic>
      <p:graphicFrame>
        <p:nvGraphicFramePr>
          <p:cNvPr id="6" name="Tabulka 5"/>
          <p:cNvGraphicFramePr>
            <a:graphicFrameLocks noGrp="1"/>
          </p:cNvGraphicFramePr>
          <p:nvPr/>
        </p:nvGraphicFramePr>
        <p:xfrm>
          <a:off x="1154893" y="2612718"/>
          <a:ext cx="6834214" cy="2316480"/>
        </p:xfrm>
        <a:graphic>
          <a:graphicData uri="http://schemas.openxmlformats.org/drawingml/2006/table">
            <a:tbl>
              <a:tblPr firstRow="1" bandRow="1">
                <a:tableStyleId>{5940675A-B579-460E-94D1-54222C63F5DA}</a:tableStyleId>
              </a:tblPr>
              <a:tblGrid>
                <a:gridCol w="1690678">
                  <a:extLst>
                    <a:ext uri="{9D8B030D-6E8A-4147-A177-3AD203B41FA5}">
                      <a16:colId xmlns:a16="http://schemas.microsoft.com/office/drawing/2014/main" val="20000"/>
                    </a:ext>
                  </a:extLst>
                </a:gridCol>
                <a:gridCol w="2571768">
                  <a:extLst>
                    <a:ext uri="{9D8B030D-6E8A-4147-A177-3AD203B41FA5}">
                      <a16:colId xmlns:a16="http://schemas.microsoft.com/office/drawing/2014/main" val="20001"/>
                    </a:ext>
                  </a:extLst>
                </a:gridCol>
                <a:gridCol w="2571768">
                  <a:extLst>
                    <a:ext uri="{9D8B030D-6E8A-4147-A177-3AD203B41FA5}">
                      <a16:colId xmlns:a16="http://schemas.microsoft.com/office/drawing/2014/main" val="20002"/>
                    </a:ext>
                  </a:extLst>
                </a:gridCol>
              </a:tblGrid>
              <a:tr h="579120">
                <a:tc rowSpan="2">
                  <a:txBody>
                    <a:bodyPr/>
                    <a:lstStyle/>
                    <a:p>
                      <a:r>
                        <a:rPr lang="cs-CZ" sz="1600" dirty="0" smtClean="0"/>
                        <a:t>Rozhodnutí</a:t>
                      </a:r>
                      <a:endParaRPr lang="cs-CZ" sz="1600" dirty="0"/>
                    </a:p>
                  </a:txBody>
                  <a:tcPr anchor="ctr"/>
                </a:tc>
                <a:tc gridSpan="2">
                  <a:txBody>
                    <a:bodyPr/>
                    <a:lstStyle/>
                    <a:p>
                      <a:pPr algn="ctr"/>
                      <a:r>
                        <a:rPr lang="cs-CZ" sz="1600" dirty="0" smtClean="0"/>
                        <a:t>Skutečnost</a:t>
                      </a:r>
                      <a:endParaRPr lang="cs-CZ" sz="1600" dirty="0"/>
                    </a:p>
                  </a:txBody>
                  <a:tcPr anchor="ctr"/>
                </a:tc>
                <a:tc hMerge="1">
                  <a:txBody>
                    <a:bodyPr/>
                    <a:lstStyle/>
                    <a:p>
                      <a:pPr algn="ctr"/>
                      <a:endParaRPr lang="cs-CZ" sz="1600" dirty="0"/>
                    </a:p>
                  </a:txBody>
                  <a:tcPr anchor="ctr"/>
                </a:tc>
                <a:extLst>
                  <a:ext uri="{0D108BD9-81ED-4DB2-BD59-A6C34878D82A}">
                    <a16:rowId xmlns:a16="http://schemas.microsoft.com/office/drawing/2014/main" val="10000"/>
                  </a:ext>
                </a:extLst>
              </a:tr>
              <a:tr h="579120">
                <a:tc vMerge="1">
                  <a:txBody>
                    <a:bodyPr/>
                    <a:lstStyle/>
                    <a:p>
                      <a:endParaRPr lang="cs-CZ" sz="1600" dirty="0"/>
                    </a:p>
                  </a:txBody>
                  <a:tcPr anchor="ctr"/>
                </a:tc>
                <a:tc>
                  <a:txBody>
                    <a:bodyPr/>
                    <a:lstStyle/>
                    <a:p>
                      <a:pPr algn="ctr"/>
                      <a:r>
                        <a:rPr lang="cs-CZ" sz="1600" b="1" dirty="0" smtClean="0"/>
                        <a:t>H</a:t>
                      </a:r>
                      <a:r>
                        <a:rPr lang="cs-CZ" sz="1600" b="1" baseline="-25000" dirty="0" smtClean="0"/>
                        <a:t>0</a:t>
                      </a:r>
                      <a:r>
                        <a:rPr lang="cs-CZ" sz="1600" b="1" dirty="0" smtClean="0"/>
                        <a:t> platí</a:t>
                      </a:r>
                      <a:endParaRPr lang="cs-CZ" sz="1600" b="1" dirty="0"/>
                    </a:p>
                  </a:txBody>
                  <a:tcPr anchor="ctr"/>
                </a:tc>
                <a:tc>
                  <a:txBody>
                    <a:bodyPr/>
                    <a:lstStyle/>
                    <a:p>
                      <a:pPr algn="ctr"/>
                      <a:r>
                        <a:rPr lang="cs-CZ" sz="1600" b="1" dirty="0" smtClean="0"/>
                        <a:t>H</a:t>
                      </a:r>
                      <a:r>
                        <a:rPr lang="cs-CZ" sz="1600" b="1" baseline="-25000" dirty="0" smtClean="0"/>
                        <a:t>0</a:t>
                      </a:r>
                      <a:r>
                        <a:rPr lang="cs-CZ" sz="1600" b="1" dirty="0" smtClean="0"/>
                        <a:t> neplatí</a:t>
                      </a:r>
                      <a:endParaRPr lang="cs-CZ" sz="1600" b="1" dirty="0"/>
                    </a:p>
                  </a:txBody>
                  <a:tcPr anchor="ctr"/>
                </a:tc>
                <a:extLst>
                  <a:ext uri="{0D108BD9-81ED-4DB2-BD59-A6C34878D82A}">
                    <a16:rowId xmlns:a16="http://schemas.microsoft.com/office/drawing/2014/main" val="10001"/>
                  </a:ext>
                </a:extLst>
              </a:tr>
              <a:tr h="579120">
                <a:tc>
                  <a:txBody>
                    <a:bodyPr/>
                    <a:lstStyle/>
                    <a:p>
                      <a:r>
                        <a:rPr lang="cs-CZ" sz="1600" b="1" dirty="0" smtClean="0"/>
                        <a:t>H</a:t>
                      </a:r>
                      <a:r>
                        <a:rPr lang="cs-CZ" sz="1600" b="1" baseline="-25000" dirty="0" smtClean="0"/>
                        <a:t>0</a:t>
                      </a:r>
                      <a:r>
                        <a:rPr lang="cs-CZ" sz="1600" b="1" dirty="0" smtClean="0"/>
                        <a:t> nezamítneme</a:t>
                      </a:r>
                      <a:endParaRPr lang="cs-CZ" sz="16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dirty="0" smtClean="0"/>
                        <a:t>správné přijetí platné </a:t>
                      </a:r>
                    </a:p>
                    <a:p>
                      <a:pPr marL="0" marR="0" indent="0" algn="ctr" defTabSz="914400" rtl="0" eaLnBrk="1" fontAlgn="auto" latinLnBrk="0" hangingPunct="1">
                        <a:lnSpc>
                          <a:spcPct val="100000"/>
                        </a:lnSpc>
                        <a:spcBef>
                          <a:spcPts val="0"/>
                        </a:spcBef>
                        <a:spcAft>
                          <a:spcPts val="0"/>
                        </a:spcAft>
                        <a:buClrTx/>
                        <a:buSzTx/>
                        <a:buFontTx/>
                        <a:buNone/>
                        <a:tabLst/>
                        <a:defRPr/>
                      </a:pPr>
                      <a:r>
                        <a:rPr lang="cs-CZ" sz="1600" dirty="0" smtClean="0"/>
                        <a:t>nulové hypotézy</a:t>
                      </a:r>
                      <a:endParaRPr lang="cs-CZ"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dirty="0" smtClean="0"/>
                        <a:t>chyba II. druhu</a:t>
                      </a:r>
                      <a:endParaRPr lang="cs-CZ" sz="1600" dirty="0"/>
                    </a:p>
                  </a:txBody>
                  <a:tcPr anchor="ctr"/>
                </a:tc>
                <a:extLst>
                  <a:ext uri="{0D108BD9-81ED-4DB2-BD59-A6C34878D82A}">
                    <a16:rowId xmlns:a16="http://schemas.microsoft.com/office/drawing/2014/main" val="10002"/>
                  </a:ext>
                </a:extLst>
              </a:tr>
              <a:tr h="579120">
                <a:tc>
                  <a:txBody>
                    <a:bodyPr/>
                    <a:lstStyle/>
                    <a:p>
                      <a:r>
                        <a:rPr lang="cs-CZ" sz="1600" b="1" dirty="0" smtClean="0"/>
                        <a:t>H</a:t>
                      </a:r>
                      <a:r>
                        <a:rPr lang="cs-CZ" sz="1600" b="1" baseline="-25000" dirty="0" smtClean="0"/>
                        <a:t>0</a:t>
                      </a:r>
                      <a:r>
                        <a:rPr lang="cs-CZ" sz="1600" b="1" dirty="0" smtClean="0"/>
                        <a:t> zamítneme</a:t>
                      </a:r>
                      <a:endParaRPr lang="cs-CZ" sz="16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dirty="0" smtClean="0"/>
                        <a:t>chyba I. druhu</a:t>
                      </a:r>
                      <a:endParaRPr lang="cs-CZ"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dirty="0" smtClean="0"/>
                        <a:t>správné zamítnutí neplatné nulové hypotézy</a:t>
                      </a:r>
                      <a:endParaRPr lang="cs-CZ" sz="1600" dirty="0"/>
                    </a:p>
                  </a:txBody>
                  <a:tcPr anchor="ct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Analogie se soudním procesem</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t>Ctíme presumpci neviny = předpokládáme, že nulová hypotéza platí.</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b="1" dirty="0" smtClean="0"/>
              <a:t>Požadujeme důkaz pro prokázání viny = na základě dat chceme ukázat, že nulová hypotéza neplatí.</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lvl="0" indent="-182563">
              <a:lnSpc>
                <a:spcPct val="120000"/>
              </a:lnSpc>
              <a:spcBef>
                <a:spcPct val="20000"/>
              </a:spcBef>
              <a:buBlip>
                <a:blip r:embed="rId2"/>
              </a:buBlip>
              <a:defRPr/>
            </a:pPr>
            <a:r>
              <a:rPr lang="cs-CZ" dirty="0" smtClean="0"/>
              <a:t>Když nám bude stačit málo důkazů, </a:t>
            </a:r>
            <a:r>
              <a:rPr lang="cs-CZ" dirty="0"/>
              <a:t>zvýší i procento </a:t>
            </a:r>
            <a:r>
              <a:rPr lang="cs-CZ" dirty="0" smtClean="0"/>
              <a:t>odsouzených, </a:t>
            </a:r>
            <a:r>
              <a:rPr lang="cs-CZ" dirty="0"/>
              <a:t>kteří jsou skutečně vinni </a:t>
            </a:r>
            <a:r>
              <a:rPr lang="cs-CZ" b="1" dirty="0"/>
              <a:t>= </a:t>
            </a:r>
            <a:r>
              <a:rPr lang="cs-CZ" b="1" dirty="0">
                <a:solidFill>
                  <a:srgbClr val="FF0000"/>
                </a:solidFill>
              </a:rPr>
              <a:t>správné zamítnutí neplatné nulové </a:t>
            </a:r>
            <a:r>
              <a:rPr lang="cs-CZ" b="1" dirty="0" smtClean="0">
                <a:solidFill>
                  <a:srgbClr val="FF0000"/>
                </a:solidFill>
              </a:rPr>
              <a:t>hypotézy</a:t>
            </a:r>
            <a:r>
              <a:rPr lang="cs-CZ" dirty="0" smtClean="0"/>
              <a:t>, ale zároveň </a:t>
            </a:r>
            <a:r>
              <a:rPr lang="cs-CZ" dirty="0"/>
              <a:t>se zvýší se procento odsouzených nevinných </a:t>
            </a:r>
            <a:r>
              <a:rPr lang="cs-CZ" b="1" dirty="0"/>
              <a:t>= </a:t>
            </a:r>
            <a:r>
              <a:rPr lang="cs-CZ" b="1" dirty="0">
                <a:solidFill>
                  <a:srgbClr val="FF0000"/>
                </a:solidFill>
              </a:rPr>
              <a:t>chyba I. druhu</a:t>
            </a:r>
            <a:r>
              <a:rPr lang="cs-CZ" dirty="0" smtClean="0"/>
              <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lvl="0" indent="-182563">
              <a:lnSpc>
                <a:spcPct val="120000"/>
              </a:lnSpc>
              <a:spcBef>
                <a:spcPct val="20000"/>
              </a:spcBef>
              <a:buBlip>
                <a:blip r:embed="rId2"/>
              </a:buBlip>
              <a:defRPr/>
            </a:pPr>
            <a:r>
              <a:rPr lang="cs-CZ" dirty="0" smtClean="0"/>
              <a:t>Když budeme požadovat hodně důkazů, zvýší se procento nevinných, kteří budou osvobozeni </a:t>
            </a:r>
            <a:r>
              <a:rPr lang="cs-CZ" b="1" dirty="0" smtClean="0"/>
              <a:t>= </a:t>
            </a:r>
            <a:r>
              <a:rPr lang="cs-CZ" b="1" dirty="0" smtClean="0">
                <a:solidFill>
                  <a:srgbClr val="FF0000"/>
                </a:solidFill>
              </a:rPr>
              <a:t>správné přijetí platné nulové hypotézy</a:t>
            </a:r>
            <a:r>
              <a:rPr lang="cs-CZ" dirty="0" smtClean="0"/>
              <a:t>, ale zároveň se zvýší i procento vinných, kteří budou osvobozeni </a:t>
            </a:r>
            <a:r>
              <a:rPr lang="cs-CZ" b="1" dirty="0" smtClean="0"/>
              <a:t>= </a:t>
            </a:r>
            <a:r>
              <a:rPr lang="cs-CZ" b="1" dirty="0" smtClean="0">
                <a:solidFill>
                  <a:srgbClr val="FF0000"/>
                </a:solidFill>
              </a:rPr>
              <a:t>chyba II. druhu</a:t>
            </a:r>
            <a:r>
              <a:rPr lang="cs-CZ" dirty="0" smtClean="0"/>
              <a:t>.</a:t>
            </a:r>
            <a:endParaRPr kumimoji="0" lang="cs-CZ"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Pravděpodobnost výsledků rozhodovacího procesu</a:t>
            </a:r>
            <a:endParaRPr lang="cs-CZ" sz="2800" dirty="0"/>
          </a:p>
        </p:txBody>
      </p:sp>
      <p:sp>
        <p:nvSpPr>
          <p:cNvPr id="3" name="Podnadpis 2"/>
          <p:cNvSpPr txBox="1">
            <a:spLocks/>
          </p:cNvSpPr>
          <p:nvPr/>
        </p:nvSpPr>
        <p:spPr>
          <a:xfrm>
            <a:off x="864379" y="4643446"/>
            <a:ext cx="7350959" cy="1357322"/>
          </a:xfrm>
          <a:prstGeom prst="rect">
            <a:avLst/>
          </a:prstGeom>
        </p:spPr>
        <p:txBody>
          <a:bodyPr vert="horz" lIns="91440" tIns="45720" rIns="91440" bIns="45720" rtlCol="0">
            <a:noAutofit/>
          </a:bodyPr>
          <a:lstStyle/>
          <a:p>
            <a:pPr marL="182563" lvl="0" indent="-182563">
              <a:lnSpc>
                <a:spcPct val="120000"/>
              </a:lnSpc>
              <a:spcBef>
                <a:spcPct val="20000"/>
              </a:spcBef>
              <a:buBlip>
                <a:blip r:embed="rId2"/>
              </a:buBlip>
              <a:defRPr/>
            </a:pPr>
            <a:r>
              <a:rPr lang="cs-CZ" dirty="0" smtClean="0"/>
              <a:t>Jak je vidět z analogie se soudním procesem, nelze zároveň minimalizovat </a:t>
            </a:r>
            <a:r>
              <a:rPr lang="el-GR" dirty="0" smtClean="0"/>
              <a:t>α</a:t>
            </a:r>
            <a:r>
              <a:rPr lang="cs-CZ" dirty="0" smtClean="0"/>
              <a:t> i </a:t>
            </a:r>
            <a:r>
              <a:rPr lang="el-GR" dirty="0" smtClean="0"/>
              <a:t>β</a:t>
            </a:r>
            <a:r>
              <a:rPr lang="cs-CZ" dirty="0" smtClean="0"/>
              <a:t>. V praxi je nutné více hlídat </a:t>
            </a:r>
            <a:r>
              <a:rPr lang="el-GR" dirty="0" smtClean="0"/>
              <a:t>α</a:t>
            </a:r>
            <a:r>
              <a:rPr lang="cs-CZ" dirty="0" smtClean="0"/>
              <a:t> → předem stanovíme maximální hranici pro </a:t>
            </a:r>
            <a:r>
              <a:rPr lang="el-GR" dirty="0" smtClean="0"/>
              <a:t>α</a:t>
            </a:r>
            <a:r>
              <a:rPr lang="cs-CZ" dirty="0" smtClean="0"/>
              <a:t> (</a:t>
            </a:r>
            <a:r>
              <a:rPr lang="cs-CZ" b="1" dirty="0" smtClean="0"/>
              <a:t>hladina významnosti testu</a:t>
            </a:r>
            <a:r>
              <a:rPr lang="cs-CZ" dirty="0" smtClean="0"/>
              <a:t>, „</a:t>
            </a:r>
            <a:r>
              <a:rPr lang="cs-CZ" dirty="0" err="1" smtClean="0"/>
              <a:t>level</a:t>
            </a:r>
            <a:r>
              <a:rPr lang="cs-CZ" dirty="0" smtClean="0"/>
              <a:t> </a:t>
            </a:r>
            <a:r>
              <a:rPr lang="cs-CZ" dirty="0" err="1" smtClean="0"/>
              <a:t>of</a:t>
            </a:r>
            <a:r>
              <a:rPr lang="cs-CZ" dirty="0" smtClean="0"/>
              <a:t> </a:t>
            </a:r>
            <a:r>
              <a:rPr lang="cs-CZ" dirty="0" err="1" smtClean="0"/>
              <a:t>significance</a:t>
            </a:r>
            <a:r>
              <a:rPr lang="cs-CZ" dirty="0" smtClean="0"/>
              <a:t>“) a za této podmínky minimalizujeme </a:t>
            </a:r>
            <a:r>
              <a:rPr lang="el-GR" dirty="0" smtClean="0"/>
              <a:t>β</a:t>
            </a:r>
            <a:r>
              <a:rPr lang="cs-CZ" dirty="0" smtClean="0"/>
              <a:t>.</a:t>
            </a:r>
          </a:p>
        </p:txBody>
      </p:sp>
      <p:pic>
        <p:nvPicPr>
          <p:cNvPr id="4" name="Obrázek 3" descr="600px-Icon-Warning-Red.svg.png"/>
          <p:cNvPicPr>
            <a:picLocks noChangeAspect="1"/>
          </p:cNvPicPr>
          <p:nvPr/>
        </p:nvPicPr>
        <p:blipFill>
          <a:blip r:embed="rId3" cstate="print"/>
          <a:stretch>
            <a:fillRect/>
          </a:stretch>
        </p:blipFill>
        <p:spPr>
          <a:xfrm>
            <a:off x="8137156" y="5995148"/>
            <a:ext cx="864000" cy="720000"/>
          </a:xfrm>
          <a:prstGeom prst="rect">
            <a:avLst/>
          </a:prstGeom>
        </p:spPr>
      </p:pic>
      <p:graphicFrame>
        <p:nvGraphicFramePr>
          <p:cNvPr id="6" name="Tabulka 5"/>
          <p:cNvGraphicFramePr>
            <a:graphicFrameLocks noGrp="1"/>
          </p:cNvGraphicFramePr>
          <p:nvPr/>
        </p:nvGraphicFramePr>
        <p:xfrm>
          <a:off x="1154893" y="1428734"/>
          <a:ext cx="6834214" cy="2928960"/>
        </p:xfrm>
        <a:graphic>
          <a:graphicData uri="http://schemas.openxmlformats.org/drawingml/2006/table">
            <a:tbl>
              <a:tblPr firstRow="1" bandRow="1">
                <a:tableStyleId>{5940675A-B579-460E-94D1-54222C63F5DA}</a:tableStyleId>
              </a:tblPr>
              <a:tblGrid>
                <a:gridCol w="1690678">
                  <a:extLst>
                    <a:ext uri="{9D8B030D-6E8A-4147-A177-3AD203B41FA5}">
                      <a16:colId xmlns:a16="http://schemas.microsoft.com/office/drawing/2014/main" val="20000"/>
                    </a:ext>
                  </a:extLst>
                </a:gridCol>
                <a:gridCol w="2571768">
                  <a:extLst>
                    <a:ext uri="{9D8B030D-6E8A-4147-A177-3AD203B41FA5}">
                      <a16:colId xmlns:a16="http://schemas.microsoft.com/office/drawing/2014/main" val="20001"/>
                    </a:ext>
                  </a:extLst>
                </a:gridCol>
                <a:gridCol w="2571768">
                  <a:extLst>
                    <a:ext uri="{9D8B030D-6E8A-4147-A177-3AD203B41FA5}">
                      <a16:colId xmlns:a16="http://schemas.microsoft.com/office/drawing/2014/main" val="20002"/>
                    </a:ext>
                  </a:extLst>
                </a:gridCol>
              </a:tblGrid>
              <a:tr h="732240">
                <a:tc rowSpan="2">
                  <a:txBody>
                    <a:bodyPr/>
                    <a:lstStyle/>
                    <a:p>
                      <a:r>
                        <a:rPr lang="cs-CZ" sz="1600" dirty="0" smtClean="0"/>
                        <a:t>Rozhodnutí</a:t>
                      </a:r>
                      <a:endParaRPr lang="cs-CZ" sz="1600" dirty="0"/>
                    </a:p>
                  </a:txBody>
                  <a:tcPr anchor="ctr"/>
                </a:tc>
                <a:tc gridSpan="2">
                  <a:txBody>
                    <a:bodyPr/>
                    <a:lstStyle/>
                    <a:p>
                      <a:pPr algn="ctr"/>
                      <a:r>
                        <a:rPr lang="cs-CZ" sz="1600" dirty="0" smtClean="0"/>
                        <a:t>Skutečnost</a:t>
                      </a:r>
                      <a:endParaRPr lang="cs-CZ" sz="1600" dirty="0"/>
                    </a:p>
                  </a:txBody>
                  <a:tcPr anchor="ctr"/>
                </a:tc>
                <a:tc hMerge="1">
                  <a:txBody>
                    <a:bodyPr/>
                    <a:lstStyle/>
                    <a:p>
                      <a:pPr algn="ctr"/>
                      <a:endParaRPr lang="cs-CZ" sz="1600" dirty="0"/>
                    </a:p>
                  </a:txBody>
                  <a:tcPr anchor="ctr"/>
                </a:tc>
                <a:extLst>
                  <a:ext uri="{0D108BD9-81ED-4DB2-BD59-A6C34878D82A}">
                    <a16:rowId xmlns:a16="http://schemas.microsoft.com/office/drawing/2014/main" val="10000"/>
                  </a:ext>
                </a:extLst>
              </a:tr>
              <a:tr h="732240">
                <a:tc vMerge="1">
                  <a:txBody>
                    <a:bodyPr/>
                    <a:lstStyle/>
                    <a:p>
                      <a:endParaRPr lang="cs-CZ" sz="1600" dirty="0"/>
                    </a:p>
                  </a:txBody>
                  <a:tcPr anchor="ctr"/>
                </a:tc>
                <a:tc>
                  <a:txBody>
                    <a:bodyPr/>
                    <a:lstStyle/>
                    <a:p>
                      <a:pPr algn="ctr"/>
                      <a:r>
                        <a:rPr lang="cs-CZ" sz="1600" dirty="0" smtClean="0"/>
                        <a:t>H</a:t>
                      </a:r>
                      <a:r>
                        <a:rPr lang="cs-CZ" sz="1600" baseline="-25000" dirty="0" smtClean="0"/>
                        <a:t>0</a:t>
                      </a:r>
                      <a:r>
                        <a:rPr lang="cs-CZ" sz="1600" dirty="0" smtClean="0"/>
                        <a:t> platí</a:t>
                      </a:r>
                      <a:endParaRPr lang="cs-CZ" sz="1600" dirty="0"/>
                    </a:p>
                  </a:txBody>
                  <a:tcPr anchor="ctr"/>
                </a:tc>
                <a:tc>
                  <a:txBody>
                    <a:bodyPr/>
                    <a:lstStyle/>
                    <a:p>
                      <a:pPr algn="ctr"/>
                      <a:r>
                        <a:rPr lang="cs-CZ" sz="1600" dirty="0" smtClean="0"/>
                        <a:t>H</a:t>
                      </a:r>
                      <a:r>
                        <a:rPr lang="cs-CZ" sz="1600" baseline="-25000" dirty="0" smtClean="0"/>
                        <a:t>0</a:t>
                      </a:r>
                      <a:r>
                        <a:rPr lang="cs-CZ" sz="1600" dirty="0" smtClean="0"/>
                        <a:t> neplatí</a:t>
                      </a:r>
                      <a:endParaRPr lang="cs-CZ" sz="1600" dirty="0"/>
                    </a:p>
                  </a:txBody>
                  <a:tcPr anchor="ctr"/>
                </a:tc>
                <a:extLst>
                  <a:ext uri="{0D108BD9-81ED-4DB2-BD59-A6C34878D82A}">
                    <a16:rowId xmlns:a16="http://schemas.microsoft.com/office/drawing/2014/main" val="10001"/>
                  </a:ext>
                </a:extLst>
              </a:tr>
              <a:tr h="732240">
                <a:tc>
                  <a:txBody>
                    <a:bodyPr/>
                    <a:lstStyle/>
                    <a:p>
                      <a:r>
                        <a:rPr lang="cs-CZ" sz="1600" dirty="0" smtClean="0"/>
                        <a:t>H</a:t>
                      </a:r>
                      <a:r>
                        <a:rPr lang="cs-CZ" sz="1600" baseline="-25000" dirty="0" smtClean="0"/>
                        <a:t>0</a:t>
                      </a:r>
                      <a:r>
                        <a:rPr lang="cs-CZ" sz="1600" dirty="0" smtClean="0"/>
                        <a:t> nezamítneme</a:t>
                      </a:r>
                      <a:endParaRPr lang="cs-CZ"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t>správné rozhodnutí</a:t>
                      </a:r>
                    </a:p>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t>P = 1 – </a:t>
                      </a:r>
                      <a:r>
                        <a:rPr lang="el-GR" sz="1600" b="1" dirty="0" smtClean="0"/>
                        <a:t>α</a:t>
                      </a:r>
                      <a:endParaRPr lang="cs-CZ" sz="16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t>chyba II. druhu</a:t>
                      </a:r>
                    </a:p>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t>P = </a:t>
                      </a:r>
                      <a:r>
                        <a:rPr lang="el-GR" sz="1600" b="1" dirty="0" smtClean="0"/>
                        <a:t>β</a:t>
                      </a:r>
                      <a:endParaRPr lang="cs-CZ" sz="1600" b="1" dirty="0"/>
                    </a:p>
                  </a:txBody>
                  <a:tcPr anchor="ctr"/>
                </a:tc>
                <a:extLst>
                  <a:ext uri="{0D108BD9-81ED-4DB2-BD59-A6C34878D82A}">
                    <a16:rowId xmlns:a16="http://schemas.microsoft.com/office/drawing/2014/main" val="10002"/>
                  </a:ext>
                </a:extLst>
              </a:tr>
              <a:tr h="732240">
                <a:tc>
                  <a:txBody>
                    <a:bodyPr/>
                    <a:lstStyle/>
                    <a:p>
                      <a:r>
                        <a:rPr lang="cs-CZ" sz="1600" dirty="0" smtClean="0"/>
                        <a:t>H</a:t>
                      </a:r>
                      <a:r>
                        <a:rPr lang="cs-CZ" sz="1600" baseline="-25000" dirty="0" smtClean="0"/>
                        <a:t>0</a:t>
                      </a:r>
                      <a:r>
                        <a:rPr lang="cs-CZ" sz="1600" dirty="0" smtClean="0"/>
                        <a:t> zamítneme</a:t>
                      </a:r>
                      <a:endParaRPr lang="cs-CZ"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t>chyba I. druhu</a:t>
                      </a:r>
                    </a:p>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t>P = </a:t>
                      </a:r>
                      <a:r>
                        <a:rPr lang="el-GR" sz="1600" b="1" dirty="0" smtClean="0"/>
                        <a:t>α</a:t>
                      </a:r>
                      <a:endParaRPr lang="cs-CZ" sz="1600" b="1"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t>správné rozhodnutí</a:t>
                      </a:r>
                    </a:p>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t>P = 1 – </a:t>
                      </a:r>
                      <a:r>
                        <a:rPr lang="el-GR" sz="1600" b="1" dirty="0" smtClean="0"/>
                        <a:t>β</a:t>
                      </a:r>
                      <a:endParaRPr lang="cs-CZ" sz="1600" b="1" dirty="0"/>
                    </a:p>
                  </a:txBody>
                  <a:tcPr anchor="ct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Proč hlídat spíše </a:t>
            </a:r>
            <a:r>
              <a:rPr lang="el-GR" dirty="0" smtClean="0"/>
              <a:t>α</a:t>
            </a:r>
            <a:r>
              <a:rPr lang="cs-CZ" dirty="0" smtClean="0"/>
              <a:t> než </a:t>
            </a:r>
            <a:r>
              <a:rPr lang="el-GR" dirty="0" smtClean="0"/>
              <a:t>β</a:t>
            </a:r>
            <a:r>
              <a:rPr lang="cs-CZ" dirty="0" smtClean="0"/>
              <a:t>? </a:t>
            </a:r>
            <a:endParaRPr lang="cs-CZ" dirty="0"/>
          </a:p>
        </p:txBody>
      </p:sp>
      <p:sp>
        <p:nvSpPr>
          <p:cNvPr id="3" name="Podnadpis 2"/>
          <p:cNvSpPr txBox="1">
            <a:spLocks/>
          </p:cNvSpPr>
          <p:nvPr/>
        </p:nvSpPr>
        <p:spPr>
          <a:xfrm>
            <a:off x="864379" y="1500174"/>
            <a:ext cx="7415242" cy="4643470"/>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en-US" dirty="0" smtClean="0"/>
              <a:t>Benjamin Franklin:</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en-US" dirty="0" smtClean="0"/>
          </a:p>
          <a:p>
            <a:pPr marL="182563" marR="0" lvl="0" indent="-182563" algn="ctr" defTabSz="914400" rtl="0" eaLnBrk="1" fontAlgn="auto" latinLnBrk="0" hangingPunct="1">
              <a:lnSpc>
                <a:spcPct val="120000"/>
              </a:lnSpc>
              <a:spcBef>
                <a:spcPct val="20000"/>
              </a:spcBef>
              <a:spcAft>
                <a:spcPts val="0"/>
              </a:spcAft>
              <a:buClrTx/>
              <a:buSzTx/>
              <a:tabLst/>
              <a:defRPr/>
            </a:pPr>
            <a:r>
              <a:rPr lang="en-US" dirty="0" smtClean="0"/>
              <a:t>„</a:t>
            </a:r>
            <a:r>
              <a:rPr lang="en-US" i="1" dirty="0" smtClean="0"/>
              <a:t>It is better that 100 guilty persons should escape than that one innocent person should suffer</a:t>
            </a:r>
            <a:r>
              <a:rPr lang="en-US"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Opakování – vlastnosti výběrového průměru</a:t>
            </a:r>
            <a:endParaRPr lang="cs-CZ" dirty="0"/>
          </a:p>
        </p:txBody>
      </p:sp>
      <p:sp>
        <p:nvSpPr>
          <p:cNvPr id="47" name="Podnadpis 2"/>
          <p:cNvSpPr txBox="1">
            <a:spLocks/>
          </p:cNvSpPr>
          <p:nvPr/>
        </p:nvSpPr>
        <p:spPr>
          <a:xfrm>
            <a:off x="864379" y="1500174"/>
            <a:ext cx="7415242" cy="4786346"/>
          </a:xfrm>
          <a:prstGeom prst="rect">
            <a:avLst/>
          </a:prstGeom>
        </p:spPr>
        <p:txBody>
          <a:bodyPr vert="horz" lIns="91440" tIns="45720" rIns="91440" bIns="45720" rtlCol="0">
            <a:noAutofit/>
          </a:bodyPr>
          <a:lstStyle/>
          <a:p>
            <a:pPr marL="182563" indent="-182563">
              <a:lnSpc>
                <a:spcPct val="135000"/>
              </a:lnSpc>
              <a:buBlip>
                <a:blip r:embed="rId2"/>
              </a:buBlip>
              <a:defRPr/>
            </a:pPr>
            <a:r>
              <a:rPr lang="cs-CZ" dirty="0" smtClean="0"/>
              <a:t>Čím lze vysvětlit následující vlastnosti výběrového průměru?</a:t>
            </a:r>
          </a:p>
          <a:p>
            <a:pPr marL="182563" indent="-182563">
              <a:lnSpc>
                <a:spcPct val="135000"/>
              </a:lnSpc>
              <a:buBlip>
                <a:blip r:embed="rId2"/>
              </a:buBlip>
              <a:defRPr/>
            </a:pPr>
            <a:endParaRPr lang="cs-CZ" dirty="0" smtClean="0"/>
          </a:p>
          <a:p>
            <a:pPr marL="182563" indent="-182563">
              <a:lnSpc>
                <a:spcPct val="135000"/>
              </a:lnSpc>
              <a:buBlip>
                <a:blip r:embed="rId2"/>
              </a:buBlip>
              <a:defRPr/>
            </a:pPr>
            <a:r>
              <a:rPr lang="cs-CZ" b="1" dirty="0" smtClean="0">
                <a:solidFill>
                  <a:srgbClr val="FF0000"/>
                </a:solidFill>
              </a:rPr>
              <a:t>Rozdělení pravděpodobnosti výběrového průměru je tím méně variabilní čím více pozorování je v průměru zahrnuto. </a:t>
            </a:r>
          </a:p>
          <a:p>
            <a:pPr marL="182563" indent="-182563">
              <a:lnSpc>
                <a:spcPct val="135000"/>
              </a:lnSpc>
              <a:buBlip>
                <a:blip r:embed="rId2"/>
              </a:buBlip>
              <a:defRPr/>
            </a:pPr>
            <a:endParaRPr lang="cs-CZ" b="1" dirty="0" smtClean="0">
              <a:solidFill>
                <a:srgbClr val="FF0000"/>
              </a:solidFill>
            </a:endParaRPr>
          </a:p>
          <a:p>
            <a:pPr marL="182563" indent="-182563">
              <a:lnSpc>
                <a:spcPct val="135000"/>
              </a:lnSpc>
              <a:buBlip>
                <a:blip r:embed="rId2"/>
              </a:buBlip>
              <a:defRPr/>
            </a:pPr>
            <a:r>
              <a:rPr lang="cs-CZ" b="1" dirty="0" smtClean="0">
                <a:solidFill>
                  <a:srgbClr val="FF0000"/>
                </a:solidFill>
              </a:rPr>
              <a:t>Rozdělení pravděpodobnosti výběrového průměru se s rostoucím </a:t>
            </a:r>
            <a:r>
              <a:rPr lang="cs-CZ" b="1" i="1" dirty="0" smtClean="0">
                <a:solidFill>
                  <a:srgbClr val="FF0000"/>
                </a:solidFill>
              </a:rPr>
              <a:t>n</a:t>
            </a:r>
            <a:r>
              <a:rPr lang="cs-CZ" b="1" dirty="0" smtClean="0">
                <a:solidFill>
                  <a:srgbClr val="FF0000"/>
                </a:solidFill>
              </a:rPr>
              <a:t> přestává podobat rozdělení původních dat a začíná se podobat rozdělení normálnímu.</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Statistický test</a:t>
            </a:r>
            <a:endParaRPr lang="cs-CZ" dirty="0"/>
          </a:p>
        </p:txBody>
      </p:sp>
      <p:sp>
        <p:nvSpPr>
          <p:cNvPr id="3" name="Podnadpis 2"/>
          <p:cNvSpPr txBox="1">
            <a:spLocks/>
          </p:cNvSpPr>
          <p:nvPr/>
        </p:nvSpPr>
        <p:spPr>
          <a:xfrm>
            <a:off x="864379" y="1500174"/>
            <a:ext cx="7415242" cy="4643470"/>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t>Testování hypotéz probíhá na základě dat (ve </a:t>
            </a:r>
            <a:r>
              <a:rPr lang="cs-CZ" dirty="0" err="1" smtClean="0"/>
              <a:t>frekventistické</a:t>
            </a:r>
            <a:r>
              <a:rPr lang="cs-CZ" dirty="0" smtClean="0"/>
              <a:t> statistice výhradně na základě dat).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b="1" dirty="0" smtClean="0"/>
              <a:t>Testované hypotéze odpovídá statistický test</a:t>
            </a:r>
            <a:r>
              <a:rPr lang="cs-CZ" dirty="0" smtClean="0"/>
              <a:t>, respektive testová statistika, která umožní ověřit platnost nulové hypotézy.</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b="1" dirty="0" smtClean="0"/>
              <a:t>Testová statistika </a:t>
            </a:r>
            <a:r>
              <a:rPr lang="cs-CZ" dirty="0" smtClean="0"/>
              <a:t>je transformací pozorovaných dat s rozdělením pravděpodobnosti, sama tedy </a:t>
            </a:r>
            <a:r>
              <a:rPr lang="cs-CZ" b="1" dirty="0" smtClean="0"/>
              <a:t>má také rozdělení pravděpodobnosti</a:t>
            </a:r>
            <a:r>
              <a:rPr lang="cs-CZ" dirty="0" smtClean="0"/>
              <a:t>. Rozdělení pravděpodobnosti testové statistiky za platnosti H</a:t>
            </a:r>
            <a:r>
              <a:rPr lang="cs-CZ" baseline="-25000" dirty="0" smtClean="0"/>
              <a:t>0</a:t>
            </a:r>
            <a:r>
              <a:rPr lang="cs-CZ" dirty="0" smtClean="0"/>
              <a:t> se označuje jako</a:t>
            </a:r>
            <a:r>
              <a:rPr lang="cs-CZ" b="1" dirty="0" smtClean="0"/>
              <a:t> </a:t>
            </a:r>
            <a:r>
              <a:rPr lang="cs-CZ" dirty="0" smtClean="0"/>
              <a:t>„</a:t>
            </a:r>
            <a:r>
              <a:rPr lang="cs-CZ" dirty="0" err="1" smtClean="0"/>
              <a:t>null</a:t>
            </a:r>
            <a:r>
              <a:rPr lang="cs-CZ" dirty="0" smtClean="0"/>
              <a:t> </a:t>
            </a:r>
            <a:r>
              <a:rPr lang="cs-CZ" dirty="0" err="1" smtClean="0"/>
              <a:t>distribution</a:t>
            </a:r>
            <a:r>
              <a:rPr lang="cs-CZ" dirty="0" smtClean="0"/>
              <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solidFill>
                  <a:srgbClr val="FF0000"/>
                </a:solidFill>
              </a:rPr>
              <a:t>Na základě dat vypočítáme hodnotu testové statistiky, kterou srovnáme s kvantilem (kritickou hodnotou) jejího rozdělení odpovídajícím zvolené hladině významnosti testu </a:t>
            </a:r>
            <a:r>
              <a:rPr lang="el-GR" dirty="0" smtClean="0">
                <a:solidFill>
                  <a:srgbClr val="FF0000"/>
                </a:solidFill>
              </a:rPr>
              <a:t>α</a:t>
            </a:r>
            <a:r>
              <a:rPr lang="cs-CZ" dirty="0" smtClean="0">
                <a:solidFill>
                  <a:srgbClr val="FF0000"/>
                </a:solidFill>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Zamítnutí / nezamítnutí nulové hypotézy</a:t>
            </a:r>
            <a:endParaRPr lang="cs-CZ" dirty="0"/>
          </a:p>
        </p:txBody>
      </p:sp>
      <p:sp>
        <p:nvSpPr>
          <p:cNvPr id="3" name="Podnadpis 2"/>
          <p:cNvSpPr txBox="1">
            <a:spLocks/>
          </p:cNvSpPr>
          <p:nvPr/>
        </p:nvSpPr>
        <p:spPr>
          <a:xfrm>
            <a:off x="864379" y="1500174"/>
            <a:ext cx="7279521" cy="4643470"/>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dirty="0" smtClean="0"/>
              <a:t>Hodnotu testové statistiky srovnáme s kvantilem (</a:t>
            </a:r>
            <a:r>
              <a:rPr lang="cs-CZ" b="1" dirty="0" smtClean="0"/>
              <a:t>kritickou hodnotou</a:t>
            </a:r>
            <a:r>
              <a:rPr lang="cs-CZ" dirty="0" smtClean="0"/>
              <a:t>) jejího rozdělení odpovídajícím zvolené hladině významnosti testu </a:t>
            </a:r>
            <a:r>
              <a:rPr lang="el-GR" dirty="0" smtClean="0"/>
              <a:t>α</a:t>
            </a:r>
            <a:r>
              <a:rPr lang="cs-CZ" dirty="0" smtClean="0"/>
              <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endParaRPr lang="cs-CZ" dirty="0" smtClean="0"/>
          </a:p>
          <a:p>
            <a:pPr marL="182563" indent="-182563">
              <a:lnSpc>
                <a:spcPct val="120000"/>
              </a:lnSpc>
              <a:spcBef>
                <a:spcPct val="20000"/>
              </a:spcBef>
              <a:buBlip>
                <a:blip r:embed="rId2"/>
              </a:buBlip>
              <a:defRPr/>
            </a:pPr>
            <a:r>
              <a:rPr lang="cs-CZ" dirty="0" smtClean="0">
                <a:solidFill>
                  <a:srgbClr val="FF0000"/>
                </a:solidFill>
              </a:rPr>
              <a:t>Představuje-li pozorovaná hodnota testové statistiky extrémnější (méně pravděpodobnou) hodnotu v rámci rozdělení odpovídajícího nulové hypotéze než je kritická hodnota (kvantil) odpovídající zvolenému riziku </a:t>
            </a:r>
            <a:r>
              <a:rPr lang="el-GR" dirty="0" smtClean="0">
                <a:solidFill>
                  <a:srgbClr val="FF0000"/>
                </a:solidFill>
              </a:rPr>
              <a:t>α</a:t>
            </a:r>
            <a:r>
              <a:rPr lang="cs-CZ" dirty="0" smtClean="0">
                <a:solidFill>
                  <a:srgbClr val="FF0000"/>
                </a:solidFill>
              </a:rPr>
              <a:t>, pak nulovou hypotézu zamítáme.</a:t>
            </a:r>
          </a:p>
          <a:p>
            <a:pPr marL="182563" indent="-182563">
              <a:lnSpc>
                <a:spcPct val="120000"/>
              </a:lnSpc>
              <a:spcBef>
                <a:spcPct val="20000"/>
              </a:spcBef>
              <a:buBlip>
                <a:blip r:embed="rId2"/>
              </a:buBlip>
              <a:defRPr/>
            </a:pPr>
            <a:endParaRPr lang="cs-CZ" dirty="0" smtClean="0"/>
          </a:p>
          <a:p>
            <a:pPr marL="182563" indent="-182563">
              <a:lnSpc>
                <a:spcPct val="120000"/>
              </a:lnSpc>
              <a:spcBef>
                <a:spcPct val="20000"/>
              </a:spcBef>
              <a:buBlip>
                <a:blip r:embed="rId2"/>
              </a:buBlip>
              <a:defRPr/>
            </a:pPr>
            <a:r>
              <a:rPr lang="cs-CZ" dirty="0" smtClean="0"/>
              <a:t>Riziko špatného rozhodnutí, které podstupujeme, buď rovnoměrně rozdělujeme na obě extrémní varianty výsledku (</a:t>
            </a:r>
            <a:r>
              <a:rPr lang="cs-CZ" b="1" dirty="0" smtClean="0"/>
              <a:t>oboustranný test</a:t>
            </a:r>
            <a:r>
              <a:rPr lang="cs-CZ" dirty="0" smtClean="0"/>
              <a:t>) nebo uvažujeme pouze jednu extrémní variantu výsledku (</a:t>
            </a:r>
            <a:r>
              <a:rPr lang="cs-CZ" b="1" dirty="0" smtClean="0"/>
              <a:t>jednostranný test</a:t>
            </a:r>
            <a:r>
              <a:rPr lang="cs-CZ" dirty="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Zamítnutí / nezamítnutí nulové hypotézy</a:t>
            </a:r>
            <a:endParaRPr lang="cs-CZ" dirty="0"/>
          </a:p>
        </p:txBody>
      </p:sp>
      <p:grpSp>
        <p:nvGrpSpPr>
          <p:cNvPr id="39" name="Skupina 38"/>
          <p:cNvGrpSpPr/>
          <p:nvPr/>
        </p:nvGrpSpPr>
        <p:grpSpPr>
          <a:xfrm>
            <a:off x="616277" y="1366013"/>
            <a:ext cx="8313441" cy="4986602"/>
            <a:chOff x="616277" y="1366013"/>
            <a:chExt cx="8313441" cy="4986602"/>
          </a:xfrm>
        </p:grpSpPr>
        <p:pic>
          <p:nvPicPr>
            <p:cNvPr id="18" name="Obrázek 17" descr="hyp_test_N01_rej_region_095.jpeg"/>
            <p:cNvPicPr>
              <a:picLocks noChangeAspect="1"/>
            </p:cNvPicPr>
            <p:nvPr/>
          </p:nvPicPr>
          <p:blipFill>
            <a:blip r:embed="rId3" cstate="print"/>
            <a:srcRect l="4623" t="9480" r="4561" b="6183"/>
            <a:stretch>
              <a:fillRect/>
            </a:stretch>
          </p:blipFill>
          <p:spPr>
            <a:xfrm>
              <a:off x="714348" y="2150644"/>
              <a:ext cx="3672000" cy="3404944"/>
            </a:xfrm>
            <a:prstGeom prst="rect">
              <a:avLst/>
            </a:prstGeom>
          </p:spPr>
        </p:pic>
        <p:cxnSp>
          <p:nvCxnSpPr>
            <p:cNvPr id="6" name="Přímá spojovací čára 5"/>
            <p:cNvCxnSpPr/>
            <p:nvPr/>
          </p:nvCxnSpPr>
          <p:spPr>
            <a:xfrm rot="10800000">
              <a:off x="3473796" y="3030375"/>
              <a:ext cx="810000" cy="0"/>
            </a:xfrm>
            <a:prstGeom prst="line">
              <a:avLst/>
            </a:prstGeom>
            <a:ln w="190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 name="Přímá spojovací čára 6"/>
            <p:cNvCxnSpPr/>
            <p:nvPr/>
          </p:nvCxnSpPr>
          <p:spPr>
            <a:xfrm rot="10800000">
              <a:off x="1047356" y="3038365"/>
              <a:ext cx="810000" cy="0"/>
            </a:xfrm>
            <a:prstGeom prst="line">
              <a:avLst/>
            </a:prstGeom>
            <a:ln w="190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Obdélník 7"/>
            <p:cNvSpPr/>
            <p:nvPr/>
          </p:nvSpPr>
          <p:spPr>
            <a:xfrm>
              <a:off x="3593109" y="2463763"/>
              <a:ext cx="571375" cy="523220"/>
            </a:xfrm>
            <a:prstGeom prst="rect">
              <a:avLst/>
            </a:prstGeom>
          </p:spPr>
          <p:txBody>
            <a:bodyPr wrap="none">
              <a:spAutoFit/>
            </a:bodyPr>
            <a:lstStyle/>
            <a:p>
              <a:pPr algn="ctr"/>
              <a:r>
                <a:rPr lang="cs-CZ" sz="1400" dirty="0" smtClean="0"/>
                <a:t>riziko</a:t>
              </a:r>
            </a:p>
            <a:p>
              <a:pPr algn="ctr"/>
              <a:r>
                <a:rPr lang="el-GR" sz="1400" dirty="0" smtClean="0"/>
                <a:t>α</a:t>
              </a:r>
              <a:r>
                <a:rPr lang="cs-CZ" sz="1400" dirty="0" smtClean="0"/>
                <a:t> / 2</a:t>
              </a:r>
              <a:endParaRPr lang="cs-CZ" sz="1400" dirty="0"/>
            </a:p>
          </p:txBody>
        </p:sp>
        <p:sp>
          <p:nvSpPr>
            <p:cNvPr id="9" name="Obdélník 8"/>
            <p:cNvSpPr/>
            <p:nvPr/>
          </p:nvSpPr>
          <p:spPr>
            <a:xfrm>
              <a:off x="1166669" y="2463763"/>
              <a:ext cx="571375" cy="523220"/>
            </a:xfrm>
            <a:prstGeom prst="rect">
              <a:avLst/>
            </a:prstGeom>
          </p:spPr>
          <p:txBody>
            <a:bodyPr wrap="none">
              <a:spAutoFit/>
            </a:bodyPr>
            <a:lstStyle/>
            <a:p>
              <a:pPr algn="ctr"/>
              <a:r>
                <a:rPr lang="cs-CZ" sz="1400" dirty="0" smtClean="0"/>
                <a:t>riziko</a:t>
              </a:r>
            </a:p>
            <a:p>
              <a:pPr algn="ctr"/>
              <a:r>
                <a:rPr lang="el-GR" sz="1400" dirty="0" smtClean="0"/>
                <a:t>α</a:t>
              </a:r>
              <a:r>
                <a:rPr lang="cs-CZ" sz="1400" dirty="0" smtClean="0"/>
                <a:t> / 2</a:t>
              </a:r>
              <a:endParaRPr lang="cs-CZ" sz="1400" dirty="0"/>
            </a:p>
          </p:txBody>
        </p:sp>
        <p:cxnSp>
          <p:nvCxnSpPr>
            <p:cNvPr id="10" name="Přímá spojovací čára 9"/>
            <p:cNvCxnSpPr>
              <a:stCxn id="12" idx="2"/>
            </p:cNvCxnSpPr>
            <p:nvPr/>
          </p:nvCxnSpPr>
          <p:spPr>
            <a:xfrm rot="5400000">
              <a:off x="3458906" y="4661002"/>
              <a:ext cx="464715" cy="381668"/>
            </a:xfrm>
            <a:prstGeom prst="line">
              <a:avLst/>
            </a:prstGeom>
            <a:ln w="190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 name="Přímá spojovací čára 10"/>
            <p:cNvCxnSpPr>
              <a:endCxn id="13" idx="2"/>
            </p:cNvCxnSpPr>
            <p:nvPr/>
          </p:nvCxnSpPr>
          <p:spPr>
            <a:xfrm rot="16200000" flipV="1">
              <a:off x="1381247" y="4661001"/>
              <a:ext cx="464713" cy="381668"/>
            </a:xfrm>
            <a:prstGeom prst="line">
              <a:avLst/>
            </a:prstGeom>
            <a:ln w="190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Obdélník 11"/>
            <p:cNvSpPr/>
            <p:nvPr/>
          </p:nvSpPr>
          <p:spPr>
            <a:xfrm>
              <a:off x="3620825" y="4342479"/>
              <a:ext cx="522547" cy="276999"/>
            </a:xfrm>
            <a:prstGeom prst="rect">
              <a:avLst/>
            </a:prstGeom>
          </p:spPr>
          <p:txBody>
            <a:bodyPr wrap="none">
              <a:spAutoFit/>
            </a:bodyPr>
            <a:lstStyle/>
            <a:p>
              <a:pPr algn="ctr"/>
              <a:r>
                <a:rPr lang="cs-CZ" sz="1400" dirty="0" smtClean="0"/>
                <a:t>2,5 %</a:t>
              </a:r>
              <a:endParaRPr lang="cs-CZ" sz="1400" dirty="0"/>
            </a:p>
          </p:txBody>
        </p:sp>
        <p:sp>
          <p:nvSpPr>
            <p:cNvPr id="13" name="Obdélník 12"/>
            <p:cNvSpPr/>
            <p:nvPr/>
          </p:nvSpPr>
          <p:spPr>
            <a:xfrm>
              <a:off x="1161495" y="4342479"/>
              <a:ext cx="522547" cy="276999"/>
            </a:xfrm>
            <a:prstGeom prst="rect">
              <a:avLst/>
            </a:prstGeom>
          </p:spPr>
          <p:txBody>
            <a:bodyPr wrap="none">
              <a:spAutoFit/>
            </a:bodyPr>
            <a:lstStyle/>
            <a:p>
              <a:pPr algn="ctr"/>
              <a:r>
                <a:rPr lang="cs-CZ" sz="1400" dirty="0" smtClean="0"/>
                <a:t>2,5 %</a:t>
              </a:r>
              <a:endParaRPr lang="cs-CZ" sz="1400" dirty="0"/>
            </a:p>
          </p:txBody>
        </p:sp>
        <p:cxnSp>
          <p:nvCxnSpPr>
            <p:cNvPr id="14" name="Přímá spojovací čára 13"/>
            <p:cNvCxnSpPr/>
            <p:nvPr/>
          </p:nvCxnSpPr>
          <p:spPr>
            <a:xfrm rot="10800000">
              <a:off x="1937285" y="4792538"/>
              <a:ext cx="1425600" cy="0"/>
            </a:xfrm>
            <a:prstGeom prst="line">
              <a:avLst/>
            </a:prstGeom>
            <a:ln w="19050">
              <a:solidFill>
                <a:srgbClr val="FF0000"/>
              </a:solidFill>
              <a:prstDash val="soli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5" name="Obdélník 14"/>
            <p:cNvSpPr/>
            <p:nvPr/>
          </p:nvSpPr>
          <p:spPr>
            <a:xfrm>
              <a:off x="2409009" y="4342479"/>
              <a:ext cx="482151" cy="276999"/>
            </a:xfrm>
            <a:prstGeom prst="rect">
              <a:avLst/>
            </a:prstGeom>
          </p:spPr>
          <p:txBody>
            <a:bodyPr wrap="none">
              <a:spAutoFit/>
            </a:bodyPr>
            <a:lstStyle/>
            <a:p>
              <a:pPr algn="ctr"/>
              <a:r>
                <a:rPr lang="cs-CZ" sz="1400" dirty="0" smtClean="0"/>
                <a:t>95 %</a:t>
              </a:r>
              <a:endParaRPr lang="cs-CZ" sz="1400" dirty="0"/>
            </a:p>
          </p:txBody>
        </p:sp>
        <p:sp>
          <p:nvSpPr>
            <p:cNvPr id="19" name="Obdélník 18"/>
            <p:cNvSpPr/>
            <p:nvPr/>
          </p:nvSpPr>
          <p:spPr>
            <a:xfrm>
              <a:off x="1165313" y="1366013"/>
              <a:ext cx="2978059" cy="369332"/>
            </a:xfrm>
            <a:prstGeom prst="rect">
              <a:avLst/>
            </a:prstGeom>
          </p:spPr>
          <p:txBody>
            <a:bodyPr wrap="none">
              <a:spAutoFit/>
            </a:bodyPr>
            <a:lstStyle/>
            <a:p>
              <a:pPr algn="ctr"/>
              <a:r>
                <a:rPr lang="cs-CZ" dirty="0" smtClean="0"/>
                <a:t> Oboustranný test při </a:t>
              </a:r>
              <a:r>
                <a:rPr lang="el-GR" dirty="0" smtClean="0"/>
                <a:t>α</a:t>
              </a:r>
              <a:r>
                <a:rPr lang="cs-CZ" dirty="0" smtClean="0"/>
                <a:t> = 0,05</a:t>
              </a:r>
              <a:endParaRPr lang="cs-CZ" dirty="0"/>
            </a:p>
          </p:txBody>
        </p:sp>
        <p:graphicFrame>
          <p:nvGraphicFramePr>
            <p:cNvPr id="10242" name="Object 2"/>
            <p:cNvGraphicFramePr>
              <a:graphicFrameLocks noChangeAspect="1"/>
            </p:cNvGraphicFramePr>
            <p:nvPr/>
          </p:nvGraphicFramePr>
          <p:xfrm>
            <a:off x="1462720" y="1750207"/>
            <a:ext cx="1119188" cy="361950"/>
          </p:xfrm>
          <a:graphic>
            <a:graphicData uri="http://schemas.openxmlformats.org/presentationml/2006/ole">
              <mc:AlternateContent xmlns:mc="http://schemas.openxmlformats.org/markup-compatibility/2006">
                <mc:Choice xmlns:v="urn:schemas-microsoft-com:vml" Requires="v">
                  <p:oleObj spid="_x0000_s10264" name="Rovnice" r:id="rId4" imgW="711000" imgH="228600" progId="Equation.3">
                    <p:embed/>
                  </p:oleObj>
                </mc:Choice>
                <mc:Fallback>
                  <p:oleObj name="Rovnice" r:id="rId4" imgW="711000" imgH="2286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2720" y="1750207"/>
                          <a:ext cx="111918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3" name="Object 3"/>
            <p:cNvGraphicFramePr>
              <a:graphicFrameLocks noChangeAspect="1"/>
            </p:cNvGraphicFramePr>
            <p:nvPr/>
          </p:nvGraphicFramePr>
          <p:xfrm>
            <a:off x="2820042" y="1760526"/>
            <a:ext cx="1100138" cy="341313"/>
          </p:xfrm>
          <a:graphic>
            <a:graphicData uri="http://schemas.openxmlformats.org/presentationml/2006/ole">
              <mc:AlternateContent xmlns:mc="http://schemas.openxmlformats.org/markup-compatibility/2006">
                <mc:Choice xmlns:v="urn:schemas-microsoft-com:vml" Requires="v">
                  <p:oleObj spid="_x0000_s10265" name="Rovnice" r:id="rId6" imgW="698400" imgH="215640" progId="Equation.3">
                    <p:embed/>
                  </p:oleObj>
                </mc:Choice>
                <mc:Fallback>
                  <p:oleObj name="Rovnice" r:id="rId6" imgW="698400" imgH="2156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20042" y="1760526"/>
                          <a:ext cx="1100138"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4" name="Object 4"/>
            <p:cNvGraphicFramePr>
              <a:graphicFrameLocks noChangeAspect="1"/>
            </p:cNvGraphicFramePr>
            <p:nvPr/>
          </p:nvGraphicFramePr>
          <p:xfrm>
            <a:off x="5723886" y="1750207"/>
            <a:ext cx="1119188" cy="361950"/>
          </p:xfrm>
          <a:graphic>
            <a:graphicData uri="http://schemas.openxmlformats.org/presentationml/2006/ole">
              <mc:AlternateContent xmlns:mc="http://schemas.openxmlformats.org/markup-compatibility/2006">
                <mc:Choice xmlns:v="urn:schemas-microsoft-com:vml" Requires="v">
                  <p:oleObj spid="_x0000_s10266" name="Rovnice" r:id="rId8" imgW="711000" imgH="228600" progId="Equation.3">
                    <p:embed/>
                  </p:oleObj>
                </mc:Choice>
                <mc:Fallback>
                  <p:oleObj name="Rovnice" r:id="rId8" imgW="711000" imgH="2286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23886" y="1750207"/>
                          <a:ext cx="111918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7" name="Object 7"/>
            <p:cNvGraphicFramePr>
              <a:graphicFrameLocks noChangeAspect="1"/>
            </p:cNvGraphicFramePr>
            <p:nvPr/>
          </p:nvGraphicFramePr>
          <p:xfrm>
            <a:off x="7052640" y="1750207"/>
            <a:ext cx="1100138" cy="361950"/>
          </p:xfrm>
          <a:graphic>
            <a:graphicData uri="http://schemas.openxmlformats.org/presentationml/2006/ole">
              <mc:AlternateContent xmlns:mc="http://schemas.openxmlformats.org/markup-compatibility/2006">
                <mc:Choice xmlns:v="urn:schemas-microsoft-com:vml" Requires="v">
                  <p:oleObj spid="_x0000_s10267" name="Rovnice" r:id="rId10" imgW="698400" imgH="228600" progId="Equation.3">
                    <p:embed/>
                  </p:oleObj>
                </mc:Choice>
                <mc:Fallback>
                  <p:oleObj name="Rovnice" r:id="rId10" imgW="698400" imgH="228600" progId="Equation.3">
                    <p:embed/>
                    <p:pic>
                      <p:nvPicPr>
                        <p:cNvPr id="0"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52640" y="1750207"/>
                          <a:ext cx="110013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2" name="Obrázek 21" descr="hyp_test_N01_rej_region_095_onetailed.jpeg"/>
            <p:cNvPicPr>
              <a:picLocks noChangeAspect="1"/>
            </p:cNvPicPr>
            <p:nvPr/>
          </p:nvPicPr>
          <p:blipFill>
            <a:blip r:embed="rId12" cstate="print"/>
            <a:srcRect l="5355" t="8939" r="3606" b="7038"/>
            <a:stretch>
              <a:fillRect/>
            </a:stretch>
          </p:blipFill>
          <p:spPr>
            <a:xfrm>
              <a:off x="5004340" y="2143116"/>
              <a:ext cx="3711064" cy="3420000"/>
            </a:xfrm>
            <a:prstGeom prst="rect">
              <a:avLst/>
            </a:prstGeom>
          </p:spPr>
        </p:pic>
        <p:sp>
          <p:nvSpPr>
            <p:cNvPr id="23" name="Obdélník 22"/>
            <p:cNvSpPr/>
            <p:nvPr/>
          </p:nvSpPr>
          <p:spPr>
            <a:xfrm>
              <a:off x="5414724" y="1366013"/>
              <a:ext cx="3014928" cy="369332"/>
            </a:xfrm>
            <a:prstGeom prst="rect">
              <a:avLst/>
            </a:prstGeom>
          </p:spPr>
          <p:txBody>
            <a:bodyPr wrap="none">
              <a:spAutoFit/>
            </a:bodyPr>
            <a:lstStyle/>
            <a:p>
              <a:pPr algn="ctr"/>
              <a:r>
                <a:rPr lang="cs-CZ" dirty="0" smtClean="0"/>
                <a:t> Jednostranný test při </a:t>
              </a:r>
              <a:r>
                <a:rPr lang="el-GR" dirty="0" smtClean="0"/>
                <a:t>α</a:t>
              </a:r>
              <a:r>
                <a:rPr lang="cs-CZ" dirty="0" smtClean="0"/>
                <a:t> = 0,05</a:t>
              </a:r>
              <a:endParaRPr lang="cs-CZ" dirty="0"/>
            </a:p>
          </p:txBody>
        </p:sp>
        <p:cxnSp>
          <p:nvCxnSpPr>
            <p:cNvPr id="24" name="Přímá spojovací čára 23"/>
            <p:cNvCxnSpPr/>
            <p:nvPr/>
          </p:nvCxnSpPr>
          <p:spPr>
            <a:xfrm rot="10800000">
              <a:off x="7600528" y="3025069"/>
              <a:ext cx="972000" cy="0"/>
            </a:xfrm>
            <a:prstGeom prst="line">
              <a:avLst/>
            </a:prstGeom>
            <a:ln w="190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5" name="Obdélník 24"/>
            <p:cNvSpPr/>
            <p:nvPr/>
          </p:nvSpPr>
          <p:spPr>
            <a:xfrm>
              <a:off x="7800841" y="2458457"/>
              <a:ext cx="571375" cy="523220"/>
            </a:xfrm>
            <a:prstGeom prst="rect">
              <a:avLst/>
            </a:prstGeom>
          </p:spPr>
          <p:txBody>
            <a:bodyPr wrap="none">
              <a:spAutoFit/>
            </a:bodyPr>
            <a:lstStyle/>
            <a:p>
              <a:pPr algn="ctr"/>
              <a:r>
                <a:rPr lang="cs-CZ" sz="1400" dirty="0" smtClean="0"/>
                <a:t>riziko</a:t>
              </a:r>
            </a:p>
            <a:p>
              <a:pPr algn="ctr"/>
              <a:r>
                <a:rPr lang="el-GR" sz="1400" dirty="0" smtClean="0"/>
                <a:t>α</a:t>
              </a:r>
              <a:endParaRPr lang="cs-CZ" sz="1400" dirty="0"/>
            </a:p>
          </p:txBody>
        </p:sp>
        <p:cxnSp>
          <p:nvCxnSpPr>
            <p:cNvPr id="26" name="Přímá spojovací čára 25"/>
            <p:cNvCxnSpPr>
              <a:stCxn id="27" idx="2"/>
            </p:cNvCxnSpPr>
            <p:nvPr/>
          </p:nvCxnSpPr>
          <p:spPr>
            <a:xfrm rot="5400000">
              <a:off x="7680650" y="4676104"/>
              <a:ext cx="433937" cy="381667"/>
            </a:xfrm>
            <a:prstGeom prst="line">
              <a:avLst/>
            </a:prstGeom>
            <a:ln w="190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7" name="Obdélník 26"/>
            <p:cNvSpPr/>
            <p:nvPr/>
          </p:nvSpPr>
          <p:spPr>
            <a:xfrm>
              <a:off x="7866275" y="4342192"/>
              <a:ext cx="444352" cy="307777"/>
            </a:xfrm>
            <a:prstGeom prst="rect">
              <a:avLst/>
            </a:prstGeom>
          </p:spPr>
          <p:txBody>
            <a:bodyPr wrap="none">
              <a:spAutoFit/>
            </a:bodyPr>
            <a:lstStyle/>
            <a:p>
              <a:pPr algn="ctr"/>
              <a:r>
                <a:rPr lang="cs-CZ" sz="1400" dirty="0" smtClean="0"/>
                <a:t>5 %</a:t>
              </a:r>
              <a:endParaRPr lang="cs-CZ" sz="1400" dirty="0"/>
            </a:p>
          </p:txBody>
        </p:sp>
        <p:cxnSp>
          <p:nvCxnSpPr>
            <p:cNvPr id="28" name="Přímá spojovací čára 27"/>
            <p:cNvCxnSpPr>
              <a:endCxn id="29" idx="2"/>
            </p:cNvCxnSpPr>
            <p:nvPr/>
          </p:nvCxnSpPr>
          <p:spPr>
            <a:xfrm rot="10800000">
              <a:off x="5884646" y="4217899"/>
              <a:ext cx="1044810" cy="508819"/>
            </a:xfrm>
            <a:prstGeom prst="line">
              <a:avLst/>
            </a:prstGeom>
            <a:ln w="190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Obdélník 28"/>
            <p:cNvSpPr/>
            <p:nvPr/>
          </p:nvSpPr>
          <p:spPr>
            <a:xfrm>
              <a:off x="5643570" y="3940899"/>
              <a:ext cx="482151" cy="276999"/>
            </a:xfrm>
            <a:prstGeom prst="rect">
              <a:avLst/>
            </a:prstGeom>
          </p:spPr>
          <p:txBody>
            <a:bodyPr wrap="none">
              <a:spAutoFit/>
            </a:bodyPr>
            <a:lstStyle/>
            <a:p>
              <a:pPr algn="ctr"/>
              <a:r>
                <a:rPr lang="cs-CZ" sz="1400" dirty="0" smtClean="0"/>
                <a:t>95 %</a:t>
              </a:r>
              <a:endParaRPr lang="cs-CZ" sz="1400" dirty="0"/>
            </a:p>
          </p:txBody>
        </p:sp>
        <p:grpSp>
          <p:nvGrpSpPr>
            <p:cNvPr id="35" name="Skupina 34"/>
            <p:cNvGrpSpPr/>
            <p:nvPr/>
          </p:nvGrpSpPr>
          <p:grpSpPr>
            <a:xfrm>
              <a:off x="1049808" y="5572140"/>
              <a:ext cx="3236440" cy="0"/>
              <a:chOff x="1199756" y="4358632"/>
              <a:chExt cx="3236440" cy="0"/>
            </a:xfrm>
          </p:grpSpPr>
          <p:cxnSp>
            <p:nvCxnSpPr>
              <p:cNvPr id="32" name="Přímá spojovací čára 31"/>
              <p:cNvCxnSpPr/>
              <p:nvPr/>
            </p:nvCxnSpPr>
            <p:spPr>
              <a:xfrm rot="10800000">
                <a:off x="3626196" y="4358632"/>
                <a:ext cx="810000" cy="0"/>
              </a:xfrm>
              <a:prstGeom prst="line">
                <a:avLst/>
              </a:prstGeom>
              <a:ln w="19050">
                <a:solidFill>
                  <a:schemeClr val="tx2"/>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Přímá spojovací čára 32"/>
              <p:cNvCxnSpPr/>
              <p:nvPr/>
            </p:nvCxnSpPr>
            <p:spPr>
              <a:xfrm rot="10800000">
                <a:off x="1199756" y="4358632"/>
                <a:ext cx="810000" cy="0"/>
              </a:xfrm>
              <a:prstGeom prst="line">
                <a:avLst/>
              </a:prstGeom>
              <a:ln w="19050">
                <a:solidFill>
                  <a:schemeClr val="tx2"/>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Přímá spojovací čára 33"/>
              <p:cNvCxnSpPr/>
              <p:nvPr/>
            </p:nvCxnSpPr>
            <p:spPr>
              <a:xfrm rot="10800000">
                <a:off x="2089685" y="4358632"/>
                <a:ext cx="1425600" cy="0"/>
              </a:xfrm>
              <a:prstGeom prst="line">
                <a:avLst/>
              </a:prstGeom>
              <a:ln w="19050">
                <a:solidFill>
                  <a:schemeClr val="tx2"/>
                </a:solidFill>
                <a:prstDash val="solid"/>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44" name="Skupina 43"/>
            <p:cNvGrpSpPr/>
            <p:nvPr/>
          </p:nvGrpSpPr>
          <p:grpSpPr>
            <a:xfrm>
              <a:off x="5400653" y="5572140"/>
              <a:ext cx="3180753" cy="0"/>
              <a:chOff x="5391775" y="4343598"/>
              <a:chExt cx="3180753" cy="0"/>
            </a:xfrm>
          </p:grpSpPr>
          <p:cxnSp>
            <p:nvCxnSpPr>
              <p:cNvPr id="42" name="Přímá spojovací čára 41"/>
              <p:cNvCxnSpPr/>
              <p:nvPr/>
            </p:nvCxnSpPr>
            <p:spPr>
              <a:xfrm rot="10800000">
                <a:off x="5391775" y="4343598"/>
                <a:ext cx="2160000" cy="0"/>
              </a:xfrm>
              <a:prstGeom prst="line">
                <a:avLst/>
              </a:prstGeom>
              <a:ln w="19050">
                <a:solidFill>
                  <a:schemeClr val="tx2"/>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Přímá spojovací čára 42"/>
              <p:cNvCxnSpPr/>
              <p:nvPr/>
            </p:nvCxnSpPr>
            <p:spPr>
              <a:xfrm rot="10800000">
                <a:off x="7600528" y="4343598"/>
                <a:ext cx="972000" cy="0"/>
              </a:xfrm>
              <a:prstGeom prst="line">
                <a:avLst/>
              </a:prstGeom>
              <a:ln w="19050">
                <a:solidFill>
                  <a:schemeClr val="tx2"/>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45" name="Obdélník 44"/>
            <p:cNvSpPr/>
            <p:nvPr/>
          </p:nvSpPr>
          <p:spPr>
            <a:xfrm>
              <a:off x="616277" y="5702895"/>
              <a:ext cx="1285883" cy="646331"/>
            </a:xfrm>
            <a:prstGeom prst="rect">
              <a:avLst/>
            </a:prstGeom>
          </p:spPr>
          <p:txBody>
            <a:bodyPr wrap="square">
              <a:spAutoFit/>
            </a:bodyPr>
            <a:lstStyle/>
            <a:p>
              <a:pPr algn="ctr"/>
              <a:r>
                <a:rPr lang="cs-CZ" sz="1200" dirty="0" smtClean="0"/>
                <a:t>Padne-li testová statistika sem </a:t>
              </a:r>
            </a:p>
            <a:p>
              <a:pPr algn="ctr"/>
              <a:r>
                <a:rPr lang="cs-CZ" sz="1200" dirty="0" smtClean="0"/>
                <a:t>– </a:t>
              </a:r>
              <a:r>
                <a:rPr lang="cs-CZ" sz="1200" b="1" dirty="0" smtClean="0"/>
                <a:t>zamítáme H</a:t>
              </a:r>
              <a:r>
                <a:rPr lang="cs-CZ" sz="1200" b="1" baseline="-25000" dirty="0" smtClean="0"/>
                <a:t>0</a:t>
              </a:r>
              <a:endParaRPr lang="cs-CZ" sz="1200" b="1" baseline="-25000" dirty="0"/>
            </a:p>
          </p:txBody>
        </p:sp>
        <p:sp>
          <p:nvSpPr>
            <p:cNvPr id="46" name="Obdélník 45"/>
            <p:cNvSpPr/>
            <p:nvPr/>
          </p:nvSpPr>
          <p:spPr>
            <a:xfrm>
              <a:off x="2000233" y="5706284"/>
              <a:ext cx="1285883" cy="646331"/>
            </a:xfrm>
            <a:prstGeom prst="rect">
              <a:avLst/>
            </a:prstGeom>
          </p:spPr>
          <p:txBody>
            <a:bodyPr wrap="square">
              <a:spAutoFit/>
            </a:bodyPr>
            <a:lstStyle/>
            <a:p>
              <a:pPr algn="ctr"/>
              <a:r>
                <a:rPr lang="cs-CZ" sz="1200" dirty="0" smtClean="0"/>
                <a:t>Padne-li testová statistika sem </a:t>
              </a:r>
            </a:p>
            <a:p>
              <a:pPr algn="ctr"/>
              <a:r>
                <a:rPr lang="cs-CZ" sz="1200" dirty="0" smtClean="0"/>
                <a:t>– </a:t>
              </a:r>
              <a:r>
                <a:rPr lang="cs-CZ" sz="1200" b="1" dirty="0" smtClean="0"/>
                <a:t>nezamítáme H</a:t>
              </a:r>
              <a:r>
                <a:rPr lang="cs-CZ" sz="1200" b="1" baseline="-25000" dirty="0" smtClean="0"/>
                <a:t>0</a:t>
              </a:r>
              <a:endParaRPr lang="cs-CZ" sz="1200" b="1" baseline="-25000" dirty="0"/>
            </a:p>
          </p:txBody>
        </p:sp>
        <p:sp>
          <p:nvSpPr>
            <p:cNvPr id="47" name="Obdélník 46"/>
            <p:cNvSpPr/>
            <p:nvPr/>
          </p:nvSpPr>
          <p:spPr>
            <a:xfrm>
              <a:off x="3428993" y="5706284"/>
              <a:ext cx="1285883" cy="646331"/>
            </a:xfrm>
            <a:prstGeom prst="rect">
              <a:avLst/>
            </a:prstGeom>
          </p:spPr>
          <p:txBody>
            <a:bodyPr wrap="square">
              <a:spAutoFit/>
            </a:bodyPr>
            <a:lstStyle/>
            <a:p>
              <a:pPr algn="ctr"/>
              <a:r>
                <a:rPr lang="cs-CZ" sz="1200" dirty="0" smtClean="0"/>
                <a:t>Padne-li testová statistika sem </a:t>
              </a:r>
            </a:p>
            <a:p>
              <a:pPr algn="ctr"/>
              <a:r>
                <a:rPr lang="cs-CZ" sz="1200" dirty="0" smtClean="0"/>
                <a:t>– </a:t>
              </a:r>
              <a:r>
                <a:rPr lang="cs-CZ" sz="1200" b="1" dirty="0" smtClean="0"/>
                <a:t>zamítáme H</a:t>
              </a:r>
              <a:r>
                <a:rPr lang="cs-CZ" sz="1200" b="1" baseline="-25000" dirty="0" smtClean="0"/>
                <a:t>0</a:t>
              </a:r>
              <a:endParaRPr lang="cs-CZ" sz="1200" b="1" baseline="-25000" dirty="0"/>
            </a:p>
          </p:txBody>
        </p:sp>
        <p:sp>
          <p:nvSpPr>
            <p:cNvPr id="48" name="Obdélník 47"/>
            <p:cNvSpPr/>
            <p:nvPr/>
          </p:nvSpPr>
          <p:spPr>
            <a:xfrm>
              <a:off x="6215075" y="5706138"/>
              <a:ext cx="1285883" cy="646331"/>
            </a:xfrm>
            <a:prstGeom prst="rect">
              <a:avLst/>
            </a:prstGeom>
          </p:spPr>
          <p:txBody>
            <a:bodyPr wrap="square">
              <a:spAutoFit/>
            </a:bodyPr>
            <a:lstStyle/>
            <a:p>
              <a:pPr algn="ctr"/>
              <a:r>
                <a:rPr lang="cs-CZ" sz="1200" dirty="0" smtClean="0"/>
                <a:t>Padne-li testová statistika sem </a:t>
              </a:r>
            </a:p>
            <a:p>
              <a:pPr algn="ctr"/>
              <a:r>
                <a:rPr lang="cs-CZ" sz="1200" dirty="0" smtClean="0"/>
                <a:t>– </a:t>
              </a:r>
              <a:r>
                <a:rPr lang="cs-CZ" sz="1200" b="1" dirty="0" smtClean="0"/>
                <a:t>nezamítáme H</a:t>
              </a:r>
              <a:r>
                <a:rPr lang="cs-CZ" sz="1200" b="1" baseline="-25000" dirty="0" smtClean="0"/>
                <a:t>0</a:t>
              </a:r>
              <a:endParaRPr lang="cs-CZ" sz="1200" b="1" baseline="-25000" dirty="0"/>
            </a:p>
          </p:txBody>
        </p:sp>
        <p:sp>
          <p:nvSpPr>
            <p:cNvPr id="49" name="Obdélník 48"/>
            <p:cNvSpPr/>
            <p:nvPr/>
          </p:nvSpPr>
          <p:spPr>
            <a:xfrm>
              <a:off x="7643835" y="5706138"/>
              <a:ext cx="1285883" cy="646331"/>
            </a:xfrm>
            <a:prstGeom prst="rect">
              <a:avLst/>
            </a:prstGeom>
          </p:spPr>
          <p:txBody>
            <a:bodyPr wrap="square">
              <a:spAutoFit/>
            </a:bodyPr>
            <a:lstStyle/>
            <a:p>
              <a:pPr algn="ctr"/>
              <a:r>
                <a:rPr lang="cs-CZ" sz="1200" dirty="0" smtClean="0"/>
                <a:t>Padne-li testová statistika sem </a:t>
              </a:r>
            </a:p>
            <a:p>
              <a:pPr algn="ctr"/>
              <a:r>
                <a:rPr lang="cs-CZ" sz="1200" dirty="0" smtClean="0"/>
                <a:t>– </a:t>
              </a:r>
              <a:r>
                <a:rPr lang="cs-CZ" sz="1200" b="1" dirty="0" smtClean="0"/>
                <a:t>zamítáme H</a:t>
              </a:r>
              <a:r>
                <a:rPr lang="cs-CZ" sz="1200" b="1" baseline="-25000" dirty="0" smtClean="0"/>
                <a:t>0</a:t>
              </a:r>
              <a:endParaRPr lang="cs-CZ" sz="1200" b="1" baseline="-25000" dirty="0"/>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znamená „padnutí testové statistiky“</a:t>
            </a:r>
            <a:endParaRPr lang="cs-CZ" dirty="0"/>
          </a:p>
        </p:txBody>
      </p:sp>
      <p:sp>
        <p:nvSpPr>
          <p:cNvPr id="3" name="Podnadpis 2"/>
          <p:cNvSpPr txBox="1">
            <a:spLocks/>
          </p:cNvSpPr>
          <p:nvPr/>
        </p:nvSpPr>
        <p:spPr>
          <a:xfrm>
            <a:off x="864379" y="1500174"/>
            <a:ext cx="7279521" cy="4643470"/>
          </a:xfrm>
          <a:prstGeom prst="rect">
            <a:avLst/>
          </a:prstGeom>
        </p:spPr>
        <p:txBody>
          <a:bodyPr vert="horz" lIns="91440" tIns="45720" rIns="91440" bIns="45720" rtlCol="0">
            <a:noAutofit/>
          </a:bodyPr>
          <a:lstStyle/>
          <a:p>
            <a:pPr marL="182563" indent="-182563">
              <a:lnSpc>
                <a:spcPct val="120000"/>
              </a:lnSpc>
              <a:spcBef>
                <a:spcPct val="20000"/>
              </a:spcBef>
              <a:buBlip>
                <a:blip r:embed="rId2"/>
              </a:buBlip>
              <a:defRPr/>
            </a:pPr>
            <a:r>
              <a:rPr lang="cs-CZ" dirty="0" smtClean="0"/>
              <a:t>Je-li hodnota testové statistiky větší než kvantil příslušný riziku </a:t>
            </a:r>
            <a:r>
              <a:rPr lang="el-GR" dirty="0" smtClean="0"/>
              <a:t>α</a:t>
            </a:r>
            <a:r>
              <a:rPr lang="cs-CZ" dirty="0" smtClean="0"/>
              <a:t>, pak mohly nastat dvě situace:</a:t>
            </a:r>
          </a:p>
          <a:p>
            <a:pPr marL="182563" indent="-182563">
              <a:lnSpc>
                <a:spcPct val="120000"/>
              </a:lnSpc>
              <a:spcBef>
                <a:spcPct val="20000"/>
              </a:spcBef>
              <a:buBlip>
                <a:blip r:embed="rId2"/>
              </a:buBlip>
              <a:defRPr/>
            </a:pPr>
            <a:endParaRPr lang="cs-CZ" dirty="0" smtClean="0"/>
          </a:p>
          <a:p>
            <a:pPr marL="342900" indent="-342900">
              <a:lnSpc>
                <a:spcPct val="120000"/>
              </a:lnSpc>
              <a:spcBef>
                <a:spcPct val="20000"/>
              </a:spcBef>
              <a:buFont typeface="+mj-lt"/>
              <a:buAutoNum type="arabicPeriod"/>
              <a:defRPr/>
            </a:pPr>
            <a:r>
              <a:rPr lang="cs-CZ" b="1" dirty="0" smtClean="0"/>
              <a:t>buď H</a:t>
            </a:r>
            <a:r>
              <a:rPr lang="cs-CZ" b="1" baseline="-25000" dirty="0" smtClean="0"/>
              <a:t>0</a:t>
            </a:r>
            <a:r>
              <a:rPr lang="cs-CZ" b="1" dirty="0" smtClean="0"/>
              <a:t> platí a my jsme pozorovali málo pravděpodobný jev </a:t>
            </a:r>
          </a:p>
          <a:p>
            <a:pPr marL="342900" indent="-342900">
              <a:lnSpc>
                <a:spcPct val="120000"/>
              </a:lnSpc>
              <a:spcBef>
                <a:spcPct val="20000"/>
              </a:spcBef>
              <a:buFont typeface="+mj-lt"/>
              <a:buAutoNum type="arabicPeriod"/>
              <a:defRPr/>
            </a:pPr>
            <a:r>
              <a:rPr lang="cs-CZ" b="1" dirty="0" smtClean="0"/>
              <a:t>H</a:t>
            </a:r>
            <a:r>
              <a:rPr lang="cs-CZ" b="1" baseline="-25000" dirty="0" smtClean="0"/>
              <a:t>0</a:t>
            </a:r>
            <a:r>
              <a:rPr lang="cs-CZ" b="1" dirty="0" smtClean="0"/>
              <a:t> neplatí</a:t>
            </a:r>
          </a:p>
          <a:p>
            <a:pPr marL="182563" indent="-182563">
              <a:lnSpc>
                <a:spcPct val="120000"/>
              </a:lnSpc>
              <a:spcBef>
                <a:spcPct val="20000"/>
              </a:spcBef>
              <a:buBlip>
                <a:blip r:embed="rId2"/>
              </a:buBlip>
              <a:defRPr/>
            </a:pPr>
            <a:endParaRPr lang="cs-CZ" dirty="0" smtClean="0"/>
          </a:p>
          <a:p>
            <a:pPr marL="182563" indent="-182563">
              <a:lnSpc>
                <a:spcPct val="120000"/>
              </a:lnSpc>
              <a:spcBef>
                <a:spcPct val="20000"/>
              </a:spcBef>
              <a:buBlip>
                <a:blip r:embed="rId2"/>
              </a:buBlip>
              <a:defRPr/>
            </a:pPr>
            <a:r>
              <a:rPr lang="cs-CZ" dirty="0" smtClean="0"/>
              <a:t>My pracujeme s rizikem </a:t>
            </a:r>
            <a:r>
              <a:rPr lang="el-GR" dirty="0" smtClean="0"/>
              <a:t>α</a:t>
            </a:r>
            <a:r>
              <a:rPr lang="cs-CZ" dirty="0" smtClean="0"/>
              <a:t>, tedy málo pravděpodobné jevy jsou součástí našeho rizika, proto v tomto případě volíme možnost 2 a zamítáme H</a:t>
            </a:r>
            <a:r>
              <a:rPr lang="cs-CZ" baseline="-25000" dirty="0" smtClean="0"/>
              <a:t>0</a:t>
            </a:r>
            <a:r>
              <a:rPr lang="cs-CZ" dirty="0" smtClean="0"/>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z-test pro jeden výběr</a:t>
            </a:r>
            <a:endParaRPr lang="cs-CZ" dirty="0"/>
          </a:p>
        </p:txBody>
      </p:sp>
      <p:sp>
        <p:nvSpPr>
          <p:cNvPr id="3" name="Podnadpis 2"/>
          <p:cNvSpPr txBox="1">
            <a:spLocks/>
          </p:cNvSpPr>
          <p:nvPr/>
        </p:nvSpPr>
        <p:spPr>
          <a:xfrm>
            <a:off x="864378" y="1500174"/>
            <a:ext cx="7565274" cy="4500594"/>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t>Při populačním epidemiologickém průzkumu se zjistilo, že průměrný objem prostaty u mužů je 32,73 ml (</a:t>
            </a:r>
            <a:r>
              <a:rPr lang="cs-CZ" i="1" dirty="0" smtClean="0"/>
              <a:t>SD</a:t>
            </a:r>
            <a:r>
              <a:rPr lang="cs-CZ" dirty="0" smtClean="0"/>
              <a:t> = 18,12 ml). Na hladině významnosti testu </a:t>
            </a:r>
            <a:r>
              <a:rPr lang="el-GR" dirty="0" smtClean="0"/>
              <a:t>α</a:t>
            </a:r>
            <a:r>
              <a:rPr lang="cs-CZ" dirty="0" smtClean="0"/>
              <a:t> = 0,05 chceme ověřit, jestli se muži nad 70 let liší od celé populace. Máme náhodný výběr o velikosti </a:t>
            </a:r>
            <a:r>
              <a:rPr lang="cs-CZ" i="1" dirty="0" smtClean="0"/>
              <a:t>n</a:t>
            </a:r>
            <a:r>
              <a:rPr lang="cs-CZ" dirty="0" smtClean="0"/>
              <a:t> = 100 a výběrový průměr 36,60 ml.</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t>Chceme ověřit platnost			proti</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t>Platí-li H</a:t>
            </a:r>
            <a:r>
              <a:rPr lang="cs-CZ" baseline="-25000" dirty="0" smtClean="0"/>
              <a:t>0</a:t>
            </a:r>
            <a:r>
              <a:rPr lang="cs-CZ" dirty="0" smtClean="0"/>
              <a:t>, pak 				(předpokládáme, že známe </a:t>
            </a:r>
            <a:r>
              <a:rPr lang="el-GR" dirty="0" smtClean="0"/>
              <a:t>σ</a:t>
            </a:r>
            <a:r>
              <a:rPr lang="cs-CZ" dirty="0" smtClean="0"/>
              <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solidFill>
                  <a:srgbClr val="FF0000"/>
                </a:solidFill>
              </a:rPr>
              <a:t>Jak na to?</a:t>
            </a:r>
          </a:p>
        </p:txBody>
      </p:sp>
      <p:graphicFrame>
        <p:nvGraphicFramePr>
          <p:cNvPr id="6146" name="Object 2"/>
          <p:cNvGraphicFramePr>
            <a:graphicFrameLocks noChangeAspect="1"/>
          </p:cNvGraphicFramePr>
          <p:nvPr/>
        </p:nvGraphicFramePr>
        <p:xfrm>
          <a:off x="3705229" y="2919413"/>
          <a:ext cx="1438275" cy="361950"/>
        </p:xfrm>
        <a:graphic>
          <a:graphicData uri="http://schemas.openxmlformats.org/presentationml/2006/ole">
            <mc:AlternateContent xmlns:mc="http://schemas.openxmlformats.org/markup-compatibility/2006">
              <mc:Choice xmlns:v="urn:schemas-microsoft-com:vml" Requires="v">
                <p:oleObj spid="_x0000_s6162" name="Rovnice" r:id="rId4" imgW="914400" imgH="228600" progId="Equation.3">
                  <p:embed/>
                </p:oleObj>
              </mc:Choice>
              <mc:Fallback>
                <p:oleObj name="Rovnice" r:id="rId4" imgW="914400" imgH="2286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5229" y="2919413"/>
                        <a:ext cx="1438275"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2"/>
          <p:cNvGraphicFramePr>
            <a:graphicFrameLocks noChangeAspect="1"/>
          </p:cNvGraphicFramePr>
          <p:nvPr/>
        </p:nvGraphicFramePr>
        <p:xfrm>
          <a:off x="6429388" y="2920060"/>
          <a:ext cx="1417638" cy="341312"/>
        </p:xfrm>
        <a:graphic>
          <a:graphicData uri="http://schemas.openxmlformats.org/presentationml/2006/ole">
            <mc:AlternateContent xmlns:mc="http://schemas.openxmlformats.org/markup-compatibility/2006">
              <mc:Choice xmlns:v="urn:schemas-microsoft-com:vml" Requires="v">
                <p:oleObj spid="_x0000_s6163" name="Rovnice" r:id="rId6" imgW="901440" imgH="215640" progId="Equation.3">
                  <p:embed/>
                </p:oleObj>
              </mc:Choice>
              <mc:Fallback>
                <p:oleObj name="Rovnice" r:id="rId6" imgW="901440" imgH="2156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29388" y="2920060"/>
                        <a:ext cx="1417638"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9" name="Object 4"/>
          <p:cNvGraphicFramePr>
            <a:graphicFrameLocks noChangeAspect="1"/>
          </p:cNvGraphicFramePr>
          <p:nvPr/>
        </p:nvGraphicFramePr>
        <p:xfrm>
          <a:off x="2513013" y="3335338"/>
          <a:ext cx="2916237" cy="361950"/>
        </p:xfrm>
        <a:graphic>
          <a:graphicData uri="http://schemas.openxmlformats.org/presentationml/2006/ole">
            <mc:AlternateContent xmlns:mc="http://schemas.openxmlformats.org/markup-compatibility/2006">
              <mc:Choice xmlns:v="urn:schemas-microsoft-com:vml" Requires="v">
                <p:oleObj spid="_x0000_s6164" name="Rovnice" r:id="rId8" imgW="1854000" imgH="228600" progId="Equation.3">
                  <p:embed/>
                </p:oleObj>
              </mc:Choice>
              <mc:Fallback>
                <p:oleObj name="Rovnice" r:id="rId8" imgW="1854000" imgH="2286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3013" y="3335338"/>
                        <a:ext cx="2916237"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z-test pro jeden výběr</a:t>
            </a:r>
            <a:endParaRPr lang="cs-CZ" dirty="0"/>
          </a:p>
        </p:txBody>
      </p:sp>
      <p:sp>
        <p:nvSpPr>
          <p:cNvPr id="3" name="Podnadpis 2"/>
          <p:cNvSpPr txBox="1">
            <a:spLocks/>
          </p:cNvSpPr>
          <p:nvPr/>
        </p:nvSpPr>
        <p:spPr>
          <a:xfrm>
            <a:off x="864378" y="1500174"/>
            <a:ext cx="7565274" cy="4500594"/>
          </a:xfrm>
          <a:prstGeom prst="rect">
            <a:avLst/>
          </a:prstGeom>
        </p:spPr>
        <p:txBody>
          <a:bodyPr vert="horz" lIns="91440" tIns="45720" rIns="91440" bIns="45720" rtlCol="0">
            <a:noAutofit/>
          </a:bodyPr>
          <a:lstStyle/>
          <a:p>
            <a:pPr marL="182563" lvl="0" indent="-182563">
              <a:lnSpc>
                <a:spcPct val="120000"/>
              </a:lnSpc>
              <a:spcBef>
                <a:spcPct val="20000"/>
              </a:spcBef>
              <a:buBlip>
                <a:blip r:embed="rId3"/>
              </a:buBlip>
              <a:defRPr/>
            </a:pPr>
            <a:r>
              <a:rPr lang="cs-CZ" dirty="0" smtClean="0"/>
              <a:t>Při populačním epidemiologickém průzkumu se zjistilo, že průměrný objem prostaty u mužů je 32,73 ml (</a:t>
            </a:r>
            <a:r>
              <a:rPr lang="cs-CZ" i="1" dirty="0" smtClean="0"/>
              <a:t>SD</a:t>
            </a:r>
            <a:r>
              <a:rPr lang="cs-CZ" dirty="0" smtClean="0"/>
              <a:t> = 18,12 ml). Na hladině významnosti testu </a:t>
            </a:r>
            <a:r>
              <a:rPr lang="el-GR" dirty="0" smtClean="0"/>
              <a:t>α</a:t>
            </a:r>
            <a:r>
              <a:rPr lang="cs-CZ" dirty="0" smtClean="0"/>
              <a:t> = 0,05 chceme ověřit, jestli se muži nad 70 let liší od celé populace. Máme náhodný výběr o velikosti </a:t>
            </a:r>
            <a:r>
              <a:rPr lang="cs-CZ" i="1" dirty="0" smtClean="0"/>
              <a:t>n</a:t>
            </a:r>
            <a:r>
              <a:rPr lang="cs-CZ" dirty="0" smtClean="0"/>
              <a:t> = 100 a výběrový průměr 36,60 ml.</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t>Chceme ověřit platnost			proti</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t>Platí-li H</a:t>
            </a:r>
            <a:r>
              <a:rPr lang="cs-CZ" baseline="-25000" dirty="0" smtClean="0"/>
              <a:t>0</a:t>
            </a:r>
            <a:r>
              <a:rPr lang="cs-CZ" dirty="0" smtClean="0"/>
              <a:t>, pak 				(předpokládáme, že známe </a:t>
            </a:r>
            <a:r>
              <a:rPr lang="el-GR" dirty="0" smtClean="0"/>
              <a:t>σ</a:t>
            </a:r>
            <a:r>
              <a:rPr lang="cs-CZ" dirty="0" smtClean="0"/>
              <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dirty="0" smtClean="0"/>
          </a:p>
          <a:p>
            <a:pPr marL="182563" lvl="0" indent="-182563">
              <a:lnSpc>
                <a:spcPct val="120000"/>
              </a:lnSpc>
              <a:spcBef>
                <a:spcPct val="20000"/>
              </a:spcBef>
              <a:buBlip>
                <a:blip r:embed="rId3"/>
              </a:buBlip>
              <a:defRPr/>
            </a:pPr>
            <a:r>
              <a:rPr lang="cs-CZ" dirty="0" smtClean="0"/>
              <a:t>Z CLV víme, že by mělo platit: </a:t>
            </a:r>
          </a:p>
          <a:p>
            <a:pPr marL="182563" lvl="0" indent="-182563">
              <a:lnSpc>
                <a:spcPct val="120000"/>
              </a:lnSpc>
              <a:spcBef>
                <a:spcPct val="20000"/>
              </a:spcBef>
              <a:buBlip>
                <a:blip r:embed="rId3"/>
              </a:buBlip>
              <a:defRPr/>
            </a:pPr>
            <a:endParaRPr lang="cs-CZ" dirty="0" smtClean="0"/>
          </a:p>
          <a:p>
            <a:pPr marL="182563" lvl="0" indent="-182563">
              <a:lnSpc>
                <a:spcPct val="120000"/>
              </a:lnSpc>
              <a:spcBef>
                <a:spcPct val="20000"/>
              </a:spcBef>
              <a:buBlip>
                <a:blip r:embed="rId3"/>
              </a:buBlip>
              <a:defRPr/>
            </a:pPr>
            <a:r>
              <a:rPr lang="cs-CZ" dirty="0" smtClean="0"/>
              <a:t>Pokud tedy výběrový průměr patří do rozdělení</a:t>
            </a:r>
          </a:p>
          <a:p>
            <a:pPr marL="182563" lvl="0" indent="-182563">
              <a:lnSpc>
                <a:spcPct val="120000"/>
              </a:lnSpc>
              <a:spcBef>
                <a:spcPct val="20000"/>
              </a:spcBef>
              <a:defRPr/>
            </a:pPr>
            <a:r>
              <a:rPr lang="cs-CZ" dirty="0" smtClean="0"/>
              <a:t>	neměla by jeho hodnota být vzhledem k tomuto rozdělení nijak extrémní.</a:t>
            </a:r>
          </a:p>
        </p:txBody>
      </p:sp>
      <p:graphicFrame>
        <p:nvGraphicFramePr>
          <p:cNvPr id="6146" name="Object 2"/>
          <p:cNvGraphicFramePr>
            <a:graphicFrameLocks noChangeAspect="1"/>
          </p:cNvGraphicFramePr>
          <p:nvPr/>
        </p:nvGraphicFramePr>
        <p:xfrm>
          <a:off x="3705229" y="2919413"/>
          <a:ext cx="1438275" cy="361950"/>
        </p:xfrm>
        <a:graphic>
          <a:graphicData uri="http://schemas.openxmlformats.org/presentationml/2006/ole">
            <mc:AlternateContent xmlns:mc="http://schemas.openxmlformats.org/markup-compatibility/2006">
              <mc:Choice xmlns:v="urn:schemas-microsoft-com:vml" Requires="v">
                <p:oleObj spid="_x0000_s7196" name="Rovnice" r:id="rId4" imgW="914400" imgH="228600" progId="Equation.3">
                  <p:embed/>
                </p:oleObj>
              </mc:Choice>
              <mc:Fallback>
                <p:oleObj name="Rovnice" r:id="rId4" imgW="914400" imgH="2286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5229" y="2919413"/>
                        <a:ext cx="1438275"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2"/>
          <p:cNvGraphicFramePr>
            <a:graphicFrameLocks noChangeAspect="1"/>
          </p:cNvGraphicFramePr>
          <p:nvPr/>
        </p:nvGraphicFramePr>
        <p:xfrm>
          <a:off x="6429388" y="2920060"/>
          <a:ext cx="1417638" cy="341312"/>
        </p:xfrm>
        <a:graphic>
          <a:graphicData uri="http://schemas.openxmlformats.org/presentationml/2006/ole">
            <mc:AlternateContent xmlns:mc="http://schemas.openxmlformats.org/markup-compatibility/2006">
              <mc:Choice xmlns:v="urn:schemas-microsoft-com:vml" Requires="v">
                <p:oleObj spid="_x0000_s7197" name="Rovnice" r:id="rId6" imgW="901440" imgH="215640" progId="Equation.3">
                  <p:embed/>
                </p:oleObj>
              </mc:Choice>
              <mc:Fallback>
                <p:oleObj name="Rovnice" r:id="rId6" imgW="901440" imgH="2156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29388" y="2920060"/>
                        <a:ext cx="1417638"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3" name="Object 6"/>
          <p:cNvGraphicFramePr>
            <a:graphicFrameLocks noChangeAspect="1"/>
          </p:cNvGraphicFramePr>
          <p:nvPr/>
        </p:nvGraphicFramePr>
        <p:xfrm>
          <a:off x="3954469" y="4010973"/>
          <a:ext cx="1546225" cy="498475"/>
        </p:xfrm>
        <a:graphic>
          <a:graphicData uri="http://schemas.openxmlformats.org/presentationml/2006/ole">
            <mc:AlternateContent xmlns:mc="http://schemas.openxmlformats.org/markup-compatibility/2006">
              <mc:Choice xmlns:v="urn:schemas-microsoft-com:vml" Requires="v">
                <p:oleObj spid="_x0000_s7198" name="Rovnice" r:id="rId8" imgW="863280" imgH="279360" progId="Equation.3">
                  <p:embed/>
                </p:oleObj>
              </mc:Choice>
              <mc:Fallback>
                <p:oleObj name="Rovnice" r:id="rId8" imgW="863280" imgH="27936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54469" y="4010973"/>
                        <a:ext cx="1546225" cy="49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4" name="Object 6"/>
          <p:cNvGraphicFramePr>
            <a:graphicFrameLocks noChangeAspect="1"/>
          </p:cNvGraphicFramePr>
          <p:nvPr/>
        </p:nvGraphicFramePr>
        <p:xfrm>
          <a:off x="5595962" y="4870756"/>
          <a:ext cx="2476500" cy="361950"/>
        </p:xfrm>
        <a:graphic>
          <a:graphicData uri="http://schemas.openxmlformats.org/presentationml/2006/ole">
            <mc:AlternateContent xmlns:mc="http://schemas.openxmlformats.org/markup-compatibility/2006">
              <mc:Choice xmlns:v="urn:schemas-microsoft-com:vml" Requires="v">
                <p:oleObj spid="_x0000_s7199" name="Rovnice" r:id="rId10" imgW="1574640" imgH="228600" progId="Equation.3">
                  <p:embed/>
                </p:oleObj>
              </mc:Choice>
              <mc:Fallback>
                <p:oleObj name="Rovnice" r:id="rId10" imgW="1574640" imgH="228600" progId="Equation.3">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95962" y="4870756"/>
                        <a:ext cx="247650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5" name="Object 4"/>
          <p:cNvGraphicFramePr>
            <a:graphicFrameLocks noChangeAspect="1"/>
          </p:cNvGraphicFramePr>
          <p:nvPr/>
        </p:nvGraphicFramePr>
        <p:xfrm>
          <a:off x="2513013" y="3335046"/>
          <a:ext cx="2916237" cy="361950"/>
        </p:xfrm>
        <a:graphic>
          <a:graphicData uri="http://schemas.openxmlformats.org/presentationml/2006/ole">
            <mc:AlternateContent xmlns:mc="http://schemas.openxmlformats.org/markup-compatibility/2006">
              <mc:Choice xmlns:v="urn:schemas-microsoft-com:vml" Requires="v">
                <p:oleObj spid="_x0000_s7200" name="Rovnice" r:id="rId12" imgW="1854000" imgH="228600" progId="Equation.3">
                  <p:embed/>
                </p:oleObj>
              </mc:Choice>
              <mc:Fallback>
                <p:oleObj name="Rovnice" r:id="rId12" imgW="1854000" imgH="228600" progId="Equation.3">
                  <p:embed/>
                  <p:pic>
                    <p:nvPicPr>
                      <p:cNvPr id="0"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13013" y="3335046"/>
                        <a:ext cx="2916237"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z-test pro jeden výběr</a:t>
            </a:r>
            <a:endParaRPr lang="cs-CZ" dirty="0"/>
          </a:p>
        </p:txBody>
      </p:sp>
      <p:sp>
        <p:nvSpPr>
          <p:cNvPr id="3" name="Podnadpis 2"/>
          <p:cNvSpPr txBox="1">
            <a:spLocks/>
          </p:cNvSpPr>
          <p:nvPr/>
        </p:nvSpPr>
        <p:spPr>
          <a:xfrm>
            <a:off x="864378" y="1500174"/>
            <a:ext cx="7565274" cy="4500594"/>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t>Chceme ověřit platnost			proti</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t>Platí-li H</a:t>
            </a:r>
            <a:r>
              <a:rPr lang="cs-CZ" baseline="-25000" dirty="0" smtClean="0"/>
              <a:t>0</a:t>
            </a:r>
            <a:r>
              <a:rPr lang="cs-CZ" dirty="0" smtClean="0"/>
              <a:t>, pak 				(předpokládáme, že známe </a:t>
            </a:r>
            <a:r>
              <a:rPr lang="el-GR" dirty="0" smtClean="0"/>
              <a:t>σ</a:t>
            </a:r>
            <a:r>
              <a:rPr lang="cs-CZ" dirty="0" smtClean="0"/>
              <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dirty="0" smtClean="0"/>
          </a:p>
          <a:p>
            <a:pPr marL="182563" lvl="0" indent="-182563">
              <a:lnSpc>
                <a:spcPct val="120000"/>
              </a:lnSpc>
              <a:spcBef>
                <a:spcPct val="20000"/>
              </a:spcBef>
              <a:buBlip>
                <a:blip r:embed="rId3"/>
              </a:buBlip>
              <a:defRPr/>
            </a:pPr>
            <a:r>
              <a:rPr lang="cs-CZ" dirty="0" smtClean="0"/>
              <a:t>Z CLV víme, že by mělo platit: </a:t>
            </a:r>
          </a:p>
          <a:p>
            <a:pPr marL="182563" lvl="0" indent="-182563">
              <a:lnSpc>
                <a:spcPct val="120000"/>
              </a:lnSpc>
              <a:spcBef>
                <a:spcPct val="20000"/>
              </a:spcBef>
              <a:buBlip>
                <a:blip r:embed="rId3"/>
              </a:buBlip>
              <a:defRPr/>
            </a:pPr>
            <a:endParaRPr lang="cs-CZ" dirty="0" smtClean="0"/>
          </a:p>
          <a:p>
            <a:pPr marL="182563" lvl="0" indent="-182563">
              <a:lnSpc>
                <a:spcPct val="120000"/>
              </a:lnSpc>
              <a:spcBef>
                <a:spcPct val="20000"/>
              </a:spcBef>
              <a:buBlip>
                <a:blip r:embed="rId3"/>
              </a:buBlip>
              <a:defRPr/>
            </a:pPr>
            <a:r>
              <a:rPr lang="cs-CZ" dirty="0" smtClean="0"/>
              <a:t>Vypočteme hodnotu testové statistiky:</a:t>
            </a:r>
          </a:p>
          <a:p>
            <a:pPr marL="182563" lvl="0" indent="-182563">
              <a:lnSpc>
                <a:spcPct val="120000"/>
              </a:lnSpc>
              <a:spcBef>
                <a:spcPct val="20000"/>
              </a:spcBef>
              <a:buBlip>
                <a:blip r:embed="rId3"/>
              </a:buBlip>
              <a:defRPr/>
            </a:pPr>
            <a:endParaRPr lang="cs-CZ" dirty="0" smtClean="0"/>
          </a:p>
          <a:p>
            <a:pPr marL="182563" lvl="0" indent="-182563">
              <a:lnSpc>
                <a:spcPct val="120000"/>
              </a:lnSpc>
              <a:spcBef>
                <a:spcPct val="20000"/>
              </a:spcBef>
              <a:buBlip>
                <a:blip r:embed="rId3"/>
              </a:buBlip>
              <a:defRPr/>
            </a:pPr>
            <a:endParaRPr lang="cs-CZ" dirty="0" smtClean="0"/>
          </a:p>
          <a:p>
            <a:pPr marL="182563" indent="-182563">
              <a:lnSpc>
                <a:spcPct val="120000"/>
              </a:lnSpc>
              <a:spcBef>
                <a:spcPct val="20000"/>
              </a:spcBef>
              <a:buBlip>
                <a:blip r:embed="rId3"/>
              </a:buBlip>
              <a:defRPr/>
            </a:pPr>
            <a:endParaRPr lang="cs-CZ" dirty="0" smtClean="0">
              <a:solidFill>
                <a:srgbClr val="FF0000"/>
              </a:solidFill>
            </a:endParaRPr>
          </a:p>
          <a:p>
            <a:pPr marL="182563" indent="-182563">
              <a:lnSpc>
                <a:spcPct val="120000"/>
              </a:lnSpc>
              <a:spcBef>
                <a:spcPct val="20000"/>
              </a:spcBef>
              <a:buBlip>
                <a:blip r:embed="rId3"/>
              </a:buBlip>
              <a:defRPr/>
            </a:pPr>
            <a:endParaRPr lang="cs-CZ" dirty="0" smtClean="0">
              <a:solidFill>
                <a:srgbClr val="FF0000"/>
              </a:solidFill>
            </a:endParaRPr>
          </a:p>
          <a:p>
            <a:pPr marL="182563" indent="-182563">
              <a:lnSpc>
                <a:spcPct val="120000"/>
              </a:lnSpc>
              <a:spcBef>
                <a:spcPct val="20000"/>
              </a:spcBef>
              <a:buBlip>
                <a:blip r:embed="rId3"/>
              </a:buBlip>
              <a:defRPr/>
            </a:pPr>
            <a:r>
              <a:rPr lang="cs-CZ" dirty="0" smtClean="0">
                <a:solidFill>
                  <a:srgbClr val="FF0000"/>
                </a:solidFill>
              </a:rPr>
              <a:t>Můžeme zamítnout nulovou hypotézu na </a:t>
            </a:r>
          </a:p>
          <a:p>
            <a:pPr marL="182563" indent="-182563">
              <a:lnSpc>
                <a:spcPct val="120000"/>
              </a:lnSpc>
              <a:spcBef>
                <a:spcPct val="20000"/>
              </a:spcBef>
              <a:defRPr/>
            </a:pPr>
            <a:r>
              <a:rPr lang="cs-CZ" dirty="0" smtClean="0">
                <a:solidFill>
                  <a:srgbClr val="FF0000"/>
                </a:solidFill>
              </a:rPr>
              <a:t>	hladině významnosti testu </a:t>
            </a:r>
            <a:r>
              <a:rPr lang="el-GR" dirty="0" smtClean="0">
                <a:solidFill>
                  <a:srgbClr val="FF0000"/>
                </a:solidFill>
              </a:rPr>
              <a:t>α = 0,05 </a:t>
            </a:r>
            <a:r>
              <a:rPr lang="cs-CZ" dirty="0" smtClean="0">
                <a:solidFill>
                  <a:srgbClr val="FF0000"/>
                </a:solidFill>
              </a:rPr>
              <a:t>nebo ne?</a:t>
            </a:r>
          </a:p>
        </p:txBody>
      </p:sp>
      <p:graphicFrame>
        <p:nvGraphicFramePr>
          <p:cNvPr id="6146" name="Object 2"/>
          <p:cNvGraphicFramePr>
            <a:graphicFrameLocks noChangeAspect="1"/>
          </p:cNvGraphicFramePr>
          <p:nvPr/>
        </p:nvGraphicFramePr>
        <p:xfrm>
          <a:off x="3716351" y="1542461"/>
          <a:ext cx="1438275" cy="361950"/>
        </p:xfrm>
        <a:graphic>
          <a:graphicData uri="http://schemas.openxmlformats.org/presentationml/2006/ole">
            <mc:AlternateContent xmlns:mc="http://schemas.openxmlformats.org/markup-compatibility/2006">
              <mc:Choice xmlns:v="urn:schemas-microsoft-com:vml" Requires="v">
                <p:oleObj spid="_x0000_s9248" name="Rovnice" r:id="rId4" imgW="914400" imgH="228600" progId="Equation.3">
                  <p:embed/>
                </p:oleObj>
              </mc:Choice>
              <mc:Fallback>
                <p:oleObj name="Rovnice" r:id="rId4" imgW="914400" imgH="2286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6351" y="1542461"/>
                        <a:ext cx="1438275"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2"/>
          <p:cNvGraphicFramePr>
            <a:graphicFrameLocks noChangeAspect="1"/>
          </p:cNvGraphicFramePr>
          <p:nvPr/>
        </p:nvGraphicFramePr>
        <p:xfrm>
          <a:off x="6440510" y="1543108"/>
          <a:ext cx="1417638" cy="341312"/>
        </p:xfrm>
        <a:graphic>
          <a:graphicData uri="http://schemas.openxmlformats.org/presentationml/2006/ole">
            <mc:AlternateContent xmlns:mc="http://schemas.openxmlformats.org/markup-compatibility/2006">
              <mc:Choice xmlns:v="urn:schemas-microsoft-com:vml" Requires="v">
                <p:oleObj spid="_x0000_s9249" name="Rovnice" r:id="rId6" imgW="901440" imgH="215640" progId="Equation.3">
                  <p:embed/>
                </p:oleObj>
              </mc:Choice>
              <mc:Fallback>
                <p:oleObj name="Rovnice" r:id="rId6" imgW="901440" imgH="2156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0510" y="1543108"/>
                        <a:ext cx="1417638"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8" name="Object 2"/>
          <p:cNvGraphicFramePr>
            <a:graphicFrameLocks noChangeAspect="1"/>
          </p:cNvGraphicFramePr>
          <p:nvPr/>
        </p:nvGraphicFramePr>
        <p:xfrm>
          <a:off x="2513018" y="1957034"/>
          <a:ext cx="2916238" cy="361950"/>
        </p:xfrm>
        <a:graphic>
          <a:graphicData uri="http://schemas.openxmlformats.org/presentationml/2006/ole">
            <mc:AlternateContent xmlns:mc="http://schemas.openxmlformats.org/markup-compatibility/2006">
              <mc:Choice xmlns:v="urn:schemas-microsoft-com:vml" Requires="v">
                <p:oleObj spid="_x0000_s9250" name="Rovnice" r:id="rId8" imgW="1854000" imgH="228600" progId="Equation.3">
                  <p:embed/>
                </p:oleObj>
              </mc:Choice>
              <mc:Fallback>
                <p:oleObj name="Rovnice" r:id="rId8" imgW="1854000" imgH="2286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3018" y="1957034"/>
                        <a:ext cx="291623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3" name="Object 6"/>
          <p:cNvGraphicFramePr>
            <a:graphicFrameLocks noChangeAspect="1"/>
          </p:cNvGraphicFramePr>
          <p:nvPr/>
        </p:nvGraphicFramePr>
        <p:xfrm>
          <a:off x="3883031" y="2644773"/>
          <a:ext cx="1546225" cy="498475"/>
        </p:xfrm>
        <a:graphic>
          <a:graphicData uri="http://schemas.openxmlformats.org/presentationml/2006/ole">
            <mc:AlternateContent xmlns:mc="http://schemas.openxmlformats.org/markup-compatibility/2006">
              <mc:Choice xmlns:v="urn:schemas-microsoft-com:vml" Requires="v">
                <p:oleObj spid="_x0000_s9251" name="Rovnice" r:id="rId10" imgW="863280" imgH="279360" progId="Equation.3">
                  <p:embed/>
                </p:oleObj>
              </mc:Choice>
              <mc:Fallback>
                <p:oleObj name="Rovnice" r:id="rId10" imgW="863280" imgH="27936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83031" y="2644773"/>
                        <a:ext cx="1546225" cy="49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 name="Skupina 7"/>
          <p:cNvGrpSpPr>
            <a:grpSpLocks noChangeAspect="1"/>
          </p:cNvGrpSpPr>
          <p:nvPr/>
        </p:nvGrpSpPr>
        <p:grpSpPr>
          <a:xfrm>
            <a:off x="5813995" y="2786058"/>
            <a:ext cx="2758533" cy="3240000"/>
            <a:chOff x="4286248" y="1285860"/>
            <a:chExt cx="4237798" cy="4977450"/>
          </a:xfrm>
        </p:grpSpPr>
        <p:sp>
          <p:nvSpPr>
            <p:cNvPr id="9" name="Obdélník 8"/>
            <p:cNvSpPr/>
            <p:nvPr/>
          </p:nvSpPr>
          <p:spPr>
            <a:xfrm>
              <a:off x="4564875" y="5500878"/>
              <a:ext cx="1494557" cy="440115"/>
            </a:xfrm>
            <a:prstGeom prst="rect">
              <a:avLst/>
            </a:prstGeom>
          </p:spPr>
          <p:txBody>
            <a:bodyPr wrap="none">
              <a:spAutoFit/>
            </a:bodyPr>
            <a:lstStyle/>
            <a:p>
              <a:pPr algn="ctr"/>
              <a:r>
                <a:rPr lang="cs-CZ" sz="1100" b="1" dirty="0" smtClean="0">
                  <a:solidFill>
                    <a:schemeClr val="accent6">
                      <a:lumMod val="75000"/>
                    </a:schemeClr>
                  </a:solidFill>
                </a:rPr>
                <a:t>z</a:t>
              </a:r>
              <a:r>
                <a:rPr lang="cs-CZ" sz="1100" b="1" baseline="-25000" dirty="0" smtClean="0">
                  <a:solidFill>
                    <a:schemeClr val="accent6">
                      <a:lumMod val="75000"/>
                    </a:schemeClr>
                  </a:solidFill>
                </a:rPr>
                <a:t>0,025</a:t>
              </a:r>
              <a:r>
                <a:rPr lang="cs-CZ" sz="1100" b="1" dirty="0" smtClean="0">
                  <a:solidFill>
                    <a:schemeClr val="accent6">
                      <a:lumMod val="75000"/>
                    </a:schemeClr>
                  </a:solidFill>
                </a:rPr>
                <a:t> = -1,96</a:t>
              </a:r>
              <a:endParaRPr lang="cs-CZ" sz="1100" b="1" dirty="0">
                <a:solidFill>
                  <a:schemeClr val="accent6">
                    <a:lumMod val="75000"/>
                  </a:schemeClr>
                </a:solidFill>
              </a:endParaRPr>
            </a:p>
          </p:txBody>
        </p:sp>
        <p:sp>
          <p:nvSpPr>
            <p:cNvPr id="10" name="Obdélník 9"/>
            <p:cNvSpPr/>
            <p:nvPr/>
          </p:nvSpPr>
          <p:spPr>
            <a:xfrm>
              <a:off x="4786834" y="5823195"/>
              <a:ext cx="1494557" cy="440115"/>
            </a:xfrm>
            <a:prstGeom prst="rect">
              <a:avLst/>
            </a:prstGeom>
          </p:spPr>
          <p:txBody>
            <a:bodyPr wrap="none">
              <a:spAutoFit/>
            </a:bodyPr>
            <a:lstStyle/>
            <a:p>
              <a:pPr algn="ctr"/>
              <a:r>
                <a:rPr lang="cs-CZ" sz="1100" b="1" dirty="0" smtClean="0">
                  <a:solidFill>
                    <a:srgbClr val="7030A0"/>
                  </a:solidFill>
                </a:rPr>
                <a:t>z</a:t>
              </a:r>
              <a:r>
                <a:rPr lang="cs-CZ" sz="1100" b="1" baseline="-25000" dirty="0" smtClean="0">
                  <a:solidFill>
                    <a:srgbClr val="7030A0"/>
                  </a:solidFill>
                </a:rPr>
                <a:t>0,050</a:t>
              </a:r>
              <a:r>
                <a:rPr lang="cs-CZ" sz="1100" b="1" dirty="0" smtClean="0">
                  <a:solidFill>
                    <a:srgbClr val="7030A0"/>
                  </a:solidFill>
                </a:rPr>
                <a:t> = -1,64</a:t>
              </a:r>
              <a:endParaRPr lang="cs-CZ" sz="1100" b="1" dirty="0">
                <a:solidFill>
                  <a:srgbClr val="7030A0"/>
                </a:solidFill>
              </a:endParaRPr>
            </a:p>
          </p:txBody>
        </p:sp>
        <p:sp>
          <p:nvSpPr>
            <p:cNvPr id="11" name="Obdélník 10"/>
            <p:cNvSpPr/>
            <p:nvPr/>
          </p:nvSpPr>
          <p:spPr>
            <a:xfrm>
              <a:off x="6880343" y="5500878"/>
              <a:ext cx="1421744" cy="440115"/>
            </a:xfrm>
            <a:prstGeom prst="rect">
              <a:avLst/>
            </a:prstGeom>
          </p:spPr>
          <p:txBody>
            <a:bodyPr wrap="none">
              <a:spAutoFit/>
            </a:bodyPr>
            <a:lstStyle/>
            <a:p>
              <a:pPr algn="ctr"/>
              <a:r>
                <a:rPr lang="cs-CZ" sz="1100" b="1" dirty="0" smtClean="0">
                  <a:solidFill>
                    <a:schemeClr val="accent6">
                      <a:lumMod val="75000"/>
                    </a:schemeClr>
                  </a:solidFill>
                </a:rPr>
                <a:t>1,96 = z</a:t>
              </a:r>
              <a:r>
                <a:rPr lang="cs-CZ" sz="1100" b="1" baseline="-25000" dirty="0" smtClean="0">
                  <a:solidFill>
                    <a:schemeClr val="accent6">
                      <a:lumMod val="75000"/>
                    </a:schemeClr>
                  </a:solidFill>
                </a:rPr>
                <a:t>0,975</a:t>
              </a:r>
              <a:endParaRPr lang="cs-CZ" sz="1100" b="1" dirty="0">
                <a:solidFill>
                  <a:schemeClr val="accent6">
                    <a:lumMod val="75000"/>
                  </a:schemeClr>
                </a:solidFill>
              </a:endParaRPr>
            </a:p>
          </p:txBody>
        </p:sp>
        <p:sp>
          <p:nvSpPr>
            <p:cNvPr id="12" name="Obdélník 11"/>
            <p:cNvSpPr/>
            <p:nvPr/>
          </p:nvSpPr>
          <p:spPr>
            <a:xfrm>
              <a:off x="6658385" y="5823195"/>
              <a:ext cx="1421744" cy="440115"/>
            </a:xfrm>
            <a:prstGeom prst="rect">
              <a:avLst/>
            </a:prstGeom>
          </p:spPr>
          <p:txBody>
            <a:bodyPr wrap="none">
              <a:spAutoFit/>
            </a:bodyPr>
            <a:lstStyle/>
            <a:p>
              <a:pPr algn="ctr"/>
              <a:r>
                <a:rPr lang="cs-CZ" sz="1100" b="1" dirty="0" smtClean="0">
                  <a:solidFill>
                    <a:srgbClr val="7030A0"/>
                  </a:solidFill>
                </a:rPr>
                <a:t>1,64 = z</a:t>
              </a:r>
              <a:r>
                <a:rPr lang="cs-CZ" sz="1100" b="1" baseline="-25000" dirty="0" smtClean="0">
                  <a:solidFill>
                    <a:srgbClr val="7030A0"/>
                  </a:solidFill>
                </a:rPr>
                <a:t>0,950</a:t>
              </a:r>
              <a:endParaRPr lang="cs-CZ" sz="1100" b="1" dirty="0">
                <a:solidFill>
                  <a:srgbClr val="7030A0"/>
                </a:solidFill>
              </a:endParaRPr>
            </a:p>
          </p:txBody>
        </p:sp>
        <p:sp>
          <p:nvSpPr>
            <p:cNvPr id="13" name="Obdélník 12"/>
            <p:cNvSpPr/>
            <p:nvPr/>
          </p:nvSpPr>
          <p:spPr>
            <a:xfrm>
              <a:off x="4342916" y="5178560"/>
              <a:ext cx="1494557" cy="440115"/>
            </a:xfrm>
            <a:prstGeom prst="rect">
              <a:avLst/>
            </a:prstGeom>
          </p:spPr>
          <p:txBody>
            <a:bodyPr wrap="none">
              <a:spAutoFit/>
            </a:bodyPr>
            <a:lstStyle/>
            <a:p>
              <a:pPr algn="ctr"/>
              <a:r>
                <a:rPr lang="cs-CZ" sz="1100" b="1" dirty="0" smtClean="0">
                  <a:solidFill>
                    <a:srgbClr val="00B050"/>
                  </a:solidFill>
                </a:rPr>
                <a:t>z</a:t>
              </a:r>
              <a:r>
                <a:rPr lang="cs-CZ" sz="1100" b="1" baseline="-25000" dirty="0" smtClean="0">
                  <a:solidFill>
                    <a:srgbClr val="00B050"/>
                  </a:solidFill>
                </a:rPr>
                <a:t>0,005</a:t>
              </a:r>
              <a:r>
                <a:rPr lang="cs-CZ" sz="1100" b="1" dirty="0" smtClean="0">
                  <a:solidFill>
                    <a:srgbClr val="00B050"/>
                  </a:solidFill>
                </a:rPr>
                <a:t> = -2,58</a:t>
              </a:r>
              <a:endParaRPr lang="cs-CZ" sz="1100" b="1" dirty="0">
                <a:solidFill>
                  <a:srgbClr val="00B050"/>
                </a:solidFill>
              </a:endParaRPr>
            </a:p>
          </p:txBody>
        </p:sp>
        <p:sp>
          <p:nvSpPr>
            <p:cNvPr id="14" name="Obdélník 13"/>
            <p:cNvSpPr/>
            <p:nvPr/>
          </p:nvSpPr>
          <p:spPr>
            <a:xfrm>
              <a:off x="7102302" y="5178560"/>
              <a:ext cx="1421744" cy="440115"/>
            </a:xfrm>
            <a:prstGeom prst="rect">
              <a:avLst/>
            </a:prstGeom>
          </p:spPr>
          <p:txBody>
            <a:bodyPr wrap="none">
              <a:spAutoFit/>
            </a:bodyPr>
            <a:lstStyle/>
            <a:p>
              <a:pPr algn="ctr"/>
              <a:r>
                <a:rPr lang="cs-CZ" sz="1100" b="1" dirty="0" smtClean="0">
                  <a:solidFill>
                    <a:srgbClr val="00B050"/>
                  </a:solidFill>
                </a:rPr>
                <a:t>2,58 = z</a:t>
              </a:r>
              <a:r>
                <a:rPr lang="cs-CZ" sz="1100" b="1" baseline="-25000" dirty="0" smtClean="0">
                  <a:solidFill>
                    <a:srgbClr val="00B050"/>
                  </a:solidFill>
                </a:rPr>
                <a:t>0,995</a:t>
              </a:r>
              <a:endParaRPr lang="cs-CZ" sz="1100" b="1" dirty="0">
                <a:solidFill>
                  <a:srgbClr val="00B050"/>
                </a:solidFill>
              </a:endParaRPr>
            </a:p>
          </p:txBody>
        </p:sp>
        <p:grpSp>
          <p:nvGrpSpPr>
            <p:cNvPr id="5" name="Skupina 31"/>
            <p:cNvGrpSpPr/>
            <p:nvPr/>
          </p:nvGrpSpPr>
          <p:grpSpPr>
            <a:xfrm>
              <a:off x="4286248" y="1285860"/>
              <a:ext cx="3975264" cy="3919333"/>
              <a:chOff x="2597000" y="1724245"/>
              <a:chExt cx="3975264" cy="3919333"/>
            </a:xfrm>
          </p:grpSpPr>
          <p:pic>
            <p:nvPicPr>
              <p:cNvPr id="16" name="Obrázek 15" descr="norm_N01_alpha.jpeg"/>
              <p:cNvPicPr>
                <a:picLocks noChangeAspect="1"/>
              </p:cNvPicPr>
              <p:nvPr/>
            </p:nvPicPr>
            <p:blipFill>
              <a:blip r:embed="rId12" cstate="print"/>
              <a:srcRect l="5357" t="11997" r="6473" b="7526"/>
              <a:stretch>
                <a:fillRect/>
              </a:stretch>
            </p:blipFill>
            <p:spPr>
              <a:xfrm>
                <a:off x="2597000" y="2043578"/>
                <a:ext cx="3950000" cy="3600000"/>
              </a:xfrm>
              <a:prstGeom prst="rect">
                <a:avLst/>
              </a:prstGeom>
            </p:spPr>
          </p:pic>
          <p:cxnSp>
            <p:nvCxnSpPr>
              <p:cNvPr id="17" name="Přímá spojovací čára 16"/>
              <p:cNvCxnSpPr/>
              <p:nvPr/>
            </p:nvCxnSpPr>
            <p:spPr>
              <a:xfrm rot="10800000">
                <a:off x="4035372" y="3429000"/>
                <a:ext cx="1368000" cy="0"/>
              </a:xfrm>
              <a:prstGeom prst="line">
                <a:avLst/>
              </a:prstGeom>
              <a:ln w="28575">
                <a:solidFill>
                  <a:srgbClr val="7030A0"/>
                </a:solidFill>
                <a:prstDash val="solid"/>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Přímá spojovací čára 17"/>
              <p:cNvCxnSpPr/>
              <p:nvPr/>
            </p:nvCxnSpPr>
            <p:spPr>
              <a:xfrm rot="10800000">
                <a:off x="3891373" y="4286256"/>
                <a:ext cx="1656000" cy="0"/>
              </a:xfrm>
              <a:prstGeom prst="line">
                <a:avLst/>
              </a:prstGeom>
              <a:ln w="28575">
                <a:solidFill>
                  <a:schemeClr val="accent6">
                    <a:lumMod val="75000"/>
                  </a:schemeClr>
                </a:solidFill>
                <a:prstDash val="solid"/>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Přímá spojovací čára 18"/>
              <p:cNvCxnSpPr/>
              <p:nvPr/>
            </p:nvCxnSpPr>
            <p:spPr>
              <a:xfrm rot="10800000">
                <a:off x="3639373" y="5143511"/>
                <a:ext cx="2160000" cy="0"/>
              </a:xfrm>
              <a:prstGeom prst="line">
                <a:avLst/>
              </a:prstGeom>
              <a:ln w="28575">
                <a:solidFill>
                  <a:srgbClr val="00B050"/>
                </a:solidFill>
                <a:prstDash val="solid"/>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Přímá spojovací čára 19"/>
              <p:cNvCxnSpPr/>
              <p:nvPr/>
            </p:nvCxnSpPr>
            <p:spPr>
              <a:xfrm rot="10800000">
                <a:off x="4049719" y="2071677"/>
                <a:ext cx="1368000" cy="0"/>
              </a:xfrm>
              <a:prstGeom prst="line">
                <a:avLst/>
              </a:prstGeom>
              <a:ln w="19050">
                <a:solidFill>
                  <a:srgbClr val="FF0000"/>
                </a:solidFill>
                <a:prstDash val="soli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1" name="Obdélník 20"/>
              <p:cNvSpPr/>
              <p:nvPr/>
            </p:nvSpPr>
            <p:spPr>
              <a:xfrm>
                <a:off x="4341068" y="1724245"/>
                <a:ext cx="785302" cy="466004"/>
              </a:xfrm>
              <a:prstGeom prst="rect">
                <a:avLst/>
              </a:prstGeom>
            </p:spPr>
            <p:txBody>
              <a:bodyPr wrap="none">
                <a:spAutoFit/>
              </a:bodyPr>
              <a:lstStyle/>
              <a:p>
                <a:pPr algn="ctr"/>
                <a:r>
                  <a:rPr lang="cs-CZ" sz="1200" dirty="0" smtClean="0"/>
                  <a:t>1 - </a:t>
                </a:r>
                <a:r>
                  <a:rPr lang="el-GR" sz="1200" dirty="0" smtClean="0"/>
                  <a:t>α</a:t>
                </a:r>
                <a:endParaRPr lang="cs-CZ" sz="1200" dirty="0"/>
              </a:p>
            </p:txBody>
          </p:sp>
          <p:cxnSp>
            <p:nvCxnSpPr>
              <p:cNvPr id="22" name="Přímá spojovací čára 21"/>
              <p:cNvCxnSpPr/>
              <p:nvPr/>
            </p:nvCxnSpPr>
            <p:spPr>
              <a:xfrm rot="10800000">
                <a:off x="5456264" y="2071678"/>
                <a:ext cx="1116000" cy="0"/>
              </a:xfrm>
              <a:prstGeom prst="line">
                <a:avLst/>
              </a:prstGeom>
              <a:ln w="190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Přímá spojovací čára 22"/>
              <p:cNvCxnSpPr/>
              <p:nvPr/>
            </p:nvCxnSpPr>
            <p:spPr>
              <a:xfrm rot="10800000">
                <a:off x="2895174" y="2071678"/>
                <a:ext cx="1116000" cy="0"/>
              </a:xfrm>
              <a:prstGeom prst="line">
                <a:avLst/>
              </a:prstGeom>
              <a:ln w="190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Obdélník 23"/>
              <p:cNvSpPr/>
              <p:nvPr/>
            </p:nvSpPr>
            <p:spPr>
              <a:xfrm>
                <a:off x="5610826" y="1724245"/>
                <a:ext cx="806876" cy="466004"/>
              </a:xfrm>
              <a:prstGeom prst="rect">
                <a:avLst/>
              </a:prstGeom>
            </p:spPr>
            <p:txBody>
              <a:bodyPr wrap="none">
                <a:spAutoFit/>
              </a:bodyPr>
              <a:lstStyle/>
              <a:p>
                <a:pPr algn="ctr"/>
                <a:r>
                  <a:rPr lang="el-GR" sz="1200" dirty="0" smtClean="0"/>
                  <a:t>α</a:t>
                </a:r>
                <a:r>
                  <a:rPr lang="cs-CZ" sz="1200" dirty="0" smtClean="0"/>
                  <a:t> / 2</a:t>
                </a:r>
                <a:endParaRPr lang="cs-CZ" sz="1200" dirty="0"/>
              </a:p>
            </p:txBody>
          </p:sp>
          <p:sp>
            <p:nvSpPr>
              <p:cNvPr id="25" name="Obdélník 24"/>
              <p:cNvSpPr/>
              <p:nvPr/>
            </p:nvSpPr>
            <p:spPr>
              <a:xfrm>
                <a:off x="3049737" y="1724245"/>
                <a:ext cx="806876" cy="466004"/>
              </a:xfrm>
              <a:prstGeom prst="rect">
                <a:avLst/>
              </a:prstGeom>
            </p:spPr>
            <p:txBody>
              <a:bodyPr wrap="none">
                <a:spAutoFit/>
              </a:bodyPr>
              <a:lstStyle/>
              <a:p>
                <a:pPr algn="ctr"/>
                <a:r>
                  <a:rPr lang="el-GR" sz="1200" dirty="0" smtClean="0"/>
                  <a:t>α</a:t>
                </a:r>
                <a:r>
                  <a:rPr lang="cs-CZ" sz="1200" dirty="0" smtClean="0"/>
                  <a:t> / 2</a:t>
                </a:r>
                <a:endParaRPr lang="cs-CZ" sz="1200" dirty="0"/>
              </a:p>
            </p:txBody>
          </p:sp>
          <p:sp>
            <p:nvSpPr>
              <p:cNvPr id="26" name="Obdélník 25"/>
              <p:cNvSpPr/>
              <p:nvPr/>
            </p:nvSpPr>
            <p:spPr>
              <a:xfrm>
                <a:off x="4326264" y="3081568"/>
                <a:ext cx="820361" cy="466004"/>
              </a:xfrm>
              <a:prstGeom prst="rect">
                <a:avLst/>
              </a:prstGeom>
            </p:spPr>
            <p:txBody>
              <a:bodyPr wrap="none">
                <a:spAutoFit/>
              </a:bodyPr>
              <a:lstStyle/>
              <a:p>
                <a:pPr algn="ctr"/>
                <a:r>
                  <a:rPr lang="cs-CZ" sz="1200" dirty="0" smtClean="0"/>
                  <a:t>90 %</a:t>
                </a:r>
                <a:endParaRPr lang="cs-CZ" sz="1200" dirty="0"/>
              </a:p>
            </p:txBody>
          </p:sp>
          <p:sp>
            <p:nvSpPr>
              <p:cNvPr id="27" name="Obdélník 26"/>
              <p:cNvSpPr/>
              <p:nvPr/>
            </p:nvSpPr>
            <p:spPr>
              <a:xfrm>
                <a:off x="4330211" y="3947703"/>
                <a:ext cx="820361" cy="466004"/>
              </a:xfrm>
              <a:prstGeom prst="rect">
                <a:avLst/>
              </a:prstGeom>
            </p:spPr>
            <p:txBody>
              <a:bodyPr wrap="none">
                <a:spAutoFit/>
              </a:bodyPr>
              <a:lstStyle/>
              <a:p>
                <a:pPr algn="ctr"/>
                <a:r>
                  <a:rPr lang="cs-CZ" sz="1200" dirty="0" smtClean="0"/>
                  <a:t>95 %</a:t>
                </a:r>
                <a:endParaRPr lang="cs-CZ" sz="1200" dirty="0"/>
              </a:p>
            </p:txBody>
          </p:sp>
          <p:sp>
            <p:nvSpPr>
              <p:cNvPr id="28" name="Obdélník 27"/>
              <p:cNvSpPr/>
              <p:nvPr/>
            </p:nvSpPr>
            <p:spPr>
              <a:xfrm>
                <a:off x="4330211" y="4787203"/>
                <a:ext cx="820361" cy="466004"/>
              </a:xfrm>
              <a:prstGeom prst="rect">
                <a:avLst/>
              </a:prstGeom>
            </p:spPr>
            <p:txBody>
              <a:bodyPr wrap="none">
                <a:spAutoFit/>
              </a:bodyPr>
              <a:lstStyle/>
              <a:p>
                <a:pPr algn="ctr"/>
                <a:r>
                  <a:rPr lang="cs-CZ" sz="1200" dirty="0" smtClean="0"/>
                  <a:t>99 %</a:t>
                </a:r>
                <a:endParaRPr lang="cs-CZ" sz="1200" dirty="0"/>
              </a:p>
            </p:txBody>
          </p:sp>
        </p:grpSp>
      </p:grpSp>
      <p:graphicFrame>
        <p:nvGraphicFramePr>
          <p:cNvPr id="8198" name="Object 6"/>
          <p:cNvGraphicFramePr>
            <a:graphicFrameLocks noChangeAspect="1"/>
          </p:cNvGraphicFramePr>
          <p:nvPr/>
        </p:nvGraphicFramePr>
        <p:xfrm>
          <a:off x="1106483" y="3929066"/>
          <a:ext cx="1023937" cy="498475"/>
        </p:xfrm>
        <a:graphic>
          <a:graphicData uri="http://schemas.openxmlformats.org/presentationml/2006/ole">
            <mc:AlternateContent xmlns:mc="http://schemas.openxmlformats.org/markup-compatibility/2006">
              <mc:Choice xmlns:v="urn:schemas-microsoft-com:vml" Requires="v">
                <p:oleObj spid="_x0000_s9252" name="Rovnice" r:id="rId13" imgW="571320" imgH="279360" progId="Equation.3">
                  <p:embed/>
                </p:oleObj>
              </mc:Choice>
              <mc:Fallback>
                <p:oleObj name="Rovnice" r:id="rId13" imgW="571320" imgH="279360" progId="Equation.3">
                  <p:embed/>
                  <p:pic>
                    <p:nvPicPr>
                      <p:cNvPr id="0" name="Picture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06483" y="3929066"/>
                        <a:ext cx="1023937" cy="49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3" name="Object 7"/>
          <p:cNvGraphicFramePr>
            <a:graphicFrameLocks noChangeAspect="1"/>
          </p:cNvGraphicFramePr>
          <p:nvPr/>
        </p:nvGraphicFramePr>
        <p:xfrm>
          <a:off x="1106483" y="4643446"/>
          <a:ext cx="2751137" cy="476250"/>
        </p:xfrm>
        <a:graphic>
          <a:graphicData uri="http://schemas.openxmlformats.org/presentationml/2006/ole">
            <mc:AlternateContent xmlns:mc="http://schemas.openxmlformats.org/markup-compatibility/2006">
              <mc:Choice xmlns:v="urn:schemas-microsoft-com:vml" Requires="v">
                <p:oleObj spid="_x0000_s9253" name="Rovnice" r:id="rId15" imgW="1536480" imgH="266400" progId="Equation.3">
                  <p:embed/>
                </p:oleObj>
              </mc:Choice>
              <mc:Fallback>
                <p:oleObj name="Rovnice" r:id="rId15" imgW="1536480" imgH="266400" progId="Equation.3">
                  <p:embed/>
                  <p:pic>
                    <p:nvPicPr>
                      <p:cNvPr id="0"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06483" y="4643446"/>
                        <a:ext cx="2751137"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z-test pro jeden výběr</a:t>
            </a:r>
            <a:endParaRPr lang="cs-CZ" dirty="0"/>
          </a:p>
        </p:txBody>
      </p:sp>
      <p:sp>
        <p:nvSpPr>
          <p:cNvPr id="3" name="Podnadpis 2"/>
          <p:cNvSpPr txBox="1">
            <a:spLocks/>
          </p:cNvSpPr>
          <p:nvPr/>
        </p:nvSpPr>
        <p:spPr>
          <a:xfrm>
            <a:off x="864378" y="1500174"/>
            <a:ext cx="7565274" cy="4500594"/>
          </a:xfrm>
          <a:prstGeom prst="rect">
            <a:avLst/>
          </a:prstGeom>
        </p:spPr>
        <p:txBody>
          <a:bodyPr vert="horz" lIns="91440" tIns="45720" rIns="91440" bIns="45720" rtlCol="0">
            <a:noAutofit/>
          </a:bodyPr>
          <a:lstStyle/>
          <a:p>
            <a:pPr marL="182563" lvl="0" indent="-182563">
              <a:lnSpc>
                <a:spcPct val="120000"/>
              </a:lnSpc>
              <a:spcBef>
                <a:spcPct val="20000"/>
              </a:spcBef>
              <a:buBlip>
                <a:blip r:embed="rId3"/>
              </a:buBlip>
              <a:defRPr/>
            </a:pPr>
            <a:r>
              <a:rPr lang="cs-CZ" dirty="0" smtClean="0"/>
              <a:t>Hodnota testové statistiky:</a:t>
            </a:r>
          </a:p>
        </p:txBody>
      </p:sp>
      <p:graphicFrame>
        <p:nvGraphicFramePr>
          <p:cNvPr id="8198" name="Object 6"/>
          <p:cNvGraphicFramePr>
            <a:graphicFrameLocks noChangeAspect="1"/>
          </p:cNvGraphicFramePr>
          <p:nvPr/>
        </p:nvGraphicFramePr>
        <p:xfrm>
          <a:off x="3676663" y="1503656"/>
          <a:ext cx="2752725" cy="476250"/>
        </p:xfrm>
        <a:graphic>
          <a:graphicData uri="http://schemas.openxmlformats.org/presentationml/2006/ole">
            <mc:AlternateContent xmlns:mc="http://schemas.openxmlformats.org/markup-compatibility/2006">
              <mc:Choice xmlns:v="urn:schemas-microsoft-com:vml" Requires="v">
                <p:oleObj spid="_x0000_s8208" name="Rovnice" r:id="rId4" imgW="1536480" imgH="266400" progId="Equation.3">
                  <p:embed/>
                </p:oleObj>
              </mc:Choice>
              <mc:Fallback>
                <p:oleObj name="Rovnice" r:id="rId4" imgW="1536480" imgH="266400" progId="Equation.3">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76663" y="1503656"/>
                        <a:ext cx="275272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 name="Podnadpis 2"/>
          <p:cNvSpPr txBox="1">
            <a:spLocks/>
          </p:cNvSpPr>
          <p:nvPr/>
        </p:nvSpPr>
        <p:spPr>
          <a:xfrm>
            <a:off x="864378" y="2071678"/>
            <a:ext cx="4207688" cy="4214866"/>
          </a:xfrm>
          <a:prstGeom prst="rect">
            <a:avLst/>
          </a:prstGeom>
        </p:spPr>
        <p:txBody>
          <a:bodyPr vert="horz" lIns="91440" tIns="45720" rIns="91440" bIns="45720" rtlCol="0">
            <a:noAutofit/>
          </a:bodyPr>
          <a:lstStyle/>
          <a:p>
            <a:pPr marL="182563" indent="-182563">
              <a:lnSpc>
                <a:spcPct val="120000"/>
              </a:lnSpc>
              <a:spcBef>
                <a:spcPct val="20000"/>
              </a:spcBef>
              <a:buBlip>
                <a:blip r:embed="rId3"/>
              </a:buBlip>
              <a:defRPr/>
            </a:pPr>
            <a:r>
              <a:rPr lang="cs-CZ" dirty="0" smtClean="0"/>
              <a:t>Můžeme zamítnout nulovou hypotézu na hladině významnosti testu </a:t>
            </a:r>
            <a:r>
              <a:rPr lang="el-GR" dirty="0" smtClean="0"/>
              <a:t>α = 0,05 </a:t>
            </a:r>
            <a:r>
              <a:rPr lang="cs-CZ" dirty="0" smtClean="0"/>
              <a:t>nebo ne?</a:t>
            </a:r>
          </a:p>
          <a:p>
            <a:pPr marL="182563" indent="-182563">
              <a:lnSpc>
                <a:spcPct val="120000"/>
              </a:lnSpc>
              <a:spcBef>
                <a:spcPct val="20000"/>
              </a:spcBef>
              <a:buBlip>
                <a:blip r:embed="rId3"/>
              </a:buBlip>
              <a:defRPr/>
            </a:pPr>
            <a:endParaRPr lang="cs-CZ" dirty="0" smtClean="0"/>
          </a:p>
          <a:p>
            <a:pPr marL="182563" indent="-182563">
              <a:lnSpc>
                <a:spcPct val="120000"/>
              </a:lnSpc>
              <a:spcBef>
                <a:spcPct val="20000"/>
              </a:spcBef>
              <a:buBlip>
                <a:blip r:embed="rId3"/>
              </a:buBlip>
              <a:defRPr/>
            </a:pPr>
            <a:endParaRPr lang="cs-CZ" dirty="0" smtClean="0">
              <a:solidFill>
                <a:srgbClr val="FF0000"/>
              </a:solidFill>
            </a:endParaRPr>
          </a:p>
          <a:p>
            <a:pPr marL="182563" indent="-182563">
              <a:lnSpc>
                <a:spcPct val="120000"/>
              </a:lnSpc>
              <a:spcBef>
                <a:spcPct val="20000"/>
              </a:spcBef>
              <a:buBlip>
                <a:blip r:embed="rId3"/>
              </a:buBlip>
              <a:defRPr/>
            </a:pPr>
            <a:r>
              <a:rPr lang="cs-CZ" dirty="0" smtClean="0">
                <a:solidFill>
                  <a:srgbClr val="FF0000"/>
                </a:solidFill>
              </a:rPr>
              <a:t>Nulovou hypotézu o rovnosti objemu prostaty u mužů nad 70 let populační hodnotě 32,73 ml zamítáme na hladině významnosti </a:t>
            </a:r>
            <a:r>
              <a:rPr lang="el-GR" dirty="0" smtClean="0">
                <a:solidFill>
                  <a:srgbClr val="FF0000"/>
                </a:solidFill>
              </a:rPr>
              <a:t>α = 0,05</a:t>
            </a:r>
            <a:r>
              <a:rPr lang="cs-CZ" dirty="0" smtClean="0">
                <a:solidFill>
                  <a:srgbClr val="FF0000"/>
                </a:solidFill>
              </a:rPr>
              <a:t>, protože výsledná hodnota z statistiky je větší než kritická hodnota (příslušný kvantil) rozdělení N(0,1).</a:t>
            </a:r>
          </a:p>
        </p:txBody>
      </p:sp>
      <p:grpSp>
        <p:nvGrpSpPr>
          <p:cNvPr id="55" name="Skupina 54"/>
          <p:cNvGrpSpPr>
            <a:grpSpLocks noChangeAspect="1"/>
          </p:cNvGrpSpPr>
          <p:nvPr/>
        </p:nvGrpSpPr>
        <p:grpSpPr>
          <a:xfrm>
            <a:off x="5250661" y="2214554"/>
            <a:ext cx="3536181" cy="3729064"/>
            <a:chOff x="4857752" y="2071678"/>
            <a:chExt cx="3929090" cy="4143404"/>
          </a:xfrm>
        </p:grpSpPr>
        <p:pic>
          <p:nvPicPr>
            <p:cNvPr id="30" name="Obrázek 29" descr="hyp_test_ztest_095.jpeg"/>
            <p:cNvPicPr>
              <a:picLocks noChangeAspect="1"/>
            </p:cNvPicPr>
            <p:nvPr/>
          </p:nvPicPr>
          <p:blipFill>
            <a:blip r:embed="rId6" cstate="print"/>
            <a:srcRect l="4623" t="9480" r="4561" b="7837"/>
            <a:stretch>
              <a:fillRect/>
            </a:stretch>
          </p:blipFill>
          <p:spPr>
            <a:xfrm>
              <a:off x="4857752" y="2643182"/>
              <a:ext cx="3929090" cy="3571900"/>
            </a:xfrm>
            <a:prstGeom prst="rect">
              <a:avLst/>
            </a:prstGeom>
          </p:spPr>
        </p:pic>
        <p:cxnSp>
          <p:nvCxnSpPr>
            <p:cNvPr id="31" name="Přímá spojovací čára 30"/>
            <p:cNvCxnSpPr/>
            <p:nvPr/>
          </p:nvCxnSpPr>
          <p:spPr>
            <a:xfrm rot="10800000">
              <a:off x="7777832" y="3054054"/>
              <a:ext cx="900000" cy="0"/>
            </a:xfrm>
            <a:prstGeom prst="line">
              <a:avLst/>
            </a:prstGeom>
            <a:ln w="190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Přímá spojovací čára 31"/>
            <p:cNvCxnSpPr/>
            <p:nvPr/>
          </p:nvCxnSpPr>
          <p:spPr>
            <a:xfrm rot="10800000">
              <a:off x="5189954" y="3062931"/>
              <a:ext cx="900000" cy="0"/>
            </a:xfrm>
            <a:prstGeom prst="line">
              <a:avLst/>
            </a:prstGeom>
            <a:ln w="190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Obdélník 32"/>
            <p:cNvSpPr/>
            <p:nvPr/>
          </p:nvSpPr>
          <p:spPr>
            <a:xfrm>
              <a:off x="7963978" y="2738873"/>
              <a:ext cx="527709" cy="307777"/>
            </a:xfrm>
            <a:prstGeom prst="rect">
              <a:avLst/>
            </a:prstGeom>
          </p:spPr>
          <p:txBody>
            <a:bodyPr wrap="none">
              <a:spAutoFit/>
            </a:bodyPr>
            <a:lstStyle/>
            <a:p>
              <a:pPr algn="ctr"/>
              <a:r>
                <a:rPr lang="el-GR" sz="1400" dirty="0" smtClean="0"/>
                <a:t>α</a:t>
              </a:r>
              <a:r>
                <a:rPr lang="cs-CZ" sz="1400" dirty="0" smtClean="0"/>
                <a:t> / 2</a:t>
              </a:r>
              <a:endParaRPr lang="cs-CZ" sz="1400" dirty="0"/>
            </a:p>
          </p:txBody>
        </p:sp>
        <p:sp>
          <p:nvSpPr>
            <p:cNvPr id="34" name="Obdélník 33"/>
            <p:cNvSpPr/>
            <p:nvPr/>
          </p:nvSpPr>
          <p:spPr>
            <a:xfrm>
              <a:off x="5376100" y="2738873"/>
              <a:ext cx="527709" cy="307777"/>
            </a:xfrm>
            <a:prstGeom prst="rect">
              <a:avLst/>
            </a:prstGeom>
          </p:spPr>
          <p:txBody>
            <a:bodyPr wrap="none">
              <a:spAutoFit/>
            </a:bodyPr>
            <a:lstStyle/>
            <a:p>
              <a:pPr algn="ctr"/>
              <a:r>
                <a:rPr lang="el-GR" sz="1400" dirty="0" smtClean="0"/>
                <a:t>α</a:t>
              </a:r>
              <a:r>
                <a:rPr lang="cs-CZ" sz="1400" dirty="0" smtClean="0"/>
                <a:t> / 2</a:t>
              </a:r>
              <a:endParaRPr lang="cs-CZ" sz="1400" dirty="0"/>
            </a:p>
          </p:txBody>
        </p:sp>
        <p:cxnSp>
          <p:nvCxnSpPr>
            <p:cNvPr id="36" name="Přímá spojovací čára 35"/>
            <p:cNvCxnSpPr>
              <a:stCxn id="38" idx="2"/>
            </p:cNvCxnSpPr>
            <p:nvPr/>
          </p:nvCxnSpPr>
          <p:spPr>
            <a:xfrm rot="5400000">
              <a:off x="7847937" y="5283112"/>
              <a:ext cx="516350" cy="424076"/>
            </a:xfrm>
            <a:prstGeom prst="line">
              <a:avLst/>
            </a:prstGeom>
            <a:ln w="19050">
              <a:solidFill>
                <a:srgbClr val="FF000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Přímá spojovací čára 36"/>
            <p:cNvCxnSpPr>
              <a:endCxn id="39" idx="2"/>
            </p:cNvCxnSpPr>
            <p:nvPr/>
          </p:nvCxnSpPr>
          <p:spPr>
            <a:xfrm rot="16200000" flipV="1">
              <a:off x="5539426" y="5283111"/>
              <a:ext cx="516348" cy="424076"/>
            </a:xfrm>
            <a:prstGeom prst="line">
              <a:avLst/>
            </a:prstGeom>
            <a:ln w="19050">
              <a:solidFill>
                <a:srgbClr val="FF000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Obdélník 37"/>
            <p:cNvSpPr/>
            <p:nvPr/>
          </p:nvSpPr>
          <p:spPr>
            <a:xfrm>
              <a:off x="8027846" y="4929198"/>
              <a:ext cx="580608" cy="307777"/>
            </a:xfrm>
            <a:prstGeom prst="rect">
              <a:avLst/>
            </a:prstGeom>
          </p:spPr>
          <p:txBody>
            <a:bodyPr wrap="none">
              <a:spAutoFit/>
            </a:bodyPr>
            <a:lstStyle/>
            <a:p>
              <a:pPr algn="ctr"/>
              <a:r>
                <a:rPr lang="cs-CZ" sz="1400" dirty="0" smtClean="0"/>
                <a:t>2,5 %</a:t>
              </a:r>
              <a:endParaRPr lang="cs-CZ" sz="1400" dirty="0"/>
            </a:p>
          </p:txBody>
        </p:sp>
        <p:sp>
          <p:nvSpPr>
            <p:cNvPr id="39" name="Obdélník 38"/>
            <p:cNvSpPr/>
            <p:nvPr/>
          </p:nvSpPr>
          <p:spPr>
            <a:xfrm>
              <a:off x="5295258" y="4929198"/>
              <a:ext cx="580608" cy="307777"/>
            </a:xfrm>
            <a:prstGeom prst="rect">
              <a:avLst/>
            </a:prstGeom>
          </p:spPr>
          <p:txBody>
            <a:bodyPr wrap="none">
              <a:spAutoFit/>
            </a:bodyPr>
            <a:lstStyle/>
            <a:p>
              <a:pPr algn="ctr"/>
              <a:r>
                <a:rPr lang="cs-CZ" sz="1400" dirty="0" smtClean="0"/>
                <a:t>2,5 %</a:t>
              </a:r>
              <a:endParaRPr lang="cs-CZ" sz="1400" dirty="0"/>
            </a:p>
          </p:txBody>
        </p:sp>
        <p:cxnSp>
          <p:nvCxnSpPr>
            <p:cNvPr id="47" name="Přímá spojovací čára 46"/>
            <p:cNvCxnSpPr/>
            <p:nvPr/>
          </p:nvCxnSpPr>
          <p:spPr>
            <a:xfrm rot="10800000">
              <a:off x="6147382" y="5429263"/>
              <a:ext cx="1584000" cy="0"/>
            </a:xfrm>
            <a:prstGeom prst="line">
              <a:avLst/>
            </a:prstGeom>
            <a:ln w="19050">
              <a:solidFill>
                <a:srgbClr val="FF0000"/>
              </a:solidFill>
              <a:prstDash val="solid"/>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8" name="Obdélník 47"/>
            <p:cNvSpPr/>
            <p:nvPr/>
          </p:nvSpPr>
          <p:spPr>
            <a:xfrm>
              <a:off x="6671520" y="4929198"/>
              <a:ext cx="535723" cy="307777"/>
            </a:xfrm>
            <a:prstGeom prst="rect">
              <a:avLst/>
            </a:prstGeom>
          </p:spPr>
          <p:txBody>
            <a:bodyPr wrap="none">
              <a:spAutoFit/>
            </a:bodyPr>
            <a:lstStyle/>
            <a:p>
              <a:pPr algn="ctr"/>
              <a:r>
                <a:rPr lang="cs-CZ" sz="1400" dirty="0" smtClean="0"/>
                <a:t>95 %</a:t>
              </a:r>
              <a:endParaRPr lang="cs-CZ" sz="1400" dirty="0"/>
            </a:p>
          </p:txBody>
        </p:sp>
        <p:sp>
          <p:nvSpPr>
            <p:cNvPr id="49" name="Obdélník 48"/>
            <p:cNvSpPr/>
            <p:nvPr/>
          </p:nvSpPr>
          <p:spPr>
            <a:xfrm>
              <a:off x="7250718" y="2071678"/>
              <a:ext cx="1172500" cy="369332"/>
            </a:xfrm>
            <a:prstGeom prst="rect">
              <a:avLst/>
            </a:prstGeom>
          </p:spPr>
          <p:txBody>
            <a:bodyPr wrap="none">
              <a:spAutoFit/>
            </a:bodyPr>
            <a:lstStyle/>
            <a:p>
              <a:r>
                <a:rPr lang="cs-CZ" dirty="0" smtClean="0">
                  <a:solidFill>
                    <a:srgbClr val="00B050"/>
                  </a:solidFill>
                </a:rPr>
                <a:t>z statistika</a:t>
              </a:r>
              <a:endParaRPr lang="cs-CZ" dirty="0">
                <a:solidFill>
                  <a:srgbClr val="00B050"/>
                </a:solidFill>
              </a:endParaRPr>
            </a:p>
          </p:txBody>
        </p:sp>
        <p:sp>
          <p:nvSpPr>
            <p:cNvPr id="53" name="Šipka dolů 52"/>
            <p:cNvSpPr/>
            <p:nvPr/>
          </p:nvSpPr>
          <p:spPr>
            <a:xfrm>
              <a:off x="7786710" y="2428868"/>
              <a:ext cx="71438" cy="36000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graphicFrame>
        <p:nvGraphicFramePr>
          <p:cNvPr id="8199" name="Object 7"/>
          <p:cNvGraphicFramePr>
            <a:graphicFrameLocks noChangeAspect="1"/>
          </p:cNvGraphicFramePr>
          <p:nvPr/>
        </p:nvGraphicFramePr>
        <p:xfrm>
          <a:off x="1160463" y="3284538"/>
          <a:ext cx="3252787" cy="430212"/>
        </p:xfrm>
        <a:graphic>
          <a:graphicData uri="http://schemas.openxmlformats.org/presentationml/2006/ole">
            <mc:AlternateContent xmlns:mc="http://schemas.openxmlformats.org/markup-compatibility/2006">
              <mc:Choice xmlns:v="urn:schemas-microsoft-com:vml" Requires="v">
                <p:oleObj spid="_x0000_s8209" name="Rovnice" r:id="rId7" imgW="1815840" imgH="241200" progId="Equation.3">
                  <p:embed/>
                </p:oleObj>
              </mc:Choice>
              <mc:Fallback>
                <p:oleObj name="Rovnice" r:id="rId7" imgW="1815840" imgH="2412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60463" y="3284538"/>
                        <a:ext cx="3252787"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673223"/>
            <a:ext cx="7772400" cy="1470025"/>
          </a:xfrm>
        </p:spPr>
        <p:txBody>
          <a:bodyPr>
            <a:normAutofit/>
          </a:bodyPr>
          <a:lstStyle/>
          <a:p>
            <a:r>
              <a:rPr lang="cs-CZ" sz="4000" dirty="0" smtClean="0"/>
              <a:t>3.</a:t>
            </a:r>
            <a:r>
              <a:rPr lang="en-US" sz="4000" dirty="0" smtClean="0"/>
              <a:t> </a:t>
            </a:r>
            <a:r>
              <a:rPr lang="cs-CZ" sz="4000" dirty="0" smtClean="0"/>
              <a:t>P-hodnota a její interpretace</a:t>
            </a:r>
            <a:endParaRPr lang="cs-CZ" sz="4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P</a:t>
            </a:r>
            <a:r>
              <a:rPr lang="cs-CZ" dirty="0" smtClean="0"/>
              <a:t>-hodnota</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lvl="0" indent="-182563">
              <a:lnSpc>
                <a:spcPct val="120000"/>
              </a:lnSpc>
              <a:spcBef>
                <a:spcPct val="20000"/>
              </a:spcBef>
              <a:buBlip>
                <a:blip r:embed="rId2"/>
              </a:buBlip>
              <a:defRPr/>
            </a:pPr>
            <a:r>
              <a:rPr lang="cs-CZ" b="1" i="1" dirty="0" smtClean="0"/>
              <a:t>P</a:t>
            </a:r>
            <a:r>
              <a:rPr lang="cs-CZ" b="1" dirty="0" smtClean="0"/>
              <a:t>-hodnota vyjadřuje pravděpodobnost za platnosti H</a:t>
            </a:r>
            <a:r>
              <a:rPr lang="cs-CZ" b="1" baseline="-25000" dirty="0" smtClean="0"/>
              <a:t>0</a:t>
            </a:r>
            <a:r>
              <a:rPr lang="cs-CZ" b="1" dirty="0" smtClean="0"/>
              <a:t>, s níž bychom získali stejnou nebo extrémnější hodnotu testové statistiky (samozřejmě vzhledem k jednostrannosti nebo oboustrannosti testu).</a:t>
            </a:r>
          </a:p>
          <a:p>
            <a:pPr marL="182563" lvl="0" indent="-182563">
              <a:lnSpc>
                <a:spcPct val="120000"/>
              </a:lnSpc>
              <a:spcBef>
                <a:spcPct val="20000"/>
              </a:spcBef>
              <a:buBlip>
                <a:blip r:embed="rId2"/>
              </a:buBlip>
              <a:defRPr/>
            </a:pPr>
            <a:endParaRPr lang="cs-CZ" dirty="0" smtClean="0"/>
          </a:p>
          <a:p>
            <a:pPr marL="182563" lvl="0" indent="-182563">
              <a:lnSpc>
                <a:spcPct val="120000"/>
              </a:lnSpc>
              <a:spcBef>
                <a:spcPct val="20000"/>
              </a:spcBef>
              <a:buBlip>
                <a:blip r:embed="rId2"/>
              </a:buBlip>
              <a:defRPr/>
            </a:pPr>
            <a:r>
              <a:rPr lang="cs-CZ" dirty="0" smtClean="0">
                <a:solidFill>
                  <a:srgbClr val="FF0000"/>
                </a:solidFill>
              </a:rPr>
              <a:t>Číselně (ale ne filozoficky) ekvivalentní je tzv. dosažená hladina významnosti testu („</a:t>
            </a:r>
            <a:r>
              <a:rPr lang="en-US" dirty="0" smtClean="0">
                <a:solidFill>
                  <a:srgbClr val="FF0000"/>
                </a:solidFill>
              </a:rPr>
              <a:t>attained </a:t>
            </a:r>
            <a:r>
              <a:rPr lang="en-US" dirty="0" err="1" smtClean="0">
                <a:solidFill>
                  <a:srgbClr val="FF0000"/>
                </a:solidFill>
              </a:rPr>
              <a:t>signi</a:t>
            </a:r>
            <a:r>
              <a:rPr lang="cs-CZ" dirty="0" err="1" smtClean="0">
                <a:solidFill>
                  <a:srgbClr val="FF0000"/>
                </a:solidFill>
              </a:rPr>
              <a:t>fi</a:t>
            </a:r>
            <a:r>
              <a:rPr lang="en-US" dirty="0" err="1" smtClean="0">
                <a:solidFill>
                  <a:srgbClr val="FF0000"/>
                </a:solidFill>
              </a:rPr>
              <a:t>cance</a:t>
            </a:r>
            <a:r>
              <a:rPr lang="en-US" dirty="0" smtClean="0">
                <a:solidFill>
                  <a:srgbClr val="FF0000"/>
                </a:solidFill>
              </a:rPr>
              <a:t> level</a:t>
            </a:r>
            <a:r>
              <a:rPr lang="cs-CZ" dirty="0" smtClean="0">
                <a:solidFill>
                  <a:srgbClr val="FF0000"/>
                </a:solidFill>
              </a:rPr>
              <a:t>“), což je nejmenší hladina významnosti </a:t>
            </a:r>
            <a:r>
              <a:rPr lang="el-GR" dirty="0" smtClean="0">
                <a:solidFill>
                  <a:srgbClr val="FF0000"/>
                </a:solidFill>
              </a:rPr>
              <a:t>α</a:t>
            </a:r>
            <a:r>
              <a:rPr lang="cs-CZ" dirty="0" smtClean="0">
                <a:solidFill>
                  <a:srgbClr val="FF0000"/>
                </a:solidFill>
              </a:rPr>
              <a:t>, při které bychom ještě zamítnuli H</a:t>
            </a:r>
            <a:r>
              <a:rPr lang="cs-CZ" baseline="-25000" dirty="0" smtClean="0">
                <a:solidFill>
                  <a:srgbClr val="FF0000"/>
                </a:solidFill>
              </a:rPr>
              <a:t>0</a:t>
            </a:r>
            <a:r>
              <a:rPr lang="cs-CZ" dirty="0" smtClean="0">
                <a:solidFill>
                  <a:srgbClr val="FF0000"/>
                </a:solidFill>
              </a:rPr>
              <a:t>.</a:t>
            </a:r>
          </a:p>
          <a:p>
            <a:pPr marL="182563" lvl="0" indent="-182563">
              <a:lnSpc>
                <a:spcPct val="120000"/>
              </a:lnSpc>
              <a:spcBef>
                <a:spcPct val="20000"/>
              </a:spcBef>
              <a:buBlip>
                <a:blip r:embed="rId2"/>
              </a:buBlip>
              <a:defRPr/>
            </a:pPr>
            <a:endParaRPr lang="cs-CZ" dirty="0" smtClean="0"/>
          </a:p>
          <a:p>
            <a:pPr marL="182563" lvl="0" indent="-182563">
              <a:lnSpc>
                <a:spcPct val="120000"/>
              </a:lnSpc>
              <a:spcBef>
                <a:spcPct val="20000"/>
              </a:spcBef>
              <a:buBlip>
                <a:blip r:embed="rId2"/>
              </a:buBlip>
              <a:defRPr/>
            </a:pPr>
            <a:r>
              <a:rPr lang="cs-CZ" dirty="0" smtClean="0"/>
              <a:t>V praxi se často obě hodnoty zaměňují!</a:t>
            </a:r>
          </a:p>
        </p:txBody>
      </p:sp>
      <p:pic>
        <p:nvPicPr>
          <p:cNvPr id="5" name="Obrázek 4" descr="600px-Icon-Warning-Red.svg.png"/>
          <p:cNvPicPr>
            <a:picLocks noChangeAspect="1"/>
          </p:cNvPicPr>
          <p:nvPr/>
        </p:nvPicPr>
        <p:blipFill>
          <a:blip r:embed="rId3" cstate="print"/>
          <a:stretch>
            <a:fillRect/>
          </a:stretch>
        </p:blipFill>
        <p:spPr>
          <a:xfrm>
            <a:off x="8137156" y="5995148"/>
            <a:ext cx="864000" cy="720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Opakování – interpretace intervalu spolehlivosti</a:t>
            </a:r>
            <a:endParaRPr lang="cs-CZ" dirty="0"/>
          </a:p>
        </p:txBody>
      </p:sp>
      <p:sp>
        <p:nvSpPr>
          <p:cNvPr id="3" name="Rectangle 3"/>
          <p:cNvSpPr>
            <a:spLocks noChangeArrowheads="1"/>
          </p:cNvSpPr>
          <p:nvPr/>
        </p:nvSpPr>
        <p:spPr bwMode="auto">
          <a:xfrm>
            <a:off x="697694" y="1714488"/>
            <a:ext cx="4374372" cy="4643470"/>
          </a:xfrm>
          <a:prstGeom prst="rect">
            <a:avLst/>
          </a:prstGeom>
          <a:noFill/>
          <a:ln w="9525">
            <a:noFill/>
            <a:miter lim="800000"/>
            <a:headEnd/>
            <a:tailEnd/>
          </a:ln>
          <a:effectLst/>
        </p:spPr>
        <p:txBody>
          <a:bodyPr/>
          <a:lstStyle/>
          <a:p>
            <a:pPr marL="182563" indent="-182563">
              <a:lnSpc>
                <a:spcPct val="135000"/>
              </a:lnSpc>
              <a:buBlip>
                <a:blip r:embed="rId2"/>
              </a:buBlip>
              <a:defRPr/>
            </a:pPr>
            <a:r>
              <a:rPr lang="cs-CZ" dirty="0" smtClean="0"/>
              <a:t>Jak lze interpretovat např. 95% interval spolehlivosti pro odhad střední hodnoty?</a:t>
            </a:r>
            <a:endParaRPr lang="en-US" dirty="0" smtClean="0"/>
          </a:p>
        </p:txBody>
      </p:sp>
      <p:cxnSp>
        <p:nvCxnSpPr>
          <p:cNvPr id="4" name="Přímá spojovací čára 3"/>
          <p:cNvCxnSpPr/>
          <p:nvPr/>
        </p:nvCxnSpPr>
        <p:spPr>
          <a:xfrm>
            <a:off x="5143504" y="2294870"/>
            <a:ext cx="25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p:cNvSpPr>
            <a:spLocks noChangeArrowheads="1"/>
          </p:cNvSpPr>
          <p:nvPr/>
        </p:nvSpPr>
        <p:spPr bwMode="auto">
          <a:xfrm>
            <a:off x="7592066" y="2366308"/>
            <a:ext cx="285656" cy="307777"/>
          </a:xfrm>
          <a:prstGeom prst="rect">
            <a:avLst/>
          </a:prstGeom>
          <a:noFill/>
          <a:ln w="9525">
            <a:noFill/>
            <a:miter lim="800000"/>
            <a:headEnd/>
            <a:tailEnd/>
          </a:ln>
        </p:spPr>
        <p:txBody>
          <a:bodyPr wrap="none">
            <a:spAutoFit/>
          </a:bodyPr>
          <a:lstStyle/>
          <a:p>
            <a:r>
              <a:rPr lang="cs-CZ" sz="1400" b="1" i="0" dirty="0" smtClean="0"/>
              <a:t>R</a:t>
            </a:r>
            <a:endParaRPr lang="el-GR" sz="1400" b="1" i="0" dirty="0"/>
          </a:p>
        </p:txBody>
      </p:sp>
      <p:cxnSp>
        <p:nvCxnSpPr>
          <p:cNvPr id="6" name="Přímá spojovací čára 5"/>
          <p:cNvCxnSpPr/>
          <p:nvPr/>
        </p:nvCxnSpPr>
        <p:spPr>
          <a:xfrm rot="5400000">
            <a:off x="5286380" y="2303748"/>
            <a:ext cx="14287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4"/>
          <p:cNvSpPr>
            <a:spLocks noChangeArrowheads="1"/>
          </p:cNvSpPr>
          <p:nvPr/>
        </p:nvSpPr>
        <p:spPr bwMode="auto">
          <a:xfrm>
            <a:off x="5214942" y="2366308"/>
            <a:ext cx="285656" cy="307777"/>
          </a:xfrm>
          <a:prstGeom prst="rect">
            <a:avLst/>
          </a:prstGeom>
          <a:noFill/>
          <a:ln w="9525">
            <a:noFill/>
            <a:miter lim="800000"/>
            <a:headEnd/>
            <a:tailEnd/>
          </a:ln>
        </p:spPr>
        <p:txBody>
          <a:bodyPr wrap="none">
            <a:spAutoFit/>
          </a:bodyPr>
          <a:lstStyle/>
          <a:p>
            <a:r>
              <a:rPr lang="cs-CZ" sz="1400" i="0" dirty="0" smtClean="0"/>
              <a:t>0</a:t>
            </a:r>
            <a:endParaRPr lang="el-GR" sz="1400" i="0" dirty="0"/>
          </a:p>
        </p:txBody>
      </p:sp>
      <p:cxnSp>
        <p:nvCxnSpPr>
          <p:cNvPr id="17" name="Přímá spojovací čára 16"/>
          <p:cNvCxnSpPr/>
          <p:nvPr/>
        </p:nvCxnSpPr>
        <p:spPr>
          <a:xfrm rot="5400000">
            <a:off x="4464843" y="3973663"/>
            <a:ext cx="4071966" cy="0"/>
          </a:xfrm>
          <a:prstGeom prst="line">
            <a:avLst/>
          </a:prstGeom>
          <a:ln w="19050">
            <a:solidFill>
              <a:srgbClr val="00B050"/>
            </a:solidFill>
            <a:prstDash val="sysDash"/>
          </a:ln>
        </p:spPr>
        <p:style>
          <a:lnRef idx="1">
            <a:schemeClr val="accent1"/>
          </a:lnRef>
          <a:fillRef idx="0">
            <a:schemeClr val="accent1"/>
          </a:fillRef>
          <a:effectRef idx="0">
            <a:schemeClr val="accent1"/>
          </a:effectRef>
          <a:fontRef idx="minor">
            <a:schemeClr val="tx1"/>
          </a:fontRef>
        </p:style>
      </p:cxnSp>
      <p:sp>
        <p:nvSpPr>
          <p:cNvPr id="18" name="Rectangle 4"/>
          <p:cNvSpPr>
            <a:spLocks noChangeArrowheads="1"/>
          </p:cNvSpPr>
          <p:nvPr/>
        </p:nvSpPr>
        <p:spPr bwMode="auto">
          <a:xfrm>
            <a:off x="6340194" y="1589368"/>
            <a:ext cx="284052" cy="307777"/>
          </a:xfrm>
          <a:prstGeom prst="rect">
            <a:avLst/>
          </a:prstGeom>
          <a:noFill/>
          <a:ln w="9525">
            <a:noFill/>
            <a:miter lim="800000"/>
            <a:headEnd/>
            <a:tailEnd/>
          </a:ln>
        </p:spPr>
        <p:txBody>
          <a:bodyPr wrap="none">
            <a:spAutoFit/>
          </a:bodyPr>
          <a:lstStyle/>
          <a:p>
            <a:r>
              <a:rPr lang="el-GR" sz="1400" i="0" dirty="0" smtClean="0">
                <a:solidFill>
                  <a:srgbClr val="00B050"/>
                </a:solidFill>
              </a:rPr>
              <a:t>μ</a:t>
            </a:r>
            <a:endParaRPr lang="el-GR" sz="1400" i="0" baseline="-25000" dirty="0">
              <a:solidFill>
                <a:srgbClr val="00B050"/>
              </a:solidFill>
            </a:endParaRPr>
          </a:p>
        </p:txBody>
      </p:sp>
      <p:grpSp>
        <p:nvGrpSpPr>
          <p:cNvPr id="12" name="Skupina 26"/>
          <p:cNvGrpSpPr/>
          <p:nvPr/>
        </p:nvGrpSpPr>
        <p:grpSpPr>
          <a:xfrm>
            <a:off x="5706130" y="2428868"/>
            <a:ext cx="1143008" cy="561872"/>
            <a:chOff x="5938200" y="2460525"/>
            <a:chExt cx="1143008" cy="561872"/>
          </a:xfrm>
        </p:grpSpPr>
        <p:sp>
          <p:nvSpPr>
            <p:cNvPr id="9" name="Rectangle 4"/>
            <p:cNvSpPr>
              <a:spLocks noChangeArrowheads="1"/>
            </p:cNvSpPr>
            <p:nvPr/>
          </p:nvSpPr>
          <p:spPr bwMode="auto">
            <a:xfrm>
              <a:off x="6349072" y="2714620"/>
              <a:ext cx="324128" cy="307777"/>
            </a:xfrm>
            <a:prstGeom prst="rect">
              <a:avLst/>
            </a:prstGeom>
            <a:noFill/>
            <a:ln w="9525">
              <a:noFill/>
              <a:miter lim="800000"/>
              <a:headEnd/>
              <a:tailEnd/>
            </a:ln>
          </p:spPr>
          <p:txBody>
            <a:bodyPr wrap="none">
              <a:spAutoFit/>
            </a:bodyPr>
            <a:lstStyle/>
            <a:p>
              <a:r>
                <a:rPr lang="cs-CZ" sz="1400" i="0" dirty="0" smtClean="0">
                  <a:solidFill>
                    <a:schemeClr val="tx2"/>
                  </a:solidFill>
                </a:rPr>
                <a:t>x</a:t>
              </a:r>
              <a:r>
                <a:rPr lang="cs-CZ" sz="1400" i="0" baseline="-25000" dirty="0" smtClean="0">
                  <a:solidFill>
                    <a:schemeClr val="tx2"/>
                  </a:solidFill>
                </a:rPr>
                <a:t>1</a:t>
              </a:r>
              <a:endParaRPr lang="el-GR" sz="1400" i="0" baseline="-25000" dirty="0">
                <a:solidFill>
                  <a:schemeClr val="tx2"/>
                </a:solidFill>
              </a:endParaRPr>
            </a:p>
          </p:txBody>
        </p:sp>
        <p:cxnSp>
          <p:nvCxnSpPr>
            <p:cNvPr id="8" name="Přímá spojovací čára 7"/>
            <p:cNvCxnSpPr/>
            <p:nvPr/>
          </p:nvCxnSpPr>
          <p:spPr>
            <a:xfrm rot="5400000">
              <a:off x="6438266" y="2632169"/>
              <a:ext cx="142876"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4"/>
            <p:cNvSpPr>
              <a:spLocks noChangeArrowheads="1"/>
            </p:cNvSpPr>
            <p:nvPr/>
          </p:nvSpPr>
          <p:spPr bwMode="auto">
            <a:xfrm>
              <a:off x="5991882" y="2460525"/>
              <a:ext cx="239168" cy="307777"/>
            </a:xfrm>
            <a:prstGeom prst="rect">
              <a:avLst/>
            </a:prstGeom>
            <a:noFill/>
            <a:ln w="9525">
              <a:noFill/>
              <a:miter lim="800000"/>
              <a:headEnd/>
              <a:tailEnd/>
            </a:ln>
          </p:spPr>
          <p:txBody>
            <a:bodyPr wrap="non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11" name="Rectangle 4"/>
            <p:cNvSpPr>
              <a:spLocks noChangeArrowheads="1"/>
            </p:cNvSpPr>
            <p:nvPr/>
          </p:nvSpPr>
          <p:spPr bwMode="auto">
            <a:xfrm>
              <a:off x="6770602" y="2460525"/>
              <a:ext cx="239168" cy="307777"/>
            </a:xfrm>
            <a:prstGeom prst="rect">
              <a:avLst/>
            </a:prstGeom>
            <a:noFill/>
            <a:ln w="9525">
              <a:noFill/>
              <a:miter lim="800000"/>
              <a:headEnd/>
              <a:tailEnd/>
            </a:ln>
          </p:spPr>
          <p:txBody>
            <a:bodyPr wrap="squar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13" name="Rectangle 4"/>
            <p:cNvSpPr>
              <a:spLocks noChangeArrowheads="1"/>
            </p:cNvSpPr>
            <p:nvPr/>
          </p:nvSpPr>
          <p:spPr bwMode="auto">
            <a:xfrm>
              <a:off x="5938200" y="2714620"/>
              <a:ext cx="340158" cy="307777"/>
            </a:xfrm>
            <a:prstGeom prst="rect">
              <a:avLst/>
            </a:prstGeom>
            <a:noFill/>
            <a:ln w="9525">
              <a:noFill/>
              <a:miter lim="800000"/>
              <a:headEnd/>
              <a:tailEnd/>
            </a:ln>
          </p:spPr>
          <p:txBody>
            <a:bodyPr wrap="none">
              <a:spAutoFit/>
            </a:bodyPr>
            <a:lstStyle/>
            <a:p>
              <a:r>
                <a:rPr lang="cs-CZ" sz="1400" i="0" dirty="0" smtClean="0">
                  <a:solidFill>
                    <a:schemeClr val="tx2"/>
                  </a:solidFill>
                </a:rPr>
                <a:t>d</a:t>
              </a:r>
              <a:r>
                <a:rPr lang="cs-CZ" sz="1400" i="0" baseline="-25000" dirty="0" smtClean="0">
                  <a:solidFill>
                    <a:schemeClr val="tx2"/>
                  </a:solidFill>
                </a:rPr>
                <a:t>1</a:t>
              </a:r>
              <a:endParaRPr lang="el-GR" sz="1400" i="0" baseline="-25000" dirty="0">
                <a:solidFill>
                  <a:schemeClr val="tx2"/>
                </a:solidFill>
              </a:endParaRPr>
            </a:p>
          </p:txBody>
        </p:sp>
        <p:sp>
          <p:nvSpPr>
            <p:cNvPr id="14" name="Rectangle 4"/>
            <p:cNvSpPr>
              <a:spLocks noChangeArrowheads="1"/>
            </p:cNvSpPr>
            <p:nvPr/>
          </p:nvSpPr>
          <p:spPr bwMode="auto">
            <a:xfrm>
              <a:off x="6741050" y="2714620"/>
              <a:ext cx="340158" cy="307777"/>
            </a:xfrm>
            <a:prstGeom prst="rect">
              <a:avLst/>
            </a:prstGeom>
            <a:noFill/>
            <a:ln w="9525">
              <a:noFill/>
              <a:miter lim="800000"/>
              <a:headEnd/>
              <a:tailEnd/>
            </a:ln>
          </p:spPr>
          <p:txBody>
            <a:bodyPr wrap="none">
              <a:spAutoFit/>
            </a:bodyPr>
            <a:lstStyle/>
            <a:p>
              <a:r>
                <a:rPr lang="cs-CZ" sz="1400" i="0" dirty="0" smtClean="0">
                  <a:solidFill>
                    <a:schemeClr val="tx2"/>
                  </a:solidFill>
                </a:rPr>
                <a:t>h</a:t>
              </a:r>
              <a:r>
                <a:rPr lang="cs-CZ" sz="1400" i="0" baseline="-25000" dirty="0" smtClean="0">
                  <a:solidFill>
                    <a:schemeClr val="tx2"/>
                  </a:solidFill>
                </a:rPr>
                <a:t>1</a:t>
              </a:r>
              <a:endParaRPr lang="el-GR" sz="1400" i="0" baseline="-25000" dirty="0">
                <a:solidFill>
                  <a:schemeClr val="tx2"/>
                </a:solidFill>
              </a:endParaRPr>
            </a:p>
          </p:txBody>
        </p:sp>
        <p:cxnSp>
          <p:nvCxnSpPr>
            <p:cNvPr id="21" name="Přímá spojovací čára 20"/>
            <p:cNvCxnSpPr/>
            <p:nvPr/>
          </p:nvCxnSpPr>
          <p:spPr>
            <a:xfrm>
              <a:off x="6429388" y="2785851"/>
              <a:ext cx="14287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Přímá spojovací čára 25"/>
            <p:cNvCxnSpPr/>
            <p:nvPr/>
          </p:nvCxnSpPr>
          <p:spPr>
            <a:xfrm>
              <a:off x="6089954" y="2632169"/>
              <a:ext cx="792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5" name="Skupina 27"/>
          <p:cNvGrpSpPr/>
          <p:nvPr/>
        </p:nvGrpSpPr>
        <p:grpSpPr>
          <a:xfrm>
            <a:off x="5858530" y="2893215"/>
            <a:ext cx="1143008" cy="561872"/>
            <a:chOff x="5938200" y="2460525"/>
            <a:chExt cx="1143008" cy="561872"/>
          </a:xfrm>
        </p:grpSpPr>
        <p:sp>
          <p:nvSpPr>
            <p:cNvPr id="29" name="Rectangle 4"/>
            <p:cNvSpPr>
              <a:spLocks noChangeArrowheads="1"/>
            </p:cNvSpPr>
            <p:nvPr/>
          </p:nvSpPr>
          <p:spPr bwMode="auto">
            <a:xfrm>
              <a:off x="6349072" y="2714620"/>
              <a:ext cx="324128" cy="307777"/>
            </a:xfrm>
            <a:prstGeom prst="rect">
              <a:avLst/>
            </a:prstGeom>
            <a:noFill/>
            <a:ln w="9525">
              <a:noFill/>
              <a:miter lim="800000"/>
              <a:headEnd/>
              <a:tailEnd/>
            </a:ln>
          </p:spPr>
          <p:txBody>
            <a:bodyPr wrap="none">
              <a:spAutoFit/>
            </a:bodyPr>
            <a:lstStyle/>
            <a:p>
              <a:r>
                <a:rPr lang="cs-CZ" sz="1400" i="0" dirty="0" smtClean="0">
                  <a:solidFill>
                    <a:schemeClr val="tx2"/>
                  </a:solidFill>
                </a:rPr>
                <a:t>x</a:t>
              </a:r>
              <a:r>
                <a:rPr lang="cs-CZ" sz="1400" i="0" baseline="-25000" dirty="0" smtClean="0">
                  <a:solidFill>
                    <a:schemeClr val="tx2"/>
                  </a:solidFill>
                </a:rPr>
                <a:t>2</a:t>
              </a:r>
              <a:endParaRPr lang="el-GR" sz="1400" i="0" baseline="-25000" dirty="0">
                <a:solidFill>
                  <a:schemeClr val="tx2"/>
                </a:solidFill>
              </a:endParaRPr>
            </a:p>
          </p:txBody>
        </p:sp>
        <p:cxnSp>
          <p:nvCxnSpPr>
            <p:cNvPr id="30" name="Přímá spojovací čára 29"/>
            <p:cNvCxnSpPr/>
            <p:nvPr/>
          </p:nvCxnSpPr>
          <p:spPr>
            <a:xfrm rot="5400000">
              <a:off x="6438266" y="2632169"/>
              <a:ext cx="142876"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1" name="Rectangle 4"/>
            <p:cNvSpPr>
              <a:spLocks noChangeArrowheads="1"/>
            </p:cNvSpPr>
            <p:nvPr/>
          </p:nvSpPr>
          <p:spPr bwMode="auto">
            <a:xfrm>
              <a:off x="5991882" y="2460525"/>
              <a:ext cx="239168" cy="307777"/>
            </a:xfrm>
            <a:prstGeom prst="rect">
              <a:avLst/>
            </a:prstGeom>
            <a:noFill/>
            <a:ln w="9525">
              <a:noFill/>
              <a:miter lim="800000"/>
              <a:headEnd/>
              <a:tailEnd/>
            </a:ln>
          </p:spPr>
          <p:txBody>
            <a:bodyPr wrap="non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32" name="Rectangle 4"/>
            <p:cNvSpPr>
              <a:spLocks noChangeArrowheads="1"/>
            </p:cNvSpPr>
            <p:nvPr/>
          </p:nvSpPr>
          <p:spPr bwMode="auto">
            <a:xfrm>
              <a:off x="6770602" y="2460525"/>
              <a:ext cx="239168" cy="307777"/>
            </a:xfrm>
            <a:prstGeom prst="rect">
              <a:avLst/>
            </a:prstGeom>
            <a:noFill/>
            <a:ln w="9525">
              <a:noFill/>
              <a:miter lim="800000"/>
              <a:headEnd/>
              <a:tailEnd/>
            </a:ln>
          </p:spPr>
          <p:txBody>
            <a:bodyPr wrap="squar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33" name="Rectangle 4"/>
            <p:cNvSpPr>
              <a:spLocks noChangeArrowheads="1"/>
            </p:cNvSpPr>
            <p:nvPr/>
          </p:nvSpPr>
          <p:spPr bwMode="auto">
            <a:xfrm>
              <a:off x="5938200" y="2714620"/>
              <a:ext cx="340158" cy="307777"/>
            </a:xfrm>
            <a:prstGeom prst="rect">
              <a:avLst/>
            </a:prstGeom>
            <a:noFill/>
            <a:ln w="9525">
              <a:noFill/>
              <a:miter lim="800000"/>
              <a:headEnd/>
              <a:tailEnd/>
            </a:ln>
          </p:spPr>
          <p:txBody>
            <a:bodyPr wrap="none">
              <a:spAutoFit/>
            </a:bodyPr>
            <a:lstStyle/>
            <a:p>
              <a:r>
                <a:rPr lang="cs-CZ" sz="1400" i="0" dirty="0" smtClean="0">
                  <a:solidFill>
                    <a:schemeClr val="tx2"/>
                  </a:solidFill>
                </a:rPr>
                <a:t>d</a:t>
              </a:r>
              <a:r>
                <a:rPr lang="cs-CZ" sz="1400" i="0" baseline="-25000" dirty="0" smtClean="0">
                  <a:solidFill>
                    <a:schemeClr val="tx2"/>
                  </a:solidFill>
                </a:rPr>
                <a:t>2</a:t>
              </a:r>
              <a:endParaRPr lang="el-GR" sz="1400" i="0" baseline="-25000" dirty="0">
                <a:solidFill>
                  <a:schemeClr val="tx2"/>
                </a:solidFill>
              </a:endParaRPr>
            </a:p>
          </p:txBody>
        </p:sp>
        <p:sp>
          <p:nvSpPr>
            <p:cNvPr id="34" name="Rectangle 4"/>
            <p:cNvSpPr>
              <a:spLocks noChangeArrowheads="1"/>
            </p:cNvSpPr>
            <p:nvPr/>
          </p:nvSpPr>
          <p:spPr bwMode="auto">
            <a:xfrm>
              <a:off x="6741050" y="2714620"/>
              <a:ext cx="340158" cy="307777"/>
            </a:xfrm>
            <a:prstGeom prst="rect">
              <a:avLst/>
            </a:prstGeom>
            <a:noFill/>
            <a:ln w="9525">
              <a:noFill/>
              <a:miter lim="800000"/>
              <a:headEnd/>
              <a:tailEnd/>
            </a:ln>
          </p:spPr>
          <p:txBody>
            <a:bodyPr wrap="none">
              <a:spAutoFit/>
            </a:bodyPr>
            <a:lstStyle/>
            <a:p>
              <a:r>
                <a:rPr lang="cs-CZ" sz="1400" i="0" dirty="0" smtClean="0">
                  <a:solidFill>
                    <a:schemeClr val="tx2"/>
                  </a:solidFill>
                </a:rPr>
                <a:t>h</a:t>
              </a:r>
              <a:r>
                <a:rPr lang="cs-CZ" sz="1400" i="0" baseline="-25000" dirty="0" smtClean="0">
                  <a:solidFill>
                    <a:schemeClr val="tx2"/>
                  </a:solidFill>
                </a:rPr>
                <a:t>2</a:t>
              </a:r>
              <a:endParaRPr lang="el-GR" sz="1400" i="0" baseline="-25000" dirty="0">
                <a:solidFill>
                  <a:schemeClr val="tx2"/>
                </a:solidFill>
              </a:endParaRPr>
            </a:p>
          </p:txBody>
        </p:sp>
        <p:cxnSp>
          <p:nvCxnSpPr>
            <p:cNvPr id="35" name="Přímá spojovací čára 34"/>
            <p:cNvCxnSpPr/>
            <p:nvPr/>
          </p:nvCxnSpPr>
          <p:spPr>
            <a:xfrm>
              <a:off x="6429388" y="2785851"/>
              <a:ext cx="14287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6" name="Přímá spojovací čára 35"/>
            <p:cNvCxnSpPr/>
            <p:nvPr/>
          </p:nvCxnSpPr>
          <p:spPr>
            <a:xfrm>
              <a:off x="6089954" y="2632169"/>
              <a:ext cx="792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6" name="Skupina 36"/>
          <p:cNvGrpSpPr/>
          <p:nvPr/>
        </p:nvGrpSpPr>
        <p:grpSpPr>
          <a:xfrm>
            <a:off x="5348940" y="3357562"/>
            <a:ext cx="1143008" cy="561872"/>
            <a:chOff x="5938200" y="2460525"/>
            <a:chExt cx="1143008" cy="561872"/>
          </a:xfrm>
        </p:grpSpPr>
        <p:sp>
          <p:nvSpPr>
            <p:cNvPr id="38" name="Rectangle 4"/>
            <p:cNvSpPr>
              <a:spLocks noChangeArrowheads="1"/>
            </p:cNvSpPr>
            <p:nvPr/>
          </p:nvSpPr>
          <p:spPr bwMode="auto">
            <a:xfrm>
              <a:off x="6349072" y="2714620"/>
              <a:ext cx="324128" cy="307777"/>
            </a:xfrm>
            <a:prstGeom prst="rect">
              <a:avLst/>
            </a:prstGeom>
            <a:noFill/>
            <a:ln w="9525">
              <a:noFill/>
              <a:miter lim="800000"/>
              <a:headEnd/>
              <a:tailEnd/>
            </a:ln>
          </p:spPr>
          <p:txBody>
            <a:bodyPr wrap="none">
              <a:spAutoFit/>
            </a:bodyPr>
            <a:lstStyle/>
            <a:p>
              <a:r>
                <a:rPr lang="cs-CZ" sz="1400" i="0" dirty="0" smtClean="0">
                  <a:solidFill>
                    <a:srgbClr val="FF0000"/>
                  </a:solidFill>
                </a:rPr>
                <a:t>x</a:t>
              </a:r>
              <a:r>
                <a:rPr lang="cs-CZ" sz="1400" i="0" baseline="-25000" dirty="0" smtClean="0">
                  <a:solidFill>
                    <a:srgbClr val="FF0000"/>
                  </a:solidFill>
                </a:rPr>
                <a:t>3</a:t>
              </a:r>
              <a:endParaRPr lang="el-GR" sz="1400" i="0" baseline="-25000" dirty="0">
                <a:solidFill>
                  <a:srgbClr val="FF0000"/>
                </a:solidFill>
              </a:endParaRPr>
            </a:p>
          </p:txBody>
        </p:sp>
        <p:cxnSp>
          <p:nvCxnSpPr>
            <p:cNvPr id="39" name="Přímá spojovací čára 38"/>
            <p:cNvCxnSpPr/>
            <p:nvPr/>
          </p:nvCxnSpPr>
          <p:spPr>
            <a:xfrm rot="5400000">
              <a:off x="6438266" y="2632169"/>
              <a:ext cx="14287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Rectangle 4"/>
            <p:cNvSpPr>
              <a:spLocks noChangeArrowheads="1"/>
            </p:cNvSpPr>
            <p:nvPr/>
          </p:nvSpPr>
          <p:spPr bwMode="auto">
            <a:xfrm>
              <a:off x="5991882" y="2460525"/>
              <a:ext cx="239168" cy="307777"/>
            </a:xfrm>
            <a:prstGeom prst="rect">
              <a:avLst/>
            </a:prstGeom>
            <a:noFill/>
            <a:ln w="9525">
              <a:noFill/>
              <a:miter lim="800000"/>
              <a:headEnd/>
              <a:tailEnd/>
            </a:ln>
          </p:spPr>
          <p:txBody>
            <a:bodyPr wrap="none" anchor="ctr">
              <a:spAutoFit/>
            </a:bodyPr>
            <a:lstStyle/>
            <a:p>
              <a:r>
                <a:rPr lang="cs-CZ" sz="1400" i="0" dirty="0" smtClean="0">
                  <a:solidFill>
                    <a:srgbClr val="FF0000"/>
                  </a:solidFill>
                </a:rPr>
                <a:t>(</a:t>
              </a:r>
              <a:endParaRPr lang="el-GR" sz="1400" i="0" baseline="-25000" dirty="0">
                <a:solidFill>
                  <a:srgbClr val="FF0000"/>
                </a:solidFill>
              </a:endParaRPr>
            </a:p>
          </p:txBody>
        </p:sp>
        <p:sp>
          <p:nvSpPr>
            <p:cNvPr id="41" name="Rectangle 4"/>
            <p:cNvSpPr>
              <a:spLocks noChangeArrowheads="1"/>
            </p:cNvSpPr>
            <p:nvPr/>
          </p:nvSpPr>
          <p:spPr bwMode="auto">
            <a:xfrm>
              <a:off x="6770602" y="2460525"/>
              <a:ext cx="239168" cy="307777"/>
            </a:xfrm>
            <a:prstGeom prst="rect">
              <a:avLst/>
            </a:prstGeom>
            <a:noFill/>
            <a:ln w="9525">
              <a:noFill/>
              <a:miter lim="800000"/>
              <a:headEnd/>
              <a:tailEnd/>
            </a:ln>
          </p:spPr>
          <p:txBody>
            <a:bodyPr wrap="square" anchor="ctr">
              <a:spAutoFit/>
            </a:bodyPr>
            <a:lstStyle/>
            <a:p>
              <a:r>
                <a:rPr lang="cs-CZ" sz="1400" i="0" dirty="0" smtClean="0">
                  <a:solidFill>
                    <a:srgbClr val="FF0000"/>
                  </a:solidFill>
                </a:rPr>
                <a:t>)</a:t>
              </a:r>
              <a:endParaRPr lang="el-GR" sz="1400" i="0" baseline="-25000" dirty="0">
                <a:solidFill>
                  <a:srgbClr val="FF0000"/>
                </a:solidFill>
              </a:endParaRPr>
            </a:p>
          </p:txBody>
        </p:sp>
        <p:sp>
          <p:nvSpPr>
            <p:cNvPr id="42" name="Rectangle 4"/>
            <p:cNvSpPr>
              <a:spLocks noChangeArrowheads="1"/>
            </p:cNvSpPr>
            <p:nvPr/>
          </p:nvSpPr>
          <p:spPr bwMode="auto">
            <a:xfrm>
              <a:off x="5938200" y="2714620"/>
              <a:ext cx="340158" cy="307777"/>
            </a:xfrm>
            <a:prstGeom prst="rect">
              <a:avLst/>
            </a:prstGeom>
            <a:noFill/>
            <a:ln w="9525">
              <a:noFill/>
              <a:miter lim="800000"/>
              <a:headEnd/>
              <a:tailEnd/>
            </a:ln>
          </p:spPr>
          <p:txBody>
            <a:bodyPr wrap="none">
              <a:spAutoFit/>
            </a:bodyPr>
            <a:lstStyle/>
            <a:p>
              <a:r>
                <a:rPr lang="cs-CZ" sz="1400" i="0" dirty="0" smtClean="0">
                  <a:solidFill>
                    <a:srgbClr val="FF0000"/>
                  </a:solidFill>
                </a:rPr>
                <a:t>d</a:t>
              </a:r>
              <a:r>
                <a:rPr lang="cs-CZ" sz="1400" i="0" baseline="-25000" dirty="0" smtClean="0">
                  <a:solidFill>
                    <a:srgbClr val="FF0000"/>
                  </a:solidFill>
                </a:rPr>
                <a:t>3</a:t>
              </a:r>
              <a:endParaRPr lang="el-GR" sz="1400" i="0" baseline="-25000" dirty="0">
                <a:solidFill>
                  <a:srgbClr val="FF0000"/>
                </a:solidFill>
              </a:endParaRPr>
            </a:p>
          </p:txBody>
        </p:sp>
        <p:sp>
          <p:nvSpPr>
            <p:cNvPr id="43" name="Rectangle 4"/>
            <p:cNvSpPr>
              <a:spLocks noChangeArrowheads="1"/>
            </p:cNvSpPr>
            <p:nvPr/>
          </p:nvSpPr>
          <p:spPr bwMode="auto">
            <a:xfrm>
              <a:off x="6741050" y="2714620"/>
              <a:ext cx="340158" cy="307777"/>
            </a:xfrm>
            <a:prstGeom prst="rect">
              <a:avLst/>
            </a:prstGeom>
            <a:noFill/>
            <a:ln w="9525">
              <a:noFill/>
              <a:miter lim="800000"/>
              <a:headEnd/>
              <a:tailEnd/>
            </a:ln>
          </p:spPr>
          <p:txBody>
            <a:bodyPr wrap="none">
              <a:spAutoFit/>
            </a:bodyPr>
            <a:lstStyle/>
            <a:p>
              <a:r>
                <a:rPr lang="cs-CZ" sz="1400" i="0" dirty="0" smtClean="0">
                  <a:solidFill>
                    <a:srgbClr val="FF0000"/>
                  </a:solidFill>
                </a:rPr>
                <a:t>h</a:t>
              </a:r>
              <a:r>
                <a:rPr lang="cs-CZ" sz="1400" i="0" baseline="-25000" dirty="0" smtClean="0">
                  <a:solidFill>
                    <a:srgbClr val="FF0000"/>
                  </a:solidFill>
                </a:rPr>
                <a:t>3</a:t>
              </a:r>
              <a:endParaRPr lang="el-GR" sz="1400" i="0" baseline="-25000" dirty="0">
                <a:solidFill>
                  <a:srgbClr val="FF0000"/>
                </a:solidFill>
              </a:endParaRPr>
            </a:p>
          </p:txBody>
        </p:sp>
        <p:cxnSp>
          <p:nvCxnSpPr>
            <p:cNvPr id="44" name="Přímá spojovací čára 43"/>
            <p:cNvCxnSpPr/>
            <p:nvPr/>
          </p:nvCxnSpPr>
          <p:spPr>
            <a:xfrm>
              <a:off x="6429388" y="2785851"/>
              <a:ext cx="14287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Přímá spojovací čára 44"/>
            <p:cNvCxnSpPr/>
            <p:nvPr/>
          </p:nvCxnSpPr>
          <p:spPr>
            <a:xfrm>
              <a:off x="6089954" y="2632169"/>
              <a:ext cx="79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6" name="Obdélník 45"/>
          <p:cNvSpPr/>
          <p:nvPr/>
        </p:nvSpPr>
        <p:spPr>
          <a:xfrm rot="5400000">
            <a:off x="5981832" y="4264063"/>
            <a:ext cx="675185" cy="369332"/>
          </a:xfrm>
          <a:prstGeom prst="rect">
            <a:avLst/>
          </a:prstGeom>
        </p:spPr>
        <p:txBody>
          <a:bodyPr wrap="none" anchor="ctr">
            <a:spAutoFit/>
          </a:bodyPr>
          <a:lstStyle/>
          <a:p>
            <a:pPr algn="ctr"/>
            <a:r>
              <a:rPr lang="cs-CZ" dirty="0" smtClean="0"/>
              <a:t>………</a:t>
            </a:r>
            <a:endParaRPr lang="cs-CZ" dirty="0"/>
          </a:p>
        </p:txBody>
      </p:sp>
      <p:grpSp>
        <p:nvGrpSpPr>
          <p:cNvPr id="19" name="Skupina 46"/>
          <p:cNvGrpSpPr/>
          <p:nvPr/>
        </p:nvGrpSpPr>
        <p:grpSpPr>
          <a:xfrm>
            <a:off x="6206196" y="5581772"/>
            <a:ext cx="1264836" cy="561872"/>
            <a:chOff x="5938200" y="2460525"/>
            <a:chExt cx="1264836" cy="561872"/>
          </a:xfrm>
        </p:grpSpPr>
        <p:sp>
          <p:nvSpPr>
            <p:cNvPr id="48" name="Rectangle 4"/>
            <p:cNvSpPr>
              <a:spLocks noChangeArrowheads="1"/>
            </p:cNvSpPr>
            <p:nvPr/>
          </p:nvSpPr>
          <p:spPr bwMode="auto">
            <a:xfrm>
              <a:off x="6349072" y="2714620"/>
              <a:ext cx="445956" cy="307777"/>
            </a:xfrm>
            <a:prstGeom prst="rect">
              <a:avLst/>
            </a:prstGeom>
            <a:noFill/>
            <a:ln w="9525">
              <a:noFill/>
              <a:miter lim="800000"/>
              <a:headEnd/>
              <a:tailEnd/>
            </a:ln>
          </p:spPr>
          <p:txBody>
            <a:bodyPr wrap="none">
              <a:spAutoFit/>
            </a:bodyPr>
            <a:lstStyle/>
            <a:p>
              <a:r>
                <a:rPr lang="cs-CZ" sz="1400" i="0" dirty="0" smtClean="0">
                  <a:solidFill>
                    <a:schemeClr val="tx2"/>
                  </a:solidFill>
                </a:rPr>
                <a:t>x</a:t>
              </a:r>
              <a:r>
                <a:rPr lang="cs-CZ" sz="1400" i="0" baseline="-25000" dirty="0" smtClean="0">
                  <a:solidFill>
                    <a:schemeClr val="tx2"/>
                  </a:solidFill>
                </a:rPr>
                <a:t>100</a:t>
              </a:r>
              <a:endParaRPr lang="el-GR" sz="1400" i="0" baseline="-25000" dirty="0">
                <a:solidFill>
                  <a:schemeClr val="tx2"/>
                </a:solidFill>
              </a:endParaRPr>
            </a:p>
          </p:txBody>
        </p:sp>
        <p:cxnSp>
          <p:nvCxnSpPr>
            <p:cNvPr id="49" name="Přímá spojovací čára 48"/>
            <p:cNvCxnSpPr/>
            <p:nvPr/>
          </p:nvCxnSpPr>
          <p:spPr>
            <a:xfrm rot="5400000">
              <a:off x="6438266" y="2632169"/>
              <a:ext cx="142876"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50" name="Rectangle 4"/>
            <p:cNvSpPr>
              <a:spLocks noChangeArrowheads="1"/>
            </p:cNvSpPr>
            <p:nvPr/>
          </p:nvSpPr>
          <p:spPr bwMode="auto">
            <a:xfrm>
              <a:off x="5991882" y="2460525"/>
              <a:ext cx="239168" cy="307777"/>
            </a:xfrm>
            <a:prstGeom prst="rect">
              <a:avLst/>
            </a:prstGeom>
            <a:noFill/>
            <a:ln w="9525">
              <a:noFill/>
              <a:miter lim="800000"/>
              <a:headEnd/>
              <a:tailEnd/>
            </a:ln>
          </p:spPr>
          <p:txBody>
            <a:bodyPr wrap="non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51" name="Rectangle 4"/>
            <p:cNvSpPr>
              <a:spLocks noChangeArrowheads="1"/>
            </p:cNvSpPr>
            <p:nvPr/>
          </p:nvSpPr>
          <p:spPr bwMode="auto">
            <a:xfrm>
              <a:off x="6770602" y="2460525"/>
              <a:ext cx="239168" cy="307777"/>
            </a:xfrm>
            <a:prstGeom prst="rect">
              <a:avLst/>
            </a:prstGeom>
            <a:noFill/>
            <a:ln w="9525">
              <a:noFill/>
              <a:miter lim="800000"/>
              <a:headEnd/>
              <a:tailEnd/>
            </a:ln>
          </p:spPr>
          <p:txBody>
            <a:bodyPr wrap="squar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52" name="Rectangle 4"/>
            <p:cNvSpPr>
              <a:spLocks noChangeArrowheads="1"/>
            </p:cNvSpPr>
            <p:nvPr/>
          </p:nvSpPr>
          <p:spPr bwMode="auto">
            <a:xfrm>
              <a:off x="5938200" y="2714620"/>
              <a:ext cx="461986" cy="307777"/>
            </a:xfrm>
            <a:prstGeom prst="rect">
              <a:avLst/>
            </a:prstGeom>
            <a:noFill/>
            <a:ln w="9525">
              <a:noFill/>
              <a:miter lim="800000"/>
              <a:headEnd/>
              <a:tailEnd/>
            </a:ln>
          </p:spPr>
          <p:txBody>
            <a:bodyPr wrap="none">
              <a:spAutoFit/>
            </a:bodyPr>
            <a:lstStyle/>
            <a:p>
              <a:r>
                <a:rPr lang="cs-CZ" sz="1400" i="0" dirty="0" smtClean="0">
                  <a:solidFill>
                    <a:schemeClr val="tx2"/>
                  </a:solidFill>
                </a:rPr>
                <a:t>d</a:t>
              </a:r>
              <a:r>
                <a:rPr lang="cs-CZ" sz="1400" i="0" baseline="-25000" dirty="0" smtClean="0">
                  <a:solidFill>
                    <a:schemeClr val="tx2"/>
                  </a:solidFill>
                </a:rPr>
                <a:t>100</a:t>
              </a:r>
              <a:endParaRPr lang="el-GR" sz="1400" i="0" baseline="-25000" dirty="0">
                <a:solidFill>
                  <a:schemeClr val="tx2"/>
                </a:solidFill>
              </a:endParaRPr>
            </a:p>
          </p:txBody>
        </p:sp>
        <p:sp>
          <p:nvSpPr>
            <p:cNvPr id="53" name="Rectangle 4"/>
            <p:cNvSpPr>
              <a:spLocks noChangeArrowheads="1"/>
            </p:cNvSpPr>
            <p:nvPr/>
          </p:nvSpPr>
          <p:spPr bwMode="auto">
            <a:xfrm>
              <a:off x="6741050" y="2714620"/>
              <a:ext cx="461986" cy="307777"/>
            </a:xfrm>
            <a:prstGeom prst="rect">
              <a:avLst/>
            </a:prstGeom>
            <a:noFill/>
            <a:ln w="9525">
              <a:noFill/>
              <a:miter lim="800000"/>
              <a:headEnd/>
              <a:tailEnd/>
            </a:ln>
          </p:spPr>
          <p:txBody>
            <a:bodyPr wrap="none">
              <a:spAutoFit/>
            </a:bodyPr>
            <a:lstStyle/>
            <a:p>
              <a:r>
                <a:rPr lang="cs-CZ" sz="1400" i="0" dirty="0" smtClean="0">
                  <a:solidFill>
                    <a:schemeClr val="tx2"/>
                  </a:solidFill>
                </a:rPr>
                <a:t>h</a:t>
              </a:r>
              <a:r>
                <a:rPr lang="cs-CZ" sz="1400" i="0" baseline="-25000" dirty="0" smtClean="0">
                  <a:solidFill>
                    <a:schemeClr val="tx2"/>
                  </a:solidFill>
                </a:rPr>
                <a:t>100</a:t>
              </a:r>
              <a:endParaRPr lang="el-GR" sz="1400" i="0" baseline="-25000" dirty="0">
                <a:solidFill>
                  <a:schemeClr val="tx2"/>
                </a:solidFill>
              </a:endParaRPr>
            </a:p>
          </p:txBody>
        </p:sp>
        <p:cxnSp>
          <p:nvCxnSpPr>
            <p:cNvPr id="54" name="Přímá spojovací čára 53"/>
            <p:cNvCxnSpPr/>
            <p:nvPr/>
          </p:nvCxnSpPr>
          <p:spPr>
            <a:xfrm>
              <a:off x="6429388" y="2785851"/>
              <a:ext cx="14287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5" name="Přímá spojovací čára 54"/>
            <p:cNvCxnSpPr/>
            <p:nvPr/>
          </p:nvCxnSpPr>
          <p:spPr>
            <a:xfrm>
              <a:off x="6089954" y="2632169"/>
              <a:ext cx="792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20" name="Skupina 55"/>
          <p:cNvGrpSpPr/>
          <p:nvPr/>
        </p:nvGrpSpPr>
        <p:grpSpPr>
          <a:xfrm>
            <a:off x="5974126" y="4938830"/>
            <a:ext cx="1203922" cy="561872"/>
            <a:chOff x="5938200" y="2460525"/>
            <a:chExt cx="1203922" cy="561872"/>
          </a:xfrm>
        </p:grpSpPr>
        <p:sp>
          <p:nvSpPr>
            <p:cNvPr id="57" name="Rectangle 4"/>
            <p:cNvSpPr>
              <a:spLocks noChangeArrowheads="1"/>
            </p:cNvSpPr>
            <p:nvPr/>
          </p:nvSpPr>
          <p:spPr bwMode="auto">
            <a:xfrm>
              <a:off x="6349072" y="2714620"/>
              <a:ext cx="385042" cy="307777"/>
            </a:xfrm>
            <a:prstGeom prst="rect">
              <a:avLst/>
            </a:prstGeom>
            <a:noFill/>
            <a:ln w="9525">
              <a:noFill/>
              <a:miter lim="800000"/>
              <a:headEnd/>
              <a:tailEnd/>
            </a:ln>
          </p:spPr>
          <p:txBody>
            <a:bodyPr wrap="none">
              <a:spAutoFit/>
            </a:bodyPr>
            <a:lstStyle/>
            <a:p>
              <a:r>
                <a:rPr lang="cs-CZ" sz="1400" i="0" dirty="0" smtClean="0">
                  <a:solidFill>
                    <a:schemeClr val="tx2"/>
                  </a:solidFill>
                </a:rPr>
                <a:t>x</a:t>
              </a:r>
              <a:r>
                <a:rPr lang="cs-CZ" sz="1400" i="0" baseline="-25000" dirty="0" smtClean="0">
                  <a:solidFill>
                    <a:schemeClr val="tx2"/>
                  </a:solidFill>
                </a:rPr>
                <a:t>99</a:t>
              </a:r>
              <a:endParaRPr lang="el-GR" sz="1400" i="0" baseline="-25000" dirty="0">
                <a:solidFill>
                  <a:schemeClr val="tx2"/>
                </a:solidFill>
              </a:endParaRPr>
            </a:p>
          </p:txBody>
        </p:sp>
        <p:cxnSp>
          <p:nvCxnSpPr>
            <p:cNvPr id="58" name="Přímá spojovací čára 57"/>
            <p:cNvCxnSpPr/>
            <p:nvPr/>
          </p:nvCxnSpPr>
          <p:spPr>
            <a:xfrm rot="5400000">
              <a:off x="6438266" y="2632169"/>
              <a:ext cx="142876"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59" name="Rectangle 4"/>
            <p:cNvSpPr>
              <a:spLocks noChangeArrowheads="1"/>
            </p:cNvSpPr>
            <p:nvPr/>
          </p:nvSpPr>
          <p:spPr bwMode="auto">
            <a:xfrm>
              <a:off x="5991882" y="2460525"/>
              <a:ext cx="239168" cy="307777"/>
            </a:xfrm>
            <a:prstGeom prst="rect">
              <a:avLst/>
            </a:prstGeom>
            <a:noFill/>
            <a:ln w="9525">
              <a:noFill/>
              <a:miter lim="800000"/>
              <a:headEnd/>
              <a:tailEnd/>
            </a:ln>
          </p:spPr>
          <p:txBody>
            <a:bodyPr wrap="non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60" name="Rectangle 4"/>
            <p:cNvSpPr>
              <a:spLocks noChangeArrowheads="1"/>
            </p:cNvSpPr>
            <p:nvPr/>
          </p:nvSpPr>
          <p:spPr bwMode="auto">
            <a:xfrm>
              <a:off x="6770602" y="2460525"/>
              <a:ext cx="239168" cy="307777"/>
            </a:xfrm>
            <a:prstGeom prst="rect">
              <a:avLst/>
            </a:prstGeom>
            <a:noFill/>
            <a:ln w="9525">
              <a:noFill/>
              <a:miter lim="800000"/>
              <a:headEnd/>
              <a:tailEnd/>
            </a:ln>
          </p:spPr>
          <p:txBody>
            <a:bodyPr wrap="squar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61" name="Rectangle 4"/>
            <p:cNvSpPr>
              <a:spLocks noChangeArrowheads="1"/>
            </p:cNvSpPr>
            <p:nvPr/>
          </p:nvSpPr>
          <p:spPr bwMode="auto">
            <a:xfrm>
              <a:off x="5938200" y="2714620"/>
              <a:ext cx="401072" cy="307777"/>
            </a:xfrm>
            <a:prstGeom prst="rect">
              <a:avLst/>
            </a:prstGeom>
            <a:noFill/>
            <a:ln w="9525">
              <a:noFill/>
              <a:miter lim="800000"/>
              <a:headEnd/>
              <a:tailEnd/>
            </a:ln>
          </p:spPr>
          <p:txBody>
            <a:bodyPr wrap="none">
              <a:spAutoFit/>
            </a:bodyPr>
            <a:lstStyle/>
            <a:p>
              <a:r>
                <a:rPr lang="cs-CZ" sz="1400" i="0" dirty="0" smtClean="0">
                  <a:solidFill>
                    <a:schemeClr val="tx2"/>
                  </a:solidFill>
                </a:rPr>
                <a:t>d</a:t>
              </a:r>
              <a:r>
                <a:rPr lang="cs-CZ" sz="1400" i="0" baseline="-25000" dirty="0" smtClean="0">
                  <a:solidFill>
                    <a:schemeClr val="tx2"/>
                  </a:solidFill>
                </a:rPr>
                <a:t>99</a:t>
              </a:r>
              <a:endParaRPr lang="el-GR" sz="1400" i="0" baseline="-25000" dirty="0">
                <a:solidFill>
                  <a:schemeClr val="tx2"/>
                </a:solidFill>
              </a:endParaRPr>
            </a:p>
          </p:txBody>
        </p:sp>
        <p:sp>
          <p:nvSpPr>
            <p:cNvPr id="62" name="Rectangle 4"/>
            <p:cNvSpPr>
              <a:spLocks noChangeArrowheads="1"/>
            </p:cNvSpPr>
            <p:nvPr/>
          </p:nvSpPr>
          <p:spPr bwMode="auto">
            <a:xfrm>
              <a:off x="6741050" y="2714620"/>
              <a:ext cx="401072" cy="307777"/>
            </a:xfrm>
            <a:prstGeom prst="rect">
              <a:avLst/>
            </a:prstGeom>
            <a:noFill/>
            <a:ln w="9525">
              <a:noFill/>
              <a:miter lim="800000"/>
              <a:headEnd/>
              <a:tailEnd/>
            </a:ln>
          </p:spPr>
          <p:txBody>
            <a:bodyPr wrap="none">
              <a:spAutoFit/>
            </a:bodyPr>
            <a:lstStyle/>
            <a:p>
              <a:r>
                <a:rPr lang="cs-CZ" sz="1400" i="0" dirty="0" smtClean="0">
                  <a:solidFill>
                    <a:schemeClr val="tx2"/>
                  </a:solidFill>
                </a:rPr>
                <a:t>h</a:t>
              </a:r>
              <a:r>
                <a:rPr lang="cs-CZ" sz="1400" i="0" baseline="-25000" dirty="0" smtClean="0">
                  <a:solidFill>
                    <a:schemeClr val="tx2"/>
                  </a:solidFill>
                </a:rPr>
                <a:t>99</a:t>
              </a:r>
              <a:endParaRPr lang="el-GR" sz="1400" i="0" baseline="-25000" dirty="0">
                <a:solidFill>
                  <a:schemeClr val="tx2"/>
                </a:solidFill>
              </a:endParaRPr>
            </a:p>
          </p:txBody>
        </p:sp>
        <p:cxnSp>
          <p:nvCxnSpPr>
            <p:cNvPr id="63" name="Přímá spojovací čára 62"/>
            <p:cNvCxnSpPr/>
            <p:nvPr/>
          </p:nvCxnSpPr>
          <p:spPr>
            <a:xfrm>
              <a:off x="6429388" y="2785851"/>
              <a:ext cx="14287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4" name="Přímá spojovací čára 63"/>
            <p:cNvCxnSpPr/>
            <p:nvPr/>
          </p:nvCxnSpPr>
          <p:spPr>
            <a:xfrm>
              <a:off x="6089954" y="2632169"/>
              <a:ext cx="792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6" name="Obdélník 65"/>
          <p:cNvSpPr/>
          <p:nvPr/>
        </p:nvSpPr>
        <p:spPr>
          <a:xfrm>
            <a:off x="7901936" y="3214686"/>
            <a:ext cx="851643" cy="307777"/>
          </a:xfrm>
          <a:prstGeom prst="rect">
            <a:avLst/>
          </a:prstGeom>
        </p:spPr>
        <p:txBody>
          <a:bodyPr wrap="none">
            <a:spAutoFit/>
          </a:bodyPr>
          <a:lstStyle/>
          <a:p>
            <a:pPr algn="ctr"/>
            <a:r>
              <a:rPr lang="cs-CZ" sz="1400" dirty="0" smtClean="0"/>
              <a:t>cca 95 % </a:t>
            </a:r>
            <a:endParaRPr lang="cs-CZ" sz="1400" dirty="0"/>
          </a:p>
        </p:txBody>
      </p:sp>
      <p:sp>
        <p:nvSpPr>
          <p:cNvPr id="67" name="Pravá složená závorka 66"/>
          <p:cNvSpPr/>
          <p:nvPr/>
        </p:nvSpPr>
        <p:spPr>
          <a:xfrm>
            <a:off x="7429520" y="2473258"/>
            <a:ext cx="214314" cy="3600000"/>
          </a:xfrm>
          <a:prstGeom prst="rightBrace">
            <a:avLst>
              <a:gd name="adj1" fmla="val 33187"/>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68" name="Obdélník 67"/>
          <p:cNvSpPr/>
          <p:nvPr/>
        </p:nvSpPr>
        <p:spPr>
          <a:xfrm>
            <a:off x="7947621" y="4356773"/>
            <a:ext cx="760273" cy="307777"/>
          </a:xfrm>
          <a:prstGeom prst="rect">
            <a:avLst/>
          </a:prstGeom>
        </p:spPr>
        <p:txBody>
          <a:bodyPr wrap="none">
            <a:spAutoFit/>
          </a:bodyPr>
          <a:lstStyle/>
          <a:p>
            <a:pPr algn="ctr"/>
            <a:r>
              <a:rPr lang="cs-CZ" sz="1400" dirty="0" smtClean="0"/>
              <a:t>cca 5 % </a:t>
            </a:r>
            <a:endParaRPr lang="cs-CZ" sz="1400" dirty="0"/>
          </a:p>
        </p:txBody>
      </p:sp>
      <p:grpSp>
        <p:nvGrpSpPr>
          <p:cNvPr id="22" name="Skupina 68"/>
          <p:cNvGrpSpPr/>
          <p:nvPr/>
        </p:nvGrpSpPr>
        <p:grpSpPr>
          <a:xfrm>
            <a:off x="7786710" y="4724516"/>
            <a:ext cx="1082094" cy="561872"/>
            <a:chOff x="5938200" y="2460525"/>
            <a:chExt cx="1082094" cy="561872"/>
          </a:xfrm>
        </p:grpSpPr>
        <p:sp>
          <p:nvSpPr>
            <p:cNvPr id="70" name="Rectangle 4"/>
            <p:cNvSpPr>
              <a:spLocks noChangeArrowheads="1"/>
            </p:cNvSpPr>
            <p:nvPr/>
          </p:nvSpPr>
          <p:spPr bwMode="auto">
            <a:xfrm>
              <a:off x="6349072" y="2714620"/>
              <a:ext cx="263214" cy="307777"/>
            </a:xfrm>
            <a:prstGeom prst="rect">
              <a:avLst/>
            </a:prstGeom>
            <a:noFill/>
            <a:ln w="9525">
              <a:noFill/>
              <a:miter lim="800000"/>
              <a:headEnd/>
              <a:tailEnd/>
            </a:ln>
          </p:spPr>
          <p:txBody>
            <a:bodyPr wrap="none">
              <a:spAutoFit/>
            </a:bodyPr>
            <a:lstStyle/>
            <a:p>
              <a:r>
                <a:rPr lang="cs-CZ" sz="1400" i="0" dirty="0" smtClean="0">
                  <a:solidFill>
                    <a:srgbClr val="FF0000"/>
                  </a:solidFill>
                </a:rPr>
                <a:t>x</a:t>
              </a:r>
              <a:endParaRPr lang="el-GR" sz="1400" i="0" baseline="-25000" dirty="0">
                <a:solidFill>
                  <a:srgbClr val="FF0000"/>
                </a:solidFill>
              </a:endParaRPr>
            </a:p>
          </p:txBody>
        </p:sp>
        <p:cxnSp>
          <p:nvCxnSpPr>
            <p:cNvPr id="71" name="Přímá spojovací čára 70"/>
            <p:cNvCxnSpPr/>
            <p:nvPr/>
          </p:nvCxnSpPr>
          <p:spPr>
            <a:xfrm rot="5400000">
              <a:off x="6438266" y="2632169"/>
              <a:ext cx="14287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2" name="Rectangle 4"/>
            <p:cNvSpPr>
              <a:spLocks noChangeArrowheads="1"/>
            </p:cNvSpPr>
            <p:nvPr/>
          </p:nvSpPr>
          <p:spPr bwMode="auto">
            <a:xfrm>
              <a:off x="5991882" y="2460525"/>
              <a:ext cx="239168" cy="307777"/>
            </a:xfrm>
            <a:prstGeom prst="rect">
              <a:avLst/>
            </a:prstGeom>
            <a:noFill/>
            <a:ln w="9525">
              <a:noFill/>
              <a:miter lim="800000"/>
              <a:headEnd/>
              <a:tailEnd/>
            </a:ln>
          </p:spPr>
          <p:txBody>
            <a:bodyPr wrap="none" anchor="ctr">
              <a:spAutoFit/>
            </a:bodyPr>
            <a:lstStyle/>
            <a:p>
              <a:r>
                <a:rPr lang="cs-CZ" sz="1400" i="0" dirty="0" smtClean="0">
                  <a:solidFill>
                    <a:srgbClr val="FF0000"/>
                  </a:solidFill>
                </a:rPr>
                <a:t>(</a:t>
              </a:r>
              <a:endParaRPr lang="el-GR" sz="1400" i="0" baseline="-25000" dirty="0">
                <a:solidFill>
                  <a:srgbClr val="FF0000"/>
                </a:solidFill>
              </a:endParaRPr>
            </a:p>
          </p:txBody>
        </p:sp>
        <p:sp>
          <p:nvSpPr>
            <p:cNvPr id="73" name="Rectangle 4"/>
            <p:cNvSpPr>
              <a:spLocks noChangeArrowheads="1"/>
            </p:cNvSpPr>
            <p:nvPr/>
          </p:nvSpPr>
          <p:spPr bwMode="auto">
            <a:xfrm>
              <a:off x="6770602" y="2460525"/>
              <a:ext cx="239168" cy="307777"/>
            </a:xfrm>
            <a:prstGeom prst="rect">
              <a:avLst/>
            </a:prstGeom>
            <a:noFill/>
            <a:ln w="9525">
              <a:noFill/>
              <a:miter lim="800000"/>
              <a:headEnd/>
              <a:tailEnd/>
            </a:ln>
          </p:spPr>
          <p:txBody>
            <a:bodyPr wrap="square" anchor="ctr">
              <a:spAutoFit/>
            </a:bodyPr>
            <a:lstStyle/>
            <a:p>
              <a:r>
                <a:rPr lang="cs-CZ" sz="1400" i="0" dirty="0" smtClean="0">
                  <a:solidFill>
                    <a:srgbClr val="FF0000"/>
                  </a:solidFill>
                </a:rPr>
                <a:t>)</a:t>
              </a:r>
              <a:endParaRPr lang="el-GR" sz="1400" i="0" baseline="-25000" dirty="0">
                <a:solidFill>
                  <a:srgbClr val="FF0000"/>
                </a:solidFill>
              </a:endParaRPr>
            </a:p>
          </p:txBody>
        </p:sp>
        <p:sp>
          <p:nvSpPr>
            <p:cNvPr id="74" name="Rectangle 4"/>
            <p:cNvSpPr>
              <a:spLocks noChangeArrowheads="1"/>
            </p:cNvSpPr>
            <p:nvPr/>
          </p:nvSpPr>
          <p:spPr bwMode="auto">
            <a:xfrm>
              <a:off x="5938200" y="2714620"/>
              <a:ext cx="279244" cy="307777"/>
            </a:xfrm>
            <a:prstGeom prst="rect">
              <a:avLst/>
            </a:prstGeom>
            <a:noFill/>
            <a:ln w="9525">
              <a:noFill/>
              <a:miter lim="800000"/>
              <a:headEnd/>
              <a:tailEnd/>
            </a:ln>
          </p:spPr>
          <p:txBody>
            <a:bodyPr wrap="none">
              <a:spAutoFit/>
            </a:bodyPr>
            <a:lstStyle/>
            <a:p>
              <a:r>
                <a:rPr lang="cs-CZ" sz="1400" i="0" dirty="0" smtClean="0">
                  <a:solidFill>
                    <a:srgbClr val="FF0000"/>
                  </a:solidFill>
                </a:rPr>
                <a:t>d</a:t>
              </a:r>
              <a:endParaRPr lang="el-GR" sz="1400" i="0" baseline="-25000" dirty="0">
                <a:solidFill>
                  <a:srgbClr val="FF0000"/>
                </a:solidFill>
              </a:endParaRPr>
            </a:p>
          </p:txBody>
        </p:sp>
        <p:sp>
          <p:nvSpPr>
            <p:cNvPr id="75" name="Rectangle 4"/>
            <p:cNvSpPr>
              <a:spLocks noChangeArrowheads="1"/>
            </p:cNvSpPr>
            <p:nvPr/>
          </p:nvSpPr>
          <p:spPr bwMode="auto">
            <a:xfrm>
              <a:off x="6741050" y="2714620"/>
              <a:ext cx="279244" cy="307777"/>
            </a:xfrm>
            <a:prstGeom prst="rect">
              <a:avLst/>
            </a:prstGeom>
            <a:noFill/>
            <a:ln w="9525">
              <a:noFill/>
              <a:miter lim="800000"/>
              <a:headEnd/>
              <a:tailEnd/>
            </a:ln>
          </p:spPr>
          <p:txBody>
            <a:bodyPr wrap="none">
              <a:spAutoFit/>
            </a:bodyPr>
            <a:lstStyle/>
            <a:p>
              <a:r>
                <a:rPr lang="cs-CZ" sz="1400" i="0" dirty="0" smtClean="0">
                  <a:solidFill>
                    <a:srgbClr val="FF0000"/>
                  </a:solidFill>
                </a:rPr>
                <a:t>h</a:t>
              </a:r>
              <a:endParaRPr lang="el-GR" sz="1400" i="0" baseline="-25000" dirty="0">
                <a:solidFill>
                  <a:srgbClr val="FF0000"/>
                </a:solidFill>
              </a:endParaRPr>
            </a:p>
          </p:txBody>
        </p:sp>
        <p:cxnSp>
          <p:nvCxnSpPr>
            <p:cNvPr id="76" name="Přímá spojovací čára 75"/>
            <p:cNvCxnSpPr/>
            <p:nvPr/>
          </p:nvCxnSpPr>
          <p:spPr>
            <a:xfrm>
              <a:off x="6429388" y="2785851"/>
              <a:ext cx="14287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Přímá spojovací čára 76"/>
            <p:cNvCxnSpPr/>
            <p:nvPr/>
          </p:nvCxnSpPr>
          <p:spPr>
            <a:xfrm>
              <a:off x="6089954" y="2632169"/>
              <a:ext cx="79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3" name="Skupina 77"/>
          <p:cNvGrpSpPr/>
          <p:nvPr/>
        </p:nvGrpSpPr>
        <p:grpSpPr>
          <a:xfrm>
            <a:off x="7786710" y="3582428"/>
            <a:ext cx="1082094" cy="561872"/>
            <a:chOff x="5938200" y="2460525"/>
            <a:chExt cx="1082094" cy="561872"/>
          </a:xfrm>
        </p:grpSpPr>
        <p:sp>
          <p:nvSpPr>
            <p:cNvPr id="79" name="Rectangle 4"/>
            <p:cNvSpPr>
              <a:spLocks noChangeArrowheads="1"/>
            </p:cNvSpPr>
            <p:nvPr/>
          </p:nvSpPr>
          <p:spPr bwMode="auto">
            <a:xfrm>
              <a:off x="6349072" y="2714620"/>
              <a:ext cx="263214" cy="307777"/>
            </a:xfrm>
            <a:prstGeom prst="rect">
              <a:avLst/>
            </a:prstGeom>
            <a:noFill/>
            <a:ln w="9525">
              <a:noFill/>
              <a:miter lim="800000"/>
              <a:headEnd/>
              <a:tailEnd/>
            </a:ln>
          </p:spPr>
          <p:txBody>
            <a:bodyPr wrap="none">
              <a:spAutoFit/>
            </a:bodyPr>
            <a:lstStyle/>
            <a:p>
              <a:r>
                <a:rPr lang="cs-CZ" sz="1400" i="0" dirty="0" smtClean="0">
                  <a:solidFill>
                    <a:schemeClr val="tx2"/>
                  </a:solidFill>
                </a:rPr>
                <a:t>x</a:t>
              </a:r>
              <a:endParaRPr lang="el-GR" sz="1400" i="0" baseline="-25000" dirty="0">
                <a:solidFill>
                  <a:schemeClr val="tx2"/>
                </a:solidFill>
              </a:endParaRPr>
            </a:p>
          </p:txBody>
        </p:sp>
        <p:cxnSp>
          <p:nvCxnSpPr>
            <p:cNvPr id="80" name="Přímá spojovací čára 79"/>
            <p:cNvCxnSpPr/>
            <p:nvPr/>
          </p:nvCxnSpPr>
          <p:spPr>
            <a:xfrm rot="5400000">
              <a:off x="6438266" y="2632169"/>
              <a:ext cx="142876"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81" name="Rectangle 4"/>
            <p:cNvSpPr>
              <a:spLocks noChangeArrowheads="1"/>
            </p:cNvSpPr>
            <p:nvPr/>
          </p:nvSpPr>
          <p:spPr bwMode="auto">
            <a:xfrm>
              <a:off x="5991882" y="2460525"/>
              <a:ext cx="239168" cy="307777"/>
            </a:xfrm>
            <a:prstGeom prst="rect">
              <a:avLst/>
            </a:prstGeom>
            <a:noFill/>
            <a:ln w="9525">
              <a:noFill/>
              <a:miter lim="800000"/>
              <a:headEnd/>
              <a:tailEnd/>
            </a:ln>
          </p:spPr>
          <p:txBody>
            <a:bodyPr wrap="non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82" name="Rectangle 4"/>
            <p:cNvSpPr>
              <a:spLocks noChangeArrowheads="1"/>
            </p:cNvSpPr>
            <p:nvPr/>
          </p:nvSpPr>
          <p:spPr bwMode="auto">
            <a:xfrm>
              <a:off x="6770602" y="2460525"/>
              <a:ext cx="239168" cy="307777"/>
            </a:xfrm>
            <a:prstGeom prst="rect">
              <a:avLst/>
            </a:prstGeom>
            <a:noFill/>
            <a:ln w="9525">
              <a:noFill/>
              <a:miter lim="800000"/>
              <a:headEnd/>
              <a:tailEnd/>
            </a:ln>
          </p:spPr>
          <p:txBody>
            <a:bodyPr wrap="square" anchor="ctr">
              <a:spAutoFit/>
            </a:bodyPr>
            <a:lstStyle/>
            <a:p>
              <a:r>
                <a:rPr lang="cs-CZ" sz="1400" i="0" dirty="0" smtClean="0">
                  <a:solidFill>
                    <a:schemeClr val="tx2"/>
                  </a:solidFill>
                </a:rPr>
                <a:t>)</a:t>
              </a:r>
              <a:endParaRPr lang="el-GR" sz="1400" i="0" baseline="-25000" dirty="0">
                <a:solidFill>
                  <a:schemeClr val="tx2"/>
                </a:solidFill>
              </a:endParaRPr>
            </a:p>
          </p:txBody>
        </p:sp>
        <p:sp>
          <p:nvSpPr>
            <p:cNvPr id="83" name="Rectangle 4"/>
            <p:cNvSpPr>
              <a:spLocks noChangeArrowheads="1"/>
            </p:cNvSpPr>
            <p:nvPr/>
          </p:nvSpPr>
          <p:spPr bwMode="auto">
            <a:xfrm>
              <a:off x="5938200" y="2714620"/>
              <a:ext cx="279244" cy="307777"/>
            </a:xfrm>
            <a:prstGeom prst="rect">
              <a:avLst/>
            </a:prstGeom>
            <a:noFill/>
            <a:ln w="9525">
              <a:noFill/>
              <a:miter lim="800000"/>
              <a:headEnd/>
              <a:tailEnd/>
            </a:ln>
          </p:spPr>
          <p:txBody>
            <a:bodyPr wrap="none">
              <a:spAutoFit/>
            </a:bodyPr>
            <a:lstStyle/>
            <a:p>
              <a:r>
                <a:rPr lang="cs-CZ" sz="1400" i="0" dirty="0" smtClean="0">
                  <a:solidFill>
                    <a:schemeClr val="tx2"/>
                  </a:solidFill>
                </a:rPr>
                <a:t>d</a:t>
              </a:r>
              <a:endParaRPr lang="el-GR" sz="1400" i="0" baseline="-25000" dirty="0">
                <a:solidFill>
                  <a:schemeClr val="tx2"/>
                </a:solidFill>
              </a:endParaRPr>
            </a:p>
          </p:txBody>
        </p:sp>
        <p:sp>
          <p:nvSpPr>
            <p:cNvPr id="84" name="Rectangle 4"/>
            <p:cNvSpPr>
              <a:spLocks noChangeArrowheads="1"/>
            </p:cNvSpPr>
            <p:nvPr/>
          </p:nvSpPr>
          <p:spPr bwMode="auto">
            <a:xfrm>
              <a:off x="6741050" y="2714620"/>
              <a:ext cx="279244" cy="307777"/>
            </a:xfrm>
            <a:prstGeom prst="rect">
              <a:avLst/>
            </a:prstGeom>
            <a:noFill/>
            <a:ln w="9525">
              <a:noFill/>
              <a:miter lim="800000"/>
              <a:headEnd/>
              <a:tailEnd/>
            </a:ln>
          </p:spPr>
          <p:txBody>
            <a:bodyPr wrap="none">
              <a:spAutoFit/>
            </a:bodyPr>
            <a:lstStyle/>
            <a:p>
              <a:r>
                <a:rPr lang="cs-CZ" sz="1400" i="0" dirty="0" smtClean="0">
                  <a:solidFill>
                    <a:schemeClr val="tx2"/>
                  </a:solidFill>
                </a:rPr>
                <a:t>h</a:t>
              </a:r>
              <a:endParaRPr lang="el-GR" sz="1400" i="0" baseline="-25000" dirty="0">
                <a:solidFill>
                  <a:schemeClr val="tx2"/>
                </a:solidFill>
              </a:endParaRPr>
            </a:p>
          </p:txBody>
        </p:sp>
        <p:cxnSp>
          <p:nvCxnSpPr>
            <p:cNvPr id="85" name="Přímá spojovací čára 84"/>
            <p:cNvCxnSpPr/>
            <p:nvPr/>
          </p:nvCxnSpPr>
          <p:spPr>
            <a:xfrm>
              <a:off x="6429388" y="2785851"/>
              <a:ext cx="14287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6" name="Přímá spojovací čára 85"/>
            <p:cNvCxnSpPr/>
            <p:nvPr/>
          </p:nvCxnSpPr>
          <p:spPr>
            <a:xfrm>
              <a:off x="6089954" y="2632169"/>
              <a:ext cx="792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Obrázek 21" descr="z_test_p_value_prostata.jpeg"/>
          <p:cNvPicPr>
            <a:picLocks noChangeAspect="1"/>
          </p:cNvPicPr>
          <p:nvPr/>
        </p:nvPicPr>
        <p:blipFill>
          <a:blip r:embed="rId3" cstate="print"/>
          <a:srcRect l="5357" t="9761" r="4241" b="7526"/>
          <a:stretch>
            <a:fillRect/>
          </a:stretch>
        </p:blipFill>
        <p:spPr>
          <a:xfrm>
            <a:off x="910906" y="3107322"/>
            <a:ext cx="3546486" cy="3240000"/>
          </a:xfrm>
          <a:prstGeom prst="rect">
            <a:avLst/>
          </a:prstGeom>
        </p:spPr>
      </p:pic>
      <p:sp>
        <p:nvSpPr>
          <p:cNvPr id="2" name="Nadpis 1"/>
          <p:cNvSpPr>
            <a:spLocks noGrp="1"/>
          </p:cNvSpPr>
          <p:nvPr>
            <p:ph type="title"/>
          </p:nvPr>
        </p:nvSpPr>
        <p:spPr/>
        <p:txBody>
          <a:bodyPr/>
          <a:lstStyle/>
          <a:p>
            <a:r>
              <a:rPr lang="cs-CZ" dirty="0" smtClean="0"/>
              <a:t>Příklad – </a:t>
            </a:r>
            <a:r>
              <a:rPr lang="cs-CZ" i="1" dirty="0" smtClean="0"/>
              <a:t>p</a:t>
            </a:r>
            <a:r>
              <a:rPr lang="cs-CZ" dirty="0" smtClean="0"/>
              <a:t>-hodnota</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4"/>
              </a:buBlip>
              <a:tabLst/>
              <a:defRPr/>
            </a:pPr>
            <a:r>
              <a:rPr lang="cs-CZ" dirty="0" smtClean="0"/>
              <a:t>Vraťme se k příkladu s objemem mužské prostaty – hodnota testové statistiky </a:t>
            </a:r>
            <a:r>
              <a:rPr lang="cs-CZ" i="1" dirty="0" smtClean="0"/>
              <a:t>z</a:t>
            </a:r>
            <a:r>
              <a:rPr lang="cs-CZ" dirty="0" smtClean="0"/>
              <a:t> = 2,14. </a:t>
            </a:r>
            <a:r>
              <a:rPr lang="cs-CZ" b="1" dirty="0" smtClean="0"/>
              <a:t>Jaká jí odpovídá </a:t>
            </a:r>
            <a:r>
              <a:rPr lang="cs-CZ" b="1" i="1" dirty="0" smtClean="0"/>
              <a:t>p</a:t>
            </a:r>
            <a:r>
              <a:rPr lang="cs-CZ" b="1" dirty="0" smtClean="0"/>
              <a:t>-hodnota?</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4"/>
              </a:buBlip>
              <a:tabLst/>
              <a:defRPr/>
            </a:pPr>
            <a:r>
              <a:rPr lang="cs-CZ" dirty="0" smtClean="0">
                <a:solidFill>
                  <a:srgbClr val="FF0000"/>
                </a:solidFill>
              </a:rPr>
              <a:t>Důležité je uvědomit si, že máme oboustrannou alternativní hypotézu!</a:t>
            </a:r>
          </a:p>
        </p:txBody>
      </p:sp>
      <p:cxnSp>
        <p:nvCxnSpPr>
          <p:cNvPr id="10" name="Přímá spojovací čára 9"/>
          <p:cNvCxnSpPr>
            <a:stCxn id="12" idx="2"/>
          </p:cNvCxnSpPr>
          <p:nvPr/>
        </p:nvCxnSpPr>
        <p:spPr>
          <a:xfrm rot="5400000">
            <a:off x="3588142" y="5521527"/>
            <a:ext cx="433937" cy="381669"/>
          </a:xfrm>
          <a:prstGeom prst="line">
            <a:avLst/>
          </a:prstGeom>
          <a:ln w="19050">
            <a:solidFill>
              <a:srgbClr val="00B05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 name="Přímá spojovací čára 10"/>
          <p:cNvCxnSpPr>
            <a:endCxn id="13" idx="2"/>
          </p:cNvCxnSpPr>
          <p:nvPr/>
        </p:nvCxnSpPr>
        <p:spPr>
          <a:xfrm rot="16200000" flipV="1">
            <a:off x="1510481" y="5521526"/>
            <a:ext cx="433936" cy="381669"/>
          </a:xfrm>
          <a:prstGeom prst="line">
            <a:avLst/>
          </a:prstGeom>
          <a:ln w="19050">
            <a:solidFill>
              <a:srgbClr val="00B050"/>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Obdélník 11"/>
          <p:cNvSpPr/>
          <p:nvPr/>
        </p:nvSpPr>
        <p:spPr>
          <a:xfrm>
            <a:off x="3705640" y="5187616"/>
            <a:ext cx="580608" cy="307777"/>
          </a:xfrm>
          <a:prstGeom prst="rect">
            <a:avLst/>
          </a:prstGeom>
        </p:spPr>
        <p:txBody>
          <a:bodyPr wrap="none">
            <a:spAutoFit/>
          </a:bodyPr>
          <a:lstStyle/>
          <a:p>
            <a:pPr algn="ctr"/>
            <a:r>
              <a:rPr lang="cs-CZ" sz="1400" dirty="0" smtClean="0"/>
              <a:t>1,6 %</a:t>
            </a:r>
            <a:endParaRPr lang="cs-CZ" sz="1400" dirty="0"/>
          </a:p>
        </p:txBody>
      </p:sp>
      <p:sp>
        <p:nvSpPr>
          <p:cNvPr id="13" name="Obdélník 12"/>
          <p:cNvSpPr/>
          <p:nvPr/>
        </p:nvSpPr>
        <p:spPr>
          <a:xfrm>
            <a:off x="1246310" y="5187616"/>
            <a:ext cx="580608" cy="307777"/>
          </a:xfrm>
          <a:prstGeom prst="rect">
            <a:avLst/>
          </a:prstGeom>
        </p:spPr>
        <p:txBody>
          <a:bodyPr wrap="none">
            <a:spAutoFit/>
          </a:bodyPr>
          <a:lstStyle/>
          <a:p>
            <a:pPr algn="ctr"/>
            <a:r>
              <a:rPr lang="cs-CZ" sz="1400" dirty="0" smtClean="0"/>
              <a:t>1,6 %</a:t>
            </a:r>
            <a:endParaRPr lang="cs-CZ" sz="1400" dirty="0"/>
          </a:p>
        </p:txBody>
      </p:sp>
      <p:sp>
        <p:nvSpPr>
          <p:cNvPr id="16" name="Obdélník 15"/>
          <p:cNvSpPr/>
          <p:nvPr/>
        </p:nvSpPr>
        <p:spPr>
          <a:xfrm>
            <a:off x="3046612" y="2750132"/>
            <a:ext cx="1156470" cy="369332"/>
          </a:xfrm>
          <a:prstGeom prst="rect">
            <a:avLst/>
          </a:prstGeom>
        </p:spPr>
        <p:txBody>
          <a:bodyPr wrap="none">
            <a:spAutoFit/>
          </a:bodyPr>
          <a:lstStyle/>
          <a:p>
            <a:r>
              <a:rPr lang="cs-CZ" i="1" dirty="0" smtClean="0">
                <a:solidFill>
                  <a:srgbClr val="00B050"/>
                </a:solidFill>
              </a:rPr>
              <a:t>z</a:t>
            </a:r>
            <a:r>
              <a:rPr lang="cs-CZ" dirty="0" smtClean="0">
                <a:solidFill>
                  <a:srgbClr val="00B050"/>
                </a:solidFill>
              </a:rPr>
              <a:t> statistika</a:t>
            </a:r>
            <a:endParaRPr lang="cs-CZ" dirty="0">
              <a:solidFill>
                <a:srgbClr val="00B050"/>
              </a:solidFill>
            </a:endParaRPr>
          </a:p>
        </p:txBody>
      </p:sp>
      <p:sp>
        <p:nvSpPr>
          <p:cNvPr id="17" name="Šipka dolů 16"/>
          <p:cNvSpPr/>
          <p:nvPr/>
        </p:nvSpPr>
        <p:spPr>
          <a:xfrm>
            <a:off x="3529005" y="3071603"/>
            <a:ext cx="64294" cy="18000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Obdélník 17"/>
          <p:cNvSpPr/>
          <p:nvPr/>
        </p:nvSpPr>
        <p:spPr>
          <a:xfrm>
            <a:off x="4883240" y="3071810"/>
            <a:ext cx="4129657" cy="369332"/>
          </a:xfrm>
          <a:prstGeom prst="rect">
            <a:avLst/>
          </a:prstGeom>
        </p:spPr>
        <p:txBody>
          <a:bodyPr wrap="none">
            <a:spAutoFit/>
          </a:bodyPr>
          <a:lstStyle/>
          <a:p>
            <a:r>
              <a:rPr lang="cs-CZ" b="1" i="1" dirty="0" smtClean="0"/>
              <a:t>p</a:t>
            </a:r>
            <a:r>
              <a:rPr lang="cs-CZ" b="1" dirty="0" smtClean="0"/>
              <a:t>-hodnota pro oboustrannou alternativu:</a:t>
            </a:r>
          </a:p>
        </p:txBody>
      </p:sp>
      <p:sp>
        <p:nvSpPr>
          <p:cNvPr id="20" name="Obdélník 19"/>
          <p:cNvSpPr/>
          <p:nvPr/>
        </p:nvSpPr>
        <p:spPr>
          <a:xfrm>
            <a:off x="1366168" y="2749141"/>
            <a:ext cx="1227003" cy="369332"/>
          </a:xfrm>
          <a:prstGeom prst="rect">
            <a:avLst/>
          </a:prstGeom>
        </p:spPr>
        <p:txBody>
          <a:bodyPr wrap="none">
            <a:spAutoFit/>
          </a:bodyPr>
          <a:lstStyle/>
          <a:p>
            <a:r>
              <a:rPr lang="cs-CZ" i="1" dirty="0" smtClean="0">
                <a:solidFill>
                  <a:srgbClr val="00B050"/>
                </a:solidFill>
              </a:rPr>
              <a:t>-z</a:t>
            </a:r>
            <a:r>
              <a:rPr lang="cs-CZ" dirty="0" smtClean="0">
                <a:solidFill>
                  <a:srgbClr val="00B050"/>
                </a:solidFill>
              </a:rPr>
              <a:t> statistika</a:t>
            </a:r>
            <a:endParaRPr lang="cs-CZ" dirty="0">
              <a:solidFill>
                <a:srgbClr val="00B050"/>
              </a:solidFill>
            </a:endParaRPr>
          </a:p>
        </p:txBody>
      </p:sp>
      <p:sp>
        <p:nvSpPr>
          <p:cNvPr id="21" name="Šipka dolů 20"/>
          <p:cNvSpPr/>
          <p:nvPr/>
        </p:nvSpPr>
        <p:spPr>
          <a:xfrm>
            <a:off x="1937755" y="3070612"/>
            <a:ext cx="64294" cy="18000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12290" name="Object 2"/>
          <p:cNvGraphicFramePr>
            <a:graphicFrameLocks noChangeAspect="1"/>
          </p:cNvGraphicFramePr>
          <p:nvPr/>
        </p:nvGraphicFramePr>
        <p:xfrm>
          <a:off x="4929190" y="3500438"/>
          <a:ext cx="2593975" cy="407988"/>
        </p:xfrm>
        <a:graphic>
          <a:graphicData uri="http://schemas.openxmlformats.org/presentationml/2006/ole">
            <mc:AlternateContent xmlns:mc="http://schemas.openxmlformats.org/markup-compatibility/2006">
              <mc:Choice xmlns:v="urn:schemas-microsoft-com:vml" Requires="v">
                <p:oleObj spid="_x0000_s12300" name="Rovnice" r:id="rId5" imgW="1447560" imgH="228600" progId="Equation.3">
                  <p:embed/>
                </p:oleObj>
              </mc:Choice>
              <mc:Fallback>
                <p:oleObj name="Rovnice" r:id="rId5" imgW="1447560" imgH="2286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9190" y="3500438"/>
                        <a:ext cx="2593975"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Obdélník 23"/>
          <p:cNvSpPr/>
          <p:nvPr/>
        </p:nvSpPr>
        <p:spPr>
          <a:xfrm>
            <a:off x="4876236" y="4131238"/>
            <a:ext cx="3191066" cy="369332"/>
          </a:xfrm>
          <a:prstGeom prst="rect">
            <a:avLst/>
          </a:prstGeom>
        </p:spPr>
        <p:txBody>
          <a:bodyPr wrap="none">
            <a:spAutoFit/>
          </a:bodyPr>
          <a:lstStyle/>
          <a:p>
            <a:r>
              <a:rPr lang="cs-CZ" b="1" i="1" dirty="0" smtClean="0"/>
              <a:t>p</a:t>
            </a:r>
            <a:r>
              <a:rPr lang="cs-CZ" b="1" dirty="0" smtClean="0"/>
              <a:t>-hodnota pro </a:t>
            </a:r>
            <a:r>
              <a:rPr lang="cs-CZ" b="1" i="1" dirty="0" smtClean="0"/>
              <a:t>z</a:t>
            </a:r>
            <a:r>
              <a:rPr lang="cs-CZ" b="1" dirty="0" smtClean="0"/>
              <a:t>-test z příkladu:</a:t>
            </a:r>
          </a:p>
        </p:txBody>
      </p:sp>
      <p:graphicFrame>
        <p:nvGraphicFramePr>
          <p:cNvPr id="12291" name="Object 3"/>
          <p:cNvGraphicFramePr>
            <a:graphicFrameLocks noChangeAspect="1"/>
          </p:cNvGraphicFramePr>
          <p:nvPr/>
        </p:nvGraphicFramePr>
        <p:xfrm>
          <a:off x="4929190" y="4589476"/>
          <a:ext cx="2867025" cy="768350"/>
        </p:xfrm>
        <a:graphic>
          <a:graphicData uri="http://schemas.openxmlformats.org/presentationml/2006/ole">
            <mc:AlternateContent xmlns:mc="http://schemas.openxmlformats.org/markup-compatibility/2006">
              <mc:Choice xmlns:v="urn:schemas-microsoft-com:vml" Requires="v">
                <p:oleObj spid="_x0000_s12301" name="Rovnice" r:id="rId7" imgW="1600200" imgH="431640" progId="Equation.3">
                  <p:embed/>
                </p:oleObj>
              </mc:Choice>
              <mc:Fallback>
                <p:oleObj name="Rovnice" r:id="rId7" imgW="1600200" imgH="431640"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29190" y="4589476"/>
                        <a:ext cx="2867025" cy="768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Velikost vzorku a významnost výsledku</a:t>
            </a:r>
            <a:endParaRPr lang="cs-CZ" dirty="0"/>
          </a:p>
        </p:txBody>
      </p:sp>
      <p:sp>
        <p:nvSpPr>
          <p:cNvPr id="3" name="Podnadpis 2"/>
          <p:cNvSpPr txBox="1">
            <a:spLocks/>
          </p:cNvSpPr>
          <p:nvPr/>
        </p:nvSpPr>
        <p:spPr>
          <a:xfrm>
            <a:off x="864378" y="1500174"/>
            <a:ext cx="7636712" cy="4714908"/>
          </a:xfrm>
          <a:prstGeom prst="rect">
            <a:avLst/>
          </a:prstGeom>
        </p:spPr>
        <p:txBody>
          <a:bodyPr vert="horz" lIns="91440" tIns="45720" rIns="91440" bIns="45720" rtlCol="0">
            <a:noAutofit/>
          </a:bodyPr>
          <a:lstStyle/>
          <a:p>
            <a:pPr marL="182563" lvl="0" indent="-182563">
              <a:lnSpc>
                <a:spcPct val="120000"/>
              </a:lnSpc>
              <a:spcBef>
                <a:spcPct val="20000"/>
              </a:spcBef>
              <a:buBlip>
                <a:blip r:embed="rId3"/>
              </a:buBlip>
              <a:defRPr/>
            </a:pPr>
            <a:r>
              <a:rPr lang="cs-CZ" b="1" dirty="0" smtClean="0"/>
              <a:t>Vraťme se k příkladu s objemem mužské prostaty – ALE s </a:t>
            </a:r>
            <a:r>
              <a:rPr lang="cs-CZ" b="1" i="1" dirty="0" smtClean="0"/>
              <a:t>n</a:t>
            </a:r>
            <a:r>
              <a:rPr lang="cs-CZ" b="1" dirty="0" smtClean="0"/>
              <a:t> = 10!</a:t>
            </a:r>
          </a:p>
          <a:p>
            <a:pPr marL="182563" lvl="0" indent="-182563">
              <a:lnSpc>
                <a:spcPct val="120000"/>
              </a:lnSpc>
              <a:spcBef>
                <a:spcPct val="20000"/>
              </a:spcBef>
              <a:buBlip>
                <a:blip r:embed="rId3"/>
              </a:buBlip>
              <a:defRPr/>
            </a:pPr>
            <a:r>
              <a:rPr lang="cs-CZ" dirty="0" smtClean="0"/>
              <a:t>Chceme ověřit platnost			proti</a:t>
            </a:r>
          </a:p>
          <a:p>
            <a:pPr marL="182563" lvl="0" indent="-182563">
              <a:lnSpc>
                <a:spcPct val="120000"/>
              </a:lnSpc>
              <a:spcBef>
                <a:spcPct val="20000"/>
              </a:spcBef>
              <a:buBlip>
                <a:blip r:embed="rId3"/>
              </a:buBlip>
              <a:defRPr/>
            </a:pPr>
            <a:r>
              <a:rPr lang="cs-CZ" dirty="0" smtClean="0"/>
              <a:t>Platí-li H</a:t>
            </a:r>
            <a:r>
              <a:rPr lang="cs-CZ" baseline="-25000" dirty="0" smtClean="0"/>
              <a:t>0</a:t>
            </a:r>
            <a:r>
              <a:rPr lang="cs-CZ" dirty="0" smtClean="0"/>
              <a:t>, pak 				(předpokládáme, že známe </a:t>
            </a:r>
            <a:r>
              <a:rPr lang="el-GR" dirty="0" smtClean="0"/>
              <a:t>σ</a:t>
            </a:r>
            <a:r>
              <a:rPr lang="cs-CZ" dirty="0" smtClean="0"/>
              <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kumimoji="0" lang="cs-CZ" b="0" i="0" u="none" strike="noStrike" kern="1200" cap="none" spc="0" normalizeH="0" baseline="0" noProof="0" dirty="0" smtClean="0">
                <a:ln>
                  <a:noFill/>
                </a:ln>
                <a:solidFill>
                  <a:schemeClr val="tx1"/>
                </a:solidFill>
                <a:effectLst/>
                <a:uLnTx/>
                <a:uFillTx/>
                <a:latin typeface="+mn-lt"/>
                <a:ea typeface="+mn-ea"/>
                <a:cs typeface="+mn-cs"/>
              </a:rPr>
              <a:t>Pak</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kumimoji="0" lang="cs-CZ" b="0" i="0" u="none" strike="noStrike" kern="1200" cap="none" spc="0" normalizeH="0" baseline="0" noProof="0" dirty="0" smtClean="0">
              <a:ln>
                <a:noFill/>
              </a:ln>
              <a:solidFill>
                <a:schemeClr val="tx1"/>
              </a:solidFill>
              <a:effectLst/>
              <a:uLnTx/>
              <a:uFillTx/>
              <a:latin typeface="+mn-lt"/>
              <a:ea typeface="+mn-ea"/>
              <a:cs typeface="+mn-cs"/>
            </a:endParaRP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b="1" dirty="0" smtClean="0">
                <a:solidFill>
                  <a:srgbClr val="FF0000"/>
                </a:solidFill>
              </a:rPr>
              <a:t>H</a:t>
            </a:r>
            <a:r>
              <a:rPr lang="cs-CZ" b="1" baseline="-25000" dirty="0" smtClean="0">
                <a:solidFill>
                  <a:srgbClr val="FF0000"/>
                </a:solidFill>
              </a:rPr>
              <a:t>0</a:t>
            </a:r>
            <a:r>
              <a:rPr lang="cs-CZ" b="1" dirty="0" smtClean="0">
                <a:solidFill>
                  <a:srgbClr val="FF0000"/>
                </a:solidFill>
              </a:rPr>
              <a:t> nyní nezamítáme!</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kumimoji="0" lang="cs-CZ" b="1" i="0" u="none" strike="noStrike" kern="1200" cap="none" spc="0" normalizeH="0" baseline="0" noProof="0" dirty="0" smtClean="0">
                <a:ln>
                  <a:noFill/>
                </a:ln>
                <a:solidFill>
                  <a:srgbClr val="FF0000"/>
                </a:solidFill>
                <a:effectLst/>
                <a:uLnTx/>
                <a:uFillTx/>
                <a:latin typeface="+mn-lt"/>
                <a:ea typeface="+mn-ea"/>
                <a:cs typeface="+mn-cs"/>
              </a:rPr>
              <a:t>Rozdíl se nezměnil, pouze je menší </a:t>
            </a:r>
            <a:r>
              <a:rPr kumimoji="0" lang="cs-CZ" b="1" i="1" u="none" strike="noStrike" kern="1200" cap="none" spc="0" normalizeH="0" baseline="0" noProof="0" dirty="0" smtClean="0">
                <a:ln>
                  <a:noFill/>
                </a:ln>
                <a:solidFill>
                  <a:srgbClr val="FF0000"/>
                </a:solidFill>
                <a:effectLst/>
                <a:uLnTx/>
                <a:uFillTx/>
                <a:latin typeface="+mn-lt"/>
                <a:ea typeface="+mn-ea"/>
                <a:cs typeface="+mn-cs"/>
              </a:rPr>
              <a:t>n</a:t>
            </a:r>
            <a:r>
              <a:rPr kumimoji="0" lang="cs-CZ" b="1" i="0" u="none" strike="noStrike" kern="1200" cap="none" spc="0" normalizeH="0" baseline="0" noProof="0" dirty="0" smtClean="0">
                <a:ln>
                  <a:noFill/>
                </a:ln>
                <a:solidFill>
                  <a:srgbClr val="FF0000"/>
                </a:solidFill>
                <a:effectLst/>
                <a:uLnTx/>
                <a:uFillTx/>
                <a:latin typeface="+mn-lt"/>
                <a:ea typeface="+mn-ea"/>
                <a:cs typeface="+mn-cs"/>
              </a:rPr>
              <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solidFill>
                  <a:srgbClr val="FF0000"/>
                </a:solidFill>
              </a:rPr>
              <a:t>Máme méně informace.</a:t>
            </a:r>
            <a:endParaRPr kumimoji="0" lang="cs-CZ" i="0" u="none" strike="noStrike" kern="1200" cap="none" spc="0" normalizeH="0" baseline="0" noProof="0" dirty="0">
              <a:ln>
                <a:noFill/>
              </a:ln>
              <a:solidFill>
                <a:srgbClr val="FF0000"/>
              </a:solidFill>
              <a:effectLst/>
              <a:uLnTx/>
              <a:uFillTx/>
              <a:latin typeface="+mn-lt"/>
              <a:ea typeface="+mn-ea"/>
              <a:cs typeface="+mn-cs"/>
            </a:endParaRPr>
          </a:p>
        </p:txBody>
      </p:sp>
      <p:graphicFrame>
        <p:nvGraphicFramePr>
          <p:cNvPr id="13314" name="Object 2"/>
          <p:cNvGraphicFramePr>
            <a:graphicFrameLocks noChangeAspect="1"/>
          </p:cNvGraphicFramePr>
          <p:nvPr/>
        </p:nvGraphicFramePr>
        <p:xfrm>
          <a:off x="3716338" y="1928802"/>
          <a:ext cx="1438275" cy="361950"/>
        </p:xfrm>
        <a:graphic>
          <a:graphicData uri="http://schemas.openxmlformats.org/presentationml/2006/ole">
            <mc:AlternateContent xmlns:mc="http://schemas.openxmlformats.org/markup-compatibility/2006">
              <mc:Choice xmlns:v="urn:schemas-microsoft-com:vml" Requires="v">
                <p:oleObj spid="_x0000_s13345" name="Rovnice" r:id="rId4" imgW="914400" imgH="228600" progId="Equation.3">
                  <p:embed/>
                </p:oleObj>
              </mc:Choice>
              <mc:Fallback>
                <p:oleObj name="Rovnice" r:id="rId4" imgW="914400" imgH="2286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6338" y="1928802"/>
                        <a:ext cx="1438275"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5" name="Object 3"/>
          <p:cNvGraphicFramePr>
            <a:graphicFrameLocks noChangeAspect="1"/>
          </p:cNvGraphicFramePr>
          <p:nvPr/>
        </p:nvGraphicFramePr>
        <p:xfrm>
          <a:off x="6440488" y="1928802"/>
          <a:ext cx="1417637" cy="341313"/>
        </p:xfrm>
        <a:graphic>
          <a:graphicData uri="http://schemas.openxmlformats.org/presentationml/2006/ole">
            <mc:AlternateContent xmlns:mc="http://schemas.openxmlformats.org/markup-compatibility/2006">
              <mc:Choice xmlns:v="urn:schemas-microsoft-com:vml" Requires="v">
                <p:oleObj spid="_x0000_s13346" name="Rovnice" r:id="rId6" imgW="901440" imgH="215640" progId="Equation.3">
                  <p:embed/>
                </p:oleObj>
              </mc:Choice>
              <mc:Fallback>
                <p:oleObj name="Rovnice" r:id="rId6" imgW="901440" imgH="2156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0488" y="1928802"/>
                        <a:ext cx="1417637"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7" name="Object 5"/>
          <p:cNvGraphicFramePr>
            <a:graphicFrameLocks noChangeAspect="1"/>
          </p:cNvGraphicFramePr>
          <p:nvPr/>
        </p:nvGraphicFramePr>
        <p:xfrm>
          <a:off x="1134098" y="3073401"/>
          <a:ext cx="1023937" cy="498475"/>
        </p:xfrm>
        <a:graphic>
          <a:graphicData uri="http://schemas.openxmlformats.org/presentationml/2006/ole">
            <mc:AlternateContent xmlns:mc="http://schemas.openxmlformats.org/markup-compatibility/2006">
              <mc:Choice xmlns:v="urn:schemas-microsoft-com:vml" Requires="v">
                <p:oleObj spid="_x0000_s13347" name="Rovnice" r:id="rId8" imgW="571320" imgH="279360" progId="Equation.3">
                  <p:embed/>
                </p:oleObj>
              </mc:Choice>
              <mc:Fallback>
                <p:oleObj name="Rovnice" r:id="rId8" imgW="571320" imgH="279360" progId="Equation.3">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34098" y="3073401"/>
                        <a:ext cx="1023937" cy="49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8" name="Object 6"/>
          <p:cNvGraphicFramePr>
            <a:graphicFrameLocks noChangeAspect="1"/>
          </p:cNvGraphicFramePr>
          <p:nvPr/>
        </p:nvGraphicFramePr>
        <p:xfrm>
          <a:off x="1134098" y="3690938"/>
          <a:ext cx="2728913" cy="476250"/>
        </p:xfrm>
        <a:graphic>
          <a:graphicData uri="http://schemas.openxmlformats.org/presentationml/2006/ole">
            <mc:AlternateContent xmlns:mc="http://schemas.openxmlformats.org/markup-compatibility/2006">
              <mc:Choice xmlns:v="urn:schemas-microsoft-com:vml" Requires="v">
                <p:oleObj spid="_x0000_s13348" name="Rovnice" r:id="rId10" imgW="1523880" imgH="266400" progId="Equation.3">
                  <p:embed/>
                </p:oleObj>
              </mc:Choice>
              <mc:Fallback>
                <p:oleObj name="Rovnice" r:id="rId10" imgW="1523880" imgH="266400" progId="Equation.3">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34098" y="3690938"/>
                        <a:ext cx="2728913"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9" name="Object 7"/>
          <p:cNvGraphicFramePr>
            <a:graphicFrameLocks noChangeAspect="1"/>
          </p:cNvGraphicFramePr>
          <p:nvPr/>
        </p:nvGraphicFramePr>
        <p:xfrm>
          <a:off x="1134098" y="4286250"/>
          <a:ext cx="3275013" cy="430213"/>
        </p:xfrm>
        <a:graphic>
          <a:graphicData uri="http://schemas.openxmlformats.org/presentationml/2006/ole">
            <mc:AlternateContent xmlns:mc="http://schemas.openxmlformats.org/markup-compatibility/2006">
              <mc:Choice xmlns:v="urn:schemas-microsoft-com:vml" Requires="v">
                <p:oleObj spid="_x0000_s13349" name="Rovnice" r:id="rId12" imgW="1828800" imgH="241200" progId="Equation.3">
                  <p:embed/>
                </p:oleObj>
              </mc:Choice>
              <mc:Fallback>
                <p:oleObj name="Rovnice" r:id="rId12" imgW="1828800" imgH="241200" progId="Equation.3">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34098" y="4286250"/>
                        <a:ext cx="3275013"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 name="Obrázek 9" descr="priklad_prostata_n10.jpeg"/>
          <p:cNvPicPr>
            <a:picLocks noChangeAspect="1"/>
          </p:cNvPicPr>
          <p:nvPr/>
        </p:nvPicPr>
        <p:blipFill>
          <a:blip r:embed="rId14" cstate="print"/>
          <a:srcRect l="5357" t="9761" r="4241" b="7526"/>
          <a:stretch>
            <a:fillRect/>
          </a:stretch>
        </p:blipFill>
        <p:spPr>
          <a:xfrm>
            <a:off x="5214942" y="3335082"/>
            <a:ext cx="3152436" cy="2880000"/>
          </a:xfrm>
          <a:prstGeom prst="rect">
            <a:avLst/>
          </a:prstGeom>
        </p:spPr>
      </p:pic>
      <p:sp>
        <p:nvSpPr>
          <p:cNvPr id="11" name="Obdélník 10"/>
          <p:cNvSpPr/>
          <p:nvPr/>
        </p:nvSpPr>
        <p:spPr>
          <a:xfrm>
            <a:off x="6576558" y="2940147"/>
            <a:ext cx="1156470" cy="369332"/>
          </a:xfrm>
          <a:prstGeom prst="rect">
            <a:avLst/>
          </a:prstGeom>
        </p:spPr>
        <p:txBody>
          <a:bodyPr wrap="none">
            <a:spAutoFit/>
          </a:bodyPr>
          <a:lstStyle/>
          <a:p>
            <a:r>
              <a:rPr lang="cs-CZ" i="1" dirty="0" smtClean="0">
                <a:solidFill>
                  <a:srgbClr val="00B050"/>
                </a:solidFill>
              </a:rPr>
              <a:t>z</a:t>
            </a:r>
            <a:r>
              <a:rPr lang="cs-CZ" dirty="0" smtClean="0">
                <a:solidFill>
                  <a:srgbClr val="00B050"/>
                </a:solidFill>
              </a:rPr>
              <a:t> statistika</a:t>
            </a:r>
            <a:endParaRPr lang="cs-CZ" dirty="0">
              <a:solidFill>
                <a:srgbClr val="00B050"/>
              </a:solidFill>
            </a:endParaRPr>
          </a:p>
        </p:txBody>
      </p:sp>
      <p:sp>
        <p:nvSpPr>
          <p:cNvPr id="12" name="Šipka dolů 11"/>
          <p:cNvSpPr/>
          <p:nvPr/>
        </p:nvSpPr>
        <p:spPr>
          <a:xfrm>
            <a:off x="7058951" y="3261618"/>
            <a:ext cx="64294" cy="18000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13320" name="Object 4"/>
          <p:cNvGraphicFramePr>
            <a:graphicFrameLocks noChangeAspect="1"/>
          </p:cNvGraphicFramePr>
          <p:nvPr/>
        </p:nvGraphicFramePr>
        <p:xfrm>
          <a:off x="2571736" y="2335213"/>
          <a:ext cx="2835275" cy="361950"/>
        </p:xfrm>
        <a:graphic>
          <a:graphicData uri="http://schemas.openxmlformats.org/presentationml/2006/ole">
            <mc:AlternateContent xmlns:mc="http://schemas.openxmlformats.org/markup-compatibility/2006">
              <mc:Choice xmlns:v="urn:schemas-microsoft-com:vml" Requires="v">
                <p:oleObj spid="_x0000_s13350" name="Rovnice" r:id="rId15" imgW="1803240" imgH="228600" progId="Equation.3">
                  <p:embed/>
                </p:oleObj>
              </mc:Choice>
              <mc:Fallback>
                <p:oleObj name="Rovnice" r:id="rId15" imgW="1803240" imgH="228600" progId="Equation.3">
                  <p:embed/>
                  <p:pic>
                    <p:nvPicPr>
                      <p:cNvPr id="0" name="Object 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71736" y="2335213"/>
                        <a:ext cx="2835275"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Důležité poznámky k testování hypotéz</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b="1" dirty="0" smtClean="0"/>
              <a:t>Nezamítnutí nulové hypotézy neznamená automaticky její přijetí! </a:t>
            </a:r>
            <a:r>
              <a:rPr lang="cs-CZ" dirty="0" smtClean="0"/>
              <a:t>Může se jednat o situaci, kdy pro zamítnutí nulové hypotézy nemáme dostatečné množství informace.</a:t>
            </a:r>
          </a:p>
          <a:p>
            <a:pPr marL="182563" lvl="0" indent="-182563">
              <a:lnSpc>
                <a:spcPct val="120000"/>
              </a:lnSpc>
              <a:spcBef>
                <a:spcPct val="20000"/>
              </a:spcBef>
              <a:buBlip>
                <a:blip r:embed="rId2"/>
              </a:buBlip>
              <a:defRPr/>
            </a:pPr>
            <a:r>
              <a:rPr lang="cs-CZ" b="1" dirty="0" smtClean="0"/>
              <a:t>Dosažená hladina významnosti testu </a:t>
            </a:r>
            <a:r>
              <a:rPr lang="cs-CZ" dirty="0" smtClean="0"/>
              <a:t>(ať už 0,05, 0,01 nebo 0,10) </a:t>
            </a:r>
            <a:r>
              <a:rPr lang="cs-CZ" b="1" dirty="0" smtClean="0"/>
              <a:t>nesmí být slepě brána jako hranice pro existenci/neexistenci testovaného efektu. </a:t>
            </a:r>
            <a:r>
              <a:rPr lang="cs-CZ" dirty="0" smtClean="0"/>
              <a:t>Neexistuje jasná hranice pro významnost či nevýznamnost – často je velmi malý rozdíl mezi </a:t>
            </a:r>
            <a:r>
              <a:rPr lang="cs-CZ" i="1" dirty="0" smtClean="0"/>
              <a:t>p</a:t>
            </a:r>
            <a:r>
              <a:rPr lang="cs-CZ" dirty="0" smtClean="0"/>
              <a:t>-hodnotou 0,04 a </a:t>
            </a:r>
            <a:r>
              <a:rPr lang="cs-CZ" i="1" dirty="0" smtClean="0"/>
              <a:t>p</a:t>
            </a:r>
            <a:r>
              <a:rPr lang="cs-CZ" dirty="0" smtClean="0"/>
              <a:t>-hodnotou 0,06.</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b="1" dirty="0" smtClean="0"/>
              <a:t>Malá </a:t>
            </a:r>
            <a:r>
              <a:rPr lang="cs-CZ" b="1" i="1" dirty="0" smtClean="0"/>
              <a:t>p</a:t>
            </a:r>
            <a:r>
              <a:rPr lang="cs-CZ" b="1" dirty="0" smtClean="0"/>
              <a:t>-hodnota nemusí znamenat velký efekt. </a:t>
            </a:r>
            <a:r>
              <a:rPr lang="cs-CZ" dirty="0" smtClean="0"/>
              <a:t>Hodnota testové statistiky a odpovídající </a:t>
            </a:r>
            <a:r>
              <a:rPr lang="cs-CZ" i="1" dirty="0" smtClean="0"/>
              <a:t>p</a:t>
            </a:r>
            <a:r>
              <a:rPr lang="cs-CZ" dirty="0" smtClean="0"/>
              <a:t>-hodnota může být ovlivněna velkou velikostí vzorku a malou variabilitou pozorovaných dat.</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2"/>
              </a:buBlip>
              <a:tabLst/>
              <a:defRPr/>
            </a:pPr>
            <a:r>
              <a:rPr lang="cs-CZ" b="1" dirty="0" smtClean="0"/>
              <a:t>Výsledky testování musí být nahlíženy kriticky </a:t>
            </a:r>
            <a:r>
              <a:rPr lang="cs-CZ" dirty="0" smtClean="0"/>
              <a:t>– jedná se o závěr založený „pouze“ na jednom výběrovém souboru.</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Spojitost s intervaly spolehlivosti</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lvl="0" indent="-182563">
              <a:lnSpc>
                <a:spcPct val="120000"/>
              </a:lnSpc>
              <a:spcBef>
                <a:spcPct val="20000"/>
              </a:spcBef>
              <a:buBlip>
                <a:blip r:embed="rId3"/>
              </a:buBlip>
              <a:defRPr/>
            </a:pPr>
            <a:r>
              <a:rPr lang="cs-CZ" dirty="0" smtClean="0"/>
              <a:t>Opět se vraťme příkladu s objemem mužské prostaty (pro </a:t>
            </a:r>
            <a:r>
              <a:rPr lang="cs-CZ" i="1" dirty="0" smtClean="0"/>
              <a:t>n</a:t>
            </a:r>
            <a:r>
              <a:rPr lang="cs-CZ" dirty="0" smtClean="0"/>
              <a:t> = 100).</a:t>
            </a:r>
          </a:p>
          <a:p>
            <a:pPr marL="182563" indent="-182563">
              <a:lnSpc>
                <a:spcPct val="120000"/>
              </a:lnSpc>
              <a:spcBef>
                <a:spcPct val="20000"/>
              </a:spcBef>
              <a:buBlip>
                <a:blip r:embed="rId3"/>
              </a:buBlip>
              <a:defRPr/>
            </a:pPr>
            <a:r>
              <a:rPr lang="cs-CZ" dirty="0" smtClean="0"/>
              <a:t>Chceme ověřit platnost			proti</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t>Na základě </a:t>
            </a:r>
            <a:r>
              <a:rPr lang="cs-CZ" i="1" dirty="0" smtClean="0"/>
              <a:t>n</a:t>
            </a:r>
            <a:r>
              <a:rPr lang="cs-CZ" dirty="0" smtClean="0"/>
              <a:t> = 100 jsme nulovou hypotézu zamítli.</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b="1" dirty="0" smtClean="0"/>
              <a:t>Zkusme vypočítat 95% interval spolehlivosti pro </a:t>
            </a:r>
            <a:r>
              <a:rPr lang="el-GR" b="1" dirty="0" smtClean="0"/>
              <a:t>μ</a:t>
            </a:r>
            <a:r>
              <a:rPr lang="cs-CZ" b="1" dirty="0" smtClean="0"/>
              <a:t> (tedy IS s </a:t>
            </a:r>
            <a:r>
              <a:rPr lang="el-GR" b="1" dirty="0" smtClean="0"/>
              <a:t>α</a:t>
            </a:r>
            <a:r>
              <a:rPr lang="cs-CZ" b="1" dirty="0" smtClean="0"/>
              <a:t> = 0,05):</a:t>
            </a:r>
            <a:endParaRPr lang="cs-CZ"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b="1"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b="1"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b="1"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b="1"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b="1"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b="1" dirty="0" smtClean="0"/>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dirty="0" smtClean="0">
                <a:solidFill>
                  <a:srgbClr val="FF0000"/>
                </a:solidFill>
              </a:rPr>
              <a:t>95% IS neobsahuje H</a:t>
            </a:r>
            <a:r>
              <a:rPr lang="cs-CZ" baseline="-25000" dirty="0" smtClean="0">
                <a:solidFill>
                  <a:srgbClr val="FF0000"/>
                </a:solidFill>
              </a:rPr>
              <a:t>0</a:t>
            </a:r>
            <a:r>
              <a:rPr lang="cs-CZ" dirty="0" smtClean="0">
                <a:solidFill>
                  <a:srgbClr val="FF0000"/>
                </a:solidFill>
              </a:rPr>
              <a:t>. Co nám to říká?</a:t>
            </a:r>
          </a:p>
        </p:txBody>
      </p:sp>
      <p:graphicFrame>
        <p:nvGraphicFramePr>
          <p:cNvPr id="14338" name="Object 2"/>
          <p:cNvGraphicFramePr>
            <a:graphicFrameLocks noChangeAspect="1"/>
          </p:cNvGraphicFramePr>
          <p:nvPr/>
        </p:nvGraphicFramePr>
        <p:xfrm>
          <a:off x="1206500" y="4037025"/>
          <a:ext cx="6731000" cy="420687"/>
        </p:xfrm>
        <a:graphic>
          <a:graphicData uri="http://schemas.openxmlformats.org/presentationml/2006/ole">
            <mc:AlternateContent xmlns:mc="http://schemas.openxmlformats.org/markup-compatibility/2006">
              <mc:Choice xmlns:v="urn:schemas-microsoft-com:vml" Requires="v">
                <p:oleObj spid="_x0000_s14368" name="Rovnice" r:id="rId4" imgW="4267080" imgH="266400" progId="Equation.3">
                  <p:embed/>
                </p:oleObj>
              </mc:Choice>
              <mc:Fallback>
                <p:oleObj name="Rovnice" r:id="rId4" imgW="4267080" imgH="2664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6500" y="4037025"/>
                        <a:ext cx="6731000"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39" name="Object 3"/>
          <p:cNvGraphicFramePr>
            <a:graphicFrameLocks noChangeAspect="1"/>
          </p:cNvGraphicFramePr>
          <p:nvPr/>
        </p:nvGraphicFramePr>
        <p:xfrm>
          <a:off x="1409700" y="4822825"/>
          <a:ext cx="6324600" cy="320675"/>
        </p:xfrm>
        <a:graphic>
          <a:graphicData uri="http://schemas.openxmlformats.org/presentationml/2006/ole">
            <mc:AlternateContent xmlns:mc="http://schemas.openxmlformats.org/markup-compatibility/2006">
              <mc:Choice xmlns:v="urn:schemas-microsoft-com:vml" Requires="v">
                <p:oleObj spid="_x0000_s14369" name="Rovnice" r:id="rId6" imgW="4012920" imgH="203040" progId="Equation.3">
                  <p:embed/>
                </p:oleObj>
              </mc:Choice>
              <mc:Fallback>
                <p:oleObj name="Rovnice" r:id="rId6" imgW="4012920" imgH="2030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9700" y="4822825"/>
                        <a:ext cx="6324600"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0" name="Object 4"/>
          <p:cNvGraphicFramePr>
            <a:graphicFrameLocks noChangeAspect="1"/>
          </p:cNvGraphicFramePr>
          <p:nvPr/>
        </p:nvGraphicFramePr>
        <p:xfrm>
          <a:off x="1133475" y="3184533"/>
          <a:ext cx="1023938" cy="498475"/>
        </p:xfrm>
        <a:graphic>
          <a:graphicData uri="http://schemas.openxmlformats.org/presentationml/2006/ole">
            <mc:AlternateContent xmlns:mc="http://schemas.openxmlformats.org/markup-compatibility/2006">
              <mc:Choice xmlns:v="urn:schemas-microsoft-com:vml" Requires="v">
                <p:oleObj spid="_x0000_s14370" name="Rovnice" r:id="rId8" imgW="571320" imgH="279360" progId="Equation.3">
                  <p:embed/>
                </p:oleObj>
              </mc:Choice>
              <mc:Fallback>
                <p:oleObj name="Rovnice" r:id="rId8" imgW="571320" imgH="27936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33475" y="3184533"/>
                        <a:ext cx="1023938" cy="49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1" name="Object 5"/>
          <p:cNvGraphicFramePr>
            <a:graphicFrameLocks noChangeAspect="1"/>
          </p:cNvGraphicFramePr>
          <p:nvPr/>
        </p:nvGraphicFramePr>
        <p:xfrm>
          <a:off x="2894035" y="3195650"/>
          <a:ext cx="4821237" cy="476250"/>
        </p:xfrm>
        <a:graphic>
          <a:graphicData uri="http://schemas.openxmlformats.org/presentationml/2006/ole">
            <mc:AlternateContent xmlns:mc="http://schemas.openxmlformats.org/markup-compatibility/2006">
              <mc:Choice xmlns:v="urn:schemas-microsoft-com:vml" Requires="v">
                <p:oleObj spid="_x0000_s14371" name="Rovnice" r:id="rId10" imgW="2692080" imgH="266400" progId="Equation.3">
                  <p:embed/>
                </p:oleObj>
              </mc:Choice>
              <mc:Fallback>
                <p:oleObj name="Rovnice" r:id="rId10" imgW="2692080" imgH="2664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94035" y="3195650"/>
                        <a:ext cx="4821237"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2" name="Object 2"/>
          <p:cNvGraphicFramePr>
            <a:graphicFrameLocks noChangeAspect="1"/>
          </p:cNvGraphicFramePr>
          <p:nvPr/>
        </p:nvGraphicFramePr>
        <p:xfrm>
          <a:off x="3716338" y="1937691"/>
          <a:ext cx="1438275" cy="361950"/>
        </p:xfrm>
        <a:graphic>
          <a:graphicData uri="http://schemas.openxmlformats.org/presentationml/2006/ole">
            <mc:AlternateContent xmlns:mc="http://schemas.openxmlformats.org/markup-compatibility/2006">
              <mc:Choice xmlns:v="urn:schemas-microsoft-com:vml" Requires="v">
                <p:oleObj spid="_x0000_s14372" name="Rovnice" r:id="rId12" imgW="914400" imgH="228600" progId="Equation.3">
                  <p:embed/>
                </p:oleObj>
              </mc:Choice>
              <mc:Fallback>
                <p:oleObj name="Rovnice" r:id="rId12" imgW="914400" imgH="228600" progId="Equation.3">
                  <p:embed/>
                  <p:pic>
                    <p:nvPicPr>
                      <p:cNvPr id="0" name="Object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16338" y="1937691"/>
                        <a:ext cx="1438275"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3" name="Object 3"/>
          <p:cNvGraphicFramePr>
            <a:graphicFrameLocks noChangeAspect="1"/>
          </p:cNvGraphicFramePr>
          <p:nvPr/>
        </p:nvGraphicFramePr>
        <p:xfrm>
          <a:off x="6440488" y="1937691"/>
          <a:ext cx="1417637" cy="341312"/>
        </p:xfrm>
        <a:graphic>
          <a:graphicData uri="http://schemas.openxmlformats.org/presentationml/2006/ole">
            <mc:AlternateContent xmlns:mc="http://schemas.openxmlformats.org/markup-compatibility/2006">
              <mc:Choice xmlns:v="urn:schemas-microsoft-com:vml" Requires="v">
                <p:oleObj spid="_x0000_s14373" name="Rovnice" r:id="rId14" imgW="901440" imgH="215640" progId="Equation.3">
                  <p:embed/>
                </p:oleObj>
              </mc:Choice>
              <mc:Fallback>
                <p:oleObj name="Rovnice" r:id="rId14" imgW="901440" imgH="215640" progId="Equation.3">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440488" y="1937691"/>
                        <a:ext cx="1417637"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Elipsa 9"/>
          <p:cNvSpPr/>
          <p:nvPr/>
        </p:nvSpPr>
        <p:spPr>
          <a:xfrm>
            <a:off x="6357950" y="4616812"/>
            <a:ext cx="1383956" cy="72325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Spojitost s intervaly spolehlivosti</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indent="-182563">
              <a:lnSpc>
                <a:spcPct val="120000"/>
              </a:lnSpc>
              <a:spcBef>
                <a:spcPct val="20000"/>
              </a:spcBef>
              <a:buBlip>
                <a:blip r:embed="rId2"/>
              </a:buBlip>
              <a:defRPr/>
            </a:pPr>
            <a:r>
              <a:rPr lang="cs-CZ" dirty="0" smtClean="0">
                <a:solidFill>
                  <a:srgbClr val="FF0000"/>
                </a:solidFill>
              </a:rPr>
              <a:t>Můžeme zamítnout H</a:t>
            </a:r>
            <a:r>
              <a:rPr lang="cs-CZ" baseline="-25000" dirty="0" smtClean="0">
                <a:solidFill>
                  <a:srgbClr val="FF0000"/>
                </a:solidFill>
              </a:rPr>
              <a:t>0</a:t>
            </a:r>
            <a:r>
              <a:rPr lang="cs-CZ" dirty="0" smtClean="0">
                <a:solidFill>
                  <a:srgbClr val="FF0000"/>
                </a:solidFill>
              </a:rPr>
              <a:t>, protože 95% IS neobsahuje předpokládanou hodnotu neznámého parametru (neobsahuje H</a:t>
            </a:r>
            <a:r>
              <a:rPr lang="cs-CZ" baseline="-25000" dirty="0" smtClean="0">
                <a:solidFill>
                  <a:srgbClr val="FF0000"/>
                </a:solidFill>
              </a:rPr>
              <a:t>0</a:t>
            </a:r>
            <a:r>
              <a:rPr lang="cs-CZ" dirty="0" smtClean="0">
                <a:solidFill>
                  <a:srgbClr val="FF0000"/>
                </a:solidFill>
              </a:rPr>
              <a:t>). Opět podstupujeme riziko </a:t>
            </a:r>
            <a:r>
              <a:rPr lang="el-GR" dirty="0" smtClean="0">
                <a:solidFill>
                  <a:srgbClr val="FF0000"/>
                </a:solidFill>
              </a:rPr>
              <a:t>α</a:t>
            </a:r>
            <a:r>
              <a:rPr lang="cs-CZ" dirty="0" smtClean="0">
                <a:solidFill>
                  <a:srgbClr val="FF0000"/>
                </a:solidFill>
              </a:rPr>
              <a:t> = 0,05, že se mýlíme (tedy, že jsme naším 95% IS nepokryli hodnotu </a:t>
            </a:r>
            <a:r>
              <a:rPr lang="el-GR" dirty="0" smtClean="0">
                <a:solidFill>
                  <a:srgbClr val="FF0000"/>
                </a:solidFill>
              </a:rPr>
              <a:t>μ</a:t>
            </a:r>
            <a:r>
              <a:rPr lang="cs-CZ" dirty="0" smtClean="0">
                <a:solidFill>
                  <a:srgbClr val="FF0000"/>
                </a:solidFill>
              </a:rPr>
              <a:t>).</a:t>
            </a:r>
          </a:p>
          <a:p>
            <a:pPr marL="182563" indent="-182563">
              <a:lnSpc>
                <a:spcPct val="120000"/>
              </a:lnSpc>
              <a:spcBef>
                <a:spcPct val="20000"/>
              </a:spcBef>
              <a:buBlip>
                <a:blip r:embed="rId2"/>
              </a:buBlip>
              <a:defRPr/>
            </a:pPr>
            <a:endParaRPr lang="cs-CZ" dirty="0" smtClean="0"/>
          </a:p>
          <a:p>
            <a:pPr marL="182563" lvl="0" indent="-182563">
              <a:lnSpc>
                <a:spcPct val="120000"/>
              </a:lnSpc>
              <a:spcBef>
                <a:spcPct val="20000"/>
              </a:spcBef>
              <a:buBlip>
                <a:blip r:embed="rId2"/>
              </a:buBlip>
              <a:defRPr/>
            </a:pPr>
            <a:r>
              <a:rPr lang="cs-CZ" b="1" dirty="0" smtClean="0"/>
              <a:t>Testování hypotéz a intervaly spolehlivosti jsou velmi často ekvivalentní, ale popisují trochu něco jiného: </a:t>
            </a:r>
            <a:r>
              <a:rPr lang="cs-CZ" b="1" dirty="0" smtClean="0">
                <a:solidFill>
                  <a:srgbClr val="FF0000"/>
                </a:solidFill>
              </a:rPr>
              <a:t>Interval spolehlivosti charakterizuje přesnost bodového odhadu, zatímco test nulové hypotézy se zaměřuje na pravděpodobnostní model v pozadí. </a:t>
            </a:r>
          </a:p>
          <a:p>
            <a:pPr marL="182563" lvl="0" indent="-182563">
              <a:lnSpc>
                <a:spcPct val="120000"/>
              </a:lnSpc>
              <a:spcBef>
                <a:spcPct val="20000"/>
              </a:spcBef>
              <a:buBlip>
                <a:blip r:embed="rId2"/>
              </a:buBlip>
              <a:defRPr/>
            </a:pPr>
            <a:endParaRPr lang="cs-CZ" dirty="0" smtClean="0"/>
          </a:p>
          <a:p>
            <a:pPr marL="182563" lvl="0" indent="-182563">
              <a:lnSpc>
                <a:spcPct val="120000"/>
              </a:lnSpc>
              <a:spcBef>
                <a:spcPct val="20000"/>
              </a:spcBef>
              <a:buBlip>
                <a:blip r:embed="rId2"/>
              </a:buBlip>
              <a:defRPr/>
            </a:pPr>
            <a:r>
              <a:rPr lang="cs-CZ" dirty="0" smtClean="0"/>
              <a:t>Vždy by měl být vedle výsledku testu publikována i velikost dosaženého efektu s příslušným intervalem spolehlivosti. Ze samotné </a:t>
            </a:r>
            <a:r>
              <a:rPr lang="cs-CZ" i="1" dirty="0" smtClean="0"/>
              <a:t>p</a:t>
            </a:r>
            <a:r>
              <a:rPr lang="cs-CZ" dirty="0" smtClean="0"/>
              <a:t>-hodnoty testu nebo rozhodnutí zamítáme H</a:t>
            </a:r>
            <a:r>
              <a:rPr lang="cs-CZ" baseline="-25000" dirty="0" smtClean="0"/>
              <a:t>0</a:t>
            </a:r>
            <a:r>
              <a:rPr lang="cs-CZ" dirty="0" smtClean="0"/>
              <a:t>/nezamítáme H</a:t>
            </a:r>
            <a:r>
              <a:rPr lang="cs-CZ" baseline="-25000" dirty="0" smtClean="0"/>
              <a:t>0</a:t>
            </a:r>
            <a:r>
              <a:rPr lang="cs-CZ" dirty="0" smtClean="0"/>
              <a:t> není zřejmé, v jakých mezích se velikost účinku (rozdílu) pohybuje.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673223"/>
            <a:ext cx="7772400" cy="1470025"/>
          </a:xfrm>
        </p:spPr>
        <p:txBody>
          <a:bodyPr>
            <a:normAutofit/>
          </a:bodyPr>
          <a:lstStyle/>
          <a:p>
            <a:r>
              <a:rPr lang="cs-CZ" sz="4000" dirty="0" smtClean="0"/>
              <a:t>4.</a:t>
            </a:r>
            <a:r>
              <a:rPr lang="en-US" sz="4000" dirty="0" smtClean="0"/>
              <a:t> </a:t>
            </a:r>
            <a:r>
              <a:rPr lang="cs-CZ" sz="4000" dirty="0" smtClean="0"/>
              <a:t>Síla testu</a:t>
            </a:r>
            <a:endParaRPr lang="cs-CZ" sz="4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Síla testu</a:t>
            </a:r>
            <a:endParaRPr lang="cs-CZ" dirty="0"/>
          </a:p>
        </p:txBody>
      </p:sp>
      <p:sp>
        <p:nvSpPr>
          <p:cNvPr id="5" name="Rectangle 3"/>
          <p:cNvSpPr>
            <a:spLocks noChangeArrowheads="1"/>
          </p:cNvSpPr>
          <p:nvPr/>
        </p:nvSpPr>
        <p:spPr bwMode="auto">
          <a:xfrm>
            <a:off x="697694" y="1571612"/>
            <a:ext cx="7748612" cy="4429156"/>
          </a:xfrm>
          <a:prstGeom prst="rect">
            <a:avLst/>
          </a:prstGeom>
          <a:noFill/>
          <a:ln w="9525">
            <a:noFill/>
            <a:miter lim="800000"/>
            <a:headEnd/>
            <a:tailEnd/>
          </a:ln>
          <a:effectLst/>
        </p:spPr>
        <p:txBody>
          <a:bodyPr/>
          <a:lstStyle/>
          <a:p>
            <a:pPr marL="182563" indent="-182563">
              <a:lnSpc>
                <a:spcPct val="135000"/>
              </a:lnSpc>
              <a:buBlip>
                <a:blip r:embed="rId2"/>
              </a:buBlip>
              <a:defRPr/>
            </a:pPr>
            <a:r>
              <a:rPr lang="cs-CZ" dirty="0" smtClean="0"/>
              <a:t>Pravděpodobnost chyby II. druhu značíme </a:t>
            </a:r>
            <a:r>
              <a:rPr lang="el-GR" dirty="0" smtClean="0"/>
              <a:t>β</a:t>
            </a:r>
            <a:r>
              <a:rPr lang="cs-CZ" dirty="0" smtClean="0"/>
              <a:t>.</a:t>
            </a:r>
          </a:p>
          <a:p>
            <a:pPr marL="182563" indent="-182563">
              <a:lnSpc>
                <a:spcPct val="135000"/>
              </a:lnSpc>
              <a:buBlip>
                <a:blip r:embed="rId2"/>
              </a:buBlip>
              <a:defRPr/>
            </a:pPr>
            <a:r>
              <a:rPr lang="cs-CZ" dirty="0" smtClean="0"/>
              <a:t>1 – </a:t>
            </a:r>
            <a:r>
              <a:rPr lang="el-GR" dirty="0" smtClean="0"/>
              <a:t>β</a:t>
            </a:r>
            <a:r>
              <a:rPr lang="cs-CZ" dirty="0" smtClean="0"/>
              <a:t> se nazývá </a:t>
            </a:r>
            <a:r>
              <a:rPr lang="cs-CZ" b="1" dirty="0" smtClean="0"/>
              <a:t>síla testu </a:t>
            </a:r>
            <a:r>
              <a:rPr lang="cs-CZ" dirty="0" smtClean="0"/>
              <a:t>a vyjadřuje pravděpodobnost, že zamítneme H</a:t>
            </a:r>
            <a:r>
              <a:rPr lang="cs-CZ" baseline="-25000" dirty="0" smtClean="0"/>
              <a:t>0</a:t>
            </a:r>
            <a:r>
              <a:rPr lang="cs-CZ" dirty="0" smtClean="0"/>
              <a:t> ve chvíli, kdy H</a:t>
            </a:r>
            <a:r>
              <a:rPr lang="cs-CZ" baseline="-25000" dirty="0" smtClean="0"/>
              <a:t>0</a:t>
            </a:r>
            <a:r>
              <a:rPr lang="cs-CZ" dirty="0" smtClean="0"/>
              <a:t> opravdu neplatí.</a:t>
            </a:r>
          </a:p>
          <a:p>
            <a:pPr marL="182563" indent="-182563">
              <a:lnSpc>
                <a:spcPct val="135000"/>
              </a:lnSpc>
              <a:buBlip>
                <a:blip r:embed="rId2"/>
              </a:buBlip>
              <a:defRPr/>
            </a:pPr>
            <a:endParaRPr lang="cs-CZ" dirty="0" smtClean="0"/>
          </a:p>
          <a:p>
            <a:pPr marL="182563" indent="-182563">
              <a:lnSpc>
                <a:spcPct val="135000"/>
              </a:lnSpc>
              <a:buBlip>
                <a:blip r:embed="rId2"/>
              </a:buBlip>
              <a:defRPr/>
            </a:pPr>
            <a:r>
              <a:rPr lang="cs-CZ" dirty="0" smtClean="0">
                <a:solidFill>
                  <a:srgbClr val="FF0000"/>
                </a:solidFill>
              </a:rPr>
              <a:t>Snažíme se sílu testu optimalizovat při zachování hladiny významnosti testu </a:t>
            </a:r>
            <a:r>
              <a:rPr lang="el-GR" dirty="0" smtClean="0">
                <a:solidFill>
                  <a:srgbClr val="FF0000"/>
                </a:solidFill>
              </a:rPr>
              <a:t>α</a:t>
            </a:r>
            <a:r>
              <a:rPr lang="cs-CZ" dirty="0" smtClean="0">
                <a:solidFill>
                  <a:srgbClr val="FF0000"/>
                </a:solidFill>
              </a:rPr>
              <a:t> → princip výpočtu velikosti experimentálního vzorku před provedením studie (</a:t>
            </a:r>
            <a:r>
              <a:rPr lang="cs-CZ" i="1" dirty="0" smtClean="0">
                <a:solidFill>
                  <a:srgbClr val="FF0000"/>
                </a:solidFill>
              </a:rPr>
              <a:t>budeme se tomu věnovat někdy příště</a:t>
            </a:r>
            <a:r>
              <a:rPr lang="cs-CZ" dirty="0" smtClean="0">
                <a:solidFill>
                  <a:srgbClr val="FF0000"/>
                </a:solidFill>
              </a:rPr>
              <a:t>).</a:t>
            </a:r>
          </a:p>
          <a:p>
            <a:pPr marL="182563" indent="-182563">
              <a:lnSpc>
                <a:spcPct val="135000"/>
              </a:lnSpc>
              <a:buBlip>
                <a:blip r:embed="rId2"/>
              </a:buBlip>
              <a:defRPr/>
            </a:pPr>
            <a:endParaRPr lang="cs-CZ" dirty="0" smtClean="0"/>
          </a:p>
          <a:p>
            <a:pPr marL="182563" indent="-182563">
              <a:lnSpc>
                <a:spcPct val="135000"/>
              </a:lnSpc>
              <a:buBlip>
                <a:blip r:embed="rId2"/>
              </a:buBlip>
              <a:defRPr/>
            </a:pPr>
            <a:r>
              <a:rPr lang="cs-CZ" dirty="0" smtClean="0"/>
              <a:t>Optimalizovat sílu testu a velikost vzorku předem není triviální, můžeme narazit na spoustu problémů – biologické limity, etické limity, finanční limity.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Faktory ovlivňující sílu testu</a:t>
            </a:r>
            <a:endParaRPr lang="cs-CZ" dirty="0"/>
          </a:p>
        </p:txBody>
      </p:sp>
      <p:sp>
        <p:nvSpPr>
          <p:cNvPr id="5" name="Rectangle 3"/>
          <p:cNvSpPr>
            <a:spLocks noChangeArrowheads="1"/>
          </p:cNvSpPr>
          <p:nvPr/>
        </p:nvSpPr>
        <p:spPr bwMode="auto">
          <a:xfrm>
            <a:off x="697694" y="1428736"/>
            <a:ext cx="7748612" cy="4500594"/>
          </a:xfrm>
          <a:prstGeom prst="rect">
            <a:avLst/>
          </a:prstGeom>
          <a:noFill/>
          <a:ln w="9525">
            <a:noFill/>
            <a:miter lim="800000"/>
            <a:headEnd/>
            <a:tailEnd/>
          </a:ln>
          <a:effectLst/>
        </p:spPr>
        <p:txBody>
          <a:bodyPr/>
          <a:lstStyle/>
          <a:p>
            <a:pPr marL="182563" indent="-182563">
              <a:lnSpc>
                <a:spcPct val="135000"/>
              </a:lnSpc>
              <a:buBlip>
                <a:blip r:embed="rId2"/>
              </a:buBlip>
              <a:defRPr/>
            </a:pPr>
            <a:r>
              <a:rPr lang="cs-CZ" b="1" dirty="0" smtClean="0"/>
              <a:t>Velikost vzorku</a:t>
            </a:r>
            <a:r>
              <a:rPr lang="cs-CZ" dirty="0" smtClean="0"/>
              <a:t>: čím více pozorování (informace o platnosti nulové hypotézy), tím větší má test sílu.</a:t>
            </a:r>
            <a:r>
              <a:rPr lang="en-US" dirty="0" smtClean="0"/>
              <a:t> </a:t>
            </a:r>
            <a:r>
              <a:rPr lang="cs-CZ" dirty="0" smtClean="0"/>
              <a:t>Stejně jako u intervalů spolehlivosti, síla testu roste s odmocninou z </a:t>
            </a:r>
            <a:r>
              <a:rPr lang="cs-CZ" i="1" dirty="0" smtClean="0"/>
              <a:t>n</a:t>
            </a:r>
            <a:r>
              <a:rPr lang="cs-CZ" dirty="0" smtClean="0"/>
              <a:t>.</a:t>
            </a:r>
            <a:endParaRPr lang="en-US" dirty="0" smtClean="0"/>
          </a:p>
          <a:p>
            <a:pPr marL="182563" indent="-182563">
              <a:lnSpc>
                <a:spcPct val="135000"/>
              </a:lnSpc>
              <a:buBlip>
                <a:blip r:embed="rId2"/>
              </a:buBlip>
              <a:defRPr/>
            </a:pPr>
            <a:r>
              <a:rPr lang="cs-CZ" b="1" dirty="0" smtClean="0"/>
              <a:t>Velikost efektu (účinku)</a:t>
            </a:r>
            <a:r>
              <a:rPr lang="cs-CZ" dirty="0" smtClean="0"/>
              <a:t>: velikost rozdílu v neznámých parametrech také ovlivňuje sílu testu. Vždy je jednodušší identifikovat jako významný velký efekt, např. velký rozdíl ve středních hodnotách objemu prostaty dvou populací. Naopak je těžší prokázat jako významný menší efekt (menší rozdíl).</a:t>
            </a:r>
            <a:endParaRPr lang="en-US" dirty="0" smtClean="0"/>
          </a:p>
          <a:p>
            <a:pPr marL="182563" indent="-182563">
              <a:lnSpc>
                <a:spcPct val="135000"/>
              </a:lnSpc>
              <a:buBlip>
                <a:blip r:embed="rId2"/>
              </a:buBlip>
              <a:defRPr/>
            </a:pPr>
            <a:r>
              <a:rPr lang="cs-CZ" b="1" dirty="0" smtClean="0"/>
              <a:t>Variabilita dat</a:t>
            </a:r>
            <a:r>
              <a:rPr lang="cs-CZ" dirty="0" smtClean="0"/>
              <a:t>: variabilita dat zvyšuje variabilitu odhadů a ztěžuje tak rozhodnutí o H</a:t>
            </a:r>
            <a:r>
              <a:rPr lang="cs-CZ" baseline="-25000" dirty="0" smtClean="0"/>
              <a:t>0</a:t>
            </a:r>
            <a:r>
              <a:rPr lang="en-US" dirty="0" smtClean="0"/>
              <a:t>. </a:t>
            </a:r>
            <a:r>
              <a:rPr lang="cs-CZ" dirty="0" smtClean="0"/>
              <a:t>Čím více jsou pozorované hodnoty variabilní, tím více dat bude potřeba pro přesný odhad velikosti účinku (rozdílu).</a:t>
            </a:r>
            <a:endParaRPr lang="en-US" dirty="0" smtClean="0"/>
          </a:p>
          <a:p>
            <a:pPr marL="182563" indent="-182563">
              <a:lnSpc>
                <a:spcPct val="135000"/>
              </a:lnSpc>
              <a:buBlip>
                <a:blip r:embed="rId2"/>
              </a:buBlip>
              <a:defRPr/>
            </a:pPr>
            <a:r>
              <a:rPr lang="cs-CZ" b="1" dirty="0" smtClean="0"/>
              <a:t>Hladina významnosti</a:t>
            </a:r>
            <a:r>
              <a:rPr lang="cs-CZ" dirty="0" smtClean="0"/>
              <a:t>:</a:t>
            </a:r>
            <a:r>
              <a:rPr lang="en-US" dirty="0" smtClean="0"/>
              <a:t> </a:t>
            </a:r>
            <a:r>
              <a:rPr lang="cs-CZ" dirty="0" smtClean="0"/>
              <a:t>snížíme-li hladinu významnosti testu (např. zvolíme </a:t>
            </a:r>
            <a:r>
              <a:rPr lang="en-US" dirty="0" smtClean="0"/>
              <a:t>0</a:t>
            </a:r>
            <a:r>
              <a:rPr lang="cs-CZ" dirty="0" smtClean="0"/>
              <a:t>,</a:t>
            </a:r>
            <a:r>
              <a:rPr lang="en-US" dirty="0" smtClean="0"/>
              <a:t>01 </a:t>
            </a:r>
            <a:r>
              <a:rPr lang="cs-CZ" dirty="0" smtClean="0"/>
              <a:t>místo </a:t>
            </a:r>
            <a:r>
              <a:rPr lang="en-US" dirty="0" smtClean="0"/>
              <a:t>0</a:t>
            </a:r>
            <a:r>
              <a:rPr lang="cs-CZ" dirty="0" smtClean="0"/>
              <a:t>,</a:t>
            </a:r>
            <a:r>
              <a:rPr lang="en-US" dirty="0" smtClean="0"/>
              <a:t>05</a:t>
            </a:r>
            <a:r>
              <a:rPr lang="cs-CZ" dirty="0" smtClean="0"/>
              <a:t>),</a:t>
            </a:r>
            <a:r>
              <a:rPr lang="en-US" dirty="0" smtClean="0"/>
              <a:t> </a:t>
            </a:r>
            <a:r>
              <a:rPr lang="cs-CZ" dirty="0" smtClean="0"/>
              <a:t>bude obtížnější H</a:t>
            </a:r>
            <a:r>
              <a:rPr lang="cs-CZ" baseline="-25000" dirty="0" smtClean="0"/>
              <a:t>0</a:t>
            </a:r>
            <a:r>
              <a:rPr lang="cs-CZ" dirty="0" smtClean="0"/>
              <a:t> zamítnout → sníží se síla testu</a:t>
            </a:r>
            <a:r>
              <a:rPr lang="en-US" dirty="0" smtClean="0"/>
              <a:t>. </a:t>
            </a:r>
            <a:endParaRPr lang="cs-CZ" dirty="0" smtClean="0"/>
          </a:p>
          <a:p>
            <a:pPr marL="182563" indent="-182563">
              <a:lnSpc>
                <a:spcPct val="135000"/>
              </a:lnSpc>
              <a:buBlip>
                <a:blip r:embed="rId2"/>
              </a:buBlip>
              <a:defRPr/>
            </a:pPr>
            <a:endParaRPr lang="cs-CZ"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673223"/>
            <a:ext cx="7772400" cy="1470025"/>
          </a:xfrm>
        </p:spPr>
        <p:txBody>
          <a:bodyPr>
            <a:normAutofit/>
          </a:bodyPr>
          <a:lstStyle/>
          <a:p>
            <a:r>
              <a:rPr lang="cs-CZ" sz="4000" dirty="0" smtClean="0"/>
              <a:t>5.</a:t>
            </a:r>
            <a:r>
              <a:rPr lang="en-US" sz="4000" dirty="0" smtClean="0"/>
              <a:t> </a:t>
            </a:r>
            <a:r>
              <a:rPr lang="cs-CZ" sz="4000" dirty="0" smtClean="0"/>
              <a:t>Statistická versus klinická/biologická významnost </a:t>
            </a:r>
            <a:endParaRPr lang="cs-CZ" sz="4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Klíčové principy – významnost</a:t>
            </a:r>
            <a:endParaRPr lang="cs-CZ" dirty="0"/>
          </a:p>
        </p:txBody>
      </p:sp>
      <p:sp>
        <p:nvSpPr>
          <p:cNvPr id="84994" name="Text Box 4"/>
          <p:cNvSpPr txBox="1">
            <a:spLocks noChangeArrowheads="1"/>
          </p:cNvSpPr>
          <p:nvPr/>
        </p:nvSpPr>
        <p:spPr bwMode="auto">
          <a:xfrm rot="-5400000">
            <a:off x="-776595" y="3453643"/>
            <a:ext cx="2922591" cy="40011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u="none" strike="noStrike" cap="none" normalizeH="0" baseline="0" smtClean="0">
                <a:ln>
                  <a:noFill/>
                </a:ln>
                <a:solidFill>
                  <a:schemeClr val="tx1"/>
                </a:solidFill>
                <a:effectLst/>
              </a:rPr>
              <a:t>Statistická významnost</a:t>
            </a:r>
          </a:p>
        </p:txBody>
      </p:sp>
      <p:sp>
        <p:nvSpPr>
          <p:cNvPr id="84995" name="Text Box 5"/>
          <p:cNvSpPr txBox="1">
            <a:spLocks noChangeArrowheads="1"/>
          </p:cNvSpPr>
          <p:nvPr/>
        </p:nvSpPr>
        <p:spPr bwMode="auto">
          <a:xfrm>
            <a:off x="2071670" y="1285860"/>
            <a:ext cx="6335713" cy="4001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u="none" strike="noStrike" cap="none" normalizeH="0" baseline="0" dirty="0" smtClean="0">
                <a:ln>
                  <a:noFill/>
                </a:ln>
                <a:solidFill>
                  <a:schemeClr val="tx1"/>
                </a:solidFill>
                <a:effectLst/>
              </a:rPr>
              <a:t>Praktická významnost</a:t>
            </a:r>
          </a:p>
        </p:txBody>
      </p:sp>
      <p:graphicFrame>
        <p:nvGraphicFramePr>
          <p:cNvPr id="789526" name="Group 22"/>
          <p:cNvGraphicFramePr>
            <a:graphicFrameLocks noGrp="1"/>
          </p:cNvGraphicFramePr>
          <p:nvPr/>
        </p:nvGraphicFramePr>
        <p:xfrm>
          <a:off x="1142977" y="1901872"/>
          <a:ext cx="6929486" cy="2633664"/>
        </p:xfrm>
        <a:graphic>
          <a:graphicData uri="http://schemas.openxmlformats.org/drawingml/2006/table">
            <a:tbl>
              <a:tblPr/>
              <a:tblGrid>
                <a:gridCol w="1232518">
                  <a:extLst>
                    <a:ext uri="{9D8B030D-6E8A-4147-A177-3AD203B41FA5}">
                      <a16:colId xmlns:a16="http://schemas.microsoft.com/office/drawing/2014/main" val="20000"/>
                    </a:ext>
                  </a:extLst>
                </a:gridCol>
                <a:gridCol w="2848484">
                  <a:extLst>
                    <a:ext uri="{9D8B030D-6E8A-4147-A177-3AD203B41FA5}">
                      <a16:colId xmlns:a16="http://schemas.microsoft.com/office/drawing/2014/main" val="20001"/>
                    </a:ext>
                  </a:extLst>
                </a:gridCol>
                <a:gridCol w="2848484">
                  <a:extLst>
                    <a:ext uri="{9D8B030D-6E8A-4147-A177-3AD203B41FA5}">
                      <a16:colId xmlns:a16="http://schemas.microsoft.com/office/drawing/2014/main" val="20002"/>
                    </a:ext>
                  </a:extLst>
                </a:gridCol>
              </a:tblGrid>
              <a:tr h="801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mn-lt"/>
                      </a:endParaRPr>
                    </a:p>
                  </a:txBody>
                  <a:tcPr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dirty="0" smtClean="0">
                          <a:ln>
                            <a:noFill/>
                          </a:ln>
                          <a:solidFill>
                            <a:schemeClr val="tx1"/>
                          </a:solidFill>
                          <a:effectLst/>
                          <a:latin typeface="+mn-lt"/>
                        </a:rPr>
                        <a:t>ANO</a:t>
                      </a:r>
                      <a:endParaRPr kumimoji="0" lang="cs-CZ" sz="16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dirty="0" smtClean="0">
                          <a:ln>
                            <a:noFill/>
                          </a:ln>
                          <a:solidFill>
                            <a:schemeClr val="tx1"/>
                          </a:solidFill>
                          <a:effectLst/>
                          <a:latin typeface="+mn-lt"/>
                        </a:rPr>
                        <a:t>NE</a:t>
                      </a:r>
                      <a:endParaRPr kumimoji="0" lang="cs-CZ" sz="16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5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dirty="0" smtClean="0">
                          <a:ln>
                            <a:noFill/>
                          </a:ln>
                          <a:solidFill>
                            <a:schemeClr val="tx1"/>
                          </a:solidFill>
                          <a:effectLst/>
                          <a:latin typeface="+mn-lt"/>
                        </a:rPr>
                        <a:t>ANO</a:t>
                      </a:r>
                      <a:endParaRPr kumimoji="0" lang="cs-CZ" sz="1600" b="0" i="0" u="none" strike="noStrike" cap="none" normalizeH="0" baseline="0" dirty="0" smtClean="0">
                        <a:ln>
                          <a:noFill/>
                        </a:ln>
                        <a:solidFill>
                          <a:schemeClr val="tx1"/>
                        </a:solidFill>
                        <a:effectLst/>
                        <a:latin typeface="+mn-lt"/>
                      </a:endParaRP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tx1"/>
                          </a:solidFill>
                          <a:effectLst/>
                          <a:latin typeface="+mn-lt"/>
                        </a:rPr>
                        <a:t>OK, praktická i statistická významnost jsou ve shodě.</a:t>
                      </a:r>
                      <a:endParaRPr kumimoji="0" lang="cs-CZ" sz="18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tx1"/>
                          </a:solidFill>
                          <a:effectLst/>
                          <a:latin typeface="+mn-lt"/>
                        </a:rPr>
                        <a:t>Významný výsledek je statistický artefakt, prakticky nevyužitelný.</a:t>
                      </a:r>
                      <a:endParaRPr kumimoji="0" lang="cs-CZ" sz="18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915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dirty="0" smtClean="0">
                          <a:ln>
                            <a:noFill/>
                          </a:ln>
                          <a:solidFill>
                            <a:schemeClr val="tx1"/>
                          </a:solidFill>
                          <a:effectLst/>
                          <a:latin typeface="+mn-lt"/>
                        </a:rPr>
                        <a:t>NE</a:t>
                      </a:r>
                      <a:endParaRPr kumimoji="0" lang="cs-CZ" sz="1600" b="0" i="0" u="none" strike="noStrike" cap="none" normalizeH="0" baseline="0" dirty="0" smtClean="0">
                        <a:ln>
                          <a:noFill/>
                        </a:ln>
                        <a:solidFill>
                          <a:schemeClr val="tx1"/>
                        </a:solidFill>
                        <a:effectLst/>
                        <a:latin typeface="+mn-lt"/>
                      </a:endParaRP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tx1"/>
                          </a:solidFill>
                          <a:effectLst/>
                          <a:latin typeface="+mn-lt"/>
                        </a:rPr>
                        <a:t>Výsledek může být pouhá náhoda, neprůkazný výsledek.</a:t>
                      </a:r>
                      <a:endParaRPr kumimoji="0" lang="cs-CZ" sz="18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tx1"/>
                          </a:solidFill>
                          <a:effectLst/>
                          <a:latin typeface="+mn-lt"/>
                        </a:rPr>
                        <a:t>OK, praktická i statistická významnost jsou ve shodě.</a:t>
                      </a:r>
                      <a:endParaRPr kumimoji="0" lang="cs-CZ" sz="18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accent3">
                        <a:lumMod val="20000"/>
                        <a:lumOff val="80000"/>
                      </a:schemeClr>
                    </a:solidFill>
                  </a:tcPr>
                </a:tc>
                <a:extLst>
                  <a:ext uri="{0D108BD9-81ED-4DB2-BD59-A6C34878D82A}">
                    <a16:rowId xmlns:a16="http://schemas.microsoft.com/office/drawing/2014/main" val="10002"/>
                  </a:ext>
                </a:extLst>
              </a:tr>
            </a:tbl>
          </a:graphicData>
        </a:graphic>
      </p:graphicFrame>
      <p:pic>
        <p:nvPicPr>
          <p:cNvPr id="21" name="Obrázek 20" descr="600px-Icon-Warning-Red.svg.png"/>
          <p:cNvPicPr>
            <a:picLocks noChangeAspect="1"/>
          </p:cNvPicPr>
          <p:nvPr/>
        </p:nvPicPr>
        <p:blipFill>
          <a:blip r:embed="rId2" cstate="print"/>
          <a:stretch>
            <a:fillRect/>
          </a:stretch>
        </p:blipFill>
        <p:spPr>
          <a:xfrm>
            <a:off x="8137156" y="5995148"/>
            <a:ext cx="864000" cy="720000"/>
          </a:xfrm>
          <a:prstGeom prst="rect">
            <a:avLst/>
          </a:prstGeom>
        </p:spPr>
      </p:pic>
      <p:sp>
        <p:nvSpPr>
          <p:cNvPr id="7" name="Obdélník 6"/>
          <p:cNvSpPr/>
          <p:nvPr/>
        </p:nvSpPr>
        <p:spPr>
          <a:xfrm>
            <a:off x="142844" y="5214950"/>
            <a:ext cx="8429684" cy="807657"/>
          </a:xfrm>
          <a:prstGeom prst="rect">
            <a:avLst/>
          </a:prstGeom>
        </p:spPr>
        <p:txBody>
          <a:bodyPr wrap="square">
            <a:spAutoFit/>
          </a:bodyPr>
          <a:lstStyle/>
          <a:p>
            <a:pPr algn="ctr">
              <a:lnSpc>
                <a:spcPct val="135000"/>
              </a:lnSpc>
              <a:defRPr/>
            </a:pPr>
            <a:r>
              <a:rPr lang="cs-CZ" dirty="0" smtClean="0">
                <a:solidFill>
                  <a:srgbClr val="FF0000"/>
                </a:solidFill>
              </a:rPr>
              <a:t>Statisticky nevýznamný výsledek neznamená, že pozorovaný rozdíl ve skutečnosti neexistuje! Může to být způsobeno nedostatečnou informací v pozorovaných datech!</a:t>
            </a:r>
            <a:endParaRPr lang="en-US" dirty="0" smtClean="0">
              <a:solidFill>
                <a:srgbClr val="FF0000"/>
              </a:solidFill>
            </a:endParaRPr>
          </a:p>
        </p:txBody>
      </p:sp>
      <p:sp>
        <p:nvSpPr>
          <p:cNvPr id="8" name="Šipka dolů 7"/>
          <p:cNvSpPr/>
          <p:nvPr/>
        </p:nvSpPr>
        <p:spPr>
          <a:xfrm>
            <a:off x="3714744" y="4714884"/>
            <a:ext cx="214314" cy="42862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673223"/>
            <a:ext cx="7772400" cy="1470025"/>
          </a:xfrm>
        </p:spPr>
        <p:txBody>
          <a:bodyPr>
            <a:normAutofit/>
          </a:bodyPr>
          <a:lstStyle/>
          <a:p>
            <a:r>
              <a:rPr lang="cs-CZ" sz="4000" dirty="0" smtClean="0"/>
              <a:t>1.</a:t>
            </a:r>
            <a:r>
              <a:rPr lang="en-US" sz="4000" dirty="0" smtClean="0"/>
              <a:t> </a:t>
            </a:r>
            <a:r>
              <a:rPr lang="cs-CZ" sz="4000" dirty="0" smtClean="0"/>
              <a:t>Motivace</a:t>
            </a:r>
            <a:endParaRPr lang="cs-CZ" sz="4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 násobného testování hypotéz</a:t>
            </a:r>
            <a:endParaRPr lang="cs-CZ" dirty="0"/>
          </a:p>
        </p:txBody>
      </p:sp>
      <p:sp>
        <p:nvSpPr>
          <p:cNvPr id="5" name="Rectangle 3"/>
          <p:cNvSpPr>
            <a:spLocks noChangeArrowheads="1"/>
          </p:cNvSpPr>
          <p:nvPr/>
        </p:nvSpPr>
        <p:spPr bwMode="auto">
          <a:xfrm>
            <a:off x="697694" y="1428736"/>
            <a:ext cx="7748612" cy="4572032"/>
          </a:xfrm>
          <a:prstGeom prst="rect">
            <a:avLst/>
          </a:prstGeom>
          <a:noFill/>
          <a:ln w="9525">
            <a:noFill/>
            <a:miter lim="800000"/>
            <a:headEnd/>
            <a:tailEnd/>
          </a:ln>
          <a:effectLst/>
        </p:spPr>
        <p:txBody>
          <a:bodyPr/>
          <a:lstStyle/>
          <a:p>
            <a:pPr marL="182563" indent="-182563">
              <a:lnSpc>
                <a:spcPct val="135000"/>
              </a:lnSpc>
              <a:buBlip>
                <a:blip r:embed="rId2"/>
              </a:buBlip>
              <a:defRPr/>
            </a:pPr>
            <a:r>
              <a:rPr lang="cs-CZ" dirty="0" smtClean="0"/>
              <a:t>V klinickém výzkumu se často potřebujeme testovat více hypotéz zároveň – např. při hodnocení stejného primárního parametru v rámci různých podskupin souboru pacientů (</a:t>
            </a:r>
            <a:r>
              <a:rPr lang="cs-CZ" i="1" dirty="0" smtClean="0"/>
              <a:t>A</a:t>
            </a:r>
            <a:r>
              <a:rPr lang="cs-CZ" dirty="0" smtClean="0"/>
              <a:t>, </a:t>
            </a:r>
            <a:r>
              <a:rPr lang="cs-CZ" i="1" dirty="0" smtClean="0"/>
              <a:t>B</a:t>
            </a:r>
            <a:r>
              <a:rPr lang="cs-CZ" dirty="0" smtClean="0"/>
              <a:t>, </a:t>
            </a:r>
            <a:r>
              <a:rPr lang="cs-CZ" i="1" dirty="0" smtClean="0"/>
              <a:t>C</a:t>
            </a:r>
            <a:r>
              <a:rPr lang="cs-CZ" dirty="0" smtClean="0"/>
              <a:t> a </a:t>
            </a:r>
            <a:r>
              <a:rPr lang="cs-CZ" i="1" dirty="0" smtClean="0"/>
              <a:t>D</a:t>
            </a:r>
            <a:r>
              <a:rPr lang="cs-CZ" dirty="0" smtClean="0"/>
              <a:t>) → Je zajímavé podívat se na rozdíl i mezi podskupinami, tedy podívat se, jak se liší skupiny </a:t>
            </a:r>
            <a:r>
              <a:rPr lang="cs-CZ" i="1" dirty="0" smtClean="0"/>
              <a:t>A</a:t>
            </a:r>
            <a:r>
              <a:rPr lang="cs-CZ" dirty="0" smtClean="0"/>
              <a:t> </a:t>
            </a:r>
            <a:r>
              <a:rPr lang="cs-CZ" dirty="0" err="1" smtClean="0"/>
              <a:t>a</a:t>
            </a:r>
            <a:r>
              <a:rPr lang="cs-CZ" dirty="0" smtClean="0"/>
              <a:t> </a:t>
            </a:r>
            <a:r>
              <a:rPr lang="cs-CZ" i="1" dirty="0" smtClean="0"/>
              <a:t>B</a:t>
            </a:r>
            <a:r>
              <a:rPr lang="cs-CZ" dirty="0" smtClean="0"/>
              <a:t>, </a:t>
            </a:r>
            <a:r>
              <a:rPr lang="cs-CZ" i="1" dirty="0" err="1" smtClean="0"/>
              <a:t>B</a:t>
            </a:r>
            <a:r>
              <a:rPr lang="cs-CZ" dirty="0" smtClean="0"/>
              <a:t> a </a:t>
            </a:r>
            <a:r>
              <a:rPr lang="cs-CZ" i="1" dirty="0" smtClean="0"/>
              <a:t>C</a:t>
            </a:r>
            <a:r>
              <a:rPr lang="cs-CZ" dirty="0" smtClean="0"/>
              <a:t>, apod.</a:t>
            </a:r>
          </a:p>
          <a:p>
            <a:pPr marL="182563" indent="-182563">
              <a:lnSpc>
                <a:spcPct val="135000"/>
              </a:lnSpc>
              <a:buBlip>
                <a:blip r:embed="rId2"/>
              </a:buBlip>
              <a:defRPr/>
            </a:pPr>
            <a:endParaRPr lang="cs-CZ" dirty="0" smtClean="0"/>
          </a:p>
          <a:p>
            <a:pPr marL="182563" indent="-182563">
              <a:lnSpc>
                <a:spcPct val="135000"/>
              </a:lnSpc>
              <a:buBlip>
                <a:blip r:embed="rId2"/>
              </a:buBlip>
              <a:defRPr/>
            </a:pPr>
            <a:r>
              <a:rPr lang="cs-CZ" b="1" dirty="0" smtClean="0">
                <a:solidFill>
                  <a:srgbClr val="FF0000"/>
                </a:solidFill>
              </a:rPr>
              <a:t>Tento fenomén v praxi vede k tzv. problému násobného testování hypotéz. </a:t>
            </a:r>
          </a:p>
          <a:p>
            <a:pPr marL="182563" indent="-182563">
              <a:lnSpc>
                <a:spcPct val="135000"/>
              </a:lnSpc>
              <a:buBlip>
                <a:blip r:embed="rId2"/>
              </a:buBlip>
              <a:defRPr/>
            </a:pPr>
            <a:r>
              <a:rPr lang="cs-CZ" b="1" dirty="0" smtClean="0"/>
              <a:t>S narůstajícím počtem testovaných hypotéz nám roste také pravděpodobnost získání falešně pozitivního výsledku, tedy pravděpodobnost toho, že se při našem testování zmýlíme a ukážeme na statisticky významný rozdíl tam, kde ve skutečnosti žádný neexistuje (chyba I. druhu)</a:t>
            </a:r>
            <a:r>
              <a:rPr lang="cs-CZ" dirty="0" smtClean="0"/>
              <a:t>.</a:t>
            </a:r>
          </a:p>
          <a:p>
            <a:pPr marL="182563" indent="-182563">
              <a:lnSpc>
                <a:spcPct val="135000"/>
              </a:lnSpc>
              <a:buBlip>
                <a:blip r:embed="rId2"/>
              </a:buBlip>
              <a:defRPr/>
            </a:pPr>
            <a:endParaRPr lang="cs-CZ" dirty="0" smtClean="0"/>
          </a:p>
          <a:p>
            <a:pPr marL="182563" indent="-182563">
              <a:lnSpc>
                <a:spcPct val="135000"/>
              </a:lnSpc>
              <a:buBlip>
                <a:blip r:embed="rId2"/>
              </a:buBlip>
              <a:defRPr/>
            </a:pPr>
            <a:r>
              <a:rPr lang="cs-CZ" dirty="0" smtClean="0"/>
              <a:t>Použití korekčních procedur: </a:t>
            </a:r>
            <a:r>
              <a:rPr lang="cs-CZ" dirty="0" err="1" smtClean="0"/>
              <a:t>Bonferroniho</a:t>
            </a:r>
            <a:r>
              <a:rPr lang="cs-CZ" dirty="0" smtClean="0"/>
              <a:t> procedura, metoda </a:t>
            </a:r>
            <a:r>
              <a:rPr lang="cs-CZ" dirty="0" err="1" smtClean="0"/>
              <a:t>Steela</a:t>
            </a:r>
            <a:r>
              <a:rPr lang="cs-CZ" dirty="0" smtClean="0"/>
              <a:t> a </a:t>
            </a:r>
            <a:r>
              <a:rPr lang="cs-CZ" dirty="0" err="1" smtClean="0"/>
              <a:t>Dwasse</a:t>
            </a:r>
            <a:r>
              <a:rPr lang="cs-CZ" dirty="0" smtClean="0"/>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cs-CZ" dirty="0"/>
          </a:p>
        </p:txBody>
      </p:sp>
      <p:sp>
        <p:nvSpPr>
          <p:cNvPr id="5" name="Rectangle 3"/>
          <p:cNvSpPr>
            <a:spLocks noChangeArrowheads="1"/>
          </p:cNvSpPr>
          <p:nvPr/>
        </p:nvSpPr>
        <p:spPr bwMode="auto">
          <a:xfrm>
            <a:off x="697694" y="1428736"/>
            <a:ext cx="7748612" cy="4572032"/>
          </a:xfrm>
          <a:prstGeom prst="rect">
            <a:avLst/>
          </a:prstGeom>
          <a:noFill/>
          <a:ln w="9525">
            <a:noFill/>
            <a:miter lim="800000"/>
            <a:headEnd/>
            <a:tailEnd/>
          </a:ln>
          <a:effectLst/>
        </p:spPr>
        <p:txBody>
          <a:bodyPr/>
          <a:lstStyle/>
          <a:p>
            <a:pPr marL="182563" indent="-182563">
              <a:lnSpc>
                <a:spcPct val="135000"/>
              </a:lnSpc>
              <a:buBlip>
                <a:blip r:embed="rId2"/>
              </a:buBlip>
              <a:defRPr/>
            </a:pPr>
            <a:r>
              <a:rPr lang="cs-CZ" b="1" dirty="0" smtClean="0"/>
              <a:t>Modelová situace</a:t>
            </a:r>
            <a:r>
              <a:rPr lang="cs-CZ" dirty="0" smtClean="0"/>
              <a:t>: provedeme zároveň 60 testů (v době srovnávání biochemických a genetických parametrů to není zase tolik). Použijeme-li klasickou hladinu významnosti 0,05 (resp. 5 %), máme pro každý test 5% riziko získání falešně pozitivního výsledku. </a:t>
            </a:r>
            <a:r>
              <a:rPr lang="cs-CZ" dirty="0" smtClean="0">
                <a:solidFill>
                  <a:srgbClr val="FF0000"/>
                </a:solidFill>
              </a:rPr>
              <a:t>Vynásobíme-li 60 a 0,05, vyjde nám, že zhruba u 3 testů bychom měli dospět k falešně statisticky významnému závěru. </a:t>
            </a:r>
          </a:p>
          <a:p>
            <a:pPr marL="182563" indent="-182563">
              <a:lnSpc>
                <a:spcPct val="135000"/>
              </a:lnSpc>
              <a:buBlip>
                <a:blip r:embed="rId2"/>
              </a:buBlip>
              <a:defRPr/>
            </a:pPr>
            <a:endParaRPr lang="cs-CZ" dirty="0" smtClean="0"/>
          </a:p>
          <a:p>
            <a:pPr marL="182563" indent="-182563">
              <a:lnSpc>
                <a:spcPct val="135000"/>
              </a:lnSpc>
              <a:buBlip>
                <a:blip r:embed="rId2"/>
              </a:buBlip>
              <a:defRPr/>
            </a:pPr>
            <a:r>
              <a:rPr lang="cs-CZ" dirty="0" smtClean="0"/>
              <a:t>V případě </a:t>
            </a:r>
            <a:r>
              <a:rPr lang="cs-CZ" dirty="0" err="1" smtClean="0"/>
              <a:t>genomických</a:t>
            </a:r>
            <a:r>
              <a:rPr lang="cs-CZ" dirty="0" smtClean="0"/>
              <a:t> analýz, kde jsou často různé testy pouze formou </a:t>
            </a:r>
            <a:r>
              <a:rPr lang="cs-CZ" dirty="0" err="1" smtClean="0"/>
              <a:t>exploratorní</a:t>
            </a:r>
            <a:r>
              <a:rPr lang="cs-CZ" dirty="0" smtClean="0"/>
              <a:t> analýzy, nemusí být přítomnost falešně pozitivních výsledků fatální, v klinické praxi to však může vést k zavádějícím výsledkům a mylným interpretacím.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Odhady a testy</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lvl="0" indent="-182563">
              <a:lnSpc>
                <a:spcPct val="120000"/>
              </a:lnSpc>
              <a:spcBef>
                <a:spcPct val="20000"/>
              </a:spcBef>
              <a:buBlip>
                <a:blip r:embed="rId2"/>
              </a:buBlip>
              <a:defRPr/>
            </a:pPr>
            <a:r>
              <a:rPr lang="cs-CZ" dirty="0" smtClean="0"/>
              <a:t>Zatím jsme se bavili hlavně o odhadech – pomocí odhadů popisujeme charakteristiky cílové populace.</a:t>
            </a:r>
          </a:p>
          <a:p>
            <a:pPr marL="182563" lvl="0" indent="-182563">
              <a:lnSpc>
                <a:spcPct val="120000"/>
              </a:lnSpc>
              <a:spcBef>
                <a:spcPct val="20000"/>
              </a:spcBef>
              <a:buBlip>
                <a:blip r:embed="rId2"/>
              </a:buBlip>
              <a:defRPr/>
            </a:pPr>
            <a:endParaRPr lang="cs-CZ" dirty="0" smtClean="0"/>
          </a:p>
          <a:p>
            <a:pPr marL="182563" lvl="0" indent="-182563">
              <a:lnSpc>
                <a:spcPct val="120000"/>
              </a:lnSpc>
              <a:spcBef>
                <a:spcPct val="20000"/>
              </a:spcBef>
              <a:buBlip>
                <a:blip r:embed="rId2"/>
              </a:buBlip>
              <a:defRPr/>
            </a:pPr>
            <a:r>
              <a:rPr lang="cs-CZ" b="1" dirty="0" smtClean="0">
                <a:solidFill>
                  <a:srgbClr val="FF0000"/>
                </a:solidFill>
              </a:rPr>
              <a:t>Chceme jít v rozhodování dál</a:t>
            </a:r>
            <a:r>
              <a:rPr lang="cs-CZ" dirty="0" smtClean="0"/>
              <a:t>:</a:t>
            </a:r>
          </a:p>
          <a:p>
            <a:pPr marL="342900" lvl="0" indent="-342900">
              <a:lnSpc>
                <a:spcPct val="120000"/>
              </a:lnSpc>
              <a:spcBef>
                <a:spcPct val="20000"/>
              </a:spcBef>
              <a:buFont typeface="+mj-lt"/>
              <a:buAutoNum type="arabicPeriod"/>
              <a:defRPr/>
            </a:pPr>
            <a:r>
              <a:rPr lang="cs-CZ" b="1" dirty="0" smtClean="0"/>
              <a:t>Chceme srovnávat</a:t>
            </a:r>
            <a:r>
              <a:rPr lang="cs-CZ" dirty="0" smtClean="0"/>
              <a:t>.</a:t>
            </a:r>
          </a:p>
          <a:p>
            <a:pPr marL="639763" lvl="1" indent="-182563">
              <a:lnSpc>
                <a:spcPct val="120000"/>
              </a:lnSpc>
              <a:spcBef>
                <a:spcPct val="20000"/>
              </a:spcBef>
              <a:buBlip>
                <a:blip r:embed="rId2"/>
              </a:buBlip>
              <a:defRPr/>
            </a:pPr>
            <a:r>
              <a:rPr lang="cs-CZ" dirty="0" smtClean="0"/>
              <a:t>1 náhodný výběr s předpokládanou hodnotou</a:t>
            </a:r>
          </a:p>
          <a:p>
            <a:pPr marL="639763" lvl="1" indent="-182563">
              <a:lnSpc>
                <a:spcPct val="120000"/>
              </a:lnSpc>
              <a:spcBef>
                <a:spcPct val="20000"/>
              </a:spcBef>
              <a:buBlip>
                <a:blip r:embed="rId2"/>
              </a:buBlip>
              <a:defRPr/>
            </a:pPr>
            <a:r>
              <a:rPr lang="cs-CZ" dirty="0" smtClean="0"/>
              <a:t>2 náhodné výběry mezi sebou</a:t>
            </a:r>
          </a:p>
          <a:p>
            <a:pPr marL="639763" lvl="1" indent="-182563">
              <a:lnSpc>
                <a:spcPct val="120000"/>
              </a:lnSpc>
              <a:spcBef>
                <a:spcPct val="20000"/>
              </a:spcBef>
              <a:buBlip>
                <a:blip r:embed="rId2"/>
              </a:buBlip>
              <a:defRPr/>
            </a:pPr>
            <a:r>
              <a:rPr lang="cs-CZ" dirty="0" smtClean="0"/>
              <a:t>Více náhodných výběrů mezi sebou</a:t>
            </a:r>
          </a:p>
          <a:p>
            <a:pPr marL="342900" lvl="0" indent="-342900">
              <a:lnSpc>
                <a:spcPct val="120000"/>
              </a:lnSpc>
              <a:spcBef>
                <a:spcPct val="20000"/>
              </a:spcBef>
              <a:buFont typeface="+mj-lt"/>
              <a:buAutoNum type="arabicPeriod"/>
              <a:defRPr/>
            </a:pPr>
            <a:r>
              <a:rPr lang="cs-CZ" b="1" dirty="0" smtClean="0">
                <a:solidFill>
                  <a:prstClr val="black"/>
                </a:solidFill>
              </a:rPr>
              <a:t>Chceme hodnotit změnu náhodné veličiny vzhledem k nějaké intervenci.</a:t>
            </a:r>
          </a:p>
          <a:p>
            <a:pPr marL="342900" lvl="0" indent="-342900">
              <a:lnSpc>
                <a:spcPct val="120000"/>
              </a:lnSpc>
              <a:spcBef>
                <a:spcPct val="20000"/>
              </a:spcBef>
              <a:buFont typeface="+mj-lt"/>
              <a:buAutoNum type="arabicPeriod"/>
              <a:defRPr/>
            </a:pPr>
            <a:r>
              <a:rPr lang="cs-CZ" b="1" dirty="0" smtClean="0">
                <a:solidFill>
                  <a:prstClr val="black"/>
                </a:solidFill>
              </a:rPr>
              <a:t>Chceme rozhodovat o nezávislosti dvou náhodných veličin.</a:t>
            </a:r>
          </a:p>
          <a:p>
            <a:pPr marL="342900" lvl="0" indent="-342900">
              <a:lnSpc>
                <a:spcPct val="120000"/>
              </a:lnSpc>
              <a:spcBef>
                <a:spcPct val="20000"/>
              </a:spcBef>
              <a:buFont typeface="+mj-lt"/>
              <a:buAutoNum type="arabicPeriod"/>
              <a:defRPr/>
            </a:pPr>
            <a:r>
              <a:rPr lang="cs-CZ" b="1" dirty="0" smtClean="0">
                <a:solidFill>
                  <a:prstClr val="black"/>
                </a:solidFill>
              </a:rPr>
              <a:t>Chceme rozhodovat o charakteru rozdělení náhodné veličiny.</a:t>
            </a:r>
          </a:p>
          <a:p>
            <a:pPr marL="182563" lvl="0" indent="-182563">
              <a:lnSpc>
                <a:spcPct val="120000"/>
              </a:lnSpc>
              <a:spcBef>
                <a:spcPct val="20000"/>
              </a:spcBef>
              <a:buBlip>
                <a:blip r:embed="rId2"/>
              </a:buBlip>
              <a:defRPr/>
            </a:pPr>
            <a:endParaRPr lang="cs-C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Medicína založená na důkazech</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lvl="0" indent="-182563">
              <a:lnSpc>
                <a:spcPct val="120000"/>
              </a:lnSpc>
              <a:spcBef>
                <a:spcPct val="20000"/>
              </a:spcBef>
              <a:buBlip>
                <a:blip r:embed="rId2"/>
              </a:buBlip>
              <a:defRPr/>
            </a:pPr>
            <a:r>
              <a:rPr lang="cs-CZ" dirty="0" smtClean="0"/>
              <a:t>Úkolem zdravotního systému je zajistit dostupnými prostředky nejlepší možný zdravotní a psychický stav národa.</a:t>
            </a:r>
          </a:p>
          <a:p>
            <a:pPr marL="182563" lvl="0" indent="-182563">
              <a:lnSpc>
                <a:spcPct val="120000"/>
              </a:lnSpc>
              <a:spcBef>
                <a:spcPct val="20000"/>
              </a:spcBef>
              <a:buBlip>
                <a:blip r:embed="rId2"/>
              </a:buBlip>
              <a:defRPr/>
            </a:pPr>
            <a:endParaRPr lang="cs-CZ" dirty="0" smtClean="0"/>
          </a:p>
          <a:p>
            <a:pPr marL="182563" lvl="0" indent="-182563">
              <a:lnSpc>
                <a:spcPct val="120000"/>
              </a:lnSpc>
              <a:spcBef>
                <a:spcPct val="20000"/>
              </a:spcBef>
              <a:buBlip>
                <a:blip r:embed="rId2"/>
              </a:buBlip>
              <a:defRPr/>
            </a:pPr>
            <a:r>
              <a:rPr lang="cs-CZ" dirty="0" smtClean="0"/>
              <a:t>K naplňování tohoto úkolu by měl pomoci princip nazvaný </a:t>
            </a:r>
            <a:r>
              <a:rPr lang="cs-CZ" b="1" dirty="0" smtClean="0"/>
              <a:t>medicína založená na důkazech</a:t>
            </a:r>
            <a:r>
              <a:rPr lang="cs-CZ" dirty="0" smtClean="0"/>
              <a:t> („evidence </a:t>
            </a:r>
            <a:r>
              <a:rPr lang="cs-CZ" dirty="0" err="1" smtClean="0"/>
              <a:t>based</a:t>
            </a:r>
            <a:r>
              <a:rPr lang="cs-CZ" dirty="0" smtClean="0"/>
              <a:t> </a:t>
            </a:r>
            <a:r>
              <a:rPr lang="cs-CZ" dirty="0" err="1" smtClean="0"/>
              <a:t>medicine</a:t>
            </a:r>
            <a:r>
              <a:rPr lang="cs-CZ" dirty="0" smtClean="0"/>
              <a:t>“).</a:t>
            </a:r>
          </a:p>
          <a:p>
            <a:pPr marL="182563" indent="-182563">
              <a:lnSpc>
                <a:spcPct val="120000"/>
              </a:lnSpc>
              <a:spcBef>
                <a:spcPct val="20000"/>
              </a:spcBef>
              <a:buBlip>
                <a:blip r:embed="rId2"/>
              </a:buBlip>
              <a:defRPr/>
            </a:pPr>
            <a:r>
              <a:rPr lang="cs-CZ" dirty="0" smtClean="0">
                <a:solidFill>
                  <a:srgbClr val="FF0000"/>
                </a:solidFill>
              </a:rPr>
              <a:t>Medicína založená na důkazech je proces zabývající se systematickým hledáním, hodnocením a hlavně využitím současných výsledků klinického výzkumu při poskytování péče jednotlivým pacientům. </a:t>
            </a:r>
          </a:p>
          <a:p>
            <a:pPr marL="639763" lvl="1" indent="-182563">
              <a:lnSpc>
                <a:spcPct val="120000"/>
              </a:lnSpc>
              <a:spcBef>
                <a:spcPct val="20000"/>
              </a:spcBef>
              <a:buBlip>
                <a:blip r:embed="rId2"/>
              </a:buBlip>
              <a:defRPr/>
            </a:pPr>
            <a:r>
              <a:rPr lang="cs-CZ" sz="1600" dirty="0" smtClean="0"/>
              <a:t>Poskytování důkazů pomocí klinického výzkumu a vědecké literatury.</a:t>
            </a:r>
          </a:p>
          <a:p>
            <a:pPr marL="639763" lvl="1" indent="-182563">
              <a:lnSpc>
                <a:spcPct val="120000"/>
              </a:lnSpc>
              <a:spcBef>
                <a:spcPct val="20000"/>
              </a:spcBef>
              <a:buBlip>
                <a:blip r:embed="rId2"/>
              </a:buBlip>
              <a:defRPr/>
            </a:pPr>
            <a:r>
              <a:rPr lang="cs-CZ" sz="1600" dirty="0" smtClean="0"/>
              <a:t>Vytváření klinických doporučení (založených na důkazech) a jejich distribuce.</a:t>
            </a:r>
          </a:p>
          <a:p>
            <a:pPr marL="639763" lvl="1" indent="-182563">
              <a:lnSpc>
                <a:spcPct val="120000"/>
              </a:lnSpc>
              <a:spcBef>
                <a:spcPct val="20000"/>
              </a:spcBef>
              <a:buBlip>
                <a:blip r:embed="rId2"/>
              </a:buBlip>
              <a:defRPr/>
            </a:pPr>
            <a:r>
              <a:rPr lang="cs-CZ" sz="1600" dirty="0" smtClean="0"/>
              <a:t>Implementace účinných a efektivních postupů pomocí výuky a řízení kvality.</a:t>
            </a:r>
          </a:p>
          <a:p>
            <a:pPr marL="639763" lvl="1" indent="-182563">
              <a:lnSpc>
                <a:spcPct val="120000"/>
              </a:lnSpc>
              <a:spcBef>
                <a:spcPct val="20000"/>
              </a:spcBef>
              <a:buBlip>
                <a:blip r:embed="rId2"/>
              </a:buBlip>
              <a:defRPr/>
            </a:pPr>
            <a:r>
              <a:rPr lang="cs-CZ" sz="1600" dirty="0" smtClean="0"/>
              <a:t>Hodnocení dodržování doporučených postupů pomocí klinických auditů, indikátorů kvality a výsledků léčebné péče.</a:t>
            </a:r>
            <a:endParaRPr kumimoji="0" lang="cs-CZ"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testování hypotéz</a:t>
            </a:r>
            <a:endParaRPr lang="cs-CZ" dirty="0"/>
          </a:p>
        </p:txBody>
      </p:sp>
      <p:graphicFrame>
        <p:nvGraphicFramePr>
          <p:cNvPr id="4" name="Diagram 3"/>
          <p:cNvGraphicFramePr/>
          <p:nvPr/>
        </p:nvGraphicFramePr>
        <p:xfrm>
          <a:off x="2012149" y="2000240"/>
          <a:ext cx="5119702" cy="3246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673223"/>
            <a:ext cx="7772400" cy="1470025"/>
          </a:xfrm>
        </p:spPr>
        <p:txBody>
          <a:bodyPr>
            <a:normAutofit/>
          </a:bodyPr>
          <a:lstStyle/>
          <a:p>
            <a:pPr lvl="0"/>
            <a:r>
              <a:rPr lang="cs-CZ" sz="4000" dirty="0" smtClean="0"/>
              <a:t>2.</a:t>
            </a:r>
            <a:r>
              <a:rPr lang="en-US" sz="4000" dirty="0" smtClean="0"/>
              <a:t> </a:t>
            </a:r>
            <a:r>
              <a:rPr lang="cs-CZ" sz="4000" dirty="0" smtClean="0"/>
              <a:t>Principy a pojmy testování hypotéz</a:t>
            </a:r>
            <a:endParaRPr lang="cs-CZ"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Hypotézy</a:t>
            </a:r>
            <a:endParaRPr lang="cs-CZ" dirty="0"/>
          </a:p>
        </p:txBody>
      </p:sp>
      <p:sp>
        <p:nvSpPr>
          <p:cNvPr id="3" name="Podnadpis 2"/>
          <p:cNvSpPr txBox="1">
            <a:spLocks/>
          </p:cNvSpPr>
          <p:nvPr/>
        </p:nvSpPr>
        <p:spPr>
          <a:xfrm>
            <a:off x="864379" y="1500174"/>
            <a:ext cx="7415242" cy="4500594"/>
          </a:xfrm>
          <a:prstGeom prst="rect">
            <a:avLst/>
          </a:prstGeom>
        </p:spPr>
        <p:txBody>
          <a:bodyPr vert="horz" lIns="91440" tIns="45720" rIns="91440" bIns="45720" rtlCol="0">
            <a:noAutofit/>
          </a:bodyPr>
          <a:lstStyle/>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b="1" dirty="0" smtClean="0">
                <a:solidFill>
                  <a:srgbClr val="FF0000"/>
                </a:solidFill>
              </a:rPr>
              <a:t>Nulová hypotéza </a:t>
            </a:r>
            <a:r>
              <a:rPr lang="cs-CZ" dirty="0" smtClean="0"/>
              <a:t>(„</a:t>
            </a:r>
            <a:r>
              <a:rPr lang="cs-CZ" dirty="0" err="1" smtClean="0"/>
              <a:t>null</a:t>
            </a:r>
            <a:r>
              <a:rPr lang="cs-CZ" dirty="0" smtClean="0"/>
              <a:t> </a:t>
            </a:r>
            <a:r>
              <a:rPr lang="cs-CZ" dirty="0" err="1" smtClean="0"/>
              <a:t>hypothesis</a:t>
            </a:r>
            <a:r>
              <a:rPr lang="cs-CZ" dirty="0" smtClean="0"/>
              <a:t>“)</a:t>
            </a:r>
            <a:r>
              <a:rPr lang="cs-CZ" b="1" dirty="0" smtClean="0">
                <a:solidFill>
                  <a:srgbClr val="FF0000"/>
                </a:solidFill>
              </a:rPr>
              <a:t> </a:t>
            </a:r>
            <a:r>
              <a:rPr lang="cs-CZ" dirty="0" smtClean="0"/>
              <a:t>– tvrzení o neznámých vlastnostech rozdělení pravděpodobnosti sledované náhodné veličiny (na cílové populaci). Může být tvrzením o parametrech rozdělení nebo tvaru rozdělení pravděpodobnosti.</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r>
              <a:rPr lang="cs-CZ" b="1" dirty="0" smtClean="0"/>
              <a:t>Nulová hypotéza má tvar:</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lang="cs-CZ" dirty="0" smtClean="0"/>
          </a:p>
          <a:p>
            <a:pPr marL="182563" lvl="0" indent="-182563">
              <a:lnSpc>
                <a:spcPct val="120000"/>
              </a:lnSpc>
              <a:spcBef>
                <a:spcPct val="20000"/>
              </a:spcBef>
              <a:buBlip>
                <a:blip r:embed="rId3"/>
              </a:buBlip>
              <a:defRPr/>
            </a:pPr>
            <a:r>
              <a:rPr lang="cs-CZ" b="1" dirty="0" smtClean="0">
                <a:solidFill>
                  <a:srgbClr val="FF0000"/>
                </a:solidFill>
              </a:rPr>
              <a:t>Alternativní hypotéza </a:t>
            </a:r>
            <a:r>
              <a:rPr lang="cs-CZ" dirty="0" smtClean="0"/>
              <a:t>– tvrzení o neznámých vlastnostech rozdělení pravděpodobnosti sledované náhodné veličiny, které popírá platnost nulové hypotézy. Vymezuje, jaká situace nastává, když nulová hypotéza neplatí.</a:t>
            </a:r>
          </a:p>
          <a:p>
            <a:pPr marL="182563" indent="-182563">
              <a:lnSpc>
                <a:spcPct val="120000"/>
              </a:lnSpc>
              <a:spcBef>
                <a:spcPct val="20000"/>
              </a:spcBef>
              <a:buBlip>
                <a:blip r:embed="rId3"/>
              </a:buBlip>
              <a:defRPr/>
            </a:pPr>
            <a:r>
              <a:rPr lang="cs-CZ" b="1" dirty="0" smtClean="0"/>
              <a:t>Alternativní hypotéza má tvar:</a:t>
            </a:r>
          </a:p>
          <a:p>
            <a:pPr marL="182563" marR="0" lvl="0" indent="-182563" algn="l" defTabSz="914400" rtl="0" eaLnBrk="1" fontAlgn="auto" latinLnBrk="0" hangingPunct="1">
              <a:lnSpc>
                <a:spcPct val="120000"/>
              </a:lnSpc>
              <a:spcBef>
                <a:spcPct val="20000"/>
              </a:spcBef>
              <a:spcAft>
                <a:spcPts val="0"/>
              </a:spcAft>
              <a:buClrTx/>
              <a:buSzTx/>
              <a:buFont typeface="Arial" pitchFamily="34" charset="0"/>
              <a:buBlip>
                <a:blip r:embed="rId3"/>
              </a:buBlip>
              <a:tabLst/>
              <a:defRPr/>
            </a:pPr>
            <a:endParaRPr kumimoji="0" lang="cs-CZ" b="0" i="0" u="none" strike="noStrike" kern="1200" cap="none" spc="0" normalizeH="0" baseline="0" noProof="0" dirty="0">
              <a:ln>
                <a:noFill/>
              </a:ln>
              <a:solidFill>
                <a:schemeClr val="tx1"/>
              </a:solidFill>
              <a:effectLst/>
              <a:uLnTx/>
              <a:uFillTx/>
              <a:latin typeface="+mn-lt"/>
              <a:ea typeface="+mn-ea"/>
              <a:cs typeface="+mn-cs"/>
            </a:endParaRPr>
          </a:p>
        </p:txBody>
      </p:sp>
      <p:pic>
        <p:nvPicPr>
          <p:cNvPr id="4" name="Obrázek 3" descr="600px-Icon-Warning-Red.svg.png"/>
          <p:cNvPicPr>
            <a:picLocks noChangeAspect="1"/>
          </p:cNvPicPr>
          <p:nvPr/>
        </p:nvPicPr>
        <p:blipFill>
          <a:blip r:embed="rId4" cstate="print"/>
          <a:stretch>
            <a:fillRect/>
          </a:stretch>
        </p:blipFill>
        <p:spPr>
          <a:xfrm>
            <a:off x="8137156" y="5995148"/>
            <a:ext cx="864000" cy="720000"/>
          </a:xfrm>
          <a:prstGeom prst="rect">
            <a:avLst/>
          </a:prstGeom>
        </p:spPr>
      </p:pic>
      <p:graphicFrame>
        <p:nvGraphicFramePr>
          <p:cNvPr id="1026" name="Object 2"/>
          <p:cNvGraphicFramePr>
            <a:graphicFrameLocks noChangeAspect="1"/>
          </p:cNvGraphicFramePr>
          <p:nvPr/>
        </p:nvGraphicFramePr>
        <p:xfrm>
          <a:off x="4032250" y="2920060"/>
          <a:ext cx="1079500" cy="361950"/>
        </p:xfrm>
        <a:graphic>
          <a:graphicData uri="http://schemas.openxmlformats.org/presentationml/2006/ole">
            <mc:AlternateContent xmlns:mc="http://schemas.openxmlformats.org/markup-compatibility/2006">
              <mc:Choice xmlns:v="urn:schemas-microsoft-com:vml" Requires="v">
                <p:oleObj spid="_x0000_s1036" name="Rovnice" r:id="rId5" imgW="685800" imgH="228600" progId="Equation.3">
                  <p:embed/>
                </p:oleObj>
              </mc:Choice>
              <mc:Fallback>
                <p:oleObj name="Rovnice" r:id="rId5" imgW="685800" imgH="2286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2250" y="2920060"/>
                        <a:ext cx="107950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2"/>
          <p:cNvGraphicFramePr>
            <a:graphicFrameLocks noChangeAspect="1"/>
          </p:cNvGraphicFramePr>
          <p:nvPr/>
        </p:nvGraphicFramePr>
        <p:xfrm>
          <a:off x="4041775" y="5057794"/>
          <a:ext cx="1060450" cy="1085850"/>
        </p:xfrm>
        <a:graphic>
          <a:graphicData uri="http://schemas.openxmlformats.org/presentationml/2006/ole">
            <mc:AlternateContent xmlns:mc="http://schemas.openxmlformats.org/markup-compatibility/2006">
              <mc:Choice xmlns:v="urn:schemas-microsoft-com:vml" Requires="v">
                <p:oleObj spid="_x0000_s1037" name="Rovnice" r:id="rId7" imgW="672840" imgH="685800" progId="Equation.3">
                  <p:embed/>
                </p:oleObj>
              </mc:Choice>
              <mc:Fallback>
                <p:oleObj name="Rovnice" r:id="rId7" imgW="672840" imgH="685800"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41775" y="5057794"/>
                        <a:ext cx="1060450" cy="1085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16243</TotalTime>
  <Words>2810</Words>
  <Application>Microsoft Office PowerPoint</Application>
  <PresentationFormat>Předvádění na obrazovce (4:3)</PresentationFormat>
  <Paragraphs>364</Paragraphs>
  <Slides>41</Slides>
  <Notes>0</Notes>
  <HiddenSlides>0</HiddenSlides>
  <MMClips>0</MMClips>
  <ScaleCrop>false</ScaleCrop>
  <HeadingPairs>
    <vt:vector size="8" baseType="variant">
      <vt:variant>
        <vt:lpstr>Použitá písma</vt:lpstr>
      </vt:variant>
      <vt:variant>
        <vt:i4>2</vt:i4>
      </vt:variant>
      <vt:variant>
        <vt:lpstr>Motiv</vt:lpstr>
      </vt:variant>
      <vt:variant>
        <vt:i4>1</vt:i4>
      </vt:variant>
      <vt:variant>
        <vt:lpstr>Vložené servery OLE</vt:lpstr>
      </vt:variant>
      <vt:variant>
        <vt:i4>1</vt:i4>
      </vt:variant>
      <vt:variant>
        <vt:lpstr>Nadpisy snímků</vt:lpstr>
      </vt:variant>
      <vt:variant>
        <vt:i4>41</vt:i4>
      </vt:variant>
    </vt:vector>
  </HeadingPairs>
  <TitlesOfParts>
    <vt:vector size="45" baseType="lpstr">
      <vt:lpstr>Arial</vt:lpstr>
      <vt:lpstr>Calibri</vt:lpstr>
      <vt:lpstr>Motiv sady Office</vt:lpstr>
      <vt:lpstr>Rovnice</vt:lpstr>
      <vt:lpstr>Přednáška VII. Úvod do testování hypotéz</vt:lpstr>
      <vt:lpstr>Opakování – vlastnosti výběrového průměru</vt:lpstr>
      <vt:lpstr>Opakování – interpretace intervalu spolehlivosti</vt:lpstr>
      <vt:lpstr>1. Motivace</vt:lpstr>
      <vt:lpstr>Odhady a testy</vt:lpstr>
      <vt:lpstr>Medicína založená na důkazech</vt:lpstr>
      <vt:lpstr>Role testování hypotéz</vt:lpstr>
      <vt:lpstr>2. Principy a pojmy testování hypotéz</vt:lpstr>
      <vt:lpstr>Hypotézy</vt:lpstr>
      <vt:lpstr>Testování hypotéz</vt:lpstr>
      <vt:lpstr>Příklady – řešené problémy</vt:lpstr>
      <vt:lpstr>Příklady – hypotézy</vt:lpstr>
      <vt:lpstr>Příklady – hypotézy</vt:lpstr>
      <vt:lpstr>Proč nulová hypotéza vyjadřuje nepřítomnost efektu?</vt:lpstr>
      <vt:lpstr>Proč nulová hypotéza vyjadřuje nepřítomnost efektu?</vt:lpstr>
      <vt:lpstr>Co se při rozhodování může stát</vt:lpstr>
      <vt:lpstr>Analogie se soudním procesem</vt:lpstr>
      <vt:lpstr>Pravděpodobnost výsledků rozhodovacího procesu</vt:lpstr>
      <vt:lpstr>Proč hlídat spíše α než β? </vt:lpstr>
      <vt:lpstr>Statistický test</vt:lpstr>
      <vt:lpstr>Zamítnutí / nezamítnutí nulové hypotézy</vt:lpstr>
      <vt:lpstr>Zamítnutí / nezamítnutí nulové hypotézy</vt:lpstr>
      <vt:lpstr>Co znamená „padnutí testové statistiky“</vt:lpstr>
      <vt:lpstr>Příklad – z-test pro jeden výběr</vt:lpstr>
      <vt:lpstr>Příklad – z-test pro jeden výběr</vt:lpstr>
      <vt:lpstr>Příklad – z-test pro jeden výběr</vt:lpstr>
      <vt:lpstr>Příklad – z-test pro jeden výběr</vt:lpstr>
      <vt:lpstr>3. P-hodnota a její interpretace</vt:lpstr>
      <vt:lpstr>P-hodnota</vt:lpstr>
      <vt:lpstr>Příklad – p-hodnota</vt:lpstr>
      <vt:lpstr>Velikost vzorku a významnost výsledku</vt:lpstr>
      <vt:lpstr>Důležité poznámky k testování hypotéz</vt:lpstr>
      <vt:lpstr>Spojitost s intervaly spolehlivosti</vt:lpstr>
      <vt:lpstr>Spojitost s intervaly spolehlivosti</vt:lpstr>
      <vt:lpstr>4. Síla testu</vt:lpstr>
      <vt:lpstr>Síla testu</vt:lpstr>
      <vt:lpstr>Faktory ovlivňující sílu testu</vt:lpstr>
      <vt:lpstr>5. Statistická versus klinická/biologická významnost </vt:lpstr>
      <vt:lpstr>Klíčové principy – významnost</vt:lpstr>
      <vt:lpstr>Problém násobného testování hypotéz</vt:lpstr>
      <vt:lpstr>Příklad</vt:lpstr>
    </vt:vector>
  </TitlesOfParts>
  <Company>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BIOSTATISTIKA v matematické biologii</dc:title>
  <dc:creator>Pavlík</dc:creator>
  <cp:lastModifiedBy>Pavlík Tomáš RNDr. Ph.D.</cp:lastModifiedBy>
  <cp:revision>459</cp:revision>
  <dcterms:created xsi:type="dcterms:W3CDTF">2009-06-29T12:10:55Z</dcterms:created>
  <dcterms:modified xsi:type="dcterms:W3CDTF">2020-03-11T21:28:15Z</dcterms:modified>
</cp:coreProperties>
</file>