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2"/>
  </p:notesMasterIdLst>
  <p:sldIdLst>
    <p:sldId id="328" r:id="rId2"/>
    <p:sldId id="463" r:id="rId3"/>
    <p:sldId id="464" r:id="rId4"/>
    <p:sldId id="458" r:id="rId5"/>
    <p:sldId id="411" r:id="rId6"/>
    <p:sldId id="412" r:id="rId7"/>
    <p:sldId id="438" r:id="rId8"/>
    <p:sldId id="416" r:id="rId9"/>
    <p:sldId id="415" r:id="rId10"/>
    <p:sldId id="420" r:id="rId11"/>
    <p:sldId id="413" r:id="rId12"/>
    <p:sldId id="421" r:id="rId13"/>
    <p:sldId id="422" r:id="rId14"/>
    <p:sldId id="414" r:id="rId15"/>
    <p:sldId id="419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1" r:id="rId24"/>
    <p:sldId id="430" r:id="rId25"/>
    <p:sldId id="432" r:id="rId26"/>
    <p:sldId id="417" r:id="rId27"/>
    <p:sldId id="436" r:id="rId28"/>
    <p:sldId id="418" r:id="rId29"/>
    <p:sldId id="434" r:id="rId30"/>
    <p:sldId id="439" r:id="rId31"/>
    <p:sldId id="440" r:id="rId32"/>
    <p:sldId id="437" r:id="rId33"/>
    <p:sldId id="449" r:id="rId34"/>
    <p:sldId id="450" r:id="rId35"/>
    <p:sldId id="451" r:id="rId36"/>
    <p:sldId id="452" r:id="rId37"/>
    <p:sldId id="433" r:id="rId38"/>
    <p:sldId id="435" r:id="rId39"/>
    <p:sldId id="461" r:id="rId40"/>
    <p:sldId id="459" r:id="rId41"/>
    <p:sldId id="460" r:id="rId42"/>
    <p:sldId id="462" r:id="rId43"/>
    <p:sldId id="465" r:id="rId44"/>
    <p:sldId id="441" r:id="rId45"/>
    <p:sldId id="442" r:id="rId46"/>
    <p:sldId id="457" r:id="rId47"/>
    <p:sldId id="453" r:id="rId48"/>
    <p:sldId id="455" r:id="rId49"/>
    <p:sldId id="456" r:id="rId50"/>
    <p:sldId id="454" r:id="rId51"/>
  </p:sldIdLst>
  <p:sldSz cx="9144000" cy="6858000" type="screen4x3"/>
  <p:notesSz cx="67818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51.wmf"/><Relationship Id="rId7" Type="http://schemas.openxmlformats.org/officeDocument/2006/relationships/image" Target="../media/image29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4" Type="http://schemas.openxmlformats.org/officeDocument/2006/relationships/image" Target="../media/image10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4" Type="http://schemas.openxmlformats.org/officeDocument/2006/relationships/image" Target="../media/image6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12.wmf"/><Relationship Id="rId7" Type="http://schemas.openxmlformats.org/officeDocument/2006/relationships/image" Target="../media/image24.wmf"/><Relationship Id="rId2" Type="http://schemas.openxmlformats.org/officeDocument/2006/relationships/image" Target="../media/image11.wmf"/><Relationship Id="rId1" Type="http://schemas.openxmlformats.org/officeDocument/2006/relationships/image" Target="../media/image22.wmf"/><Relationship Id="rId6" Type="http://schemas.openxmlformats.org/officeDocument/2006/relationships/image" Target="../media/image23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FEAF-5407-40D8-B13C-D71DD04E079C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0" y="4690269"/>
            <a:ext cx="54254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451" y="9378824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26AE9-E6AA-4A55-91DC-93E0A044A1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640013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cs-CZ" sz="1200" b="0" i="0"/>
              <a:t>Tomáš Pavlík</a:t>
            </a: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5214938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200" b="0" i="0"/>
              <a:t>Biostatistika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4.wmf"/><Relationship Id="rId3" Type="http://schemas.openxmlformats.org/officeDocument/2006/relationships/image" Target="../media/image3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9.wmf"/><Relationship Id="rId3" Type="http://schemas.openxmlformats.org/officeDocument/2006/relationships/image" Target="../media/image3.pn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jpe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26.bin"/><Relationship Id="rId3" Type="http://schemas.openxmlformats.org/officeDocument/2006/relationships/image" Target="../media/image3.png"/><Relationship Id="rId21" Type="http://schemas.openxmlformats.org/officeDocument/2006/relationships/image" Target="../media/image26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3.wmf"/><Relationship Id="rId5" Type="http://schemas.openxmlformats.org/officeDocument/2006/relationships/image" Target="../media/image22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8.wmf"/><Relationship Id="rId3" Type="http://schemas.openxmlformats.org/officeDocument/2006/relationships/image" Target="../media/image3.pn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jpe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7.wmf"/><Relationship Id="rId5" Type="http://schemas.openxmlformats.org/officeDocument/2006/relationships/image" Target="../media/image12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2.wmf"/><Relationship Id="rId3" Type="http://schemas.openxmlformats.org/officeDocument/2006/relationships/image" Target="../media/image3.pn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1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image" Target="../media/image3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3.png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3.png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46.wmf"/><Relationship Id="rId3" Type="http://schemas.openxmlformats.org/officeDocument/2006/relationships/image" Target="../media/image3.png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5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65.bin"/><Relationship Id="rId3" Type="http://schemas.openxmlformats.org/officeDocument/2006/relationships/image" Target="../media/image3.png"/><Relationship Id="rId21" Type="http://schemas.openxmlformats.org/officeDocument/2006/relationships/image" Target="../media/image54.wmf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6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image" Target="../media/image28.wmf"/><Relationship Id="rId23" Type="http://schemas.openxmlformats.org/officeDocument/2006/relationships/image" Target="../media/image55.wmf"/><Relationship Id="rId10" Type="http://schemas.openxmlformats.org/officeDocument/2006/relationships/oleObject" Target="../embeddings/oleObject61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6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60.wmf"/><Relationship Id="rId3" Type="http://schemas.openxmlformats.org/officeDocument/2006/relationships/image" Target="../media/image3.png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73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image" Target="../media/image66.wmf"/><Relationship Id="rId3" Type="http://schemas.openxmlformats.org/officeDocument/2006/relationships/image" Target="../media/image3.png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5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5" Type="http://schemas.openxmlformats.org/officeDocument/2006/relationships/image" Target="../media/image67.wmf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4.bin"/><Relationship Id="rId9" Type="http://schemas.openxmlformats.org/officeDocument/2006/relationships/image" Target="../media/image64.wmf"/><Relationship Id="rId14" Type="http://schemas.openxmlformats.org/officeDocument/2006/relationships/oleObject" Target="../embeddings/oleObject7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87.bin"/><Relationship Id="rId3" Type="http://schemas.openxmlformats.org/officeDocument/2006/relationships/image" Target="../media/image3.png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6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85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80.wmf"/><Relationship Id="rId3" Type="http://schemas.openxmlformats.org/officeDocument/2006/relationships/image" Target="../media/image3.png"/><Relationship Id="rId7" Type="http://schemas.openxmlformats.org/officeDocument/2006/relationships/image" Target="../media/image77.wmf"/><Relationship Id="rId12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79.wmf"/><Relationship Id="rId5" Type="http://schemas.openxmlformats.org/officeDocument/2006/relationships/image" Target="../media/image76.wmf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8.bin"/><Relationship Id="rId9" Type="http://schemas.openxmlformats.org/officeDocument/2006/relationships/image" Target="../media/image78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image" Target="../media/image3.png"/><Relationship Id="rId7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4.bin"/><Relationship Id="rId5" Type="http://schemas.openxmlformats.org/officeDocument/2006/relationships/image" Target="../media/image81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83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88.wmf"/><Relationship Id="rId3" Type="http://schemas.openxmlformats.org/officeDocument/2006/relationships/image" Target="../media/image3.png"/><Relationship Id="rId7" Type="http://schemas.openxmlformats.org/officeDocument/2006/relationships/image" Target="../media/image85.wmf"/><Relationship Id="rId12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87.wmf"/><Relationship Id="rId5" Type="http://schemas.openxmlformats.org/officeDocument/2006/relationships/image" Target="../media/image84.wmf"/><Relationship Id="rId15" Type="http://schemas.openxmlformats.org/officeDocument/2006/relationships/image" Target="../media/image89.wmf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86.wmf"/><Relationship Id="rId14" Type="http://schemas.openxmlformats.org/officeDocument/2006/relationships/oleObject" Target="../embeddings/oleObject101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94.wmf"/><Relationship Id="rId18" Type="http://schemas.openxmlformats.org/officeDocument/2006/relationships/oleObject" Target="../embeddings/oleObject109.bin"/><Relationship Id="rId3" Type="http://schemas.openxmlformats.org/officeDocument/2006/relationships/image" Target="../media/image3.png"/><Relationship Id="rId7" Type="http://schemas.openxmlformats.org/officeDocument/2006/relationships/image" Target="../media/image91.wmf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9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8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93.wmf"/><Relationship Id="rId5" Type="http://schemas.openxmlformats.org/officeDocument/2006/relationships/image" Target="../media/image90.wmf"/><Relationship Id="rId15" Type="http://schemas.openxmlformats.org/officeDocument/2006/relationships/image" Target="../media/image95.wmf"/><Relationship Id="rId10" Type="http://schemas.openxmlformats.org/officeDocument/2006/relationships/oleObject" Target="../embeddings/oleObject105.bin"/><Relationship Id="rId19" Type="http://schemas.openxmlformats.org/officeDocument/2006/relationships/image" Target="../media/image97.wmf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92.wmf"/><Relationship Id="rId14" Type="http://schemas.openxmlformats.org/officeDocument/2006/relationships/oleObject" Target="../embeddings/oleObject10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1.bin"/><Relationship Id="rId5" Type="http://schemas.openxmlformats.org/officeDocument/2006/relationships/image" Target="../media/image85.wmf"/><Relationship Id="rId4" Type="http://schemas.openxmlformats.org/officeDocument/2006/relationships/oleObject" Target="../embeddings/oleObject11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5" Type="http://schemas.openxmlformats.org/officeDocument/2006/relationships/image" Target="../media/image98.wmf"/><Relationship Id="rId4" Type="http://schemas.openxmlformats.org/officeDocument/2006/relationships/oleObject" Target="../embeddings/oleObject112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image" Target="../media/image3.png"/><Relationship Id="rId7" Type="http://schemas.openxmlformats.org/officeDocument/2006/relationships/image" Target="../media/image10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5.bin"/><Relationship Id="rId5" Type="http://schemas.openxmlformats.org/officeDocument/2006/relationships/image" Target="../media/image100.wmf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102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3" Type="http://schemas.openxmlformats.org/officeDocument/2006/relationships/image" Target="../media/image3.png"/><Relationship Id="rId7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8.bin"/><Relationship Id="rId11" Type="http://schemas.openxmlformats.org/officeDocument/2006/relationships/image" Target="../media/image106.wmf"/><Relationship Id="rId5" Type="http://schemas.openxmlformats.org/officeDocument/2006/relationships/image" Target="../media/image103.wmf"/><Relationship Id="rId10" Type="http://schemas.openxmlformats.org/officeDocument/2006/relationships/oleObject" Target="../embeddings/oleObject120.bin"/><Relationship Id="rId4" Type="http://schemas.openxmlformats.org/officeDocument/2006/relationships/oleObject" Target="../embeddings/oleObject117.bin"/><Relationship Id="rId9" Type="http://schemas.openxmlformats.org/officeDocument/2006/relationships/image" Target="../media/image10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image" Target="../media/image3.png"/><Relationship Id="rId7" Type="http://schemas.openxmlformats.org/officeDocument/2006/relationships/image" Target="../media/image10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2.bin"/><Relationship Id="rId5" Type="http://schemas.openxmlformats.org/officeDocument/2006/relationships/image" Target="../media/image107.wmf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09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5.bin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124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image" Target="../media/image3.png"/><Relationship Id="rId7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7.bin"/><Relationship Id="rId5" Type="http://schemas.openxmlformats.org/officeDocument/2006/relationships/image" Target="../media/image110.wmf"/><Relationship Id="rId4" Type="http://schemas.openxmlformats.org/officeDocument/2006/relationships/oleObject" Target="../embeddings/oleObject126.bin"/><Relationship Id="rId9" Type="http://schemas.openxmlformats.org/officeDocument/2006/relationships/image" Target="../media/image112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113.wmf"/><Relationship Id="rId4" Type="http://schemas.openxmlformats.org/officeDocument/2006/relationships/oleObject" Target="../embeddings/oleObject129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3" Type="http://schemas.openxmlformats.org/officeDocument/2006/relationships/image" Target="../media/image3.png"/><Relationship Id="rId7" Type="http://schemas.openxmlformats.org/officeDocument/2006/relationships/image" Target="../media/image1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64.wmf"/><Relationship Id="rId5" Type="http://schemas.openxmlformats.org/officeDocument/2006/relationships/image" Target="../media/image114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63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16.wmf"/><Relationship Id="rId4" Type="http://schemas.openxmlformats.org/officeDocument/2006/relationships/oleObject" Target="../embeddings/oleObject13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143140"/>
          </a:xfrm>
        </p:spPr>
        <p:txBody>
          <a:bodyPr>
            <a:normAutofit/>
          </a:bodyPr>
          <a:lstStyle/>
          <a:p>
            <a:r>
              <a:rPr lang="cs-CZ" dirty="0" smtClean="0"/>
              <a:t>Přednáška VIII.</a:t>
            </a:r>
            <a:br>
              <a:rPr lang="cs-CZ" dirty="0" smtClean="0"/>
            </a:br>
            <a:r>
              <a:rPr lang="cs-CZ" dirty="0" smtClean="0"/>
              <a:t> Testování hypotéz o kvantitativních proměnných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000264"/>
          </a:xfrm>
        </p:spPr>
        <p:txBody>
          <a:bodyPr>
            <a:noAutofit/>
          </a:bodyPr>
          <a:lstStyle/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Úvodní poznámky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Testy o parametrech 1 rozdělení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Testy o parametrech 2 rozdělení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Permutační testy</a:t>
            </a:r>
          </a:p>
        </p:txBody>
      </p:sp>
      <p:pic>
        <p:nvPicPr>
          <p:cNvPr id="4" name="Obrázek 3" descr="esf-komplet-bar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000" y="5172640"/>
            <a:ext cx="5400000" cy="920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 co jde?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Chceme srovnat sledovanou charakteristiku náhodné veličiny s předem danou hodnotou (konstantou, předpokladem).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Test o průměru při známém rozptylu – </a:t>
            </a:r>
            <a:r>
              <a:rPr lang="pl-PL" i="1" dirty="0" smtClean="0"/>
              <a:t>z</a:t>
            </a:r>
            <a:r>
              <a:rPr lang="pl-PL" dirty="0" smtClean="0"/>
              <a:t>-test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Test o průměru při neznámém rozptylu –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Neparametrický test pro 1 výběr – Wilcoxonův test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Test o rozdílu párových (závislých) pozorování – párový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Test o rozptylu normálního rozdělení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b="1" dirty="0" smtClean="0"/>
              <a:t>Spolu s výsledkem testu by měly být reportovány i intervaly spolehlivosti pro sledovanou charakteristiku (průměr/rozptyl).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 o průměru při známém rozptylu – </a:t>
            </a:r>
            <a:r>
              <a:rPr lang="pl-PL" i="1" dirty="0" smtClean="0"/>
              <a:t>z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realizaci náhodného výběru o rozsahu </a:t>
            </a:r>
            <a:r>
              <a:rPr lang="cs-CZ" i="1" dirty="0" smtClean="0"/>
              <a:t>n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Předpokládáme normalitu dat:	 	- velmi silný předpoklad </a:t>
            </a:r>
            <a:r>
              <a:rPr lang="cs-CZ" dirty="0" smtClean="0"/>
              <a:t>(silnější než CLV, neřeší totiž </a:t>
            </a:r>
            <a:r>
              <a:rPr lang="cs-CZ" i="1" dirty="0" smtClean="0"/>
              <a:t>n</a:t>
            </a:r>
            <a:r>
              <a:rPr lang="cs-CZ" dirty="0" smtClean="0"/>
              <a:t> jdoucí do nekonečna).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Testujeme, zda </a:t>
            </a:r>
            <a:r>
              <a:rPr lang="pl-PL" dirty="0" smtClean="0">
                <a:solidFill>
                  <a:srgbClr val="FF0000"/>
                </a:solidFill>
              </a:rPr>
              <a:t>data náhodného výběru pochazí z rozdělení se stejnou střední hodnotou jako je předpokládaná hodnota </a:t>
            </a:r>
            <a:r>
              <a:rPr lang="el-GR" i="1" dirty="0" smtClean="0">
                <a:solidFill>
                  <a:srgbClr val="FF0000"/>
                </a:solidFill>
              </a:rPr>
              <a:t>μ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r>
              <a:rPr lang="pl-PL" dirty="0" smtClean="0">
                <a:solidFill>
                  <a:srgbClr val="FF0000"/>
                </a:solidFill>
              </a:rPr>
              <a:t> (konstanta).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b="1" dirty="0" smtClean="0">
                <a:solidFill>
                  <a:srgbClr val="FF0000"/>
                </a:solidFill>
              </a:rPr>
              <a:t>Předpokládáme, že známe parametr </a:t>
            </a:r>
            <a:r>
              <a:rPr lang="el-GR" b="1" i="1" dirty="0" smtClean="0">
                <a:solidFill>
                  <a:srgbClr val="FF0000"/>
                </a:solidFill>
              </a:rPr>
              <a:t>σ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endParaRPr lang="pl-PL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Víme, že za platnosti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platí: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Testová statistika: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022725" y="1930400"/>
          <a:ext cx="14589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Rovnice" r:id="rId4" imgW="927000" imgH="241200" progId="Equation.3">
                  <p:embed/>
                </p:oleObj>
              </mc:Choice>
              <mc:Fallback>
                <p:oleObj name="Rovnice" r:id="rId4" imgW="9270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25" y="1930400"/>
                        <a:ext cx="145891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1107050" y="2822361"/>
          <a:ext cx="11382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Rovnice" r:id="rId6" imgW="723600" imgH="228600" progId="Equation.3">
                  <p:embed/>
                </p:oleObj>
              </mc:Choice>
              <mc:Fallback>
                <p:oleObj name="Rovnice" r:id="rId6" imgW="723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050" y="2822361"/>
                        <a:ext cx="113823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"/>
          <p:cNvGraphicFramePr>
            <a:graphicFrameLocks noChangeAspect="1"/>
          </p:cNvGraphicFramePr>
          <p:nvPr/>
        </p:nvGraphicFramePr>
        <p:xfrm>
          <a:off x="2951016" y="2822361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Rovnice" r:id="rId8" imgW="711000" imgH="228600" progId="Equation.3">
                  <p:embed/>
                </p:oleObj>
              </mc:Choice>
              <mc:Fallback>
                <p:oleObj name="Rovnice" r:id="rId8" imgW="7110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016" y="2822361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774344" y="2822361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Rovnice" r:id="rId10" imgW="711000" imgH="228600" progId="Equation.3">
                  <p:embed/>
                </p:oleObj>
              </mc:Choice>
              <mc:Fallback>
                <p:oleObj name="Rovnice" r:id="rId10" imgW="7110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4344" y="2822361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607175" y="2821570"/>
          <a:ext cx="1096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ovnice" r:id="rId12" imgW="698400" imgH="228600" progId="Equation.3">
                  <p:embed/>
                </p:oleObj>
              </mc:Choice>
              <mc:Fallback>
                <p:oleObj name="Rovnice" r:id="rId12" imgW="6984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2821570"/>
                        <a:ext cx="1096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4"/>
          <p:cNvGraphicFramePr>
            <a:graphicFrameLocks noChangeAspect="1"/>
          </p:cNvGraphicFramePr>
          <p:nvPr/>
        </p:nvGraphicFramePr>
        <p:xfrm>
          <a:off x="3889375" y="4884738"/>
          <a:ext cx="1498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Rovnice" r:id="rId14" imgW="952200" imgH="228600" progId="Equation.3">
                  <p:embed/>
                </p:oleObj>
              </mc:Choice>
              <mc:Fallback>
                <p:oleObj name="Rovnice" r:id="rId14" imgW="9522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4884738"/>
                        <a:ext cx="1498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6"/>
          <p:cNvGraphicFramePr>
            <a:graphicFrameLocks noChangeAspect="1"/>
          </p:cNvGraphicFramePr>
          <p:nvPr/>
        </p:nvGraphicFramePr>
        <p:xfrm>
          <a:off x="2927350" y="5238750"/>
          <a:ext cx="20018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Rovnice" r:id="rId16" imgW="1117440" imgH="253800" progId="Equation.3">
                  <p:embed/>
                </p:oleObj>
              </mc:Choice>
              <mc:Fallback>
                <p:oleObj name="Rovnice" r:id="rId16" imgW="111744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5238750"/>
                        <a:ext cx="2001838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 o průměru při známém rozptylu – </a:t>
            </a:r>
            <a:r>
              <a:rPr lang="pl-PL" i="1" dirty="0" smtClean="0"/>
              <a:t>z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285860"/>
            <a:ext cx="7415242" cy="4929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Nulovou hypotézu zamítáme na hladině významnosti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, když výsledná hodnota </a:t>
            </a:r>
            <a:r>
              <a:rPr lang="cs-CZ" i="1" dirty="0" smtClean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 statistiky je větší (nebo menší) než kritická hodnota (příslušný kvantil) rozdělení </a:t>
            </a:r>
            <a:r>
              <a:rPr lang="cs-CZ" i="1" dirty="0" smtClean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(0,1).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„Větší nebo menší“ závisí na předem zvolené alternativě.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250472" y="3152126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Rovnice" r:id="rId4" imgW="711000" imgH="228600" progId="Equation.3">
                  <p:embed/>
                </p:oleObj>
              </mc:Choice>
              <mc:Fallback>
                <p:oleObj name="Rovnice" r:id="rId4" imgW="7110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472" y="3152126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2250472" y="4304012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Rovnice" r:id="rId6" imgW="711000" imgH="228600" progId="Equation.3">
                  <p:embed/>
                </p:oleObj>
              </mc:Choice>
              <mc:Fallback>
                <p:oleObj name="Rovnice" r:id="rId6" imgW="7110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472" y="4304012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271109" y="5447020"/>
          <a:ext cx="1096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Rovnice" r:id="rId8" imgW="698400" imgH="228600" progId="Equation.3">
                  <p:embed/>
                </p:oleObj>
              </mc:Choice>
              <mc:Fallback>
                <p:oleObj name="Rovnice" r:id="rId8" imgW="69840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109" y="5447020"/>
                        <a:ext cx="1096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2868609" y="3500438"/>
          <a:ext cx="127476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Rovnice" r:id="rId10" imgW="711000" imgH="228600" progId="Equation.3">
                  <p:embed/>
                </p:oleObj>
              </mc:Choice>
              <mc:Fallback>
                <p:oleObj name="Rovnice" r:id="rId10" imgW="7110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09" y="3500438"/>
                        <a:ext cx="1274763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2868609" y="4652324"/>
          <a:ext cx="93345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Rovnice" r:id="rId12" imgW="520560" imgH="228600" progId="Equation.3">
                  <p:embed/>
                </p:oleObj>
              </mc:Choice>
              <mc:Fallback>
                <p:oleObj name="Rovnice" r:id="rId12" imgW="52056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09" y="4652324"/>
                        <a:ext cx="93345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2868609" y="5803900"/>
          <a:ext cx="77311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Rovnice" r:id="rId14" imgW="431640" imgH="228600" progId="Equation.3">
                  <p:embed/>
                </p:oleObj>
              </mc:Choice>
              <mc:Fallback>
                <p:oleObj name="Rovnice" r:id="rId14" imgW="43164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09" y="5803900"/>
                        <a:ext cx="77311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Skupina 7"/>
          <p:cNvGrpSpPr>
            <a:grpSpLocks noChangeAspect="1"/>
          </p:cNvGrpSpPr>
          <p:nvPr/>
        </p:nvGrpSpPr>
        <p:grpSpPr>
          <a:xfrm>
            <a:off x="5313929" y="3000372"/>
            <a:ext cx="2758533" cy="3240000"/>
            <a:chOff x="4286248" y="1285860"/>
            <a:chExt cx="4237798" cy="4977450"/>
          </a:xfrm>
        </p:grpSpPr>
        <p:sp>
          <p:nvSpPr>
            <p:cNvPr id="18" name="Obdélník 17"/>
            <p:cNvSpPr/>
            <p:nvPr/>
          </p:nvSpPr>
          <p:spPr>
            <a:xfrm>
              <a:off x="4564875" y="5500878"/>
              <a:ext cx="1494557" cy="4401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100" b="1" dirty="0" smtClean="0">
                  <a:solidFill>
                    <a:schemeClr val="accent6">
                      <a:lumMod val="75000"/>
                    </a:schemeClr>
                  </a:solidFill>
                </a:rPr>
                <a:t>z</a:t>
              </a:r>
              <a:r>
                <a:rPr lang="cs-CZ" sz="1100" b="1" baseline="-25000" dirty="0" smtClean="0">
                  <a:solidFill>
                    <a:schemeClr val="accent6">
                      <a:lumMod val="75000"/>
                    </a:schemeClr>
                  </a:solidFill>
                </a:rPr>
                <a:t>0,025</a:t>
              </a:r>
              <a:r>
                <a:rPr lang="cs-CZ" sz="1100" b="1" dirty="0" smtClean="0">
                  <a:solidFill>
                    <a:schemeClr val="accent6">
                      <a:lumMod val="75000"/>
                    </a:schemeClr>
                  </a:solidFill>
                </a:rPr>
                <a:t> = -1,96</a:t>
              </a:r>
              <a:endParaRPr lang="cs-CZ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786834" y="5823195"/>
              <a:ext cx="1494557" cy="4401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100" b="1" dirty="0" smtClean="0">
                  <a:solidFill>
                    <a:srgbClr val="7030A0"/>
                  </a:solidFill>
                </a:rPr>
                <a:t>z</a:t>
              </a:r>
              <a:r>
                <a:rPr lang="cs-CZ" sz="1100" b="1" baseline="-25000" dirty="0" smtClean="0">
                  <a:solidFill>
                    <a:srgbClr val="7030A0"/>
                  </a:solidFill>
                </a:rPr>
                <a:t>0,050</a:t>
              </a:r>
              <a:r>
                <a:rPr lang="cs-CZ" sz="1100" b="1" dirty="0" smtClean="0">
                  <a:solidFill>
                    <a:srgbClr val="7030A0"/>
                  </a:solidFill>
                </a:rPr>
                <a:t> = -1,64</a:t>
              </a:r>
              <a:endParaRPr lang="cs-CZ" sz="1100" b="1" dirty="0">
                <a:solidFill>
                  <a:srgbClr val="7030A0"/>
                </a:solidFill>
              </a:endParaRP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6880343" y="5500878"/>
              <a:ext cx="1421744" cy="4401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100" b="1" dirty="0" smtClean="0">
                  <a:solidFill>
                    <a:schemeClr val="accent6">
                      <a:lumMod val="75000"/>
                    </a:schemeClr>
                  </a:solidFill>
                </a:rPr>
                <a:t>1,96 = z</a:t>
              </a:r>
              <a:r>
                <a:rPr lang="cs-CZ" sz="1100" b="1" baseline="-25000" dirty="0" smtClean="0">
                  <a:solidFill>
                    <a:schemeClr val="accent6">
                      <a:lumMod val="75000"/>
                    </a:schemeClr>
                  </a:solidFill>
                </a:rPr>
                <a:t>0,975</a:t>
              </a:r>
              <a:endParaRPr lang="cs-CZ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6658385" y="5823195"/>
              <a:ext cx="1421744" cy="4401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100" b="1" dirty="0" smtClean="0">
                  <a:solidFill>
                    <a:srgbClr val="7030A0"/>
                  </a:solidFill>
                </a:rPr>
                <a:t>1,64 = z</a:t>
              </a:r>
              <a:r>
                <a:rPr lang="cs-CZ" sz="1100" b="1" baseline="-25000" dirty="0" smtClean="0">
                  <a:solidFill>
                    <a:srgbClr val="7030A0"/>
                  </a:solidFill>
                </a:rPr>
                <a:t>0,950</a:t>
              </a:r>
              <a:endParaRPr lang="cs-CZ" sz="1100" b="1" dirty="0">
                <a:solidFill>
                  <a:srgbClr val="7030A0"/>
                </a:solidFill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4342916" y="5178560"/>
              <a:ext cx="1494557" cy="4401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100" b="1" dirty="0" smtClean="0">
                  <a:solidFill>
                    <a:srgbClr val="00B050"/>
                  </a:solidFill>
                </a:rPr>
                <a:t>z</a:t>
              </a:r>
              <a:r>
                <a:rPr lang="cs-CZ" sz="1100" b="1" baseline="-25000" dirty="0" smtClean="0">
                  <a:solidFill>
                    <a:srgbClr val="00B050"/>
                  </a:solidFill>
                </a:rPr>
                <a:t>0,005</a:t>
              </a:r>
              <a:r>
                <a:rPr lang="cs-CZ" sz="1100" b="1" dirty="0" smtClean="0">
                  <a:solidFill>
                    <a:srgbClr val="00B050"/>
                  </a:solidFill>
                </a:rPr>
                <a:t> = -2,58</a:t>
              </a:r>
              <a:endParaRPr lang="cs-CZ" sz="1100" b="1" dirty="0">
                <a:solidFill>
                  <a:srgbClr val="00B050"/>
                </a:solidFill>
              </a:endParaRPr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7102302" y="5178560"/>
              <a:ext cx="1421744" cy="4401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100" b="1" dirty="0" smtClean="0">
                  <a:solidFill>
                    <a:srgbClr val="00B050"/>
                  </a:solidFill>
                </a:rPr>
                <a:t>2,58 = z</a:t>
              </a:r>
              <a:r>
                <a:rPr lang="cs-CZ" sz="1100" b="1" baseline="-25000" dirty="0" smtClean="0">
                  <a:solidFill>
                    <a:srgbClr val="00B050"/>
                  </a:solidFill>
                </a:rPr>
                <a:t>0,995</a:t>
              </a:r>
              <a:endParaRPr lang="cs-CZ" sz="1100" b="1" dirty="0">
                <a:solidFill>
                  <a:srgbClr val="00B050"/>
                </a:solidFill>
              </a:endParaRPr>
            </a:p>
          </p:txBody>
        </p:sp>
        <p:grpSp>
          <p:nvGrpSpPr>
            <p:cNvPr id="24" name="Skupina 31"/>
            <p:cNvGrpSpPr/>
            <p:nvPr/>
          </p:nvGrpSpPr>
          <p:grpSpPr>
            <a:xfrm>
              <a:off x="4286248" y="1285860"/>
              <a:ext cx="3975264" cy="3919333"/>
              <a:chOff x="2597000" y="1724245"/>
              <a:chExt cx="3975264" cy="3919333"/>
            </a:xfrm>
          </p:grpSpPr>
          <p:pic>
            <p:nvPicPr>
              <p:cNvPr id="25" name="Obrázek 24" descr="norm_N01_alpha.jpeg"/>
              <p:cNvPicPr>
                <a:picLocks noChangeAspect="1"/>
              </p:cNvPicPr>
              <p:nvPr/>
            </p:nvPicPr>
            <p:blipFill>
              <a:blip r:embed="rId16" cstate="print"/>
              <a:srcRect l="5357" t="11997" r="6473" b="7526"/>
              <a:stretch>
                <a:fillRect/>
              </a:stretch>
            </p:blipFill>
            <p:spPr>
              <a:xfrm>
                <a:off x="2597000" y="2043578"/>
                <a:ext cx="3950000" cy="3600000"/>
              </a:xfrm>
              <a:prstGeom prst="rect">
                <a:avLst/>
              </a:prstGeom>
            </p:spPr>
          </p:pic>
          <p:cxnSp>
            <p:nvCxnSpPr>
              <p:cNvPr id="26" name="Přímá spojovací čára 25"/>
              <p:cNvCxnSpPr/>
              <p:nvPr/>
            </p:nvCxnSpPr>
            <p:spPr>
              <a:xfrm rot="10800000">
                <a:off x="4035372" y="3429000"/>
                <a:ext cx="1368000" cy="0"/>
              </a:xfrm>
              <a:prstGeom prst="line">
                <a:avLst/>
              </a:prstGeom>
              <a:ln w="28575">
                <a:solidFill>
                  <a:srgbClr val="7030A0"/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ovací čára 26"/>
              <p:cNvCxnSpPr/>
              <p:nvPr/>
            </p:nvCxnSpPr>
            <p:spPr>
              <a:xfrm rot="10800000">
                <a:off x="3891373" y="4286256"/>
                <a:ext cx="1656000" cy="0"/>
              </a:xfrm>
              <a:prstGeom prst="line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ovací čára 27"/>
              <p:cNvCxnSpPr/>
              <p:nvPr/>
            </p:nvCxnSpPr>
            <p:spPr>
              <a:xfrm rot="10800000">
                <a:off x="3639373" y="5143511"/>
                <a:ext cx="21600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ovací čára 28"/>
              <p:cNvCxnSpPr/>
              <p:nvPr/>
            </p:nvCxnSpPr>
            <p:spPr>
              <a:xfrm rot="10800000">
                <a:off x="4049719" y="2071677"/>
                <a:ext cx="1368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bdélník 29"/>
              <p:cNvSpPr/>
              <p:nvPr/>
            </p:nvSpPr>
            <p:spPr>
              <a:xfrm>
                <a:off x="4341068" y="1724245"/>
                <a:ext cx="785302" cy="466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200" dirty="0" smtClean="0"/>
                  <a:t>1 - </a:t>
                </a:r>
                <a:r>
                  <a:rPr lang="el-GR" sz="1200" dirty="0" smtClean="0"/>
                  <a:t>α</a:t>
                </a:r>
                <a:endParaRPr lang="cs-CZ" sz="1200" dirty="0"/>
              </a:p>
            </p:txBody>
          </p:sp>
          <p:cxnSp>
            <p:nvCxnSpPr>
              <p:cNvPr id="31" name="Přímá spojovací čára 30"/>
              <p:cNvCxnSpPr/>
              <p:nvPr/>
            </p:nvCxnSpPr>
            <p:spPr>
              <a:xfrm rot="10800000">
                <a:off x="5456264" y="2071678"/>
                <a:ext cx="1116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ovací čára 31"/>
              <p:cNvCxnSpPr/>
              <p:nvPr/>
            </p:nvCxnSpPr>
            <p:spPr>
              <a:xfrm rot="10800000">
                <a:off x="2895174" y="2071678"/>
                <a:ext cx="1116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bdélník 32"/>
              <p:cNvSpPr/>
              <p:nvPr/>
            </p:nvSpPr>
            <p:spPr>
              <a:xfrm>
                <a:off x="5610826" y="1724245"/>
                <a:ext cx="806876" cy="466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sz="1200" dirty="0" smtClean="0"/>
                  <a:t>α</a:t>
                </a:r>
                <a:r>
                  <a:rPr lang="cs-CZ" sz="1200" dirty="0" smtClean="0"/>
                  <a:t> / 2</a:t>
                </a:r>
                <a:endParaRPr lang="cs-CZ" sz="1200" dirty="0"/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3049737" y="1724245"/>
                <a:ext cx="806876" cy="466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sz="1200" dirty="0" smtClean="0"/>
                  <a:t>α</a:t>
                </a:r>
                <a:r>
                  <a:rPr lang="cs-CZ" sz="1200" dirty="0" smtClean="0"/>
                  <a:t> / 2</a:t>
                </a:r>
                <a:endParaRPr lang="cs-CZ" sz="1200" dirty="0"/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4326264" y="3081568"/>
                <a:ext cx="820361" cy="466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200" dirty="0" smtClean="0"/>
                  <a:t>90 %</a:t>
                </a:r>
                <a:endParaRPr lang="cs-CZ" sz="1200" dirty="0"/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4330211" y="3947703"/>
                <a:ext cx="820361" cy="466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200" dirty="0" smtClean="0"/>
                  <a:t>95 %</a:t>
                </a:r>
                <a:endParaRPr lang="cs-CZ" sz="1200" dirty="0"/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4330211" y="4787203"/>
                <a:ext cx="820361" cy="466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1200" dirty="0" smtClean="0"/>
                  <a:t>99 %</a:t>
                </a:r>
                <a:endParaRPr lang="cs-CZ" sz="1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 o průměru při neznámém rozptylu –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realizaci náhodného výběru o rozsahu </a:t>
            </a:r>
            <a:r>
              <a:rPr lang="cs-CZ" i="1" dirty="0" smtClean="0"/>
              <a:t>n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Předpokládáme normalitu dat:	 	- velmi silný předpoklad </a:t>
            </a:r>
            <a:r>
              <a:rPr lang="cs-CZ" dirty="0" smtClean="0"/>
              <a:t>(silnější než CLV, neřeší totiž </a:t>
            </a:r>
            <a:r>
              <a:rPr lang="cs-CZ" i="1" dirty="0" smtClean="0"/>
              <a:t>n</a:t>
            </a:r>
            <a:r>
              <a:rPr lang="cs-CZ" dirty="0" smtClean="0"/>
              <a:t> jdoucí do nekonečna).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Testujeme, zda </a:t>
            </a:r>
            <a:r>
              <a:rPr lang="pl-PL" dirty="0" smtClean="0">
                <a:solidFill>
                  <a:srgbClr val="FF0000"/>
                </a:solidFill>
              </a:rPr>
              <a:t>data náhodného výběru pochazí z rozdělení se stejnou střední hodnotou jako je předpokládaná hodnota </a:t>
            </a:r>
            <a:r>
              <a:rPr lang="el-GR" i="1" dirty="0" smtClean="0">
                <a:solidFill>
                  <a:srgbClr val="FF0000"/>
                </a:solidFill>
              </a:rPr>
              <a:t>μ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r>
              <a:rPr lang="pl-PL" dirty="0" smtClean="0">
                <a:solidFill>
                  <a:srgbClr val="FF0000"/>
                </a:solidFill>
              </a:rPr>
              <a:t> (konstanta).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b="1" dirty="0" smtClean="0">
                <a:solidFill>
                  <a:srgbClr val="FF0000"/>
                </a:solidFill>
              </a:rPr>
              <a:t>Neznáme hodnotu parametru </a:t>
            </a:r>
            <a:r>
              <a:rPr lang="el-GR" b="1" i="1" dirty="0" smtClean="0">
                <a:solidFill>
                  <a:srgbClr val="FF0000"/>
                </a:solidFill>
              </a:rPr>
              <a:t>σ</a:t>
            </a:r>
            <a:r>
              <a:rPr lang="cs-CZ" b="1" dirty="0" smtClean="0">
                <a:solidFill>
                  <a:srgbClr val="FF0000"/>
                </a:solidFill>
              </a:rPr>
              <a:t> – musíme ho odhadnout pomocí výběrové směrodatné odchylky (</a:t>
            </a:r>
            <a:r>
              <a:rPr lang="cs-CZ" b="1" i="1" dirty="0" smtClean="0">
                <a:solidFill>
                  <a:srgbClr val="FF0000"/>
                </a:solidFill>
              </a:rPr>
              <a:t>s</a:t>
            </a:r>
            <a:r>
              <a:rPr lang="cs-CZ" b="1" dirty="0" smtClean="0">
                <a:solidFill>
                  <a:srgbClr val="FF0000"/>
                </a:solidFill>
              </a:rPr>
              <a:t>).</a:t>
            </a:r>
            <a:endParaRPr lang="pl-PL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Víme, že za platnosti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platí: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Dále využijeme statistiku </a:t>
            </a:r>
            <a:r>
              <a:rPr lang="pl-PL" i="1" dirty="0" smtClean="0"/>
              <a:t>K</a:t>
            </a:r>
            <a:r>
              <a:rPr lang="pl-PL" dirty="0" smtClean="0"/>
              <a:t>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Testová statistika: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071934" y="1939632"/>
          <a:ext cx="13589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Rovnice" r:id="rId4" imgW="863280" imgH="228600" progId="Equation.3">
                  <p:embed/>
                </p:oleObj>
              </mc:Choice>
              <mc:Fallback>
                <p:oleObj name="Rovnice" r:id="rId4" imgW="8632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1939632"/>
                        <a:ext cx="13589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1107050" y="2822361"/>
          <a:ext cx="11382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Rovnice" r:id="rId6" imgW="723600" imgH="228600" progId="Equation.3">
                  <p:embed/>
                </p:oleObj>
              </mc:Choice>
              <mc:Fallback>
                <p:oleObj name="Rovnice" r:id="rId6" imgW="723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050" y="2822361"/>
                        <a:ext cx="113823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"/>
          <p:cNvGraphicFramePr>
            <a:graphicFrameLocks noChangeAspect="1"/>
          </p:cNvGraphicFramePr>
          <p:nvPr/>
        </p:nvGraphicFramePr>
        <p:xfrm>
          <a:off x="2951016" y="2822361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Rovnice" r:id="rId8" imgW="711000" imgH="228600" progId="Equation.3">
                  <p:embed/>
                </p:oleObj>
              </mc:Choice>
              <mc:Fallback>
                <p:oleObj name="Rovnice" r:id="rId8" imgW="711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016" y="2822361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774344" y="2822361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Rovnice" r:id="rId10" imgW="711000" imgH="228600" progId="Equation.3">
                  <p:embed/>
                </p:oleObj>
              </mc:Choice>
              <mc:Fallback>
                <p:oleObj name="Rovnice" r:id="rId10" imgW="7110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4344" y="2822361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607175" y="2821570"/>
          <a:ext cx="1096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Rovnice" r:id="rId12" imgW="698400" imgH="228600" progId="Equation.3">
                  <p:embed/>
                </p:oleObj>
              </mc:Choice>
              <mc:Fallback>
                <p:oleObj name="Rovnice" r:id="rId12" imgW="6984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2821570"/>
                        <a:ext cx="1096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6"/>
          <p:cNvGraphicFramePr>
            <a:graphicFrameLocks noChangeAspect="1"/>
          </p:cNvGraphicFramePr>
          <p:nvPr/>
        </p:nvGraphicFramePr>
        <p:xfrm>
          <a:off x="6213475" y="4770438"/>
          <a:ext cx="20018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Rovnice" r:id="rId14" imgW="1117440" imgH="253800" progId="Equation.3">
                  <p:embed/>
                </p:oleObj>
              </mc:Choice>
              <mc:Fallback>
                <p:oleObj name="Rovnice" r:id="rId14" imgW="111744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4770438"/>
                        <a:ext cx="2001838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5"/>
          <p:cNvGraphicFramePr>
            <a:graphicFrameLocks noChangeAspect="1"/>
          </p:cNvGraphicFramePr>
          <p:nvPr/>
        </p:nvGraphicFramePr>
        <p:xfrm>
          <a:off x="3929063" y="5213488"/>
          <a:ext cx="23796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Rovnice" r:id="rId16" imgW="1511280" imgH="253800" progId="Equation.3">
                  <p:embed/>
                </p:oleObj>
              </mc:Choice>
              <mc:Fallback>
                <p:oleObj name="Rovnice" r:id="rId16" imgW="151128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5213488"/>
                        <a:ext cx="23796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889375" y="4829175"/>
          <a:ext cx="1498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Rovnice" r:id="rId18" imgW="952200" imgH="228600" progId="Equation.3">
                  <p:embed/>
                </p:oleObj>
              </mc:Choice>
              <mc:Fallback>
                <p:oleObj name="Rovnice" r:id="rId18" imgW="9522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4829175"/>
                        <a:ext cx="1498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"/>
          <p:cNvGraphicFramePr>
            <a:graphicFrameLocks noChangeAspect="1"/>
          </p:cNvGraphicFramePr>
          <p:nvPr/>
        </p:nvGraphicFramePr>
        <p:xfrm>
          <a:off x="2886075" y="5670550"/>
          <a:ext cx="36385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Rovnice" r:id="rId20" imgW="2311200" imgH="431640" progId="Equation.3">
                  <p:embed/>
                </p:oleObj>
              </mc:Choice>
              <mc:Fallback>
                <p:oleObj name="Rovnice" r:id="rId20" imgW="231120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5670550"/>
                        <a:ext cx="3638550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 o průměru při neznámém rozptylu –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285860"/>
            <a:ext cx="7415242" cy="4929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Nulovou hypotézu zamítáme na hladině významnosti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, když výsledná hodnota 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 statistiky je větší (nebo menší) než kritická hodnota (příslušný kvantil) rozdělení 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i="1" dirty="0" smtClean="0">
                <a:solidFill>
                  <a:srgbClr val="FF0000"/>
                </a:solidFill>
              </a:rPr>
              <a:t>n </a:t>
            </a:r>
            <a:r>
              <a:rPr lang="cs-CZ" dirty="0" smtClean="0">
                <a:solidFill>
                  <a:srgbClr val="FF0000"/>
                </a:solidFill>
              </a:rPr>
              <a:t>-1).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„Větší nebo menší“ závisí na předem zvolené alternativě.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2250472" y="3152126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Rovnice" r:id="rId4" imgW="711000" imgH="228600" progId="Equation.3">
                  <p:embed/>
                </p:oleObj>
              </mc:Choice>
              <mc:Fallback>
                <p:oleObj name="Rovnice" r:id="rId4" imgW="7110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472" y="3152126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2250472" y="4304012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Rovnice" r:id="rId6" imgW="711000" imgH="228600" progId="Equation.3">
                  <p:embed/>
                </p:oleObj>
              </mc:Choice>
              <mc:Fallback>
                <p:oleObj name="Rovnice" r:id="rId6" imgW="711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472" y="4304012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2271109" y="5447020"/>
          <a:ext cx="1096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Rovnice" r:id="rId8" imgW="698400" imgH="228600" progId="Equation.3">
                  <p:embed/>
                </p:oleObj>
              </mc:Choice>
              <mc:Fallback>
                <p:oleObj name="Rovnice" r:id="rId8" imgW="698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109" y="5447020"/>
                        <a:ext cx="1096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2"/>
          <p:cNvGraphicFramePr>
            <a:graphicFrameLocks noChangeAspect="1"/>
          </p:cNvGraphicFramePr>
          <p:nvPr/>
        </p:nvGraphicFramePr>
        <p:xfrm>
          <a:off x="2901950" y="3480447"/>
          <a:ext cx="12065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Rovnice" r:id="rId10" imgW="672840" imgH="241200" progId="Equation.3">
                  <p:embed/>
                </p:oleObj>
              </mc:Choice>
              <mc:Fallback>
                <p:oleObj name="Rovnice" r:id="rId10" imgW="6728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3480447"/>
                        <a:ext cx="12065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2901950" y="4641850"/>
          <a:ext cx="10017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Rovnice" r:id="rId12" imgW="558720" imgH="241200" progId="Equation.3">
                  <p:embed/>
                </p:oleObj>
              </mc:Choice>
              <mc:Fallback>
                <p:oleObj name="Rovnice" r:id="rId12" imgW="55872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4641850"/>
                        <a:ext cx="1001713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2901950" y="5801666"/>
          <a:ext cx="9779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Rovnice" r:id="rId14" imgW="545760" imgH="241200" progId="Equation.3">
                  <p:embed/>
                </p:oleObj>
              </mc:Choice>
              <mc:Fallback>
                <p:oleObj name="Rovnice" r:id="rId14" imgW="54576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5801666"/>
                        <a:ext cx="977900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Skupina 31"/>
          <p:cNvGrpSpPr/>
          <p:nvPr/>
        </p:nvGrpSpPr>
        <p:grpSpPr>
          <a:xfrm>
            <a:off x="5313929" y="3000372"/>
            <a:ext cx="2587640" cy="2551234"/>
            <a:chOff x="2597000" y="1724245"/>
            <a:chExt cx="3975264" cy="3919333"/>
          </a:xfrm>
        </p:grpSpPr>
        <p:pic>
          <p:nvPicPr>
            <p:cNvPr id="19" name="Obrázek 18" descr="norm_N01_alpha.jpeg"/>
            <p:cNvPicPr>
              <a:picLocks noChangeAspect="1"/>
            </p:cNvPicPr>
            <p:nvPr/>
          </p:nvPicPr>
          <p:blipFill>
            <a:blip r:embed="rId16" cstate="print"/>
            <a:srcRect l="5357" t="11997" r="6473" b="7526"/>
            <a:stretch>
              <a:fillRect/>
            </a:stretch>
          </p:blipFill>
          <p:spPr>
            <a:xfrm>
              <a:off x="2597000" y="2043578"/>
              <a:ext cx="3950000" cy="3600000"/>
            </a:xfrm>
            <a:prstGeom prst="rect">
              <a:avLst/>
            </a:prstGeom>
          </p:spPr>
        </p:pic>
        <p:cxnSp>
          <p:nvCxnSpPr>
            <p:cNvPr id="20" name="Přímá spojovací čára 19"/>
            <p:cNvCxnSpPr/>
            <p:nvPr/>
          </p:nvCxnSpPr>
          <p:spPr>
            <a:xfrm rot="10800000">
              <a:off x="4035372" y="3429000"/>
              <a:ext cx="1368000" cy="0"/>
            </a:xfrm>
            <a:prstGeom prst="line">
              <a:avLst/>
            </a:prstGeom>
            <a:ln w="28575">
              <a:solidFill>
                <a:srgbClr val="7030A0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10800000">
              <a:off x="3891373" y="4286256"/>
              <a:ext cx="165600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3639373" y="5143511"/>
              <a:ext cx="216000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10800000">
              <a:off x="4049719" y="2071677"/>
              <a:ext cx="13680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/>
            <p:cNvSpPr/>
            <p:nvPr/>
          </p:nvSpPr>
          <p:spPr>
            <a:xfrm>
              <a:off x="4341068" y="1724245"/>
              <a:ext cx="785302" cy="4660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dirty="0" smtClean="0"/>
                <a:t>1 - </a:t>
              </a:r>
              <a:r>
                <a:rPr lang="el-GR" sz="1200" dirty="0" smtClean="0"/>
                <a:t>α</a:t>
              </a:r>
              <a:endParaRPr lang="cs-CZ" sz="1200" dirty="0"/>
            </a:p>
          </p:txBody>
        </p:sp>
        <p:cxnSp>
          <p:nvCxnSpPr>
            <p:cNvPr id="25" name="Přímá spojovací čára 24"/>
            <p:cNvCxnSpPr/>
            <p:nvPr/>
          </p:nvCxnSpPr>
          <p:spPr>
            <a:xfrm rot="10800000">
              <a:off x="5456264" y="2071678"/>
              <a:ext cx="11160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10800000">
              <a:off x="2895174" y="2071678"/>
              <a:ext cx="11160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bdélník 26"/>
            <p:cNvSpPr/>
            <p:nvPr/>
          </p:nvSpPr>
          <p:spPr>
            <a:xfrm>
              <a:off x="5610826" y="1724245"/>
              <a:ext cx="806876" cy="4660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 smtClean="0"/>
                <a:t>α</a:t>
              </a:r>
              <a:r>
                <a:rPr lang="cs-CZ" sz="1200" dirty="0" smtClean="0"/>
                <a:t> / 2</a:t>
              </a:r>
              <a:endParaRPr lang="cs-CZ" sz="1200" dirty="0"/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3049737" y="1724245"/>
              <a:ext cx="806876" cy="4660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 smtClean="0"/>
                <a:t>α</a:t>
              </a:r>
              <a:r>
                <a:rPr lang="cs-CZ" sz="1200" dirty="0" smtClean="0"/>
                <a:t> / 2</a:t>
              </a:r>
              <a:endParaRPr lang="cs-CZ" sz="1200" dirty="0"/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4326264" y="3081568"/>
              <a:ext cx="820361" cy="4660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dirty="0" smtClean="0"/>
                <a:t>90 %</a:t>
              </a:r>
              <a:endParaRPr lang="cs-CZ" sz="1200" dirty="0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4330211" y="3947703"/>
              <a:ext cx="820361" cy="4660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dirty="0" smtClean="0"/>
                <a:t>95 %</a:t>
              </a:r>
              <a:endParaRPr lang="cs-CZ" sz="1200" dirty="0"/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4330211" y="4787203"/>
              <a:ext cx="820361" cy="4660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200" dirty="0" smtClean="0"/>
                <a:t>99 %</a:t>
              </a:r>
              <a:endParaRPr lang="cs-CZ" sz="1200" dirty="0"/>
            </a:p>
          </p:txBody>
        </p:sp>
      </p:grpSp>
      <p:sp>
        <p:nvSpPr>
          <p:cNvPr id="32" name="Obdélník 31"/>
          <p:cNvSpPr/>
          <p:nvPr/>
        </p:nvSpPr>
        <p:spPr>
          <a:xfrm>
            <a:off x="4965116" y="5572140"/>
            <a:ext cx="3481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Kvantily </a:t>
            </a:r>
            <a:r>
              <a:rPr lang="cs-CZ" b="1" i="1" dirty="0" smtClean="0"/>
              <a:t>t</a:t>
            </a:r>
            <a:r>
              <a:rPr lang="cs-CZ" b="1" dirty="0" smtClean="0"/>
              <a:t> rozdělení závisí kromě </a:t>
            </a:r>
            <a:r>
              <a:rPr lang="el-GR" b="1" dirty="0" smtClean="0"/>
              <a:t>α</a:t>
            </a:r>
            <a:r>
              <a:rPr lang="cs-CZ" b="1" dirty="0" smtClean="0"/>
              <a:t> </a:t>
            </a:r>
          </a:p>
          <a:p>
            <a:pPr algn="ctr"/>
            <a:r>
              <a:rPr lang="cs-CZ" b="1" dirty="0" smtClean="0"/>
              <a:t>i na velikosti vzorku (</a:t>
            </a:r>
            <a:r>
              <a:rPr lang="cs-CZ" b="1" i="1" dirty="0" smtClean="0"/>
              <a:t>n</a:t>
            </a:r>
            <a:r>
              <a:rPr lang="cs-CZ" b="1" dirty="0" smtClean="0"/>
              <a:t>-1).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</a:t>
            </a:r>
            <a:r>
              <a:rPr lang="pl-PL" i="1" dirty="0" smtClean="0"/>
              <a:t>t</a:t>
            </a:r>
            <a:r>
              <a:rPr lang="pl-PL" dirty="0" smtClean="0"/>
              <a:t>-test pro jeden výběr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Chceme srovnat průměrný energetický příjem skupiny 11 žen ve věku 22 – 30 let s doporučenou hodnotou (7725 </a:t>
            </a:r>
            <a:r>
              <a:rPr lang="cs-CZ" dirty="0" err="1" smtClean="0"/>
              <a:t>kJ</a:t>
            </a:r>
            <a:r>
              <a:rPr lang="cs-CZ" dirty="0" smtClean="0"/>
              <a:t>). Průměrný energetický příjem skupiny žen byl 6753,6 </a:t>
            </a:r>
            <a:r>
              <a:rPr lang="cs-CZ" dirty="0" err="1" smtClean="0"/>
              <a:t>kJ</a:t>
            </a:r>
            <a:r>
              <a:rPr lang="cs-CZ" dirty="0" smtClean="0"/>
              <a:t> se směrodatnou odchylkou </a:t>
            </a:r>
            <a:r>
              <a:rPr lang="cs-CZ" i="1" dirty="0" smtClean="0"/>
              <a:t>s</a:t>
            </a:r>
            <a:r>
              <a:rPr lang="cs-CZ" dirty="0" smtClean="0"/>
              <a:t> = 1142,1 </a:t>
            </a:r>
            <a:r>
              <a:rPr lang="cs-CZ" dirty="0" err="1" smtClean="0"/>
              <a:t>kJ</a:t>
            </a:r>
            <a:r>
              <a:rPr lang="cs-CZ" dirty="0" smtClean="0"/>
              <a:t>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Přibližná normalita dat byla ověřena graficky.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Nulovou a alternativní hypotézu vyjádříme jako: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Její realizace: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Absolutní hodnotu </a:t>
            </a:r>
            <a:r>
              <a:rPr lang="cs-CZ" i="1" dirty="0" smtClean="0"/>
              <a:t>t </a:t>
            </a:r>
            <a:r>
              <a:rPr lang="cs-CZ" dirty="0" smtClean="0"/>
              <a:t>srovnáme s kvantilem </a:t>
            </a:r>
            <a:r>
              <a:rPr lang="cs-CZ" i="1" dirty="0" smtClean="0"/>
              <a:t>t</a:t>
            </a:r>
            <a:r>
              <a:rPr lang="cs-CZ" dirty="0" smtClean="0"/>
              <a:t> rozdělení s 10 stupni volnosti.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24244" y="3540482"/>
          <a:ext cx="11382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Rovnice" r:id="rId4" imgW="723600" imgH="228600" progId="Equation.3">
                  <p:embed/>
                </p:oleObj>
              </mc:Choice>
              <mc:Fallback>
                <p:oleObj name="Rovnice" r:id="rId4" imgW="723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244" y="3540482"/>
                        <a:ext cx="113823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968919" y="3540482"/>
          <a:ext cx="11176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Rovnice" r:id="rId6" imgW="711000" imgH="228600" progId="Equation.3">
                  <p:embed/>
                </p:oleObj>
              </mc:Choice>
              <mc:Fallback>
                <p:oleObj name="Rovnice" r:id="rId6" imgW="711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919" y="3540482"/>
                        <a:ext cx="11176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"/>
          <p:cNvGraphicFramePr>
            <a:graphicFrameLocks noChangeAspect="1"/>
          </p:cNvGraphicFramePr>
          <p:nvPr/>
        </p:nvGraphicFramePr>
        <p:xfrm>
          <a:off x="3038475" y="4108450"/>
          <a:ext cx="28003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Rovnice" r:id="rId8" imgW="1777680" imgH="228600" progId="Equation.3">
                  <p:embed/>
                </p:oleObj>
              </mc:Choice>
              <mc:Fallback>
                <p:oleObj name="Rovnice" r:id="rId8" imgW="177768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475" y="4108450"/>
                        <a:ext cx="28003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"/>
          <p:cNvGraphicFramePr>
            <a:graphicFrameLocks noChangeAspect="1"/>
          </p:cNvGraphicFramePr>
          <p:nvPr/>
        </p:nvGraphicFramePr>
        <p:xfrm>
          <a:off x="2928926" y="4473575"/>
          <a:ext cx="414178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Rovnice" r:id="rId10" imgW="2628720" imgH="241200" progId="Equation.3">
                  <p:embed/>
                </p:oleObj>
              </mc:Choice>
              <mc:Fallback>
                <p:oleObj name="Rovnice" r:id="rId10" imgW="26287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4473575"/>
                        <a:ext cx="4141787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98551" y="5405454"/>
          <a:ext cx="36163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Rovnice" r:id="rId12" imgW="2019240" imgH="253800" progId="Equation.3">
                  <p:embed/>
                </p:oleObj>
              </mc:Choice>
              <mc:Fallback>
                <p:oleObj name="Rovnice" r:id="rId12" imgW="201924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1" y="5405454"/>
                        <a:ext cx="36163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/>
          <p:cNvSpPr/>
          <p:nvPr/>
        </p:nvSpPr>
        <p:spPr>
          <a:xfrm>
            <a:off x="5786446" y="5438142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4958977" y="5551370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interpretace výsledku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Na hladině významnosti </a:t>
            </a:r>
            <a:r>
              <a:rPr lang="el-GR" i="1" dirty="0" smtClean="0"/>
              <a:t>α</a:t>
            </a:r>
            <a:r>
              <a:rPr lang="cs-CZ" dirty="0" smtClean="0"/>
              <a:t> = 0,05 můžeme říci, že sledovaná skupina žen měla statisticky významně nižší energetický příjem než je doporučená denní hodnota 7725 </a:t>
            </a:r>
            <a:r>
              <a:rPr lang="cs-CZ" dirty="0" err="1" smtClean="0"/>
              <a:t>kJ</a:t>
            </a:r>
            <a:r>
              <a:rPr lang="cs-CZ" dirty="0" smtClean="0"/>
              <a:t>.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116307" y="1643050"/>
          <a:ext cx="36163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Rovnice" r:id="rId4" imgW="2019240" imgH="253800" progId="Equation.3">
                  <p:embed/>
                </p:oleObj>
              </mc:Choice>
              <mc:Fallback>
                <p:oleObj name="Rovnice" r:id="rId4" imgW="201924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307" y="1643050"/>
                        <a:ext cx="36163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/>
          <p:cNvSpPr/>
          <p:nvPr/>
        </p:nvSpPr>
        <p:spPr>
          <a:xfrm>
            <a:off x="5804202" y="1675738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4976733" y="1788966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Neparametrický test pro 1 výběr – Wilcoxonův test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realizaci náhodného výběru o rozsahu </a:t>
            </a:r>
            <a:r>
              <a:rPr lang="cs-CZ" i="1" dirty="0" smtClean="0"/>
              <a:t>n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Předpokládáme symetrii dat</a:t>
            </a:r>
            <a:r>
              <a:rPr lang="cs-CZ" dirty="0" smtClean="0"/>
              <a:t> (daleko slabší předpoklad než normalita dat)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→ nulová hypotéza se týká mediánu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Princip Wilcoxonova testu je takový, že spočítáme diference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 od </a:t>
            </a:r>
            <a:r>
              <a:rPr lang="cs-CZ" i="1" dirty="0" smtClean="0"/>
              <a:t>x</a:t>
            </a:r>
            <a:r>
              <a:rPr lang="cs-CZ" baseline="-25000" dirty="0" smtClean="0"/>
              <a:t>0</a:t>
            </a:r>
            <a:r>
              <a:rPr lang="cs-CZ" dirty="0" smtClean="0"/>
              <a:t> a podíváme se, jestli je zhruba ½ diferencí kladných a ½ záporných.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To je ekvivalentní s tím, že zhruba polovina hodnot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i="1" baseline="-25000" dirty="0" err="1" smtClean="0"/>
              <a:t>n</a:t>
            </a:r>
            <a:r>
              <a:rPr lang="cs-CZ" dirty="0" smtClean="0"/>
              <a:t> je menších než </a:t>
            </a:r>
            <a:r>
              <a:rPr lang="cs-CZ" i="1" dirty="0" smtClean="0"/>
              <a:t>x</a:t>
            </a:r>
            <a:r>
              <a:rPr lang="cs-CZ" baseline="-25000" dirty="0" smtClean="0"/>
              <a:t>0</a:t>
            </a:r>
            <a:r>
              <a:rPr lang="cs-CZ" dirty="0" smtClean="0"/>
              <a:t> a polovina hodnot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i="1" baseline="-25000" dirty="0" err="1" smtClean="0"/>
              <a:t>n</a:t>
            </a:r>
            <a:r>
              <a:rPr lang="cs-CZ" dirty="0" smtClean="0"/>
              <a:t> je větších než </a:t>
            </a:r>
            <a:r>
              <a:rPr lang="cs-CZ" i="1" dirty="0" smtClean="0"/>
              <a:t>x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Spočítáme diference (nulové vyhodíme):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Diference seřadíme podle velikosti absolutních hodnot:</a:t>
            </a:r>
            <a:endParaRPr lang="pl-PL" dirty="0" smtClean="0"/>
          </a:p>
        </p:txBody>
      </p:sp>
      <p:graphicFrame>
        <p:nvGraphicFramePr>
          <p:cNvPr id="3081" name="Object 5"/>
          <p:cNvGraphicFramePr>
            <a:graphicFrameLocks noChangeAspect="1"/>
          </p:cNvGraphicFramePr>
          <p:nvPr/>
        </p:nvGraphicFramePr>
        <p:xfrm>
          <a:off x="6397655" y="5321900"/>
          <a:ext cx="246062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Rovnice" r:id="rId4" imgW="1562040" imgH="457200" progId="Equation.3">
                  <p:embed/>
                </p:oleObj>
              </mc:Choice>
              <mc:Fallback>
                <p:oleObj name="Rovnice" r:id="rId4" imgW="15620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55" y="5321900"/>
                        <a:ext cx="246062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2"/>
          <p:cNvGraphicFramePr>
            <a:graphicFrameLocks noChangeAspect="1"/>
          </p:cNvGraphicFramePr>
          <p:nvPr/>
        </p:nvGraphicFramePr>
        <p:xfrm>
          <a:off x="1135063" y="2822575"/>
          <a:ext cx="10779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Rovnice" r:id="rId6" imgW="685800" imgH="228600" progId="Equation.3">
                  <p:embed/>
                </p:oleObj>
              </mc:Choice>
              <mc:Fallback>
                <p:oleObj name="Rovnice" r:id="rId6" imgW="6858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2822575"/>
                        <a:ext cx="10779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2979738" y="2822575"/>
          <a:ext cx="1058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Rovnice" r:id="rId8" imgW="672840" imgH="228600" progId="Equation.3">
                  <p:embed/>
                </p:oleObj>
              </mc:Choice>
              <mc:Fallback>
                <p:oleObj name="Rovnice" r:id="rId8" imgW="6728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2822575"/>
                        <a:ext cx="10588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Neparametrický test pro 1 výběr – Wilcoxonův test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428736"/>
            <a:ext cx="7565274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Spočítáme diference (nulové vyhodíme):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Diference seřadíme podle velikosti absolutních hodnot: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Jako </a:t>
            </a:r>
            <a:r>
              <a:rPr lang="cs-CZ" i="1" dirty="0" smtClean="0"/>
              <a:t>R</a:t>
            </a:r>
            <a:r>
              <a:rPr lang="cs-CZ" baseline="-25000" dirty="0" smtClean="0"/>
              <a:t>i</a:t>
            </a:r>
            <a:r>
              <a:rPr lang="cs-CZ" dirty="0" smtClean="0"/>
              <a:t> označíme pořadí diference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Testovací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kde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Pro malá </a:t>
            </a:r>
            <a:r>
              <a:rPr lang="pl-PL" i="1" dirty="0" smtClean="0"/>
              <a:t>n</a:t>
            </a:r>
            <a:r>
              <a:rPr lang="pl-PL" dirty="0" smtClean="0"/>
              <a:t> (cca do 30) lze kritickou hodnotu pro statistiku min(</a:t>
            </a:r>
            <a:r>
              <a:rPr lang="pl-PL" i="1" dirty="0" smtClean="0"/>
              <a:t>S</a:t>
            </a:r>
            <a:r>
              <a:rPr lang="pl-PL" baseline="30000" dirty="0" smtClean="0"/>
              <a:t>+</a:t>
            </a:r>
            <a:r>
              <a:rPr lang="pl-PL" dirty="0" smtClean="0"/>
              <a:t>,</a:t>
            </a:r>
            <a:r>
              <a:rPr lang="pl-PL" i="1" dirty="0" smtClean="0"/>
              <a:t>S</a:t>
            </a:r>
            <a:r>
              <a:rPr lang="pl-PL" baseline="30000" dirty="0" smtClean="0"/>
              <a:t>-</a:t>
            </a:r>
            <a:r>
              <a:rPr lang="pl-PL" dirty="0" smtClean="0"/>
              <a:t>) odpovídající zvolenému </a:t>
            </a:r>
            <a:r>
              <a:rPr lang="el-GR" dirty="0" smtClean="0"/>
              <a:t>α</a:t>
            </a:r>
            <a:r>
              <a:rPr lang="cs-CZ" dirty="0" smtClean="0"/>
              <a:t> najít v tabulkách – je-li výsledná hodnota </a:t>
            </a:r>
            <a:r>
              <a:rPr lang="pl-PL" dirty="0" smtClean="0"/>
              <a:t>min(</a:t>
            </a:r>
            <a:r>
              <a:rPr lang="pl-PL" i="1" dirty="0" smtClean="0"/>
              <a:t>S</a:t>
            </a:r>
            <a:r>
              <a:rPr lang="pl-PL" baseline="30000" dirty="0" smtClean="0"/>
              <a:t>+</a:t>
            </a:r>
            <a:r>
              <a:rPr lang="pl-PL" dirty="0" smtClean="0"/>
              <a:t>,</a:t>
            </a:r>
            <a:r>
              <a:rPr lang="pl-PL" i="1" dirty="0" smtClean="0"/>
              <a:t>S</a:t>
            </a:r>
            <a:r>
              <a:rPr lang="pl-PL" baseline="30000" dirty="0" smtClean="0"/>
              <a:t>-</a:t>
            </a:r>
            <a:r>
              <a:rPr lang="pl-PL" dirty="0" smtClean="0"/>
              <a:t>) menší nebo rovna kritické hodnotě, 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Pro větší </a:t>
            </a:r>
            <a:r>
              <a:rPr lang="pl-PL" i="1" dirty="0" smtClean="0"/>
              <a:t>n</a:t>
            </a:r>
            <a:r>
              <a:rPr lang="pl-PL" dirty="0" smtClean="0"/>
              <a:t> lze rozdělení testové statistiky min(</a:t>
            </a:r>
            <a:r>
              <a:rPr lang="pl-PL" i="1" dirty="0" smtClean="0"/>
              <a:t>S</a:t>
            </a:r>
            <a:r>
              <a:rPr lang="pl-PL" baseline="30000" dirty="0" smtClean="0"/>
              <a:t>+</a:t>
            </a:r>
            <a:r>
              <a:rPr lang="pl-PL" dirty="0" smtClean="0"/>
              <a:t>,</a:t>
            </a:r>
            <a:r>
              <a:rPr lang="pl-PL" i="1" dirty="0" smtClean="0"/>
              <a:t>S</a:t>
            </a:r>
            <a:r>
              <a:rPr lang="pl-PL" baseline="30000" dirty="0" smtClean="0"/>
              <a:t>-</a:t>
            </a:r>
            <a:r>
              <a:rPr lang="pl-PL" dirty="0" smtClean="0"/>
              <a:t>) aproximovat normálním rozdělením s parametry:</a:t>
            </a:r>
          </a:p>
        </p:txBody>
      </p:sp>
      <p:graphicFrame>
        <p:nvGraphicFramePr>
          <p:cNvPr id="3081" name="Object 5"/>
          <p:cNvGraphicFramePr>
            <a:graphicFrameLocks noChangeAspect="1"/>
          </p:cNvGraphicFramePr>
          <p:nvPr/>
        </p:nvGraphicFramePr>
        <p:xfrm>
          <a:off x="6397655" y="1505882"/>
          <a:ext cx="246062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Rovnice" r:id="rId4" imgW="1562040" imgH="457200" progId="Equation.3">
                  <p:embed/>
                </p:oleObj>
              </mc:Choice>
              <mc:Fallback>
                <p:oleObj name="Rovnice" r:id="rId4" imgW="15620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55" y="1505882"/>
                        <a:ext cx="246062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3060706" y="2998787"/>
          <a:ext cx="24399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Rovnice" r:id="rId6" imgW="1549080" imgH="609480" progId="Equation.3">
                  <p:embed/>
                </p:oleObj>
              </mc:Choice>
              <mc:Fallback>
                <p:oleObj name="Rovnice" r:id="rId6" imgW="1549080" imgH="609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6" y="2998787"/>
                        <a:ext cx="24399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3471880" y="5511526"/>
          <a:ext cx="36004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Rovnice" r:id="rId8" imgW="2286000" imgH="482400" progId="Equation.3">
                  <p:embed/>
                </p:oleObj>
              </mc:Choice>
              <mc:Fallback>
                <p:oleObj name="Rovnice" r:id="rId8" imgW="228600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80" y="5511526"/>
                        <a:ext cx="360045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Wilcoxonův test pro jeden výběr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Chceme srovnat průměrný energetický příjem skupiny 11 žen ve věku 22 – 30 let s doporučenou hodnotou (7725 </a:t>
            </a:r>
            <a:r>
              <a:rPr lang="cs-CZ" dirty="0" err="1" smtClean="0"/>
              <a:t>kJ</a:t>
            </a:r>
            <a:r>
              <a:rPr lang="cs-CZ" dirty="0" smtClean="0"/>
              <a:t>).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Nulovou a alternativní hypotézu vyjádříme jako: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sp>
        <p:nvSpPr>
          <p:cNvPr id="9" name="Obdélník 8"/>
          <p:cNvSpPr/>
          <p:nvPr/>
        </p:nvSpPr>
        <p:spPr>
          <a:xfrm>
            <a:off x="5786446" y="5438142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4958977" y="5551370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223" name="Object 2"/>
          <p:cNvGraphicFramePr>
            <a:graphicFrameLocks noChangeAspect="1"/>
          </p:cNvGraphicFramePr>
          <p:nvPr/>
        </p:nvGraphicFramePr>
        <p:xfrm>
          <a:off x="5780104" y="2263476"/>
          <a:ext cx="10779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Rovnice" r:id="rId4" imgW="685800" imgH="228600" progId="Equation.3">
                  <p:embed/>
                </p:oleObj>
              </mc:Choice>
              <mc:Fallback>
                <p:oleObj name="Rovnice" r:id="rId4" imgW="6858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104" y="2263476"/>
                        <a:ext cx="10779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7000892" y="2263476"/>
          <a:ext cx="1058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Rovnice" r:id="rId6" imgW="672840" imgH="228600" progId="Equation.3">
                  <p:embed/>
                </p:oleObj>
              </mc:Choice>
              <mc:Fallback>
                <p:oleObj name="Rovnice" r:id="rId6" imgW="67284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92" y="2263476"/>
                        <a:ext cx="10588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1524000" y="2857496"/>
          <a:ext cx="6096000" cy="328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878"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 smtClean="0">
                          <a:solidFill>
                            <a:schemeClr val="tx1"/>
                          </a:solidFill>
                        </a:rPr>
                        <a:t>Žena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 smtClean="0">
                          <a:solidFill>
                            <a:schemeClr val="tx1"/>
                          </a:solidFill>
                        </a:rPr>
                        <a:t>Denní energetický příjem v </a:t>
                      </a:r>
                      <a:r>
                        <a:rPr lang="cs-CZ" sz="1200" b="0" dirty="0" err="1" smtClean="0">
                          <a:solidFill>
                            <a:schemeClr val="tx1"/>
                          </a:solidFill>
                        </a:rPr>
                        <a:t>kJ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 smtClean="0">
                          <a:solidFill>
                            <a:schemeClr val="tx1"/>
                          </a:solidFill>
                        </a:rPr>
                        <a:t>Diference od hodnoty 7725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baseline="0" dirty="0" err="1" smtClean="0">
                          <a:solidFill>
                            <a:schemeClr val="tx1"/>
                          </a:solidFill>
                        </a:rPr>
                        <a:t>kJ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 smtClean="0">
                          <a:solidFill>
                            <a:schemeClr val="tx1"/>
                          </a:solidFill>
                        </a:rPr>
                        <a:t>Pořadí absolutní hodnoty diference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5260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-2465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11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5470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-2255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3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5640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-2085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9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4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6180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-1545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8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6390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-1335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7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6515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-1210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7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6805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-920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4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8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7515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-210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1,5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9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7515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-210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1,5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8230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505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3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75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11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8770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1045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5</a:t>
                      </a:r>
                      <a:endParaRPr lang="cs-CZ" sz="120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hypotézy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dirty="0" smtClean="0">
                <a:solidFill>
                  <a:srgbClr val="FF0000"/>
                </a:solidFill>
              </a:rPr>
              <a:t>Co jsou to hypotézy a jak je stanovujeme?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b="1" dirty="0" smtClean="0"/>
              <a:t>Nulová hypotéza</a:t>
            </a: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Alternativní hypotéza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Wilcoxonův test pro jeden výběr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Výpočet testové statistiky: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Kritická hodnota z tabulek pro </a:t>
            </a:r>
            <a:r>
              <a:rPr lang="cs-CZ" i="1" dirty="0" smtClean="0"/>
              <a:t>n</a:t>
            </a:r>
            <a:r>
              <a:rPr lang="cs-CZ" dirty="0" smtClean="0"/>
              <a:t> = 11: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Výsledná hodnota statistiky </a:t>
            </a:r>
            <a:r>
              <a:rPr lang="pl-PL" dirty="0" smtClean="0"/>
              <a:t>min(</a:t>
            </a:r>
            <a:r>
              <a:rPr lang="pl-PL" i="1" dirty="0" smtClean="0"/>
              <a:t>S</a:t>
            </a:r>
            <a:r>
              <a:rPr lang="pl-PL" baseline="30000" dirty="0" smtClean="0"/>
              <a:t>+</a:t>
            </a:r>
            <a:r>
              <a:rPr lang="pl-PL" dirty="0" smtClean="0"/>
              <a:t>,</a:t>
            </a:r>
            <a:r>
              <a:rPr lang="pl-PL" i="1" dirty="0" smtClean="0"/>
              <a:t>S</a:t>
            </a:r>
            <a:r>
              <a:rPr lang="pl-PL" baseline="30000" dirty="0" smtClean="0"/>
              <a:t>-</a:t>
            </a:r>
            <a:r>
              <a:rPr lang="pl-PL" dirty="0" smtClean="0"/>
              <a:t>) je menší než 10:</a:t>
            </a:r>
            <a:endParaRPr lang="cs-CZ" dirty="0" smtClean="0"/>
          </a:p>
        </p:txBody>
      </p:sp>
      <p:sp>
        <p:nvSpPr>
          <p:cNvPr id="9" name="Obdélník 8"/>
          <p:cNvSpPr/>
          <p:nvPr/>
        </p:nvSpPr>
        <p:spPr>
          <a:xfrm>
            <a:off x="7143768" y="3446756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6316299" y="3559984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670316" y="1537044"/>
          <a:ext cx="3259138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Rovnice" r:id="rId4" imgW="2070000" imgH="368280" progId="Equation.3">
                  <p:embed/>
                </p:oleObj>
              </mc:Choice>
              <mc:Fallback>
                <p:oleObj name="Rovnice" r:id="rId4" imgW="2070000" imgH="368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16" y="1537044"/>
                        <a:ext cx="3259138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3670316" y="2214554"/>
          <a:ext cx="1581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Rovnice" r:id="rId6" imgW="1002960" imgH="228600" progId="Equation.3">
                  <p:embed/>
                </p:oleObj>
              </mc:Choice>
              <mc:Fallback>
                <p:oleObj name="Rovnice" r:id="rId6" imgW="10029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16" y="2214554"/>
                        <a:ext cx="15811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4643438" y="3089566"/>
          <a:ext cx="22225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Rovnice" r:id="rId8" imgW="1409400" imgH="228600" progId="Equation.3">
                  <p:embed/>
                </p:oleObj>
              </mc:Choice>
              <mc:Fallback>
                <p:oleObj name="Rovnice" r:id="rId8" imgW="14094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089566"/>
                        <a:ext cx="22225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Poznámka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Parametrické a </a:t>
            </a:r>
            <a:r>
              <a:rPr lang="cs-CZ" b="1" dirty="0" err="1" smtClean="0"/>
              <a:t>neparametrické</a:t>
            </a:r>
            <a:r>
              <a:rPr lang="cs-CZ" b="1" dirty="0" smtClean="0"/>
              <a:t> testy nemusí vycházet stejně</a:t>
            </a:r>
            <a:r>
              <a:rPr lang="cs-CZ" dirty="0" smtClean="0"/>
              <a:t>. Důvody: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Nesplněné předpoklady parametrického testu.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Malá síla </a:t>
            </a:r>
            <a:r>
              <a:rPr lang="cs-CZ" dirty="0" err="1" smtClean="0"/>
              <a:t>neparametrického</a:t>
            </a:r>
            <a:r>
              <a:rPr lang="cs-CZ" dirty="0" smtClean="0"/>
              <a:t> testu.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Je-li však dobře specifikován pravděpodobnostní model a je-li dostatek dat, bude to vycházet stejně.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Měli bychom preferovat parametrické testy, ALE pouze po důkladném ověření jejich předpokladů!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Párový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708150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realizaci dvourozměrného náhodného vektoru o rozsahu </a:t>
            </a:r>
            <a:r>
              <a:rPr lang="cs-CZ" i="1" dirty="0" smtClean="0"/>
              <a:t>n</a:t>
            </a:r>
            <a:r>
              <a:rPr lang="cs-CZ" dirty="0" smtClean="0"/>
              <a:t>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			(máme dvojice hodnot, které patří k sobě)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6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dvourozměrné normální rozdělení: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Nulovou a alternativní hypotézu vyjádříme jako: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Párový problém převedeme na případ jednoho výběru – nebudeme počítat s dvojicemi hodnot, ale s rozdíly: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Následně testujeme, zda je průměr hodnot </a:t>
            </a:r>
            <a:r>
              <a:rPr lang="cs-CZ" i="1" dirty="0" smtClean="0"/>
              <a:t>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d</a:t>
            </a:r>
            <a:r>
              <a:rPr lang="cs-CZ" baseline="-25000" dirty="0" err="1" smtClean="0"/>
              <a:t>n</a:t>
            </a:r>
            <a:r>
              <a:rPr lang="cs-CZ" dirty="0" smtClean="0"/>
              <a:t> různý od předpokládané hodnoty </a:t>
            </a:r>
            <a:r>
              <a:rPr lang="cs-CZ" i="1" dirty="0" smtClean="0"/>
              <a:t>d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115929" y="1928802"/>
          <a:ext cx="1808301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Rovnice" r:id="rId4" imgW="1206360" imgH="482400" progId="Equation.3">
                  <p:embed/>
                </p:oleObj>
              </mc:Choice>
              <mc:Fallback>
                <p:oleObj name="Rovnice" r:id="rId4" imgW="12063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929" y="1928802"/>
                        <a:ext cx="1808301" cy="72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1098844" y="3594100"/>
          <a:ext cx="16367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Rovnice" r:id="rId6" imgW="1041120" imgH="228600" progId="Equation.3">
                  <p:embed/>
                </p:oleObj>
              </mc:Choice>
              <mc:Fallback>
                <p:oleObj name="Rovnice" r:id="rId6" imgW="10411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844" y="3594100"/>
                        <a:ext cx="16367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6023001" y="2500665"/>
          <a:ext cx="22637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Rovnice" r:id="rId8" imgW="1511280" imgH="507960" progId="Equation.3">
                  <p:embed/>
                </p:oleObj>
              </mc:Choice>
              <mc:Fallback>
                <p:oleObj name="Rovnice" r:id="rId8" imgW="1511280" imgH="5079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3001" y="2500665"/>
                        <a:ext cx="226377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2"/>
          <p:cNvGraphicFramePr>
            <a:graphicFrameLocks noChangeAspect="1"/>
          </p:cNvGraphicFramePr>
          <p:nvPr/>
        </p:nvGraphicFramePr>
        <p:xfrm>
          <a:off x="2956219" y="3594894"/>
          <a:ext cx="16176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Rovnice" r:id="rId10" imgW="1028520" imgH="228600" progId="Equation.3">
                  <p:embed/>
                </p:oleObj>
              </mc:Choice>
              <mc:Fallback>
                <p:oleObj name="Rovnice" r:id="rId10" imgW="102852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219" y="3594894"/>
                        <a:ext cx="16176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2"/>
          <p:cNvGraphicFramePr>
            <a:graphicFrameLocks noChangeAspect="1"/>
          </p:cNvGraphicFramePr>
          <p:nvPr/>
        </p:nvGraphicFramePr>
        <p:xfrm>
          <a:off x="4792956" y="3594894"/>
          <a:ext cx="16176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Rovnice" r:id="rId12" imgW="1028520" imgH="228600" progId="Equation.3">
                  <p:embed/>
                </p:oleObj>
              </mc:Choice>
              <mc:Fallback>
                <p:oleObj name="Rovnice" r:id="rId12" imgW="10285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956" y="3594894"/>
                        <a:ext cx="16176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2"/>
          <p:cNvGraphicFramePr>
            <a:graphicFrameLocks noChangeAspect="1"/>
          </p:cNvGraphicFramePr>
          <p:nvPr/>
        </p:nvGraphicFramePr>
        <p:xfrm>
          <a:off x="6631281" y="3594894"/>
          <a:ext cx="16176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Rovnice" r:id="rId14" imgW="1028520" imgH="228600" progId="Equation.3">
                  <p:embed/>
                </p:oleObj>
              </mc:Choice>
              <mc:Fallback>
                <p:oleObj name="Rovnice" r:id="rId14" imgW="102852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1281" y="3594894"/>
                        <a:ext cx="16176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2"/>
          <p:cNvGraphicFramePr>
            <a:graphicFrameLocks noChangeAspect="1"/>
          </p:cNvGraphicFramePr>
          <p:nvPr/>
        </p:nvGraphicFramePr>
        <p:xfrm>
          <a:off x="4071934" y="4572000"/>
          <a:ext cx="10779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Rovnice" r:id="rId16" imgW="685800" imgH="228600" progId="Equation.3">
                  <p:embed/>
                </p:oleObj>
              </mc:Choice>
              <mc:Fallback>
                <p:oleObj name="Rovnice" r:id="rId16" imgW="68580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4572000"/>
                        <a:ext cx="10779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Párový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708150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Dále postupujeme jako při </a:t>
            </a:r>
            <a:r>
              <a:rPr lang="cs-CZ" i="1" dirty="0" smtClean="0"/>
              <a:t>t</a:t>
            </a:r>
            <a:r>
              <a:rPr lang="cs-CZ" dirty="0" smtClean="0"/>
              <a:t>-testu pro jeden výběr. Testová statistika má tvar: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>
                <a:solidFill>
                  <a:srgbClr val="FF0000"/>
                </a:solidFill>
              </a:rPr>
              <a:t>Nulovou hypotézu zamítáme na hladině významnosti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cs-CZ" sz="1600" dirty="0" smtClean="0">
                <a:solidFill>
                  <a:srgbClr val="FF0000"/>
                </a:solidFill>
              </a:rPr>
              <a:t>, když výsledná hodnota </a:t>
            </a:r>
            <a:r>
              <a:rPr lang="cs-CZ" sz="1600" i="1" dirty="0" smtClean="0">
                <a:solidFill>
                  <a:srgbClr val="FF0000"/>
                </a:solidFill>
              </a:rPr>
              <a:t>T</a:t>
            </a:r>
            <a:r>
              <a:rPr lang="cs-CZ" sz="1600" dirty="0" smtClean="0">
                <a:solidFill>
                  <a:srgbClr val="FF0000"/>
                </a:solidFill>
              </a:rPr>
              <a:t> statistiky je větší (nebo menší) než kritická hodnota (příslušný kvantil) rozdělení </a:t>
            </a:r>
            <a:r>
              <a:rPr lang="cs-CZ" sz="1600" i="1" dirty="0" smtClean="0">
                <a:solidFill>
                  <a:srgbClr val="FF0000"/>
                </a:solidFill>
              </a:rPr>
              <a:t>t</a:t>
            </a:r>
            <a:r>
              <a:rPr lang="cs-CZ" sz="1600" dirty="0" smtClean="0">
                <a:solidFill>
                  <a:srgbClr val="FF0000"/>
                </a:solidFill>
              </a:rPr>
              <a:t>(</a:t>
            </a:r>
            <a:r>
              <a:rPr lang="cs-CZ" sz="1600" i="1" dirty="0" smtClean="0">
                <a:solidFill>
                  <a:srgbClr val="FF0000"/>
                </a:solidFill>
              </a:rPr>
              <a:t>n </a:t>
            </a:r>
            <a:r>
              <a:rPr lang="cs-CZ" sz="1600" dirty="0" smtClean="0">
                <a:solidFill>
                  <a:srgbClr val="FF0000"/>
                </a:solidFill>
              </a:rPr>
              <a:t>-1).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sz="1000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/>
              <a:t>Zamítáme </a:t>
            </a:r>
            <a:r>
              <a:rPr lang="pl-PL" sz="1600" i="1" dirty="0" smtClean="0"/>
              <a:t>H</a:t>
            </a:r>
            <a:r>
              <a:rPr lang="pl-PL" sz="1600" baseline="-25000" dirty="0" smtClean="0"/>
              <a:t>0</a:t>
            </a:r>
            <a:r>
              <a:rPr lang="pl-PL" sz="1600" dirty="0" smtClean="0"/>
              <a:t> když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sz="1000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/>
              <a:t>Zamítáme </a:t>
            </a:r>
            <a:r>
              <a:rPr lang="pl-PL" sz="1600" i="1" dirty="0" smtClean="0"/>
              <a:t>H</a:t>
            </a:r>
            <a:r>
              <a:rPr lang="pl-PL" sz="1600" baseline="-25000" dirty="0" smtClean="0"/>
              <a:t>0</a:t>
            </a:r>
            <a:r>
              <a:rPr lang="pl-PL" sz="1600" dirty="0" smtClean="0"/>
              <a:t> když</a:t>
            </a:r>
            <a:endParaRPr lang="cs-CZ" sz="1600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sz="1000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/>
              <a:t>Alternativa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sz="1600" dirty="0" smtClean="0"/>
              <a:t>Zamítáme </a:t>
            </a:r>
            <a:r>
              <a:rPr lang="pl-PL" sz="1600" i="1" dirty="0" smtClean="0"/>
              <a:t>H</a:t>
            </a:r>
            <a:r>
              <a:rPr lang="pl-PL" sz="1600" baseline="-25000" dirty="0" smtClean="0"/>
              <a:t>0</a:t>
            </a:r>
            <a:r>
              <a:rPr lang="pl-PL" sz="1600" dirty="0" smtClean="0"/>
              <a:t> když</a:t>
            </a:r>
            <a:endParaRPr lang="cs-CZ" sz="1600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12303" name="Object 1"/>
          <p:cNvGraphicFramePr>
            <a:graphicFrameLocks noChangeAspect="1"/>
          </p:cNvGraphicFramePr>
          <p:nvPr/>
        </p:nvGraphicFramePr>
        <p:xfrm>
          <a:off x="3643313" y="1916113"/>
          <a:ext cx="18573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Rovnice" r:id="rId4" imgW="1307880" imgH="431640" progId="Equation.3">
                  <p:embed/>
                </p:oleObj>
              </mc:Choice>
              <mc:Fallback>
                <p:oleObj name="Rovnice" r:id="rId4" imgW="130788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1916113"/>
                        <a:ext cx="18573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2143116" y="3509021"/>
          <a:ext cx="1404000" cy="315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Rovnice" r:id="rId6" imgW="1028520" imgH="228600" progId="Equation.3">
                  <p:embed/>
                </p:oleObj>
              </mc:Choice>
              <mc:Fallback>
                <p:oleObj name="Rovnice" r:id="rId6" imgW="102852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16" y="3509021"/>
                        <a:ext cx="1404000" cy="3154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2143117" y="4394053"/>
          <a:ext cx="144621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Rovnice" r:id="rId8" imgW="1028520" imgH="228600" progId="Equation.3">
                  <p:embed/>
                </p:oleObj>
              </mc:Choice>
              <mc:Fallback>
                <p:oleObj name="Rovnice" r:id="rId8" imgW="102852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17" y="4394053"/>
                        <a:ext cx="1446213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2143117" y="5286698"/>
          <a:ext cx="14478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Rovnice" r:id="rId10" imgW="1028520" imgH="228600" progId="Equation.3">
                  <p:embed/>
                </p:oleObj>
              </mc:Choice>
              <mc:Fallback>
                <p:oleObj name="Rovnice" r:id="rId10" imgW="102852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17" y="5286698"/>
                        <a:ext cx="14478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2705151" y="3812824"/>
          <a:ext cx="1009593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Rovnice" r:id="rId12" imgW="672840" imgH="241200" progId="Equation.3">
                  <p:embed/>
                </p:oleObj>
              </mc:Choice>
              <mc:Fallback>
                <p:oleObj name="Rovnice" r:id="rId12" imgW="672840" imgH="241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51" y="3812824"/>
                        <a:ext cx="1009593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2705151" y="4712074"/>
          <a:ext cx="838228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Rovnice" r:id="rId14" imgW="558720" imgH="241200" progId="Equation.3">
                  <p:embed/>
                </p:oleObj>
              </mc:Choice>
              <mc:Fallback>
                <p:oleObj name="Rovnice" r:id="rId14" imgW="558720" imgH="2412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51" y="4712074"/>
                        <a:ext cx="838228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2705151" y="5605256"/>
          <a:ext cx="818304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Rovnice" r:id="rId16" imgW="545760" imgH="241200" progId="Equation.3">
                  <p:embed/>
                </p:oleObj>
              </mc:Choice>
              <mc:Fallback>
                <p:oleObj name="Rovnice" r:id="rId16" imgW="545760" imgH="241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51" y="5605256"/>
                        <a:ext cx="818304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4429124" y="3517900"/>
          <a:ext cx="9525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Rovnice" r:id="rId18" imgW="761760" imgH="228600" progId="Equation.3">
                  <p:embed/>
                </p:oleObj>
              </mc:Choice>
              <mc:Fallback>
                <p:oleObj name="Rovnice" r:id="rId18" imgW="761760" imgH="2286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3517900"/>
                        <a:ext cx="95250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4429124" y="4394053"/>
          <a:ext cx="10715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Rovnice" r:id="rId20" imgW="761760" imgH="228600" progId="Equation.3">
                  <p:embed/>
                </p:oleObj>
              </mc:Choice>
              <mc:Fallback>
                <p:oleObj name="Rovnice" r:id="rId20" imgW="761760" imgH="2286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4394053"/>
                        <a:ext cx="107156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>
          <a:off x="4429124" y="5286698"/>
          <a:ext cx="10731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Rovnice" r:id="rId22" imgW="761760" imgH="228600" progId="Equation.3">
                  <p:embed/>
                </p:oleObj>
              </mc:Choice>
              <mc:Fallback>
                <p:oleObj name="Rovnice" r:id="rId22" imgW="761760" imgH="2286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5286698"/>
                        <a:ext cx="10731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bousměrná vodorovná šipka 23"/>
          <p:cNvSpPr/>
          <p:nvPr/>
        </p:nvSpPr>
        <p:spPr>
          <a:xfrm>
            <a:off x="3714744" y="3589632"/>
            <a:ext cx="571504" cy="1428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ousměrná vodorovná šipka 24"/>
          <p:cNvSpPr/>
          <p:nvPr/>
        </p:nvSpPr>
        <p:spPr>
          <a:xfrm>
            <a:off x="3714744" y="4473936"/>
            <a:ext cx="571504" cy="1428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ousměrná vodorovná šipka 25"/>
          <p:cNvSpPr/>
          <p:nvPr/>
        </p:nvSpPr>
        <p:spPr>
          <a:xfrm>
            <a:off x="3714744" y="5366704"/>
            <a:ext cx="571504" cy="1428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párový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3850498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err="1" smtClean="0"/>
              <a:t>Wiebe</a:t>
            </a:r>
            <a:r>
              <a:rPr lang="cs-CZ" dirty="0" smtClean="0"/>
              <a:t> a </a:t>
            </a:r>
            <a:r>
              <a:rPr lang="cs-CZ" dirty="0" err="1" smtClean="0"/>
              <a:t>Bortolotti</a:t>
            </a:r>
            <a:r>
              <a:rPr lang="cs-CZ" dirty="0" smtClean="0"/>
              <a:t> (2002) zkoumali žluté zbarvení ocasního peří datlů zlatých.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Všimli si, že někteří ptáci mají jedno ocasní pero jinak zbarvené než ta ostatní → chtěli vědět, jestli je odchylka ve žlutém zbarvení statisticky významná.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Měřenou veličinou byl </a:t>
            </a:r>
            <a:r>
              <a:rPr lang="cs-CZ" dirty="0" err="1" smtClean="0"/>
              <a:t>yellowness</a:t>
            </a:r>
            <a:r>
              <a:rPr lang="cs-CZ" dirty="0" smtClean="0"/>
              <a:t> index („index žlutosti“)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857752" y="1549977"/>
          <a:ext cx="3929090" cy="452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6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Pták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Index pro typické pero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Index pro atypické pero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Rozdíl (</a:t>
                      </a:r>
                      <a:r>
                        <a:rPr lang="cs-CZ" sz="1400" b="0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0.080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0.370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-0.346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37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0.240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párový </a:t>
            </a:r>
            <a:r>
              <a:rPr lang="pl-PL" i="1" dirty="0" smtClean="0"/>
              <a:t>t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565274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Pracovní hypotéza: „Je odchylka ve žlutém zbarvení statisticky významná?“.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Nulová hypotéza a alternativa: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 platnosti H</a:t>
            </a:r>
            <a:r>
              <a:rPr lang="cs-CZ" baseline="-25000" dirty="0" smtClean="0"/>
              <a:t>0</a:t>
            </a:r>
            <a:r>
              <a:rPr lang="cs-CZ" dirty="0" smtClean="0"/>
              <a:t> předpokládáme: 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Vypočtené statistiky: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Absolutní hodnotu </a:t>
            </a:r>
            <a:r>
              <a:rPr lang="cs-CZ" i="1" dirty="0" smtClean="0"/>
              <a:t>t </a:t>
            </a:r>
            <a:r>
              <a:rPr lang="cs-CZ" dirty="0" smtClean="0"/>
              <a:t>srovnáme s kvantilem </a:t>
            </a:r>
            <a:r>
              <a:rPr lang="cs-CZ" i="1" dirty="0" smtClean="0"/>
              <a:t>t</a:t>
            </a:r>
            <a:r>
              <a:rPr lang="cs-CZ" dirty="0" smtClean="0"/>
              <a:t> rozdělení s 15 stupni volnosti.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514870" y="1937033"/>
          <a:ext cx="10191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Rovnice" r:id="rId4" imgW="647640" imgH="228600" progId="Equation.3">
                  <p:embed/>
                </p:oleObj>
              </mc:Choice>
              <mc:Fallback>
                <p:oleObj name="Rovnice" r:id="rId4" imgW="647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70" y="1937033"/>
                        <a:ext cx="10191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361132" y="1946558"/>
          <a:ext cx="9969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Rovnice" r:id="rId6" imgW="634680" imgH="215640" progId="Equation.3">
                  <p:embed/>
                </p:oleObj>
              </mc:Choice>
              <mc:Fallback>
                <p:oleObj name="Rovnice" r:id="rId6" imgW="6346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1132" y="1946558"/>
                        <a:ext cx="9969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4162431" y="2307867"/>
          <a:ext cx="13382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Rovnice" r:id="rId8" imgW="850680" imgH="228600" progId="Equation.3">
                  <p:embed/>
                </p:oleObj>
              </mc:Choice>
              <mc:Fallback>
                <p:oleObj name="Rovnice" r:id="rId8" imgW="8506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31" y="2307867"/>
                        <a:ext cx="13382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1"/>
          <p:cNvGraphicFramePr>
            <a:graphicFrameLocks noChangeAspect="1"/>
          </p:cNvGraphicFramePr>
          <p:nvPr/>
        </p:nvGraphicFramePr>
        <p:xfrm>
          <a:off x="2857488" y="3366440"/>
          <a:ext cx="272256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9" name="Rovnice" r:id="rId10" imgW="1917360" imgH="419040" progId="Equation.3">
                  <p:embed/>
                </p:oleObj>
              </mc:Choice>
              <mc:Fallback>
                <p:oleObj name="Rovnice" r:id="rId10" imgW="191736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3366440"/>
                        <a:ext cx="2722562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3152781" y="2714620"/>
          <a:ext cx="22764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Rovnice" r:id="rId12" imgW="1447560" imgH="228600" progId="Equation.3">
                  <p:embed/>
                </p:oleObj>
              </mc:Choice>
              <mc:Fallback>
                <p:oleObj name="Rovnice" r:id="rId12" imgW="14475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81" y="2714620"/>
                        <a:ext cx="22764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370013" y="5000625"/>
          <a:ext cx="30702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Rovnice" r:id="rId14" imgW="1714320" imgH="253800" progId="Equation.3">
                  <p:embed/>
                </p:oleObj>
              </mc:Choice>
              <mc:Fallback>
                <p:oleObj name="Rovnice" r:id="rId14" imgW="171432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5000625"/>
                        <a:ext cx="30702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bdélník 10"/>
          <p:cNvSpPr/>
          <p:nvPr/>
        </p:nvSpPr>
        <p:spPr>
          <a:xfrm>
            <a:off x="5786446" y="5033324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4958977" y="5146552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3.</a:t>
            </a:r>
            <a:r>
              <a:rPr lang="en-US" sz="4000" dirty="0" smtClean="0"/>
              <a:t> </a:t>
            </a:r>
            <a:r>
              <a:rPr lang="cs-CZ" sz="4000" dirty="0" smtClean="0"/>
              <a:t>Testy o parametrech 2 rozdělení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pro dva výběry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Chceme srovnat sledovanou charakteristiku náhodné veličiny ve dvou nezávislých skupinách.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Test o rozdílu průměru dvou nezávislých výběrů – </a:t>
            </a:r>
            <a:r>
              <a:rPr lang="pl-PL" i="1" dirty="0" smtClean="0"/>
              <a:t>t</a:t>
            </a:r>
            <a:r>
              <a:rPr lang="pl-PL" dirty="0" smtClean="0"/>
              <a:t>-test pro dva výběry (při stejných rozptylech)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Test o shodnosti rozptylů dvou nezávislých výběrů – </a:t>
            </a:r>
            <a:r>
              <a:rPr lang="pl-PL" i="1" dirty="0" smtClean="0"/>
              <a:t>F</a:t>
            </a:r>
            <a:r>
              <a:rPr lang="pl-PL" dirty="0" smtClean="0"/>
              <a:t>-test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Welchova korekce pro </a:t>
            </a:r>
            <a:r>
              <a:rPr lang="pl-PL" i="1" dirty="0" smtClean="0"/>
              <a:t>t</a:t>
            </a:r>
            <a:r>
              <a:rPr lang="pl-PL" dirty="0" smtClean="0"/>
              <a:t>-test při nestejných rozptylech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/>
              <a:t>Neparametrický test pro 2 výběry – Mann-Whitneyho test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pl-PL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b="1" dirty="0" smtClean="0"/>
              <a:t>Spolu s výsledkem testu by měly být reportovány i intervaly spolehlivosti pro pozorované rozdíly v průměrech/mediánech či podíl rozptylů.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T</a:t>
            </a:r>
            <a:r>
              <a:rPr lang="pl-PL" dirty="0" smtClean="0"/>
              <a:t>-test pro dva výběry při stejných rozptylech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357298"/>
            <a:ext cx="727952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realizaci 1. náhodného výběru o rozsahu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smtClean="0"/>
              <a:t>x</a:t>
            </a:r>
            <a:r>
              <a:rPr lang="cs-CZ" baseline="-25000" dirty="0" smtClean="0"/>
              <a:t>n</a:t>
            </a:r>
            <a:r>
              <a:rPr lang="cs-CZ" baseline="-50000" dirty="0" smtClean="0"/>
              <a:t>1</a:t>
            </a:r>
            <a:r>
              <a:rPr lang="cs-CZ" dirty="0" smtClean="0"/>
              <a:t> a na ní nezávislou realizaci 2. náhodného výběru o rozsahu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: </a:t>
            </a:r>
            <a:r>
              <a:rPr lang="cs-CZ" i="1" dirty="0" smtClean="0"/>
              <a:t>y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y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smtClean="0"/>
              <a:t>y</a:t>
            </a:r>
            <a:r>
              <a:rPr lang="cs-CZ" baseline="-25000" dirty="0" smtClean="0"/>
              <a:t>n</a:t>
            </a:r>
            <a:r>
              <a:rPr lang="cs-CZ" baseline="-50000" dirty="0" smtClean="0"/>
              <a:t>2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Předpokládáme normalitu dat:	 		</a:t>
            </a: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… a stejný rozptyl (i když neznámý)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Testujeme, zda </a:t>
            </a:r>
            <a:r>
              <a:rPr lang="pl-PL" dirty="0" smtClean="0">
                <a:solidFill>
                  <a:srgbClr val="FF0000"/>
                </a:solidFill>
              </a:rPr>
              <a:t>náhodné výběry pochazí z rozdělení se středními hodnotami, které se liší o předpokládanou hodnotu </a:t>
            </a:r>
            <a:r>
              <a:rPr lang="cs-CZ" i="1" dirty="0" smtClean="0">
                <a:solidFill>
                  <a:srgbClr val="FF0000"/>
                </a:solidFill>
              </a:rPr>
              <a:t>c</a:t>
            </a:r>
            <a:r>
              <a:rPr lang="pl-PL" dirty="0" smtClean="0">
                <a:solidFill>
                  <a:srgbClr val="FF0000"/>
                </a:solidFill>
              </a:rPr>
              <a:t> (konstanta).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>
                <a:solidFill>
                  <a:srgbClr val="FF0000"/>
                </a:solidFill>
              </a:rPr>
              <a:t>Neznáme hodnotu parametru </a:t>
            </a:r>
            <a:r>
              <a:rPr lang="el-GR" dirty="0" smtClean="0">
                <a:solidFill>
                  <a:srgbClr val="FF0000"/>
                </a:solidFill>
              </a:rPr>
              <a:t>σ</a:t>
            </a:r>
            <a:r>
              <a:rPr lang="cs-CZ" baseline="30000" dirty="0" smtClean="0">
                <a:solidFill>
                  <a:srgbClr val="FF0000"/>
                </a:solidFill>
              </a:rPr>
              <a:t>2</a:t>
            </a:r>
            <a:r>
              <a:rPr lang="cs-CZ" dirty="0" smtClean="0">
                <a:solidFill>
                  <a:srgbClr val="FF0000"/>
                </a:solidFill>
              </a:rPr>
              <a:t>, ale předpokládáme, že je stejný pro oba výběry – parametr musíme odhadnout pomocí váženého průměru odhadů rozptylu v jednotlivých výběrech:</a:t>
            </a:r>
            <a:endParaRPr lang="pl-PL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16385" name="Object 4"/>
          <p:cNvGraphicFramePr>
            <a:graphicFrameLocks noChangeAspect="1"/>
          </p:cNvGraphicFramePr>
          <p:nvPr/>
        </p:nvGraphicFramePr>
        <p:xfrm>
          <a:off x="4624398" y="2101199"/>
          <a:ext cx="15192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Rovnice" r:id="rId4" imgW="965160" imgH="482400" progId="Equation.3">
                  <p:embed/>
                </p:oleObj>
              </mc:Choice>
              <mc:Fallback>
                <p:oleObj name="Rovnice" r:id="rId4" imgW="9651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398" y="2101199"/>
                        <a:ext cx="1519238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2"/>
          <p:cNvGraphicFramePr>
            <a:graphicFrameLocks noChangeAspect="1"/>
          </p:cNvGraphicFramePr>
          <p:nvPr/>
        </p:nvGraphicFramePr>
        <p:xfrm>
          <a:off x="1147763" y="4165599"/>
          <a:ext cx="1536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Rovnice" r:id="rId6" imgW="977760" imgH="228600" progId="Equation.3">
                  <p:embed/>
                </p:oleObj>
              </mc:Choice>
              <mc:Fallback>
                <p:oleObj name="Rovnice" r:id="rId6" imgW="9777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4165599"/>
                        <a:ext cx="15367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3005138" y="4175918"/>
          <a:ext cx="15176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Rovnice" r:id="rId8" imgW="965160" imgH="215640" progId="Equation.3">
                  <p:embed/>
                </p:oleObj>
              </mc:Choice>
              <mc:Fallback>
                <p:oleObj name="Rovnice" r:id="rId8" imgW="9651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4175918"/>
                        <a:ext cx="15176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4841875" y="4175918"/>
          <a:ext cx="15176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Rovnice" r:id="rId10" imgW="965160" imgH="215640" progId="Equation.3">
                  <p:embed/>
                </p:oleObj>
              </mc:Choice>
              <mc:Fallback>
                <p:oleObj name="Rovnice" r:id="rId10" imgW="96516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4175918"/>
                        <a:ext cx="15176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6680200" y="4175918"/>
          <a:ext cx="15176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Rovnice" r:id="rId12" imgW="965160" imgH="215640" progId="Equation.3">
                  <p:embed/>
                </p:oleObj>
              </mc:Choice>
              <mc:Fallback>
                <p:oleObj name="Rovnice" r:id="rId12" imgW="96516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4175918"/>
                        <a:ext cx="15176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"/>
          <p:cNvGraphicFramePr>
            <a:graphicFrameLocks noChangeAspect="1"/>
          </p:cNvGraphicFramePr>
          <p:nvPr/>
        </p:nvGraphicFramePr>
        <p:xfrm>
          <a:off x="5053033" y="5495944"/>
          <a:ext cx="25193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Rovnice" r:id="rId14" imgW="1600200" imgH="457200" progId="Equation.3">
                  <p:embed/>
                </p:oleObj>
              </mc:Choice>
              <mc:Fallback>
                <p:oleObj name="Rovnice" r:id="rId14" imgW="16002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33" y="5495944"/>
                        <a:ext cx="25193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T</a:t>
            </a:r>
            <a:r>
              <a:rPr lang="pl-PL" dirty="0" smtClean="0"/>
              <a:t>-test pro dva výběry při stejných rozptylech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71612"/>
            <a:ext cx="7279522" cy="4714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Víme, že za platnosti H</a:t>
            </a:r>
            <a:r>
              <a:rPr lang="pl-PL" baseline="-25000" dirty="0" smtClean="0"/>
              <a:t>0</a:t>
            </a:r>
            <a:r>
              <a:rPr lang="pl-PL" dirty="0" smtClean="0"/>
              <a:t> platí: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„Větší nebo menší“ závisí na předem zvolené alternativě.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639763" lvl="1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639763" lvl="1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639763" lvl="1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</p:txBody>
      </p:sp>
      <p:graphicFrame>
        <p:nvGraphicFramePr>
          <p:cNvPr id="16385" name="Object 4"/>
          <p:cNvGraphicFramePr>
            <a:graphicFrameLocks noChangeAspect="1"/>
          </p:cNvGraphicFramePr>
          <p:nvPr/>
        </p:nvGraphicFramePr>
        <p:xfrm>
          <a:off x="3898913" y="1598613"/>
          <a:ext cx="24590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Rovnice" r:id="rId4" imgW="1562040" imgH="266400" progId="Equation.3">
                  <p:embed/>
                </p:oleObj>
              </mc:Choice>
              <mc:Fallback>
                <p:oleObj name="Rovnice" r:id="rId4" imgW="156204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13" y="1598613"/>
                        <a:ext cx="24590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"/>
          <p:cNvGraphicFramePr>
            <a:graphicFrameLocks noChangeAspect="1"/>
          </p:cNvGraphicFramePr>
          <p:nvPr/>
        </p:nvGraphicFramePr>
        <p:xfrm>
          <a:off x="2857488" y="2258944"/>
          <a:ext cx="28781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Rovnice" r:id="rId6" imgW="1828800" imgH="469800" progId="Equation.3">
                  <p:embed/>
                </p:oleObj>
              </mc:Choice>
              <mc:Fallback>
                <p:oleObj name="Rovnice" r:id="rId6" imgW="182880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258944"/>
                        <a:ext cx="2878138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2311868" y="3962106"/>
          <a:ext cx="1260000" cy="285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Rovnice" r:id="rId8" imgW="965160" imgH="215640" progId="Equation.3">
                  <p:embed/>
                </p:oleObj>
              </mc:Choice>
              <mc:Fallback>
                <p:oleObj name="Rovnice" r:id="rId8" imgW="96516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868" y="3962106"/>
                        <a:ext cx="1260000" cy="2851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2311868" y="4720932"/>
          <a:ext cx="1357313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Rovnice" r:id="rId10" imgW="965160" imgH="215640" progId="Equation.3">
                  <p:embed/>
                </p:oleObj>
              </mc:Choice>
              <mc:Fallback>
                <p:oleObj name="Rovnice" r:id="rId10" imgW="96516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868" y="4720932"/>
                        <a:ext cx="1357313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2311868" y="5482946"/>
          <a:ext cx="13573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Rovnice" r:id="rId12" imgW="965160" imgH="215640" progId="Equation.3">
                  <p:embed/>
                </p:oleObj>
              </mc:Choice>
              <mc:Fallback>
                <p:oleObj name="Rovnice" r:id="rId12" imgW="96516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868" y="5482946"/>
                        <a:ext cx="135731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3352800" y="4300538"/>
          <a:ext cx="12192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Rovnice" r:id="rId14" imgW="812520" imgH="228600" progId="Equation.3">
                  <p:embed/>
                </p:oleObj>
              </mc:Choice>
              <mc:Fallback>
                <p:oleObj name="Rovnice" r:id="rId14" imgW="8125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300538"/>
                        <a:ext cx="12192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3352800" y="5081588"/>
          <a:ext cx="10858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8" name="Rovnice" r:id="rId16" imgW="723600" imgH="228600" progId="Equation.3">
                  <p:embed/>
                </p:oleObj>
              </mc:Choice>
              <mc:Fallback>
                <p:oleObj name="Rovnice" r:id="rId16" imgW="7236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081588"/>
                        <a:ext cx="10858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3352800" y="5840413"/>
          <a:ext cx="108267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Rovnice" r:id="rId18" imgW="723600" imgH="228600" progId="Equation.3">
                  <p:embed/>
                </p:oleObj>
              </mc:Choice>
              <mc:Fallback>
                <p:oleObj name="Rovnice" r:id="rId18" imgW="72360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40413"/>
                        <a:ext cx="108267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co se při rozhodování může stát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r>
              <a:rPr lang="cs-CZ" dirty="0" smtClean="0">
                <a:solidFill>
                  <a:srgbClr val="FF0000"/>
                </a:solidFill>
              </a:rPr>
              <a:t>Popište možné výsledky testování hypotéz a uveďte, jak označujeme jejich pravděpodobnosti.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54893" y="2612718"/>
          <a:ext cx="6834214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20">
                <a:tc rowSpan="2">
                  <a:txBody>
                    <a:bodyPr/>
                    <a:lstStyle/>
                    <a:p>
                      <a:r>
                        <a:rPr lang="cs-CZ" sz="1600" dirty="0" smtClean="0"/>
                        <a:t>Rozhodnutí</a:t>
                      </a:r>
                      <a:endParaRPr lang="cs-CZ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Skutečnost</a:t>
                      </a:r>
                      <a:endParaRPr lang="cs-CZ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 v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H</a:t>
                      </a:r>
                      <a:r>
                        <a:rPr lang="cs-CZ" sz="1600" b="1" baseline="-25000" dirty="0" smtClean="0"/>
                        <a:t>0</a:t>
                      </a:r>
                      <a:r>
                        <a:rPr lang="cs-CZ" sz="1600" b="1" dirty="0" smtClean="0"/>
                        <a:t> platí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H</a:t>
                      </a:r>
                      <a:r>
                        <a:rPr lang="cs-CZ" sz="1600" b="1" baseline="-25000" dirty="0" smtClean="0"/>
                        <a:t>0</a:t>
                      </a:r>
                      <a:r>
                        <a:rPr lang="cs-CZ" sz="1600" b="1" dirty="0" smtClean="0"/>
                        <a:t> neplatí</a:t>
                      </a:r>
                      <a:endParaRPr lang="cs-CZ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H</a:t>
                      </a:r>
                      <a:r>
                        <a:rPr lang="cs-CZ" sz="1600" b="1" baseline="-25000" dirty="0" smtClean="0"/>
                        <a:t>0</a:t>
                      </a:r>
                      <a:r>
                        <a:rPr lang="cs-CZ" sz="1600" b="1" dirty="0" smtClean="0"/>
                        <a:t> nezamítneme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B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H</a:t>
                      </a:r>
                      <a:r>
                        <a:rPr lang="cs-CZ" sz="1600" b="1" baseline="-25000" dirty="0" smtClean="0"/>
                        <a:t>0</a:t>
                      </a:r>
                      <a:r>
                        <a:rPr lang="cs-CZ" sz="1600" b="1" dirty="0" smtClean="0"/>
                        <a:t> zamítneme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C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D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</a:t>
            </a:r>
            <a:r>
              <a:rPr lang="pl-PL" i="1" dirty="0" smtClean="0"/>
              <a:t>t</a:t>
            </a:r>
            <a:r>
              <a:rPr lang="pl-PL" dirty="0" smtClean="0"/>
              <a:t>-test pro dva výběry 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pacienty se špatně kontrolovanou hypertenzí – sledujeme účinek ACE inhibitoru (ACE-I) a antagonisty pro angiotensin II receptor (AIIA) na snížení diastolického tlaku (</a:t>
            </a:r>
            <a:r>
              <a:rPr lang="cs-CZ" dirty="0" err="1" smtClean="0"/>
              <a:t>TKd</a:t>
            </a:r>
            <a:r>
              <a:rPr lang="cs-CZ" dirty="0" smtClean="0"/>
              <a:t>) těchto pacientů po 6 měsících od zahájení léčby.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Nulová a alternativní hypotéza: 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Nulová hypotéza vyjadřuje stejný účinek obou léků na snížení </a:t>
            </a:r>
            <a:r>
              <a:rPr lang="cs-CZ" dirty="0" err="1" smtClean="0"/>
              <a:t>TKd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Pacienti léčení ACE-I: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Pacienti léčení AIIA: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Vážený odhad parametru </a:t>
            </a:r>
            <a:r>
              <a:rPr lang="el-GR" dirty="0" smtClean="0"/>
              <a:t>σ</a:t>
            </a:r>
            <a:r>
              <a:rPr lang="el-GR" baseline="30000" dirty="0" smtClean="0"/>
              <a:t>2</a:t>
            </a:r>
            <a:r>
              <a:rPr lang="cs-CZ" dirty="0" smtClean="0"/>
              <a:t>:</a:t>
            </a: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214810" y="2986734"/>
          <a:ext cx="1536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Rovnice" r:id="rId4" imgW="977760" imgH="228600" progId="Equation.3">
                  <p:embed/>
                </p:oleObj>
              </mc:Choice>
              <mc:Fallback>
                <p:oleObj name="Rovnice" r:id="rId4" imgW="9777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2986734"/>
                        <a:ext cx="15367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6269060" y="2996259"/>
          <a:ext cx="15176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Rovnice" r:id="rId6" imgW="965160" imgH="215640" progId="Equation.3">
                  <p:embed/>
                </p:oleObj>
              </mc:Choice>
              <mc:Fallback>
                <p:oleObj name="Rovnice" r:id="rId6" imgW="9651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9060" y="2996259"/>
                        <a:ext cx="151765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3267101" y="4125913"/>
          <a:ext cx="48879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Rovnice" r:id="rId8" imgW="3111480" imgH="215640" progId="Equation.3">
                  <p:embed/>
                </p:oleObj>
              </mc:Choice>
              <mc:Fallback>
                <p:oleObj name="Rovnice" r:id="rId8" imgW="31114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101" y="4125913"/>
                        <a:ext cx="4887912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267101" y="4514850"/>
          <a:ext cx="494823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Rovnice" r:id="rId10" imgW="3149280" imgH="215640" progId="Equation.3">
                  <p:embed/>
                </p:oleObj>
              </mc:Choice>
              <mc:Fallback>
                <p:oleObj name="Rovnice" r:id="rId10" imgW="3149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101" y="4514850"/>
                        <a:ext cx="4948237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1"/>
          <p:cNvGraphicFramePr>
            <a:graphicFrameLocks noChangeAspect="1"/>
          </p:cNvGraphicFramePr>
          <p:nvPr/>
        </p:nvGraphicFramePr>
        <p:xfrm>
          <a:off x="3843718" y="5227302"/>
          <a:ext cx="45593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Rovnice" r:id="rId12" imgW="2895480" imgH="507960" progId="Equation.3">
                  <p:embed/>
                </p:oleObj>
              </mc:Choice>
              <mc:Fallback>
                <p:oleObj name="Rovnice" r:id="rId12" imgW="2895480" imgH="507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718" y="5227302"/>
                        <a:ext cx="45593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</a:t>
            </a:r>
            <a:r>
              <a:rPr lang="pl-PL" i="1" dirty="0" smtClean="0"/>
              <a:t>t</a:t>
            </a:r>
            <a:r>
              <a:rPr lang="pl-PL" dirty="0" smtClean="0"/>
              <a:t>-test pro dva výběry 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71612"/>
            <a:ext cx="7279522" cy="4714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Víme, že za platnosti H</a:t>
            </a:r>
            <a:r>
              <a:rPr lang="pl-PL" baseline="-25000" dirty="0" smtClean="0"/>
              <a:t>0</a:t>
            </a:r>
            <a:r>
              <a:rPr lang="pl-PL" dirty="0" smtClean="0"/>
              <a:t> platí: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Absolutní hodnotu </a:t>
            </a:r>
            <a:r>
              <a:rPr lang="cs-CZ" i="1" dirty="0" smtClean="0"/>
              <a:t>t </a:t>
            </a:r>
            <a:r>
              <a:rPr lang="cs-CZ" dirty="0" smtClean="0"/>
              <a:t>srovnáme s kvantilem </a:t>
            </a:r>
            <a:r>
              <a:rPr lang="cs-CZ" i="1" dirty="0" smtClean="0"/>
              <a:t>t</a:t>
            </a:r>
            <a:r>
              <a:rPr lang="cs-CZ" dirty="0" smtClean="0"/>
              <a:t> rozdělení s 3811 stupni volnosti (zde již klidně můžeme použít kvantil rozdělení </a:t>
            </a:r>
            <a:r>
              <a:rPr lang="cs-CZ" i="1" dirty="0" smtClean="0"/>
              <a:t>N</a:t>
            </a:r>
            <a:r>
              <a:rPr lang="cs-CZ" dirty="0" smtClean="0"/>
              <a:t>(0,1)).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Na hladině významnosti </a:t>
            </a:r>
            <a:r>
              <a:rPr lang="el-GR" i="1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 = 0,05 nelze prokázat rozdíl mezi ACE-I a AIIA ve snížení diastolického tlaku u pacientů se špatně kontrolovanou hypertenzí. </a:t>
            </a:r>
          </a:p>
        </p:txBody>
      </p:sp>
      <p:graphicFrame>
        <p:nvGraphicFramePr>
          <p:cNvPr id="16385" name="Object 4"/>
          <p:cNvGraphicFramePr>
            <a:graphicFrameLocks noChangeAspect="1"/>
          </p:cNvGraphicFramePr>
          <p:nvPr/>
        </p:nvGraphicFramePr>
        <p:xfrm>
          <a:off x="3905264" y="1608785"/>
          <a:ext cx="27384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Rovnice" r:id="rId4" imgW="1739880" imgH="241200" progId="Equation.3">
                  <p:embed/>
                </p:oleObj>
              </mc:Choice>
              <mc:Fallback>
                <p:oleObj name="Rovnice" r:id="rId4" imgW="17398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64" y="1608785"/>
                        <a:ext cx="2738438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"/>
          <p:cNvGraphicFramePr>
            <a:graphicFrameLocks noChangeAspect="1"/>
          </p:cNvGraphicFramePr>
          <p:nvPr/>
        </p:nvGraphicFramePr>
        <p:xfrm>
          <a:off x="2898791" y="2258366"/>
          <a:ext cx="3714335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Rovnice" r:id="rId6" imgW="2425680" imgH="469800" progId="Equation.3">
                  <p:embed/>
                </p:oleObj>
              </mc:Choice>
              <mc:Fallback>
                <p:oleObj name="Rovnice" r:id="rId6" imgW="242568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91" y="2258366"/>
                        <a:ext cx="3714335" cy="72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1211263" y="4141796"/>
          <a:ext cx="33893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Rovnice" r:id="rId8" imgW="1892160" imgH="241200" progId="Equation.3">
                  <p:embed/>
                </p:oleObj>
              </mc:Choice>
              <mc:Fallback>
                <p:oleObj name="Rovnice" r:id="rId8" imgW="189216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4141796"/>
                        <a:ext cx="3389312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bdélník 12"/>
          <p:cNvSpPr/>
          <p:nvPr/>
        </p:nvSpPr>
        <p:spPr>
          <a:xfrm>
            <a:off x="5786446" y="4163388"/>
            <a:ext cx="1642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958977" y="4276616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Předpoklady </a:t>
            </a:r>
            <a:r>
              <a:rPr lang="pl-PL" i="1" dirty="0" smtClean="0"/>
              <a:t>t</a:t>
            </a:r>
            <a:r>
              <a:rPr lang="pl-PL" dirty="0" smtClean="0"/>
              <a:t>-testu pro dva výběry 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Normalita pozorovaných hodnot obou náhodných výběrů</a:t>
            </a:r>
            <a:r>
              <a:rPr lang="cs-CZ" b="1" dirty="0" smtClean="0"/>
              <a:t> </a:t>
            </a:r>
            <a:r>
              <a:rPr lang="cs-CZ" dirty="0" smtClean="0"/>
              <a:t>– velmi silný předpoklad.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Nutno otestovat nebo alespoň graficky ověřit </a:t>
            </a:r>
            <a:r>
              <a:rPr lang="cs-CZ" dirty="0" smtClean="0"/>
              <a:t>(histogram, box plot).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Stejný rozptyl náhodné veličiny v obou srovnávaných skupinách </a:t>
            </a:r>
            <a:r>
              <a:rPr lang="cs-CZ" dirty="0" smtClean="0"/>
              <a:t>– také silný předpoklad.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Opět </a:t>
            </a:r>
            <a:r>
              <a:rPr lang="cs-CZ" b="1" dirty="0" smtClean="0"/>
              <a:t>nutno otestovat nebo alespoň graficky ověřit </a:t>
            </a:r>
            <a:r>
              <a:rPr lang="cs-CZ" dirty="0" smtClean="0"/>
              <a:t>(histogram, box plot).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Ověření předpokladu o stejných rozptylech – </a:t>
            </a:r>
            <a:r>
              <a:rPr lang="pl-PL" sz="2800" i="1" dirty="0" smtClean="0"/>
              <a:t>F</a:t>
            </a:r>
            <a:r>
              <a:rPr lang="pl-PL" sz="2800" dirty="0" smtClean="0"/>
              <a:t>-test</a:t>
            </a:r>
            <a:endParaRPr lang="cs-CZ" sz="28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8" y="1357298"/>
            <a:ext cx="7350960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realizaci 1. náhodného výběru o rozsahu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smtClean="0"/>
              <a:t>x</a:t>
            </a:r>
            <a:r>
              <a:rPr lang="cs-CZ" baseline="-25000" dirty="0" smtClean="0"/>
              <a:t>n</a:t>
            </a:r>
            <a:r>
              <a:rPr lang="cs-CZ" baseline="-50000" dirty="0" smtClean="0"/>
              <a:t>1</a:t>
            </a:r>
            <a:r>
              <a:rPr lang="cs-CZ" dirty="0" smtClean="0"/>
              <a:t> a na ní nezávislou realizaci 2. náhodného výběru o rozsahu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: </a:t>
            </a:r>
            <a:r>
              <a:rPr lang="cs-CZ" i="1" dirty="0" smtClean="0"/>
              <a:t>y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y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smtClean="0"/>
              <a:t>y</a:t>
            </a:r>
            <a:r>
              <a:rPr lang="cs-CZ" baseline="-25000" dirty="0" smtClean="0"/>
              <a:t>n</a:t>
            </a:r>
            <a:r>
              <a:rPr lang="cs-CZ" baseline="-50000" dirty="0" smtClean="0"/>
              <a:t>2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Předpokládáme normalitu dat:	 		</a:t>
            </a: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(střední hodnoty neznáme)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Testujeme, zda </a:t>
            </a:r>
            <a:r>
              <a:rPr lang="pl-PL" dirty="0" smtClean="0">
                <a:solidFill>
                  <a:srgbClr val="FF0000"/>
                </a:solidFill>
              </a:rPr>
              <a:t>náhodné výběry pochazí z rozdělení se stejným </a:t>
            </a:r>
            <a:r>
              <a:rPr lang="cs-CZ" dirty="0" smtClean="0">
                <a:solidFill>
                  <a:srgbClr val="FF0000"/>
                </a:solidFill>
              </a:rPr>
              <a:t>rozptylem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Za platnosti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má </a:t>
            </a:r>
            <a:r>
              <a:rPr lang="pl-PL" i="1" dirty="0" smtClean="0"/>
              <a:t>F</a:t>
            </a:r>
            <a:r>
              <a:rPr lang="pl-PL" dirty="0" smtClean="0"/>
              <a:t> statistika Fisherovo rozdělení se stupni volnosti (</a:t>
            </a:r>
            <a:r>
              <a:rPr lang="pl-PL" i="1" dirty="0" smtClean="0"/>
              <a:t>n</a:t>
            </a:r>
            <a:r>
              <a:rPr lang="pl-PL" baseline="-25000" dirty="0" smtClean="0"/>
              <a:t>1</a:t>
            </a:r>
            <a:r>
              <a:rPr lang="pl-PL" dirty="0" smtClean="0"/>
              <a:t> – 1) a (</a:t>
            </a:r>
            <a:r>
              <a:rPr lang="pl-PL" i="1" dirty="0" smtClean="0"/>
              <a:t>n</a:t>
            </a:r>
            <a:r>
              <a:rPr lang="pl-PL" baseline="-25000" dirty="0" smtClean="0"/>
              <a:t>2</a:t>
            </a:r>
            <a:r>
              <a:rPr lang="pl-PL" dirty="0" smtClean="0"/>
              <a:t> – 1). </a:t>
            </a:r>
          </a:p>
        </p:txBody>
      </p:sp>
      <p:graphicFrame>
        <p:nvGraphicFramePr>
          <p:cNvPr id="56322" name="Object 4"/>
          <p:cNvGraphicFramePr>
            <a:graphicFrameLocks noChangeAspect="1"/>
          </p:cNvGraphicFramePr>
          <p:nvPr/>
        </p:nvGraphicFramePr>
        <p:xfrm>
          <a:off x="4624388" y="2101850"/>
          <a:ext cx="151923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7" name="Rovnice" r:id="rId4" imgW="965160" imgH="482400" progId="Equation.3">
                  <p:embed/>
                </p:oleObj>
              </mc:Choice>
              <mc:Fallback>
                <p:oleObj name="Rovnice" r:id="rId4" imgW="9651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388" y="2101850"/>
                        <a:ext cx="1519237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2"/>
          <p:cNvGraphicFramePr>
            <a:graphicFrameLocks noChangeAspect="1"/>
          </p:cNvGraphicFramePr>
          <p:nvPr/>
        </p:nvGraphicFramePr>
        <p:xfrm>
          <a:off x="1150922" y="3760792"/>
          <a:ext cx="12779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8" name="Rovnice" r:id="rId6" imgW="812520" imgH="241200" progId="Equation.3">
                  <p:embed/>
                </p:oleObj>
              </mc:Choice>
              <mc:Fallback>
                <p:oleObj name="Rovnice" r:id="rId6" imgW="81252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22" y="3760792"/>
                        <a:ext cx="1277938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2"/>
          <p:cNvGraphicFramePr>
            <a:graphicFrameLocks noChangeAspect="1"/>
          </p:cNvGraphicFramePr>
          <p:nvPr/>
        </p:nvGraphicFramePr>
        <p:xfrm>
          <a:off x="3056457" y="3770318"/>
          <a:ext cx="12573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Rovnice" r:id="rId8" imgW="799920" imgH="228600" progId="Equation.3">
                  <p:embed/>
                </p:oleObj>
              </mc:Choice>
              <mc:Fallback>
                <p:oleObj name="Rovnice" r:id="rId8" imgW="7999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6457" y="3770318"/>
                        <a:ext cx="12573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2"/>
          <p:cNvGraphicFramePr>
            <a:graphicFrameLocks noChangeAspect="1"/>
          </p:cNvGraphicFramePr>
          <p:nvPr/>
        </p:nvGraphicFramePr>
        <p:xfrm>
          <a:off x="4941354" y="3770318"/>
          <a:ext cx="12366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0" name="Rovnice" r:id="rId10" imgW="787320" imgH="228600" progId="Equation.3">
                  <p:embed/>
                </p:oleObj>
              </mc:Choice>
              <mc:Fallback>
                <p:oleObj name="Rovnice" r:id="rId10" imgW="78732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354" y="3770318"/>
                        <a:ext cx="1236663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2"/>
          <p:cNvGraphicFramePr>
            <a:graphicFrameLocks noChangeAspect="1"/>
          </p:cNvGraphicFramePr>
          <p:nvPr/>
        </p:nvGraphicFramePr>
        <p:xfrm>
          <a:off x="6805613" y="3770318"/>
          <a:ext cx="12382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1" name="Rovnice" r:id="rId12" imgW="787320" imgH="228600" progId="Equation.3">
                  <p:embed/>
                </p:oleObj>
              </mc:Choice>
              <mc:Fallback>
                <p:oleObj name="Rovnice" r:id="rId12" imgW="7873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613" y="3770318"/>
                        <a:ext cx="123825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"/>
          <p:cNvGraphicFramePr>
            <a:graphicFrameLocks noChangeAspect="1"/>
          </p:cNvGraphicFramePr>
          <p:nvPr/>
        </p:nvGraphicFramePr>
        <p:xfrm>
          <a:off x="3054046" y="4250330"/>
          <a:ext cx="7397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2" name="Rovnice" r:id="rId14" imgW="469800" imgH="457200" progId="Equation.3">
                  <p:embed/>
                </p:oleObj>
              </mc:Choice>
              <mc:Fallback>
                <p:oleObj name="Rovnice" r:id="rId14" imgW="4698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046" y="4250330"/>
                        <a:ext cx="73977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Ověření předpokladu o stejných rozptylech – </a:t>
            </a:r>
            <a:r>
              <a:rPr lang="pl-PL" sz="2800" i="1" dirty="0" smtClean="0"/>
              <a:t>F</a:t>
            </a:r>
            <a:r>
              <a:rPr lang="pl-PL" sz="2800" dirty="0" smtClean="0"/>
              <a:t>-test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71612"/>
            <a:ext cx="7279522" cy="4714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Víme, že za platnosti </a:t>
            </a:r>
            <a:r>
              <a:rPr lang="pl-PL" i="1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platí: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Hodnotu </a:t>
            </a:r>
            <a:r>
              <a:rPr lang="pl-PL" i="1" dirty="0" smtClean="0"/>
              <a:t>F</a:t>
            </a:r>
            <a:r>
              <a:rPr lang="pl-PL" dirty="0" smtClean="0"/>
              <a:t> statistiky tedy srovnáváme s kvantily</a:t>
            </a: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„Větší nebo menší“ závisí na předem zvolené alternativě.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639763" lvl="1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639763" lvl="1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Alternativa</a:t>
            </a:r>
          </a:p>
          <a:p>
            <a:pPr marL="639763" lvl="1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Zamítáme </a:t>
            </a:r>
            <a:r>
              <a:rPr lang="pl-PL" dirty="0" smtClean="0"/>
              <a:t>H</a:t>
            </a:r>
            <a:r>
              <a:rPr lang="pl-PL" baseline="-25000" dirty="0" smtClean="0"/>
              <a:t>0</a:t>
            </a:r>
            <a:r>
              <a:rPr lang="pl-PL" dirty="0" smtClean="0"/>
              <a:t> když</a:t>
            </a:r>
            <a:endParaRPr lang="cs-CZ" dirty="0" smtClean="0"/>
          </a:p>
        </p:txBody>
      </p:sp>
      <p:graphicFrame>
        <p:nvGraphicFramePr>
          <p:cNvPr id="16385" name="Object 4"/>
          <p:cNvGraphicFramePr>
            <a:graphicFrameLocks noChangeAspect="1"/>
          </p:cNvGraphicFramePr>
          <p:nvPr/>
        </p:nvGraphicFramePr>
        <p:xfrm>
          <a:off x="3887796" y="1620544"/>
          <a:ext cx="18986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6" name="Rovnice" r:id="rId4" imgW="1206360" imgH="215640" progId="Equation.3">
                  <p:embed/>
                </p:oleObj>
              </mc:Choice>
              <mc:Fallback>
                <p:oleObj name="Rovnice" r:id="rId4" imgW="120636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96" y="1620544"/>
                        <a:ext cx="18986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3326180" y="3535716"/>
          <a:ext cx="32194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7" name="Rovnice" r:id="rId6" imgW="2145960" imgH="241200" progId="Equation.3">
                  <p:embed/>
                </p:oleObj>
              </mc:Choice>
              <mc:Fallback>
                <p:oleObj name="Rovnice" r:id="rId6" imgW="214596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6180" y="3535716"/>
                        <a:ext cx="321945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3326180" y="4306594"/>
          <a:ext cx="13144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8" name="Rovnice" r:id="rId8" imgW="876240" imgH="241200" progId="Equation.3">
                  <p:embed/>
                </p:oleObj>
              </mc:Choice>
              <mc:Fallback>
                <p:oleObj name="Rovnice" r:id="rId8" imgW="87624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6180" y="4306594"/>
                        <a:ext cx="131445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3326180" y="5074944"/>
          <a:ext cx="13128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9" name="Rovnice" r:id="rId10" imgW="876240" imgH="241200" progId="Equation.3">
                  <p:embed/>
                </p:oleObj>
              </mc:Choice>
              <mc:Fallback>
                <p:oleObj name="Rovnice" r:id="rId10" imgW="87624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6180" y="5074944"/>
                        <a:ext cx="13128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4"/>
          <p:cNvGraphicFramePr>
            <a:graphicFrameLocks noChangeAspect="1"/>
          </p:cNvGraphicFramePr>
          <p:nvPr/>
        </p:nvGraphicFramePr>
        <p:xfrm>
          <a:off x="5608660" y="1988491"/>
          <a:ext cx="21780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0" name="Rovnice" r:id="rId12" imgW="1384200" imgH="241200" progId="Equation.3">
                  <p:embed/>
                </p:oleObj>
              </mc:Choice>
              <mc:Fallback>
                <p:oleObj name="Rovnice" r:id="rId12" imgW="138420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8660" y="1988491"/>
                        <a:ext cx="21780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5" name="Object 2"/>
          <p:cNvGraphicFramePr>
            <a:graphicFrameLocks noChangeAspect="1"/>
          </p:cNvGraphicFramePr>
          <p:nvPr/>
        </p:nvGraphicFramePr>
        <p:xfrm>
          <a:off x="2259350" y="3177822"/>
          <a:ext cx="1066800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1" name="Rovnice" r:id="rId14" imgW="799920" imgH="228600" progId="Equation.3">
                  <p:embed/>
                </p:oleObj>
              </mc:Choice>
              <mc:Fallback>
                <p:oleObj name="Rovnice" r:id="rId14" imgW="7999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350" y="3177822"/>
                        <a:ext cx="1066800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6" name="Object 2"/>
          <p:cNvGraphicFramePr>
            <a:graphicFrameLocks noChangeAspect="1"/>
          </p:cNvGraphicFramePr>
          <p:nvPr/>
        </p:nvGraphicFramePr>
        <p:xfrm>
          <a:off x="2259350" y="3937944"/>
          <a:ext cx="105092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2" name="Rovnice" r:id="rId16" imgW="787320" imgH="228600" progId="Equation.3">
                  <p:embed/>
                </p:oleObj>
              </mc:Choice>
              <mc:Fallback>
                <p:oleObj name="Rovnice" r:id="rId16" imgW="78732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350" y="3937944"/>
                        <a:ext cx="105092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7" name="Object 2"/>
          <p:cNvGraphicFramePr>
            <a:graphicFrameLocks noChangeAspect="1"/>
          </p:cNvGraphicFramePr>
          <p:nvPr/>
        </p:nvGraphicFramePr>
        <p:xfrm>
          <a:off x="2259350" y="4714875"/>
          <a:ext cx="105092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3" name="Rovnice" r:id="rId18" imgW="787320" imgH="228600" progId="Equation.3">
                  <p:embed/>
                </p:oleObj>
              </mc:Choice>
              <mc:Fallback>
                <p:oleObj name="Rovnice" r:id="rId18" imgW="78732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350" y="4714875"/>
                        <a:ext cx="1050925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</a:t>
            </a:r>
            <a:r>
              <a:rPr lang="pl-PL" i="1" dirty="0" smtClean="0"/>
              <a:t>F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357298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b="1" dirty="0" smtClean="0"/>
              <a:t>dvě skupiny dětí s hypotyreózou</a:t>
            </a:r>
            <a:r>
              <a:rPr lang="cs-CZ" dirty="0" smtClean="0"/>
              <a:t>: první skupina jsou děti s mírnými symptomy, druhá skupina jsou děti s výraznými symptomy.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Chceme srovnat hladinu tyroxinu v séru.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Můžeme si dovolit použít 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-test pro dva výběry?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14679" y="3137651"/>
          <a:ext cx="4929221" cy="2934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118"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Hladina tyroxinu </a:t>
                      </a:r>
                    </a:p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v séru (</a:t>
                      </a:r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</a:rPr>
                        <a:t>nmol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/l)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Mírné symptomy </a:t>
                      </a:r>
                    </a:p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9)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Výrazné symptomy</a:t>
                      </a:r>
                    </a:p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7)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49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60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59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60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62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Průměr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56,4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42,1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SD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14,22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37,48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124289" y="3208339"/>
          <a:ext cx="1277937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Rovnice" r:id="rId4" imgW="812520" imgH="241200" progId="Equation.3">
                  <p:embed/>
                </p:oleObj>
              </mc:Choice>
              <mc:Fallback>
                <p:oleObj name="Rovnice" r:id="rId4" imgW="81252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289" y="3208339"/>
                        <a:ext cx="1277937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124289" y="3779843"/>
          <a:ext cx="123666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Rovnice" r:id="rId6" imgW="787320" imgH="228600" progId="Equation.3">
                  <p:embed/>
                </p:oleObj>
              </mc:Choice>
              <mc:Fallback>
                <p:oleObj name="Rovnice" r:id="rId6" imgW="7873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289" y="3779843"/>
                        <a:ext cx="1236662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</a:t>
            </a:r>
            <a:r>
              <a:rPr lang="pl-PL" i="1" dirty="0" smtClean="0"/>
              <a:t>F</a:t>
            </a:r>
            <a:r>
              <a:rPr lang="pl-PL" dirty="0" smtClean="0"/>
              <a:t>-test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2928934"/>
            <a:ext cx="7493835" cy="2928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Hodnotu </a:t>
            </a:r>
            <a:r>
              <a:rPr lang="cs-CZ" i="1" dirty="0" smtClean="0"/>
              <a:t>F </a:t>
            </a:r>
            <a:r>
              <a:rPr lang="cs-CZ" dirty="0" smtClean="0"/>
              <a:t>srovnáme s </a:t>
            </a:r>
            <a:r>
              <a:rPr lang="el-GR" dirty="0" smtClean="0"/>
              <a:t>α</a:t>
            </a:r>
            <a:r>
              <a:rPr lang="cs-CZ" dirty="0" smtClean="0"/>
              <a:t> kvantilem </a:t>
            </a:r>
            <a:r>
              <a:rPr lang="cs-CZ" i="1" dirty="0" smtClean="0"/>
              <a:t>F</a:t>
            </a:r>
            <a:r>
              <a:rPr lang="cs-CZ" dirty="0" smtClean="0"/>
              <a:t> rozdělení s 8 a 6 stupni volnosti.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839497" y="1779438"/>
          <a:ext cx="5465007" cy="935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823"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Hladina tyroxinu </a:t>
                      </a:r>
                    </a:p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v séru (</a:t>
                      </a:r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</a:rPr>
                        <a:t>nmol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/l)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Mírné symptomy </a:t>
                      </a:r>
                    </a:p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9)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Výrazné symptomy</a:t>
                      </a:r>
                    </a:p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7)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31"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Průměr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56,4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42,1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31"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SD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14,22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37,48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394" name="Object 1"/>
          <p:cNvGraphicFramePr>
            <a:graphicFrameLocks noChangeAspect="1"/>
          </p:cNvGraphicFramePr>
          <p:nvPr/>
        </p:nvGraphicFramePr>
        <p:xfrm>
          <a:off x="3282157" y="3138491"/>
          <a:ext cx="25796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Rovnice" r:id="rId4" imgW="1638000" imgH="457200" progId="Equation.3">
                  <p:embed/>
                </p:oleObj>
              </mc:Choice>
              <mc:Fallback>
                <p:oleObj name="Rovnice" r:id="rId4" imgW="16380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157" y="3138491"/>
                        <a:ext cx="25796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1101325" y="4833950"/>
          <a:ext cx="41402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9" name="Rovnice" r:id="rId6" imgW="2311200" imgH="253800" progId="Equation.3">
                  <p:embed/>
                </p:oleObj>
              </mc:Choice>
              <mc:Fallback>
                <p:oleObj name="Rovnice" r:id="rId6" imgW="231120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325" y="4833950"/>
                        <a:ext cx="41402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6173423" y="4866663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5459043" y="4979891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Stejné rozptyly?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27952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Myslíte si, že jsou stejné rozptyly obou souborů v praxi časté?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Pokud ne, zkuste vymyslet příklad…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Welchova korekce pro nestejné rozptyly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27952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Welch (1937) navrhl korekci pro výpočet </a:t>
            </a:r>
            <a:r>
              <a:rPr lang="pl-PL" i="1" dirty="0" smtClean="0"/>
              <a:t>T</a:t>
            </a:r>
            <a:r>
              <a:rPr lang="pl-PL" dirty="0" smtClean="0"/>
              <a:t> statistiky se zohledněním nestejných rozptylů.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Víme, že za platnosti H</a:t>
            </a:r>
            <a:r>
              <a:rPr lang="pl-PL" baseline="-25000" dirty="0" smtClean="0"/>
              <a:t>0</a:t>
            </a:r>
            <a:r>
              <a:rPr lang="pl-PL" dirty="0" smtClean="0"/>
              <a:t> platí: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pl-PL" dirty="0" smtClean="0"/>
              <a:t>Testová statistika: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Počet stupňů volnosti NENÍ roven </a:t>
            </a:r>
            <a:r>
              <a:rPr lang="cs-CZ" b="1" i="1" dirty="0" smtClean="0"/>
              <a:t>n</a:t>
            </a:r>
            <a:r>
              <a:rPr lang="cs-CZ" b="1" baseline="-25000" dirty="0" smtClean="0"/>
              <a:t>1</a:t>
            </a:r>
            <a:r>
              <a:rPr lang="cs-CZ" b="1" dirty="0" smtClean="0"/>
              <a:t>+</a:t>
            </a:r>
            <a:r>
              <a:rPr lang="cs-CZ" b="1" i="1" dirty="0" smtClean="0"/>
              <a:t>n</a:t>
            </a:r>
            <a:r>
              <a:rPr lang="cs-CZ" b="1" baseline="-25000" dirty="0" smtClean="0"/>
              <a:t>2</a:t>
            </a:r>
            <a:r>
              <a:rPr lang="cs-CZ" b="1" dirty="0" smtClean="0"/>
              <a:t>–2,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</a:t>
            </a:r>
            <a:r>
              <a:rPr lang="cs-CZ" b="1" dirty="0" smtClean="0"/>
              <a:t>ale třeba ho stanovit následovně: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Kritické hodnoty pro zamítnutí </a:t>
            </a:r>
            <a:r>
              <a:rPr lang="cs-CZ" i="1" dirty="0" smtClean="0">
                <a:solidFill>
                  <a:srgbClr val="FF0000"/>
                </a:solidFill>
              </a:rPr>
              <a:t>H</a:t>
            </a:r>
            <a:r>
              <a:rPr lang="cs-CZ" baseline="-25000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 lze odvodit stejně, jako v případě </a:t>
            </a:r>
            <a:r>
              <a:rPr lang="cs-CZ" i="1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-testu pro dva výběry se stejným rozptylem.</a:t>
            </a:r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5715008" y="3676659"/>
          <a:ext cx="24399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Rovnice" r:id="rId4" imgW="1549080" imgH="660240" progId="Equation.3">
                  <p:embed/>
                </p:oleObj>
              </mc:Choice>
              <mc:Fallback>
                <p:oleObj name="Rovnice" r:id="rId4" imgW="1549080" imgH="660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3676659"/>
                        <a:ext cx="2439988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6" name="Object 4"/>
          <p:cNvGraphicFramePr>
            <a:graphicFrameLocks noChangeAspect="1"/>
          </p:cNvGraphicFramePr>
          <p:nvPr/>
        </p:nvGraphicFramePr>
        <p:xfrm>
          <a:off x="3929058" y="2205676"/>
          <a:ext cx="21177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Rovnice" r:id="rId6" imgW="1346040" imgH="291960" progId="Equation.3">
                  <p:embed/>
                </p:oleObj>
              </mc:Choice>
              <mc:Fallback>
                <p:oleObj name="Rovnice" r:id="rId6" imgW="134604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2205676"/>
                        <a:ext cx="211772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1"/>
          <p:cNvGraphicFramePr>
            <a:graphicFrameLocks noChangeAspect="1"/>
          </p:cNvGraphicFramePr>
          <p:nvPr/>
        </p:nvGraphicFramePr>
        <p:xfrm>
          <a:off x="2911478" y="2881597"/>
          <a:ext cx="20177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Rovnice" r:id="rId8" imgW="1282680" imgH="507960" progId="Equation.3">
                  <p:embed/>
                </p:oleObj>
              </mc:Choice>
              <mc:Fallback>
                <p:oleObj name="Rovnice" r:id="rId8" imgW="128268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8" y="2881597"/>
                        <a:ext cx="20177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Neparametrický test pro 2 výběry – Mann-Whitneyho test</a:t>
            </a:r>
            <a:endParaRPr lang="cs-CZ" sz="24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27952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realizaci 1. náhodného výběru o rozsahu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smtClean="0"/>
              <a:t>x</a:t>
            </a:r>
            <a:r>
              <a:rPr lang="cs-CZ" baseline="-25000" dirty="0" smtClean="0"/>
              <a:t>n</a:t>
            </a:r>
            <a:r>
              <a:rPr lang="cs-CZ" baseline="-50000" dirty="0" smtClean="0"/>
              <a:t>1</a:t>
            </a:r>
            <a:r>
              <a:rPr lang="cs-CZ" dirty="0" smtClean="0"/>
              <a:t> a na ní nezávislou realizaci 2. náhodného výběru o rozsahu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: </a:t>
            </a:r>
            <a:r>
              <a:rPr lang="cs-CZ" i="1" dirty="0" smtClean="0"/>
              <a:t>y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y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smtClean="0"/>
              <a:t>y</a:t>
            </a:r>
            <a:r>
              <a:rPr lang="cs-CZ" baseline="-25000" dirty="0" smtClean="0"/>
              <a:t>n</a:t>
            </a:r>
            <a:r>
              <a:rPr lang="cs-CZ" baseline="-50000" dirty="0" smtClean="0"/>
              <a:t>2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>
                <a:solidFill>
                  <a:srgbClr val="FF0000"/>
                </a:solidFill>
              </a:rPr>
              <a:t>Předpokládáme stejné rozdělení dat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v obou souborech </a:t>
            </a:r>
            <a:r>
              <a:rPr lang="cs-CZ" dirty="0" smtClean="0"/>
              <a:t>(slabší předpoklad než normalita dat) → </a:t>
            </a:r>
            <a:r>
              <a:rPr lang="cs-CZ" dirty="0" smtClean="0">
                <a:solidFill>
                  <a:srgbClr val="FF0000"/>
                </a:solidFill>
              </a:rPr>
              <a:t>nulová hypotéza se týká distribučních funkcí</a:t>
            </a:r>
            <a:r>
              <a:rPr lang="cs-CZ" dirty="0" smtClean="0"/>
              <a:t>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Pointa </a:t>
            </a:r>
            <a:r>
              <a:rPr lang="cs-CZ" b="1" dirty="0" err="1" smtClean="0"/>
              <a:t>Mann</a:t>
            </a:r>
            <a:r>
              <a:rPr lang="cs-CZ" b="1" dirty="0" smtClean="0"/>
              <a:t>-</a:t>
            </a:r>
            <a:r>
              <a:rPr lang="cs-CZ" b="1" dirty="0" err="1" smtClean="0"/>
              <a:t>Whitneyho</a:t>
            </a:r>
            <a:r>
              <a:rPr lang="cs-CZ" b="1" dirty="0" smtClean="0"/>
              <a:t> testu</a:t>
            </a:r>
            <a:r>
              <a:rPr lang="cs-CZ" dirty="0" smtClean="0"/>
              <a:t>: pokud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 a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j</a:t>
            </a:r>
            <a:r>
              <a:rPr lang="cs-CZ" dirty="0" smtClean="0"/>
              <a:t> pochází ze stejného rozdělení, pak by pravděpodobnost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 &gt;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j</a:t>
            </a:r>
            <a:r>
              <a:rPr lang="cs-CZ" dirty="0" smtClean="0"/>
              <a:t>) měla být zhruba 50 %.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To je ekvivalentní tomu, že při srovnání všech dvojic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 a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j</a:t>
            </a:r>
            <a:r>
              <a:rPr lang="cs-CZ" dirty="0" smtClean="0"/>
              <a:t> bude v případě cca 50 % dvojic menší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 a naopak.</a:t>
            </a: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1142976" y="3495678"/>
          <a:ext cx="17145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6" name="Rovnice" r:id="rId4" imgW="1091880" imgH="228600" progId="Equation.3">
                  <p:embed/>
                </p:oleObj>
              </mc:Choice>
              <mc:Fallback>
                <p:oleObj name="Rovnice" r:id="rId4" imgW="1091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3495678"/>
                        <a:ext cx="17145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3302003" y="3506791"/>
          <a:ext cx="16986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Rovnice" r:id="rId6" imgW="1079280" imgH="215640" progId="Equation.3">
                  <p:embed/>
                </p:oleObj>
              </mc:Choice>
              <mc:Fallback>
                <p:oleObj name="Rovnice" r:id="rId6" imgW="10792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3" y="3506791"/>
                        <a:ext cx="16986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2"/>
          <p:cNvGraphicFramePr>
            <a:graphicFrameLocks noChangeAspect="1"/>
          </p:cNvGraphicFramePr>
          <p:nvPr/>
        </p:nvGraphicFramePr>
        <p:xfrm>
          <a:off x="1142976" y="2251075"/>
          <a:ext cx="10556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8" name="Rovnice" r:id="rId8" imgW="672840" imgH="228600" progId="Equation.3">
                  <p:embed/>
                </p:oleObj>
              </mc:Choice>
              <mc:Fallback>
                <p:oleObj name="Rovnice" r:id="rId8" imgW="6728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251075"/>
                        <a:ext cx="10556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1" name="Object 3"/>
          <p:cNvGraphicFramePr>
            <a:graphicFrameLocks noChangeAspect="1"/>
          </p:cNvGraphicFramePr>
          <p:nvPr/>
        </p:nvGraphicFramePr>
        <p:xfrm>
          <a:off x="3302003" y="2251869"/>
          <a:ext cx="9794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9" name="Rovnice" r:id="rId10" imgW="622080" imgH="228600" progId="Equation.3">
                  <p:embed/>
                </p:oleObj>
              </mc:Choice>
              <mc:Fallback>
                <p:oleObj name="Rovnice" r:id="rId10" imgW="622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3" y="2251869"/>
                        <a:ext cx="97948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z-test pro jeden výběr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565274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Při populačním epidemiologickém průzkumu se zjistilo, že průměrný objem prostaty u mužů je 32,73 ml (</a:t>
            </a:r>
            <a:r>
              <a:rPr lang="cs-CZ" i="1" dirty="0" smtClean="0"/>
              <a:t>SD</a:t>
            </a:r>
            <a:r>
              <a:rPr lang="cs-CZ" dirty="0" smtClean="0"/>
              <a:t> = 18,12 ml). Na hladině významnosti testu </a:t>
            </a:r>
            <a:r>
              <a:rPr lang="el-GR" dirty="0" smtClean="0"/>
              <a:t>α</a:t>
            </a:r>
            <a:r>
              <a:rPr lang="cs-CZ" dirty="0" smtClean="0"/>
              <a:t> = 0,05 chceme ověřit, jestli se muži nad 70 let liší od celé populace. Máme náhodný výběr o velikosti </a:t>
            </a:r>
            <a:r>
              <a:rPr lang="cs-CZ" i="1" dirty="0" smtClean="0"/>
              <a:t>n</a:t>
            </a:r>
            <a:r>
              <a:rPr lang="cs-CZ" dirty="0" smtClean="0"/>
              <a:t> = 100 a výběrový průměr 36,60 ml.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r>
              <a:rPr lang="cs-CZ" dirty="0" smtClean="0"/>
              <a:t>Chceme ověřit platnost			proti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r>
              <a:rPr lang="cs-CZ" dirty="0" smtClean="0"/>
              <a:t>Platí-li H</a:t>
            </a:r>
            <a:r>
              <a:rPr lang="cs-CZ" baseline="-25000" dirty="0" smtClean="0"/>
              <a:t>0</a:t>
            </a:r>
            <a:r>
              <a:rPr lang="cs-CZ" dirty="0" smtClean="0"/>
              <a:t>, pak 				(předpokládáme, že známe </a:t>
            </a:r>
            <a:r>
              <a:rPr lang="el-GR" dirty="0" smtClean="0"/>
              <a:t>σ</a:t>
            </a:r>
            <a:r>
              <a:rPr lang="cs-CZ" dirty="0" smtClean="0"/>
              <a:t>)</a:t>
            </a:r>
          </a:p>
          <a:p>
            <a:pPr marL="182563" marR="0" lvl="0" indent="-182563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3"/>
              </a:buBlip>
              <a:tabLst/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 CLV víme, že by mělo platit: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Pokud tedy výběrový průměr patří do rozdělení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neměla by jeho hodnota být vzhledem k tomuto rozdělení nijak extrémní.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705229" y="2919413"/>
          <a:ext cx="1438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name="Rovnice" r:id="rId4" imgW="914400" imgH="228600" progId="Equation.3">
                  <p:embed/>
                </p:oleObj>
              </mc:Choice>
              <mc:Fallback>
                <p:oleObj name="Rovnice" r:id="rId4" imgW="9144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29" y="2919413"/>
                        <a:ext cx="14382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"/>
          <p:cNvGraphicFramePr>
            <a:graphicFrameLocks noChangeAspect="1"/>
          </p:cNvGraphicFramePr>
          <p:nvPr/>
        </p:nvGraphicFramePr>
        <p:xfrm>
          <a:off x="6429388" y="2920060"/>
          <a:ext cx="141763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7" name="Rovnice" r:id="rId6" imgW="901440" imgH="215640" progId="Equation.3">
                  <p:embed/>
                </p:oleObj>
              </mc:Choice>
              <mc:Fallback>
                <p:oleObj name="Rovnice" r:id="rId6" imgW="9014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2920060"/>
                        <a:ext cx="141763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3998913" y="4022725"/>
          <a:ext cx="14557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8" name="Rovnice" r:id="rId8" imgW="812520" imgH="266400" progId="Equation.3">
                  <p:embed/>
                </p:oleObj>
              </mc:Choice>
              <mc:Fallback>
                <p:oleObj name="Rovnice" r:id="rId8" imgW="812520" imgH="26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4022725"/>
                        <a:ext cx="14557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5595962" y="4870756"/>
          <a:ext cx="24765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9" name="Rovnice" r:id="rId10" imgW="1574640" imgH="228600" progId="Equation.3">
                  <p:embed/>
                </p:oleObj>
              </mc:Choice>
              <mc:Fallback>
                <p:oleObj name="Rovnice" r:id="rId10" imgW="15746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62" y="4870756"/>
                        <a:ext cx="24765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4"/>
          <p:cNvGraphicFramePr>
            <a:graphicFrameLocks noChangeAspect="1"/>
          </p:cNvGraphicFramePr>
          <p:nvPr/>
        </p:nvGraphicFramePr>
        <p:xfrm>
          <a:off x="2513013" y="3335046"/>
          <a:ext cx="29162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0" name="Rovnice" r:id="rId12" imgW="1854000" imgH="228600" progId="Equation.3">
                  <p:embed/>
                </p:oleObj>
              </mc:Choice>
              <mc:Fallback>
                <p:oleObj name="Rovnice" r:id="rId12" imgW="1854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3013" y="3335046"/>
                        <a:ext cx="291623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lipsa 8"/>
          <p:cNvSpPr/>
          <p:nvPr/>
        </p:nvSpPr>
        <p:spPr>
          <a:xfrm>
            <a:off x="3732914" y="1839608"/>
            <a:ext cx="1500198" cy="419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170006" y="3286124"/>
            <a:ext cx="1285884" cy="419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Neparametrický test pro 2 výběry – Mann-Whitneyho test</a:t>
            </a:r>
            <a:endParaRPr lang="cs-CZ" sz="24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27952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výpočet nejprve seřadíme všechna pozorování podle velikosti (jako by byly z jednoho vzorku) a přiřadíme jednotlivým hodnotám jejich pořadí.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Statistikou </a:t>
            </a:r>
            <a:r>
              <a:rPr lang="cs-CZ" i="1" dirty="0" smtClean="0"/>
              <a:t>T</a:t>
            </a:r>
            <a:r>
              <a:rPr lang="cs-CZ" baseline="-25000" dirty="0" smtClean="0"/>
              <a:t>1</a:t>
            </a:r>
            <a:r>
              <a:rPr lang="cs-CZ" dirty="0" smtClean="0"/>
              <a:t> označíme součet pořadí v 1. skupině.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Testové statistiky</a:t>
            </a:r>
            <a:r>
              <a:rPr lang="cs-CZ" dirty="0" smtClean="0"/>
              <a:t>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Větší z hodnot </a:t>
            </a:r>
            <a:r>
              <a:rPr lang="cs-CZ" i="1" dirty="0" smtClean="0">
                <a:solidFill>
                  <a:srgbClr val="FF0000"/>
                </a:solidFill>
              </a:rPr>
              <a:t>U</a:t>
            </a:r>
            <a:r>
              <a:rPr lang="cs-CZ" dirty="0" smtClean="0">
                <a:solidFill>
                  <a:srgbClr val="FF0000"/>
                </a:solidFill>
              </a:rPr>
              <a:t> a </a:t>
            </a:r>
            <a:r>
              <a:rPr lang="cs-CZ" i="1" dirty="0" smtClean="0">
                <a:solidFill>
                  <a:srgbClr val="FF0000"/>
                </a:solidFill>
              </a:rPr>
              <a:t>U</a:t>
            </a:r>
            <a:r>
              <a:rPr lang="cs-CZ" dirty="0" smtClean="0">
                <a:solidFill>
                  <a:srgbClr val="FF0000"/>
                </a:solidFill>
              </a:rPr>
              <a:t>´ následně srovnáme s kritickou hodnotou z tabulek (v případě oboustranného testu). Je-li kritická hodnota menší, H</a:t>
            </a:r>
            <a:r>
              <a:rPr lang="cs-CZ" baseline="-25000" dirty="0" smtClean="0">
                <a:solidFill>
                  <a:srgbClr val="FF0000"/>
                </a:solidFill>
              </a:rPr>
              <a:t>0</a:t>
            </a:r>
            <a:r>
              <a:rPr lang="cs-CZ" dirty="0" smtClean="0">
                <a:solidFill>
                  <a:srgbClr val="FF0000"/>
                </a:solidFill>
              </a:rPr>
              <a:t> zamítáme. Pro jednostranný test uvažujeme dle nulové hypotézy pouze buď statistiku </a:t>
            </a:r>
            <a:r>
              <a:rPr lang="cs-CZ" i="1" dirty="0" smtClean="0">
                <a:solidFill>
                  <a:srgbClr val="FF0000"/>
                </a:solidFill>
              </a:rPr>
              <a:t>U</a:t>
            </a:r>
            <a:r>
              <a:rPr lang="cs-CZ" dirty="0" smtClean="0">
                <a:solidFill>
                  <a:srgbClr val="FF0000"/>
                </a:solidFill>
              </a:rPr>
              <a:t> nebo </a:t>
            </a:r>
            <a:r>
              <a:rPr lang="cs-CZ" i="1" dirty="0" smtClean="0">
                <a:solidFill>
                  <a:srgbClr val="FF0000"/>
                </a:solidFill>
              </a:rPr>
              <a:t>U</a:t>
            </a:r>
            <a:r>
              <a:rPr lang="cs-CZ" dirty="0" smtClean="0">
                <a:solidFill>
                  <a:srgbClr val="FF0000"/>
                </a:solidFill>
              </a:rPr>
              <a:t>´.</a:t>
            </a: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vzorky s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10 a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10 lze rozdělení statistiky </a:t>
            </a:r>
            <a:r>
              <a:rPr lang="cs-CZ" i="1" dirty="0" smtClean="0"/>
              <a:t>U</a:t>
            </a:r>
            <a:r>
              <a:rPr lang="cs-CZ" dirty="0" smtClean="0"/>
              <a:t> aproximovat normálním rozdělením s charakteristikami:</a:t>
            </a:r>
          </a:p>
        </p:txBody>
      </p:sp>
      <p:graphicFrame>
        <p:nvGraphicFramePr>
          <p:cNvPr id="78852" name="Object 5"/>
          <p:cNvGraphicFramePr>
            <a:graphicFrameLocks noChangeAspect="1"/>
          </p:cNvGraphicFramePr>
          <p:nvPr/>
        </p:nvGraphicFramePr>
        <p:xfrm>
          <a:off x="2928926" y="2920056"/>
          <a:ext cx="234156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8" name="Rovnice" r:id="rId4" imgW="1485720" imgH="393480" progId="Equation.3">
                  <p:embed/>
                </p:oleObj>
              </mc:Choice>
              <mc:Fallback>
                <p:oleObj name="Rovnice" r:id="rId4" imgW="14857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2920056"/>
                        <a:ext cx="2341562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5786446" y="3058168"/>
          <a:ext cx="12795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9" name="Rovnice" r:id="rId6" imgW="812520" imgH="215640" progId="Equation.3">
                  <p:embed/>
                </p:oleObj>
              </mc:Choice>
              <mc:Fallback>
                <p:oleObj name="Rovnice" r:id="rId6" imgW="8125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3058168"/>
                        <a:ext cx="12795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5"/>
          <p:cNvGraphicFramePr>
            <a:graphicFrameLocks noChangeAspect="1"/>
          </p:cNvGraphicFramePr>
          <p:nvPr/>
        </p:nvGraphicFramePr>
        <p:xfrm>
          <a:off x="5166455" y="5555330"/>
          <a:ext cx="26384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0" name="Rovnice" r:id="rId8" imgW="1676160" imgH="457200" progId="Equation.3">
                  <p:embed/>
                </p:oleObj>
              </mc:Choice>
              <mc:Fallback>
                <p:oleObj name="Rovnice" r:id="rId8" imgW="167616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455" y="5555330"/>
                        <a:ext cx="263842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Mann-Whitneyho 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357298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b="1" dirty="0" smtClean="0"/>
              <a:t>dvě skupiny dětí s hypotyreózou</a:t>
            </a:r>
            <a:r>
              <a:rPr lang="cs-CZ" dirty="0" smtClean="0"/>
              <a:t>: první skupina jsou děti s mírnými symptomy, druhá skupina jsou děti s výraznými symptomy.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b="1" dirty="0" smtClean="0"/>
              <a:t>Chceme srovnat hladinu tyroxinu v séru</a:t>
            </a:r>
            <a:r>
              <a:rPr lang="cs-CZ" dirty="0" smtClean="0"/>
              <a:t> (</a:t>
            </a:r>
            <a:r>
              <a:rPr lang="cs-CZ" i="1" dirty="0" smtClean="0"/>
              <a:t>t</a:t>
            </a:r>
            <a:r>
              <a:rPr lang="cs-CZ" dirty="0" smtClean="0"/>
              <a:t>-test pro dva výběry není vhodný)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07390" y="3209089"/>
          <a:ext cx="4929221" cy="2934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118"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Hladina tyroxinu </a:t>
                      </a:r>
                    </a:p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v séru (</a:t>
                      </a:r>
                      <a:r>
                        <a:rPr lang="cs-CZ" sz="1400" b="0" dirty="0" err="1" smtClean="0">
                          <a:solidFill>
                            <a:schemeClr val="tx1"/>
                          </a:solidFill>
                        </a:rPr>
                        <a:t>nmol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/l)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Mírné symptomy </a:t>
                      </a:r>
                    </a:p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9)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Výrazné symptomy</a:t>
                      </a:r>
                    </a:p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7)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49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60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59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60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62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endParaRPr lang="cs-CZ" sz="1400" b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Průměr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56,4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42,1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85">
                <a:tc>
                  <a:txBody>
                    <a:bodyPr/>
                    <a:lstStyle/>
                    <a:p>
                      <a:r>
                        <a:rPr lang="cs-CZ" sz="1400" b="0" dirty="0" smtClean="0"/>
                        <a:t>SD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14,22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37,48</a:t>
                      </a:r>
                      <a:endParaRPr lang="cs-CZ" sz="1400" b="0" dirty="0"/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79876" name="Object 2"/>
          <p:cNvGraphicFramePr>
            <a:graphicFrameLocks noChangeAspect="1"/>
          </p:cNvGraphicFramePr>
          <p:nvPr/>
        </p:nvGraphicFramePr>
        <p:xfrm>
          <a:off x="1143000" y="2566984"/>
          <a:ext cx="17145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0" name="Rovnice" r:id="rId4" imgW="1091880" imgH="228600" progId="Equation.3">
                  <p:embed/>
                </p:oleObj>
              </mc:Choice>
              <mc:Fallback>
                <p:oleObj name="Rovnice" r:id="rId4" imgW="10918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66984"/>
                        <a:ext cx="17145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7" name="Object 3"/>
          <p:cNvGraphicFramePr>
            <a:graphicFrameLocks noChangeAspect="1"/>
          </p:cNvGraphicFramePr>
          <p:nvPr/>
        </p:nvGraphicFramePr>
        <p:xfrm>
          <a:off x="3302000" y="2578097"/>
          <a:ext cx="16986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1" name="Rovnice" r:id="rId6" imgW="1079280" imgH="215640" progId="Equation.3">
                  <p:embed/>
                </p:oleObj>
              </mc:Choice>
              <mc:Fallback>
                <p:oleObj name="Rovnice" r:id="rId6" imgW="10792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2578097"/>
                        <a:ext cx="169862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ipsa 6"/>
          <p:cNvSpPr/>
          <p:nvPr/>
        </p:nvSpPr>
        <p:spPr>
          <a:xfrm>
            <a:off x="1071538" y="2428868"/>
            <a:ext cx="1785950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Mann-Whitneyho 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357298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Seřadíme všechna pozorování podle velikosti a přiřadíme jednotlivým hodnotám jejich pořadí. Součet pořadí v 1. skupině: </a:t>
            </a:r>
            <a:r>
              <a:rPr lang="cs-CZ" i="1" dirty="0" smtClean="0"/>
              <a:t>T</a:t>
            </a:r>
            <a:r>
              <a:rPr lang="cs-CZ" baseline="-25000" dirty="0" smtClean="0"/>
              <a:t>1</a:t>
            </a:r>
            <a:r>
              <a:rPr lang="cs-CZ" dirty="0" smtClean="0"/>
              <a:t> = 84,5.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285992"/>
          <a:ext cx="3500463" cy="386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012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Skupina </a:t>
                      </a:r>
                      <a:r>
                        <a:rPr lang="cs-CZ" sz="1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9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Skupina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400" b="0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 = 7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Pořadí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49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58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59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/>
                        <a:t>60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11,5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60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11,5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62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/>
                        <a:t>84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14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/>
                        <a:t>86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827">
                <a:tc>
                  <a:txBody>
                    <a:bodyPr/>
                    <a:lstStyle/>
                    <a:p>
                      <a:pPr algn="ctr"/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/>
                        <a:t>96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16</a:t>
                      </a:r>
                      <a:endParaRPr lang="cs-CZ" sz="1400" b="0" dirty="0"/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11617" name="Object 5"/>
          <p:cNvGraphicFramePr>
            <a:graphicFrameLocks noChangeAspect="1"/>
          </p:cNvGraphicFramePr>
          <p:nvPr/>
        </p:nvGraphicFramePr>
        <p:xfrm>
          <a:off x="4536760" y="2853000"/>
          <a:ext cx="4311860" cy="57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3" name="Rovnice" r:id="rId4" imgW="2933640" imgH="393480" progId="Equation.3">
                  <p:embed/>
                </p:oleObj>
              </mc:Choice>
              <mc:Fallback>
                <p:oleObj name="Rovnice" r:id="rId4" imgW="29336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760" y="2853000"/>
                        <a:ext cx="4311860" cy="57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4536760" y="3544224"/>
          <a:ext cx="1929455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4" name="Rovnice" r:id="rId6" imgW="1371600" imgH="203040" progId="Equation.3">
                  <p:embed/>
                </p:oleObj>
              </mc:Choice>
              <mc:Fallback>
                <p:oleObj name="Rovnice" r:id="rId6" imgW="13716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760" y="3544224"/>
                        <a:ext cx="1929455" cy="28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lů 6"/>
          <p:cNvSpPr/>
          <p:nvPr/>
        </p:nvSpPr>
        <p:spPr>
          <a:xfrm>
            <a:off x="6286512" y="2214554"/>
            <a:ext cx="214314" cy="46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268492" y="4009382"/>
            <a:ext cx="4589788" cy="2214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i="1" dirty="0" smtClean="0"/>
              <a:t>U</a:t>
            </a:r>
            <a:r>
              <a:rPr lang="cs-CZ" dirty="0" smtClean="0"/>
              <a:t>,</a:t>
            </a:r>
            <a:r>
              <a:rPr lang="cs-CZ" i="1" dirty="0" smtClean="0"/>
              <a:t>U</a:t>
            </a:r>
            <a:r>
              <a:rPr lang="cs-CZ" dirty="0" smtClean="0"/>
              <a:t>´) = 39,5.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Srovnáme s kritickou hodnotou z tabulek (</a:t>
            </a:r>
            <a:r>
              <a:rPr lang="cs-CZ" i="1" dirty="0" smtClean="0"/>
              <a:t>pozor na správné tabulky</a:t>
            </a:r>
            <a:r>
              <a:rPr lang="cs-CZ" dirty="0" smtClean="0"/>
              <a:t>):</a:t>
            </a: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4536760" y="5286388"/>
          <a:ext cx="4321520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5" name="Rovnice" r:id="rId8" imgW="2527200" imgH="253800" progId="Equation.3">
                  <p:embed/>
                </p:oleObj>
              </mc:Choice>
              <mc:Fallback>
                <p:oleObj name="Rovnice" r:id="rId8" imgW="252720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760" y="5286388"/>
                        <a:ext cx="4321520" cy="4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bdélník 9"/>
          <p:cNvSpPr/>
          <p:nvPr/>
        </p:nvSpPr>
        <p:spPr>
          <a:xfrm>
            <a:off x="6215074" y="5857892"/>
            <a:ext cx="1642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Šipka doprava 10"/>
          <p:cNvSpPr/>
          <p:nvPr/>
        </p:nvSpPr>
        <p:spPr>
          <a:xfrm>
            <a:off x="5500694" y="5971120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Mann-Whitneyho test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357298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Zdá se vám ten výsledek správný?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Pokud ne, čemu to lze přisoudit?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4.</a:t>
            </a:r>
            <a:r>
              <a:rPr lang="en-US" sz="4000" dirty="0" smtClean="0"/>
              <a:t> </a:t>
            </a:r>
            <a:r>
              <a:rPr lang="cs-CZ" sz="4000" dirty="0" smtClean="0"/>
              <a:t>Permutační testy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Princip permutačních testů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Permutační testy jsou </a:t>
            </a:r>
            <a:r>
              <a:rPr lang="cs-CZ" dirty="0" err="1" smtClean="0"/>
              <a:t>neparametrickými</a:t>
            </a:r>
            <a:r>
              <a:rPr lang="cs-CZ" dirty="0" smtClean="0"/>
              <a:t> testy, ale místo pořadí pracují s pozorovanými hodnotami.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Principem permutačního testování je srovnání pozorované testové statistiky s testovými statistikami, které by bylo možno teoreticky získat ze stejného datového souboru, když by přiřazení jednotlivých pozorovaných hodnot do sledovaných skupin bylo náhodné.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Permutační test je tedy založen na výpočtu všech možných hodnot testové statistiky, které lze získat opakovaným přeskupením původního souboru dat tak, že v rámci každého opakování </a:t>
            </a:r>
            <a:r>
              <a:rPr lang="cs-CZ" b="1" dirty="0" smtClean="0"/>
              <a:t>zůstane zachován jak celkový počet pozorování (celkové </a:t>
            </a:r>
            <a:r>
              <a:rPr lang="cs-CZ" b="1" i="1" dirty="0" smtClean="0"/>
              <a:t>n</a:t>
            </a:r>
            <a:r>
              <a:rPr lang="cs-CZ" b="1" dirty="0" smtClean="0"/>
              <a:t>), tak počet pozorování náležících do jednotlivých skupin (např. </a:t>
            </a:r>
            <a:r>
              <a:rPr lang="cs-CZ" b="1" i="1" dirty="0" smtClean="0"/>
              <a:t>n</a:t>
            </a:r>
            <a:r>
              <a:rPr lang="cs-CZ" b="1" baseline="-25000" dirty="0" smtClean="0"/>
              <a:t>1</a:t>
            </a:r>
            <a:r>
              <a:rPr lang="cs-CZ" b="1" dirty="0" smtClean="0"/>
              <a:t> a </a:t>
            </a:r>
            <a:r>
              <a:rPr lang="cs-CZ" b="1" i="1" dirty="0" smtClean="0"/>
              <a:t>n</a:t>
            </a:r>
            <a:r>
              <a:rPr lang="cs-CZ" b="1" baseline="-25000" dirty="0" smtClean="0"/>
              <a:t>2</a:t>
            </a:r>
            <a:r>
              <a:rPr lang="cs-CZ" b="1" dirty="0" smtClean="0"/>
              <a:t>)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Výpočet permutačních testů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Výslednou </a:t>
            </a:r>
            <a:r>
              <a:rPr lang="cs-CZ" i="1" dirty="0" smtClean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-hodnotu pak odhadneme jako podíl počtu testových statistik, které byly v absolutní hodnotě větší než původní pozorovaná testová statistika (tedy představují extrémnější výsledky experimentu), k celkovému počtu provedených permutací.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Tedy </a:t>
            </a:r>
            <a:r>
              <a:rPr lang="cs-CZ" b="1" dirty="0" smtClean="0"/>
              <a:t>odhad </a:t>
            </a:r>
            <a:r>
              <a:rPr lang="cs-CZ" b="1" i="1" dirty="0" smtClean="0"/>
              <a:t>p</a:t>
            </a:r>
            <a:r>
              <a:rPr lang="cs-CZ" b="1" dirty="0" smtClean="0"/>
              <a:t>-hodnoty </a:t>
            </a:r>
            <a:r>
              <a:rPr lang="cs-CZ" dirty="0" smtClean="0"/>
              <a:t>lze vyjádřit následovně: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Permutační testy jsou velmi oblíbené v hodnocení </a:t>
            </a:r>
            <a:r>
              <a:rPr lang="cs-CZ" dirty="0" err="1" smtClean="0"/>
              <a:t>genomických</a:t>
            </a:r>
            <a:r>
              <a:rPr lang="cs-CZ" dirty="0" smtClean="0"/>
              <a:t> a </a:t>
            </a:r>
            <a:r>
              <a:rPr lang="cs-CZ" dirty="0" err="1" smtClean="0"/>
              <a:t>proteomických</a:t>
            </a:r>
            <a:r>
              <a:rPr lang="cs-CZ" dirty="0" smtClean="0"/>
              <a:t> dat.</a:t>
            </a: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3036888" y="3887795"/>
          <a:ext cx="30702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4" name="Rovnice" r:id="rId4" imgW="2095200" imgH="419040" progId="Equation.3">
                  <p:embed/>
                </p:oleObj>
              </mc:Choice>
              <mc:Fallback>
                <p:oleObj name="Rovnice" r:id="rId4" imgW="20952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3887795"/>
                        <a:ext cx="30702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permutační test pro dva výběry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4564878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Srovnání hmotnosti dvou skupin pacientů.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permutační test použijeme </a:t>
            </a:r>
            <a:r>
              <a:rPr lang="cs-CZ" i="1" dirty="0" smtClean="0"/>
              <a:t>T </a:t>
            </a:r>
            <a:r>
              <a:rPr lang="cs-CZ" dirty="0" smtClean="0"/>
              <a:t>statistiku pro dva výběry.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Zvolíme hladinu významnosti testu: </a:t>
            </a:r>
            <a:r>
              <a:rPr lang="el-GR" i="1" dirty="0" smtClean="0"/>
              <a:t>α</a:t>
            </a:r>
            <a:r>
              <a:rPr lang="cs-CZ" dirty="0" smtClean="0"/>
              <a:t> = 0,05.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</a:t>
            </a:r>
            <a:r>
              <a:rPr lang="cs-CZ" i="1" dirty="0" smtClean="0"/>
              <a:t>n</a:t>
            </a:r>
            <a:r>
              <a:rPr lang="cs-CZ" baseline="-25000" dirty="0" smtClean="0"/>
              <a:t>1</a:t>
            </a:r>
            <a:r>
              <a:rPr lang="cs-CZ" dirty="0" smtClean="0"/>
              <a:t> = 7 a </a:t>
            </a:r>
            <a:r>
              <a:rPr lang="cs-CZ" i="1" dirty="0" smtClean="0"/>
              <a:t>n</a:t>
            </a:r>
            <a:r>
              <a:rPr lang="cs-CZ" baseline="-25000" dirty="0" smtClean="0"/>
              <a:t>2</a:t>
            </a:r>
            <a:r>
              <a:rPr lang="cs-CZ" dirty="0" smtClean="0"/>
              <a:t> = 8 je možnost provést celkem 6435 jedinečných permutací.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5" name="Group 1161"/>
          <p:cNvGraphicFramePr>
            <a:graphicFrameLocks noGrp="1"/>
          </p:cNvGraphicFramePr>
          <p:nvPr/>
        </p:nvGraphicFramePr>
        <p:xfrm>
          <a:off x="5857884" y="1500174"/>
          <a:ext cx="2643206" cy="4868197"/>
        </p:xfrm>
        <a:graphic>
          <a:graphicData uri="http://schemas.openxmlformats.org/drawingml/2006/table">
            <a:tbl>
              <a:tblPr/>
              <a:tblGrid>
                <a:gridCol w="137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Kategorie pacienta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Hmotnost pacienta (kg)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91,5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79,8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66,2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70,7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63,4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77,7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71,9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83,9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92,2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85,4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99,2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77,5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80,8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91,6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86,2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154758" y="1928813"/>
          <a:ext cx="326548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6" name="Rovnice" r:id="rId4" imgW="2476440" imgH="215640" progId="Equation.3">
                  <p:embed/>
                </p:oleObj>
              </mc:Choice>
              <mc:Fallback>
                <p:oleObj name="Rovnice" r:id="rId4" imgW="24764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758" y="1928813"/>
                        <a:ext cx="3265488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154758" y="2317750"/>
          <a:ext cx="323373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7" name="Rovnice" r:id="rId6" imgW="2450880" imgH="215640" progId="Equation.3">
                  <p:embed/>
                </p:oleObj>
              </mc:Choice>
              <mc:Fallback>
                <p:oleObj name="Rovnice" r:id="rId6" imgW="2450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758" y="2317750"/>
                        <a:ext cx="3233737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2"/>
          <p:cNvGraphicFramePr>
            <a:graphicFrameLocks noChangeAspect="1"/>
          </p:cNvGraphicFramePr>
          <p:nvPr/>
        </p:nvGraphicFramePr>
        <p:xfrm>
          <a:off x="1147763" y="3067050"/>
          <a:ext cx="1536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Rovnice" r:id="rId8" imgW="977760" imgH="228600" progId="Equation.3">
                  <p:embed/>
                </p:oleObj>
              </mc:Choice>
              <mc:Fallback>
                <p:oleObj name="Rovnice" r:id="rId8" imgW="9777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3067050"/>
                        <a:ext cx="15367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3005138" y="3076575"/>
          <a:ext cx="15176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Rovnice" r:id="rId10" imgW="965160" imgH="215640" progId="Equation.3">
                  <p:embed/>
                </p:oleObj>
              </mc:Choice>
              <mc:Fallback>
                <p:oleObj name="Rovnice" r:id="rId10" imgW="9651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3076575"/>
                        <a:ext cx="151765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permutační test pro dva výběry</a:t>
            </a:r>
            <a:endParaRPr lang="cs-CZ" dirty="0"/>
          </a:p>
        </p:txBody>
      </p:sp>
      <p:graphicFrame>
        <p:nvGraphicFramePr>
          <p:cNvPr id="5" name="Group 1161"/>
          <p:cNvGraphicFramePr>
            <a:graphicFrameLocks noGrp="1"/>
          </p:cNvGraphicFramePr>
          <p:nvPr/>
        </p:nvGraphicFramePr>
        <p:xfrm>
          <a:off x="1250134" y="1428736"/>
          <a:ext cx="6643733" cy="4737537"/>
        </p:xfrm>
        <a:graphic>
          <a:graphicData uri="http://schemas.openxmlformats.org/drawingml/2006/table">
            <a:tbl>
              <a:tblPr/>
              <a:tblGrid>
                <a:gridCol w="121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5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5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5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09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Kategorie pacienta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Hmotnost pacienta (kg)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Pořadí permutace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9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6435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91,5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79,8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66,2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70,7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63,4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77,7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71,9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83,9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92,2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85,4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99,2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77,5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80,8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91,6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86,2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B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04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Testová statistika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2,900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0,429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0,341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3,106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…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0,798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Příklad – permutační test pro dva výběry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565274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Srovnání hmotnosti dvou skupin pacientů: A </a:t>
            </a:r>
            <a:r>
              <a:rPr lang="cs-CZ" dirty="0" err="1" smtClean="0"/>
              <a:t>a</a:t>
            </a:r>
            <a:r>
              <a:rPr lang="cs-CZ" dirty="0" smtClean="0"/>
              <a:t> B.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výpočet </a:t>
            </a:r>
            <a:r>
              <a:rPr lang="cs-CZ" i="1" dirty="0" smtClean="0"/>
              <a:t>p</a:t>
            </a:r>
            <a:r>
              <a:rPr lang="cs-CZ" dirty="0" smtClean="0"/>
              <a:t>-hodnoty permutačního testu je potřeba následující:</a:t>
            </a:r>
            <a:endParaRPr lang="cs-CZ" b="1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Hodnota původní testové statistiky: </a:t>
            </a:r>
            <a:r>
              <a:rPr lang="cs-CZ" b="1" i="1" dirty="0" smtClean="0"/>
              <a:t>t</a:t>
            </a:r>
            <a:r>
              <a:rPr lang="cs-CZ" b="1" dirty="0" smtClean="0"/>
              <a:t> = 2,900</a:t>
            </a:r>
            <a:endParaRPr lang="cs-CZ" b="1" i="1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Celkový počet provedených permutací: </a:t>
            </a:r>
            <a:r>
              <a:rPr lang="cs-CZ" b="1" i="1" dirty="0" smtClean="0"/>
              <a:t>M</a:t>
            </a:r>
            <a:r>
              <a:rPr lang="cs-CZ" b="1" dirty="0" smtClean="0"/>
              <a:t> = 6435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Počet permutací, kdy je absolutní hodnota testové statistiky </a:t>
            </a:r>
            <a:r>
              <a:rPr lang="cs-CZ" i="1" dirty="0" smtClean="0"/>
              <a:t>t</a:t>
            </a:r>
            <a:r>
              <a:rPr lang="cs-CZ" baseline="-25000" dirty="0" smtClean="0"/>
              <a:t>i</a:t>
            </a:r>
            <a:r>
              <a:rPr lang="cs-CZ" dirty="0" smtClean="0"/>
              <a:t>, </a:t>
            </a:r>
            <a:r>
              <a:rPr lang="cs-CZ" i="1" dirty="0" smtClean="0"/>
              <a:t>i </a:t>
            </a:r>
            <a:r>
              <a:rPr lang="cs-CZ" dirty="0" smtClean="0"/>
              <a:t>= 1, …, </a:t>
            </a:r>
            <a:r>
              <a:rPr lang="cs-CZ" i="1" dirty="0" smtClean="0"/>
              <a:t>M</a:t>
            </a:r>
            <a:r>
              <a:rPr lang="cs-CZ" dirty="0" smtClean="0"/>
              <a:t>, větší nebo rovna původní testové statistice </a:t>
            </a:r>
            <a:r>
              <a:rPr lang="cs-CZ" i="1" dirty="0" smtClean="0"/>
              <a:t>t</a:t>
            </a:r>
            <a:r>
              <a:rPr lang="cs-CZ" dirty="0" smtClean="0"/>
              <a:t> = 2,900. Zde je </a:t>
            </a:r>
            <a:r>
              <a:rPr lang="cs-CZ" b="1" i="1" dirty="0" smtClean="0"/>
              <a:t>m</a:t>
            </a:r>
            <a:r>
              <a:rPr lang="cs-CZ" b="1" dirty="0" smtClean="0"/>
              <a:t> = 59</a:t>
            </a:r>
            <a:r>
              <a:rPr lang="cs-CZ" dirty="0" smtClean="0"/>
              <a:t>.</a:t>
            </a:r>
            <a:endParaRPr lang="cs-CZ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Pak </a:t>
            </a:r>
            <a:r>
              <a:rPr lang="cs-CZ" i="1" dirty="0" smtClean="0"/>
              <a:t>p</a:t>
            </a:r>
            <a:r>
              <a:rPr lang="cs-CZ" dirty="0" smtClean="0"/>
              <a:t>-hodnotu můžeme odhadnout následovně: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3511550" y="4638687"/>
          <a:ext cx="21209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Rovnice" r:id="rId4" imgW="1447560" imgH="393480" progId="Equation.3">
                  <p:embed/>
                </p:oleObj>
              </mc:Choice>
              <mc:Fallback>
                <p:oleObj name="Rovnice" r:id="rId4" imgW="144756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4638687"/>
                        <a:ext cx="21209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6164545" y="5564374"/>
            <a:ext cx="13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i="1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5337076" y="5677602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062660" y="5425875"/>
            <a:ext cx="41047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Výsledná </a:t>
            </a:r>
            <a:r>
              <a:rPr lang="cs-CZ" i="1" dirty="0" smtClean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-hodnota je menší než zvolená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hladina významnosti testu </a:t>
            </a:r>
            <a:r>
              <a:rPr lang="el-GR" i="1" dirty="0" smtClean="0">
                <a:solidFill>
                  <a:srgbClr val="FF0000"/>
                </a:solidFill>
              </a:rPr>
              <a:t>α</a:t>
            </a:r>
            <a:r>
              <a:rPr lang="cs-CZ" dirty="0" smtClean="0">
                <a:solidFill>
                  <a:srgbClr val="FF0000"/>
                </a:solidFill>
              </a:rPr>
              <a:t> = 0,05.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1.</a:t>
            </a:r>
            <a:r>
              <a:rPr lang="en-US" sz="4000" dirty="0" smtClean="0"/>
              <a:t> </a:t>
            </a:r>
            <a:r>
              <a:rPr lang="cs-CZ" sz="4000" dirty="0" smtClean="0"/>
              <a:t>Úvodní poznámky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Permutační test pro dva výběry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493835" cy="4714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Interpretace výsledné </a:t>
            </a:r>
            <a:r>
              <a:rPr lang="cs-CZ" i="1" dirty="0" smtClean="0"/>
              <a:t>p</a:t>
            </a:r>
            <a:r>
              <a:rPr lang="cs-CZ" dirty="0" smtClean="0"/>
              <a:t>-hodnoty je zde stejná jako pro klasický </a:t>
            </a:r>
            <a:r>
              <a:rPr lang="cs-CZ" i="1" dirty="0" smtClean="0"/>
              <a:t>t</a:t>
            </a:r>
            <a:r>
              <a:rPr lang="cs-CZ" dirty="0" smtClean="0"/>
              <a:t>‑test.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Velkou výhodou permutačního testování je fakt, že jej lze </a:t>
            </a:r>
            <a:r>
              <a:rPr lang="pl-PL" dirty="0" smtClean="0"/>
              <a:t>použít pro jakoukoliv testovou statistiku.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pl-PL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pl-PL" dirty="0" smtClean="0">
                <a:solidFill>
                  <a:srgbClr val="FF0000"/>
                </a:solidFill>
              </a:rPr>
              <a:t>Klíčovým předpokladem je </a:t>
            </a:r>
            <a:r>
              <a:rPr lang="cs-CZ" dirty="0" smtClean="0">
                <a:solidFill>
                  <a:srgbClr val="FF0000"/>
                </a:solidFill>
              </a:rPr>
              <a:t>zaměnitelnosti pozorovaných hodnot v obou srovnávaných skupinách – </a:t>
            </a:r>
            <a:r>
              <a:rPr lang="pl-PL" dirty="0" smtClean="0">
                <a:solidFill>
                  <a:srgbClr val="FF0000"/>
                </a:solidFill>
              </a:rPr>
              <a:t>oba soubory by </a:t>
            </a:r>
            <a:r>
              <a:rPr lang="cs-CZ" dirty="0" smtClean="0">
                <a:solidFill>
                  <a:srgbClr val="FF0000"/>
                </a:solidFill>
              </a:rPr>
              <a:t>neměly mít výrazně odlišnou variabilitu </a:t>
            </a:r>
            <a:r>
              <a:rPr lang="cs-CZ" dirty="0" smtClean="0"/>
              <a:t>(proto bychom neměli permutační test použít na příklad s hypotyreózou).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Při </a:t>
            </a:r>
            <a:r>
              <a:rPr lang="pt-BR" b="1" dirty="0" smtClean="0"/>
              <a:t>malém </a:t>
            </a:r>
            <a:r>
              <a:rPr lang="cs-CZ" b="1" i="1" dirty="0" smtClean="0"/>
              <a:t>n</a:t>
            </a:r>
            <a:r>
              <a:rPr lang="pt-BR" b="1" dirty="0" smtClean="0"/>
              <a:t> (cca 10</a:t>
            </a:r>
            <a:r>
              <a:rPr lang="cs-CZ" b="1" dirty="0" smtClean="0"/>
              <a:t> – 20</a:t>
            </a:r>
            <a:r>
              <a:rPr lang="pt-BR" b="1" dirty="0" smtClean="0"/>
              <a:t>) je poměrně malý také</a:t>
            </a:r>
            <a:r>
              <a:rPr lang="cs-CZ" b="1" dirty="0" smtClean="0"/>
              <a:t> počet dostupných permutací, což může vést k nepřesnému odhadu </a:t>
            </a:r>
            <a:r>
              <a:rPr lang="cs-CZ" b="1" i="1" dirty="0" smtClean="0"/>
              <a:t>p</a:t>
            </a:r>
            <a:r>
              <a:rPr lang="cs-CZ" b="1" dirty="0" smtClean="0"/>
              <a:t>-hodnoty</a:t>
            </a:r>
            <a:r>
              <a:rPr lang="cs-CZ" b="1" i="1" dirty="0" smtClean="0"/>
              <a:t>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Při </a:t>
            </a:r>
            <a:r>
              <a:rPr lang="en-US" dirty="0" smtClean="0"/>
              <a:t>1000 </a:t>
            </a:r>
            <a:r>
              <a:rPr lang="cs-CZ" dirty="0" smtClean="0"/>
              <a:t>permutacích je nejmenší dosažitelná </a:t>
            </a:r>
            <a:r>
              <a:rPr lang="en-US" i="1" dirty="0" smtClean="0"/>
              <a:t>p</a:t>
            </a:r>
            <a:r>
              <a:rPr lang="en-US" dirty="0" smtClean="0"/>
              <a:t>-</a:t>
            </a:r>
            <a:r>
              <a:rPr lang="cs-CZ" dirty="0" smtClean="0"/>
              <a:t>hodnota </a:t>
            </a:r>
            <a:r>
              <a:rPr lang="en-US" dirty="0" smtClean="0"/>
              <a:t>0</a:t>
            </a:r>
            <a:r>
              <a:rPr lang="cs-CZ" dirty="0" smtClean="0"/>
              <a:t>,</a:t>
            </a:r>
            <a:r>
              <a:rPr lang="en-US" dirty="0" smtClean="0"/>
              <a:t>001,</a:t>
            </a:r>
            <a:r>
              <a:rPr lang="cs-CZ" dirty="0" smtClean="0"/>
              <a:t> 100 000 permutací umožňuje dosáhnout </a:t>
            </a:r>
            <a:r>
              <a:rPr lang="cs-CZ" i="1" dirty="0" smtClean="0"/>
              <a:t>p</a:t>
            </a:r>
            <a:r>
              <a:rPr lang="cs-CZ" dirty="0" smtClean="0"/>
              <a:t>-hodnoty až </a:t>
            </a:r>
            <a:r>
              <a:rPr lang="en-US" dirty="0" smtClean="0"/>
              <a:t>0</a:t>
            </a:r>
            <a:r>
              <a:rPr lang="cs-CZ" dirty="0" smtClean="0"/>
              <a:t>,</a:t>
            </a:r>
            <a:r>
              <a:rPr lang="en-US" dirty="0" smtClean="0"/>
              <a:t>0</a:t>
            </a:r>
            <a:r>
              <a:rPr lang="cs-CZ" dirty="0" smtClean="0"/>
              <a:t>00</a:t>
            </a:r>
            <a:r>
              <a:rPr lang="en-US" dirty="0" smtClean="0"/>
              <a:t>01</a:t>
            </a:r>
            <a:r>
              <a:rPr lang="cs-CZ" dirty="0" smtClean="0"/>
              <a:t>.</a:t>
            </a:r>
            <a:endParaRPr lang="cs-CZ" b="1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Spojité × diskrétní náhodné veličiny 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Budeme se zabývat hodnocením spojitých náhodných veličin (mohou nabývat jakýchkoliv hodnot v určitém rozmezí)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cs-CZ" dirty="0" smtClean="0">
              <a:solidFill>
                <a:srgbClr val="FF0000"/>
              </a:solidFill>
            </a:endParaRP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Příklady</a:t>
            </a:r>
            <a:r>
              <a:rPr lang="cs-CZ" dirty="0" smtClean="0"/>
              <a:t>: výška</a:t>
            </a:r>
            <a:r>
              <a:rPr lang="en-US" dirty="0" smtClean="0"/>
              <a:t>, </a:t>
            </a:r>
            <a:r>
              <a:rPr lang="cs-CZ" dirty="0" smtClean="0"/>
              <a:t>váha</a:t>
            </a:r>
            <a:r>
              <a:rPr lang="en-US" dirty="0" smtClean="0"/>
              <a:t>,</a:t>
            </a:r>
            <a:r>
              <a:rPr lang="cs-CZ" dirty="0" smtClean="0"/>
              <a:t> vzdálenost, čas, teplota. 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Uvedené testy lze ale použít i pro hodnocení diskrétních náhodných veličin – ale </a:t>
            </a:r>
            <a:r>
              <a:rPr lang="cs-CZ" b="1" dirty="0" smtClean="0"/>
              <a:t>musí to být odůvodnitelné </a:t>
            </a:r>
            <a:r>
              <a:rPr lang="cs-CZ" dirty="0" smtClean="0"/>
              <a:t>(např. velký počet možných hodnot).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Příklady</a:t>
            </a:r>
            <a:r>
              <a:rPr lang="cs-CZ" dirty="0" smtClean="0"/>
              <a:t>: počet krevních buněk, počet hospitalizací, počet krvácivých epizod za rok</a:t>
            </a:r>
            <a:r>
              <a:rPr lang="en-US" dirty="0" smtClean="0"/>
              <a:t>.</a:t>
            </a: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Parametrické a </a:t>
            </a:r>
            <a:r>
              <a:rPr lang="cs-CZ" dirty="0" err="1" smtClean="0"/>
              <a:t>neparametrické</a:t>
            </a:r>
            <a:r>
              <a:rPr lang="cs-CZ" dirty="0" smtClean="0"/>
              <a:t> testy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8" y="1500174"/>
            <a:ext cx="7565274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Parametrické testy </a:t>
            </a:r>
            <a:r>
              <a:rPr lang="cs-CZ" dirty="0" smtClean="0"/>
              <a:t>– zabývají se testováním tvrzení o neznámých parametrech rozdělení pravděpodobnosti, kterým se řídí uvažovaná náhodná veličina . Vyžadují různé předpoklady, minimálně specifikaci rozdělení. 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b="1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err="1" smtClean="0"/>
              <a:t>Neparametrické</a:t>
            </a:r>
            <a:r>
              <a:rPr lang="cs-CZ" b="1" dirty="0" smtClean="0"/>
              <a:t> testy </a:t>
            </a:r>
            <a:r>
              <a:rPr lang="cs-CZ" dirty="0" smtClean="0"/>
              <a:t>– tyto procedury jsou nezávislé (nebo téměř nezávislé) na konkrétním rozdělení pravděpodobnosti náhodné veličiny. Vyžadují méně předpokladů – např. symetrii rozdělení. Na druhou stranu mají menší sílu („no free lunch“).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Testování v případě chybně určeného rozdělení pravděpodobnosti testové statistiky může vést k mylným závěrům z důvodu nerelevantní </a:t>
            </a:r>
            <a:r>
              <a:rPr lang="cs-CZ" i="1" dirty="0" smtClean="0"/>
              <a:t>p</a:t>
            </a:r>
            <a:r>
              <a:rPr lang="cs-CZ" dirty="0" smtClean="0"/>
              <a:t>-hodnoty, respektive </a:t>
            </a:r>
            <a:r>
              <a:rPr lang="cs-CZ" i="1" dirty="0" smtClean="0"/>
              <a:t>p</a:t>
            </a:r>
            <a:r>
              <a:rPr lang="cs-CZ" dirty="0" smtClean="0"/>
              <a:t>-hodnoty stanovené chybnou úvahou.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statistickém testování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9" y="1500174"/>
            <a:ext cx="7415242" cy="4643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Formulujeme </a:t>
            </a:r>
            <a:r>
              <a:rPr lang="cs-CZ" b="1" dirty="0" smtClean="0"/>
              <a:t>nulovou hypotézu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Formulujeme </a:t>
            </a:r>
            <a:r>
              <a:rPr lang="cs-CZ" b="1" dirty="0" smtClean="0"/>
              <a:t>alternativní hypotézu </a:t>
            </a:r>
            <a:r>
              <a:rPr lang="cs-CZ" i="1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. Alternativní hypotéza u parametrických testů může být obou</a:t>
            </a:r>
            <a:r>
              <a:rPr lang="pl-PL" dirty="0" smtClean="0"/>
              <a:t>stranná nebo jednostranná.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b="1" dirty="0" smtClean="0"/>
              <a:t>Zvolíme testovou statistiku </a:t>
            </a:r>
            <a:r>
              <a:rPr lang="cs-CZ" dirty="0" smtClean="0"/>
              <a:t>jako kritérium pro rozhodnutí o nulové hypotéze (statistiku volíme tak, abychom byli schopni odvodit rozdělení pravděpodobnosti této statistiky při platnosti nulové hypotézy). 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Hodnotu testové statistiky </a:t>
            </a:r>
            <a:r>
              <a:rPr lang="cs-CZ" b="1" dirty="0" smtClean="0"/>
              <a:t>vypočítáme na základě pozorovaných hodnot</a:t>
            </a:r>
            <a:r>
              <a:rPr lang="cs-CZ" dirty="0" smtClean="0"/>
              <a:t>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 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Na základě rozdělení testové statistiky </a:t>
            </a:r>
            <a:r>
              <a:rPr lang="cs-CZ" b="1" dirty="0" smtClean="0"/>
              <a:t>určíme kritický obor </a:t>
            </a:r>
            <a:r>
              <a:rPr lang="cs-CZ" dirty="0" smtClean="0"/>
              <a:t>(obor hodnot, kdy zamítáme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).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dirty="0" smtClean="0"/>
              <a:t>Zjistíme, zda </a:t>
            </a:r>
            <a:r>
              <a:rPr lang="cs-CZ" b="1" dirty="0" smtClean="0"/>
              <a:t>hodnota testové statistiky leží v oboru kritických hodnot</a:t>
            </a:r>
            <a:r>
              <a:rPr lang="cs-CZ" dirty="0" smtClean="0"/>
              <a:t>: pokud ano, zamítáme nulovou hypotézu, pokud ne, nezamítáme nulovou hypotézu. Alternativně můžeme zjistit </a:t>
            </a:r>
            <a:r>
              <a:rPr lang="cs-CZ" i="1" dirty="0" smtClean="0"/>
              <a:t>p</a:t>
            </a:r>
            <a:r>
              <a:rPr lang="cs-CZ" dirty="0" smtClean="0"/>
              <a:t>-hodnotu výsledku.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2.</a:t>
            </a:r>
            <a:r>
              <a:rPr lang="en-US" sz="4000" dirty="0" smtClean="0"/>
              <a:t> </a:t>
            </a:r>
            <a:r>
              <a:rPr lang="cs-CZ" sz="4000" dirty="0" smtClean="0"/>
              <a:t>Testy o parametrech 1 rozdělení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18406</TotalTime>
  <Words>3598</Words>
  <Application>Microsoft Office PowerPoint</Application>
  <PresentationFormat>Předvádění na obrazovce (4:3)</PresentationFormat>
  <Paragraphs>775</Paragraphs>
  <Slides>50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Arial</vt:lpstr>
      <vt:lpstr>Calibri</vt:lpstr>
      <vt:lpstr>Motiv sady Office</vt:lpstr>
      <vt:lpstr>Rovnice</vt:lpstr>
      <vt:lpstr>Přednáška VIII.  Testování hypotéz o kvantitativních proměnných</vt:lpstr>
      <vt:lpstr>Opakování – hypotézy</vt:lpstr>
      <vt:lpstr>Opakování – co se při rozhodování může stát</vt:lpstr>
      <vt:lpstr>Opakování – z-test pro jeden výběr</vt:lpstr>
      <vt:lpstr>1. Úvodní poznámky</vt:lpstr>
      <vt:lpstr>Spojité × diskrétní náhodné veličiny </vt:lpstr>
      <vt:lpstr>Parametrické a neparametrické testy</vt:lpstr>
      <vt:lpstr>Postup při statistickém testování</vt:lpstr>
      <vt:lpstr>2. Testy o parametrech 1 rozdělení</vt:lpstr>
      <vt:lpstr>O co jde?</vt:lpstr>
      <vt:lpstr>Test o průměru při známém rozptylu – z-test</vt:lpstr>
      <vt:lpstr>Test o průměru při známém rozptylu – z-test</vt:lpstr>
      <vt:lpstr>Test o průměru při neznámém rozptylu – t-test</vt:lpstr>
      <vt:lpstr>Test o průměru při neznámém rozptylu – t-test</vt:lpstr>
      <vt:lpstr>Příklad – t-test pro jeden výběr</vt:lpstr>
      <vt:lpstr>Příklad – interpretace výsledku</vt:lpstr>
      <vt:lpstr>Neparametrický test pro 1 výběr – Wilcoxonův test</vt:lpstr>
      <vt:lpstr>Neparametrický test pro 1 výběr – Wilcoxonův test</vt:lpstr>
      <vt:lpstr>Příklad – Wilcoxonův test pro jeden výběr</vt:lpstr>
      <vt:lpstr>Příklad – Wilcoxonův test pro jeden výběr</vt:lpstr>
      <vt:lpstr>Poznámka</vt:lpstr>
      <vt:lpstr>Párový t-test</vt:lpstr>
      <vt:lpstr>Párový t-test</vt:lpstr>
      <vt:lpstr>Příklad – párový t-test</vt:lpstr>
      <vt:lpstr>Příklad – párový t-test</vt:lpstr>
      <vt:lpstr>3. Testy o parametrech 2 rozdělení</vt:lpstr>
      <vt:lpstr>Testy pro dva výběry</vt:lpstr>
      <vt:lpstr>T-test pro dva výběry při stejných rozptylech</vt:lpstr>
      <vt:lpstr>T-test pro dva výběry při stejných rozptylech</vt:lpstr>
      <vt:lpstr>Příklad – t-test pro dva výběry </vt:lpstr>
      <vt:lpstr>Příklad – t-test pro dva výběry </vt:lpstr>
      <vt:lpstr>Předpoklady t-testu pro dva výběry </vt:lpstr>
      <vt:lpstr>Ověření předpokladu o stejných rozptylech – F-test</vt:lpstr>
      <vt:lpstr>Ověření předpokladu o stejných rozptylech – F-test</vt:lpstr>
      <vt:lpstr>Příklad – F-test</vt:lpstr>
      <vt:lpstr>Příklad – F-test</vt:lpstr>
      <vt:lpstr>Stejné rozptyly?</vt:lpstr>
      <vt:lpstr>Welchova korekce pro nestejné rozptyly</vt:lpstr>
      <vt:lpstr>Neparametrický test pro 2 výběry – Mann-Whitneyho test</vt:lpstr>
      <vt:lpstr>Neparametrický test pro 2 výběry – Mann-Whitneyho test</vt:lpstr>
      <vt:lpstr>Příklad – Mann-Whitneyho test</vt:lpstr>
      <vt:lpstr>Příklad – Mann-Whitneyho test</vt:lpstr>
      <vt:lpstr>Příklad – Mann-Whitneyho test</vt:lpstr>
      <vt:lpstr>4. Permutační testy</vt:lpstr>
      <vt:lpstr>Princip permutačních testů</vt:lpstr>
      <vt:lpstr>Výpočet permutačních testů</vt:lpstr>
      <vt:lpstr>Příklad – permutační test pro dva výběry</vt:lpstr>
      <vt:lpstr>Příklad – permutační test pro dva výběry</vt:lpstr>
      <vt:lpstr>Příklad – permutační test pro dva výběry</vt:lpstr>
      <vt:lpstr>Permutační test pro dva výběry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 v matematické biologii</dc:title>
  <dc:creator>Pavlík</dc:creator>
  <cp:lastModifiedBy>Pavlík Tomáš RNDr. Ph.D.</cp:lastModifiedBy>
  <cp:revision>631</cp:revision>
  <dcterms:created xsi:type="dcterms:W3CDTF">2009-06-29T12:10:55Z</dcterms:created>
  <dcterms:modified xsi:type="dcterms:W3CDTF">2020-03-11T21:29:23Z</dcterms:modified>
</cp:coreProperties>
</file>