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58" r:id="rId5"/>
    <p:sldId id="259" r:id="rId6"/>
    <p:sldId id="268" r:id="rId7"/>
    <p:sldId id="279" r:id="rId8"/>
    <p:sldId id="272" r:id="rId9"/>
    <p:sldId id="260" r:id="rId10"/>
    <p:sldId id="270" r:id="rId11"/>
    <p:sldId id="271" r:id="rId12"/>
    <p:sldId id="261" r:id="rId13"/>
    <p:sldId id="267" r:id="rId14"/>
    <p:sldId id="262" r:id="rId15"/>
    <p:sldId id="273" r:id="rId16"/>
    <p:sldId id="276" r:id="rId17"/>
    <p:sldId id="265" r:id="rId18"/>
    <p:sldId id="266" r:id="rId19"/>
    <p:sldId id="275" r:id="rId20"/>
    <p:sldId id="278" r:id="rId21"/>
    <p:sldId id="277" r:id="rId22"/>
    <p:sldId id="263" r:id="rId23"/>
    <p:sldId id="28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27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A0C8-F062-4815-9216-8387866D5C6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6AB3-F219-4AC7-9145-3185B3DB2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3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baseline="0" dirty="0" smtClean="0"/>
              <a:t>Možnost uplatnění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Metodika se vyvíjí, upřesňuje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7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Cíle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Znalost diverzity, rozšíření a stavu biotopů na našem území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o ochraně přírodních stanovišť, volně žijících živočichů a planě rostoucích rostlin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Povinnost pravidelně sledovat změny stavu uvedených biotopů nejen v územích soustavy NATURA 2000, ale na celém</a:t>
            </a:r>
            <a:r>
              <a:rPr lang="cs-CZ" sz="1200" baseline="0" dirty="0" smtClean="0"/>
              <a:t> území státu</a:t>
            </a:r>
            <a:endParaRPr lang="cs-CZ" sz="1200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8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Katalog</a:t>
            </a:r>
            <a:r>
              <a:rPr lang="cs-CZ" baseline="0" dirty="0" smtClean="0"/>
              <a:t> si ukážeme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Česká klasifikace biotopů je podrobnější než evropské typy přírodních stanovišť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3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Katalog</a:t>
            </a:r>
            <a:r>
              <a:rPr lang="cs-CZ" baseline="0" dirty="0" smtClean="0"/>
              <a:t> si ukážeme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Česká klasifikace biotopů je podrobnější než evropské typy přírodních stanovišť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40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Cíle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Znalost diverzity, rozšíření a stavu biotopů na našem území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o ochraně přírodních stanovišť, volně žijících živočichů a planě rostoucích rostlin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Povinnost pravidelně sledovat změny stavu uvedených biotopů nejen v územích soustavy NATURA 2000, ale na celém</a:t>
            </a:r>
            <a:r>
              <a:rPr lang="cs-CZ" sz="1200" baseline="0" dirty="0" smtClean="0"/>
              <a:t> území státu</a:t>
            </a:r>
            <a:endParaRPr lang="cs-CZ" sz="1200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5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Cíle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Znalost diverzity, rozšíření a stavu biotopů na našem území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o ochraně přírodních stanovišť, volně žijících živočichů a planě rostoucích rostlin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Povinnost pravidelně sledovat změny stavu uvedených biotopů nejen v územích soustavy NATURA 2000, ale na celém</a:t>
            </a:r>
            <a:r>
              <a:rPr lang="cs-CZ" sz="1200" baseline="0" dirty="0" smtClean="0"/>
              <a:t> území státu</a:t>
            </a:r>
            <a:endParaRPr lang="cs-CZ" sz="1200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1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0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639A-4985-4496-A8AD-DF0889562B47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gis.nature.cz/mapoma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nature.cz/dat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ature.cz/natura2000-design3/web_lokality.php?cast=1804&amp;akce=karta&amp;id=10001435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publik_syst2/files08/priloha_i.pdf" TargetMode="External"/><Relationship Id="rId2" Type="http://schemas.openxmlformats.org/officeDocument/2006/relationships/hyperlink" Target="http://www.nature.cz/natura2000-design3/hp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monitoring.cz/stanoviste.php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66151"/>
            <a:ext cx="9144000" cy="2387600"/>
          </a:xfrm>
        </p:spPr>
        <p:txBody>
          <a:bodyPr>
            <a:noAutofit/>
          </a:bodyPr>
          <a:lstStyle/>
          <a:p>
            <a:r>
              <a:rPr lang="cs-CZ" sz="4500" dirty="0" smtClean="0"/>
              <a:t>Mapování biotopů</a:t>
            </a:r>
            <a:br>
              <a:rPr lang="cs-CZ" sz="4500" dirty="0" smtClean="0"/>
            </a:br>
            <a:r>
              <a:rPr lang="cs-CZ" sz="4500" dirty="0" smtClean="0"/>
              <a:t/>
            </a:r>
            <a:br>
              <a:rPr lang="cs-CZ" sz="4500" dirty="0" smtClean="0"/>
            </a:br>
            <a:r>
              <a:rPr lang="cs-CZ" sz="4000" b="1" dirty="0" smtClean="0">
                <a:solidFill>
                  <a:srgbClr val="92D050"/>
                </a:solidFill>
              </a:rPr>
              <a:t>Background</a:t>
            </a:r>
            <a:r>
              <a:rPr lang="cs-CZ" sz="3500" b="1" dirty="0" smtClean="0">
                <a:solidFill>
                  <a:srgbClr val="92D050"/>
                </a:solidFill>
              </a:rPr>
              <a:t/>
            </a:r>
            <a:br>
              <a:rPr lang="cs-CZ" sz="3500" b="1" dirty="0" smtClean="0">
                <a:solidFill>
                  <a:srgbClr val="92D050"/>
                </a:solidFill>
              </a:rPr>
            </a:br>
            <a:r>
              <a:rPr lang="cs-CZ" sz="3500" dirty="0" smtClean="0">
                <a:solidFill>
                  <a:srgbClr val="92D050"/>
                </a:solidFill>
              </a:rPr>
              <a:t>+ Samostatná práce</a:t>
            </a:r>
            <a:endParaRPr lang="en-GB" sz="3500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066856"/>
            <a:ext cx="9144000" cy="1655762"/>
          </a:xfrm>
        </p:spPr>
        <p:txBody>
          <a:bodyPr/>
          <a:lstStyle/>
          <a:p>
            <a:r>
              <a:rPr lang="cs-CZ" dirty="0" smtClean="0"/>
              <a:t>Mohelno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574" y="365125"/>
            <a:ext cx="10515600" cy="1325563"/>
          </a:xfrm>
        </p:spPr>
        <p:txBody>
          <a:bodyPr/>
          <a:lstStyle/>
          <a:p>
            <a:r>
              <a:rPr lang="cs-CZ" u="sng" dirty="0" smtClean="0"/>
              <a:t>Data z AOPK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574" y="1825625"/>
            <a:ext cx="10515600" cy="4209416"/>
          </a:xfrm>
        </p:spPr>
        <p:txBody>
          <a:bodyPr>
            <a:normAutofit/>
          </a:bodyPr>
          <a:lstStyle/>
          <a:p>
            <a:r>
              <a:rPr lang="cs-CZ" sz="2300" dirty="0" smtClean="0"/>
              <a:t>Prohlížení VMB/</a:t>
            </a:r>
          </a:p>
          <a:p>
            <a:pPr marL="0" indent="0">
              <a:buNone/>
            </a:pPr>
            <a:r>
              <a:rPr lang="cs-CZ" sz="2300" dirty="0" smtClean="0"/>
              <a:t>   aktualizací VMB</a:t>
            </a:r>
          </a:p>
          <a:p>
            <a:endParaRPr lang="cs-CZ" sz="2300" dirty="0" smtClean="0"/>
          </a:p>
          <a:p>
            <a:r>
              <a:rPr lang="cs-CZ" sz="2300" dirty="0" smtClean="0"/>
              <a:t>Modul </a:t>
            </a:r>
            <a:r>
              <a:rPr lang="cs-CZ" sz="2300" dirty="0" err="1" smtClean="0"/>
              <a:t>Silverlight</a:t>
            </a:r>
            <a:endParaRPr lang="cs-CZ" sz="2300" dirty="0" smtClean="0"/>
          </a:p>
          <a:p>
            <a:endParaRPr lang="cs-CZ" sz="2300" dirty="0"/>
          </a:p>
          <a:p>
            <a:r>
              <a:rPr lang="cs-CZ" sz="2300" dirty="0" smtClean="0"/>
              <a:t>V některých prohlížečích</a:t>
            </a:r>
          </a:p>
          <a:p>
            <a:pPr marL="0" indent="0">
              <a:buNone/>
            </a:pPr>
            <a:r>
              <a:rPr lang="cs-CZ" sz="2300" dirty="0" smtClean="0"/>
              <a:t>nejede</a:t>
            </a:r>
          </a:p>
          <a:p>
            <a:endParaRPr lang="cs-CZ" sz="2300" dirty="0" smtClean="0"/>
          </a:p>
          <a:p>
            <a:endParaRPr lang="cs-CZ" sz="23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0" y="721050"/>
            <a:ext cx="8138435" cy="52372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88022" y="6035041"/>
            <a:ext cx="353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http://webgis.nature.cz/mapomat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574" y="365125"/>
            <a:ext cx="10515600" cy="1325563"/>
          </a:xfrm>
        </p:spPr>
        <p:txBody>
          <a:bodyPr/>
          <a:lstStyle/>
          <a:p>
            <a:r>
              <a:rPr lang="cs-CZ" u="sng" dirty="0" smtClean="0"/>
              <a:t>Data z AOPK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574" y="1825625"/>
            <a:ext cx="10515600" cy="4209416"/>
          </a:xfrm>
        </p:spPr>
        <p:txBody>
          <a:bodyPr>
            <a:normAutofit/>
          </a:bodyPr>
          <a:lstStyle/>
          <a:p>
            <a:r>
              <a:rPr lang="cs-CZ" sz="2300" dirty="0" smtClean="0"/>
              <a:t>Stáhnout vrstvy jako</a:t>
            </a:r>
          </a:p>
          <a:p>
            <a:pPr marL="0" indent="0">
              <a:buNone/>
            </a:pPr>
            <a:r>
              <a:rPr lang="cs-CZ" sz="2300" dirty="0" smtClean="0"/>
              <a:t>    </a:t>
            </a:r>
            <a:r>
              <a:rPr lang="cs-CZ" sz="2300" dirty="0" err="1" smtClean="0"/>
              <a:t>shapefile</a:t>
            </a:r>
            <a:endParaRPr lang="cs-CZ" sz="2300" dirty="0" smtClean="0"/>
          </a:p>
          <a:p>
            <a:endParaRPr lang="cs-CZ" sz="2300" dirty="0" smtClean="0"/>
          </a:p>
          <a:p>
            <a:r>
              <a:rPr lang="cs-CZ" sz="2300" dirty="0" smtClean="0"/>
              <a:t>Nutná registrace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075174" y="6035041"/>
            <a:ext cx="28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https://data.nature.cz/data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40" y="1456293"/>
            <a:ext cx="8384567" cy="4303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13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6973"/>
            <a:ext cx="10515600" cy="1325563"/>
          </a:xfrm>
        </p:spPr>
        <p:txBody>
          <a:bodyPr/>
          <a:lstStyle/>
          <a:p>
            <a:r>
              <a:rPr lang="cs-CZ" u="sng" dirty="0"/>
              <a:t>Modelové území – EVL Údolí Jihlavy</a:t>
            </a:r>
            <a:endParaRPr lang="en-GB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6289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hlinkClick r:id="rId2"/>
              </a:rPr>
              <a:t>CZ0614134 </a:t>
            </a:r>
            <a:r>
              <a:rPr lang="cs-CZ" sz="2500" b="1" dirty="0" smtClean="0">
                <a:hlinkClick r:id="rId2"/>
              </a:rPr>
              <a:t>– Údolí </a:t>
            </a:r>
            <a:r>
              <a:rPr lang="cs-CZ" sz="2500" b="1" dirty="0">
                <a:hlinkClick r:id="rId2"/>
              </a:rPr>
              <a:t>Jihlavy</a:t>
            </a:r>
            <a:endParaRPr lang="cs-CZ" sz="2500" b="1" dirty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endParaRPr lang="cs-CZ" sz="2500" dirty="0" smtClean="0"/>
          </a:p>
          <a:p>
            <a:endParaRPr lang="en-GB" sz="25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7" y="2398530"/>
            <a:ext cx="5326209" cy="35508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56" y="3385290"/>
            <a:ext cx="4366137" cy="32746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39" y="1582536"/>
            <a:ext cx="4011560" cy="300867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29017" y="6007686"/>
            <a:ext cx="2343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Mohelenská</a:t>
            </a:r>
            <a:r>
              <a:rPr lang="cs-CZ" sz="1600" dirty="0" smtClean="0"/>
              <a:t> hadcová step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53147" y="6134524"/>
            <a:ext cx="134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ú</a:t>
            </a:r>
            <a:r>
              <a:rPr lang="cs-CZ" sz="1600" dirty="0" smtClean="0"/>
              <a:t>dolí Jihlavy </a:t>
            </a:r>
          </a:p>
          <a:p>
            <a:r>
              <a:rPr lang="cs-CZ" sz="1600" dirty="0" smtClean="0"/>
              <a:t>u </a:t>
            </a:r>
            <a:r>
              <a:rPr lang="cs-CZ" sz="1600" dirty="0" err="1" smtClean="0"/>
              <a:t>Templštejna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25122" y="4625690"/>
            <a:ext cx="2687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 smtClean="0"/>
              <a:t>přástevník kostivalový</a:t>
            </a:r>
          </a:p>
          <a:p>
            <a:pPr algn="r"/>
            <a:r>
              <a:rPr lang="cs-CZ" sz="1600" dirty="0" smtClean="0"/>
              <a:t>(</a:t>
            </a:r>
            <a:r>
              <a:rPr lang="cs-CZ" sz="1600" i="1" dirty="0" err="1" smtClean="0"/>
              <a:t>Callimorpha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quadripunctaria</a:t>
            </a:r>
            <a:r>
              <a:rPr lang="cs-CZ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6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Prioritní biotopy v EVL Údolí Jihlavy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46969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b="1" dirty="0"/>
              <a:t>Lesy svazu </a:t>
            </a:r>
            <a:r>
              <a:rPr lang="cs-CZ" b="1" i="1" dirty="0" err="1"/>
              <a:t>Tilio-Acerion</a:t>
            </a:r>
            <a:r>
              <a:rPr lang="cs-CZ" b="1" dirty="0"/>
              <a:t> na svazích, sutích a v roklích</a:t>
            </a:r>
            <a:r>
              <a:rPr lang="cs-CZ" dirty="0"/>
              <a:t> (L4 Suťové lesy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*</a:t>
            </a:r>
            <a:r>
              <a:rPr lang="cs-CZ" b="1" dirty="0" err="1"/>
              <a:t>Eurosibiřské</a:t>
            </a:r>
            <a:r>
              <a:rPr lang="cs-CZ" b="1" dirty="0"/>
              <a:t> stepní doubravy</a:t>
            </a:r>
            <a:r>
              <a:rPr lang="cs-CZ" dirty="0"/>
              <a:t> (L6.5A Acidofilní teplomilné doubravy s kručinkou chlupatou (</a:t>
            </a:r>
            <a:r>
              <a:rPr lang="cs-CZ" dirty="0" err="1"/>
              <a:t>Genista</a:t>
            </a:r>
            <a:r>
              <a:rPr lang="cs-CZ" dirty="0"/>
              <a:t> </a:t>
            </a:r>
            <a:r>
              <a:rPr lang="cs-CZ" dirty="0" err="1"/>
              <a:t>pilosa</a:t>
            </a:r>
            <a:r>
              <a:rPr lang="cs-CZ" dirty="0"/>
              <a:t>))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 err="1"/>
              <a:t>Subpanonské</a:t>
            </a:r>
            <a:r>
              <a:rPr lang="cs-CZ" b="1" dirty="0"/>
              <a:t> stepní trávníky</a:t>
            </a:r>
            <a:r>
              <a:rPr lang="cs-CZ" dirty="0"/>
              <a:t> (T3.3A </a:t>
            </a:r>
            <a:r>
              <a:rPr lang="cs-CZ" dirty="0" err="1"/>
              <a:t>Subpanonské</a:t>
            </a:r>
            <a:r>
              <a:rPr lang="cs-CZ" dirty="0"/>
              <a:t> stepní trávníky)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 </a:t>
            </a:r>
            <a:r>
              <a:rPr lang="cs-CZ" b="1" dirty="0"/>
              <a:t>Subkontinentální </a:t>
            </a:r>
            <a:r>
              <a:rPr lang="cs-CZ" b="1" dirty="0" err="1"/>
              <a:t>peripanonské</a:t>
            </a:r>
            <a:r>
              <a:rPr lang="cs-CZ" b="1" dirty="0"/>
              <a:t> křoviny</a:t>
            </a:r>
            <a:r>
              <a:rPr lang="cs-CZ" dirty="0"/>
              <a:t> (K4A Nízké xerofilní křoviny - porosty se skalníky (</a:t>
            </a:r>
            <a:r>
              <a:rPr lang="cs-CZ" i="1" dirty="0" err="1"/>
              <a:t>Cotoneaster</a:t>
            </a:r>
            <a:r>
              <a:rPr lang="cs-CZ" dirty="0"/>
              <a:t> </a:t>
            </a:r>
            <a:r>
              <a:rPr lang="cs-CZ" dirty="0" err="1"/>
              <a:t>spp</a:t>
            </a:r>
            <a:r>
              <a:rPr lang="cs-CZ" dirty="0"/>
              <a:t>.))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5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Samostatná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464"/>
            <a:ext cx="10891684" cy="496125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V zadaném území </a:t>
            </a:r>
            <a:r>
              <a:rPr lang="cs-CZ" sz="2000" dirty="0" smtClean="0">
                <a:solidFill>
                  <a:srgbClr val="00B050"/>
                </a:solidFill>
              </a:rPr>
              <a:t>1)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00B050"/>
                </a:solidFill>
              </a:rPr>
              <a:t>aktualizovat mapování biotopů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chemeClr val="accent2"/>
                </a:solidFill>
              </a:rPr>
              <a:t>2)</a:t>
            </a:r>
            <a:r>
              <a:rPr lang="cs-CZ" sz="2000" dirty="0" smtClean="0"/>
              <a:t> </a:t>
            </a:r>
            <a:r>
              <a:rPr lang="cs-CZ" sz="2000" dirty="0" err="1" smtClean="0">
                <a:solidFill>
                  <a:schemeClr val="accent2"/>
                </a:solidFill>
              </a:rPr>
              <a:t>vymapovat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accent2"/>
                </a:solidFill>
              </a:rPr>
              <a:t>přírodní biotopy</a:t>
            </a:r>
            <a:endParaRPr lang="cs-CZ" sz="2000" dirty="0" smtClean="0"/>
          </a:p>
          <a:p>
            <a:pPr marL="0" indent="0">
              <a:buNone/>
            </a:pPr>
            <a:endParaRPr lang="cs-CZ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Aktualizace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Zjistit aktuální stav biotopů – zaznamenat vybrané vlastnosti, posoudit vývoj/změnu/degradaci (porovnat se starším mapováním), zaznamenat indikačně </a:t>
            </a:r>
            <a:r>
              <a:rPr lang="cs-CZ" sz="2000" dirty="0"/>
              <a:t>významné druhy rostlin; fotit!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Mapování</a:t>
            </a:r>
            <a:endParaRPr lang="cs-CZ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Stanovit </a:t>
            </a:r>
            <a:r>
              <a:rPr lang="cs-CZ" sz="2000" dirty="0"/>
              <a:t>typ biotopu, zaznamenat vybrané </a:t>
            </a:r>
            <a:r>
              <a:rPr lang="cs-CZ" sz="2000" dirty="0" smtClean="0"/>
              <a:t>vlastnosti, posoudit stav/degradaci, </a:t>
            </a:r>
            <a:r>
              <a:rPr lang="cs-CZ" sz="2000" dirty="0"/>
              <a:t>z</a:t>
            </a:r>
            <a:r>
              <a:rPr lang="cs-CZ" sz="2000" dirty="0" smtClean="0"/>
              <a:t>aznamenat indikačně významné druhy rostlin; fotit!</a:t>
            </a:r>
          </a:p>
        </p:txBody>
      </p:sp>
    </p:spTree>
    <p:extLst>
      <p:ext uri="{BB962C8B-B14F-4D97-AF65-F5344CB8AC3E}">
        <p14:creationId xmlns:p14="http://schemas.microsoft.com/office/powerpoint/2010/main" val="1846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u="sng" dirty="0" smtClean="0"/>
              <a:t>Území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14" y="393290"/>
            <a:ext cx="8517368" cy="602225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28387" y="2300748"/>
            <a:ext cx="24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Mohelno – ostroh – SEV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72399" y="5275007"/>
            <a:ext cx="239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Mohelno – ostroh – </a:t>
            </a:r>
            <a:r>
              <a:rPr lang="cs-CZ" b="1" dirty="0" smtClean="0"/>
              <a:t>JIH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2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90600" y="291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u="sng" dirty="0" smtClean="0"/>
              <a:t>Potenciálně se vyskytující biotopy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491009"/>
            <a:ext cx="7492180" cy="49131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827" y="2935256"/>
            <a:ext cx="7993461" cy="34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Jak na to...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51203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300" dirty="0" smtClean="0">
                <a:solidFill>
                  <a:srgbClr val="00B0F0"/>
                </a:solidFill>
              </a:rPr>
              <a:t>Základy</a:t>
            </a:r>
          </a:p>
          <a:p>
            <a:pPr>
              <a:lnSpc>
                <a:spcPct val="114000"/>
              </a:lnSpc>
            </a:pPr>
            <a:r>
              <a:rPr lang="cs-CZ" sz="2000" b="1" dirty="0" smtClean="0"/>
              <a:t>Segment biotopu</a:t>
            </a:r>
            <a:r>
              <a:rPr lang="cs-CZ" sz="2000" dirty="0" smtClean="0"/>
              <a:t> = mapovací jednotka, homogenní část území s jedním typem biotopu, případně s maloplošným zastoupení více typů biotopů (mozaika)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Tvar segmentu – polygon, linie, bod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Minimální mapovací plocha segmentu o tvaru polygonu (u biotopů L a T) = cca 1500–2500 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, např. (30-)50 x 50 m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Maloplošné segmenty (do 1500 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 nebo větší, ale o průměrné šířce do 30–50 m) se mapují jako body a linie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Diagnostický druh</a:t>
            </a:r>
            <a:r>
              <a:rPr lang="cs-CZ" sz="2000" dirty="0"/>
              <a:t> – druh typický pro určitý biotop, který jej svým výskytem odlišuje od jiných biotopů, zejména v rámci téže formační </a:t>
            </a:r>
            <a:r>
              <a:rPr lang="cs-CZ" sz="2000" dirty="0" smtClean="0"/>
              <a:t>skupiny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Dominantní druh</a:t>
            </a:r>
            <a:r>
              <a:rPr lang="cs-CZ" sz="2000" dirty="0"/>
              <a:t> – druh, který v biotopu pokryvností nebo biomasou </a:t>
            </a:r>
            <a:r>
              <a:rPr lang="cs-CZ" sz="2000" dirty="0" smtClean="0"/>
              <a:t>převažuje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6551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930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Postup AKTUALIZACE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Určit segment biotopu – podle SW </a:t>
            </a:r>
            <a:r>
              <a:rPr lang="cs-CZ" sz="2000" dirty="0" err="1" smtClean="0"/>
              <a:t>Maps</a:t>
            </a:r>
            <a:r>
              <a:rPr lang="cs-CZ" sz="2000" dirty="0" smtClean="0"/>
              <a:t>/papírové mapy, </a:t>
            </a:r>
            <a:r>
              <a:rPr lang="cs-CZ" sz="2000" b="1" dirty="0" smtClean="0"/>
              <a:t>zapsat Segment No., </a:t>
            </a:r>
            <a:r>
              <a:rPr lang="cs-CZ" sz="2000" dirty="0"/>
              <a:t>z</a:t>
            </a:r>
            <a:r>
              <a:rPr lang="cs-CZ" sz="2000" dirty="0" smtClean="0"/>
              <a:t>apsat původně mapovaný biotop 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Na základě druhového složení zhodnotit případnou změnu směrem k jinému biotopu</a:t>
            </a:r>
          </a:p>
          <a:p>
            <a:pPr marL="457200" indent="-457200">
              <a:lnSpc>
                <a:spcPct val="134000"/>
              </a:lnSpc>
              <a:buAutoNum type="arabicPeriod"/>
            </a:pPr>
            <a:r>
              <a:rPr lang="cs-CZ" sz="2000" dirty="0" smtClean="0"/>
              <a:t>Vyplnit strukturu, dřevo, degradaci + okomentovat degradaci – </a:t>
            </a:r>
            <a:r>
              <a:rPr lang="cs-CZ" sz="2000" b="1" dirty="0" smtClean="0"/>
              <a:t>všímat si změn v těchto parametrech oproti původnímu mapování</a:t>
            </a:r>
            <a:r>
              <a:rPr lang="cs-CZ" sz="2000" dirty="0" smtClean="0"/>
              <a:t>, případně zapsat do poznámky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Zapsat indikační druhy (nepovinně odhadnout jejich pokryvnost v segmentu)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U segmentů, které byly mapované jako mozaiky </a:t>
            </a:r>
            <a:r>
              <a:rPr lang="cs-CZ" sz="2000" b="1" dirty="0"/>
              <a:t>zhodnotit jednotlivé segmenty </a:t>
            </a:r>
            <a:r>
              <a:rPr lang="cs-CZ" sz="2000" b="1" dirty="0" smtClean="0"/>
              <a:t>zvlášť</a:t>
            </a:r>
            <a:r>
              <a:rPr lang="cs-CZ" sz="2000" dirty="0"/>
              <a:t> </a:t>
            </a:r>
            <a:r>
              <a:rPr lang="cs-CZ" sz="2000" dirty="0" smtClean="0"/>
              <a:t>+ zamyslet se, jestli by nebylo možné je </a:t>
            </a:r>
            <a:r>
              <a:rPr lang="cs-CZ" sz="2000" dirty="0" err="1" smtClean="0"/>
              <a:t>vymapovat</a:t>
            </a:r>
            <a:r>
              <a:rPr lang="cs-CZ" sz="2000" dirty="0" smtClean="0"/>
              <a:t> zvlášť, případně zaznačit do mapy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7" y="3952340"/>
            <a:ext cx="10184067" cy="28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930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Postup MAPOVÁNÍ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cs-CZ" sz="2000" dirty="0" smtClean="0"/>
              <a:t>Určit typ biotopu </a:t>
            </a:r>
            <a:r>
              <a:rPr lang="cs-CZ" sz="2000" dirty="0"/>
              <a:t>– podle diagnostických a dominantních druhů, </a:t>
            </a:r>
            <a:r>
              <a:rPr lang="cs-CZ" sz="2000" dirty="0" err="1"/>
              <a:t>ekotopu</a:t>
            </a:r>
            <a:r>
              <a:rPr lang="cs-CZ" sz="2000" dirty="0"/>
              <a:t>; pokud se jedná o přechod </a:t>
            </a:r>
            <a:r>
              <a:rPr lang="cs-CZ" sz="2000" dirty="0" smtClean="0"/>
              <a:t>dvou typů biotopů</a:t>
            </a:r>
            <a:r>
              <a:rPr lang="cs-CZ" sz="2000" dirty="0"/>
              <a:t>, zaznamenat podobnější a druhý do poznámky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cs-CZ" sz="2000" dirty="0"/>
              <a:t>Stanovit a zakreslit hranice segmentu, vybarvit </a:t>
            </a:r>
            <a:r>
              <a:rPr lang="cs-CZ" sz="2000" dirty="0" smtClean="0"/>
              <a:t>v mapce podle </a:t>
            </a:r>
            <a:r>
              <a:rPr lang="cs-CZ" sz="2000" dirty="0"/>
              <a:t>legendy, </a:t>
            </a:r>
            <a:r>
              <a:rPr lang="cs-CZ" sz="2000" b="1" dirty="0" smtClean="0"/>
              <a:t>do mapky zapsat také Segment No. </a:t>
            </a:r>
            <a:r>
              <a:rPr lang="cs-CZ" sz="2000" dirty="0" smtClean="0"/>
              <a:t>(mozaiky pokud možno nemapovat)</a:t>
            </a:r>
            <a:endParaRPr lang="cs-CZ" sz="2000" dirty="0"/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cs-CZ" sz="2000" dirty="0"/>
              <a:t>Zaznamenat vlastnosti, </a:t>
            </a:r>
            <a:r>
              <a:rPr lang="cs-CZ" sz="2000" dirty="0" smtClean="0"/>
              <a:t>opět věnovat pozornost hlavně degradaci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cs-CZ" sz="2000" dirty="0" smtClean="0"/>
              <a:t>Zapsat indikační druhy </a:t>
            </a:r>
            <a:r>
              <a:rPr lang="cs-CZ" sz="2000" dirty="0"/>
              <a:t>(nepovinně odhadnout </a:t>
            </a:r>
            <a:r>
              <a:rPr lang="cs-CZ" sz="2000" dirty="0" smtClean="0"/>
              <a:t>jejich </a:t>
            </a:r>
            <a:r>
              <a:rPr lang="cs-CZ" sz="2000" dirty="0"/>
              <a:t>pokryvnost v segmentu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7" y="3608210"/>
            <a:ext cx="10184067" cy="28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337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 to je a k čemu...</a:t>
            </a:r>
          </a:p>
          <a:p>
            <a:endParaRPr lang="cs-CZ" dirty="0" smtClean="0"/>
          </a:p>
          <a:p>
            <a:r>
              <a:rPr lang="cs-CZ" dirty="0" smtClean="0"/>
              <a:t>Obsah vrstvy mapování biotopů (VMB) a aktualizací</a:t>
            </a:r>
          </a:p>
          <a:p>
            <a:endParaRPr lang="cs-CZ" dirty="0" smtClean="0"/>
          </a:p>
          <a:p>
            <a:r>
              <a:rPr lang="cs-CZ" dirty="0" smtClean="0"/>
              <a:t>Data z AOPK</a:t>
            </a:r>
          </a:p>
          <a:p>
            <a:endParaRPr lang="cs-CZ" dirty="0" smtClean="0"/>
          </a:p>
          <a:p>
            <a:r>
              <a:rPr lang="cs-CZ" dirty="0" smtClean="0"/>
              <a:t>Modelové území – EVL Údolí Jihlavy</a:t>
            </a:r>
          </a:p>
          <a:p>
            <a:endParaRPr lang="cs-CZ" dirty="0" smtClean="0"/>
          </a:p>
          <a:p>
            <a:r>
              <a:rPr lang="cs-CZ" b="1" dirty="0" smtClean="0"/>
              <a:t>Samostatná práce  - Aktualizace + Mapování biotopů</a:t>
            </a:r>
            <a:endParaRPr lang="en-GB" b="1" dirty="0"/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u="sng" dirty="0" smtClean="0"/>
              <a:t>Mapování biotopů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5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94510"/>
            <a:ext cx="10515600" cy="540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Výstupy/k odevzdání: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sz="2000" b="1" dirty="0" smtClean="0"/>
              <a:t>Odevzdat: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cs-CZ" sz="2000" dirty="0" smtClean="0"/>
              <a:t>Mapka s vyznačenými typy biotopů, barevně vybarvené podle legendy; segmenty biotopů označeny příslušným číslem (</a:t>
            </a:r>
            <a:r>
              <a:rPr lang="cs-CZ" sz="2000" i="1" dirty="0" smtClean="0"/>
              <a:t>Segment No.</a:t>
            </a:r>
            <a:r>
              <a:rPr lang="cs-CZ" sz="2000" dirty="0" smtClean="0"/>
              <a:t>)</a:t>
            </a:r>
            <a:r>
              <a:rPr lang="cs-CZ" sz="2000" i="1" dirty="0" smtClean="0"/>
              <a:t> </a:t>
            </a:r>
            <a:r>
              <a:rPr lang="cs-CZ" sz="2000" dirty="0" smtClean="0"/>
              <a:t>odpovídajícím záznamu ve formuláři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cs-CZ" sz="2000" dirty="0" smtClean="0"/>
              <a:t>Zdigitalizovat část formuláře s </a:t>
            </a:r>
            <a:r>
              <a:rPr lang="cs-CZ" sz="2000" dirty="0"/>
              <a:t>výsledky </a:t>
            </a:r>
            <a:r>
              <a:rPr lang="cs-CZ" sz="2000" dirty="0" smtClean="0"/>
              <a:t>(</a:t>
            </a:r>
            <a:r>
              <a:rPr lang="cs-CZ" sz="2000" i="1" dirty="0" smtClean="0"/>
              <a:t>Aktualizace/mapování, Segment No., Biotop, Změna, Prostorová a věková struktura, Mrtvé dřevo, Degradace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Prezentovat v PPT</a:t>
            </a:r>
            <a:endParaRPr lang="cs-CZ" sz="2000" b="1" dirty="0"/>
          </a:p>
          <a:p>
            <a:pPr>
              <a:lnSpc>
                <a:spcPct val="134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Výsledek 1. aktualizace, 2. mapování </a:t>
            </a:r>
            <a:r>
              <a:rPr lang="cs-CZ" sz="2000" dirty="0"/>
              <a:t>jednotlivých </a:t>
            </a:r>
            <a:r>
              <a:rPr lang="cs-CZ" sz="2000" dirty="0" smtClean="0"/>
              <a:t>segmentů – ukazovat na mapce, </a:t>
            </a:r>
            <a:r>
              <a:rPr lang="cs-CZ" sz="2000" b="1" dirty="0" smtClean="0"/>
              <a:t>diskutovat současný stav/vývoj/degradaci biotopů</a:t>
            </a:r>
            <a:r>
              <a:rPr lang="cs-CZ" sz="2000" b="1" dirty="0"/>
              <a:t> </a:t>
            </a:r>
            <a:r>
              <a:rPr lang="cs-CZ" sz="2000" b="1" dirty="0" smtClean="0"/>
              <a:t>+ příčiny</a:t>
            </a:r>
            <a:r>
              <a:rPr lang="cs-CZ" sz="2000" dirty="0" smtClean="0"/>
              <a:t>, uvést indikačně </a:t>
            </a:r>
            <a:r>
              <a:rPr lang="cs-CZ" sz="2000" dirty="0"/>
              <a:t>významné druhy </a:t>
            </a:r>
            <a:r>
              <a:rPr lang="cs-CZ" sz="2000" dirty="0" smtClean="0"/>
              <a:t>rostlin v segmentech; věnovat pozornost zvláště biotopům, </a:t>
            </a:r>
            <a:r>
              <a:rPr lang="cs-CZ" sz="2000" dirty="0"/>
              <a:t>které patří k prioritním typům přírodních stanovišť dle 92/43/EHS; </a:t>
            </a:r>
            <a:r>
              <a:rPr lang="cs-CZ" sz="2000" u="sng" dirty="0">
                <a:solidFill>
                  <a:srgbClr val="FF0000"/>
                </a:solidFill>
              </a:rPr>
              <a:t>dokumentační fotky z terénu</a:t>
            </a:r>
            <a:r>
              <a:rPr lang="cs-CZ" sz="2000" u="sng" dirty="0" smtClean="0">
                <a:solidFill>
                  <a:srgbClr val="FF0000"/>
                </a:solidFill>
              </a:rPr>
              <a:t>!</a:t>
            </a:r>
            <a:endParaRPr lang="cs-CZ" sz="2000" dirty="0"/>
          </a:p>
          <a:p>
            <a:pPr marL="457200" indent="-457200">
              <a:lnSpc>
                <a:spcPct val="114000"/>
              </a:lnSpc>
              <a:buAutoNum type="arabicPeriod"/>
            </a:pPr>
            <a:endParaRPr lang="cs-CZ" sz="2000" dirty="0" smtClean="0"/>
          </a:p>
          <a:p>
            <a:pPr marL="457200" indent="-457200">
              <a:lnSpc>
                <a:spcPct val="114000"/>
              </a:lnSpc>
              <a:buAutoNum type="arabicPeriod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1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393064"/>
            <a:ext cx="10515600" cy="5997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Co je potřeba: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Mapový podklad – aktualizace + mapování (ZM10), </a:t>
            </a:r>
            <a:r>
              <a:rPr lang="cs-CZ" sz="2000" dirty="0" err="1" smtClean="0"/>
              <a:t>ortofoto</a:t>
            </a:r>
            <a:endParaRPr lang="cs-CZ" sz="2000" dirty="0" smtClean="0"/>
          </a:p>
          <a:p>
            <a:pPr>
              <a:lnSpc>
                <a:spcPct val="114000"/>
              </a:lnSpc>
            </a:pPr>
            <a:r>
              <a:rPr lang="cs-CZ" sz="2000" dirty="0"/>
              <a:t>Katalog </a:t>
            </a:r>
            <a:r>
              <a:rPr lang="cs-CZ" sz="2000" dirty="0" smtClean="0"/>
              <a:t>biotopů ČR, </a:t>
            </a:r>
            <a:r>
              <a:rPr lang="cs-CZ" sz="2000" dirty="0"/>
              <a:t>aplikace </a:t>
            </a:r>
            <a:r>
              <a:rPr lang="cs-CZ" sz="2000" dirty="0" err="1" smtClean="0"/>
              <a:t>VegKey</a:t>
            </a:r>
            <a:endParaRPr lang="cs-CZ" sz="2000" dirty="0" smtClean="0"/>
          </a:p>
          <a:p>
            <a:pPr>
              <a:lnSpc>
                <a:spcPct val="114000"/>
              </a:lnSpc>
            </a:pPr>
            <a:r>
              <a:rPr lang="cs-CZ" sz="2000" dirty="0" smtClean="0"/>
              <a:t>GPS, </a:t>
            </a:r>
            <a:r>
              <a:rPr lang="cs-CZ" sz="2000" dirty="0"/>
              <a:t>SW </a:t>
            </a:r>
            <a:r>
              <a:rPr lang="cs-CZ" sz="2000" dirty="0" err="1" smtClean="0"/>
              <a:t>Maps</a:t>
            </a:r>
            <a:r>
              <a:rPr lang="cs-CZ" sz="2000" dirty="0" smtClean="0"/>
              <a:t> (</a:t>
            </a:r>
            <a:r>
              <a:rPr lang="cs-CZ" sz="2000" dirty="0" err="1" smtClean="0"/>
              <a:t>ortofoto</a:t>
            </a:r>
            <a:r>
              <a:rPr lang="cs-CZ" sz="2000" dirty="0" smtClean="0"/>
              <a:t>, </a:t>
            </a:r>
            <a:r>
              <a:rPr lang="cs-CZ" sz="2000" dirty="0" err="1" smtClean="0"/>
              <a:t>OpenStreetMaps</a:t>
            </a:r>
            <a:r>
              <a:rPr lang="cs-CZ" sz="2000" dirty="0" smtClean="0"/>
              <a:t> území „</a:t>
            </a:r>
            <a:r>
              <a:rPr lang="cs-CZ" sz="2000" dirty="0" err="1" smtClean="0"/>
              <a:t>nakešované</a:t>
            </a:r>
            <a:r>
              <a:rPr lang="cs-CZ" sz="2000" dirty="0" smtClean="0"/>
              <a:t>“ v </a:t>
            </a:r>
            <a:r>
              <a:rPr lang="cs-CZ" sz="2000" dirty="0" err="1" smtClean="0"/>
              <a:t>mezipaměti</a:t>
            </a:r>
            <a:r>
              <a:rPr lang="cs-CZ" sz="2000" dirty="0" smtClean="0"/>
              <a:t>!)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Tabulka s podklady pro aktualizace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Vysvětlivky k atributové tabulce</a:t>
            </a:r>
          </a:p>
          <a:p>
            <a:pPr>
              <a:lnSpc>
                <a:spcPct val="114000"/>
              </a:lnSpc>
            </a:pPr>
            <a:r>
              <a:rPr lang="cs-CZ" sz="2000" dirty="0" err="1" smtClean="0"/>
              <a:t>Shapefile</a:t>
            </a:r>
            <a:r>
              <a:rPr lang="cs-CZ" sz="2000" dirty="0" smtClean="0"/>
              <a:t> s VMB pro aktualizace (pro SW </a:t>
            </a:r>
            <a:r>
              <a:rPr lang="cs-CZ" sz="2000" dirty="0" err="1" smtClean="0"/>
              <a:t>Maps</a:t>
            </a:r>
            <a:r>
              <a:rPr lang="cs-CZ" sz="2000" dirty="0" smtClean="0"/>
              <a:t>)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Formulář pro vlastní aktualizace/mapování biotopů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Barevná legenda pro mapování + vysvětlivky k parametrům, které budou zaznamenávány do formuláře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Číselník s typy degradace biotopů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Tužka, pastelky (vybarvit až na základně), podložka, </a:t>
            </a:r>
            <a:r>
              <a:rPr lang="cs-CZ" sz="2000" dirty="0" err="1" smtClean="0"/>
              <a:t>euroobal</a:t>
            </a:r>
            <a:r>
              <a:rPr lang="cs-CZ" sz="2000" dirty="0" smtClean="0"/>
              <a:t> proti dešti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Foťák/telefon</a:t>
            </a:r>
          </a:p>
        </p:txBody>
      </p:sp>
    </p:spTree>
    <p:extLst>
      <p:ext uri="{BB962C8B-B14F-4D97-AF65-F5344CB8AC3E}">
        <p14:creationId xmlns:p14="http://schemas.microsoft.com/office/powerpoint/2010/main" val="218347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Literatura, odkazy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123" y="1825625"/>
            <a:ext cx="11100619" cy="4351338"/>
          </a:xfrm>
        </p:spPr>
        <p:txBody>
          <a:bodyPr>
            <a:normAutofit/>
          </a:bodyPr>
          <a:lstStyle/>
          <a:p>
            <a:r>
              <a:rPr lang="cs-CZ" sz="2200" dirty="0"/>
              <a:t>Katalog biotopů ČR, II. vydání (Chytrý et al. 2010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Mapování </a:t>
            </a:r>
            <a:r>
              <a:rPr lang="cs-CZ" sz="2200" dirty="0"/>
              <a:t>biotopů v České republice (</a:t>
            </a:r>
            <a:r>
              <a:rPr lang="cs-CZ" sz="2200" dirty="0" err="1" smtClean="0"/>
              <a:t>Härtel</a:t>
            </a:r>
            <a:r>
              <a:rPr lang="cs-CZ" sz="2200" dirty="0"/>
              <a:t>, </a:t>
            </a:r>
            <a:r>
              <a:rPr lang="cs-CZ" sz="2200" dirty="0" err="1"/>
              <a:t>Lončáková</a:t>
            </a:r>
            <a:r>
              <a:rPr lang="cs-CZ" sz="2200" dirty="0"/>
              <a:t> </a:t>
            </a:r>
            <a:r>
              <a:rPr lang="en-US" sz="2200" dirty="0"/>
              <a:t>&amp;</a:t>
            </a:r>
            <a:r>
              <a:rPr lang="cs-CZ" sz="2200" dirty="0" smtClean="0"/>
              <a:t> </a:t>
            </a:r>
            <a:r>
              <a:rPr lang="cs-CZ" sz="2200" dirty="0"/>
              <a:t>Hošek 2009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Metodika aktualizace vrstvy mapování biotopů, pracovní verze pro sezonu 2017 (</a:t>
            </a:r>
            <a:r>
              <a:rPr lang="cs-CZ" sz="2200" dirty="0" err="1" smtClean="0"/>
              <a:t>Lustyk</a:t>
            </a:r>
            <a:r>
              <a:rPr lang="cs-CZ" sz="2200" dirty="0" smtClean="0"/>
              <a:t> 2017)</a:t>
            </a:r>
            <a:endParaRPr lang="cs-CZ" sz="2200" dirty="0"/>
          </a:p>
          <a:p>
            <a:r>
              <a:rPr lang="cs-CZ" sz="2200" dirty="0"/>
              <a:t>NATURA 2000, portál AOPK ČR -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www.nature.cz/natura2000-design3/hp.php</a:t>
            </a:r>
            <a:r>
              <a:rPr lang="cs-CZ" sz="2200" dirty="0" smtClean="0"/>
              <a:t> </a:t>
            </a:r>
          </a:p>
          <a:p>
            <a:r>
              <a:rPr lang="cs-CZ" sz="2200" dirty="0" smtClean="0"/>
              <a:t>Příručka hodnocení biotopů (</a:t>
            </a:r>
            <a:r>
              <a:rPr lang="cs-CZ" sz="2200" dirty="0" err="1" smtClean="0"/>
              <a:t>Filippov</a:t>
            </a:r>
            <a:r>
              <a:rPr lang="cs-CZ" sz="2200" dirty="0" smtClean="0"/>
              <a:t> et al. 2016)</a:t>
            </a:r>
          </a:p>
          <a:p>
            <a:r>
              <a:rPr lang="cs-CZ" sz="2200" dirty="0" smtClean="0"/>
              <a:t>Směrnice 92/43/EHS, Příloha I. </a:t>
            </a:r>
            <a:r>
              <a:rPr lang="cs-CZ" sz="2200" dirty="0"/>
              <a:t>- </a:t>
            </a:r>
            <a:r>
              <a:rPr lang="cs-CZ" sz="2200" dirty="0">
                <a:hlinkClick r:id="rId3"/>
              </a:rPr>
              <a:t>http://</a:t>
            </a:r>
            <a:r>
              <a:rPr lang="cs-CZ" sz="2200" dirty="0" smtClean="0">
                <a:hlinkClick r:id="rId3"/>
              </a:rPr>
              <a:t>www.nature.cz/publik_syst2/files08/priloha_i.pdf</a:t>
            </a:r>
            <a:r>
              <a:rPr lang="cs-CZ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8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T3.3 Úzkolisté suché trávníky</a:t>
            </a:r>
          </a:p>
          <a:p>
            <a:r>
              <a:rPr lang="cs-CZ" dirty="0" smtClean="0"/>
              <a:t>T3.4 Širokolisté suché trávníky</a:t>
            </a:r>
          </a:p>
          <a:p>
            <a:r>
              <a:rPr lang="cs-CZ" dirty="0" smtClean="0"/>
              <a:t>K4 </a:t>
            </a:r>
            <a:r>
              <a:rPr lang="cs-CZ" dirty="0"/>
              <a:t>Nízké </a:t>
            </a:r>
            <a:r>
              <a:rPr lang="cs-CZ" dirty="0" smtClean="0"/>
              <a:t>xerofilní křoviny</a:t>
            </a:r>
          </a:p>
          <a:p>
            <a:r>
              <a:rPr lang="cs-CZ" dirty="0" smtClean="0"/>
              <a:t>T7 Slaniska</a:t>
            </a:r>
          </a:p>
          <a:p>
            <a:endParaRPr lang="cs-CZ" dirty="0"/>
          </a:p>
          <a:p>
            <a:r>
              <a:rPr lang="cs-CZ" dirty="0" smtClean="0"/>
              <a:t>L3.3 Karpatské </a:t>
            </a:r>
            <a:r>
              <a:rPr lang="cs-CZ" dirty="0" err="1" smtClean="0"/>
              <a:t>dubohabřiny</a:t>
            </a:r>
            <a:endParaRPr lang="cs-CZ" dirty="0" smtClean="0"/>
          </a:p>
          <a:p>
            <a:r>
              <a:rPr lang="cs-CZ" dirty="0" smtClean="0"/>
              <a:t>L3.4 Panonské </a:t>
            </a:r>
            <a:r>
              <a:rPr lang="cs-CZ" dirty="0" err="1" smtClean="0"/>
              <a:t>dubohabřiny</a:t>
            </a:r>
            <a:endParaRPr lang="cs-CZ" dirty="0" smtClean="0"/>
          </a:p>
          <a:p>
            <a:r>
              <a:rPr lang="cs-CZ" dirty="0"/>
              <a:t>L6.2 Panonské teplomilné doubravy na spraši</a:t>
            </a:r>
          </a:p>
        </p:txBody>
      </p:sp>
    </p:spTree>
    <p:extLst>
      <p:ext uri="{BB962C8B-B14F-4D97-AF65-F5344CB8AC3E}">
        <p14:creationId xmlns:p14="http://schemas.microsoft.com/office/powerpoint/2010/main" val="33719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6988" y="6400800"/>
            <a:ext cx="1358901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i="1"/>
              <a:t>lužní les</a:t>
            </a:r>
            <a:endParaRPr lang="cs-CZ" altLang="cs-CZ" i="1"/>
          </a:p>
        </p:txBody>
      </p:sp>
      <p:pic>
        <p:nvPicPr>
          <p:cNvPr id="8" name="Picture 8" descr="102-0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40"/>
            <a:ext cx="4180684" cy="628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4" y="0"/>
            <a:ext cx="6248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2355241"/>
            <a:ext cx="3017520" cy="45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207672" y="6400800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L1</a:t>
            </a:r>
            <a:r>
              <a:rPr lang="cs-CZ" dirty="0" smtClean="0"/>
              <a:t> Mokřadní olšiny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18884" y="4310896"/>
            <a:ext cx="22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</a:t>
            </a:r>
            <a:r>
              <a:rPr lang="cs-CZ" dirty="0" smtClean="0"/>
              <a:t> Skály, sutě a jeskyně</a:t>
            </a:r>
            <a:endParaRPr lang="en-GB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850108" y="5243929"/>
            <a:ext cx="332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R1.1</a:t>
            </a:r>
            <a:r>
              <a:rPr lang="cs-CZ" dirty="0" smtClean="0"/>
              <a:t> Luční </a:t>
            </a:r>
            <a:r>
              <a:rPr lang="cs-CZ" dirty="0" err="1" smtClean="0"/>
              <a:t>pěnovcová</a:t>
            </a:r>
            <a:r>
              <a:rPr lang="cs-CZ" dirty="0" smtClean="0"/>
              <a:t> prameniště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3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Co to je a k čemu...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9472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Aft>
                <a:spcPts val="1200"/>
              </a:spcAft>
            </a:pPr>
            <a:r>
              <a:rPr lang="cs-CZ" sz="2000" dirty="0" smtClean="0"/>
              <a:t>Celoplošná informace o výskytu, stavu a rozloze </a:t>
            </a:r>
            <a:r>
              <a:rPr lang="cs-CZ" sz="2000" b="1" dirty="0" smtClean="0"/>
              <a:t>přírodních biotopů</a:t>
            </a:r>
            <a:r>
              <a:rPr lang="cs-CZ" sz="2000" dirty="0" smtClean="0"/>
              <a:t> (typů přírodních stanovišť) na území ČR; spravuje AOPK ČR</a:t>
            </a:r>
          </a:p>
          <a:p>
            <a:pPr>
              <a:lnSpc>
                <a:spcPct val="124000"/>
              </a:lnSpc>
              <a:spcAft>
                <a:spcPts val="1200"/>
              </a:spcAft>
            </a:pPr>
            <a:r>
              <a:rPr lang="cs-CZ" sz="2000" dirty="0" smtClean="0"/>
              <a:t>Odborný podklad pro vytvoření národního návrhu evropsky významných lokalit soustavy NATURA 2000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cs-CZ" sz="2000" dirty="0"/>
              <a:t> </a:t>
            </a:r>
            <a:r>
              <a:rPr lang="cs-CZ" sz="2000" dirty="0" smtClean="0"/>
              <a:t>povinnost dle směrnice </a:t>
            </a:r>
            <a:r>
              <a:rPr lang="cs-CZ" sz="2000" dirty="0"/>
              <a:t>92/43/EEC</a:t>
            </a:r>
            <a:endParaRPr lang="cs-CZ" sz="2000" dirty="0" smtClean="0"/>
          </a:p>
          <a:p>
            <a:pPr>
              <a:lnSpc>
                <a:spcPct val="124000"/>
              </a:lnSpc>
              <a:spcAft>
                <a:spcPts val="1200"/>
              </a:spcAft>
            </a:pPr>
            <a:r>
              <a:rPr lang="cs-CZ" sz="2000" dirty="0" smtClean="0"/>
              <a:t>Ochrana vzácných a ohrožených druhů a přírodních stanovišť v rámci EU –monitoring, změny, vývoj</a:t>
            </a:r>
          </a:p>
          <a:p>
            <a:pPr>
              <a:lnSpc>
                <a:spcPct val="124000"/>
              </a:lnSpc>
            </a:pPr>
            <a:r>
              <a:rPr lang="cs-CZ" sz="2000" dirty="0" smtClean="0"/>
              <a:t>Využíváno dále pracovníky veřejné správy, soukromými subjekty (např. zpracování odborných posudků), věda a výzkum; i floristická a vegetační data!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498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160" y="558800"/>
            <a:ext cx="7915198" cy="5943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Přírodní vs. nepřírodní biotopy</a:t>
            </a:r>
          </a:p>
          <a:p>
            <a:r>
              <a:rPr lang="cs-CZ" sz="2400" dirty="0" smtClean="0"/>
              <a:t>Prioritní typy přírodních stanovišť (92/43/EHS, </a:t>
            </a:r>
            <a:r>
              <a:rPr lang="cs-CZ" sz="2400" dirty="0"/>
              <a:t>Příloha </a:t>
            </a:r>
            <a:r>
              <a:rPr lang="cs-CZ" sz="2400" dirty="0" smtClean="0"/>
              <a:t>I)</a:t>
            </a:r>
          </a:p>
          <a:p>
            <a:endParaRPr lang="cs-CZ" sz="2400" dirty="0" smtClean="0"/>
          </a:p>
          <a:p>
            <a:r>
              <a:rPr lang="cs-CZ" sz="2400" dirty="0" smtClean="0"/>
              <a:t>v ČR identifikováno 60 typů přírodních stanovišť soustavy NATURA 2000 – z toho 19 prioritních</a:t>
            </a:r>
          </a:p>
          <a:p>
            <a:endParaRPr lang="cs-CZ" sz="2400" dirty="0" smtClean="0"/>
          </a:p>
          <a:p>
            <a:r>
              <a:rPr lang="cs-CZ" sz="2400" dirty="0" smtClean="0"/>
              <a:t>Mapování </a:t>
            </a:r>
            <a:r>
              <a:rPr lang="cs-CZ" sz="2400" dirty="0"/>
              <a:t>probíhalo (</a:t>
            </a:r>
            <a:r>
              <a:rPr lang="cs-CZ" sz="2400" dirty="0" smtClean="0"/>
              <a:t>2000)2001–2004: </a:t>
            </a:r>
            <a:r>
              <a:rPr lang="cs-CZ" sz="2400" b="1" dirty="0"/>
              <a:t>VMB</a:t>
            </a:r>
            <a:r>
              <a:rPr lang="cs-CZ" sz="2400" dirty="0"/>
              <a:t> </a:t>
            </a:r>
            <a:r>
              <a:rPr lang="cs-CZ" sz="2400" dirty="0" smtClean="0"/>
              <a:t>(GIS databáze)</a:t>
            </a:r>
          </a:p>
          <a:p>
            <a:endParaRPr lang="cs-CZ" sz="2400" dirty="0" smtClean="0"/>
          </a:p>
          <a:p>
            <a:r>
              <a:rPr lang="cs-CZ" sz="2400" dirty="0" smtClean="0"/>
              <a:t>2005 expertní posouzení a korekce výsledků mapování (tzv. rektifikace)</a:t>
            </a:r>
          </a:p>
          <a:p>
            <a:endParaRPr lang="en-GB" sz="2400" dirty="0"/>
          </a:p>
          <a:p>
            <a:r>
              <a:rPr lang="cs-CZ" sz="2400" dirty="0" smtClean="0"/>
              <a:t>Od 2006 probíhají </a:t>
            </a:r>
            <a:r>
              <a:rPr lang="cs-CZ" sz="2400" b="1" dirty="0" smtClean="0"/>
              <a:t>Aktualizace mapování biotopů </a:t>
            </a:r>
          </a:p>
          <a:p>
            <a:pPr marL="0" indent="0">
              <a:buNone/>
            </a:pPr>
            <a:r>
              <a:rPr lang="cs-CZ" sz="2400" dirty="0" smtClean="0"/>
              <a:t>	(cca 1/12 území za rok)</a:t>
            </a:r>
          </a:p>
          <a:p>
            <a:endParaRPr lang="en-GB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84" y="1007586"/>
            <a:ext cx="3425304" cy="503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6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360" y="101600"/>
            <a:ext cx="4409440" cy="59436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/>
              <a:t>V Vodní toky a nádrže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V1 </a:t>
            </a:r>
            <a:r>
              <a:rPr lang="cs-CZ" sz="1600" dirty="0" err="1" smtClean="0"/>
              <a:t>Makrofytní</a:t>
            </a:r>
            <a:r>
              <a:rPr lang="cs-CZ" sz="1600" dirty="0" smtClean="0"/>
              <a:t> vegetace přirozeně eutrofních a </a:t>
            </a:r>
            <a:r>
              <a:rPr lang="cs-CZ" sz="1600" dirty="0" err="1" smtClean="0"/>
              <a:t>mezotrofních</a:t>
            </a:r>
            <a:r>
              <a:rPr lang="cs-CZ" sz="1600" dirty="0" smtClean="0"/>
              <a:t> stojatých vod</a:t>
            </a:r>
          </a:p>
          <a:p>
            <a:pPr marL="0" indent="0">
              <a:buNone/>
            </a:pPr>
            <a:r>
              <a:rPr lang="cs-CZ" sz="1600" dirty="0" smtClean="0"/>
              <a:t>V2 </a:t>
            </a:r>
            <a:r>
              <a:rPr lang="cs-CZ" sz="1600" dirty="0" err="1" smtClean="0"/>
              <a:t>Makrofytní</a:t>
            </a:r>
            <a:r>
              <a:rPr lang="cs-CZ" sz="1600" dirty="0" smtClean="0"/>
              <a:t> vegetace mělkých stojatých vod</a:t>
            </a:r>
          </a:p>
          <a:p>
            <a:pPr marL="0" indent="0">
              <a:buNone/>
            </a:pPr>
            <a:r>
              <a:rPr lang="cs-CZ" sz="1600" dirty="0" smtClean="0"/>
              <a:t>V3 </a:t>
            </a:r>
            <a:r>
              <a:rPr lang="cs-CZ" sz="1600" dirty="0" err="1" smtClean="0"/>
              <a:t>Makrofytní</a:t>
            </a:r>
            <a:r>
              <a:rPr lang="cs-CZ" sz="1600" dirty="0" smtClean="0"/>
              <a:t> vegetace oligotrofních jezírek a tůní</a:t>
            </a:r>
          </a:p>
          <a:p>
            <a:pPr marL="0" indent="0">
              <a:buNone/>
            </a:pPr>
            <a:r>
              <a:rPr lang="cs-CZ" sz="1600" dirty="0" smtClean="0"/>
              <a:t>V4 </a:t>
            </a:r>
            <a:r>
              <a:rPr lang="cs-CZ" sz="1600" dirty="0" err="1" smtClean="0"/>
              <a:t>Makrofytní</a:t>
            </a:r>
            <a:r>
              <a:rPr lang="cs-CZ" sz="1600" dirty="0" smtClean="0"/>
              <a:t> vegetace vodních toků</a:t>
            </a:r>
          </a:p>
          <a:p>
            <a:pPr marL="0" indent="0">
              <a:buNone/>
            </a:pPr>
            <a:r>
              <a:rPr lang="cs-CZ" sz="1600" dirty="0" smtClean="0"/>
              <a:t>V5 Vegetace parožnatek</a:t>
            </a:r>
          </a:p>
          <a:p>
            <a:pPr marL="0" indent="0">
              <a:buNone/>
            </a:pPr>
            <a:r>
              <a:rPr lang="cs-CZ" sz="1600" dirty="0" smtClean="0"/>
              <a:t>V6 Vegetace šídlatek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/>
              <a:t>M Mokřady a pobřežní vegetace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M1 Rákosiny a vegetace vysokých ostřic</a:t>
            </a:r>
          </a:p>
          <a:p>
            <a:pPr marL="0" indent="0">
              <a:buNone/>
            </a:pPr>
            <a:r>
              <a:rPr lang="cs-CZ" sz="1600" dirty="0" smtClean="0"/>
              <a:t>M2 Vegetace jednoletých vlhkomilných bylin</a:t>
            </a:r>
          </a:p>
          <a:p>
            <a:pPr marL="0" indent="0">
              <a:buNone/>
            </a:pPr>
            <a:r>
              <a:rPr lang="cs-CZ" sz="1600" dirty="0" smtClean="0"/>
              <a:t>M3 Vegetace vytrvalých obojživelných bylin</a:t>
            </a:r>
          </a:p>
          <a:p>
            <a:pPr marL="0" indent="0">
              <a:buNone/>
            </a:pPr>
            <a:r>
              <a:rPr lang="cs-CZ" sz="1600" dirty="0" smtClean="0"/>
              <a:t>M4 Štěrkové říční náplavy</a:t>
            </a:r>
          </a:p>
          <a:p>
            <a:pPr marL="0" indent="0">
              <a:buNone/>
            </a:pPr>
            <a:r>
              <a:rPr lang="cs-CZ" sz="1600" dirty="0" smtClean="0"/>
              <a:t>M5 Devětsilové lemy horských potoků</a:t>
            </a:r>
          </a:p>
          <a:p>
            <a:pPr marL="0" indent="0">
              <a:buNone/>
            </a:pPr>
            <a:r>
              <a:rPr lang="cs-CZ" sz="1600" dirty="0" smtClean="0"/>
              <a:t>M6 Bahnité říční náplavy</a:t>
            </a:r>
          </a:p>
          <a:p>
            <a:pPr marL="0" indent="0">
              <a:buNone/>
            </a:pPr>
            <a:r>
              <a:rPr lang="cs-CZ" sz="1600" dirty="0" smtClean="0"/>
              <a:t>M7 Bylinné lemy nížinných řek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/>
              <a:t>R Prameniště a rašeliniště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R1 Prameniště </a:t>
            </a:r>
          </a:p>
          <a:p>
            <a:pPr marL="0" indent="0">
              <a:buNone/>
            </a:pPr>
            <a:r>
              <a:rPr lang="cs-CZ" sz="1600" dirty="0" smtClean="0"/>
              <a:t>R2 Slatinná a přechodová rašeliniště</a:t>
            </a:r>
          </a:p>
          <a:p>
            <a:pPr marL="0" indent="0">
              <a:buNone/>
            </a:pPr>
            <a:r>
              <a:rPr lang="cs-CZ" sz="1600" dirty="0" smtClean="0"/>
              <a:t>R3 Vrchoviště</a:t>
            </a:r>
            <a:endParaRPr lang="en-GB" sz="1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8680" y="101600"/>
            <a:ext cx="400304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 smtClean="0"/>
              <a:t>S Skály, sutě a jeskyně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S1 Skály a droliny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S2 Pohyblivé sutě</a:t>
            </a:r>
            <a:endParaRPr lang="cs-CZ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S3 Jeskyně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 smtClean="0"/>
              <a:t>A Alpínské bezlesí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A1 Alpínské trávníky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A2 Alpínská a subalpínská keříčková vegetace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A3 Sněhová </a:t>
            </a:r>
            <a:r>
              <a:rPr lang="cs-CZ" sz="1600" dirty="0" err="1" smtClean="0"/>
              <a:t>vyležiska</a:t>
            </a: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A4 Subalpínská </a:t>
            </a:r>
            <a:r>
              <a:rPr lang="cs-CZ" sz="1600" dirty="0" err="1" smtClean="0"/>
              <a:t>vysokobylinná</a:t>
            </a:r>
            <a:r>
              <a:rPr lang="cs-CZ" sz="1600" dirty="0" smtClean="0"/>
              <a:t> vegetace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A5 Skalní vegetace sudetských karů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A6 Acidofilní vegetace alpínských skal a drolin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A7 Kosodřevina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A8 Subalpínské listnaté křoviny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 smtClean="0"/>
              <a:t>T Sekundární trávníky a vřesoviště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T1 Louky a pastviny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T2 Smilkové trávníky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T3 Suché trávníky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T4 Lesní lemy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T5 Trávníky písčin a mělkých půd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T6 Vegetace efemér a sukulentů</a:t>
            </a:r>
            <a:endParaRPr lang="en-GB" sz="16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737600" y="101600"/>
            <a:ext cx="400304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T7 Slaniska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T8 Nížinná a horská vřesoviště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 smtClean="0"/>
              <a:t>K Křoviny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K1 Mokřadní vrbiny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K2 Vrbové křoviny podél toků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K3 Vysoké mezofilní a xerofilní křoviny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K4 Nízké xerofilní křoviny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600" b="1" dirty="0" smtClean="0"/>
              <a:t>L Lesy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dirty="0" smtClean="0"/>
              <a:t>L1 Mokřadní olšiny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L2 Lužní lesy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L3 </a:t>
            </a:r>
            <a:r>
              <a:rPr lang="cs-CZ" sz="1600" dirty="0" err="1" smtClean="0"/>
              <a:t>Dubohabřiny</a:t>
            </a: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L4 Suťové lesy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L5 Bučiny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L6 Teplomilné doubravy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L7 Acidofilní doubravy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L8 Suché bory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L9 Smrčiny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L10 Rašelinné lesy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243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6" y="668594"/>
            <a:ext cx="10770607" cy="56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" y="422592"/>
            <a:ext cx="4065881" cy="60147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23" y="422593"/>
            <a:ext cx="4072278" cy="6016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1" y="1677173"/>
            <a:ext cx="3941822" cy="48190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06539" y="422592"/>
            <a:ext cx="4614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Viz též: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www.biomonitoring.cz/stanoviste.php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3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640" y="-31115"/>
            <a:ext cx="10515600" cy="1325563"/>
          </a:xfrm>
        </p:spPr>
        <p:txBody>
          <a:bodyPr/>
          <a:lstStyle/>
          <a:p>
            <a:r>
              <a:rPr lang="cs-CZ" u="sng" dirty="0" smtClean="0"/>
              <a:t>Obsah VMB a aktualizací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640" y="1005840"/>
            <a:ext cx="10515600" cy="481584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Segmenty biotopů </a:t>
            </a:r>
            <a:r>
              <a:rPr lang="cs-CZ" sz="2200" dirty="0" err="1" smtClean="0"/>
              <a:t>vymapované</a:t>
            </a:r>
            <a:r>
              <a:rPr lang="cs-CZ" sz="2200" dirty="0" smtClean="0"/>
              <a:t> v měřítku 1:10 000</a:t>
            </a:r>
          </a:p>
          <a:p>
            <a:endParaRPr lang="cs-CZ" sz="2200" dirty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en-GB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475090"/>
            <a:ext cx="6183910" cy="46005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279" y="1182839"/>
            <a:ext cx="4520893" cy="41165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12" y="6075680"/>
            <a:ext cx="111633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1429</Words>
  <Application>Microsoft Office PowerPoint</Application>
  <PresentationFormat>Širokoúhlá obrazovka</PresentationFormat>
  <Paragraphs>217</Paragraphs>
  <Slides>23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Mapování biotopů  Background + Samostatná práce</vt:lpstr>
      <vt:lpstr>Mapování biotopů</vt:lpstr>
      <vt:lpstr>Prezentace aplikace PowerPoint</vt:lpstr>
      <vt:lpstr>Co to je a k čemu...</vt:lpstr>
      <vt:lpstr>Prezentace aplikace PowerPoint</vt:lpstr>
      <vt:lpstr>Prezentace aplikace PowerPoint</vt:lpstr>
      <vt:lpstr>Prezentace aplikace PowerPoint</vt:lpstr>
      <vt:lpstr>Prezentace aplikace PowerPoint</vt:lpstr>
      <vt:lpstr>Obsah VMB a aktualizací</vt:lpstr>
      <vt:lpstr>Data z AOPK</vt:lpstr>
      <vt:lpstr>Data z AOPK</vt:lpstr>
      <vt:lpstr>Modelové území – EVL Údolí Jihlavy</vt:lpstr>
      <vt:lpstr>Prioritní biotopy v EVL Údolí Jihlavy</vt:lpstr>
      <vt:lpstr>Samostatná práce</vt:lpstr>
      <vt:lpstr>Prezentace aplikace PowerPoint</vt:lpstr>
      <vt:lpstr>Prezentace aplikace PowerPoint</vt:lpstr>
      <vt:lpstr>Jak na to...</vt:lpstr>
      <vt:lpstr>Prezentace aplikace PowerPoint</vt:lpstr>
      <vt:lpstr>Prezentace aplikace PowerPoint</vt:lpstr>
      <vt:lpstr>Prezentace aplikace PowerPoint</vt:lpstr>
      <vt:lpstr>Prezentace aplikace PowerPoint</vt:lpstr>
      <vt:lpstr>Literatura, odkazy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Mapování biotopů</dc:title>
  <dc:creator>martin</dc:creator>
  <cp:lastModifiedBy>martin</cp:lastModifiedBy>
  <cp:revision>58</cp:revision>
  <dcterms:created xsi:type="dcterms:W3CDTF">2017-06-01T16:52:20Z</dcterms:created>
  <dcterms:modified xsi:type="dcterms:W3CDTF">2020-08-25T16:15:23Z</dcterms:modified>
</cp:coreProperties>
</file>