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1" r:id="rId2"/>
    <p:sldId id="420" r:id="rId3"/>
    <p:sldId id="421" r:id="rId4"/>
    <p:sldId id="422" r:id="rId5"/>
    <p:sldId id="432" r:id="rId6"/>
    <p:sldId id="462" r:id="rId7"/>
    <p:sldId id="423" r:id="rId8"/>
    <p:sldId id="430" r:id="rId9"/>
    <p:sldId id="431" r:id="rId10"/>
    <p:sldId id="463" r:id="rId11"/>
    <p:sldId id="451" r:id="rId12"/>
    <p:sldId id="450" r:id="rId13"/>
    <p:sldId id="453" r:id="rId14"/>
    <p:sldId id="454" r:id="rId15"/>
    <p:sldId id="457" r:id="rId16"/>
    <p:sldId id="458" r:id="rId17"/>
    <p:sldId id="459" r:id="rId18"/>
    <p:sldId id="434" r:id="rId19"/>
    <p:sldId id="438" r:id="rId20"/>
    <p:sldId id="436" r:id="rId21"/>
    <p:sldId id="439" r:id="rId22"/>
    <p:sldId id="461" r:id="rId23"/>
    <p:sldId id="440" r:id="rId24"/>
    <p:sldId id="435" r:id="rId25"/>
    <p:sldId id="433" r:id="rId26"/>
    <p:sldId id="441" r:id="rId27"/>
    <p:sldId id="442" r:id="rId28"/>
    <p:sldId id="443" r:id="rId29"/>
    <p:sldId id="445" r:id="rId30"/>
    <p:sldId id="448" r:id="rId31"/>
    <p:sldId id="449" r:id="rId32"/>
    <p:sldId id="446" r:id="rId33"/>
    <p:sldId id="44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CCFF33"/>
    <a:srgbClr val="FFFF66"/>
    <a:srgbClr val="3366CC"/>
    <a:srgbClr val="FFFF00"/>
    <a:srgbClr val="003399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1464" y="34"/>
      </p:cViewPr>
      <p:guideLst>
        <p:guide orient="horz" pos="224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0.75000000000000155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0.8181818181818199</c:v>
                </c:pt>
                <c:pt idx="10">
                  <c:v>0.8333333333333337</c:v>
                </c:pt>
                <c:pt idx="11">
                  <c:v>0.84615384615384803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0.87500000000000155</c:v>
                </c:pt>
                <c:pt idx="15">
                  <c:v>0.88235294117647067</c:v>
                </c:pt>
                <c:pt idx="16">
                  <c:v>0.88888888888889095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0.90476190476190332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0.93548387096774044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0.94736842105262997</c:v>
                </c:pt>
                <c:pt idx="37">
                  <c:v>0.94871794871794612</c:v>
                </c:pt>
                <c:pt idx="38">
                  <c:v>0.95000000000000062</c:v>
                </c:pt>
                <c:pt idx="39">
                  <c:v>0.95121951219512346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0.95454545454545636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0.95918367346938949</c:v>
                </c:pt>
                <c:pt idx="48">
                  <c:v>0.96000000000000063</c:v>
                </c:pt>
                <c:pt idx="49">
                  <c:v>0.96078431372549189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0.96296296296296047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0.96491228070175239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0.96774193548387533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A5-4727-8601-6C4786592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21536"/>
        <c:axId val="101923072"/>
      </c:scatterChart>
      <c:valAx>
        <c:axId val="101921536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1923072"/>
        <c:crosses val="autoZero"/>
        <c:crossBetween val="midCat"/>
      </c:valAx>
      <c:valAx>
        <c:axId val="101923072"/>
        <c:scaling>
          <c:orientation val="minMax"/>
          <c:max val="1"/>
        </c:scaling>
        <c:delete val="0"/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192153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5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6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2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9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6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41" y="2116146"/>
            <a:ext cx="7426089" cy="42764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3557" y="527221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Molekulární hodiny nejsou metronom!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815914" y="4094204"/>
            <a:ext cx="2141838" cy="774357"/>
          </a:xfrm>
          <a:prstGeom prst="wedgeRectCallout">
            <a:avLst>
              <a:gd name="adj1" fmla="val -44508"/>
              <a:gd name="adj2" fmla="val -9840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akumulace substitucí v čase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113" y="1350776"/>
            <a:ext cx="5202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 nezávislých realizací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Poissonova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procesu:</a:t>
            </a:r>
          </a:p>
        </p:txBody>
      </p:sp>
    </p:spTree>
    <p:extLst>
      <p:ext uri="{BB962C8B-B14F-4D97-AF65-F5344CB8AC3E}">
        <p14:creationId xmlns:p14="http://schemas.microsoft.com/office/powerpoint/2010/main" val="16036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347663"/>
            <a:ext cx="7342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velikost těla?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04" y="895321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obecně vyšší u teplokrevných organismů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generační doba?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0388" y="347663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metabolismus?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2979652"/>
            <a:ext cx="7135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hodiny DNA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bližší generačnímu času</a:t>
            </a:r>
          </a:p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hodiny AA  bližší absolutnímu času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Gillooly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et al. (2005): hodiny vztaženy na jednotku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metabolické energie adjustované na hmotnost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5397805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rychlost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5600"/>
            <a:ext cx="8229600" cy="72355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>
                <a:solidFill>
                  <a:srgbClr val="DE0000"/>
                </a:solidFill>
                <a:latin typeface="Arial" pitchFamily="34" charset="0"/>
              </a:rPr>
              <a:t>Pozor při využívání molekulárních hodin: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1771135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altLang="cs-CZ" sz="2400" dirty="0">
                <a:latin typeface="Arial" pitchFamily="34" charset="0"/>
              </a:rPr>
              <a:t>Rozdíly v substitučních rychlostech mezi skupinami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 	organismů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Správná kalibrace: např. pro Metazoa často jen jeden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	kalibrační bod – savci-ptáci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Intervaly spolehlivosti často velmi široké</a:t>
            </a:r>
            <a:endParaRPr 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735157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Kromě mezidruhové variability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2 školy: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514" y="2777524"/>
            <a:ext cx="2099276" cy="209927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0388" y="656153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charset="0"/>
              </a:rPr>
              <a:t>T</a:t>
            </a:r>
            <a:r>
              <a:rPr lang="cs-CZ" sz="2000" dirty="0" err="1">
                <a:latin typeface="Arial" charset="0"/>
              </a:rPr>
              <a:t>homas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</a:t>
            </a:r>
            <a:r>
              <a:rPr lang="cs-CZ" sz="2000" dirty="0" err="1">
                <a:latin typeface="Arial" charset="0"/>
              </a:rPr>
              <a:t>enry</a:t>
            </a:r>
            <a:r>
              <a:rPr lang="en-US" sz="2000" dirty="0">
                <a:latin typeface="Arial" charset="0"/>
              </a:rPr>
              <a:t> Morgan, </a:t>
            </a:r>
            <a:r>
              <a:rPr lang="cs-CZ" sz="2000" dirty="0">
                <a:latin typeface="Arial" charset="0"/>
              </a:rPr>
              <a:t>Hermann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DE0000"/>
                </a:solidFill>
                <a:latin typeface="Arial" charset="0"/>
              </a:rPr>
              <a:t>„klasická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charset="0"/>
              </a:rPr>
              <a:t>inbrední</a:t>
            </a:r>
            <a:r>
              <a:rPr lang="cs-CZ" sz="2000" dirty="0">
                <a:latin typeface="Arial" charset="0"/>
              </a:rPr>
              <a:t> kmeny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melanogaster</a:t>
            </a:r>
            <a:r>
              <a:rPr lang="cs-CZ" sz="2000" dirty="0">
                <a:latin typeface="Arial" charset="0"/>
              </a:rPr>
              <a:t>, var. ovlivňující morfologické znaky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T.H. Morgan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190" y="1841784"/>
            <a:ext cx="2219466" cy="274659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3725" y="381000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Alfred </a:t>
            </a:r>
            <a:r>
              <a:rPr lang="cs-CZ" sz="2000" dirty="0" err="1">
                <a:latin typeface="Arial" charset="0"/>
              </a:rPr>
              <a:t>Sturtevant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Theodosius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Dobzhansky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DE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přírodní populace octomilek, struktura proužků obřích chromozomů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rozsáhlá </a:t>
            </a:r>
            <a:r>
              <a:rPr lang="cs-CZ" sz="2000" dirty="0" err="1">
                <a:latin typeface="Arial" charset="0"/>
                <a:sym typeface="Symbol"/>
              </a:rPr>
              <a:t>diverzita</a:t>
            </a:r>
            <a:r>
              <a:rPr lang="cs-CZ" sz="2000" dirty="0">
                <a:latin typeface="Arial" charset="0"/>
                <a:sym typeface="Symbol"/>
              </a:rPr>
              <a:t>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>
                <a:latin typeface="Arial" charset="0"/>
              </a:rPr>
              <a:t>Harris</a:t>
            </a:r>
            <a:r>
              <a:rPr lang="cs-CZ" sz="2000" dirty="0">
                <a:latin typeface="Arial" charset="0"/>
              </a:rPr>
              <a:t> – člověk </a:t>
            </a:r>
          </a:p>
          <a:p>
            <a:pPr defTabSz="540000"/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Lewontin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pseudoobscura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Johnson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</a:t>
            </a:r>
            <a:r>
              <a:rPr lang="cs-CZ" sz="2000" dirty="0">
                <a:latin typeface="Arial" charset="0"/>
              </a:rPr>
              <a:t>. – </a:t>
            </a:r>
            <a:r>
              <a:rPr lang="cs-CZ" sz="2000" i="1" dirty="0" err="1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3725" y="439738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Drift nejen v malých populacích (nebo při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bottlenecku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resp. efektu zakladatele)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572006"/>
            <a:ext cx="845936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Nově vzniklé mutace: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nová mutace většinou v 1 kopii u 1 jedince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 modelovány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procesem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pravděpodobnost, že mutant nezanechá mutantní potomstvo?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., že mutantní jedinec má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potomků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!	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Poissonovo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rozdělení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., že u těchto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potomků není mutantní alela = (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½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Mendel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tedy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092411" y="5058032"/>
            <a:ext cx="5248275" cy="790575"/>
            <a:chOff x="2092411" y="5058032"/>
            <a:chExt cx="5248275" cy="79057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2411" y="5058032"/>
              <a:ext cx="5248275" cy="790575"/>
            </a:xfrm>
            <a:prstGeom prst="rect">
              <a:avLst/>
            </a:prstGeom>
            <a:noFill/>
          </p:spPr>
        </p:pic>
        <p:cxnSp>
          <p:nvCxnSpPr>
            <p:cNvPr id="6" name="Přímá spojovací čára 5"/>
            <p:cNvCxnSpPr/>
            <p:nvPr/>
          </p:nvCxnSpPr>
          <p:spPr>
            <a:xfrm>
              <a:off x="6936828" y="5591503"/>
              <a:ext cx="378372" cy="0"/>
            </a:xfrm>
            <a:prstGeom prst="line">
              <a:avLst/>
            </a:pr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415386"/>
            <a:ext cx="7757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ukázal, že evoluce neutrálních genů nezávisí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na velikosti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0388" y="355600"/>
            <a:ext cx="7749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Oboje pozorování – vysokou úroveň variability a</a:t>
            </a:r>
          </a:p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	rychlou a konstantní evoluci (molekulární hodiny) –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se snaží vysvětlit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neutrální teorie molekulární evoluce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075914" y="1602309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latin typeface="Arial" pitchFamily="34" charset="0"/>
                </a:rPr>
                <a:t>M. </a:t>
              </a:r>
              <a:r>
                <a:rPr lang="cs-CZ" sz="1600" dirty="0" err="1">
                  <a:latin typeface="Arial" pitchFamily="34" charset="0"/>
                </a:rPr>
                <a:t>Kimura</a:t>
              </a:r>
              <a:endParaRPr lang="cs-CZ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Průměrná doba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středně velká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frekventovanější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Pravděpodobnost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>
                <a:latin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en-US" sz="2000" dirty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počet neutrálních mutací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>
                  <a:latin typeface="Arial" pitchFamily="34" charset="0"/>
                </a:rPr>
                <a:t>Frekvence substituce (nahrazení jedné</a:t>
              </a:r>
              <a:br>
                <a:rPr lang="cs-CZ" sz="2000" dirty="0">
                  <a:latin typeface="Arial" pitchFamily="34" charset="0"/>
                </a:rPr>
              </a:br>
              <a:r>
                <a:rPr lang="cs-CZ" sz="2000" dirty="0">
                  <a:latin typeface="Arial" pitchFamily="34" charset="0"/>
                </a:rPr>
                <a:t>	alely za jinou v populaci):</a:t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cs-CZ" sz="2000" i="1" dirty="0">
                  <a:latin typeface="Arial" pitchFamily="34" charset="0"/>
                </a:rPr>
                <a:t>N</a:t>
              </a:r>
              <a:r>
                <a:rPr lang="cs-CZ" sz="2000" i="1" baseline="-25000" dirty="0">
                  <a:latin typeface="Arial" pitchFamily="34" charset="0"/>
                </a:rPr>
                <a:t>e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)  </a:t>
              </a:r>
              <a:r>
                <a:rPr lang="cs-CZ" sz="2000" dirty="0" err="1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>
                  <a:latin typeface="Arial" pitchFamily="34" charset="0"/>
                </a:rPr>
                <a:t>N</a:t>
              </a:r>
              <a:r>
                <a:rPr lang="cs-CZ" sz="2000" i="1" baseline="-25000" dirty="0" err="1">
                  <a:latin typeface="Arial" pitchFamily="34" charset="0"/>
                </a:rPr>
                <a:t>e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 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b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, ale jen na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drift je důležitým evolučním mechanismem nejen v malých,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 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810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tomto modelu identity by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(IBD) = identity by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(IBS)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Drift II, snímek 7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jediná možnost, jak být IBD nebo IBS = žádná mutace: 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Časem rovnováha drift–mutace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dirty="0">
                <a:latin typeface="Arial" pitchFamily="34" charset="0"/>
                <a:cs typeface="Arial" pitchFamily="34" charset="0"/>
              </a:rPr>
              <a:t> podle modelu nekonečných alel a poměru rychlosti neutrálních mutací a genetického driftu (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821107" y="1286863"/>
            <a:ext cx="7161358" cy="5143346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858483" y="2141838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>
                <a:latin typeface="Arial" pitchFamily="34" charset="0"/>
              </a:rPr>
              <a:t>H</a:t>
            </a:r>
            <a:r>
              <a:rPr lang="cs-CZ" dirty="0">
                <a:latin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/(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925" y="1318054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388938"/>
            <a:ext cx="8254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různých proteinů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na různých částech proteinu (vazebná místa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na jednotlivých místech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kodonu</a:t>
            </a:r>
            <a:endParaRPr lang="cs-CZ" sz="2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6725250" y="3970637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388" y="3457533"/>
            <a:ext cx="33113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mutační rychlost na jednu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 různá míra omezení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mění rychlost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</a:t>
            </a:r>
            <a:r>
              <a:rPr lang="cs-CZ" sz="2000" u="sng" dirty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6145426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ALE: toto předpovídá i teorie selekce!!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70.–80. léta: problém s důkazem NT – absence dat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 čím větší účinek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škodlivá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83359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Takže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1/3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nových mutací je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ztracena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 první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generaci v důsledku driftu bez ohledu na velikost populace!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Vliv pouze mutace a driftu.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Vliv měnící se velikosti populace: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2  růst;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2  pokles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 se pravděpodobnost ztráty sníží z 0,37 na 0,14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 růstem populace roste i pravděpodobnost přežití nově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vzniklé alely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06" y="3414322"/>
            <a:ext cx="4454554" cy="86189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29" r="35986"/>
          <a:stretch>
            <a:fillRect/>
          </a:stretch>
        </p:blipFill>
        <p:spPr bwMode="auto">
          <a:xfrm>
            <a:off x="6170141" y="2463114"/>
            <a:ext cx="1828800" cy="70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341" y="1584324"/>
            <a:ext cx="7070118" cy="36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13456" y="5669477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595091" y="388938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DE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942321" y="140609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velikostí  </a:t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39501" y="273050"/>
            <a:ext cx="624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E6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E6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E60000"/>
                </a:solidFill>
                <a:latin typeface="Arial" pitchFamily="34" charset="0"/>
              </a:rPr>
              <a:t> v závislosti na </a:t>
            </a:r>
            <a:r>
              <a:rPr lang="cs-CZ" sz="2400" i="1" dirty="0" err="1">
                <a:solidFill>
                  <a:srgbClr val="E60000"/>
                </a:solidFill>
                <a:latin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E60000"/>
                </a:solidFill>
                <a:latin typeface="Arial" pitchFamily="34" charset="0"/>
              </a:rPr>
              <a:t>eF</a:t>
            </a:r>
            <a:endParaRPr lang="cs-CZ" sz="2400" baseline="-25000" dirty="0">
              <a:solidFill>
                <a:srgbClr val="E6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930876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... ale co je to </a:t>
            </a:r>
            <a:r>
              <a:rPr lang="cs-CZ" sz="2400">
                <a:latin typeface="Arial" pitchFamily="34" charset="0"/>
                <a:cs typeface="Arial" pitchFamily="34" charset="0"/>
              </a:rPr>
              <a:t>vlastně „neutrální mutace“?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927653"/>
            <a:ext cx="8361191" cy="4011828"/>
            <a:chOff x="560388" y="1927653"/>
            <a:chExt cx="8361191" cy="4011828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7175157" y="4906791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560388" y="1927653"/>
              <a:ext cx="8361191" cy="2801668"/>
              <a:chOff x="560388" y="1927653"/>
              <a:chExt cx="8361191" cy="2801668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232822" y="4390767"/>
                <a:ext cx="14058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560388" y="1927653"/>
                <a:ext cx="8361191" cy="2471351"/>
                <a:chOff x="560388" y="1927653"/>
                <a:chExt cx="8361191" cy="2471351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220885" y="1952366"/>
                  <a:ext cx="3700694" cy="2446638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560388" y="1927653"/>
                  <a:ext cx="4644220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  <a:sym typeface="Symbol"/>
                    </a:rPr>
                    <a:t>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  ½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cs-CZ" sz="2000" i="1" baseline="-25000" dirty="0" err="1">
                      <a:latin typeface="Arial" pitchFamily="34" charset="0"/>
                      <a:cs typeface="Arial" pitchFamily="34" charset="0"/>
                      <a:sym typeface="Symbol"/>
                    </a:rPr>
                    <a:t>eF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, bude o jejich osudu 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	rozhodovat více drift než selekce</a:t>
                  </a:r>
                </a:p>
              </p:txBody>
            </p:sp>
          </p:grpSp>
        </p:grpSp>
      </p:grpSp>
      <p:sp>
        <p:nvSpPr>
          <p:cNvPr id="8" name="TextovéPole 7"/>
          <p:cNvSpPr txBox="1"/>
          <p:nvPr/>
        </p:nvSpPr>
        <p:spPr>
          <a:xfrm>
            <a:off x="879566" y="4967415"/>
            <a:ext cx="532964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  <a:br>
              <a:rPr lang="cs-CZ" sz="2000" dirty="0">
                <a:latin typeface="Arial" pitchFamily="34" charset="0"/>
              </a:rPr>
            </a:b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3394235"/>
            <a:ext cx="7875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Téměř neutrální teorie evoluce a rychlejší evoluce chromozomu X?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85316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-flush model: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drift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ztráta některých starých („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předbottleneckových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“)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pokud rychlý růst  nové mutace vzniklé v době růstu mají vyšší šance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populaci zůstat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při </a:t>
            </a:r>
            <a:r>
              <a:rPr lang="cs-CZ" sz="24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ztráta variability, ale při následném růstu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rychlé znovunabytí variability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(+ možná interakce se selekcí)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pokud bezprostředně po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nedojde k růstu populace,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důsledky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dále prohloubí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kromě sytému páření (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 a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disasort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 páření)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a rekombinace mají na výsledek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nebo FE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výrazný vliv i následné demografické jevy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42768" y="439738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NEUTRÁLNÍ TEORIE MOLEKULÁRNÍ EVOLUCE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960606"/>
            <a:ext cx="787593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Wright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1920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drift neutrálních alel v </a:t>
            </a:r>
            <a:r>
              <a:rPr lang="cs-CZ" sz="2400" u="sng" dirty="0">
                <a:latin typeface="Arial" pitchFamily="34" charset="0"/>
                <a:cs typeface="Arial" pitchFamily="34" charset="0"/>
              </a:rPr>
              <a:t>malých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populacích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 err="1">
                <a:latin typeface="Arial" pitchFamily="34" charset="0"/>
                <a:cs typeface="Arial" pitchFamily="34" charset="0"/>
              </a:rPr>
              <a:t>Sanger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., 1955: sekvence inzulinu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1960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	sekvence dalších aminokyselin</a:t>
            </a: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	elektroforéza proteinů (1966)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591496" y="1104911"/>
            <a:ext cx="5939265" cy="5517875"/>
            <a:chOff x="897813" y="1104911"/>
            <a:chExt cx="5939265" cy="5517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5059" y="2111156"/>
              <a:ext cx="4794737" cy="45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http://static.squarespace.com/static/5181d5b7e4b07b8c66ed5614/t/528eeee2e4b0fc15797f8ebf/1385098979427/chick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404" y="1104911"/>
              <a:ext cx="1011471" cy="995738"/>
            </a:xfrm>
            <a:prstGeom prst="rect">
              <a:avLst/>
            </a:prstGeom>
            <a:noFill/>
          </p:spPr>
        </p:pic>
        <p:pic>
          <p:nvPicPr>
            <p:cNvPr id="1031" name="Picture 7" descr="http://images.yourdictionary.com/images/definitions/lg/house-mous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601" y="1400433"/>
              <a:ext cx="985273" cy="653364"/>
            </a:xfrm>
            <a:prstGeom prst="rect">
              <a:avLst/>
            </a:prstGeom>
            <a:noFill/>
          </p:spPr>
        </p:pic>
        <p:pic>
          <p:nvPicPr>
            <p:cNvPr id="1033" name="Picture 9" descr="http://www.warrenphotographic.co.uk/photography/bigs/04804-Common-Newt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7069" y="1616861"/>
              <a:ext cx="1071881" cy="466438"/>
            </a:xfrm>
            <a:prstGeom prst="rect">
              <a:avLst/>
            </a:prstGeom>
            <a:noFill/>
          </p:spPr>
        </p:pic>
        <p:pic>
          <p:nvPicPr>
            <p:cNvPr id="1035" name="Picture 11" descr="http://www.dpi.nsw.gov.au/__data/assets/image/0015/318300/Common-carp-Pat-Tul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429" y="1186249"/>
              <a:ext cx="1085386" cy="519283"/>
            </a:xfrm>
            <a:prstGeom prst="rect">
              <a:avLst/>
            </a:prstGeom>
            <a:noFill/>
          </p:spPr>
        </p:pic>
        <p:pic>
          <p:nvPicPr>
            <p:cNvPr id="1037" name="Picture 13" descr="http://interactivemedia.seancohen.com/fa2012/Lam_Joan/web2/assignment6/sliding-horizontal-parallax/images/sha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387096" y="1573990"/>
              <a:ext cx="1449982" cy="847935"/>
            </a:xfrm>
            <a:prstGeom prst="rect">
              <a:avLst/>
            </a:prstGeom>
            <a:noFill/>
          </p:spPr>
        </p:pic>
        <p:pic>
          <p:nvPicPr>
            <p:cNvPr id="1039" name="Picture 15" descr="http://pixabay.com/static/uploads/photo/2014/02/20/08/45/man-270415_64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7813" y="1112107"/>
              <a:ext cx="812372" cy="1083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lock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084173" y="1382069"/>
            <a:ext cx="4613190" cy="42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5974491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30097" y="2549610"/>
            <a:ext cx="2380736" cy="967947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10271</TotalTime>
  <Words>1710</Words>
  <Application>Microsoft Office PowerPoint</Application>
  <PresentationFormat>Předvádění na obrazovce (4:3)</PresentationFormat>
  <Paragraphs>168</Paragraphs>
  <Slides>33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Pozor při využívání molekulárních hodin: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</cp:lastModifiedBy>
  <cp:revision>616</cp:revision>
  <dcterms:created xsi:type="dcterms:W3CDTF">2014-09-23T15:47:53Z</dcterms:created>
  <dcterms:modified xsi:type="dcterms:W3CDTF">2020-04-18T13:11:34Z</dcterms:modified>
</cp:coreProperties>
</file>