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media/image74.webp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56" r:id="rId2"/>
    <p:sldId id="290" r:id="rId3"/>
    <p:sldId id="297" r:id="rId4"/>
    <p:sldId id="277" r:id="rId5"/>
    <p:sldId id="288" r:id="rId6"/>
    <p:sldId id="289" r:id="rId7"/>
    <p:sldId id="258" r:id="rId8"/>
    <p:sldId id="257" r:id="rId9"/>
    <p:sldId id="281" r:id="rId10"/>
    <p:sldId id="280" r:id="rId11"/>
    <p:sldId id="283" r:id="rId12"/>
    <p:sldId id="282" r:id="rId13"/>
    <p:sldId id="285" r:id="rId14"/>
    <p:sldId id="292" r:id="rId15"/>
    <p:sldId id="279" r:id="rId16"/>
    <p:sldId id="300" r:id="rId17"/>
    <p:sldId id="291" r:id="rId18"/>
    <p:sldId id="293" r:id="rId19"/>
    <p:sldId id="296" r:id="rId20"/>
    <p:sldId id="294" r:id="rId21"/>
    <p:sldId id="295" r:id="rId22"/>
    <p:sldId id="301" r:id="rId23"/>
    <p:sldId id="299" r:id="rId24"/>
    <p:sldId id="307" r:id="rId25"/>
    <p:sldId id="308" r:id="rId26"/>
    <p:sldId id="309" r:id="rId27"/>
    <p:sldId id="303" r:id="rId28"/>
    <p:sldId id="306" r:id="rId29"/>
    <p:sldId id="310" r:id="rId30"/>
    <p:sldId id="278" r:id="rId31"/>
    <p:sldId id="302" r:id="rId32"/>
    <p:sldId id="317" r:id="rId33"/>
    <p:sldId id="311" r:id="rId34"/>
    <p:sldId id="305" r:id="rId35"/>
    <p:sldId id="313" r:id="rId36"/>
    <p:sldId id="286" r:id="rId37"/>
    <p:sldId id="314" r:id="rId38"/>
    <p:sldId id="304" r:id="rId39"/>
    <p:sldId id="318" r:id="rId40"/>
    <p:sldId id="312" r:id="rId41"/>
    <p:sldId id="315" r:id="rId42"/>
    <p:sldId id="316" r:id="rId43"/>
    <p:sldId id="319" r:id="rId44"/>
    <p:sldId id="320" r:id="rId45"/>
    <p:sldId id="322" r:id="rId46"/>
    <p:sldId id="321" r:id="rId47"/>
    <p:sldId id="324" r:id="rId48"/>
    <p:sldId id="329" r:id="rId49"/>
    <p:sldId id="323" r:id="rId50"/>
    <p:sldId id="325" r:id="rId51"/>
    <p:sldId id="326" r:id="rId52"/>
    <p:sldId id="327" r:id="rId53"/>
    <p:sldId id="328" r:id="rId54"/>
    <p:sldId id="330" r:id="rId55"/>
    <p:sldId id="331" r:id="rId56"/>
    <p:sldId id="332" r:id="rId57"/>
    <p:sldId id="284" r:id="rId58"/>
    <p:sldId id="287" r:id="rId59"/>
    <p:sldId id="333" r:id="rId60"/>
    <p:sldId id="334" r:id="rId61"/>
    <p:sldId id="339" r:id="rId62"/>
    <p:sldId id="338" r:id="rId63"/>
    <p:sldId id="337" r:id="rId64"/>
    <p:sldId id="340" r:id="rId65"/>
    <p:sldId id="336" r:id="rId66"/>
    <p:sldId id="335" r:id="rId67"/>
    <p:sldId id="341" r:id="rId68"/>
    <p:sldId id="276" r:id="rId69"/>
    <p:sldId id="266" r:id="rId7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větlý sty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/>
              <a:t>Užitečnost daných aktivit</a:t>
            </a:r>
            <a:endParaRPr lang="cs-CZ" sz="3200"/>
          </a:p>
          <a:p>
            <a:pPr>
              <a:defRPr sz="3200"/>
            </a:pPr>
            <a:r>
              <a:rPr lang="cs-CZ" sz="3200"/>
              <a:t>41</a:t>
            </a:r>
            <a:r>
              <a:rPr lang="cs-CZ" sz="3200" baseline="0"/>
              <a:t> respondentů</a:t>
            </a:r>
            <a:endParaRPr lang="en-US" sz="3200"/>
          </a:p>
        </c:rich>
      </c:tx>
      <c:layout>
        <c:manualLayout>
          <c:xMode val="edge"/>
          <c:yMode val="edge"/>
          <c:x val="0.32017851648820433"/>
          <c:y val="7.2296565944332342E-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List1!$A$32</c:f>
              <c:strCache>
                <c:ptCount val="1"/>
                <c:pt idx="0">
                  <c:v>průměr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List1!$B$2:$H$2</c:f>
              <c:strCache>
                <c:ptCount val="7"/>
                <c:pt idx="0">
                  <c:v>Vlastní prezentace</c:v>
                </c:pt>
                <c:pt idx="1">
                  <c:v>Zpětná vazba</c:v>
                </c:pt>
                <c:pt idx="2">
                  <c:v>hodnoticí komise</c:v>
                </c:pt>
                <c:pt idx="3">
                  <c:v> „Newsfeed“</c:v>
                </c:pt>
                <c:pt idx="4">
                  <c:v>vědci</c:v>
                </c:pt>
                <c:pt idx="5">
                  <c:v>absolventi</c:v>
                </c:pt>
                <c:pt idx="6">
                  <c:v>provozní věci</c:v>
                </c:pt>
              </c:strCache>
            </c:strRef>
          </c:cat>
          <c:val>
            <c:numRef>
              <c:f>List1!$B$32:$H$32</c:f>
              <c:numCache>
                <c:formatCode>General</c:formatCode>
                <c:ptCount val="7"/>
                <c:pt idx="0">
                  <c:v>1.4642857142857142</c:v>
                </c:pt>
                <c:pt idx="1">
                  <c:v>1.1785714285714286</c:v>
                </c:pt>
                <c:pt idx="2">
                  <c:v>1.8076923076923077</c:v>
                </c:pt>
                <c:pt idx="3">
                  <c:v>1.3571428571428572</c:v>
                </c:pt>
                <c:pt idx="4">
                  <c:v>1.3703703703703705</c:v>
                </c:pt>
                <c:pt idx="5">
                  <c:v>1.0740740740740742</c:v>
                </c:pt>
                <c:pt idx="6">
                  <c:v>1.1785714285714286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7A-4062-9B25-45837AF49A0E}"/>
            </c:ext>
          </c:extLst>
        </c:ser>
        <c:ser>
          <c:idx val="1"/>
          <c:order val="1"/>
          <c:tx>
            <c:strRef>
              <c:f>List1!$A$33</c:f>
              <c:strCache>
                <c:ptCount val="1"/>
                <c:pt idx="0">
                  <c:v>medián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List1!$B$2:$H$2</c:f>
              <c:strCache>
                <c:ptCount val="7"/>
                <c:pt idx="0">
                  <c:v>Vlastní prezentace</c:v>
                </c:pt>
                <c:pt idx="1">
                  <c:v>Zpětná vazba</c:v>
                </c:pt>
                <c:pt idx="2">
                  <c:v>hodnoticí komise</c:v>
                </c:pt>
                <c:pt idx="3">
                  <c:v> „Newsfeed“</c:v>
                </c:pt>
                <c:pt idx="4">
                  <c:v>vědci</c:v>
                </c:pt>
                <c:pt idx="5">
                  <c:v>absolventi</c:v>
                </c:pt>
                <c:pt idx="6">
                  <c:v>provozní věci</c:v>
                </c:pt>
              </c:strCache>
            </c:strRef>
          </c:cat>
          <c:val>
            <c:numRef>
              <c:f>List1!$B$33:$H$33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7A-4062-9B25-45837AF49A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6977151"/>
        <c:axId val="289447567"/>
      </c:barChart>
      <c:catAx>
        <c:axId val="2869771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89447567"/>
        <c:crosses val="autoZero"/>
        <c:auto val="1"/>
        <c:lblAlgn val="ctr"/>
        <c:lblOffset val="100"/>
        <c:noMultiLvlLbl val="0"/>
      </c:catAx>
      <c:valAx>
        <c:axId val="289447567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/>
                  <a:t>Průměrná známka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86977151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/>
              <a:t>Co by vás motivovalo k aktivitě navíc?</a:t>
            </a:r>
            <a:endParaRPr lang="cs-CZ" sz="3200"/>
          </a:p>
          <a:p>
            <a:pPr>
              <a:defRPr sz="3200"/>
            </a:pPr>
            <a:r>
              <a:rPr lang="cs-CZ" sz="3200"/>
              <a:t>(volný</a:t>
            </a:r>
            <a:r>
              <a:rPr lang="cs-CZ" sz="3200" baseline="0"/>
              <a:t> text)</a:t>
            </a:r>
            <a:endParaRPr lang="en-US" sz="32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List1!$B$37:$B$45</c:f>
              <c:strCache>
                <c:ptCount val="9"/>
                <c:pt idx="0">
                  <c:v>snížit množství povinných dotazů</c:v>
                </c:pt>
                <c:pt idx="1">
                  <c:v>absence navíc</c:v>
                </c:pt>
                <c:pt idx="2">
                  <c:v>čokoláda, sladkosti</c:v>
                </c:pt>
                <c:pt idx="3">
                  <c:v>propagační předměty MU/PřF</c:v>
                </c:pt>
                <c:pt idx="4">
                  <c:v>nic navíc</c:v>
                </c:pt>
                <c:pt idx="5">
                  <c:v>nemuset prezentovat</c:v>
                </c:pt>
                <c:pt idx="6">
                  <c:v>věneček/punčák</c:v>
                </c:pt>
                <c:pt idx="7">
                  <c:v>kredit navíc</c:v>
                </c:pt>
                <c:pt idx="8">
                  <c:v>odpověď neuvedlo</c:v>
                </c:pt>
              </c:strCache>
            </c:strRef>
          </c:cat>
          <c:val>
            <c:numRef>
              <c:f>List1!$C$37:$C$45</c:f>
              <c:numCache>
                <c:formatCode>General</c:formatCode>
                <c:ptCount val="9"/>
                <c:pt idx="0">
                  <c:v>3</c:v>
                </c:pt>
                <c:pt idx="1">
                  <c:v>7</c:v>
                </c:pt>
                <c:pt idx="2">
                  <c:v>3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03-47F6-8595-B814D40AB1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55197183"/>
        <c:axId val="278154495"/>
      </c:barChart>
      <c:catAx>
        <c:axId val="35519718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78154495"/>
        <c:crosses val="autoZero"/>
        <c:auto val="1"/>
        <c:lblAlgn val="ctr"/>
        <c:lblOffset val="100"/>
        <c:noMultiLvlLbl val="0"/>
      </c:catAx>
      <c:valAx>
        <c:axId val="2781544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55197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E44AA4-E077-4943-B451-CA455FEF3C2C}" type="datetimeFigureOut">
              <a:rPr lang="cs-CZ" smtClean="0"/>
              <a:t>24.04.2020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CF187-BA79-40B3-A8F0-F4F27148D0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771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79E4E4-7063-455F-AB97-D627CCF73F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D03084D-28CF-4493-89BF-D7D222AD18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C25FD21-2066-42C7-9ED0-6B94E7F3F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66163-EB92-4A2A-83AF-6CC3A7242729}" type="datetimeFigureOut">
              <a:rPr lang="cs-CZ" smtClean="0"/>
              <a:t>24.04.2020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49AF5F-0209-401B-A305-85FEFA14C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A829CD5-361D-4F9F-A248-925BFE890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61E18-5F85-4663-9EE0-B611F170B4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6263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FCEF9D-0F61-43FC-B5D2-932807FE6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4545889-E8E8-4BD5-9D9B-F439F6E8D6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C92DE65-2934-4898-A6BC-890E10059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66163-EB92-4A2A-83AF-6CC3A7242729}" type="datetimeFigureOut">
              <a:rPr lang="cs-CZ" smtClean="0"/>
              <a:t>24.04.2020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7FAF8DD-C3FA-4C58-BB2D-36286211F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E640602-B1FC-4F9A-868A-8990E3A56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61E18-5F85-4663-9EE0-B611F170B4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6416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6DF2864-951A-473E-BA95-549042EFB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9DEDBC7-C91C-440E-BAF1-E08FBAC873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6A1EBA4-9755-4EA9-9339-801617C6E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66163-EB92-4A2A-83AF-6CC3A7242729}" type="datetimeFigureOut">
              <a:rPr lang="cs-CZ" smtClean="0"/>
              <a:t>24.04.2020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713FC51-0DA9-4AC2-9E51-9532DFFFF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952F6A4-5E47-4F6B-ACC0-ABA9E62D0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61E18-5F85-4663-9EE0-B611F170B4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5292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7DB524-95B0-4FC6-8EB1-0833553AD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DAB011-9CE2-4CA4-8626-9D175E0BB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E689446-7B63-4775-BC17-3DCE06E09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66163-EB92-4A2A-83AF-6CC3A7242729}" type="datetimeFigureOut">
              <a:rPr lang="cs-CZ" smtClean="0"/>
              <a:t>24.04.2020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CCC366E-E931-495A-A779-1F877B284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1B1FC2D-DE1D-484E-8F7D-DCE0EB786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61E18-5F85-4663-9EE0-B611F170B4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2351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F4D6E7-DA8C-462D-BD3C-171C65A6D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A1F213D-40F0-4FA9-91BB-93BD6550D8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F6785D2-DE92-4704-BFE1-92DE68072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66163-EB92-4A2A-83AF-6CC3A7242729}" type="datetimeFigureOut">
              <a:rPr lang="cs-CZ" smtClean="0"/>
              <a:t>24.04.2020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08625DA-567A-4F45-B8CF-D02502CCD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FDADDEA-BAAD-4794-ABB3-1E7C2B5C8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61E18-5F85-4663-9EE0-B611F170B4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1003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0F43F1-AF05-40DD-B960-D0E864520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E635A7-8E34-4D5C-AB87-DAE1BAEE1E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7E717F0-6E5E-4FC1-8A41-185DE15153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FA2E802-AC86-44DC-A143-BFE5F43F9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66163-EB92-4A2A-83AF-6CC3A7242729}" type="datetimeFigureOut">
              <a:rPr lang="cs-CZ" smtClean="0"/>
              <a:t>24.04.2020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AB62FD7-D64A-4D7A-99A0-CB900BB10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D8DAD5C-5302-46AB-8EBD-62CC4359E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61E18-5F85-4663-9EE0-B611F170B4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2458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009BCD-BE5F-4220-B3F9-D4FF5F08F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EEF9091-55D3-4BAA-8CCB-93976BC8D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17138ED-89E7-4787-BBCA-FA3FA72CDF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57A810F-5DF0-4A3C-BD4C-743D9598A7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676C05C-ECC0-47BF-9089-50299BCF7F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2EE7AC1-51E2-4409-A3C2-29D73B33B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66163-EB92-4A2A-83AF-6CC3A7242729}" type="datetimeFigureOut">
              <a:rPr lang="cs-CZ" smtClean="0"/>
              <a:t>24.04.2020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1C5A905-F014-4762-881F-39F71742D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CC827E2-85B8-4396-A7F3-CEA10EECB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61E18-5F85-4663-9EE0-B611F170B4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2387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8397F3-74A7-465B-8C57-4EC8533E4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F668AA0-9821-47DE-89C7-7E141EC69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66163-EB92-4A2A-83AF-6CC3A7242729}" type="datetimeFigureOut">
              <a:rPr lang="cs-CZ" smtClean="0"/>
              <a:t>24.04.2020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D1C35FB-0DF5-475E-A3AF-B0B708BBD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3053552-5796-4B79-8180-0F4B629EF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61E18-5F85-4663-9EE0-B611F170B4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6694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06FFD50-31A5-4BA9-BE72-E94BA21FC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66163-EB92-4A2A-83AF-6CC3A7242729}" type="datetimeFigureOut">
              <a:rPr lang="cs-CZ" smtClean="0"/>
              <a:t>24.04.2020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9E5350D-7BEE-41C8-ABAB-907F5CD6E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408535F-4A49-4CDB-A2E6-35BD7F693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61E18-5F85-4663-9EE0-B611F170B4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818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23EB52-6B2C-4A6C-8A5D-C0B0A1864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CCC894-3A86-4DB8-9528-A70708A9B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8B0C772-BA67-440B-9CA8-60A360D5E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7BFB85C-322A-45B7-A48E-F4CF7F663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66163-EB92-4A2A-83AF-6CC3A7242729}" type="datetimeFigureOut">
              <a:rPr lang="cs-CZ" smtClean="0"/>
              <a:t>24.04.2020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CFA016C-2B8C-41DC-AD3D-39E12EB8D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51F5DC5-EB51-424D-8A0D-AA5A9F651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61E18-5F85-4663-9EE0-B611F170B4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570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940326-78B7-40C0-910C-DD5E1F5B7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106EDCF-3AC3-486F-823B-70F2C9A669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D1E841C-8F3D-4DB3-8F73-AD2460E6B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2FF3F8C-211B-41BC-82EA-3F15EF830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66163-EB92-4A2A-83AF-6CC3A7242729}" type="datetimeFigureOut">
              <a:rPr lang="cs-CZ" smtClean="0"/>
              <a:t>24.04.2020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095EB8F-39D0-4425-ABE4-877A15632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0E622F9-31E2-4D06-AB28-E6EF71FC2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61E18-5F85-4663-9EE0-B611F170B4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2006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7C7DF8D-5C66-4397-B0A1-9B23F63E3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C8EDB70-BBAA-436C-928B-24CCB6E0A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17381CF-FF2E-457A-BCFD-B466020337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066163-EB92-4A2A-83AF-6CC3A7242729}" type="datetimeFigureOut">
              <a:rPr lang="cs-CZ" smtClean="0"/>
              <a:t>24.04.2020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7CB0802-94E5-4EAB-AF55-DB3C2C3C29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98B0585-EB73-402D-AC88-8886558E8F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61E18-5F85-4663-9EE0-B611F170B4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520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twitter.com/francesarnold/status/1212796190711959552" TargetMode="External"/><Relationship Id="rId7" Type="http://schemas.openxmlformats.org/officeDocument/2006/relationships/image" Target="../media/image19.png"/><Relationship Id="rId2" Type="http://schemas.openxmlformats.org/officeDocument/2006/relationships/hyperlink" Target="https://www.idnes.cz/technet/veda/frances-arnold-clanek-retrakce.A200108_134531_veda_pka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https://www.nature.com/collections/prbfkwmwvz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https://www.nature.com/articles/s41590-019-0578-8" TargetMode="External"/><Relationship Id="rId7" Type="http://schemas.openxmlformats.org/officeDocument/2006/relationships/image" Target="../media/image24.jpg"/><Relationship Id="rId2" Type="http://schemas.openxmlformats.org/officeDocument/2006/relationships/hyperlink" Target="https://ct24.ceskatelevize.cz/veda/3035623-britsti-experti-nasli-bilou-krvinku-ktera-svede-znicit-nador-a-veri-ze-pomuze-mytit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hyperlink" Target="https://en.wikipedia.org/wiki/Chimeric_antigen_receptor_T_cel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t24.ceskatelevize.cz/veda/3029810-vedci-stvorili-xenoboty-prvni-biologicke-stroje-vyrobili-je-z-bunek-zabich-embryi?fbclid=IwAR2WtPn4YzZB-vQMHgkAVVE-dUtCWh6UMLr2efLRYqlAG-0GmUw953W71E8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hyperlink" Target="https://www.youtube.com/watch?time_continue=1&amp;v=aQRBCCjaYGE&amp;feature=emb_title" TargetMode="External"/><Relationship Id="rId4" Type="http://schemas.openxmlformats.org/officeDocument/2006/relationships/hyperlink" Target="https://www.pnas.org/content/early/2020/01/07/1910837117/tab-figures-data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s://www.sciencedirect.com/science/article/pii/S1742706120300520?via%3Dihub#!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i/status/1228083609061466113" TargetMode="External"/><Relationship Id="rId7" Type="http://schemas.openxmlformats.org/officeDocument/2006/relationships/image" Target="../media/image33.jpg"/><Relationship Id="rId2" Type="http://schemas.openxmlformats.org/officeDocument/2006/relationships/hyperlink" Target="https://www.cell.com/cell/fulltext/S0092-8674(20)30111-2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emf"/><Relationship Id="rId7" Type="http://schemas.openxmlformats.org/officeDocument/2006/relationships/image" Target="../media/image37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ature.com/articles/s41467-019-09132-x" TargetMode="External"/><Relationship Id="rId5" Type="http://schemas.openxmlformats.org/officeDocument/2006/relationships/hyperlink" Target="http://plevkalab.ceitec.cz/research/" TargetMode="Externa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hyperlink" Target="http://vzacna-onemocneni.cz/" TargetMode="External"/><Relationship Id="rId7" Type="http://schemas.openxmlformats.org/officeDocument/2006/relationships/image" Target="../media/image42.svg"/><Relationship Id="rId2" Type="http://schemas.openxmlformats.org/officeDocument/2006/relationships/hyperlink" Target="https://www.em.muni.cz/veda-a-vyzkum/12546-proc-nejsou-vzacna-onemocneni-vzacn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4.emf"/><Relationship Id="rId7" Type="http://schemas.openxmlformats.org/officeDocument/2006/relationships/image" Target="../media/image46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dnes.cz/brno/zpravy/budoucnost-ovocne-sady-bez-postriku-plne-pavouku-kteri-skudce-sezerou.A150227_2143120_brno-zpravy_vh" TargetMode="External"/><Relationship Id="rId5" Type="http://schemas.openxmlformats.org/officeDocument/2006/relationships/hyperlink" Target="https://www.sci.muni.cz/zoolecol/inverteb/?teams=prof-stano-pekar-ph-d" TargetMode="External"/><Relationship Id="rId10" Type="http://schemas.openxmlformats.org/officeDocument/2006/relationships/image" Target="../media/image49.jpg"/><Relationship Id="rId4" Type="http://schemas.openxmlformats.org/officeDocument/2006/relationships/image" Target="../media/image45.jp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56.png"/><Relationship Id="rId2" Type="http://schemas.openxmlformats.org/officeDocument/2006/relationships/hyperlink" Target="https://www.bioctvrtky.cz/index.php/2020/02/21/program-na-ls-2019-2020/?fbclid=IwAR1xA2G6PU9GpJUha3bGdj-sR3dJge-9D5ZyTP7T5CVDUA0C-bpivz_zFw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fif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ce.sciencemag.org/content/367/6477/573" TargetMode="External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mit.edu/2020/artificial-intelligence-identifies-new-antibiotic-0220" TargetMode="External"/><Relationship Id="rId7" Type="http://schemas.openxmlformats.org/officeDocument/2006/relationships/image" Target="../media/image64.jpg"/><Relationship Id="rId2" Type="http://schemas.openxmlformats.org/officeDocument/2006/relationships/hyperlink" Target="https://www.cell.com/cell/fulltext/S0092-8674(20)30102-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as.org/content/early/2020/02/18/1909907117" TargetMode="External"/><Relationship Id="rId7" Type="http://schemas.openxmlformats.org/officeDocument/2006/relationships/image" Target="../media/image68.jpg"/><Relationship Id="rId2" Type="http://schemas.openxmlformats.org/officeDocument/2006/relationships/hyperlink" Target="https://www.sciencealert.com/this-is-the-first-known-animal-that-doesn-t-need-oxygen-to-survive?fbclid=IwAR3gKqeSQib2gk3zraPsmd8HtLBqWE8_mbQ3Xm9ZXkjqRzDyVOrB_2xD45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nderwaterphotographeroftheyear.com/winners/2020-winners/" TargetMode="External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emergencies/diseases/novel-coronavirus-2019" TargetMode="External"/><Relationship Id="rId2" Type="http://schemas.openxmlformats.org/officeDocument/2006/relationships/hyperlink" Target="https://www.muni.cz/koronaviru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webp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9qqHOKUXY5U?feature=oembed" TargetMode="External"/><Relationship Id="rId6" Type="http://schemas.openxmlformats.org/officeDocument/2006/relationships/image" Target="../media/image76.jpeg"/><Relationship Id="rId5" Type="http://schemas.openxmlformats.org/officeDocument/2006/relationships/hyperlink" Target="https://news.mit.edu/2014/coughs-and-sneezes-float-farther-you-think" TargetMode="External"/><Relationship Id="rId4" Type="http://schemas.openxmlformats.org/officeDocument/2006/relationships/hyperlink" Target="https://lbourouiba.mit.edu/sites/default/files/documents/2015-EXPFLUID-SneezeVisuLB.pdf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f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emf"/><Relationship Id="rId5" Type="http://schemas.openxmlformats.org/officeDocument/2006/relationships/hyperlink" Target="https://www.nature.com/articles/s41598-020-60439-y" TargetMode="External"/><Relationship Id="rId4" Type="http://schemas.openxmlformats.org/officeDocument/2006/relationships/image" Target="../media/image8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s://www.nature.com/articles/s41587-020-0430-6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hyperlink" Target="https://reactome.org/PathwayBrowser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is.muni.cz/do/mu/samostudium/index.html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pmc/articles/PMC3461520/" TargetMode="External"/><Relationship Id="rId3" Type="http://schemas.openxmlformats.org/officeDocument/2006/relationships/image" Target="../media/image90.png"/><Relationship Id="rId7" Type="http://schemas.openxmlformats.org/officeDocument/2006/relationships/hyperlink" Target="https://www.youtube.com/watch?v=SBoLvDMq2Kg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g"/><Relationship Id="rId11" Type="http://schemas.openxmlformats.org/officeDocument/2006/relationships/image" Target="../media/image95.png"/><Relationship Id="rId5" Type="http://schemas.openxmlformats.org/officeDocument/2006/relationships/image" Target="../media/image92.png"/><Relationship Id="rId10" Type="http://schemas.openxmlformats.org/officeDocument/2006/relationships/image" Target="../media/image94.png"/><Relationship Id="rId4" Type="http://schemas.openxmlformats.org/officeDocument/2006/relationships/image" Target="../media/image91.png"/><Relationship Id="rId9" Type="http://schemas.openxmlformats.org/officeDocument/2006/relationships/hyperlink" Target="https://en.wikipedia.org/wiki/Nonsense-mediated_decay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7" Type="http://schemas.openxmlformats.org/officeDocument/2006/relationships/image" Target="../media/image99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g"/><Relationship Id="rId5" Type="http://schemas.openxmlformats.org/officeDocument/2006/relationships/hyperlink" Target="http://www.lablifeb.com/our-team.php" TargetMode="External"/><Relationship Id="rId4" Type="http://schemas.openxmlformats.org/officeDocument/2006/relationships/image" Target="../media/image9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new.siemens.com/cz/cs/spolecnost/o-nas/cena-siemens/vitezove.html" TargetMode="Externa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gif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www.ceskatelevize.cz/porady/10441294653-hyde-park-civilizace/220411058090307/" TargetMode="External"/><Relationship Id="rId7" Type="http://schemas.openxmlformats.org/officeDocument/2006/relationships/image" Target="../media/image106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hyperlink" Target="https://en.wikipedia.org/wiki/Spinal_muscular_atrophy" TargetMode="External"/><Relationship Id="rId10" Type="http://schemas.openxmlformats.org/officeDocument/2006/relationships/image" Target="../media/image108.png"/><Relationship Id="rId4" Type="http://schemas.openxmlformats.org/officeDocument/2006/relationships/hyperlink" Target="https://twitter.com/AnnaHlavicova" TargetMode="External"/><Relationship Id="rId9" Type="http://schemas.openxmlformats.org/officeDocument/2006/relationships/image" Target="../media/image10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11.png"/><Relationship Id="rId4" Type="http://schemas.openxmlformats.org/officeDocument/2006/relationships/hyperlink" Target="https://dem.brno.cz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1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iochem.mpg.de/zachariae" TargetMode="External"/><Relationship Id="rId3" Type="http://schemas.openxmlformats.org/officeDocument/2006/relationships/image" Target="../media/image117.png"/><Relationship Id="rId7" Type="http://schemas.openxmlformats.org/officeDocument/2006/relationships/hyperlink" Target="https://www.birdspot.co.uk/articles/one-for-sorrow-magpie-nursery-rhyme" TargetMode="External"/><Relationship Id="rId12" Type="http://schemas.openxmlformats.org/officeDocument/2006/relationships/image" Target="../media/image1.pn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g"/><Relationship Id="rId11" Type="http://schemas.openxmlformats.org/officeDocument/2006/relationships/image" Target="../media/image111.png"/><Relationship Id="rId5" Type="http://schemas.openxmlformats.org/officeDocument/2006/relationships/image" Target="../media/image90.png"/><Relationship Id="rId10" Type="http://schemas.openxmlformats.org/officeDocument/2006/relationships/image" Target="../media/image120.png"/><Relationship Id="rId4" Type="http://schemas.openxmlformats.org/officeDocument/2006/relationships/image" Target="../media/image89.png"/><Relationship Id="rId9" Type="http://schemas.openxmlformats.org/officeDocument/2006/relationships/image" Target="../media/image119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s://www.ceitec.cz/vyzkum-mozku-a-lidske-mysli/rp8" TargetMode="External"/><Relationship Id="rId7" Type="http://schemas.openxmlformats.org/officeDocument/2006/relationships/image" Target="../media/image111.png"/><Relationship Id="rId2" Type="http://schemas.openxmlformats.org/officeDocument/2006/relationships/hyperlink" Target="https://www.ceitec.cz/nahlizime-do-hlubin-mozku-prohlidka-neurovednich-laboratori-s-doprovodnou-prednaskou/a3869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34.emf"/><Relationship Id="rId7" Type="http://schemas.openxmlformats.org/officeDocument/2006/relationships/image" Target="../media/image127.jpg"/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degruyter.com/view/j/mamm.2019.83.issue-3/mammalia-2017-0135/mammalia-2017-0135.xml" TargetMode="External"/><Relationship Id="rId5" Type="http://schemas.openxmlformats.org/officeDocument/2006/relationships/image" Target="../media/image126.jpg"/><Relationship Id="rId4" Type="http://schemas.openxmlformats.org/officeDocument/2006/relationships/image" Target="../media/image125.jpg"/><Relationship Id="rId9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g"/><Relationship Id="rId3" Type="http://schemas.openxmlformats.org/officeDocument/2006/relationships/hyperlink" Target="https://biology.med.muni.cz/research/research-teams/bacterial-genetics-and-genomics" TargetMode="External"/><Relationship Id="rId7" Type="http://schemas.openxmlformats.org/officeDocument/2006/relationships/image" Target="../media/image130.png"/><Relationship Id="rId2" Type="http://schemas.openxmlformats.org/officeDocument/2006/relationships/hyperlink" Target="https://www.facebook.com/HledameNapiteSamickyKlista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10" Type="http://schemas.openxmlformats.org/officeDocument/2006/relationships/image" Target="../media/image133.jpg"/><Relationship Id="rId4" Type="http://schemas.openxmlformats.org/officeDocument/2006/relationships/hyperlink" Target="https://www.ncbi.nlm.nih.gov/pmc/articles/PMC6505184/" TargetMode="External"/><Relationship Id="rId9" Type="http://schemas.openxmlformats.org/officeDocument/2006/relationships/image" Target="../media/image13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sci.muni.cz/ofiz/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137773734152466/" TargetMode="External"/><Relationship Id="rId2" Type="http://schemas.openxmlformats.org/officeDocument/2006/relationships/hyperlink" Target="https://www.natur.cuni.cz/biologie/bunecna-biologie/katedra-bunecne-biologi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hyperlink" Target="https://www.stoplusjednicka.cz/nadejna-zbran-proti-slepote-genova-posila-vraci-zrak" TargetMode="External"/><Relationship Id="rId7" Type="http://schemas.openxmlformats.org/officeDocument/2006/relationships/image" Target="../media/image138.png"/><Relationship Id="rId2" Type="http://schemas.openxmlformats.org/officeDocument/2006/relationships/hyperlink" Target="https://news.ohsu.edu/2020/03/04/ohsu-performs-first-ever-crispr-gene-editing-within-human-body?linkId=83662204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hyperlink" Target="https://en.wikipedia.org/wiki/Leber_congenital_amaurosis" TargetMode="External"/><Relationship Id="rId9" Type="http://schemas.openxmlformats.org/officeDocument/2006/relationships/image" Target="../media/image140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image" Target="../media/image20.png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twitter.com/bodyonchip" TargetMode="External"/><Relationship Id="rId5" Type="http://schemas.openxmlformats.org/officeDocument/2006/relationships/hyperlink" Target="https://iopscience.iop.org/article/10.1088/1758-5090/ab6d36" TargetMode="External"/><Relationship Id="rId4" Type="http://schemas.openxmlformats.org/officeDocument/2006/relationships/image" Target="../media/image143.jf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openxmlformats.org/officeDocument/2006/relationships/image" Target="../media/image147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6.jpg"/><Relationship Id="rId5" Type="http://schemas.openxmlformats.org/officeDocument/2006/relationships/hyperlink" Target="https://www.bbc.com/news/health-51804454" TargetMode="External"/><Relationship Id="rId4" Type="http://schemas.openxmlformats.org/officeDocument/2006/relationships/hyperlink" Target="https://www.thelancet.com/journals/lanhiv/article/PIIS2352-3018(20)30069-2/fulltext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hyperlink" Target="https://www.sci.muni.cz/clanky/terminy-prodlouzeni-odevzdavani-zaverecnych-praci?fbclid=IwAR2rCcuvMHNb2dA_cDefU-OUjMtGPji2dwiw0Q4Ezy9JzZrQkHK57Vzh-zM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hyperlink" Target="https://www.ncbi.nlm.nih.gov/pmc/articles/PMC2440799/" TargetMode="External"/><Relationship Id="rId7" Type="http://schemas.openxmlformats.org/officeDocument/2006/relationships/image" Target="../media/image152.jpg"/><Relationship Id="rId2" Type="http://schemas.openxmlformats.org/officeDocument/2006/relationships/hyperlink" Target="https://www.okoronaviru.cz/nosit-vlastnorucne-usitou-rousku-ma-smysl-nepodcente-jeji-material-a-sterilizaci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1.jpg"/><Relationship Id="rId5" Type="http://schemas.openxmlformats.org/officeDocument/2006/relationships/image" Target="../media/image150.png"/><Relationship Id="rId10" Type="http://schemas.openxmlformats.org/officeDocument/2006/relationships/image" Target="../media/image1.png"/><Relationship Id="rId4" Type="http://schemas.openxmlformats.org/officeDocument/2006/relationships/hyperlink" Target="https://www.ncbi.nlm.nih.gov/pubmed/24229526" TargetMode="External"/><Relationship Id="rId9" Type="http://schemas.openxmlformats.org/officeDocument/2006/relationships/image" Target="../media/image15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7" Type="http://schemas.openxmlformats.org/officeDocument/2006/relationships/image" Target="../media/image1.png"/><Relationship Id="rId2" Type="http://schemas.openxmlformats.org/officeDocument/2006/relationships/hyperlink" Target="https://www.nature.com/articles/s41591-020-0819-2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g"/><Relationship Id="rId3" Type="http://schemas.openxmlformats.org/officeDocument/2006/relationships/hyperlink" Target="https://ct24.ceskatelevize.cz/veda/3062990-studie-koronavirus-je-nejnakazlivejsi-nez-se-objevi-priznaky?fbclid=IwAR0_twSCm85BU0Q5pCfu9uvxpO0lYYy4kytnOK_zezhLDMy4DCcJ3Qe7_v4" TargetMode="External"/><Relationship Id="rId7" Type="http://schemas.openxmlformats.org/officeDocument/2006/relationships/image" Target="../media/image161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0.png"/><Relationship Id="rId5" Type="http://schemas.openxmlformats.org/officeDocument/2006/relationships/hyperlink" Target="https://en.wikipedia.org/wiki/Angiotensin-converting_enzyme_2" TargetMode="External"/><Relationship Id="rId4" Type="http://schemas.openxmlformats.org/officeDocument/2006/relationships/hyperlink" Target="https://science.sciencemag.org/content/early/2020/03/03/science.abb2762" TargetMode="External"/><Relationship Id="rId9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hyperlink" Target="https://www.nature.com/articles/s41591-020-0820-9" TargetMode="External"/><Relationship Id="rId7" Type="http://schemas.openxmlformats.org/officeDocument/2006/relationships/image" Target="../media/image166.png"/><Relationship Id="rId2" Type="http://schemas.openxmlformats.org/officeDocument/2006/relationships/hyperlink" Target="https://www.medrxiv.org/content/10.1101/2020.03.11.20031096v1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hyperlink" Target="https://www.treeoftheyear.org/results" TargetMode="External"/><Relationship Id="rId7" Type="http://schemas.openxmlformats.org/officeDocument/2006/relationships/hyperlink" Target="https://mapy.cz/s/nafucadela" TargetMode="External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hyperlink" Target="https://www.youtube.com/watch?v=dZX0i7bx8dI&amp;feature=youtu.be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hyperlink" Target="https://en.wikipedia.org/wiki/Paul_Nurse" TargetMode="External"/><Relationship Id="rId7" Type="http://schemas.openxmlformats.org/officeDocument/2006/relationships/hyperlink" Target="https://www.ceskatelevize.cz/porady/10441294653-hyde-park-civilizace/220411058090314/" TargetMode="Externa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lekari-bez-hranic.cz/" TargetMode="External"/><Relationship Id="rId5" Type="http://schemas.openxmlformats.org/officeDocument/2006/relationships/hyperlink" Target="https://cs.wikipedia.org/wiki/Danu%C5%A1e_Nerudov%C3%A1" TargetMode="External"/><Relationship Id="rId4" Type="http://schemas.openxmlformats.org/officeDocument/2006/relationships/hyperlink" Target="https://www.ceskatelevize.cz/porady/10441294653-hyde-park-civilizace/215411058091128/" TargetMode="External"/><Relationship Id="rId9" Type="http://schemas.openxmlformats.org/officeDocument/2006/relationships/image" Target="../media/image17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hyperlink" Target="https://www.youtube.com/channel/UCiLdXDvBI6bcd6QCBM4s2Mw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hyperlink" Target="https://www.youtube.com/channel/UCNI0qOojpkhsUtaQ4_2NUhQ/videos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13" Type="http://schemas.openxmlformats.org/officeDocument/2006/relationships/image" Target="../media/image187.svg"/><Relationship Id="rId3" Type="http://schemas.openxmlformats.org/officeDocument/2006/relationships/hyperlink" Target="https://ct24.ceskatelevize.cz/veda/3066274-ztrata-cichu-a-chuti-muze-byt-znamkou-nakazy-koronavirem-naznacuji-vyzkumy" TargetMode="External"/><Relationship Id="rId7" Type="http://schemas.openxmlformats.org/officeDocument/2006/relationships/image" Target="../media/image181.svg"/><Relationship Id="rId12" Type="http://schemas.openxmlformats.org/officeDocument/2006/relationships/image" Target="../media/image186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0.png"/><Relationship Id="rId11" Type="http://schemas.openxmlformats.org/officeDocument/2006/relationships/image" Target="../media/image185.svg"/><Relationship Id="rId5" Type="http://schemas.openxmlformats.org/officeDocument/2006/relationships/image" Target="../media/image179.png"/><Relationship Id="rId10" Type="http://schemas.openxmlformats.org/officeDocument/2006/relationships/image" Target="../media/image184.png"/><Relationship Id="rId4" Type="http://schemas.openxmlformats.org/officeDocument/2006/relationships/hyperlink" Target="https://www.entuk.org/sites/default/files/files/Loss%20of%20sense%20of%20smell%20as%20marker%20of%20COVID.pdf" TargetMode="External"/><Relationship Id="rId9" Type="http://schemas.openxmlformats.org/officeDocument/2006/relationships/image" Target="../media/image183.svg"/><Relationship Id="rId14" Type="http://schemas.openxmlformats.org/officeDocument/2006/relationships/hyperlink" Target="https://www.the-scientist.com/news-opinion/lost-smell-and-taste-hint-covid-19-can-target-the-nervous-system-67312?utm_campaign=TS_DAILY+NEWSLETTER_2020&amp;utm_source=hs_email&amp;utm_medium=email&amp;utm_content=85235637&amp;_hsenc=p2ANqtz-_17Bt9jgSj8Bo4Otndex85Zre-CAgQslhH6Z3VUmxsSwVlwJveenIUf4NKYaL1sca3-KtKjlMGyu3jaTaXSWzYN20qHA&amp;_hsmi=85235637&amp;fbclid=IwAR2RSv54qmV-rx11FkKMRgo770oIAliKS4NxE0J8_uYDhgGWVwEGNPs4AEY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hyperlink" Target="https://www.facebook.com/groups/137773734152466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7" Type="http://schemas.openxmlformats.org/officeDocument/2006/relationships/hyperlink" Target="https://www.olympus-lifescience.com/en/landing/ioty-2019/" TargetMode="External"/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g"/><Relationship Id="rId2" Type="http://schemas.openxmlformats.org/officeDocument/2006/relationships/hyperlink" Target="https://www.naturettl.com/winners-of-the-nature-ttl-photographer-of-the-year-2020-competition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g"/><Relationship Id="rId2" Type="http://schemas.openxmlformats.org/officeDocument/2006/relationships/hyperlink" Target="https://zpravy.aktualne.cz/domaci/masarykova-univerzita-odebere-dva-tituly-za-plagiatorstvi/r~7e7087ee469011eaac760cc47ab5f122/?utm_term=Autofeed&amp;utm_medium=Social&amp;utm_source=Twitter#Echobox=1580740549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birdlife.cz/ptak-roku-2020-jiricka-obecna/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.muni.cz/ofiz/informace-k-vyuce-v-dobe-koronavirove-epidemie/" TargetMode="External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.muni.cz/pro-uchazece/doktorske-studium/24051-fyziologie-imunologie-a-vyvojova-biologie-zivocichu" TargetMode="External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5.png"/><Relationship Id="rId4" Type="http://schemas.openxmlformats.org/officeDocument/2006/relationships/hyperlink" Target="https://www.sci.muni.cz/pro-uchazece/navazujici-magisterske-studium/23696-experimentalni-biologie-zivocichu-a-imunologie" TargetMode="Externa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hyperlink" Target="https://pubs.acs.org/doi/10.1021/acsnano.9b02180" TargetMode="External"/><Relationship Id="rId3" Type="http://schemas.openxmlformats.org/officeDocument/2006/relationships/image" Target="../media/image207.png"/><Relationship Id="rId7" Type="http://schemas.openxmlformats.org/officeDocument/2006/relationships/image" Target="../media/image210.sv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9.png"/><Relationship Id="rId11" Type="http://schemas.openxmlformats.org/officeDocument/2006/relationships/image" Target="../media/image1.png"/><Relationship Id="rId5" Type="http://schemas.openxmlformats.org/officeDocument/2006/relationships/hyperlink" Target="https://soundcloud.com/user-275864738/viral-counterpoint-of-the-coronavirus-spike-protein-2019-ncov" TargetMode="External"/><Relationship Id="rId10" Type="http://schemas.openxmlformats.org/officeDocument/2006/relationships/hyperlink" Target="https://www.youtube.com/watch?v=Ocq3NeudsVk" TargetMode="External"/><Relationship Id="rId4" Type="http://schemas.openxmlformats.org/officeDocument/2006/relationships/image" Target="../media/image208.png"/><Relationship Id="rId9" Type="http://schemas.openxmlformats.org/officeDocument/2006/relationships/hyperlink" Target="https://ct24.ceskatelevize.cz/veda/3072358-poslechnete-si-koronavirus-vedci-ho-prevedli-na-hudbu-pomuze-analyze" TargetMode="Externa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3" Type="http://schemas.openxmlformats.org/officeDocument/2006/relationships/hyperlink" Target="https://ekolist.cz/cz/zpravodajstvi/zpravy/bude-enzym-rozkladajici-tuny-plastu-v-radu-hodin-prelomovy-objev" TargetMode="External"/><Relationship Id="rId7" Type="http://schemas.openxmlformats.org/officeDocument/2006/relationships/image" Target="../media/image214.png"/><Relationship Id="rId2" Type="http://schemas.openxmlformats.org/officeDocument/2006/relationships/hyperlink" Target="https://www.nature.com/articles/s41586-020-2149-4.epdf?referrer_access_token=U-Zxm14e2SVAAcdVoMMYxtRgN0jAjWel9jnR3ZoTv0NaiYdPN6KKB6mf7QUt-hV8bZp6aH8mMSB7vSdi3dkqQev6fDzn9e00DsnqY3Ukz1V71ZyD9gPaNANGWFQASxsNAu0l9ylLWhmZDhAPvtr6Qlw9PQMy17Ha3ZnwUHZWA4IYCVBcRPNT2A5SqlmhU33lUMi1UW28kL17rFRt-fAOjD98nL9vqxldpzbmLHut2p4QcN5hHeFLjnRSYtmjMbWaYteagbpZTim3RbsOlNVTE-B7InzvwcoL8Q59tcxUpCeQixI22ryign8TL47HYohwax4rnz4h7lV56W88Iqj00g%3D%3D&amp;tracking_referrer=www.theguardian.com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3.png"/><Relationship Id="rId5" Type="http://schemas.openxmlformats.org/officeDocument/2006/relationships/image" Target="../media/image212.png"/><Relationship Id="rId4" Type="http://schemas.openxmlformats.org/officeDocument/2006/relationships/image" Target="../media/image211.png"/><Relationship Id="rId9" Type="http://schemas.openxmlformats.org/officeDocument/2006/relationships/hyperlink" Target="https://en.wikipedia.org/wiki/Ideonella_sakaiensis" TargetMode="Externa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217.png"/><Relationship Id="rId7" Type="http://schemas.openxmlformats.org/officeDocument/2006/relationships/image" Target="../media/image219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ncbi.nlm.nih.gov/pmc/articles/PMC6645784/" TargetMode="External"/><Relationship Id="rId5" Type="http://schemas.openxmlformats.org/officeDocument/2006/relationships/image" Target="../media/image218.jpg"/><Relationship Id="rId4" Type="http://schemas.openxmlformats.org/officeDocument/2006/relationships/hyperlink" Target="https://today.oregonstate.edu/news/researchers-use-nanotechnology-develop-new-treatment-painful-gynecological-condition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ce.sciencemag.org/content/368/6486/89" TargetMode="External"/><Relationship Id="rId7" Type="http://schemas.openxmlformats.org/officeDocument/2006/relationships/image" Target="../media/image224.png"/><Relationship Id="rId2" Type="http://schemas.openxmlformats.org/officeDocument/2006/relationships/hyperlink" Target="https://www.the-scientist.com/news-opinion/facial-expressions-decoded-in-mice-67370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3.png"/><Relationship Id="rId5" Type="http://schemas.openxmlformats.org/officeDocument/2006/relationships/image" Target="../media/image222.png"/><Relationship Id="rId4" Type="http://schemas.openxmlformats.org/officeDocument/2006/relationships/image" Target="../media/image22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ct24.ceskatelevize.cz/veda/3073254-testy-na-koronavirus-ma-lidstvo-diky-extremnim-bakteriim-z-pramenu-v-yellowstonu" TargetMode="External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22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g"/><Relationship Id="rId2" Type="http://schemas.openxmlformats.org/officeDocument/2006/relationships/hyperlink" Target="https://www.iflscience.com/technology/students-in-japan-virtually-attend-graduation-ceremony-via-robots-due-to-lockdown/?fbclid=IwAR2icnDjjMup5oiOSihBlu9A91n_Z3QHkG-SIQmHjYnD9qhRVBSBgUj3geA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7" Type="http://schemas.openxmlformats.org/officeDocument/2006/relationships/image" Target="../media/image1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1.png"/><Relationship Id="rId5" Type="http://schemas.openxmlformats.org/officeDocument/2006/relationships/hyperlink" Target="https://www.youtube.com/watch?v=YRfwZcLeOm4&amp;feature=youtu.be" TargetMode="External"/><Relationship Id="rId4" Type="http://schemas.openxmlformats.org/officeDocument/2006/relationships/image" Target="../media/image230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6QYFutt9cluQ3uSM963_KQ" TargetMode="External"/><Relationship Id="rId13" Type="http://schemas.openxmlformats.org/officeDocument/2006/relationships/image" Target="../media/image234.png"/><Relationship Id="rId3" Type="http://schemas.openxmlformats.org/officeDocument/2006/relationships/hyperlink" Target="https://www.youtube.com/channel/UCit5Ylq1gi7Xjr6kWs9KfBQ" TargetMode="External"/><Relationship Id="rId7" Type="http://schemas.openxmlformats.org/officeDocument/2006/relationships/hyperlink" Target="https://www.youtube.com/channel/UCNI0qOojpkhsUtaQ4_2NUhQ/videos" TargetMode="External"/><Relationship Id="rId12" Type="http://schemas.openxmlformats.org/officeDocument/2006/relationships/image" Target="../media/image233.png"/><Relationship Id="rId17" Type="http://schemas.openxmlformats.org/officeDocument/2006/relationships/image" Target="../media/image238.png"/><Relationship Id="rId2" Type="http://schemas.openxmlformats.org/officeDocument/2006/relationships/hyperlink" Target="https://www.ceskatelevize.cz/porady/10441294653-hyde-park-civilizace/dily/" TargetMode="External"/><Relationship Id="rId16" Type="http://schemas.openxmlformats.org/officeDocument/2006/relationships/image" Target="../media/image23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eskatelevize.cz/ivysilani/11633975240-veda-24" TargetMode="External"/><Relationship Id="rId11" Type="http://schemas.openxmlformats.org/officeDocument/2006/relationships/image" Target="../media/image90.png"/><Relationship Id="rId5" Type="http://schemas.openxmlformats.org/officeDocument/2006/relationships/hyperlink" Target="https://www.the-scientist.com/" TargetMode="External"/><Relationship Id="rId15" Type="http://schemas.openxmlformats.org/officeDocument/2006/relationships/image" Target="../media/image236.png"/><Relationship Id="rId10" Type="http://schemas.openxmlformats.org/officeDocument/2006/relationships/image" Target="../media/image232.png"/><Relationship Id="rId4" Type="http://schemas.openxmlformats.org/officeDocument/2006/relationships/hyperlink" Target="https://www.ted.com/" TargetMode="External"/><Relationship Id="rId9" Type="http://schemas.openxmlformats.org/officeDocument/2006/relationships/hyperlink" Target="http://www.gate2biotech.cz/" TargetMode="External"/><Relationship Id="rId14" Type="http://schemas.openxmlformats.org/officeDocument/2006/relationships/image" Target="../media/image23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ulu_and_Nana_controversy" TargetMode="External"/><Relationship Id="rId2" Type="http://schemas.openxmlformats.org/officeDocument/2006/relationships/hyperlink" Target="https://ct24.ceskatelevize.cz/veda/3016430-cinsti-vedci-kteri-geneticky-upravili-dvojcata-pujdou-do-vezeni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sciencemag.org/news/2020/01/russian-journals-retract-more-800-papers-after-bombshell-investigation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webp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C1B65B-617A-4F19-9F3B-64B135B3EA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Seminární </a:t>
            </a:r>
            <a:r>
              <a:rPr lang="cs-CZ" dirty="0" err="1"/>
              <a:t>newsfeed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68B0FF3-6AE3-490A-8A05-09C6913691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Jaro 2020</a:t>
            </a:r>
          </a:p>
        </p:txBody>
      </p:sp>
    </p:spTree>
    <p:extLst>
      <p:ext uri="{BB962C8B-B14F-4D97-AF65-F5344CB8AC3E}">
        <p14:creationId xmlns:p14="http://schemas.microsoft.com/office/powerpoint/2010/main" val="1605450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7C3F13-0AD9-4D79-9D7C-5D28DA45D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377825"/>
            <a:ext cx="10515600" cy="968375"/>
          </a:xfrm>
        </p:spPr>
        <p:txBody>
          <a:bodyPr/>
          <a:lstStyle/>
          <a:p>
            <a:r>
              <a:rPr lang="cs-CZ" dirty="0"/>
              <a:t>I nobelisté stahují své články… a to je dobře!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CB7523E-357D-4A65-9753-BA04C9448F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1949" y="4954460"/>
            <a:ext cx="6009353" cy="1425678"/>
          </a:xfrm>
        </p:spPr>
        <p:txBody>
          <a:bodyPr>
            <a:normAutofit/>
          </a:bodyPr>
          <a:lstStyle/>
          <a:p>
            <a:r>
              <a:rPr lang="cs-CZ" sz="2400" dirty="0">
                <a:hlinkClick r:id="rId2"/>
              </a:rPr>
              <a:t>Odkaz</a:t>
            </a:r>
            <a:r>
              <a:rPr lang="cs-CZ" sz="2400" dirty="0"/>
              <a:t> na článek, který o tématu informuje</a:t>
            </a:r>
          </a:p>
          <a:p>
            <a:r>
              <a:rPr lang="cs-CZ" sz="2400" dirty="0"/>
              <a:t>Odkaz na </a:t>
            </a:r>
            <a:r>
              <a:rPr lang="cs-CZ" sz="2400" dirty="0">
                <a:hlinkClick r:id="rId3"/>
              </a:rPr>
              <a:t>Twitter</a:t>
            </a:r>
            <a:r>
              <a:rPr lang="cs-CZ" sz="2400" dirty="0"/>
              <a:t> F. Arnold</a:t>
            </a:r>
          </a:p>
          <a:p>
            <a:r>
              <a:rPr lang="cs-CZ" sz="2400" dirty="0"/>
              <a:t>Téma reprodukovatelnosti - </a:t>
            </a:r>
            <a:r>
              <a:rPr lang="cs-CZ" sz="2400" dirty="0" err="1">
                <a:hlinkClick r:id="rId4"/>
              </a:rPr>
              <a:t>Nature</a:t>
            </a:r>
            <a:endParaRPr lang="cs-CZ" sz="24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000BB48-0716-4FE8-A738-5FBA4CF215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17" y="1252155"/>
            <a:ext cx="4977046" cy="27080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24B3DDC-E181-4329-B50C-3B1B21D1F2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9245" y="4385388"/>
            <a:ext cx="3918305" cy="21627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0E413BF-59B8-4D4C-9663-A72B83B645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8996" y="1259525"/>
            <a:ext cx="6654468" cy="28468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Obrázek 9" descr="Obsah obrázku sekera&#10;&#10;Popis byl vytvořen automaticky">
            <a:extLst>
              <a:ext uri="{FF2B5EF4-FFF2-40B4-BE49-F238E27FC236}">
                <a16:creationId xmlns:a16="http://schemas.microsoft.com/office/drawing/2014/main" id="{72FABF64-C421-4840-B193-CBC1A752E0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757" y="3070294"/>
            <a:ext cx="1862219" cy="150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3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9EEB19-020A-4B62-A57D-4742DF41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90" y="131046"/>
            <a:ext cx="10515600" cy="649288"/>
          </a:xfrm>
        </p:spPr>
        <p:txBody>
          <a:bodyPr>
            <a:normAutofit fontScale="90000"/>
          </a:bodyPr>
          <a:lstStyle/>
          <a:p>
            <a:r>
              <a:rPr lang="cs-CZ" dirty="0"/>
              <a:t>Univerzální lék na rakovinu?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31A20A-037D-475C-8F6B-46CD7758AC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39975" y="1101748"/>
            <a:ext cx="1709378" cy="8101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dirty="0">
                <a:hlinkClick r:id="rId2"/>
              </a:rPr>
              <a:t>Odkaz</a:t>
            </a:r>
            <a:endParaRPr lang="cs-CZ" sz="36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DB6852E-1FAB-493E-895D-A62ED793D8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9666" y="6349527"/>
            <a:ext cx="5181600" cy="1098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>
                <a:hlinkClick r:id="rId3"/>
              </a:rPr>
              <a:t>Odkaz</a:t>
            </a:r>
            <a:r>
              <a:rPr lang="cs-CZ" sz="2400" dirty="0"/>
              <a:t> na článek v </a:t>
            </a:r>
            <a:r>
              <a:rPr lang="cs-CZ" sz="2400" i="1" dirty="0" err="1"/>
              <a:t>Nature</a:t>
            </a:r>
            <a:r>
              <a:rPr lang="cs-CZ" sz="2400" i="1" dirty="0"/>
              <a:t> </a:t>
            </a:r>
            <a:r>
              <a:rPr lang="cs-CZ" sz="2400" i="1" dirty="0" err="1"/>
              <a:t>Immunology</a:t>
            </a:r>
            <a:endParaRPr lang="cs-CZ" sz="2400" i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02402B4-2871-43CA-B22A-C4C7F62CF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860" y="211816"/>
            <a:ext cx="5689662" cy="346196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450012A-F01F-4597-8A40-9670F9512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190" y="681441"/>
            <a:ext cx="5181600" cy="307328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621F256-85D3-43F0-9597-BB76B9799E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716177"/>
            <a:ext cx="5700932" cy="2666395"/>
          </a:xfrm>
          <a:prstGeom prst="rect">
            <a:avLst/>
          </a:prstGeom>
        </p:spPr>
      </p:pic>
      <p:pic>
        <p:nvPicPr>
          <p:cNvPr id="12" name="Obrázek 11" descr="Obsah obrázku hledání, vsedě, malé, držení&#10;&#10;Popis byl vytvořen automaticky">
            <a:extLst>
              <a:ext uri="{FF2B5EF4-FFF2-40B4-BE49-F238E27FC236}">
                <a16:creationId xmlns:a16="http://schemas.microsoft.com/office/drawing/2014/main" id="{65CB5910-98C3-40DB-AAE3-36725102B2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466" y="4125157"/>
            <a:ext cx="2772647" cy="184843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D1300F1E-8FE0-461D-BEFD-5875856867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1831" y="3983010"/>
            <a:ext cx="2673867" cy="2132727"/>
          </a:xfrm>
          <a:prstGeom prst="rect">
            <a:avLst/>
          </a:prstGeom>
        </p:spPr>
      </p:pic>
      <p:sp>
        <p:nvSpPr>
          <p:cNvPr id="15" name="Zástupný obsah 3">
            <a:extLst>
              <a:ext uri="{FF2B5EF4-FFF2-40B4-BE49-F238E27FC236}">
                <a16:creationId xmlns:a16="http://schemas.microsoft.com/office/drawing/2014/main" id="{34951C13-D4FA-44C8-963A-5914D354A6FA}"/>
              </a:ext>
            </a:extLst>
          </p:cNvPr>
          <p:cNvSpPr txBox="1">
            <a:spLocks/>
          </p:cNvSpPr>
          <p:nvPr/>
        </p:nvSpPr>
        <p:spPr>
          <a:xfrm>
            <a:off x="6909784" y="6177486"/>
            <a:ext cx="5181601" cy="5494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400" dirty="0"/>
              <a:t>Již dříve využívaný konstrukt </a:t>
            </a:r>
            <a:r>
              <a:rPr lang="cs-CZ" sz="2400" dirty="0">
                <a:hlinkClick r:id="rId9"/>
              </a:rPr>
              <a:t>CAR-T</a:t>
            </a:r>
            <a:endParaRPr lang="cs-CZ" sz="2400" i="1" dirty="0"/>
          </a:p>
        </p:txBody>
      </p:sp>
    </p:spTree>
    <p:extLst>
      <p:ext uri="{BB962C8B-B14F-4D97-AF65-F5344CB8AC3E}">
        <p14:creationId xmlns:p14="http://schemas.microsoft.com/office/powerpoint/2010/main" val="2122394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jídlo&#10;&#10;Popis byl vytvořen automaticky">
            <a:extLst>
              <a:ext uri="{FF2B5EF4-FFF2-40B4-BE49-F238E27FC236}">
                <a16:creationId xmlns:a16="http://schemas.microsoft.com/office/drawing/2014/main" id="{8F65254D-9238-4F8D-A793-E8E6F6780D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9" r="8319" b="-2"/>
          <a:stretch/>
        </p:blipFill>
        <p:spPr>
          <a:xfrm>
            <a:off x="7645027" y="201358"/>
            <a:ext cx="4160452" cy="6214534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4F45DA29-D1A3-40EC-A9A8-37B3CE43694A}"/>
              </a:ext>
            </a:extLst>
          </p:cNvPr>
          <p:cNvSpPr txBox="1">
            <a:spLocks/>
          </p:cNvSpPr>
          <p:nvPr/>
        </p:nvSpPr>
        <p:spPr>
          <a:xfrm>
            <a:off x="506049" y="5209717"/>
            <a:ext cx="3888670" cy="12766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chemeClr val="accent1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Odkaz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na</a:t>
            </a:r>
            <a:r>
              <a:rPr lang="en-US" sz="2800" dirty="0">
                <a:latin typeface="+mn-lt"/>
              </a:rPr>
              <a:t> </a:t>
            </a:r>
            <a:r>
              <a:rPr lang="cs-CZ" sz="2800" dirty="0">
                <a:latin typeface="+mn-lt"/>
              </a:rPr>
              <a:t>český </a:t>
            </a:r>
            <a:r>
              <a:rPr lang="en-US" sz="2800" dirty="0" err="1">
                <a:latin typeface="+mn-lt"/>
              </a:rPr>
              <a:t>článek</a:t>
            </a:r>
            <a:r>
              <a:rPr lang="cs-CZ" sz="2800" dirty="0">
                <a:latin typeface="+mn-lt"/>
              </a:rPr>
              <a:t>,</a:t>
            </a:r>
            <a:r>
              <a:rPr lang="en-US" sz="2800" dirty="0">
                <a:latin typeface="+mn-lt"/>
              </a:rPr>
              <a:t> </a:t>
            </a:r>
            <a:endParaRPr lang="cs-CZ" sz="2800" dirty="0">
              <a:latin typeface="+mn-lt"/>
            </a:endParaRPr>
          </a:p>
          <a:p>
            <a:r>
              <a:rPr lang="cs-CZ" sz="2800" dirty="0">
                <a:latin typeface="+mn-lt"/>
              </a:rPr>
              <a:t>původní článek v </a:t>
            </a:r>
            <a:r>
              <a:rPr lang="cs-CZ" sz="2800" dirty="0">
                <a:solidFill>
                  <a:schemeClr val="accent1"/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PNAS</a:t>
            </a:r>
            <a:r>
              <a:rPr lang="cs-CZ" sz="2800" dirty="0">
                <a:latin typeface="+mn-lt"/>
              </a:rPr>
              <a:t>, </a:t>
            </a:r>
          </a:p>
          <a:p>
            <a:r>
              <a:rPr lang="en-US" sz="2800" dirty="0">
                <a:solidFill>
                  <a:srgbClr val="FFFFFF"/>
                </a:solidFill>
                <a:latin typeface="+mn-lt"/>
                <a:hlinkClick r:id="rId5"/>
              </a:rPr>
              <a:t>video</a:t>
            </a: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1B28B86-F06F-492A-B11A-A4A3ADCA63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385" y="201358"/>
            <a:ext cx="7200900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97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EFA5D74B-C613-4DC1-9F98-5DD0A09F806D}"/>
              </a:ext>
            </a:extLst>
          </p:cNvPr>
          <p:cNvSpPr txBox="1"/>
          <p:nvPr/>
        </p:nvSpPr>
        <p:spPr>
          <a:xfrm>
            <a:off x="3929156" y="6157184"/>
            <a:ext cx="43336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hlinkClick r:id="rId2"/>
              </a:rPr>
              <a:t>Odkaz</a:t>
            </a:r>
            <a:r>
              <a:rPr lang="cs-CZ" sz="3200" dirty="0"/>
              <a:t> na původní článek</a:t>
            </a:r>
          </a:p>
        </p:txBody>
      </p:sp>
      <p:pic>
        <p:nvPicPr>
          <p:cNvPr id="5" name="Obrázek 4" descr="Obsah obrázku kočka&#10;&#10;Popis byl vytvořen automaticky">
            <a:extLst>
              <a:ext uri="{FF2B5EF4-FFF2-40B4-BE49-F238E27FC236}">
                <a16:creationId xmlns:a16="http://schemas.microsoft.com/office/drawing/2014/main" id="{2A13CD1F-EA23-4300-9F85-0977FCABAB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533" y="2776385"/>
            <a:ext cx="7893509" cy="326873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C139B22-ADD2-4F98-A1B4-5E9FE9009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3786" y="0"/>
            <a:ext cx="5821004" cy="269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17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BC86F043-BBC9-46F0-841C-1F22EF7800AA}"/>
              </a:ext>
            </a:extLst>
          </p:cNvPr>
          <p:cNvSpPr txBox="1"/>
          <p:nvPr/>
        </p:nvSpPr>
        <p:spPr>
          <a:xfrm>
            <a:off x="3234814" y="6244674"/>
            <a:ext cx="6331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hlinkClick r:id="rId2"/>
              </a:rPr>
              <a:t>Odkaz </a:t>
            </a:r>
            <a:r>
              <a:rPr lang="cs-CZ" sz="2400" dirty="0"/>
              <a:t>na  článek v Cell, </a:t>
            </a:r>
            <a:r>
              <a:rPr lang="cs-CZ" sz="2400" dirty="0">
                <a:hlinkClick r:id="rId3"/>
              </a:rPr>
              <a:t>Odkaz</a:t>
            </a:r>
            <a:r>
              <a:rPr lang="cs-CZ" sz="2400" dirty="0"/>
              <a:t> na video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70643BEF-C85D-47E7-BC74-C5C453853C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2992"/>
          <a:stretch/>
        </p:blipFill>
        <p:spPr>
          <a:xfrm>
            <a:off x="1375135" y="899857"/>
            <a:ext cx="4598627" cy="135685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705A16FB-F5B5-4FEB-B995-2ADD29BD05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0242" y="151661"/>
            <a:ext cx="7831514" cy="766960"/>
          </a:xfrm>
          <a:prstGeom prst="rect">
            <a:avLst/>
          </a:prstGeom>
        </p:spPr>
      </p:pic>
      <p:pic>
        <p:nvPicPr>
          <p:cNvPr id="7" name="Obrázek 6" descr="Obsah obrázku fotka, jídlo, různé, vsedě&#10;&#10;Popis byl vytvořen automaticky">
            <a:extLst>
              <a:ext uri="{FF2B5EF4-FFF2-40B4-BE49-F238E27FC236}">
                <a16:creationId xmlns:a16="http://schemas.microsoft.com/office/drawing/2014/main" id="{415BAE2A-EA79-4B9A-A64A-6C09040EDE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883" y="2306129"/>
            <a:ext cx="3753879" cy="3753879"/>
          </a:xfrm>
          <a:prstGeom prst="rect">
            <a:avLst/>
          </a:prstGeom>
        </p:spPr>
      </p:pic>
      <p:pic>
        <p:nvPicPr>
          <p:cNvPr id="9" name="Obrázek 8" descr="Obsah obrázku fotka, různé, displej, počítač&#10;&#10;Popis byl vytvořen automaticky">
            <a:extLst>
              <a:ext uri="{FF2B5EF4-FFF2-40B4-BE49-F238E27FC236}">
                <a16:creationId xmlns:a16="http://schemas.microsoft.com/office/drawing/2014/main" id="{6F242DDC-DE4B-48D5-A4F5-CDB46446AB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306129"/>
            <a:ext cx="3143452" cy="375387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DDE39674-22D7-455F-AF7A-8BBAF4A328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71" t="47447"/>
          <a:stretch/>
        </p:blipFill>
        <p:spPr>
          <a:xfrm>
            <a:off x="6095999" y="739777"/>
            <a:ext cx="4402198" cy="151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483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981FB9F-504A-44E6-BF5E-2AC917D6B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49401" cy="268366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B3349E2-566E-404C-98F9-8CDC0BAFC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08642"/>
            <a:ext cx="7095001" cy="1500267"/>
          </a:xfrm>
          <a:prstGeom prst="rect">
            <a:avLst/>
          </a:prstGeom>
        </p:spPr>
      </p:pic>
      <p:sp>
        <p:nvSpPr>
          <p:cNvPr id="8" name="TextBox 16">
            <a:extLst>
              <a:ext uri="{FF2B5EF4-FFF2-40B4-BE49-F238E27FC236}">
                <a16:creationId xmlns:a16="http://schemas.microsoft.com/office/drawing/2014/main" id="{C3629F7E-83C0-4A89-AB2E-C9531C721B3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156192" y="533273"/>
            <a:ext cx="2535936" cy="996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s-CZ" sz="2800" b="1" dirty="0">
                <a:latin typeface="Cambria" pitchFamily="18" charset="0"/>
              </a:rPr>
              <a:t>Pátek, 13:00,</a:t>
            </a:r>
          </a:p>
          <a:p>
            <a:pPr marL="0" indent="0">
              <a:buNone/>
            </a:pPr>
            <a:r>
              <a:rPr lang="cs-CZ" sz="2800" b="1" dirty="0">
                <a:latin typeface="Cambria" pitchFamily="18" charset="0"/>
              </a:rPr>
              <a:t>A11/205</a:t>
            </a:r>
          </a:p>
        </p:txBody>
      </p:sp>
      <p:pic>
        <p:nvPicPr>
          <p:cNvPr id="9" name="Picture 9" descr="Mgr. Pavel Plevka, Ph.D.">
            <a:extLst>
              <a:ext uri="{FF2B5EF4-FFF2-40B4-BE49-F238E27FC236}">
                <a16:creationId xmlns:a16="http://schemas.microsoft.com/office/drawing/2014/main" id="{836737F3-4752-4F96-9B8B-41675CED8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1976" y="2860718"/>
            <a:ext cx="1944216" cy="194421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E1B1DC6B-506E-4933-B0D8-3BD7809746E7}"/>
              </a:ext>
            </a:extLst>
          </p:cNvPr>
          <p:cNvSpPr txBox="1"/>
          <p:nvPr/>
        </p:nvSpPr>
        <p:spPr>
          <a:xfrm>
            <a:off x="5869304" y="5561378"/>
            <a:ext cx="5822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dirty="0">
                <a:hlinkClick r:id="rId5"/>
              </a:rPr>
              <a:t>Odkaz</a:t>
            </a:r>
            <a:r>
              <a:rPr lang="cs-CZ" sz="2800" dirty="0"/>
              <a:t> na výzkumnou skupinu P. Plevky</a:t>
            </a:r>
          </a:p>
          <a:p>
            <a:r>
              <a:rPr lang="cs-CZ" sz="2800" dirty="0">
                <a:hlinkClick r:id="rId6"/>
              </a:rPr>
              <a:t>Odkaz </a:t>
            </a:r>
            <a:r>
              <a:rPr lang="cs-CZ" sz="2800" dirty="0"/>
              <a:t>na původní článek </a:t>
            </a:r>
          </a:p>
        </p:txBody>
      </p:sp>
      <p:pic>
        <p:nvPicPr>
          <p:cNvPr id="12" name="Obrázek 11" descr="Obsah obrázku barevné, vsedě, stůl, čepice&#10;&#10;Popis byl vytvořen automaticky">
            <a:extLst>
              <a:ext uri="{FF2B5EF4-FFF2-40B4-BE49-F238E27FC236}">
                <a16:creationId xmlns:a16="http://schemas.microsoft.com/office/drawing/2014/main" id="{73AB11C1-019B-44A2-B8A3-099BF38151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604" y="2881912"/>
            <a:ext cx="1910287" cy="19230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0594905B-CA5C-49DD-9388-0B08ACB5B4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4816" y="3832826"/>
            <a:ext cx="3681984" cy="29583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0369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1C50C1-05C8-485F-9580-2D1BE44D4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1104" y="5793349"/>
            <a:ext cx="10515600" cy="680731"/>
          </a:xfrm>
        </p:spPr>
        <p:txBody>
          <a:bodyPr>
            <a:normAutofit fontScale="70000" lnSpcReduction="20000"/>
          </a:bodyPr>
          <a:lstStyle/>
          <a:p>
            <a:r>
              <a:rPr lang="cs-CZ" dirty="0">
                <a:hlinkClick r:id="rId2"/>
              </a:rPr>
              <a:t>Rozhovor</a:t>
            </a:r>
            <a:r>
              <a:rPr lang="cs-CZ" dirty="0"/>
              <a:t> s dr. Renatou </a:t>
            </a:r>
            <a:r>
              <a:rPr lang="cs-CZ" dirty="0" err="1"/>
              <a:t>Gaillyovou</a:t>
            </a:r>
            <a:endParaRPr lang="cs-CZ" dirty="0"/>
          </a:p>
          <a:p>
            <a:r>
              <a:rPr lang="cs-CZ" dirty="0">
                <a:hlinkClick r:id="rId3"/>
              </a:rPr>
              <a:t>Vzácná onemocnění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A7F827F-16BF-4633-8D23-63175977F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449" y="383920"/>
            <a:ext cx="7696200" cy="231457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2E2E447-1415-46CE-818F-84E36E80BA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0917" y="3081221"/>
            <a:ext cx="5744844" cy="2812026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49810A63-3620-49D3-91C7-74BD052B0F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17973" y="782971"/>
            <a:ext cx="2801061" cy="1137931"/>
          </a:xfrm>
          <a:prstGeom prst="rect">
            <a:avLst/>
          </a:prstGeom>
        </p:spPr>
      </p:pic>
      <p:pic>
        <p:nvPicPr>
          <p:cNvPr id="9" name="Obrázek 8" descr="Obsah obrázku osoba, interiér, oblečení, stojící&#10;&#10;Popis byl vytvořen automaticky">
            <a:extLst>
              <a:ext uri="{FF2B5EF4-FFF2-40B4-BE49-F238E27FC236}">
                <a16:creationId xmlns:a16="http://schemas.microsoft.com/office/drawing/2014/main" id="{B9E6F3C9-8ED3-4A48-99BB-886876C35E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39" y="2698495"/>
            <a:ext cx="4930878" cy="246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554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981FB9F-504A-44E6-BF5E-2AC917D6B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49401" cy="2683667"/>
          </a:xfrm>
          <a:prstGeom prst="rect">
            <a:avLst/>
          </a:prstGeom>
        </p:spPr>
      </p:pic>
      <p:sp>
        <p:nvSpPr>
          <p:cNvPr id="8" name="TextBox 16">
            <a:extLst>
              <a:ext uri="{FF2B5EF4-FFF2-40B4-BE49-F238E27FC236}">
                <a16:creationId xmlns:a16="http://schemas.microsoft.com/office/drawing/2014/main" id="{C3629F7E-83C0-4A89-AB2E-C9531C721B3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156192" y="533273"/>
            <a:ext cx="2535936" cy="996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latin typeface="Cambria" pitchFamily="18" charset="0"/>
              </a:rPr>
              <a:t>Pátek, 13:00,</a:t>
            </a:r>
          </a:p>
          <a:p>
            <a:pPr marL="0" indent="0">
              <a:buNone/>
            </a:pPr>
            <a:r>
              <a:rPr lang="cs-CZ" sz="2800" b="1" dirty="0">
                <a:latin typeface="Cambria" pitchFamily="18" charset="0"/>
              </a:rPr>
              <a:t>A11/205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B1557EC-E79A-44CF-9A9C-7B8640371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81" y="2853998"/>
            <a:ext cx="6708001" cy="1273934"/>
          </a:xfrm>
          <a:prstGeom prst="rect">
            <a:avLst/>
          </a:prstGeom>
        </p:spPr>
      </p:pic>
      <p:pic>
        <p:nvPicPr>
          <p:cNvPr id="4" name="Obrázek 3" descr="Obsah obrázku osoba, interiér, muž, držení&#10;&#10;Popis byl vytvořen automaticky">
            <a:extLst>
              <a:ext uri="{FF2B5EF4-FFF2-40B4-BE49-F238E27FC236}">
                <a16:creationId xmlns:a16="http://schemas.microsoft.com/office/drawing/2014/main" id="{9C2BF1ED-1BAD-4E52-BB31-E4AC16E897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222" y="3534846"/>
            <a:ext cx="2452426" cy="2452426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5EAE2937-5072-48BB-8172-B4EC7CDEA4BE}"/>
              </a:ext>
            </a:extLst>
          </p:cNvPr>
          <p:cNvSpPr txBox="1"/>
          <p:nvPr/>
        </p:nvSpPr>
        <p:spPr>
          <a:xfrm>
            <a:off x="148881" y="5668305"/>
            <a:ext cx="4995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hlinkClick r:id="rId5"/>
              </a:rPr>
              <a:t>Odkaz</a:t>
            </a:r>
            <a:r>
              <a:rPr lang="cs-CZ" sz="2400" dirty="0"/>
              <a:t> na skupinu S. </a:t>
            </a:r>
            <a:r>
              <a:rPr lang="cs-CZ" sz="2400" dirty="0" err="1"/>
              <a:t>Pekára</a:t>
            </a:r>
            <a:endParaRPr lang="cs-CZ" sz="2400" dirty="0"/>
          </a:p>
          <a:p>
            <a:r>
              <a:rPr lang="cs-CZ" sz="2400" dirty="0">
                <a:hlinkClick r:id="rId6"/>
              </a:rPr>
              <a:t>Odkaz</a:t>
            </a:r>
            <a:r>
              <a:rPr lang="cs-CZ" sz="2400" dirty="0"/>
              <a:t> na článek o biologické ochraně sadů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7D58EBC7-43F1-47D8-8302-A284591465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948" y="4293782"/>
            <a:ext cx="3065526" cy="803897"/>
          </a:xfrm>
          <a:prstGeom prst="rect">
            <a:avLst/>
          </a:prstGeom>
        </p:spPr>
      </p:pic>
      <p:pic>
        <p:nvPicPr>
          <p:cNvPr id="15" name="Obrázek 14" descr="Obsah obrázku zvíře, pták, jestřáb, sova&#10;&#10;Popis byl vytvořen automaticky">
            <a:extLst>
              <a:ext uri="{FF2B5EF4-FFF2-40B4-BE49-F238E27FC236}">
                <a16:creationId xmlns:a16="http://schemas.microsoft.com/office/drawing/2014/main" id="{5EB9046A-9385-410B-9D07-17AE037B74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779" y="4777599"/>
            <a:ext cx="3279648" cy="132825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D17C4D1-A617-4B79-B515-ED1921DFEB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58867" y="3023339"/>
            <a:ext cx="4562475" cy="15886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Obrázek 11" descr="Obsah obrázku hmyz, zvíře, pes, malé&#10;&#10;Popis byl vytvořen automaticky">
            <a:extLst>
              <a:ext uri="{FF2B5EF4-FFF2-40B4-BE49-F238E27FC236}">
                <a16:creationId xmlns:a16="http://schemas.microsoft.com/office/drawing/2014/main" id="{28029F9E-E7CA-4EC9-B98C-0C08BF43A5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976" y="4761059"/>
            <a:ext cx="1147366" cy="156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27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zelená, muž, podepsat&#10;&#10;Popis byl vytvořen automaticky">
            <a:extLst>
              <a:ext uri="{FF2B5EF4-FFF2-40B4-BE49-F238E27FC236}">
                <a16:creationId xmlns:a16="http://schemas.microsoft.com/office/drawing/2014/main" id="{78124067-B63E-4D81-B8D8-A06DE729C9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68"/>
          <a:stretch/>
        </p:blipFill>
        <p:spPr>
          <a:xfrm>
            <a:off x="148948" y="911711"/>
            <a:ext cx="5655619" cy="5034578"/>
          </a:xfrm>
        </p:spPr>
      </p:pic>
      <p:pic>
        <p:nvPicPr>
          <p:cNvPr id="6" name="Zástupný obsah 4" descr="Obsah obrázku text, zelená, muž, podepsat&#10;&#10;Popis byl vytvořen automaticky">
            <a:extLst>
              <a:ext uri="{FF2B5EF4-FFF2-40B4-BE49-F238E27FC236}">
                <a16:creationId xmlns:a16="http://schemas.microsoft.com/office/drawing/2014/main" id="{12144F4C-4BCE-4367-93B2-045FCEEC5D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48"/>
          <a:stretch/>
        </p:blipFill>
        <p:spPr>
          <a:xfrm>
            <a:off x="5905807" y="911711"/>
            <a:ext cx="6167267" cy="317993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4CE420C-DD5E-404B-82BB-0B8784EBB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435" y="4485584"/>
            <a:ext cx="5122901" cy="14607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36892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93BB0C-7DD5-4FC0-84B0-7B2BE9C56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0764" y="5274448"/>
            <a:ext cx="5878889" cy="1325563"/>
          </a:xfrm>
        </p:spPr>
        <p:txBody>
          <a:bodyPr>
            <a:normAutofit/>
          </a:bodyPr>
          <a:lstStyle/>
          <a:p>
            <a:r>
              <a:rPr lang="cs-CZ" sz="3200" dirty="0"/>
              <a:t>Odkaz na </a:t>
            </a:r>
            <a:r>
              <a:rPr lang="cs-CZ" sz="3200" dirty="0">
                <a:hlinkClick r:id="rId2"/>
              </a:rPr>
              <a:t>program</a:t>
            </a:r>
            <a:endParaRPr lang="cs-CZ" sz="3200" dirty="0"/>
          </a:p>
          <a:p>
            <a:r>
              <a:rPr lang="cs-CZ" sz="3200" dirty="0"/>
              <a:t>Odkaz na </a:t>
            </a:r>
            <a:r>
              <a:rPr lang="cs-CZ" sz="3200" dirty="0" err="1">
                <a:hlinkClick r:id="rId2"/>
              </a:rPr>
              <a:t>videoarchiv</a:t>
            </a:r>
            <a:r>
              <a:rPr lang="cs-CZ" sz="3200" dirty="0">
                <a:hlinkClick r:id="rId2"/>
              </a:rPr>
              <a:t> přednášek</a:t>
            </a:r>
            <a:endParaRPr lang="cs-CZ" sz="32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407507D-C3E0-4FC8-9696-0099AB3221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8" t="20445" r="3196" b="6579"/>
          <a:stretch/>
        </p:blipFill>
        <p:spPr>
          <a:xfrm>
            <a:off x="264767" y="247935"/>
            <a:ext cx="5539249" cy="649765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3C9317B-E127-4A96-B8F9-CD8C01F81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4141" y="112406"/>
            <a:ext cx="6718041" cy="1514778"/>
          </a:xfrm>
          <a:prstGeom prst="rect">
            <a:avLst/>
          </a:prstGeom>
        </p:spPr>
      </p:pic>
      <p:pic>
        <p:nvPicPr>
          <p:cNvPr id="10" name="Obrázek 9" descr="Obsah obrázku nůž&#10;&#10;Popis byl vytvořen automaticky">
            <a:extLst>
              <a:ext uri="{FF2B5EF4-FFF2-40B4-BE49-F238E27FC236}">
                <a16:creationId xmlns:a16="http://schemas.microsoft.com/office/drawing/2014/main" id="{5C69484A-27FA-450C-918C-AC15AB4B5B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161" y="2106937"/>
            <a:ext cx="3164492" cy="119491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891B842-A631-4F3C-A91B-1BF9EA82B8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1774" y="2106937"/>
            <a:ext cx="3425667" cy="18340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4E6E15E-E845-4B07-B429-D1D2AE7654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4086" y="3379434"/>
            <a:ext cx="3495567" cy="181742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68922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8D3711-2C30-4153-8A23-6F145134F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5846"/>
          </a:xfrm>
        </p:spPr>
        <p:txBody>
          <a:bodyPr/>
          <a:lstStyle/>
          <a:p>
            <a:r>
              <a:rPr lang="cs-CZ" b="1" dirty="0"/>
              <a:t>Seminář jaro 2020 – verze </a:t>
            </a:r>
            <a:r>
              <a:rPr lang="cs-CZ" b="1" dirty="0" err="1"/>
              <a:t>koronavir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2BD4D1-A0B6-4667-A3A1-E1B7ABDC7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0262"/>
            <a:ext cx="10515600" cy="5102614"/>
          </a:xfrm>
        </p:spPr>
        <p:txBody>
          <a:bodyPr>
            <a:normAutofit fontScale="85000" lnSpcReduction="10000"/>
          </a:bodyPr>
          <a:lstStyle/>
          <a:p>
            <a:r>
              <a:rPr lang="cs-CZ" sz="3500" b="1" dirty="0">
                <a:solidFill>
                  <a:srgbClr val="C00000"/>
                </a:solidFill>
              </a:rPr>
              <a:t>Účast</a:t>
            </a:r>
          </a:p>
          <a:p>
            <a:pPr lvl="1"/>
            <a:r>
              <a:rPr lang="cs-CZ" sz="3000" dirty="0"/>
              <a:t>Odborníci: min. 80% účast (</a:t>
            </a:r>
            <a:r>
              <a:rPr lang="cs-CZ" sz="3000" dirty="0">
                <a:solidFill>
                  <a:srgbClr val="C00000"/>
                </a:solidFill>
              </a:rPr>
              <a:t>10 účastí</a:t>
            </a:r>
            <a:r>
              <a:rPr lang="cs-CZ" sz="3000" dirty="0"/>
              <a:t>) - </a:t>
            </a:r>
            <a:r>
              <a:rPr lang="cs-CZ" sz="3000" b="1" dirty="0" err="1"/>
              <a:t>odpovědníky</a:t>
            </a:r>
            <a:endParaRPr lang="cs-CZ" sz="3000" b="1" dirty="0"/>
          </a:p>
          <a:p>
            <a:pPr lvl="1"/>
            <a:r>
              <a:rPr lang="cs-CZ" sz="3000" dirty="0"/>
              <a:t>Učitelé: min. 60% účast (</a:t>
            </a:r>
            <a:r>
              <a:rPr lang="cs-CZ" sz="3000" dirty="0">
                <a:solidFill>
                  <a:srgbClr val="C00000"/>
                </a:solidFill>
              </a:rPr>
              <a:t>7 účastí</a:t>
            </a:r>
            <a:r>
              <a:rPr lang="cs-CZ" sz="3000" dirty="0"/>
              <a:t>) - </a:t>
            </a:r>
            <a:r>
              <a:rPr lang="cs-CZ" sz="3000" b="1" dirty="0" err="1"/>
              <a:t>odpovědníky</a:t>
            </a:r>
            <a:endParaRPr lang="cs-CZ" sz="3000" b="1" dirty="0"/>
          </a:p>
          <a:p>
            <a:r>
              <a:rPr lang="cs-CZ" sz="3500" b="1" dirty="0">
                <a:solidFill>
                  <a:srgbClr val="C00000"/>
                </a:solidFill>
              </a:rPr>
              <a:t>3 dotazy </a:t>
            </a:r>
            <a:r>
              <a:rPr lang="cs-CZ" sz="3500" dirty="0"/>
              <a:t>za semestr – </a:t>
            </a:r>
            <a:r>
              <a:rPr lang="cs-CZ" sz="3500" b="1" dirty="0"/>
              <a:t>u přednášek bakalářů, upřesníme formu</a:t>
            </a:r>
          </a:p>
          <a:p>
            <a:endParaRPr lang="cs-CZ" sz="3500" dirty="0"/>
          </a:p>
          <a:p>
            <a:r>
              <a:rPr lang="cs-CZ" sz="3500" dirty="0"/>
              <a:t>Přednáška – </a:t>
            </a:r>
            <a:r>
              <a:rPr lang="cs-CZ" sz="3500" b="1" dirty="0" err="1"/>
              <a:t>videoprezentace</a:t>
            </a:r>
            <a:r>
              <a:rPr lang="cs-CZ" sz="3500" dirty="0"/>
              <a:t> </a:t>
            </a:r>
          </a:p>
          <a:p>
            <a:pPr lvl="1"/>
            <a:r>
              <a:rPr lang="cs-CZ" sz="3000" b="1" dirty="0">
                <a:solidFill>
                  <a:srgbClr val="C00000"/>
                </a:solidFill>
              </a:rPr>
              <a:t>3. ročník </a:t>
            </a:r>
            <a:r>
              <a:rPr lang="cs-CZ" sz="3000" b="1" dirty="0" err="1">
                <a:solidFill>
                  <a:srgbClr val="C00000"/>
                </a:solidFill>
              </a:rPr>
              <a:t>bc.</a:t>
            </a:r>
            <a:r>
              <a:rPr lang="cs-CZ" sz="3000" b="1" dirty="0">
                <a:solidFill>
                  <a:srgbClr val="C00000"/>
                </a:solidFill>
              </a:rPr>
              <a:t> studenti 10-15 min </a:t>
            </a:r>
            <a:r>
              <a:rPr lang="cs-CZ" sz="3000" dirty="0"/>
              <a:t>(úvod, shrnutí tématu), hodnocení</a:t>
            </a:r>
          </a:p>
          <a:p>
            <a:pPr lvl="1"/>
            <a:r>
              <a:rPr lang="cs-CZ" sz="3000" b="1" dirty="0">
                <a:solidFill>
                  <a:srgbClr val="C00000"/>
                </a:solidFill>
              </a:rPr>
              <a:t>4. ročník </a:t>
            </a:r>
            <a:r>
              <a:rPr lang="cs-CZ" sz="3000" b="1" dirty="0" err="1">
                <a:solidFill>
                  <a:srgbClr val="C00000"/>
                </a:solidFill>
              </a:rPr>
              <a:t>mgr.</a:t>
            </a:r>
            <a:r>
              <a:rPr lang="cs-CZ" sz="3000" b="1" dirty="0">
                <a:solidFill>
                  <a:srgbClr val="C00000"/>
                </a:solidFill>
              </a:rPr>
              <a:t> studenti</a:t>
            </a:r>
            <a:r>
              <a:rPr lang="cs-CZ" sz="3000" dirty="0"/>
              <a:t> </a:t>
            </a:r>
            <a:r>
              <a:rPr lang="cs-CZ" sz="3000" b="1" dirty="0">
                <a:solidFill>
                  <a:srgbClr val="C00000"/>
                </a:solidFill>
              </a:rPr>
              <a:t>max. 10 min</a:t>
            </a:r>
            <a:r>
              <a:rPr lang="cs-CZ" sz="3000" dirty="0">
                <a:solidFill>
                  <a:srgbClr val="C00000"/>
                </a:solidFill>
              </a:rPr>
              <a:t> </a:t>
            </a:r>
            <a:r>
              <a:rPr lang="cs-CZ" sz="3000" dirty="0"/>
              <a:t>(úvod, čím je téma zajímavé?  Metody a plán spíše než výsledky)</a:t>
            </a:r>
          </a:p>
          <a:p>
            <a:pPr marL="457200" lvl="1" indent="0">
              <a:buNone/>
            </a:pPr>
            <a:endParaRPr lang="cs-CZ" dirty="0"/>
          </a:p>
          <a:p>
            <a:r>
              <a:rPr lang="cs-CZ" sz="3500" dirty="0"/>
              <a:t>Aktualizovaný program, </a:t>
            </a:r>
            <a:r>
              <a:rPr lang="cs-CZ" sz="3500" dirty="0" err="1"/>
              <a:t>newsfeed</a:t>
            </a:r>
            <a:r>
              <a:rPr lang="cs-CZ" sz="3500" dirty="0"/>
              <a:t>: </a:t>
            </a:r>
          </a:p>
          <a:p>
            <a:pPr marL="0" indent="0">
              <a:buNone/>
            </a:pPr>
            <a:r>
              <a:rPr lang="cs-CZ" dirty="0"/>
              <a:t>Studijní materiály → učební materiály, organizační pokyny</a:t>
            </a:r>
          </a:p>
        </p:txBody>
      </p:sp>
      <p:pic>
        <p:nvPicPr>
          <p:cNvPr id="4" name="Obrázek 3" descr="Obsah obrázku kreslení&#10;&#10;Popis byl vytvořen automaticky">
            <a:extLst>
              <a:ext uri="{FF2B5EF4-FFF2-40B4-BE49-F238E27FC236}">
                <a16:creationId xmlns:a16="http://schemas.microsoft.com/office/drawing/2014/main" id="{288763F4-8373-427E-8A45-61E5E2447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738" y="252899"/>
            <a:ext cx="1765004" cy="177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7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741E859-81F2-4A7E-9BB6-3FB4145D6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56" y="216656"/>
            <a:ext cx="5106153" cy="287472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8E3FAC3-5AAA-4317-87D1-5750F58F4415}"/>
              </a:ext>
            </a:extLst>
          </p:cNvPr>
          <p:cNvSpPr txBox="1"/>
          <p:nvPr/>
        </p:nvSpPr>
        <p:spPr>
          <a:xfrm>
            <a:off x="8581060" y="6212755"/>
            <a:ext cx="3422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hlinkClick r:id="rId3"/>
              </a:rPr>
              <a:t>Odkaz</a:t>
            </a:r>
            <a:r>
              <a:rPr lang="cs-CZ" sz="2400" dirty="0"/>
              <a:t> na článek v Science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9D74B3D-6EF3-412F-B8A6-2F5686C3F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3024" y="814304"/>
            <a:ext cx="6418810" cy="2093090"/>
          </a:xfrm>
          <a:prstGeom prst="rect">
            <a:avLst/>
          </a:prstGeom>
        </p:spPr>
      </p:pic>
      <p:pic>
        <p:nvPicPr>
          <p:cNvPr id="9" name="Obrázek 8" descr="Obsah obrázku kreslení&#10;&#10;Popis byl vytvořen automaticky">
            <a:extLst>
              <a:ext uri="{FF2B5EF4-FFF2-40B4-BE49-F238E27FC236}">
                <a16:creationId xmlns:a16="http://schemas.microsoft.com/office/drawing/2014/main" id="{48D3CB13-4172-4A2E-9751-AB27B6234A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566" y="3168970"/>
            <a:ext cx="8065778" cy="2874726"/>
          </a:xfrm>
          <a:prstGeom prst="rect">
            <a:avLst/>
          </a:prstGeom>
        </p:spPr>
      </p:pic>
      <p:pic>
        <p:nvPicPr>
          <p:cNvPr id="11" name="Obrázek 10" descr="Obsah obrázku zvíře, jezení, hnědá, malé&#10;&#10;Popis byl vytvořen automaticky">
            <a:extLst>
              <a:ext uri="{FF2B5EF4-FFF2-40B4-BE49-F238E27FC236}">
                <a16:creationId xmlns:a16="http://schemas.microsoft.com/office/drawing/2014/main" id="{70B458AD-6EE1-4BEE-856D-86D2637B50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5" y="3423389"/>
            <a:ext cx="3548831" cy="2365887"/>
          </a:xfrm>
          <a:prstGeom prst="rect">
            <a:avLst/>
          </a:prstGeom>
        </p:spPr>
      </p:pic>
      <p:sp>
        <p:nvSpPr>
          <p:cNvPr id="12" name="Šipka: nahoru 11">
            <a:extLst>
              <a:ext uri="{FF2B5EF4-FFF2-40B4-BE49-F238E27FC236}">
                <a16:creationId xmlns:a16="http://schemas.microsoft.com/office/drawing/2014/main" id="{5C81DA37-19D2-46DC-AAF9-2C8644B0159A}"/>
              </a:ext>
            </a:extLst>
          </p:cNvPr>
          <p:cNvSpPr/>
          <p:nvPr/>
        </p:nvSpPr>
        <p:spPr>
          <a:xfrm rot="2866014">
            <a:off x="659885" y="4879910"/>
            <a:ext cx="329722" cy="755780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7596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E51BD2-3D14-4B70-9F1A-3564D7047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9522" y="5615679"/>
            <a:ext cx="5443033" cy="90641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>
                <a:hlinkClick r:id="rId2"/>
              </a:rPr>
              <a:t>Odkaz</a:t>
            </a:r>
            <a:r>
              <a:rPr lang="cs-CZ" dirty="0"/>
              <a:t> na původní článek v Cell, </a:t>
            </a:r>
          </a:p>
          <a:p>
            <a:pPr marL="0" indent="0">
              <a:buNone/>
            </a:pPr>
            <a:r>
              <a:rPr lang="cs-CZ" dirty="0">
                <a:hlinkClick r:id="rId3"/>
              </a:rPr>
              <a:t>odkaz</a:t>
            </a:r>
            <a:r>
              <a:rPr lang="cs-CZ" dirty="0"/>
              <a:t> na shrnující článek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8D0A218-638A-4C3F-9139-112C017F2B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79" y="111120"/>
            <a:ext cx="11401425" cy="155257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F2BAF8C-BED8-4EB1-8CFA-1BA8B1EC45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189" y="1763256"/>
            <a:ext cx="5591003" cy="2144043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E1FD32C-200C-4F9E-90A1-6C56812C7488}"/>
              </a:ext>
            </a:extLst>
          </p:cNvPr>
          <p:cNvSpPr txBox="1"/>
          <p:nvPr/>
        </p:nvSpPr>
        <p:spPr>
          <a:xfrm>
            <a:off x="6219809" y="1763256"/>
            <a:ext cx="4485968" cy="36933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Screening 6000 kandidátních molekul účinných proti </a:t>
            </a:r>
            <a:r>
              <a:rPr lang="cs-CZ" i="1" dirty="0"/>
              <a:t>E. coli</a:t>
            </a:r>
            <a:r>
              <a:rPr lang="cs-CZ" dirty="0"/>
              <a:t>, „učení“, identifikace </a:t>
            </a:r>
            <a:r>
              <a:rPr lang="cs-CZ" b="1" dirty="0" err="1"/>
              <a:t>halicinu</a:t>
            </a:r>
            <a:endParaRPr lang="cs-CZ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působí proti silně rezistentním kmenům, na myší modely,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nejspíš narušení elektrochemického gradientu membrány patogenu, těžší vyvinout si rezistenci</a:t>
            </a:r>
          </a:p>
          <a:p>
            <a:endParaRPr lang="cs-CZ" dirty="0"/>
          </a:p>
          <a:p>
            <a:r>
              <a:rPr lang="cs-CZ" dirty="0"/>
              <a:t>Screening dalších 107 000 000 molekul, nalezeno 8 kandidátních molekul, se strukturou odlišnou od stávajících ATB</a:t>
            </a:r>
          </a:p>
          <a:p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B3FE823-11C2-420B-8E34-C6A5DD1689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193" y="4006860"/>
            <a:ext cx="5116286" cy="26404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Obrázek 13" descr="Obsah obrázku elektronika, počítač&#10;&#10;Popis byl vytvořen automaticky">
            <a:extLst>
              <a:ext uri="{FF2B5EF4-FFF2-40B4-BE49-F238E27FC236}">
                <a16:creationId xmlns:a16="http://schemas.microsoft.com/office/drawing/2014/main" id="{CFBCE8C0-A5BB-41F2-99C4-1959180655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9" r="36882"/>
          <a:stretch/>
        </p:blipFill>
        <p:spPr>
          <a:xfrm>
            <a:off x="10547215" y="1763256"/>
            <a:ext cx="1284254" cy="369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67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B08CF1-D348-4636-BD40-948BF7907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45" y="5802022"/>
            <a:ext cx="5755347" cy="87490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400" dirty="0">
                <a:hlinkClick r:id="rId2"/>
              </a:rPr>
              <a:t>Článek</a:t>
            </a:r>
            <a:r>
              <a:rPr lang="cs-CZ" sz="2400" dirty="0"/>
              <a:t> informující o objevu</a:t>
            </a:r>
          </a:p>
          <a:p>
            <a:pPr marL="0" indent="0">
              <a:buNone/>
            </a:pPr>
            <a:r>
              <a:rPr lang="cs-CZ" sz="2400" dirty="0">
                <a:hlinkClick r:id="rId3"/>
              </a:rPr>
              <a:t>Odkaz</a:t>
            </a:r>
            <a:r>
              <a:rPr lang="cs-CZ" sz="2400" dirty="0"/>
              <a:t> na původní článek v PNAS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06FFB6A-0B4F-465F-B495-D6A133124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14" y="18662"/>
            <a:ext cx="6295808" cy="11793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BD845FA-B61F-429F-ACE7-54E4082845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45" y="1492985"/>
            <a:ext cx="5755347" cy="22003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Obrázek 6" descr="Obsah obrázku letící, modrá, květina, drak&#10;&#10;Popis byl vytvořen automaticky">
            <a:extLst>
              <a:ext uri="{FF2B5EF4-FFF2-40B4-BE49-F238E27FC236}">
                <a16:creationId xmlns:a16="http://schemas.microsoft.com/office/drawing/2014/main" id="{A9330EBE-1008-4E5C-B579-FA98DCD710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788" y="3578786"/>
            <a:ext cx="2426746" cy="2111269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83066B6F-2C07-49AA-A821-7CC2216F8F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534" y="513249"/>
            <a:ext cx="6530466" cy="583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926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zvíře, vsedě, černá, ryba&#10;&#10;Popis byl vytvořen automaticky">
            <a:extLst>
              <a:ext uri="{FF2B5EF4-FFF2-40B4-BE49-F238E27FC236}">
                <a16:creationId xmlns:a16="http://schemas.microsoft.com/office/drawing/2014/main" id="{FB697DFC-6C3E-4D5A-A10F-F2F9C09658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7" r="6383" b="-3"/>
          <a:stretch/>
        </p:blipFill>
        <p:spPr>
          <a:xfrm>
            <a:off x="8520557" y="496524"/>
            <a:ext cx="3027200" cy="5223158"/>
          </a:xfrm>
          <a:prstGeom prst="rect">
            <a:avLst/>
          </a:prstGeom>
        </p:spPr>
      </p:pic>
      <p:pic>
        <p:nvPicPr>
          <p:cNvPr id="5" name="Obrázek 4" descr="Obsah obrázku pták, šedá, voda, malé&#10;&#10;Popis byl vytvořen automaticky">
            <a:extLst>
              <a:ext uri="{FF2B5EF4-FFF2-40B4-BE49-F238E27FC236}">
                <a16:creationId xmlns:a16="http://schemas.microsoft.com/office/drawing/2014/main" id="{29B2E621-A283-4482-8269-090D6F2EC6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8" r="-229" b="-2"/>
          <a:stretch/>
        </p:blipFill>
        <p:spPr>
          <a:xfrm>
            <a:off x="411819" y="1570221"/>
            <a:ext cx="7369834" cy="521823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A187B89-A648-4F2E-9704-0B1A1185F1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" t="-93" r="-511" b="93"/>
          <a:stretch/>
        </p:blipFill>
        <p:spPr>
          <a:xfrm>
            <a:off x="543976" y="0"/>
            <a:ext cx="7208181" cy="1526163"/>
          </a:xfrm>
          <a:prstGeom prst="rect">
            <a:avLst/>
          </a:prstGeom>
        </p:spPr>
      </p:pic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0B8C954E-89B6-41C2-A64C-03F31EAF1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3972" y="6072159"/>
            <a:ext cx="4328028" cy="578633"/>
          </a:xfrm>
        </p:spPr>
        <p:txBody>
          <a:bodyPr anchor="t"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>
                <a:hlinkClick r:id="rId5"/>
              </a:rPr>
              <a:t>Odkaz </a:t>
            </a:r>
            <a:r>
              <a:rPr lang="cs-CZ" dirty="0"/>
              <a:t>na všechny oceněné snímky</a:t>
            </a:r>
          </a:p>
        </p:txBody>
      </p:sp>
    </p:spTree>
    <p:extLst>
      <p:ext uri="{BB962C8B-B14F-4D97-AF65-F5344CB8AC3E}">
        <p14:creationId xmlns:p14="http://schemas.microsoft.com/office/powerpoint/2010/main" val="2391502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94770D-079C-48DF-9FBE-F3513E28D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146" y="5964865"/>
            <a:ext cx="6780914" cy="78850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Odkaz na stránky </a:t>
            </a:r>
            <a:r>
              <a:rPr lang="cs-CZ" dirty="0">
                <a:hlinkClick r:id="rId2"/>
              </a:rPr>
              <a:t>MUNI</a:t>
            </a:r>
            <a:r>
              <a:rPr lang="cs-CZ" dirty="0"/>
              <a:t>, </a:t>
            </a:r>
          </a:p>
          <a:p>
            <a:pPr marL="0" indent="0">
              <a:buNone/>
            </a:pPr>
            <a:r>
              <a:rPr lang="cs-CZ" dirty="0"/>
              <a:t>Odkaz na </a:t>
            </a:r>
            <a:r>
              <a:rPr lang="cs-CZ" dirty="0">
                <a:hlinkClick r:id="rId3"/>
              </a:rPr>
              <a:t>WHO</a:t>
            </a:r>
            <a:r>
              <a:rPr lang="cs-CZ" dirty="0"/>
              <a:t> – doporučení, informace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02BDB69-181F-4B2E-AC11-21C32992B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8728"/>
            <a:ext cx="9976913" cy="5421102"/>
          </a:xfrm>
          <a:prstGeom prst="rect">
            <a:avLst/>
          </a:prstGeom>
        </p:spPr>
      </p:pic>
      <p:pic>
        <p:nvPicPr>
          <p:cNvPr id="9" name="Obrázek 8" descr="Obsah obrázku podepsat&#10;&#10;Popis byl vytvořen automaticky">
            <a:extLst>
              <a:ext uri="{FF2B5EF4-FFF2-40B4-BE49-F238E27FC236}">
                <a16:creationId xmlns:a16="http://schemas.microsoft.com/office/drawing/2014/main" id="{A1CDC69A-CFCC-42C7-982E-BFB8A875EC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702" y="168728"/>
            <a:ext cx="3277492" cy="4301708"/>
          </a:xfrm>
          <a:prstGeom prst="rect">
            <a:avLst/>
          </a:prstGeom>
        </p:spPr>
      </p:pic>
      <p:pic>
        <p:nvPicPr>
          <p:cNvPr id="6" name="Obrázek 5" descr="Obsah obrázku osoba, muž, pes, držení&#10;&#10;Popis byl vytvořen automaticky">
            <a:extLst>
              <a:ext uri="{FF2B5EF4-FFF2-40B4-BE49-F238E27FC236}">
                <a16:creationId xmlns:a16="http://schemas.microsoft.com/office/drawing/2014/main" id="{02EEE066-B772-4D77-9702-2ACB83F6C3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499" y="4503430"/>
            <a:ext cx="2235571" cy="224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4758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snímek obrazovky&#10;&#10;Popis byl vytvořen automaticky">
            <a:extLst>
              <a:ext uri="{FF2B5EF4-FFF2-40B4-BE49-F238E27FC236}">
                <a16:creationId xmlns:a16="http://schemas.microsoft.com/office/drawing/2014/main" id="{8DEFBE4A-EEA8-4FCD-92C9-E5B1A4921F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41" y="325267"/>
            <a:ext cx="6060097" cy="6060097"/>
          </a:xfr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05815D0-50C2-41F7-9ACB-44B9B02041E7}"/>
              </a:ext>
            </a:extLst>
          </p:cNvPr>
          <p:cNvSpPr txBox="1"/>
          <p:nvPr/>
        </p:nvSpPr>
        <p:spPr>
          <a:xfrm>
            <a:off x="8108302" y="1194318"/>
            <a:ext cx="2539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4"/>
              </a:rPr>
              <a:t>Kýchání</a:t>
            </a:r>
            <a:r>
              <a:rPr lang="cs-CZ" dirty="0"/>
              <a:t> – vědecký článek</a:t>
            </a:r>
          </a:p>
          <a:p>
            <a:r>
              <a:rPr lang="cs-CZ" dirty="0">
                <a:hlinkClick r:id="rId5"/>
              </a:rPr>
              <a:t>Jak daleko </a:t>
            </a:r>
            <a:r>
              <a:rPr lang="cs-CZ" dirty="0" err="1"/>
              <a:t>dokýchneme</a:t>
            </a:r>
            <a:r>
              <a:rPr lang="cs-CZ" dirty="0"/>
              <a:t>?</a:t>
            </a:r>
          </a:p>
        </p:txBody>
      </p:sp>
      <p:pic>
        <p:nvPicPr>
          <p:cNvPr id="4" name="Online médium 3" title="Coughs and sneezes travel farther than you think">
            <a:hlinkClick r:id="" action="ppaction://media"/>
            <a:extLst>
              <a:ext uri="{FF2B5EF4-FFF2-40B4-BE49-F238E27FC236}">
                <a16:creationId xmlns:a16="http://schemas.microsoft.com/office/drawing/2014/main" id="{5854E785-872F-4529-9373-E751860A6F2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6853083" y="2465681"/>
            <a:ext cx="5083277" cy="285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8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532CABA-C1C7-4AA5-8DE6-C6869E8DFB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5" r="9993"/>
          <a:stretch/>
        </p:blipFill>
        <p:spPr>
          <a:xfrm>
            <a:off x="157717" y="182562"/>
            <a:ext cx="9205832" cy="6492875"/>
          </a:xfrm>
        </p:spPr>
      </p:pic>
      <p:pic>
        <p:nvPicPr>
          <p:cNvPr id="7" name="Obrázek 6" descr="Obsah obrázku hra, bílá&#10;&#10;Popis byl vytvořen automaticky">
            <a:extLst>
              <a:ext uri="{FF2B5EF4-FFF2-40B4-BE49-F238E27FC236}">
                <a16:creationId xmlns:a16="http://schemas.microsoft.com/office/drawing/2014/main" id="{C2C832CF-BC7F-4EAA-AB9E-D81C19AA4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218" y="1748289"/>
            <a:ext cx="2521065" cy="336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874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29CB5C0A-DDEF-415E-8155-65FD72C38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9369" y="357582"/>
            <a:ext cx="3289658" cy="293822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C36C1F1-FC99-48D5-9C0F-08053409F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369" y="3702420"/>
            <a:ext cx="3289555" cy="231842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C838D008-EB71-4601-A0CF-96E864E82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4833" y="3080669"/>
            <a:ext cx="4225284" cy="2876550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ADBC1AC1-182C-49C6-AF6D-8D734B63742A}"/>
              </a:ext>
            </a:extLst>
          </p:cNvPr>
          <p:cNvSpPr txBox="1"/>
          <p:nvPr/>
        </p:nvSpPr>
        <p:spPr>
          <a:xfrm>
            <a:off x="1939641" y="6120029"/>
            <a:ext cx="3289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hlinkClick r:id="rId5"/>
              </a:rPr>
              <a:t>Odkaz </a:t>
            </a:r>
            <a:r>
              <a:rPr lang="cs-CZ" sz="2400" dirty="0"/>
              <a:t>na původní článek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42AAFAC3-53B9-49CD-87CE-CE49C71AD2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32" y="93638"/>
            <a:ext cx="6992992" cy="293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6488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0D775C-7BA5-41CC-BF5F-421BDF43C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0157" y="6111331"/>
            <a:ext cx="3114368" cy="61190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>
                <a:hlinkClick r:id="rId2"/>
              </a:rPr>
              <a:t>Odkaz</a:t>
            </a:r>
            <a:r>
              <a:rPr lang="cs-CZ" dirty="0"/>
              <a:t> na původní článek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477DCC3-E863-4051-9112-59D4CB652B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072"/>
          <a:stretch/>
        </p:blipFill>
        <p:spPr>
          <a:xfrm>
            <a:off x="6514024" y="859722"/>
            <a:ext cx="5319049" cy="345342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69885FA-0359-486E-89AD-9F7700287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475" y="249318"/>
            <a:ext cx="5981700" cy="2771775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0B779C3-98EE-4092-8C62-A5516BCEF8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288" y="3194578"/>
            <a:ext cx="5854073" cy="952398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00B7A1B-765C-4001-8906-D4E039EA4D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" b="81113"/>
          <a:stretch/>
        </p:blipFill>
        <p:spPr>
          <a:xfrm>
            <a:off x="257475" y="4700327"/>
            <a:ext cx="7641346" cy="184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2022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234DA4-8F56-4896-9335-DD5D1142D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158316" cy="205145"/>
          </a:xfrm>
        </p:spPr>
        <p:txBody>
          <a:bodyPr>
            <a:normAutofit fontScale="90000"/>
          </a:bodyPr>
          <a:lstStyle/>
          <a:p>
            <a:r>
              <a:rPr lang="cs-CZ" dirty="0"/>
              <a:t>Schémata nejen signálních drah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EE946C-E732-4274-90C2-7E636507D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948515"/>
            <a:ext cx="10515600" cy="7601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dirty="0">
                <a:hlinkClick r:id="rId2"/>
              </a:rPr>
              <a:t>www.reactome.org</a:t>
            </a:r>
            <a:endParaRPr lang="cs-CZ" sz="36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BF91479-E3C8-487A-9F06-1994CB26C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837" y="836723"/>
            <a:ext cx="10351160" cy="48453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C6C393B-410B-4782-BD5F-AAE9F5CC0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091" y="4286295"/>
            <a:ext cx="3760992" cy="22065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29678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08C33558-D883-4C7F-9E4E-8E8BC5AF6B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8177115"/>
              </p:ext>
            </p:extLst>
          </p:nvPr>
        </p:nvGraphicFramePr>
        <p:xfrm>
          <a:off x="249593" y="189000"/>
          <a:ext cx="8987713" cy="6480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66665">
                  <a:extLst>
                    <a:ext uri="{9D8B030D-6E8A-4147-A177-3AD203B41FA5}">
                      <a16:colId xmlns:a16="http://schemas.microsoft.com/office/drawing/2014/main" val="3306813714"/>
                    </a:ext>
                  </a:extLst>
                </a:gridCol>
                <a:gridCol w="1655251">
                  <a:extLst>
                    <a:ext uri="{9D8B030D-6E8A-4147-A177-3AD203B41FA5}">
                      <a16:colId xmlns:a16="http://schemas.microsoft.com/office/drawing/2014/main" val="805845446"/>
                    </a:ext>
                  </a:extLst>
                </a:gridCol>
                <a:gridCol w="1655251">
                  <a:extLst>
                    <a:ext uri="{9D8B030D-6E8A-4147-A177-3AD203B41FA5}">
                      <a16:colId xmlns:a16="http://schemas.microsoft.com/office/drawing/2014/main" val="2287476147"/>
                    </a:ext>
                  </a:extLst>
                </a:gridCol>
                <a:gridCol w="1655251">
                  <a:extLst>
                    <a:ext uri="{9D8B030D-6E8A-4147-A177-3AD203B41FA5}">
                      <a16:colId xmlns:a16="http://schemas.microsoft.com/office/drawing/2014/main" val="2750408025"/>
                    </a:ext>
                  </a:extLst>
                </a:gridCol>
                <a:gridCol w="1655251">
                  <a:extLst>
                    <a:ext uri="{9D8B030D-6E8A-4147-A177-3AD203B41FA5}">
                      <a16:colId xmlns:a16="http://schemas.microsoft.com/office/drawing/2014/main" val="3410077970"/>
                    </a:ext>
                  </a:extLst>
                </a:gridCol>
                <a:gridCol w="1600044">
                  <a:extLst>
                    <a:ext uri="{9D8B030D-6E8A-4147-A177-3AD203B41FA5}">
                      <a16:colId xmlns:a16="http://schemas.microsoft.com/office/drawing/2014/main" val="1535999429"/>
                    </a:ext>
                  </a:extLst>
                </a:gridCol>
              </a:tblGrid>
              <a:tr h="540000">
                <a:tc gridSpan="6">
                  <a:txBody>
                    <a:bodyPr/>
                    <a:lstStyle/>
                    <a:p>
                      <a:pPr algn="ctr"/>
                      <a:r>
                        <a:rPr lang="cs-CZ" sz="2800" dirty="0"/>
                        <a:t>Studentské přednášky jaro 2020: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042052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4.3.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PGS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>
                        <a:highlight>
                          <a:srgbClr val="FFFF00"/>
                        </a:highligh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PGS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>
                        <a:highlight>
                          <a:srgbClr val="FFFF00"/>
                        </a:highligh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967544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11.3.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PGS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highlight>
                            <a:srgbClr val="FFFF00"/>
                          </a:highlight>
                        </a:rPr>
                        <a:t>Tlamková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highlight>
                            <a:srgbClr val="FFFF00"/>
                          </a:highlight>
                        </a:rPr>
                        <a:t>Kvasničková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highlight>
                            <a:srgbClr val="FFFF00"/>
                          </a:highlight>
                        </a:rPr>
                        <a:t>Šimek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088656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18.3.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PGS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highlight>
                            <a:srgbClr val="FFFF00"/>
                          </a:highlight>
                        </a:rPr>
                        <a:t>Ševelová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highlight>
                            <a:srgbClr val="FFFF00"/>
                          </a:highlight>
                        </a:rPr>
                        <a:t>Prouza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highlight>
                            <a:srgbClr val="00FF00"/>
                          </a:highlight>
                        </a:rPr>
                        <a:t>Šmídová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highlight>
                            <a:srgbClr val="00FF00"/>
                          </a:highlight>
                        </a:rPr>
                        <a:t>Fialková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3111834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25.3.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>
                          <a:highlight>
                            <a:srgbClr val="00FF00"/>
                          </a:highlight>
                        </a:rPr>
                        <a:t>Šmýkalová</a:t>
                      </a:r>
                      <a:endParaRPr lang="cs-CZ" dirty="0">
                        <a:highlight>
                          <a:srgbClr val="00FF00"/>
                        </a:highligh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>
                          <a:highlight>
                            <a:srgbClr val="00FF00"/>
                          </a:highlight>
                        </a:rPr>
                        <a:t>Tatíčková</a:t>
                      </a:r>
                      <a:endParaRPr lang="cs-CZ" dirty="0">
                        <a:highlight>
                          <a:srgbClr val="00FF00"/>
                        </a:highligh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highlight>
                            <a:srgbClr val="00FF00"/>
                          </a:highlight>
                        </a:rPr>
                        <a:t>Halíková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highlight>
                            <a:srgbClr val="00FF00"/>
                          </a:highlight>
                        </a:rPr>
                        <a:t>Jurásková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>
                          <a:highlight>
                            <a:srgbClr val="00FF00"/>
                          </a:highlight>
                        </a:rPr>
                        <a:t>Gintar</a:t>
                      </a:r>
                      <a:endParaRPr lang="cs-CZ" dirty="0">
                        <a:highlight>
                          <a:srgbClr val="00FF00"/>
                        </a:highligh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012415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1.4.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>
                          <a:highlight>
                            <a:srgbClr val="00FF00"/>
                          </a:highlight>
                        </a:rPr>
                        <a:t>Marciniak</a:t>
                      </a:r>
                      <a:endParaRPr lang="cs-CZ" dirty="0">
                        <a:highlight>
                          <a:srgbClr val="00FF00"/>
                        </a:highligh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highlight>
                            <a:srgbClr val="00FF00"/>
                          </a:highlight>
                        </a:rPr>
                        <a:t>Ryšavá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highlight>
                            <a:srgbClr val="00FF00"/>
                          </a:highlight>
                        </a:rPr>
                        <a:t>Skálová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>
                          <a:highlight>
                            <a:srgbClr val="00FF00"/>
                          </a:highlight>
                        </a:rPr>
                        <a:t>Mosejová</a:t>
                      </a:r>
                      <a:endParaRPr lang="cs-CZ" dirty="0">
                        <a:highlight>
                          <a:srgbClr val="00FF00"/>
                        </a:highligh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highlight>
                            <a:srgbClr val="00FF00"/>
                          </a:highlight>
                        </a:rPr>
                        <a:t>Vysloužil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483355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8.4.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highlight>
                            <a:srgbClr val="00FF00"/>
                          </a:highlight>
                        </a:rPr>
                        <a:t>Král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highlight>
                            <a:srgbClr val="00FF00"/>
                          </a:highlight>
                        </a:rPr>
                        <a:t>Petráš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>
                          <a:highlight>
                            <a:srgbClr val="00FF00"/>
                          </a:highlight>
                        </a:rPr>
                        <a:t>Sandanusová</a:t>
                      </a:r>
                      <a:endParaRPr lang="cs-CZ" dirty="0">
                        <a:highlight>
                          <a:srgbClr val="00FF00"/>
                        </a:highligh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highlight>
                            <a:srgbClr val="00FF00"/>
                          </a:highlight>
                        </a:rPr>
                        <a:t>Goliášová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highlight>
                            <a:srgbClr val="00FF00"/>
                          </a:highlight>
                        </a:rPr>
                        <a:t>Kolajová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3850995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15.4.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Host z praxe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dirty="0">
                        <a:highlight>
                          <a:srgbClr val="00FFFF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dirty="0">
                        <a:highlight>
                          <a:srgbClr val="00FFFF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>
                          <a:highlight>
                            <a:srgbClr val="00FFFF"/>
                          </a:highlight>
                        </a:rPr>
                        <a:t>Záškoda</a:t>
                      </a:r>
                      <a:r>
                        <a:rPr lang="cs-CZ" dirty="0">
                          <a:highlight>
                            <a:srgbClr val="00FFFF"/>
                          </a:highlight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>
                          <a:highlight>
                            <a:srgbClr val="00FFFF"/>
                          </a:highlight>
                        </a:rPr>
                        <a:t>Šteigerlová</a:t>
                      </a:r>
                      <a:endParaRPr lang="cs-CZ" dirty="0">
                        <a:highlight>
                          <a:srgbClr val="00FFFF"/>
                        </a:highligh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1769885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22.4.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highlight>
                            <a:srgbClr val="FF00FF"/>
                          </a:highlight>
                        </a:rPr>
                        <a:t>Jelínek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highlight>
                            <a:srgbClr val="FF00FF"/>
                          </a:highlight>
                        </a:rPr>
                        <a:t>Jandová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highlight>
                            <a:srgbClr val="FF00FF"/>
                          </a:highlight>
                        </a:rPr>
                        <a:t>Myšková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highlight>
                            <a:srgbClr val="FF00FF"/>
                          </a:highlight>
                        </a:rPr>
                        <a:t>Szotkowská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highlight>
                            <a:srgbClr val="FF00FF"/>
                          </a:highlight>
                        </a:rPr>
                        <a:t>Šebestíková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2552304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29.4.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highlight>
                            <a:srgbClr val="FF00FF"/>
                          </a:highlight>
                        </a:rPr>
                        <a:t>Bartošíková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highlight>
                            <a:srgbClr val="FF00FF"/>
                          </a:highlight>
                        </a:rPr>
                        <a:t>Holubová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>
                          <a:highlight>
                            <a:srgbClr val="FF00FF"/>
                          </a:highlight>
                        </a:rPr>
                        <a:t>Mikhina</a:t>
                      </a:r>
                      <a:endParaRPr lang="cs-CZ" dirty="0">
                        <a:highlight>
                          <a:srgbClr val="FF00FF"/>
                        </a:highligh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>
                          <a:highlight>
                            <a:srgbClr val="FF00FF"/>
                          </a:highlight>
                        </a:rPr>
                        <a:t>Čimborová</a:t>
                      </a:r>
                      <a:endParaRPr lang="cs-CZ" dirty="0">
                        <a:highlight>
                          <a:srgbClr val="FF00FF"/>
                        </a:highligh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highlight>
                            <a:srgbClr val="FF00FF"/>
                          </a:highlight>
                        </a:rPr>
                        <a:t>Böhmová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144495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6.5.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/>
                        <a:t>Host z praxe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dirty="0">
                        <a:highlight>
                          <a:srgbClr val="FF00FF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dirty="0">
                        <a:highlight>
                          <a:srgbClr val="FF00FF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dirty="0">
                        <a:highlight>
                          <a:srgbClr val="FF00FF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dirty="0">
                        <a:highlight>
                          <a:srgbClr val="FF00FF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802248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13.5.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/>
                        <a:t>Zápočet, resty, …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0698580"/>
                  </a:ext>
                </a:extLst>
              </a:tr>
            </a:tbl>
          </a:graphicData>
        </a:graphic>
      </p:graphicFrame>
      <p:sp>
        <p:nvSpPr>
          <p:cNvPr id="2" name="Obdélník 1">
            <a:extLst>
              <a:ext uri="{FF2B5EF4-FFF2-40B4-BE49-F238E27FC236}">
                <a16:creationId xmlns:a16="http://schemas.microsoft.com/office/drawing/2014/main" id="{6E507269-BB09-466B-A510-024F60CEFD24}"/>
              </a:ext>
            </a:extLst>
          </p:cNvPr>
          <p:cNvSpPr/>
          <p:nvPr/>
        </p:nvSpPr>
        <p:spPr>
          <a:xfrm>
            <a:off x="167951" y="1203649"/>
            <a:ext cx="9227976" cy="281784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Bublinový popisek: se šipkou doleva 4">
            <a:extLst>
              <a:ext uri="{FF2B5EF4-FFF2-40B4-BE49-F238E27FC236}">
                <a16:creationId xmlns:a16="http://schemas.microsoft.com/office/drawing/2014/main" id="{805D6C9E-7161-4730-B580-F7A6BE269702}"/>
              </a:ext>
            </a:extLst>
          </p:cNvPr>
          <p:cNvSpPr/>
          <p:nvPr/>
        </p:nvSpPr>
        <p:spPr>
          <a:xfrm>
            <a:off x="9495454" y="1581538"/>
            <a:ext cx="2528595" cy="2062065"/>
          </a:xfrm>
          <a:prstGeom prst="leftArrowCallou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Formou videonahrávek </a:t>
            </a:r>
            <a:r>
              <a:rPr lang="cs-CZ" b="1" dirty="0">
                <a:solidFill>
                  <a:schemeClr val="tx1"/>
                </a:solidFill>
              </a:rPr>
              <a:t>do odevzdávárny předmětu</a:t>
            </a:r>
          </a:p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B5ECD39-8192-48BE-93C4-A562B4B71CEA}"/>
              </a:ext>
            </a:extLst>
          </p:cNvPr>
          <p:cNvSpPr txBox="1"/>
          <p:nvPr/>
        </p:nvSpPr>
        <p:spPr>
          <a:xfrm>
            <a:off x="9899780" y="5276462"/>
            <a:ext cx="24632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hlinkClick r:id="rId2"/>
              </a:rPr>
              <a:t>Návod</a:t>
            </a:r>
            <a:r>
              <a:rPr lang="cs-CZ" sz="2400" dirty="0"/>
              <a:t> na vytvoření videonahrávky</a:t>
            </a:r>
          </a:p>
        </p:txBody>
      </p:sp>
      <p:sp>
        <p:nvSpPr>
          <p:cNvPr id="7" name="Znak násobení 6">
            <a:extLst>
              <a:ext uri="{FF2B5EF4-FFF2-40B4-BE49-F238E27FC236}">
                <a16:creationId xmlns:a16="http://schemas.microsoft.com/office/drawing/2014/main" id="{61C138FF-DAAA-4070-82C5-D87EDE7D9247}"/>
              </a:ext>
            </a:extLst>
          </p:cNvPr>
          <p:cNvSpPr/>
          <p:nvPr/>
        </p:nvSpPr>
        <p:spPr>
          <a:xfrm>
            <a:off x="923730" y="1203649"/>
            <a:ext cx="1872343" cy="1324947"/>
          </a:xfrm>
          <a:prstGeom prst="mathMultiply">
            <a:avLst>
              <a:gd name="adj1" fmla="val 12365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9" name="Obrázek 8" descr="Obsah obrázku kreslení&#10;&#10;Popis byl vytvořen automaticky">
            <a:extLst>
              <a:ext uri="{FF2B5EF4-FFF2-40B4-BE49-F238E27FC236}">
                <a16:creationId xmlns:a16="http://schemas.microsoft.com/office/drawing/2014/main" id="{6A282625-E52C-4FE9-AB49-B18D43CD1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167" y="252899"/>
            <a:ext cx="1142266" cy="114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2021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F8CFEB-5C41-4ADE-816F-948B2738B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0356" y="365125"/>
            <a:ext cx="3853444" cy="1325563"/>
          </a:xfrm>
        </p:spPr>
        <p:txBody>
          <a:bodyPr/>
          <a:lstStyle/>
          <a:p>
            <a:r>
              <a:rPr lang="cs-CZ" dirty="0"/>
              <a:t>5. 3. 2020</a:t>
            </a:r>
            <a:br>
              <a:rPr lang="cs-CZ" dirty="0"/>
            </a:br>
            <a:r>
              <a:rPr lang="cs-CZ" dirty="0"/>
              <a:t>čtvrtek 17:00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9FFF89B-4076-40F2-9AA5-9B14B3D45C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r="40873"/>
          <a:stretch/>
        </p:blipFill>
        <p:spPr bwMode="auto">
          <a:xfrm>
            <a:off x="0" y="0"/>
            <a:ext cx="7258050" cy="1861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6223D3-E652-4369-93BB-A5F6929CB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02287" y="636785"/>
            <a:ext cx="1303025" cy="99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A44B984-D536-416E-A22A-B44FA4609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885" y="2086185"/>
            <a:ext cx="3157870" cy="246784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017473C-AB67-46A5-A957-C3A2518A4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85" y="4686386"/>
            <a:ext cx="4305300" cy="2038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Zástupný obsah 9" descr="Obsah obrázku muž, osoba, nošení, fotka&#10;&#10;Popis byl vytvořen automaticky">
            <a:extLst>
              <a:ext uri="{FF2B5EF4-FFF2-40B4-BE49-F238E27FC236}">
                <a16:creationId xmlns:a16="http://schemas.microsoft.com/office/drawing/2014/main" id="{B2D56951-F50E-4F04-ACA8-3564411E77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964" y="2086185"/>
            <a:ext cx="2884126" cy="28841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1B1A9C3-7D0E-49EE-B794-9CF761369B70}"/>
              </a:ext>
            </a:extLst>
          </p:cNvPr>
          <p:cNvSpPr txBox="1"/>
          <p:nvPr/>
        </p:nvSpPr>
        <p:spPr>
          <a:xfrm>
            <a:off x="5086495" y="5444150"/>
            <a:ext cx="69188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hlinkClick r:id="rId7"/>
              </a:rPr>
              <a:t>přednáška</a:t>
            </a:r>
            <a:r>
              <a:rPr lang="cs-CZ" sz="2400" dirty="0"/>
              <a:t> v rámci </a:t>
            </a:r>
            <a:r>
              <a:rPr lang="cs-CZ" sz="2400" dirty="0" err="1"/>
              <a:t>Breakthrough</a:t>
            </a:r>
            <a:r>
              <a:rPr lang="cs-CZ" sz="2400" dirty="0"/>
              <a:t> </a:t>
            </a:r>
            <a:r>
              <a:rPr lang="cs-CZ" sz="2400" dirty="0" err="1"/>
              <a:t>Prize</a:t>
            </a:r>
            <a:endParaRPr lang="cs-CZ" sz="2400" dirty="0"/>
          </a:p>
          <a:p>
            <a:r>
              <a:rPr lang="cs-CZ" sz="2400" dirty="0" err="1"/>
              <a:t>Krainerův</a:t>
            </a:r>
            <a:r>
              <a:rPr lang="cs-CZ" sz="2400" dirty="0"/>
              <a:t> </a:t>
            </a:r>
            <a:r>
              <a:rPr lang="cs-CZ" sz="2400" dirty="0">
                <a:hlinkClick r:id="rId8"/>
              </a:rPr>
              <a:t>článek</a:t>
            </a:r>
            <a:r>
              <a:rPr lang="cs-CZ" sz="2400" dirty="0"/>
              <a:t> o SMA a </a:t>
            </a:r>
            <a:r>
              <a:rPr lang="cs-CZ" sz="2400" dirty="0" err="1"/>
              <a:t>antisense</a:t>
            </a:r>
            <a:r>
              <a:rPr lang="cs-CZ" sz="2400" dirty="0"/>
              <a:t> </a:t>
            </a:r>
            <a:r>
              <a:rPr lang="cs-CZ" sz="2400" dirty="0" err="1"/>
              <a:t>oligonukleotidech</a:t>
            </a:r>
            <a:endParaRPr lang="cs-CZ" sz="2400" dirty="0"/>
          </a:p>
          <a:p>
            <a:r>
              <a:rPr lang="cs-CZ" sz="2400" dirty="0"/>
              <a:t>Co je nonsense-</a:t>
            </a:r>
            <a:r>
              <a:rPr lang="cs-CZ" sz="2400" dirty="0" err="1"/>
              <a:t>mediated</a:t>
            </a:r>
            <a:r>
              <a:rPr lang="cs-CZ" sz="2400" dirty="0"/>
              <a:t> </a:t>
            </a:r>
            <a:r>
              <a:rPr lang="cs-CZ" sz="2400" dirty="0" err="1"/>
              <a:t>decay</a:t>
            </a:r>
            <a:r>
              <a:rPr lang="cs-CZ" sz="2400" dirty="0"/>
              <a:t>, </a:t>
            </a:r>
            <a:r>
              <a:rPr lang="cs-CZ" sz="2400" dirty="0">
                <a:hlinkClick r:id="rId9"/>
              </a:rPr>
              <a:t>NMD</a:t>
            </a:r>
            <a:r>
              <a:rPr lang="cs-CZ" sz="2400" dirty="0"/>
              <a:t>?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6715B374-653D-4DB4-AE8E-CA08A5CA52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26909" y="2481908"/>
            <a:ext cx="1866900" cy="16764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F3DF589-D286-4241-9EAC-D038EA260F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43130" y="2398958"/>
            <a:ext cx="2290739" cy="189901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25512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3E11B22-36DB-40A6-BCCA-6D3EF47DF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49401" cy="2683667"/>
          </a:xfrm>
          <a:prstGeom prst="rect">
            <a:avLst/>
          </a:prstGeom>
        </p:spPr>
      </p:pic>
      <p:sp>
        <p:nvSpPr>
          <p:cNvPr id="5" name="TextBox 16">
            <a:extLst>
              <a:ext uri="{FF2B5EF4-FFF2-40B4-BE49-F238E27FC236}">
                <a16:creationId xmlns:a16="http://schemas.microsoft.com/office/drawing/2014/main" id="{0C98197A-8924-429B-9B04-373D0AF9744C}"/>
              </a:ext>
            </a:extLst>
          </p:cNvPr>
          <p:cNvSpPr txBox="1">
            <a:spLocks/>
          </p:cNvSpPr>
          <p:nvPr/>
        </p:nvSpPr>
        <p:spPr>
          <a:xfrm>
            <a:off x="9156192" y="533273"/>
            <a:ext cx="2535936" cy="99617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>
                <a:latin typeface="Cambria" pitchFamily="18" charset="0"/>
              </a:rPr>
              <a:t>Pátek, 13:00,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b="1" dirty="0">
                <a:latin typeface="Cambria" pitchFamily="18" charset="0"/>
              </a:rPr>
              <a:t>A11/205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0A52D6E-4255-467C-A8FF-4B1FA06F9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83667"/>
            <a:ext cx="6928834" cy="221790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5634F44-E531-4771-9E2B-68A432291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6192" y="1662346"/>
            <a:ext cx="2365887" cy="2042641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0C218522-392D-49D5-AFAC-72AFD4D99DEA}"/>
              </a:ext>
            </a:extLst>
          </p:cNvPr>
          <p:cNvSpPr txBox="1"/>
          <p:nvPr/>
        </p:nvSpPr>
        <p:spPr>
          <a:xfrm>
            <a:off x="216309" y="5618921"/>
            <a:ext cx="3787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hlinkClick r:id="rId5"/>
              </a:rPr>
              <a:t>Odkaz </a:t>
            </a:r>
            <a:r>
              <a:rPr lang="cs-CZ" sz="2400" dirty="0"/>
              <a:t>na skupinu prof. </a:t>
            </a:r>
            <a:r>
              <a:rPr lang="cs-CZ" sz="2400" dirty="0" err="1"/>
              <a:t>Hofra</a:t>
            </a:r>
            <a:endParaRPr lang="cs-CZ" sz="2400" dirty="0"/>
          </a:p>
        </p:txBody>
      </p:sp>
      <p:pic>
        <p:nvPicPr>
          <p:cNvPr id="14" name="Obrázek 13" descr="Obsah obrázku mapa&#10;&#10;Popis byl vytvořen automaticky">
            <a:extLst>
              <a:ext uri="{FF2B5EF4-FFF2-40B4-BE49-F238E27FC236}">
                <a16:creationId xmlns:a16="http://schemas.microsoft.com/office/drawing/2014/main" id="{B2C9A982-1450-43D2-BE20-3F15DA139A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190" y="3755535"/>
            <a:ext cx="4435565" cy="2880237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4717C5F8-4134-4E0B-8C82-6BDE1262F4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225801"/>
            <a:ext cx="7087590" cy="63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374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2082EB9-E145-45EF-81E6-B3FB2EA161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12"/>
          <a:stretch/>
        </p:blipFill>
        <p:spPr>
          <a:xfrm>
            <a:off x="235349" y="1317907"/>
            <a:ext cx="9063245" cy="498398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27990D1-1FB8-48E1-B262-B1011E627033}"/>
              </a:ext>
            </a:extLst>
          </p:cNvPr>
          <p:cNvSpPr txBox="1"/>
          <p:nvPr/>
        </p:nvSpPr>
        <p:spPr>
          <a:xfrm>
            <a:off x="6435016" y="6083993"/>
            <a:ext cx="5393336" cy="523220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2800" dirty="0"/>
              <a:t>Odkaz na </a:t>
            </a:r>
            <a:r>
              <a:rPr lang="cs-CZ" sz="2800" dirty="0">
                <a:hlinkClick r:id="rId3"/>
              </a:rPr>
              <a:t>všechny oceněné projekty</a:t>
            </a:r>
            <a:endParaRPr lang="cs-CZ" sz="28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CCE87E1-5C50-4C76-80F3-F6E057E2E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6941" y="4122614"/>
            <a:ext cx="4042787" cy="175817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E46140F-BF4B-40C3-BD41-8100D56815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349" y="250787"/>
            <a:ext cx="6788069" cy="1067120"/>
          </a:xfrm>
          <a:prstGeom prst="rect">
            <a:avLst/>
          </a:prstGeom>
        </p:spPr>
      </p:pic>
      <p:pic>
        <p:nvPicPr>
          <p:cNvPr id="3" name="Obrázek 2" descr="Obsah obrázku osoba, muž, oblek, držení&#10;&#10;Popis byl vytvořen automaticky">
            <a:extLst>
              <a:ext uri="{FF2B5EF4-FFF2-40B4-BE49-F238E27FC236}">
                <a16:creationId xmlns:a16="http://schemas.microsoft.com/office/drawing/2014/main" id="{25A0FC41-C10A-4113-AFC4-5204B83F7A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973" y="1317907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08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3FA097C-DA7B-4395-AAD8-C70A0C35A1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85"/>
          <a:stretch/>
        </p:blipFill>
        <p:spPr>
          <a:xfrm>
            <a:off x="301472" y="2100889"/>
            <a:ext cx="4067449" cy="438811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9183E47-C1CB-4104-83A7-0540E245C6A4}"/>
              </a:ext>
            </a:extLst>
          </p:cNvPr>
          <p:cNvSpPr txBox="1"/>
          <p:nvPr/>
        </p:nvSpPr>
        <p:spPr>
          <a:xfrm>
            <a:off x="4904910" y="5104010"/>
            <a:ext cx="589437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Odkaz na </a:t>
            </a:r>
            <a:r>
              <a:rPr lang="cs-CZ" sz="2800" dirty="0">
                <a:hlinkClick r:id="rId3"/>
              </a:rPr>
              <a:t>tento díl</a:t>
            </a:r>
            <a:endParaRPr lang="cs-CZ" sz="2800" dirty="0"/>
          </a:p>
          <a:p>
            <a:r>
              <a:rPr lang="cs-CZ" sz="2800" dirty="0">
                <a:hlinkClick r:id="rId4"/>
              </a:rPr>
              <a:t>Story z první ruky </a:t>
            </a:r>
            <a:r>
              <a:rPr lang="cs-CZ" sz="2800" dirty="0"/>
              <a:t>od dospělé pacientky</a:t>
            </a:r>
          </a:p>
          <a:p>
            <a:r>
              <a:rPr lang="cs-CZ" sz="2800" dirty="0"/>
              <a:t>O </a:t>
            </a:r>
            <a:r>
              <a:rPr lang="cs-CZ" sz="2800" dirty="0">
                <a:hlinkClick r:id="rId5"/>
              </a:rPr>
              <a:t>spinální svalové atrofii</a:t>
            </a:r>
            <a:endParaRPr lang="cs-CZ" sz="28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E129B0C-5394-415E-BD82-50C3F21F9F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37322"/>
            <a:ext cx="6096000" cy="183356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73DB0DE-CC74-4DAB-878E-6C59F5AA49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6245" y="206500"/>
            <a:ext cx="5391150" cy="43148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Obrázek 10" descr="Obsah obrázku sekera&#10;&#10;Popis byl vytvořen automaticky">
            <a:extLst>
              <a:ext uri="{FF2B5EF4-FFF2-40B4-BE49-F238E27FC236}">
                <a16:creationId xmlns:a16="http://schemas.microsoft.com/office/drawing/2014/main" id="{423203C3-AB3A-4E93-AAAE-228BACD2A4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281" y="5483473"/>
            <a:ext cx="772922" cy="62606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C2384FF-C44A-444B-AC2D-A24727DEF8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23081" y="4716995"/>
            <a:ext cx="941979" cy="774029"/>
          </a:xfrm>
          <a:prstGeom prst="rect">
            <a:avLst/>
          </a:prstGeom>
        </p:spPr>
      </p:pic>
      <p:pic>
        <p:nvPicPr>
          <p:cNvPr id="13" name="Obrázek 12" descr="Obsah obrázku text&#10;&#10;Popis byl vytvořen automaticky">
            <a:extLst>
              <a:ext uri="{FF2B5EF4-FFF2-40B4-BE49-F238E27FC236}">
                <a16:creationId xmlns:a16="http://schemas.microsoft.com/office/drawing/2014/main" id="{F37DE38A-6CA4-46A4-A7FF-AA3A428D4F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205" y="2637185"/>
            <a:ext cx="1916756" cy="202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522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199419-0EA4-4E25-8F73-AB4EC44B5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7322"/>
            <a:ext cx="12192000" cy="571620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85320BD-215F-4957-A987-21E70E322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926119" cy="243843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E9BA084-92F4-4184-89CD-7E12154721F3}"/>
              </a:ext>
            </a:extLst>
          </p:cNvPr>
          <p:cNvSpPr txBox="1"/>
          <p:nvPr/>
        </p:nvSpPr>
        <p:spPr>
          <a:xfrm>
            <a:off x="350874" y="6092455"/>
            <a:ext cx="9113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hlinkClick r:id="rId4"/>
              </a:rPr>
              <a:t>Odkaz</a:t>
            </a:r>
            <a:r>
              <a:rPr lang="cs-CZ" sz="2800" dirty="0"/>
              <a:t> na stránky DEM – akce proběhne v náhradním termínu</a:t>
            </a:r>
            <a:endParaRPr lang="cs-CZ" dirty="0"/>
          </a:p>
        </p:txBody>
      </p:sp>
      <p:pic>
        <p:nvPicPr>
          <p:cNvPr id="8" name="Obrázek 7" descr="Obsah obrázku hrníček, hra, metr&#10;&#10;Popis byl vytvořen automaticky">
            <a:extLst>
              <a:ext uri="{FF2B5EF4-FFF2-40B4-BE49-F238E27FC236}">
                <a16:creationId xmlns:a16="http://schemas.microsoft.com/office/drawing/2014/main" id="{0D7D493C-EA3D-4DE8-ACAA-CF6154FCB8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158" y="3192287"/>
            <a:ext cx="4097649" cy="2712044"/>
          </a:xfrm>
          <a:prstGeom prst="rect">
            <a:avLst/>
          </a:prstGeom>
        </p:spPr>
      </p:pic>
      <p:pic>
        <p:nvPicPr>
          <p:cNvPr id="3" name="Obrázek 2" descr="Obsah obrázku kreslení&#10;&#10;Popis byl vytvořen automaticky">
            <a:extLst>
              <a:ext uri="{FF2B5EF4-FFF2-40B4-BE49-F238E27FC236}">
                <a16:creationId xmlns:a16="http://schemas.microsoft.com/office/drawing/2014/main" id="{917F005B-24DC-46E7-97FA-F698FABEB8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517" y="102637"/>
            <a:ext cx="1514050" cy="151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520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AACF0DE-EB57-42DE-AEFD-0541922E7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7" y="2946632"/>
            <a:ext cx="2914322" cy="363241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2AA49A6-546D-425E-A03E-A07BFD511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7850" y="3537643"/>
            <a:ext cx="3268640" cy="30414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CFC4EE0-F317-4A4F-B0E9-7176CF9DDE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15" t="23266" r="13042" b="33660"/>
          <a:stretch/>
        </p:blipFill>
        <p:spPr>
          <a:xfrm>
            <a:off x="6595872" y="85520"/>
            <a:ext cx="5364479" cy="649353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BE2C24C8-52E7-4474-9634-1542E577FF78}"/>
              </a:ext>
            </a:extLst>
          </p:cNvPr>
          <p:cNvSpPr/>
          <p:nvPr/>
        </p:nvSpPr>
        <p:spPr>
          <a:xfrm>
            <a:off x="10134993" y="5517515"/>
            <a:ext cx="1740015" cy="359029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FEA24B33-1076-4E0E-80C1-8E3A8A082F1C}"/>
              </a:ext>
            </a:extLst>
          </p:cNvPr>
          <p:cNvSpPr/>
          <p:nvPr/>
        </p:nvSpPr>
        <p:spPr>
          <a:xfrm>
            <a:off x="10122801" y="1231392"/>
            <a:ext cx="1740015" cy="359028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F92097C-C90C-4E6F-BF9D-7E0D868DD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0761" y="571191"/>
            <a:ext cx="4907576" cy="22700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Obrázek 12" descr="Obsah obrázku hrníček, hra, metr&#10;&#10;Popis byl vytvořen automaticky">
            <a:extLst>
              <a:ext uri="{FF2B5EF4-FFF2-40B4-BE49-F238E27FC236}">
                <a16:creationId xmlns:a16="http://schemas.microsoft.com/office/drawing/2014/main" id="{EC4D8A7F-5793-4045-A311-ED2E99C99C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138" y="1616300"/>
            <a:ext cx="2240231" cy="1482705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2A06E073-9606-4367-85FE-AB1A729E17E9}"/>
              </a:ext>
            </a:extLst>
          </p:cNvPr>
          <p:cNvSpPr/>
          <p:nvPr/>
        </p:nvSpPr>
        <p:spPr>
          <a:xfrm>
            <a:off x="4086808" y="494522"/>
            <a:ext cx="1098141" cy="425386"/>
          </a:xfrm>
          <a:prstGeom prst="rect">
            <a:avLst/>
          </a:prstGeom>
          <a:noFill/>
          <a:ln w="444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84697"/>
                      <a:gd name="connsiteY0" fmla="*/ 0 h 425386"/>
                      <a:gd name="connsiteX1" fmla="*/ 1184697 w 1184697"/>
                      <a:gd name="connsiteY1" fmla="*/ 0 h 425386"/>
                      <a:gd name="connsiteX2" fmla="*/ 1184697 w 1184697"/>
                      <a:gd name="connsiteY2" fmla="*/ 425386 h 425386"/>
                      <a:gd name="connsiteX3" fmla="*/ 0 w 1184697"/>
                      <a:gd name="connsiteY3" fmla="*/ 425386 h 425386"/>
                      <a:gd name="connsiteX4" fmla="*/ 0 w 1184697"/>
                      <a:gd name="connsiteY4" fmla="*/ 0 h 425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84697" h="425386" extrusionOk="0">
                        <a:moveTo>
                          <a:pt x="0" y="0"/>
                        </a:moveTo>
                        <a:cubicBezTo>
                          <a:pt x="449341" y="-57164"/>
                          <a:pt x="956560" y="-80407"/>
                          <a:pt x="1184697" y="0"/>
                        </a:cubicBezTo>
                        <a:cubicBezTo>
                          <a:pt x="1189243" y="70461"/>
                          <a:pt x="1199407" y="283007"/>
                          <a:pt x="1184697" y="425386"/>
                        </a:cubicBezTo>
                        <a:cubicBezTo>
                          <a:pt x="780665" y="492521"/>
                          <a:pt x="506815" y="396465"/>
                          <a:pt x="0" y="425386"/>
                        </a:cubicBezTo>
                        <a:cubicBezTo>
                          <a:pt x="8371" y="300956"/>
                          <a:pt x="-21058" y="8807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238A3781-05B6-4393-A23B-55E364E9D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6" y="-29277"/>
            <a:ext cx="4074802" cy="1456861"/>
          </a:xfrm>
          <a:solidFill>
            <a:schemeClr val="bg1">
              <a:alpha val="71000"/>
            </a:schemeClr>
          </a:solidFill>
        </p:spPr>
        <p:txBody>
          <a:bodyPr>
            <a:normAutofit/>
          </a:bodyPr>
          <a:lstStyle/>
          <a:p>
            <a:r>
              <a:rPr lang="cs-CZ" sz="3200" b="1" dirty="0"/>
              <a:t>Dny elektronové mikroskopie</a:t>
            </a:r>
            <a:br>
              <a:rPr lang="cs-CZ" sz="3200" dirty="0"/>
            </a:br>
            <a:r>
              <a:rPr lang="cs-CZ" sz="3200" dirty="0"/>
              <a:t>11.-15. 3. 2020</a:t>
            </a:r>
          </a:p>
        </p:txBody>
      </p:sp>
      <p:pic>
        <p:nvPicPr>
          <p:cNvPr id="14" name="Obrázek 13" descr="Obsah obrázku hrníček, hra, metr&#10;&#10;Popis byl vytvořen automaticky">
            <a:extLst>
              <a:ext uri="{FF2B5EF4-FFF2-40B4-BE49-F238E27FC236}">
                <a16:creationId xmlns:a16="http://schemas.microsoft.com/office/drawing/2014/main" id="{C7B4CD98-A6EF-42B6-8BA2-FA00F8A567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161" y="4618053"/>
            <a:ext cx="2240231" cy="1482705"/>
          </a:xfrm>
          <a:prstGeom prst="rect">
            <a:avLst/>
          </a:prstGeom>
        </p:spPr>
      </p:pic>
      <p:pic>
        <p:nvPicPr>
          <p:cNvPr id="15" name="Obrázek 14" descr="Obsah obrázku hrníček, hra, metr&#10;&#10;Popis byl vytvořen automaticky">
            <a:extLst>
              <a:ext uri="{FF2B5EF4-FFF2-40B4-BE49-F238E27FC236}">
                <a16:creationId xmlns:a16="http://schemas.microsoft.com/office/drawing/2014/main" id="{68D1DA07-5EBC-4B50-AAB3-3BB6CCA662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518" y="3429000"/>
            <a:ext cx="2240231" cy="1482705"/>
          </a:xfrm>
          <a:prstGeom prst="rect">
            <a:avLst/>
          </a:prstGeom>
        </p:spPr>
      </p:pic>
      <p:pic>
        <p:nvPicPr>
          <p:cNvPr id="11" name="Obrázek 10" descr="Obsah obrázku kreslení&#10;&#10;Popis byl vytvořen automaticky">
            <a:extLst>
              <a:ext uri="{FF2B5EF4-FFF2-40B4-BE49-F238E27FC236}">
                <a16:creationId xmlns:a16="http://schemas.microsoft.com/office/drawing/2014/main" id="{E15C4A3B-7EFD-4DD5-8BA8-EC1F268EE4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3" y="1616300"/>
            <a:ext cx="1053155" cy="105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41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765A06-04C5-43A5-BC22-512792396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Zástupný obsah 8" descr="Obsah obrázku osoba, muž, košile, držení&#10;&#10;Popis byl vytvořen automaticky">
            <a:extLst>
              <a:ext uri="{FF2B5EF4-FFF2-40B4-BE49-F238E27FC236}">
                <a16:creationId xmlns:a16="http://schemas.microsoft.com/office/drawing/2014/main" id="{722F5A8D-C2DE-476F-AC40-5A0F8F759B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210" y="2226249"/>
            <a:ext cx="2137259" cy="2534178"/>
          </a:xfr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BE3137C-1C81-4FC1-B70F-7991E1367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60" y="1925604"/>
            <a:ext cx="4019550" cy="2581275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0D70C117-ED47-40CC-9D31-38EA82BA561F}"/>
              </a:ext>
            </a:extLst>
          </p:cNvPr>
          <p:cNvSpPr txBox="1">
            <a:spLocks/>
          </p:cNvSpPr>
          <p:nvPr/>
        </p:nvSpPr>
        <p:spPr>
          <a:xfrm>
            <a:off x="7500356" y="365125"/>
            <a:ext cx="38534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12.3.2020, 17:00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014FE27-2762-4EAC-B352-41DD3D3D8E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r="40873"/>
          <a:stretch/>
        </p:blipFill>
        <p:spPr bwMode="auto">
          <a:xfrm>
            <a:off x="0" y="0"/>
            <a:ext cx="7258050" cy="1861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F1E7B43-5D7F-47F8-8CBC-0A4ACC9EB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50379" y="226935"/>
            <a:ext cx="2028825" cy="1555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 descr="Obsah obrázku objekt, hodiny, metr&#10;&#10;Popis byl vytvořen automaticky">
            <a:extLst>
              <a:ext uri="{FF2B5EF4-FFF2-40B4-BE49-F238E27FC236}">
                <a16:creationId xmlns:a16="http://schemas.microsoft.com/office/drawing/2014/main" id="{A0DBB773-EAF2-4283-87D7-27AC671E67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70" y="4916707"/>
            <a:ext cx="4823926" cy="1679303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0B179673-C5EE-4FAB-AD6A-88EC38E18F9F}"/>
              </a:ext>
            </a:extLst>
          </p:cNvPr>
          <p:cNvSpPr txBox="1"/>
          <p:nvPr/>
        </p:nvSpPr>
        <p:spPr>
          <a:xfrm>
            <a:off x="6641624" y="5565342"/>
            <a:ext cx="3919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hlinkClick r:id="rId7"/>
              </a:rPr>
              <a:t>„One </a:t>
            </a:r>
            <a:r>
              <a:rPr lang="cs-CZ" sz="2400" dirty="0" err="1">
                <a:hlinkClick r:id="rId7"/>
              </a:rPr>
              <a:t>for</a:t>
            </a:r>
            <a:r>
              <a:rPr lang="cs-CZ" sz="2400" dirty="0">
                <a:hlinkClick r:id="rId7"/>
              </a:rPr>
              <a:t> </a:t>
            </a:r>
            <a:r>
              <a:rPr lang="cs-CZ" sz="2400" dirty="0" err="1">
                <a:hlinkClick r:id="rId7"/>
              </a:rPr>
              <a:t>sorrow</a:t>
            </a:r>
            <a:r>
              <a:rPr lang="cs-CZ" sz="2400" dirty="0"/>
              <a:t>, </a:t>
            </a:r>
            <a:r>
              <a:rPr lang="cs-CZ" sz="2400" dirty="0" err="1"/>
              <a:t>two</a:t>
            </a:r>
            <a:r>
              <a:rPr lang="cs-CZ" sz="2400" dirty="0"/>
              <a:t> </a:t>
            </a:r>
            <a:r>
              <a:rPr lang="cs-CZ" sz="2400" dirty="0" err="1"/>
              <a:t>for</a:t>
            </a:r>
            <a:r>
              <a:rPr lang="cs-CZ" sz="2400" dirty="0"/>
              <a:t> </a:t>
            </a:r>
            <a:r>
              <a:rPr lang="cs-CZ" sz="2400" dirty="0" err="1"/>
              <a:t>joy</a:t>
            </a:r>
            <a:r>
              <a:rPr lang="cs-CZ" sz="2400" dirty="0"/>
              <a:t>“</a:t>
            </a:r>
          </a:p>
          <a:p>
            <a:r>
              <a:rPr lang="cs-CZ" sz="2400" dirty="0"/>
              <a:t>Odkaz na </a:t>
            </a:r>
            <a:r>
              <a:rPr lang="cs-CZ" sz="2400" dirty="0">
                <a:hlinkClick r:id="rId8"/>
              </a:rPr>
              <a:t>pracovní skupinu</a:t>
            </a:r>
            <a:endParaRPr lang="cs-CZ" sz="2400" dirty="0"/>
          </a:p>
        </p:txBody>
      </p:sp>
      <p:pic>
        <p:nvPicPr>
          <p:cNvPr id="13" name="Obrázek 12" descr="Obsah obrázku vsedě, zvíře, černá, pták&#10;&#10;Popis byl vytvořen automaticky">
            <a:extLst>
              <a:ext uri="{FF2B5EF4-FFF2-40B4-BE49-F238E27FC236}">
                <a16:creationId xmlns:a16="http://schemas.microsoft.com/office/drawing/2014/main" id="{19452F95-A6BE-4185-B6F4-1B48099F71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20873" y="5513037"/>
            <a:ext cx="1321009" cy="74275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6EEDD247-08FE-4A92-A8EE-12D8FDA9B0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34205" y="2030360"/>
            <a:ext cx="3209925" cy="3228975"/>
          </a:xfrm>
          <a:prstGeom prst="rect">
            <a:avLst/>
          </a:prstGeom>
        </p:spPr>
      </p:pic>
      <p:pic>
        <p:nvPicPr>
          <p:cNvPr id="17" name="Obrázek 16" descr="Obsah obrázku hrníček, hra, metr&#10;&#10;Popis byl vytvořen automaticky">
            <a:extLst>
              <a:ext uri="{FF2B5EF4-FFF2-40B4-BE49-F238E27FC236}">
                <a16:creationId xmlns:a16="http://schemas.microsoft.com/office/drawing/2014/main" id="{EC2FBC8D-2351-41E3-9E01-C489131428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171" y="930562"/>
            <a:ext cx="5358152" cy="3546312"/>
          </a:xfrm>
          <a:prstGeom prst="rect">
            <a:avLst/>
          </a:prstGeom>
        </p:spPr>
      </p:pic>
      <p:pic>
        <p:nvPicPr>
          <p:cNvPr id="10" name="Obrázek 9" descr="Obsah obrázku kreslení&#10;&#10;Popis byl vytvořen automaticky">
            <a:extLst>
              <a:ext uri="{FF2B5EF4-FFF2-40B4-BE49-F238E27FC236}">
                <a16:creationId xmlns:a16="http://schemas.microsoft.com/office/drawing/2014/main" id="{836800CF-BCC5-46CE-AE6C-479D78EEF5D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994" y="3496228"/>
            <a:ext cx="1281685" cy="128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310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DDE7F8-FD14-4BE2-8730-B3A0397D5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14" y="5088298"/>
            <a:ext cx="11216148" cy="1566312"/>
          </a:xfrm>
        </p:spPr>
        <p:txBody>
          <a:bodyPr>
            <a:noAutofit/>
          </a:bodyPr>
          <a:lstStyle/>
          <a:p>
            <a:r>
              <a:rPr lang="cs-CZ" sz="3200" dirty="0"/>
              <a:t>Odkaz na </a:t>
            </a:r>
            <a:r>
              <a:rPr lang="cs-CZ" sz="3200" dirty="0">
                <a:hlinkClick r:id="rId2"/>
              </a:rPr>
              <a:t>registrační formulář akce</a:t>
            </a:r>
            <a:br>
              <a:rPr lang="cs-CZ" sz="3200" dirty="0"/>
            </a:br>
            <a:r>
              <a:rPr lang="cs-CZ" sz="3200" dirty="0"/>
              <a:t>Odkaz na výzkumné skupiny </a:t>
            </a:r>
            <a:r>
              <a:rPr lang="cs-CZ" sz="3200" dirty="0">
                <a:hlinkClick r:id="rId3"/>
              </a:rPr>
              <a:t>neurověd</a:t>
            </a:r>
            <a:endParaRPr lang="cs-CZ" sz="32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B3FC6B9-A80A-45FF-B76F-ECE40020A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6187" y="458898"/>
            <a:ext cx="4345385" cy="384441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F22904D-7491-49A0-A695-4E77B163EC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807" y="111883"/>
            <a:ext cx="7288836" cy="2269222"/>
          </a:xfrm>
          <a:prstGeom prst="rect">
            <a:avLst/>
          </a:prstGeom>
          <a:ln>
            <a:noFill/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73E81FC-C86C-408D-BDAD-3C1E14A112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777" y="2602092"/>
            <a:ext cx="4504007" cy="16538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Obrázek 8" descr="Obsah obrázku hrníček, hra, metr&#10;&#10;Popis byl vytvořen automaticky">
            <a:extLst>
              <a:ext uri="{FF2B5EF4-FFF2-40B4-BE49-F238E27FC236}">
                <a16:creationId xmlns:a16="http://schemas.microsoft.com/office/drawing/2014/main" id="{6BECDDCC-D19A-4542-A998-8FD36F87D4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461" y="3078461"/>
            <a:ext cx="3296182" cy="2181590"/>
          </a:xfrm>
          <a:prstGeom prst="rect">
            <a:avLst/>
          </a:prstGeom>
        </p:spPr>
      </p:pic>
      <p:pic>
        <p:nvPicPr>
          <p:cNvPr id="5" name="Obrázek 4" descr="Obsah obrázku kreslení&#10;&#10;Popis byl vytvořen automaticky">
            <a:extLst>
              <a:ext uri="{FF2B5EF4-FFF2-40B4-BE49-F238E27FC236}">
                <a16:creationId xmlns:a16="http://schemas.microsoft.com/office/drawing/2014/main" id="{1FE240B1-9239-4BF7-B571-42DA59655C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338" y="4509744"/>
            <a:ext cx="1882063" cy="188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7970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48CE7BD-E62D-44AA-8013-AEF0A4668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70" y="2772151"/>
            <a:ext cx="6928834" cy="170558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6BFF0BD-08BD-4CBD-BED3-567467DA0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849401" cy="2683667"/>
          </a:xfrm>
          <a:prstGeom prst="rect">
            <a:avLst/>
          </a:prstGeom>
        </p:spPr>
      </p:pic>
      <p:sp>
        <p:nvSpPr>
          <p:cNvPr id="6" name="TextBox 16">
            <a:extLst>
              <a:ext uri="{FF2B5EF4-FFF2-40B4-BE49-F238E27FC236}">
                <a16:creationId xmlns:a16="http://schemas.microsoft.com/office/drawing/2014/main" id="{A75CC648-9B58-4F0E-83D4-763A780C277B}"/>
              </a:ext>
            </a:extLst>
          </p:cNvPr>
          <p:cNvSpPr txBox="1">
            <a:spLocks/>
          </p:cNvSpPr>
          <p:nvPr/>
        </p:nvSpPr>
        <p:spPr>
          <a:xfrm>
            <a:off x="9156192" y="533273"/>
            <a:ext cx="2535936" cy="99617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>
                <a:latin typeface="Cambria" pitchFamily="18" charset="0"/>
              </a:rPr>
              <a:t>Pátek, 13:00,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b="1" dirty="0">
                <a:latin typeface="Cambria" pitchFamily="18" charset="0"/>
              </a:rPr>
              <a:t>A11/205</a:t>
            </a:r>
          </a:p>
        </p:txBody>
      </p:sp>
      <p:pic>
        <p:nvPicPr>
          <p:cNvPr id="8" name="Obrázek 7" descr="Obsah obrázku osoba, exteriér, muž, tráva&#10;&#10;Popis byl vytvořen automaticky">
            <a:extLst>
              <a:ext uri="{FF2B5EF4-FFF2-40B4-BE49-F238E27FC236}">
                <a16:creationId xmlns:a16="http://schemas.microsoft.com/office/drawing/2014/main" id="{8FFB9451-15EB-4790-8A12-6E1F28B0E0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700" y="4477734"/>
            <a:ext cx="2350066" cy="1761822"/>
          </a:xfrm>
          <a:prstGeom prst="rect">
            <a:avLst/>
          </a:prstGeom>
        </p:spPr>
      </p:pic>
      <p:pic>
        <p:nvPicPr>
          <p:cNvPr id="10" name="Obrázek 9" descr="Obsah obrázku text, mapa&#10;&#10;Popis byl vytvořen automaticky">
            <a:extLst>
              <a:ext uri="{FF2B5EF4-FFF2-40B4-BE49-F238E27FC236}">
                <a16:creationId xmlns:a16="http://schemas.microsoft.com/office/drawing/2014/main" id="{33FBFC13-6957-4018-973D-53EE78BCB5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575" y="3587085"/>
            <a:ext cx="4545213" cy="2795306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DDF4CC37-FC32-43FB-9C8B-5A72957CD3A5}"/>
              </a:ext>
            </a:extLst>
          </p:cNvPr>
          <p:cNvSpPr txBox="1"/>
          <p:nvPr/>
        </p:nvSpPr>
        <p:spPr>
          <a:xfrm>
            <a:off x="441428" y="5916390"/>
            <a:ext cx="3446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Odkaz na pracovní skupinu dr. </a:t>
            </a:r>
            <a:r>
              <a:rPr lang="cs-CZ" dirty="0" err="1"/>
              <a:t>Bryji</a:t>
            </a:r>
            <a:endParaRPr lang="cs-CZ" dirty="0"/>
          </a:p>
          <a:p>
            <a:r>
              <a:rPr lang="cs-CZ" dirty="0"/>
              <a:t>Odkaz na </a:t>
            </a:r>
            <a:r>
              <a:rPr lang="cs-CZ" dirty="0">
                <a:hlinkClick r:id="rId6"/>
              </a:rPr>
              <a:t>článek</a:t>
            </a:r>
            <a:r>
              <a:rPr lang="cs-CZ" dirty="0"/>
              <a:t> s hlodavci Afriky </a:t>
            </a:r>
          </a:p>
        </p:txBody>
      </p:sp>
      <p:pic>
        <p:nvPicPr>
          <p:cNvPr id="13" name="Obrázek 12" descr="Obsah obrázku savci, zvíře, tráva, medvěd&#10;&#10;Popis byl vytvořen automaticky">
            <a:extLst>
              <a:ext uri="{FF2B5EF4-FFF2-40B4-BE49-F238E27FC236}">
                <a16:creationId xmlns:a16="http://schemas.microsoft.com/office/drawing/2014/main" id="{97089B7E-DB13-413F-BD33-8C545F0655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145" y="2042940"/>
            <a:ext cx="3018885" cy="1281453"/>
          </a:xfrm>
          <a:prstGeom prst="rect">
            <a:avLst/>
          </a:prstGeom>
        </p:spPr>
      </p:pic>
      <p:pic>
        <p:nvPicPr>
          <p:cNvPr id="9" name="Obrázek 8" descr="Obsah obrázku hrníček, hra, metr&#10;&#10;Popis byl vytvořen automaticky">
            <a:extLst>
              <a:ext uri="{FF2B5EF4-FFF2-40B4-BE49-F238E27FC236}">
                <a16:creationId xmlns:a16="http://schemas.microsoft.com/office/drawing/2014/main" id="{71ED80DE-3462-4EEF-BD45-7B9847512A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56" y="3926596"/>
            <a:ext cx="3197511" cy="2116284"/>
          </a:xfrm>
          <a:prstGeom prst="rect">
            <a:avLst/>
          </a:prstGeom>
        </p:spPr>
      </p:pic>
      <p:pic>
        <p:nvPicPr>
          <p:cNvPr id="3" name="Obrázek 2" descr="Obsah obrázku kreslení&#10;&#10;Popis byl vytvořen automaticky">
            <a:extLst>
              <a:ext uri="{FF2B5EF4-FFF2-40B4-BE49-F238E27FC236}">
                <a16:creationId xmlns:a16="http://schemas.microsoft.com/office/drawing/2014/main" id="{7BE7D29B-C4A1-41C5-A9AE-2965176C00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283" y="5358645"/>
            <a:ext cx="1412765" cy="141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8868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57E938-E1AD-4390-910C-FD20F7417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98" y="5489838"/>
            <a:ext cx="7509925" cy="1899574"/>
          </a:xfrm>
        </p:spPr>
        <p:txBody>
          <a:bodyPr>
            <a:normAutofit/>
          </a:bodyPr>
          <a:lstStyle/>
          <a:p>
            <a:r>
              <a:rPr lang="cs-CZ" sz="2400" dirty="0"/>
              <a:t>Odkaz na </a:t>
            </a:r>
            <a:r>
              <a:rPr lang="cs-CZ" sz="2400" dirty="0">
                <a:hlinkClick r:id="rId2"/>
              </a:rPr>
              <a:t>FB skupinu</a:t>
            </a:r>
            <a:endParaRPr lang="cs-CZ" sz="2400" dirty="0"/>
          </a:p>
          <a:p>
            <a:r>
              <a:rPr lang="cs-CZ" sz="2400" dirty="0"/>
              <a:t>Odkaz na </a:t>
            </a:r>
            <a:r>
              <a:rPr lang="cs-CZ" sz="2400" dirty="0">
                <a:hlinkClick r:id="rId3"/>
              </a:rPr>
              <a:t>pracovní skupinu </a:t>
            </a:r>
            <a:r>
              <a:rPr lang="cs-CZ" sz="2400" dirty="0"/>
              <a:t>prof. </a:t>
            </a:r>
            <a:r>
              <a:rPr lang="cs-CZ" sz="2400" dirty="0" err="1"/>
              <a:t>Šmajse</a:t>
            </a:r>
            <a:endParaRPr lang="cs-CZ" sz="2400" dirty="0"/>
          </a:p>
          <a:p>
            <a:r>
              <a:rPr lang="cs-CZ" sz="2400" dirty="0"/>
              <a:t>O </a:t>
            </a:r>
            <a:r>
              <a:rPr lang="cs-CZ" sz="2400" i="1" dirty="0" err="1">
                <a:hlinkClick r:id="rId4"/>
              </a:rPr>
              <a:t>Borrelia</a:t>
            </a:r>
            <a:r>
              <a:rPr lang="cs-CZ" sz="2400" i="1" dirty="0">
                <a:hlinkClick r:id="rId4"/>
              </a:rPr>
              <a:t> </a:t>
            </a:r>
            <a:r>
              <a:rPr lang="cs-CZ" sz="2400" i="1" dirty="0" err="1">
                <a:hlinkClick r:id="rId4"/>
              </a:rPr>
              <a:t>miyamotoi</a:t>
            </a:r>
            <a:endParaRPr lang="cs-CZ" sz="2400" i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4CD4E20-4864-4940-92D1-2556F64ED8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98" y="60649"/>
            <a:ext cx="6917608" cy="53005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239341E-90C2-4DC0-A013-FBA0446E5E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4121" y="1487891"/>
            <a:ext cx="3331457" cy="24460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BDF8F859-0B3D-41E9-9D08-047BF75A66C1}"/>
              </a:ext>
            </a:extLst>
          </p:cNvPr>
          <p:cNvSpPr/>
          <p:nvPr/>
        </p:nvSpPr>
        <p:spPr>
          <a:xfrm>
            <a:off x="2441912" y="3699935"/>
            <a:ext cx="1759974" cy="11503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noFill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54FB67D-9051-40F5-AD9A-CCCF733F9F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9948" y="150857"/>
            <a:ext cx="4435630" cy="1186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Obrázek 9" descr="Obsah obrázku jídlo&#10;&#10;Popis byl vytvořen automaticky">
            <a:extLst>
              <a:ext uri="{FF2B5EF4-FFF2-40B4-BE49-F238E27FC236}">
                <a16:creationId xmlns:a16="http://schemas.microsoft.com/office/drawing/2014/main" id="{2250B0BE-B790-4FF7-AD5D-E2201092C2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69" y="3570883"/>
            <a:ext cx="2292581" cy="305677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Obrázek 6" descr="Obsah obrázku snímek obrazovky&#10;&#10;Popis byl vytvořen automaticky">
            <a:extLst>
              <a:ext uri="{FF2B5EF4-FFF2-40B4-BE49-F238E27FC236}">
                <a16:creationId xmlns:a16="http://schemas.microsoft.com/office/drawing/2014/main" id="{F47B7151-C6EC-400F-90A7-8FA7F9564E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657" y="4146324"/>
            <a:ext cx="2886173" cy="1079263"/>
          </a:xfrm>
          <a:prstGeom prst="rect">
            <a:avLst/>
          </a:prstGeom>
        </p:spPr>
      </p:pic>
      <p:pic>
        <p:nvPicPr>
          <p:cNvPr id="11" name="Obrázek 10" descr="Obsah obrázku snímek obrazovky&#10;&#10;Popis byl vytvořen automaticky">
            <a:extLst>
              <a:ext uri="{FF2B5EF4-FFF2-40B4-BE49-F238E27FC236}">
                <a16:creationId xmlns:a16="http://schemas.microsoft.com/office/drawing/2014/main" id="{A59D8ADF-AC8D-4455-A63D-19E6E6DFDA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657" y="5370109"/>
            <a:ext cx="3044023" cy="125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91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514C63-1F45-452B-B0F9-3D96C2F45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390" y="5480711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  <a:hlinkClick r:id="rId2"/>
              </a:rPr>
              <a:t>Web OFIŽ</a:t>
            </a:r>
            <a:r>
              <a:rPr lang="cs-CZ" sz="5400" dirty="0"/>
              <a:t>: </a:t>
            </a:r>
            <a:r>
              <a:rPr lang="cs-CZ" sz="5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aktuality</a:t>
            </a:r>
            <a:r>
              <a:rPr lang="cs-CZ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fotky z akcí, … </a:t>
            </a: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F13F52D-B72D-453A-9292-8C8953C82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389" y="92809"/>
            <a:ext cx="10515600" cy="524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7101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77BBC8-C2D1-422A-8FFD-D6EFB3F71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8078" y="1697152"/>
            <a:ext cx="4835013" cy="1002890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Odkaz na </a:t>
            </a:r>
            <a:r>
              <a:rPr lang="cs-CZ" dirty="0">
                <a:hlinkClick r:id="rId2"/>
              </a:rPr>
              <a:t>katedru buněčné biologie</a:t>
            </a:r>
            <a:endParaRPr lang="cs-CZ" dirty="0"/>
          </a:p>
          <a:p>
            <a:r>
              <a:rPr lang="cs-CZ" dirty="0"/>
              <a:t>Odkaz na </a:t>
            </a:r>
            <a:r>
              <a:rPr lang="cs-CZ" dirty="0">
                <a:hlinkClick r:id="rId3"/>
              </a:rPr>
              <a:t>FB </a:t>
            </a:r>
            <a:r>
              <a:rPr lang="cs-CZ" dirty="0"/>
              <a:t>stránku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E31DFD7-3642-4976-B806-EAF0526F1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9161"/>
            <a:ext cx="6809799" cy="441551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E09E7DE-8329-4C44-B591-A2D56E4B8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2345" y="4121637"/>
            <a:ext cx="8339026" cy="265221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11605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E5FFBA47-310E-40A8-91FE-7E723B420DC2}"/>
              </a:ext>
            </a:extLst>
          </p:cNvPr>
          <p:cNvSpPr txBox="1"/>
          <p:nvPr/>
        </p:nvSpPr>
        <p:spPr>
          <a:xfrm>
            <a:off x="6029813" y="2701959"/>
            <a:ext cx="60623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hlinkClick r:id="rId2"/>
              </a:rPr>
              <a:t>Odkaz</a:t>
            </a:r>
            <a:r>
              <a:rPr lang="cs-CZ" sz="2400" dirty="0"/>
              <a:t> na článek s CRISPR</a:t>
            </a:r>
          </a:p>
          <a:p>
            <a:r>
              <a:rPr lang="cs-CZ" sz="2400" dirty="0">
                <a:hlinkClick r:id="rId3"/>
              </a:rPr>
              <a:t>Starší</a:t>
            </a:r>
            <a:r>
              <a:rPr lang="cs-CZ" sz="2400" dirty="0"/>
              <a:t> terapeutické přístupy</a:t>
            </a:r>
          </a:p>
          <a:p>
            <a:r>
              <a:rPr lang="cs-CZ" sz="2400" dirty="0"/>
              <a:t>Co je </a:t>
            </a:r>
            <a:r>
              <a:rPr lang="cs-CZ" sz="2400" dirty="0" err="1">
                <a:hlinkClick r:id="rId4"/>
              </a:rPr>
              <a:t>Leberova</a:t>
            </a:r>
            <a:r>
              <a:rPr lang="cs-CZ" sz="2400" dirty="0">
                <a:hlinkClick r:id="rId4"/>
              </a:rPr>
              <a:t> kongenitální slepota</a:t>
            </a:r>
            <a:r>
              <a:rPr lang="cs-CZ" sz="2400" dirty="0"/>
              <a:t> (amauróza</a:t>
            </a:r>
            <a:r>
              <a:rPr lang="cs-CZ" dirty="0"/>
              <a:t>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A4E0683-4FC9-461C-AC28-F008793202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477" y="5479690"/>
            <a:ext cx="8591550" cy="77152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A0AA47F-9B70-432F-9491-E498E03F7E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273" y="4352411"/>
            <a:ext cx="7134225" cy="93345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5D75ED1-352C-44D5-A372-EE19519360F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438" t="23883" r="29286" b="41491"/>
          <a:stretch/>
        </p:blipFill>
        <p:spPr>
          <a:xfrm>
            <a:off x="357477" y="1483113"/>
            <a:ext cx="5291158" cy="243769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79CE2DD-A865-46CF-BEC2-79CD91C20F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477" y="154515"/>
            <a:ext cx="4396210" cy="1303347"/>
          </a:xfrm>
          <a:prstGeom prst="rect">
            <a:avLst/>
          </a:prstGeom>
        </p:spPr>
      </p:pic>
      <p:pic>
        <p:nvPicPr>
          <p:cNvPr id="11" name="Obrázek 10" descr="Obsah obrázku vsedě, stůl, monitor, různé&#10;&#10;Popis byl vytvořen automaticky">
            <a:extLst>
              <a:ext uri="{FF2B5EF4-FFF2-40B4-BE49-F238E27FC236}">
                <a16:creationId xmlns:a16="http://schemas.microsoft.com/office/drawing/2014/main" id="{25AF1776-85E9-40BA-8B79-E6B130BAE4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367" y="454969"/>
            <a:ext cx="5215044" cy="200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2610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58DE847-582B-4A7F-8E91-0266329A6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848" y="392475"/>
            <a:ext cx="7635151" cy="565051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425F4CF-C714-4C9C-9238-6807F3180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28" y="1099214"/>
            <a:ext cx="4545496" cy="2307326"/>
          </a:xfrm>
          <a:prstGeom prst="rect">
            <a:avLst/>
          </a:prstGeom>
        </p:spPr>
      </p:pic>
      <p:sp>
        <p:nvSpPr>
          <p:cNvPr id="5" name="Nadpis 4">
            <a:extLst>
              <a:ext uri="{FF2B5EF4-FFF2-40B4-BE49-F238E27FC236}">
                <a16:creationId xmlns:a16="http://schemas.microsoft.com/office/drawing/2014/main" id="{274945A0-D923-4EA9-9D4C-29B89B39C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28" y="119676"/>
            <a:ext cx="4091609" cy="1238388"/>
          </a:xfrm>
        </p:spPr>
        <p:txBody>
          <a:bodyPr>
            <a:normAutofit fontScale="90000"/>
          </a:bodyPr>
          <a:lstStyle/>
          <a:p>
            <a:r>
              <a:rPr lang="cs-CZ" dirty="0"/>
              <a:t>Systém organoidů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6715C6B9-777F-41B0-92DE-F57C3CEA65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5" y="3771648"/>
            <a:ext cx="3535070" cy="198713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196AD33-9BCA-498F-94E2-5FBD47C88DD5}"/>
              </a:ext>
            </a:extLst>
          </p:cNvPr>
          <p:cNvSpPr txBox="1"/>
          <p:nvPr/>
        </p:nvSpPr>
        <p:spPr>
          <a:xfrm>
            <a:off x="516835" y="6042992"/>
            <a:ext cx="3432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Odkaz na </a:t>
            </a:r>
            <a:r>
              <a:rPr lang="cs-CZ" dirty="0">
                <a:hlinkClick r:id="rId5"/>
              </a:rPr>
              <a:t>článek</a:t>
            </a:r>
            <a:endParaRPr lang="cs-CZ" dirty="0"/>
          </a:p>
          <a:p>
            <a:r>
              <a:rPr lang="cs-CZ" dirty="0"/>
              <a:t>Odkaz na </a:t>
            </a:r>
            <a:r>
              <a:rPr lang="cs-CZ" dirty="0" err="1"/>
              <a:t>twitter</a:t>
            </a:r>
            <a:r>
              <a:rPr lang="cs-CZ" dirty="0"/>
              <a:t> </a:t>
            </a:r>
            <a:r>
              <a:rPr lang="cs-CZ" dirty="0">
                <a:hlinkClick r:id="rId6"/>
              </a:rPr>
              <a:t>Body on a chip</a:t>
            </a:r>
            <a:endParaRPr lang="cs-CZ" dirty="0"/>
          </a:p>
        </p:txBody>
      </p:sp>
      <p:pic>
        <p:nvPicPr>
          <p:cNvPr id="9" name="Obrázek 8" descr="Obsah obrázku sekera&#10;&#10;Popis byl vytvořen automaticky">
            <a:extLst>
              <a:ext uri="{FF2B5EF4-FFF2-40B4-BE49-F238E27FC236}">
                <a16:creationId xmlns:a16="http://schemas.microsoft.com/office/drawing/2014/main" id="{357EDFEE-2368-4DA3-B8E0-990DA2F4C4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367" y="6307026"/>
            <a:ext cx="572097" cy="46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9675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0C1732-FE1D-4B7A-9AED-DC09D37DD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6557"/>
          </a:xfrm>
        </p:spPr>
        <p:txBody>
          <a:bodyPr/>
          <a:lstStyle/>
          <a:p>
            <a:r>
              <a:rPr lang="cs-CZ" dirty="0"/>
              <a:t>Druhý pacient s HIV vyléčený – receptor CCR5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4B3130C-981F-4004-8BDD-0A26BA520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78" y="1374666"/>
            <a:ext cx="6210300" cy="27622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 descr="Obsah obrázku text, mapa&#10;&#10;Popis byl vytvořen automaticky">
            <a:extLst>
              <a:ext uri="{FF2B5EF4-FFF2-40B4-BE49-F238E27FC236}">
                <a16:creationId xmlns:a16="http://schemas.microsoft.com/office/drawing/2014/main" id="{C8D2412A-CD43-4E0E-A4D6-6D4DCD2CB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766" y="1088390"/>
            <a:ext cx="5021207" cy="300913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EEEA451-31D5-40A7-813C-6D2402436B10}"/>
              </a:ext>
            </a:extLst>
          </p:cNvPr>
          <p:cNvSpPr txBox="1"/>
          <p:nvPr/>
        </p:nvSpPr>
        <p:spPr>
          <a:xfrm>
            <a:off x="7822377" y="6138590"/>
            <a:ext cx="3348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Odkaz na </a:t>
            </a:r>
            <a:r>
              <a:rPr lang="cs-CZ" dirty="0">
                <a:hlinkClick r:id="rId4"/>
              </a:rPr>
              <a:t>původní článek </a:t>
            </a:r>
            <a:r>
              <a:rPr lang="cs-CZ" dirty="0"/>
              <a:t>v Lancet</a:t>
            </a:r>
          </a:p>
          <a:p>
            <a:r>
              <a:rPr lang="cs-CZ" dirty="0"/>
              <a:t>Odkaz na </a:t>
            </a:r>
            <a:r>
              <a:rPr lang="cs-CZ" dirty="0">
                <a:hlinkClick r:id="rId5"/>
              </a:rPr>
              <a:t>shrnující článek </a:t>
            </a:r>
            <a:r>
              <a:rPr lang="cs-CZ" dirty="0"/>
              <a:t>z BBC</a:t>
            </a:r>
          </a:p>
        </p:txBody>
      </p:sp>
      <p:pic>
        <p:nvPicPr>
          <p:cNvPr id="8" name="Obrázek 7" descr="Obsah obrázku jídlo, kreslení&#10;&#10;Popis byl vytvořen automaticky">
            <a:extLst>
              <a:ext uri="{FF2B5EF4-FFF2-40B4-BE49-F238E27FC236}">
                <a16:creationId xmlns:a16="http://schemas.microsoft.com/office/drawing/2014/main" id="{190332CF-CFF7-4DFD-9135-169D741F87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050" y="4136916"/>
            <a:ext cx="3714750" cy="1905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7F5575D-B2CB-49C0-A9DA-3626AE6DFC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578" y="4419901"/>
            <a:ext cx="5855908" cy="17145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400386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AFADFF-02A7-412E-A4F8-3CD0A66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7934" y="5412988"/>
            <a:ext cx="2564363" cy="1230410"/>
          </a:xfrm>
        </p:spPr>
        <p:txBody>
          <a:bodyPr/>
          <a:lstStyle/>
          <a:p>
            <a:r>
              <a:rPr lang="cs-CZ" dirty="0">
                <a:hlinkClick r:id="rId2"/>
              </a:rPr>
              <a:t>Odkaz 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705E14A-5A97-4F67-B836-A90C7861A4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45"/>
          <a:stretch/>
        </p:blipFill>
        <p:spPr>
          <a:xfrm>
            <a:off x="85725" y="68826"/>
            <a:ext cx="12020550" cy="403184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61DCA0C-B53D-4F6D-AE71-51E94E510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" y="4281487"/>
            <a:ext cx="5829300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2516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CF9571-E895-424A-BDFD-C0DE1D05C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0464" y="5458117"/>
            <a:ext cx="4848225" cy="1099392"/>
          </a:xfrm>
        </p:spPr>
        <p:txBody>
          <a:bodyPr>
            <a:noAutofit/>
          </a:bodyPr>
          <a:lstStyle/>
          <a:p>
            <a:r>
              <a:rPr lang="cs-CZ" sz="2400" dirty="0"/>
              <a:t>Web </a:t>
            </a:r>
            <a:r>
              <a:rPr lang="cs-CZ" sz="2400" dirty="0">
                <a:hlinkClick r:id="rId2"/>
              </a:rPr>
              <a:t>o </a:t>
            </a:r>
            <a:r>
              <a:rPr lang="cs-CZ" sz="2400" dirty="0" err="1">
                <a:hlinkClick r:id="rId2"/>
              </a:rPr>
              <a:t>koronaviru</a:t>
            </a:r>
            <a:r>
              <a:rPr lang="cs-CZ" sz="2400" dirty="0">
                <a:hlinkClick r:id="rId2"/>
              </a:rPr>
              <a:t> </a:t>
            </a:r>
            <a:r>
              <a:rPr lang="cs-CZ" sz="2400" dirty="0"/>
              <a:t>(v </a:t>
            </a:r>
            <a:r>
              <a:rPr lang="cs-CZ" sz="2400" dirty="0" err="1"/>
              <a:t>čj</a:t>
            </a:r>
            <a:r>
              <a:rPr lang="cs-CZ" sz="2400" dirty="0"/>
              <a:t>)</a:t>
            </a:r>
            <a:br>
              <a:rPr lang="cs-CZ" sz="2400" dirty="0"/>
            </a:br>
            <a:r>
              <a:rPr lang="cs-CZ" sz="2400" dirty="0"/>
              <a:t>Články (</a:t>
            </a:r>
            <a:r>
              <a:rPr lang="cs-CZ" sz="2400" dirty="0">
                <a:hlinkClick r:id="rId3"/>
              </a:rPr>
              <a:t>1</a:t>
            </a:r>
            <a:r>
              <a:rPr lang="cs-CZ" sz="2400" dirty="0"/>
              <a:t>, </a:t>
            </a:r>
            <a:r>
              <a:rPr lang="cs-CZ" sz="2400" dirty="0">
                <a:hlinkClick r:id="rId4"/>
              </a:rPr>
              <a:t>2</a:t>
            </a:r>
            <a:r>
              <a:rPr lang="cs-CZ" sz="2400" dirty="0"/>
              <a:t>) o efektivitě doma vyrobených roušek</a:t>
            </a:r>
            <a:br>
              <a:rPr lang="cs-CZ" sz="2400" dirty="0"/>
            </a:br>
            <a:endParaRPr lang="cs-CZ" sz="2400" dirty="0"/>
          </a:p>
        </p:txBody>
      </p:sp>
      <p:pic>
        <p:nvPicPr>
          <p:cNvPr id="4" name="Obrázek 3" descr="Obsah obrázku snímek obrazovky&#10;&#10;Popis byl vytvořen automaticky">
            <a:extLst>
              <a:ext uri="{FF2B5EF4-FFF2-40B4-BE49-F238E27FC236}">
                <a16:creationId xmlns:a16="http://schemas.microsoft.com/office/drawing/2014/main" id="{74E793EB-175F-4C30-98A9-14684D15AE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71" y="102280"/>
            <a:ext cx="4704190" cy="6653440"/>
          </a:xfrm>
          <a:prstGeom prst="rect">
            <a:avLst/>
          </a:prstGeom>
        </p:spPr>
      </p:pic>
      <p:pic>
        <p:nvPicPr>
          <p:cNvPr id="5" name="Obrázek 4" descr="Obsah obrázku snímek obrazovky&#10;&#10;Popis byl vytvořen automaticky">
            <a:extLst>
              <a:ext uri="{FF2B5EF4-FFF2-40B4-BE49-F238E27FC236}">
                <a16:creationId xmlns:a16="http://schemas.microsoft.com/office/drawing/2014/main" id="{4BFDB4C6-784F-421F-B2B0-07675216A5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161" y="2055651"/>
            <a:ext cx="5847183" cy="328904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C3AB514-D3A1-4338-AD82-8DDBFAE19D2F}"/>
              </a:ext>
            </a:extLst>
          </p:cNvPr>
          <p:cNvSpPr txBox="1"/>
          <p:nvPr/>
        </p:nvSpPr>
        <p:spPr>
          <a:xfrm flipH="1">
            <a:off x="292615" y="102280"/>
            <a:ext cx="67283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Doma vyrobené roušky/ústenky? </a:t>
            </a:r>
            <a:r>
              <a:rPr lang="cs-CZ" sz="3200" b="1" dirty="0"/>
              <a:t>Něco je vždy lepší než nic.</a:t>
            </a:r>
            <a:endParaRPr lang="cs-CZ" sz="32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48348C2-AF49-44CC-9A28-B4951761C9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28" y="4660291"/>
            <a:ext cx="2262446" cy="199774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D220A6B-2CFD-4F00-8131-6D62570295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428" y="1261191"/>
            <a:ext cx="6697091" cy="1028423"/>
          </a:xfrm>
          <a:prstGeom prst="rect">
            <a:avLst/>
          </a:prstGeom>
        </p:spPr>
      </p:pic>
      <p:pic>
        <p:nvPicPr>
          <p:cNvPr id="9" name="Obrázek 8" descr="Obsah obrázku osoba, interiér, stůl, okno&#10;&#10;Popis byl vytvořen automaticky">
            <a:extLst>
              <a:ext uri="{FF2B5EF4-FFF2-40B4-BE49-F238E27FC236}">
                <a16:creationId xmlns:a16="http://schemas.microsoft.com/office/drawing/2014/main" id="{A4FEB6CD-38E9-4E12-9B02-48E1186E15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28" y="3038884"/>
            <a:ext cx="1130987" cy="1507982"/>
          </a:xfrm>
          <a:prstGeom prst="rect">
            <a:avLst/>
          </a:prstGeom>
        </p:spPr>
      </p:pic>
      <p:pic>
        <p:nvPicPr>
          <p:cNvPr id="11" name="Obrázek 10" descr="Obsah obrázku kreslení&#10;&#10;Popis byl vytvořen automaticky">
            <a:extLst>
              <a:ext uri="{FF2B5EF4-FFF2-40B4-BE49-F238E27FC236}">
                <a16:creationId xmlns:a16="http://schemas.microsoft.com/office/drawing/2014/main" id="{B4D3D9D7-BE0F-4224-8E8F-3C178CE796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4103" y="559028"/>
            <a:ext cx="1095148" cy="109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337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8CD7B1-E625-49C4-8267-7852CF453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25" y="5398520"/>
            <a:ext cx="6002137" cy="672110"/>
          </a:xfrm>
        </p:spPr>
        <p:txBody>
          <a:bodyPr>
            <a:normAutofit fontScale="90000"/>
          </a:bodyPr>
          <a:lstStyle/>
          <a:p>
            <a:br>
              <a:rPr lang="cs-CZ" sz="3100" dirty="0"/>
            </a:br>
            <a:r>
              <a:rPr lang="cs-CZ" sz="3100" dirty="0">
                <a:hlinkClick r:id="rId2"/>
              </a:rPr>
              <a:t>Odkaz</a:t>
            </a:r>
            <a:r>
              <a:rPr lang="cs-CZ" sz="3100" dirty="0"/>
              <a:t> na článek o typech buněk zapojených do imunitní reakce (</a:t>
            </a:r>
            <a:r>
              <a:rPr lang="cs-CZ" sz="3100" dirty="0" err="1"/>
              <a:t>Nature</a:t>
            </a:r>
            <a:r>
              <a:rPr lang="cs-CZ" sz="3100" dirty="0"/>
              <a:t> </a:t>
            </a:r>
            <a:r>
              <a:rPr lang="cs-CZ" sz="3100" dirty="0" err="1"/>
              <a:t>Medicine</a:t>
            </a:r>
            <a:r>
              <a:rPr lang="cs-CZ" sz="3100" dirty="0"/>
              <a:t>)</a:t>
            </a:r>
            <a:endParaRPr lang="cs-CZ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2F096DFE-D91C-47FC-9475-F6BEB1335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47" y="136047"/>
            <a:ext cx="3704253" cy="18698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8F606173-0AE9-459F-939F-6BB1537B0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3869" y="3832302"/>
            <a:ext cx="4672042" cy="2846257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2372A0C7-8767-4782-ADCA-8A8A4E3649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1837" y="98724"/>
            <a:ext cx="3972384" cy="3557113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4E49225E-6CBF-416E-A9FC-8BCE636DF0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196" y="2150724"/>
            <a:ext cx="4446328" cy="23580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Obrázek 18" descr="Obsah obrázku kreslení&#10;&#10;Popis byl vytvořen automaticky">
            <a:extLst>
              <a:ext uri="{FF2B5EF4-FFF2-40B4-BE49-F238E27FC236}">
                <a16:creationId xmlns:a16="http://schemas.microsoft.com/office/drawing/2014/main" id="{D4B4D258-0288-41CD-B566-B0B5630AE1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775" y="240193"/>
            <a:ext cx="1421363" cy="142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923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C773B78-B215-47D5-8FDE-429DB535F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8539" y="122407"/>
            <a:ext cx="4897201" cy="23547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66A4A35-4848-42EE-A78D-1B7D73E00239}"/>
              </a:ext>
            </a:extLst>
          </p:cNvPr>
          <p:cNvSpPr txBox="1"/>
          <p:nvPr/>
        </p:nvSpPr>
        <p:spPr>
          <a:xfrm>
            <a:off x="121706" y="5967685"/>
            <a:ext cx="102310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hlinkClick r:id="rId3"/>
              </a:rPr>
              <a:t>Odkaz</a:t>
            </a:r>
            <a:r>
              <a:rPr lang="cs-CZ" sz="2400" dirty="0"/>
              <a:t> na celý článek o nakažlivosti</a:t>
            </a:r>
          </a:p>
          <a:p>
            <a:r>
              <a:rPr lang="cs-CZ" sz="2400" dirty="0">
                <a:hlinkClick r:id="rId4"/>
              </a:rPr>
              <a:t>Odkaz</a:t>
            </a:r>
            <a:r>
              <a:rPr lang="cs-CZ" sz="2400" dirty="0"/>
              <a:t> na článek o mechanismu vstupu viru do buněk, něco o receptoru </a:t>
            </a:r>
            <a:r>
              <a:rPr lang="cs-CZ" sz="2400" dirty="0">
                <a:hlinkClick r:id="rId5"/>
              </a:rPr>
              <a:t>ACE2</a:t>
            </a:r>
            <a:endParaRPr lang="cs-CZ" sz="2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E36096B-B28D-4A74-B457-17A0068544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8364"/>
          <a:stretch/>
        </p:blipFill>
        <p:spPr>
          <a:xfrm>
            <a:off x="143655" y="122407"/>
            <a:ext cx="5915025" cy="15011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87896DF-C948-4162-BAA0-7406D15312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655" y="1713225"/>
            <a:ext cx="4843893" cy="42242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Šipka: kruhová 6">
            <a:extLst>
              <a:ext uri="{FF2B5EF4-FFF2-40B4-BE49-F238E27FC236}">
                <a16:creationId xmlns:a16="http://schemas.microsoft.com/office/drawing/2014/main" id="{17046AFA-2310-4095-827A-F24C2A3BDD35}"/>
              </a:ext>
            </a:extLst>
          </p:cNvPr>
          <p:cNvSpPr/>
          <p:nvPr/>
        </p:nvSpPr>
        <p:spPr>
          <a:xfrm rot="5213843">
            <a:off x="3893894" y="1083201"/>
            <a:ext cx="1533525" cy="160972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2903981"/>
              <a:gd name="adj5" fmla="val 15206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C00000"/>
              </a:solidFill>
            </a:endParaRPr>
          </a:p>
        </p:txBody>
      </p:sp>
      <p:pic>
        <p:nvPicPr>
          <p:cNvPr id="13" name="Obrázek 12" descr="Obsah obrázku hodiny&#10;&#10;Popis byl vytvořen automaticky">
            <a:extLst>
              <a:ext uri="{FF2B5EF4-FFF2-40B4-BE49-F238E27FC236}">
                <a16:creationId xmlns:a16="http://schemas.microsoft.com/office/drawing/2014/main" id="{74BF5ADB-DB5F-4345-9603-056764A170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805" y="2697265"/>
            <a:ext cx="5345062" cy="36120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Obrázek 14" descr="Obsah obrázku kreslení&#10;&#10;Popis byl vytvořen automaticky">
            <a:extLst>
              <a:ext uri="{FF2B5EF4-FFF2-40B4-BE49-F238E27FC236}">
                <a16:creationId xmlns:a16="http://schemas.microsoft.com/office/drawing/2014/main" id="{B0510592-E33D-45E9-AE73-BD768C4BB9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376" y="5444639"/>
            <a:ext cx="1285969" cy="129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592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E4CBCF4F-B67C-4A1B-ACC7-49472B1B6E7C}"/>
              </a:ext>
            </a:extLst>
          </p:cNvPr>
          <p:cNvSpPr txBox="1"/>
          <p:nvPr/>
        </p:nvSpPr>
        <p:spPr>
          <a:xfrm>
            <a:off x="299878" y="1519907"/>
            <a:ext cx="4738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Souvislost s </a:t>
            </a:r>
            <a:r>
              <a:rPr lang="cs-CZ" dirty="0">
                <a:hlinkClick r:id="rId2"/>
              </a:rPr>
              <a:t>krevními skupinami</a:t>
            </a:r>
            <a:r>
              <a:rPr lang="cs-CZ" dirty="0"/>
              <a:t> – </a:t>
            </a:r>
            <a:r>
              <a:rPr lang="cs-CZ" b="1" dirty="0"/>
              <a:t>předběžná</a:t>
            </a:r>
            <a:r>
              <a:rPr lang="cs-CZ" dirty="0"/>
              <a:t> studie z čínských nemocnic</a:t>
            </a:r>
          </a:p>
          <a:p>
            <a:r>
              <a:rPr lang="cs-CZ" dirty="0"/>
              <a:t>SARS-CoV-2 </a:t>
            </a:r>
            <a:r>
              <a:rPr lang="cs-CZ" dirty="0">
                <a:hlinkClick r:id="rId3"/>
              </a:rPr>
              <a:t>není z laboratoře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1D0544C-4A93-468A-8C8F-E14F9558D6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324" y="275648"/>
            <a:ext cx="8753475" cy="8667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E71CD06-F02E-4D33-ABCA-AF79182D64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324" y="2902322"/>
            <a:ext cx="9073001" cy="10416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3B299BE-464B-4A84-B5BD-D78B678564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324" y="3980746"/>
            <a:ext cx="5663646" cy="267886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51E202B-93F3-4D74-9CD0-DC25F08E4B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4092" y="3603096"/>
            <a:ext cx="4910760" cy="19088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701432D-7623-4667-8679-53CC03B8B7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6103" y="817075"/>
            <a:ext cx="6098937" cy="14037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077529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C7E2521-1955-432C-9668-21D7BC726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499" y="243874"/>
            <a:ext cx="6267450" cy="113347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F678625-2E1D-419D-8B9F-402D5E28F3B5}"/>
              </a:ext>
            </a:extLst>
          </p:cNvPr>
          <p:cNvSpPr txBox="1"/>
          <p:nvPr/>
        </p:nvSpPr>
        <p:spPr>
          <a:xfrm>
            <a:off x="526985" y="5975396"/>
            <a:ext cx="5149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Webová stránka </a:t>
            </a:r>
            <a:r>
              <a:rPr lang="cs-CZ" dirty="0">
                <a:hlinkClick r:id="rId3"/>
              </a:rPr>
              <a:t>Strom roku</a:t>
            </a:r>
            <a:endParaRPr lang="cs-CZ" dirty="0"/>
          </a:p>
          <a:p>
            <a:r>
              <a:rPr lang="cs-CZ" dirty="0"/>
              <a:t>Představení finalistů a </a:t>
            </a:r>
            <a:r>
              <a:rPr lang="cs-CZ" dirty="0">
                <a:hlinkClick r:id="rId4"/>
              </a:rPr>
              <a:t>Oficiální vyhlášení vítěze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30CAF7D-94E8-48B6-84CF-D2C55FEB8C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985" y="337856"/>
            <a:ext cx="1451105" cy="103949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144D72B-B898-4DB6-9706-32FB42736B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585" y="1412593"/>
            <a:ext cx="9553279" cy="4492316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EF34653-86CC-405E-8B53-0FF082872661}"/>
              </a:ext>
            </a:extLst>
          </p:cNvPr>
          <p:cNvSpPr txBox="1"/>
          <p:nvPr/>
        </p:nvSpPr>
        <p:spPr>
          <a:xfrm>
            <a:off x="8362949" y="6056745"/>
            <a:ext cx="1170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7"/>
              </a:rPr>
              <a:t>Kde to je</a:t>
            </a:r>
            <a:r>
              <a:rPr lang="cs-CZ" dirty="0"/>
              <a:t>? 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8D6F9F7-737E-49A5-AEFA-928D0BB08E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5816" y="5333636"/>
            <a:ext cx="2233146" cy="129385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92652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93C6299-D8C3-4166-ABE0-A3180FAEFA3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527" y="766324"/>
            <a:ext cx="7906328" cy="59409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99DB062-DE02-4C95-8112-10810F0EE097}"/>
              </a:ext>
            </a:extLst>
          </p:cNvPr>
          <p:cNvSpPr txBox="1"/>
          <p:nvPr/>
        </p:nvSpPr>
        <p:spPr>
          <a:xfrm rot="5400000">
            <a:off x="5788224" y="-3365307"/>
            <a:ext cx="615553" cy="764771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>
                    <a:lumMod val="65000"/>
                  </a:schemeClr>
                </a:solidFill>
              </a:rPr>
              <a:t>Seminář podzim 2019 – zpětná vazba od studentů</a:t>
            </a:r>
          </a:p>
        </p:txBody>
      </p:sp>
    </p:spTree>
    <p:extLst>
      <p:ext uri="{BB962C8B-B14F-4D97-AF65-F5344CB8AC3E}">
        <p14:creationId xmlns:p14="http://schemas.microsoft.com/office/powerpoint/2010/main" val="38698367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2E05EF3-61FA-4711-8DBA-CD75D747E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7322"/>
            <a:ext cx="6096000" cy="183356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06FC812-A83C-447A-BB20-5E5C73D54D25}"/>
              </a:ext>
            </a:extLst>
          </p:cNvPr>
          <p:cNvSpPr txBox="1"/>
          <p:nvPr/>
        </p:nvSpPr>
        <p:spPr>
          <a:xfrm>
            <a:off x="245850" y="3221802"/>
            <a:ext cx="64407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hlinkClick r:id="rId3"/>
              </a:rPr>
              <a:t>Paul </a:t>
            </a:r>
            <a:r>
              <a:rPr lang="cs-CZ" sz="2000" dirty="0" err="1">
                <a:hlinkClick r:id="rId3"/>
              </a:rPr>
              <a:t>Nurse</a:t>
            </a:r>
            <a:r>
              <a:rPr lang="cs-CZ" sz="2000" dirty="0">
                <a:hlinkClick r:id="rId3"/>
              </a:rPr>
              <a:t> </a:t>
            </a:r>
            <a:r>
              <a:rPr lang="cs-CZ" sz="2000" dirty="0"/>
              <a:t>– NC 2001 (proteiny a dělení buněk v buněčném cyklu), v </a:t>
            </a:r>
            <a:r>
              <a:rPr lang="cs-CZ" sz="2000" dirty="0" err="1"/>
              <a:t>Hydeparku</a:t>
            </a:r>
            <a:r>
              <a:rPr lang="cs-CZ" sz="2000" dirty="0"/>
              <a:t> civilizace i </a:t>
            </a:r>
            <a:r>
              <a:rPr lang="cs-CZ" sz="2000" dirty="0">
                <a:hlinkClick r:id="rId4"/>
              </a:rPr>
              <a:t>samostatně</a:t>
            </a:r>
            <a:r>
              <a:rPr lang="cs-CZ" sz="2000" dirty="0"/>
              <a:t> v roce 2015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hlinkClick r:id="rId5"/>
              </a:rPr>
              <a:t>Danuše Nerudová </a:t>
            </a:r>
            <a:r>
              <a:rPr lang="cs-CZ" sz="2000" dirty="0"/>
              <a:t>– rektorka MENDELU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Pavel Gruber – ředitel české pobočky </a:t>
            </a:r>
            <a:r>
              <a:rPr lang="cs-CZ" sz="2000" dirty="0">
                <a:hlinkClick r:id="rId6"/>
              </a:rPr>
              <a:t>Lékaři bez hranic</a:t>
            </a:r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Odkaz na </a:t>
            </a:r>
            <a:r>
              <a:rPr lang="cs-CZ" sz="2000" dirty="0">
                <a:hlinkClick r:id="rId7"/>
              </a:rPr>
              <a:t>tento díl</a:t>
            </a:r>
            <a:r>
              <a:rPr lang="cs-CZ" sz="2000" dirty="0"/>
              <a:t> – otázky klimatu, vývoje léků, antimikrobiální rezistence a dalších výzev dnešního světa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4D22E1B7-4D18-4BA0-975C-C13E1F88A47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2650"/>
          <a:stretch/>
        </p:blipFill>
        <p:spPr>
          <a:xfrm>
            <a:off x="1" y="1796241"/>
            <a:ext cx="6820974" cy="102315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A2CDD46-D52A-4501-9E80-7B29D5A6E2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53232" y="621036"/>
            <a:ext cx="4892918" cy="57683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592247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1210B1-A251-4C13-9713-5972852A0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81" y="6196758"/>
            <a:ext cx="11989838" cy="661242"/>
          </a:xfrm>
        </p:spPr>
        <p:txBody>
          <a:bodyPr>
            <a:noAutofit/>
          </a:bodyPr>
          <a:lstStyle/>
          <a:p>
            <a:r>
              <a:rPr lang="cs-CZ" sz="2600" dirty="0" err="1">
                <a:hlinkClick r:id="rId2"/>
              </a:rPr>
              <a:t>NEZkreslená</a:t>
            </a:r>
            <a:r>
              <a:rPr lang="cs-CZ" sz="2600" dirty="0">
                <a:hlinkClick r:id="rId2"/>
              </a:rPr>
              <a:t> věda</a:t>
            </a:r>
            <a:r>
              <a:rPr lang="cs-CZ" sz="2600" dirty="0"/>
              <a:t>, projekt AVČR – výuková videa (spíš pro SŠ nebo </a:t>
            </a:r>
            <a:r>
              <a:rPr lang="cs-CZ" sz="2600" dirty="0" err="1"/>
              <a:t>prokrastinující</a:t>
            </a:r>
            <a:r>
              <a:rPr lang="cs-CZ" sz="2600" dirty="0"/>
              <a:t> VŠ)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B448EC3-A8D6-4CE5-9446-B4827F236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81" y="0"/>
            <a:ext cx="9677400" cy="184785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6560EAB-E3A3-4A44-BE2C-0BC214E83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81" y="1958887"/>
            <a:ext cx="9920164" cy="41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671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648D13-F821-49BE-A4CA-B82DA7663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42" y="6260841"/>
            <a:ext cx="11768713" cy="457200"/>
          </a:xfrm>
        </p:spPr>
        <p:txBody>
          <a:bodyPr>
            <a:noAutofit/>
          </a:bodyPr>
          <a:lstStyle/>
          <a:p>
            <a:r>
              <a:rPr lang="cs-CZ" sz="3000" b="1" dirty="0"/>
              <a:t>kanál </a:t>
            </a:r>
            <a:r>
              <a:rPr lang="cs-CZ" sz="3000" b="1" dirty="0" err="1"/>
              <a:t>Osmosis</a:t>
            </a:r>
            <a:r>
              <a:rPr lang="cs-CZ" sz="3000" b="1" dirty="0"/>
              <a:t> </a:t>
            </a:r>
            <a:r>
              <a:rPr lang="cs-CZ" sz="3000" dirty="0"/>
              <a:t>na </a:t>
            </a:r>
            <a:r>
              <a:rPr lang="cs-CZ" sz="3000" dirty="0">
                <a:hlinkClick r:id="rId2"/>
              </a:rPr>
              <a:t>YouTube</a:t>
            </a:r>
            <a:r>
              <a:rPr lang="cs-CZ" sz="3000" dirty="0"/>
              <a:t> – kreslená výuková videa, především medicína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3A18158-2FF6-4A88-959B-484B5EE11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137" y="-1"/>
            <a:ext cx="8467725" cy="13335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F429D78-47FC-4DDE-9066-C9C670DC84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65"/>
          <a:stretch/>
        </p:blipFill>
        <p:spPr>
          <a:xfrm>
            <a:off x="1366684" y="1486514"/>
            <a:ext cx="9625279" cy="462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364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EFB0B0C-7ED4-4BC7-94AE-4E4AB41A5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36" y="888012"/>
            <a:ext cx="6424915" cy="23942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BC2EA97-2922-4E0A-ADA9-B024A441A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426" y="6251896"/>
            <a:ext cx="6505130" cy="584775"/>
          </a:xfrm>
        </p:spPr>
        <p:txBody>
          <a:bodyPr>
            <a:noAutofit/>
          </a:bodyPr>
          <a:lstStyle/>
          <a:p>
            <a:r>
              <a:rPr lang="cs-CZ" sz="2400" dirty="0">
                <a:hlinkClick r:id="rId3"/>
              </a:rPr>
              <a:t>Odkaz </a:t>
            </a:r>
            <a:r>
              <a:rPr lang="cs-CZ" sz="2400" dirty="0"/>
              <a:t>na článek (ČT), </a:t>
            </a:r>
            <a:r>
              <a:rPr lang="cs-CZ" sz="2400" dirty="0">
                <a:hlinkClick r:id="rId4"/>
              </a:rPr>
              <a:t>originál </a:t>
            </a:r>
            <a:r>
              <a:rPr lang="cs-CZ" sz="2400" dirty="0"/>
              <a:t>upozornění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5150723-3068-443D-9760-9DFE2F4F87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0426" y="2461378"/>
            <a:ext cx="5951678" cy="3767441"/>
          </a:xfrm>
          <a:prstGeom prst="rect">
            <a:avLst/>
          </a:prstGeom>
        </p:spPr>
      </p:pic>
      <p:pic>
        <p:nvPicPr>
          <p:cNvPr id="9" name="Grafický objekt 8" descr="Těstoviny">
            <a:extLst>
              <a:ext uri="{FF2B5EF4-FFF2-40B4-BE49-F238E27FC236}">
                <a16:creationId xmlns:a16="http://schemas.microsoft.com/office/drawing/2014/main" id="{1EDF3B2D-F1EE-477A-A6EF-FE9746A478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49835" y="5306578"/>
            <a:ext cx="1424864" cy="1424864"/>
          </a:xfrm>
          <a:prstGeom prst="rect">
            <a:avLst/>
          </a:prstGeom>
        </p:spPr>
      </p:pic>
      <p:pic>
        <p:nvPicPr>
          <p:cNvPr id="11" name="Grafický objekt 10" descr="Káva">
            <a:extLst>
              <a:ext uri="{FF2B5EF4-FFF2-40B4-BE49-F238E27FC236}">
                <a16:creationId xmlns:a16="http://schemas.microsoft.com/office/drawing/2014/main" id="{9CDC355D-70BC-4422-9064-33DD9BE10E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18243" y="5203845"/>
            <a:ext cx="1483566" cy="1483566"/>
          </a:xfrm>
          <a:prstGeom prst="rect">
            <a:avLst/>
          </a:prstGeom>
        </p:spPr>
      </p:pic>
      <p:grpSp>
        <p:nvGrpSpPr>
          <p:cNvPr id="17" name="Skupina 16">
            <a:extLst>
              <a:ext uri="{FF2B5EF4-FFF2-40B4-BE49-F238E27FC236}">
                <a16:creationId xmlns:a16="http://schemas.microsoft.com/office/drawing/2014/main" id="{7E2C204A-CF82-4A06-819A-1B69BF1AD8FE}"/>
              </a:ext>
            </a:extLst>
          </p:cNvPr>
          <p:cNvGrpSpPr/>
          <p:nvPr/>
        </p:nvGrpSpPr>
        <p:grpSpPr>
          <a:xfrm>
            <a:off x="521855" y="2691285"/>
            <a:ext cx="4705352" cy="3202104"/>
            <a:chOff x="7668793" y="405434"/>
            <a:chExt cx="4705352" cy="3202104"/>
          </a:xfrm>
        </p:grpSpPr>
        <p:pic>
          <p:nvPicPr>
            <p:cNvPr id="14" name="Grafický objekt 13" descr="Jazyk">
              <a:extLst>
                <a:ext uri="{FF2B5EF4-FFF2-40B4-BE49-F238E27FC236}">
                  <a16:creationId xmlns:a16="http://schemas.microsoft.com/office/drawing/2014/main" id="{E93840C2-C393-4888-BBEC-B7B7449E2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551507" y="1353857"/>
              <a:ext cx="1639078" cy="1639078"/>
            </a:xfrm>
            <a:prstGeom prst="rect">
              <a:avLst/>
            </a:prstGeom>
          </p:spPr>
        </p:pic>
        <p:pic>
          <p:nvPicPr>
            <p:cNvPr id="15" name="Grafický objekt 14" descr="Nos">
              <a:extLst>
                <a:ext uri="{FF2B5EF4-FFF2-40B4-BE49-F238E27FC236}">
                  <a16:creationId xmlns:a16="http://schemas.microsoft.com/office/drawing/2014/main" id="{8ED04E2D-EF42-4262-A532-6B0D2F4E6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834856" y="1353857"/>
              <a:ext cx="1483566" cy="1483566"/>
            </a:xfrm>
            <a:prstGeom prst="rect">
              <a:avLst/>
            </a:prstGeom>
          </p:spPr>
        </p:pic>
        <p:sp>
          <p:nvSpPr>
            <p:cNvPr id="16" name="Znak násobení 15">
              <a:extLst>
                <a:ext uri="{FF2B5EF4-FFF2-40B4-BE49-F238E27FC236}">
                  <a16:creationId xmlns:a16="http://schemas.microsoft.com/office/drawing/2014/main" id="{96F88944-3839-4190-9597-0ECA20A8815A}"/>
                </a:ext>
              </a:extLst>
            </p:cNvPr>
            <p:cNvSpPr/>
            <p:nvPr/>
          </p:nvSpPr>
          <p:spPr>
            <a:xfrm>
              <a:off x="7668793" y="405434"/>
              <a:ext cx="4705352" cy="3202104"/>
            </a:xfrm>
            <a:prstGeom prst="mathMultiply">
              <a:avLst>
                <a:gd name="adj1" fmla="val 5786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5" name="TextovéPole 4">
            <a:extLst>
              <a:ext uri="{FF2B5EF4-FFF2-40B4-BE49-F238E27FC236}">
                <a16:creationId xmlns:a16="http://schemas.microsoft.com/office/drawing/2014/main" id="{FDDB8708-AA97-4BE1-853E-D80698AAD969}"/>
              </a:ext>
            </a:extLst>
          </p:cNvPr>
          <p:cNvSpPr txBox="1"/>
          <p:nvPr/>
        </p:nvSpPr>
        <p:spPr>
          <a:xfrm>
            <a:off x="190326" y="233626"/>
            <a:ext cx="105635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/>
              <a:t>Cílí SARS-</a:t>
            </a:r>
            <a:r>
              <a:rPr lang="cs-CZ" sz="3200" dirty="0" err="1"/>
              <a:t>CoV</a:t>
            </a:r>
            <a:r>
              <a:rPr lang="cs-CZ" sz="3200" dirty="0"/>
              <a:t> na nervovou soustavu? </a:t>
            </a:r>
            <a:r>
              <a:rPr lang="cs-CZ" sz="3200" dirty="0">
                <a:hlinkClick r:id="rId14"/>
              </a:rPr>
              <a:t>komentář</a:t>
            </a:r>
            <a:r>
              <a:rPr lang="cs-CZ" sz="3200" dirty="0"/>
              <a:t>  z </a:t>
            </a: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Scientist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6844829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76AAE9-8BA9-49A2-B40D-A5C9AC372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3" y="6030697"/>
            <a:ext cx="12024051" cy="732963"/>
          </a:xfrm>
        </p:spPr>
        <p:txBody>
          <a:bodyPr>
            <a:normAutofit fontScale="90000"/>
          </a:bodyPr>
          <a:lstStyle/>
          <a:p>
            <a:r>
              <a:rPr lang="cs-CZ" sz="2800" dirty="0"/>
              <a:t>zajímavé fyziologické informace, domácí úkoly pro studenty: barvení ČB snímků vč. metodiky</a:t>
            </a:r>
            <a:br>
              <a:rPr lang="cs-CZ" sz="2800" dirty="0"/>
            </a:br>
            <a:r>
              <a:rPr lang="cs-CZ" sz="2800" dirty="0"/>
              <a:t>odkaz na </a:t>
            </a:r>
            <a:r>
              <a:rPr lang="cs-CZ" sz="2800" dirty="0">
                <a:hlinkClick r:id="rId2"/>
              </a:rPr>
              <a:t>FB </a:t>
            </a:r>
            <a:r>
              <a:rPr lang="cs-CZ" sz="2800" dirty="0"/>
              <a:t>stránku Histologie </a:t>
            </a:r>
            <a:r>
              <a:rPr lang="cs-CZ" sz="2800" dirty="0" err="1"/>
              <a:t>PřF</a:t>
            </a:r>
            <a:r>
              <a:rPr lang="cs-CZ" sz="2800" dirty="0"/>
              <a:t> UK</a:t>
            </a:r>
            <a:br>
              <a:rPr lang="cs-CZ" sz="2800" dirty="0"/>
            </a:br>
            <a:endParaRPr lang="cs-CZ" sz="28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C7C0A15-29D6-441F-B0CB-538FBB25E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4" y="105248"/>
            <a:ext cx="3900197" cy="52660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0A0AD5E-0A11-4185-B341-0AAAF95FC5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1588" y="1658754"/>
            <a:ext cx="4566437" cy="37125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B6F6991-D92C-4729-8030-A58E29F2C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0184" y="1658754"/>
            <a:ext cx="3425391" cy="37125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0E73A33-5AB4-40F3-8DB1-48C4D5ECEE0B}"/>
              </a:ext>
            </a:extLst>
          </p:cNvPr>
          <p:cNvSpPr txBox="1"/>
          <p:nvPr/>
        </p:nvSpPr>
        <p:spPr>
          <a:xfrm>
            <a:off x="4173272" y="251840"/>
            <a:ext cx="78632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Ještě jste nezačali sledovat? A není to škoda? </a:t>
            </a:r>
          </a:p>
          <a:p>
            <a:r>
              <a:rPr lang="cs-CZ" sz="3200" dirty="0"/>
              <a:t>Víťa </a:t>
            </a:r>
            <a:r>
              <a:rPr lang="cs-CZ" sz="3200" dirty="0" err="1"/>
              <a:t>Bryja</a:t>
            </a:r>
            <a:r>
              <a:rPr lang="cs-CZ" sz="3200" dirty="0"/>
              <a:t>: „Jsme jako </a:t>
            </a:r>
            <a:r>
              <a:rPr lang="cs-CZ" sz="3200" dirty="0" err="1"/>
              <a:t>PřF</a:t>
            </a:r>
            <a:r>
              <a:rPr lang="cs-CZ" sz="3200" dirty="0"/>
              <a:t> MU vítáni“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FEDB77E-BB82-4227-A431-65746C8EA1B0}"/>
              </a:ext>
            </a:extLst>
          </p:cNvPr>
          <p:cNvSpPr/>
          <p:nvPr/>
        </p:nvSpPr>
        <p:spPr>
          <a:xfrm>
            <a:off x="1152680" y="94340"/>
            <a:ext cx="2280985" cy="26022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rgbClr val="C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1715164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květina, tráva&#10;&#10;Popis byl vytvořen automaticky">
            <a:extLst>
              <a:ext uri="{FF2B5EF4-FFF2-40B4-BE49-F238E27FC236}">
                <a16:creationId xmlns:a16="http://schemas.microsoft.com/office/drawing/2014/main" id="{A168DD35-3228-4318-B4A1-94FCDE55E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78" y="144531"/>
            <a:ext cx="2786609" cy="649356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D7D2474-E5AE-4488-B1DC-88B017503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765" y="1937614"/>
            <a:ext cx="7391400" cy="310334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CA1E592-177E-433F-962A-C92E2A6CA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1765" y="5184841"/>
            <a:ext cx="7391400" cy="14287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5BD5CD8-B3CA-49C4-8015-83C76F6B1C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1765" y="144531"/>
            <a:ext cx="3285051" cy="168752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696070E-E764-4BAA-9D02-05D0B7B635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1617" y="144531"/>
            <a:ext cx="2590800" cy="5715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3A1E3BF-4168-432A-9690-B8DC53585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617" y="1250941"/>
            <a:ext cx="5540383" cy="475835"/>
          </a:xfrm>
        </p:spPr>
        <p:txBody>
          <a:bodyPr>
            <a:noAutofit/>
          </a:bodyPr>
          <a:lstStyle/>
          <a:p>
            <a:r>
              <a:rPr lang="cs-CZ" sz="2800" dirty="0">
                <a:solidFill>
                  <a:schemeClr val="bg1"/>
                </a:solidFill>
              </a:rPr>
              <a:t>Odkaz na celou </a:t>
            </a:r>
            <a:r>
              <a:rPr lang="cs-CZ" sz="2800" dirty="0">
                <a:hlinkClick r:id="rId7"/>
              </a:rPr>
              <a:t>galerii oceněných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5817177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E0C429-B94F-4976-8346-D7C4E0521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815" y="6333638"/>
            <a:ext cx="4376057" cy="524362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chemeClr val="bg1"/>
                </a:solidFill>
              </a:rPr>
              <a:t>Odkaz na </a:t>
            </a:r>
            <a:r>
              <a:rPr lang="cs-CZ" sz="2800" dirty="0">
                <a:hlinkClick r:id="rId2"/>
              </a:rPr>
              <a:t>galerii oceněných</a:t>
            </a:r>
            <a:endParaRPr lang="cs-CZ" sz="2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EFA23E4-A114-45F9-A8D1-9DBF8EA20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853" y="1066800"/>
            <a:ext cx="7907980" cy="526683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C4FB21B-96A3-46BF-9BCA-930EF7373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8882" y="0"/>
            <a:ext cx="8543925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426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A13044DF-DD2D-4CF8-BA2F-332B221822B7}"/>
              </a:ext>
            </a:extLst>
          </p:cNvPr>
          <p:cNvSpPr txBox="1"/>
          <p:nvPr/>
        </p:nvSpPr>
        <p:spPr>
          <a:xfrm>
            <a:off x="7570401" y="5529204"/>
            <a:ext cx="3365823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 err="1">
                <a:ea typeface="+mj-ea"/>
                <a:cs typeface="+mj-cs"/>
                <a:hlinkClick r:id="rId2"/>
              </a:rPr>
              <a:t>Odkaz</a:t>
            </a:r>
            <a:r>
              <a:rPr lang="en-US" sz="3600" dirty="0">
                <a:ea typeface="+mj-ea"/>
                <a:cs typeface="+mj-cs"/>
                <a:hlinkClick r:id="rId2"/>
              </a:rPr>
              <a:t> </a:t>
            </a:r>
            <a:r>
              <a:rPr lang="en-US" sz="3600" dirty="0" err="1">
                <a:ea typeface="+mj-ea"/>
                <a:cs typeface="+mj-cs"/>
              </a:rPr>
              <a:t>na</a:t>
            </a:r>
            <a:r>
              <a:rPr lang="en-US" sz="3600" dirty="0">
                <a:ea typeface="+mj-ea"/>
                <a:cs typeface="+mj-cs"/>
              </a:rPr>
              <a:t> </a:t>
            </a:r>
            <a:r>
              <a:rPr lang="en-US" sz="3600" dirty="0" err="1">
                <a:ea typeface="+mj-ea"/>
                <a:cs typeface="+mj-cs"/>
              </a:rPr>
              <a:t>článek</a:t>
            </a:r>
            <a:endParaRPr lang="en-US" sz="3600" dirty="0">
              <a:ea typeface="+mj-ea"/>
              <a:cs typeface="+mj-cs"/>
            </a:endParaRPr>
          </a:p>
        </p:txBody>
      </p:sp>
      <p:pic>
        <p:nvPicPr>
          <p:cNvPr id="6" name="Obrázek 5" descr="Obsah obrázku stůl, pracovní stůl, počítač, vsedě&#10;&#10;Popis byl vytvořen automaticky">
            <a:extLst>
              <a:ext uri="{FF2B5EF4-FFF2-40B4-BE49-F238E27FC236}">
                <a16:creationId xmlns:a16="http://schemas.microsoft.com/office/drawing/2014/main" id="{E406B6A8-8565-45EF-A826-E6998C974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093" y="1289982"/>
            <a:ext cx="3703320" cy="3420263"/>
          </a:xfrm>
          <a:prstGeom prst="rect">
            <a:avLst/>
          </a:prstGeom>
        </p:spPr>
      </p:pic>
      <p:pic>
        <p:nvPicPr>
          <p:cNvPr id="5" name="Obrázek 4" descr="Obsah obrázku snímek obrazovky&#10;&#10;Popis byl vytvořen automaticky">
            <a:extLst>
              <a:ext uri="{FF2B5EF4-FFF2-40B4-BE49-F238E27FC236}">
                <a16:creationId xmlns:a16="http://schemas.microsoft.com/office/drawing/2014/main" id="{DFF53A03-3B37-4A77-8613-77185C7DC8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974" y="3000114"/>
            <a:ext cx="3703320" cy="3214890"/>
          </a:xfrm>
          <a:prstGeom prst="rect">
            <a:avLst/>
          </a:prstGeom>
        </p:spPr>
      </p:pic>
      <p:pic>
        <p:nvPicPr>
          <p:cNvPr id="4" name="Obrázek 3" descr="Obsah obrázku snímek obrazovky&#10;&#10;Popis byl vytvořen automaticky">
            <a:extLst>
              <a:ext uri="{FF2B5EF4-FFF2-40B4-BE49-F238E27FC236}">
                <a16:creationId xmlns:a16="http://schemas.microsoft.com/office/drawing/2014/main" id="{3CFD367C-FBA2-4E6A-8AD1-7F45D131D9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774" y="122099"/>
            <a:ext cx="6022848" cy="275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347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8AEF162-3E19-4517-9836-AD69273D8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416" y="0"/>
            <a:ext cx="8974746" cy="5827856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92A154B3-BA65-4B64-ADB7-8E9618D8A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106" y="2821917"/>
            <a:ext cx="2551222" cy="354844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531F1AB-CEE1-461D-B1F6-400E5C169F41}"/>
              </a:ext>
            </a:extLst>
          </p:cNvPr>
          <p:cNvSpPr txBox="1"/>
          <p:nvPr/>
        </p:nvSpPr>
        <p:spPr>
          <a:xfrm flipH="1">
            <a:off x="9092183" y="6047194"/>
            <a:ext cx="296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hlinkClick r:id="rId4"/>
              </a:rPr>
              <a:t>Odkaz </a:t>
            </a:r>
            <a:r>
              <a:rPr lang="cs-CZ" sz="3600" dirty="0"/>
              <a:t>na ČSO</a:t>
            </a:r>
          </a:p>
        </p:txBody>
      </p:sp>
    </p:spTree>
    <p:extLst>
      <p:ext uri="{BB962C8B-B14F-4D97-AF65-F5344CB8AC3E}">
        <p14:creationId xmlns:p14="http://schemas.microsoft.com/office/powerpoint/2010/main" val="20365121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BFBE66CC-0651-4F1A-A6BD-16B62C42F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097" y="-74860"/>
            <a:ext cx="11825748" cy="1325563"/>
          </a:xfrm>
        </p:spPr>
        <p:txBody>
          <a:bodyPr/>
          <a:lstStyle/>
          <a:p>
            <a:r>
              <a:rPr lang="cs-CZ" dirty="0"/>
              <a:t>Mám odevzdat práci, ale kdy? A státnice, obhajoby?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DBE87B4-E519-479D-8557-28F3F5A5F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1034"/>
            <a:ext cx="12192000" cy="4990332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E6756CBC-F1E4-45A3-82CF-C884038740EB}"/>
              </a:ext>
            </a:extLst>
          </p:cNvPr>
          <p:cNvSpPr/>
          <p:nvPr/>
        </p:nvSpPr>
        <p:spPr>
          <a:xfrm>
            <a:off x="258097" y="2939142"/>
            <a:ext cx="9455070" cy="48985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01913B86-D75A-4366-B7B6-4F514C69AE1C}"/>
              </a:ext>
            </a:extLst>
          </p:cNvPr>
          <p:cNvSpPr/>
          <p:nvPr/>
        </p:nvSpPr>
        <p:spPr>
          <a:xfrm>
            <a:off x="258097" y="5106954"/>
            <a:ext cx="10938638" cy="48985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A8896B0-AC6C-436D-A4CB-5A9E0429CF4B}"/>
              </a:ext>
            </a:extLst>
          </p:cNvPr>
          <p:cNvSpPr txBox="1"/>
          <p:nvPr/>
        </p:nvSpPr>
        <p:spPr>
          <a:xfrm>
            <a:off x="5187821" y="6127312"/>
            <a:ext cx="6680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Pro aktuality sledujte </a:t>
            </a:r>
            <a:r>
              <a:rPr lang="cs-CZ" sz="3600" dirty="0">
                <a:hlinkClick r:id="rId3"/>
              </a:rPr>
              <a:t>web OFIŽ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424161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C2CF3903-FE01-4FDA-AD94-995D02B0C3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9476921"/>
              </p:ext>
            </p:extLst>
          </p:nvPr>
        </p:nvGraphicFramePr>
        <p:xfrm>
          <a:off x="681037" y="585787"/>
          <a:ext cx="10829924" cy="5686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9AF12391-97CC-43CB-88FE-6718EDDBB5E7}"/>
              </a:ext>
            </a:extLst>
          </p:cNvPr>
          <p:cNvSpPr txBox="1"/>
          <p:nvPr/>
        </p:nvSpPr>
        <p:spPr>
          <a:xfrm rot="5400000">
            <a:off x="5788222" y="-3242841"/>
            <a:ext cx="615553" cy="7386365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pPr algn="ctr"/>
            <a:r>
              <a:rPr lang="cs-CZ" sz="2800" dirty="0">
                <a:solidFill>
                  <a:schemeClr val="bg1">
                    <a:lumMod val="65000"/>
                  </a:schemeClr>
                </a:solidFill>
              </a:rPr>
              <a:t>Seminář podzim 2019  – zpětná vazba od studentů</a:t>
            </a:r>
          </a:p>
        </p:txBody>
      </p:sp>
    </p:spTree>
    <p:extLst>
      <p:ext uri="{BB962C8B-B14F-4D97-AF65-F5344CB8AC3E}">
        <p14:creationId xmlns:p14="http://schemas.microsoft.com/office/powerpoint/2010/main" val="8086233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409EC4B5-6A5F-43D9-8109-E99A550A7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68" y="365125"/>
            <a:ext cx="11868222" cy="1309834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Přihlášky na náš magisterský i doktorský program</a:t>
            </a:r>
            <a:br>
              <a:rPr lang="cs-CZ" dirty="0"/>
            </a:br>
            <a:r>
              <a:rPr lang="cs-CZ" b="1" dirty="0">
                <a:solidFill>
                  <a:srgbClr val="C00000"/>
                </a:solidFill>
              </a:rPr>
              <a:t>do 30. 4. 2020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3BF5E7EB-5964-48E4-B78B-F00268FDC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68" y="2053228"/>
            <a:ext cx="6943804" cy="46181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A207C39-04B0-4176-A016-4B7C1AC32E13}"/>
              </a:ext>
            </a:extLst>
          </p:cNvPr>
          <p:cNvSpPr txBox="1"/>
          <p:nvPr/>
        </p:nvSpPr>
        <p:spPr>
          <a:xfrm flipH="1">
            <a:off x="7327539" y="1894607"/>
            <a:ext cx="4465074" cy="83099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/>
              <a:t>Odkaz na </a:t>
            </a:r>
            <a:r>
              <a:rPr lang="cs-CZ" sz="2400" dirty="0">
                <a:hlinkClick r:id="rId3"/>
              </a:rPr>
              <a:t>doktorské</a:t>
            </a:r>
            <a:r>
              <a:rPr lang="cs-CZ" sz="2400" dirty="0"/>
              <a:t> studium</a:t>
            </a:r>
          </a:p>
          <a:p>
            <a:r>
              <a:rPr lang="cs-CZ" sz="2400" dirty="0"/>
              <a:t>Odkaz na </a:t>
            </a:r>
            <a:r>
              <a:rPr lang="cs-CZ" sz="2400" dirty="0">
                <a:hlinkClick r:id="rId4"/>
              </a:rPr>
              <a:t>magisterské</a:t>
            </a:r>
            <a:r>
              <a:rPr lang="cs-CZ" sz="2400" dirty="0"/>
              <a:t> studium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DAB5EB1-0BB3-4076-AC25-54164AC6F1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7539" y="2945252"/>
            <a:ext cx="4465074" cy="37261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410223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6A2A61-5E83-4D99-BD2F-146CB1B95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9E23BEA-372F-42CF-8631-E81EFCDF4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62" y="275543"/>
            <a:ext cx="6975555" cy="315345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2207A24-6A6C-47D6-A3E9-114E6D764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4024" y="488752"/>
            <a:ext cx="5417976" cy="180599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D2E6A6F-521F-436C-A847-7BCA29434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51" y="3593325"/>
            <a:ext cx="5015322" cy="298913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FFB2FBD-9821-4299-953C-AC5ED99A36C9}"/>
              </a:ext>
            </a:extLst>
          </p:cNvPr>
          <p:cNvSpPr txBox="1"/>
          <p:nvPr/>
        </p:nvSpPr>
        <p:spPr>
          <a:xfrm flipH="1">
            <a:off x="7591241" y="3954801"/>
            <a:ext cx="4306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Odkaz na </a:t>
            </a:r>
            <a:r>
              <a:rPr lang="cs-CZ" sz="2400" dirty="0">
                <a:hlinkClick r:id="rId5"/>
              </a:rPr>
              <a:t>zhudebněný </a:t>
            </a:r>
            <a:r>
              <a:rPr lang="cs-CZ" sz="2400" dirty="0" err="1">
                <a:hlinkClick r:id="rId5"/>
              </a:rPr>
              <a:t>koronavir</a:t>
            </a:r>
            <a:endParaRPr lang="cs-CZ" sz="2400" dirty="0"/>
          </a:p>
        </p:txBody>
      </p:sp>
      <p:pic>
        <p:nvPicPr>
          <p:cNvPr id="8" name="Grafický objekt 7" descr="Notový zápis">
            <a:extLst>
              <a:ext uri="{FF2B5EF4-FFF2-40B4-BE49-F238E27FC236}">
                <a16:creationId xmlns:a16="http://schemas.microsoft.com/office/drawing/2014/main" id="{0E65280D-5A75-4555-A8B0-29840AC81F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08259" y="3776060"/>
            <a:ext cx="2630129" cy="263012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830952C-7BE4-415F-AD38-FD2ED2EFFFCC}"/>
              </a:ext>
            </a:extLst>
          </p:cNvPr>
          <p:cNvSpPr txBox="1"/>
          <p:nvPr/>
        </p:nvSpPr>
        <p:spPr>
          <a:xfrm flipH="1">
            <a:off x="7223268" y="2380050"/>
            <a:ext cx="4968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Odkaz na </a:t>
            </a:r>
            <a:r>
              <a:rPr lang="cs-CZ" dirty="0">
                <a:hlinkClick r:id="rId8"/>
              </a:rPr>
              <a:t>vědecký článek</a:t>
            </a:r>
            <a:r>
              <a:rPr lang="cs-CZ" dirty="0"/>
              <a:t>, odkaz na </a:t>
            </a:r>
            <a:r>
              <a:rPr lang="cs-CZ" dirty="0">
                <a:hlinkClick r:id="rId9"/>
              </a:rPr>
              <a:t>článek v </a:t>
            </a:r>
            <a:r>
              <a:rPr lang="cs-CZ" dirty="0" err="1">
                <a:hlinkClick r:id="rId9"/>
              </a:rPr>
              <a:t>čj</a:t>
            </a:r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CF662D6-E33B-431A-AAFD-DB5A34CB9DCF}"/>
              </a:ext>
            </a:extLst>
          </p:cNvPr>
          <p:cNvSpPr txBox="1"/>
          <p:nvPr/>
        </p:nvSpPr>
        <p:spPr>
          <a:xfrm>
            <a:off x="7124626" y="6469823"/>
            <a:ext cx="4997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(Ale odkaz na YT - </a:t>
            </a:r>
            <a:r>
              <a:rPr lang="cs-CZ" dirty="0">
                <a:hlinkClick r:id="rId10"/>
              </a:rPr>
              <a:t>problematika zhudebňování dat</a:t>
            </a:r>
            <a:r>
              <a:rPr lang="cs-CZ" dirty="0"/>
              <a:t> )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D732026E-2DD1-49FE-B5E5-81F6317DDBCC}"/>
              </a:ext>
            </a:extLst>
          </p:cNvPr>
          <p:cNvSpPr/>
          <p:nvPr/>
        </p:nvSpPr>
        <p:spPr>
          <a:xfrm>
            <a:off x="7348876" y="3807877"/>
            <a:ext cx="4548894" cy="231994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2" name="Obrázek 11" descr="Obsah obrázku kreslení&#10;&#10;Popis byl vytvořen automaticky">
            <a:extLst>
              <a:ext uri="{FF2B5EF4-FFF2-40B4-BE49-F238E27FC236}">
                <a16:creationId xmlns:a16="http://schemas.microsoft.com/office/drawing/2014/main" id="{25A280DD-37DA-44FA-AFEB-DA8159B6CC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241" y="5011809"/>
            <a:ext cx="645015" cy="64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447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9FDBE-5FE4-4597-8601-7A02A792E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884" y="6155443"/>
            <a:ext cx="7154399" cy="657570"/>
          </a:xfrm>
        </p:spPr>
        <p:txBody>
          <a:bodyPr>
            <a:noAutofit/>
          </a:bodyPr>
          <a:lstStyle/>
          <a:p>
            <a:r>
              <a:rPr lang="cs-CZ" sz="2400" dirty="0"/>
              <a:t>Odkaz na </a:t>
            </a:r>
            <a:r>
              <a:rPr lang="cs-CZ" sz="2400" dirty="0" err="1">
                <a:hlinkClick r:id="rId2"/>
              </a:rPr>
              <a:t>Nature</a:t>
            </a:r>
            <a:r>
              <a:rPr lang="cs-CZ" sz="2400" dirty="0">
                <a:hlinkClick r:id="rId2"/>
              </a:rPr>
              <a:t> článek</a:t>
            </a:r>
            <a:r>
              <a:rPr lang="cs-CZ" sz="2400" dirty="0"/>
              <a:t> , odkaz na </a:t>
            </a:r>
            <a:r>
              <a:rPr lang="cs-CZ" sz="2400" dirty="0">
                <a:hlinkClick r:id="rId3"/>
              </a:rPr>
              <a:t>článek</a:t>
            </a:r>
            <a:r>
              <a:rPr lang="cs-CZ" sz="2400" dirty="0"/>
              <a:t> v </a:t>
            </a:r>
            <a:r>
              <a:rPr lang="cs-CZ" sz="2400" dirty="0" err="1"/>
              <a:t>čj</a:t>
            </a:r>
            <a:r>
              <a:rPr lang="cs-CZ" sz="2400" dirty="0"/>
              <a:t> (</a:t>
            </a:r>
            <a:r>
              <a:rPr lang="cs-CZ" sz="2400" dirty="0" err="1"/>
              <a:t>Ekolist</a:t>
            </a:r>
            <a:r>
              <a:rPr lang="cs-CZ" sz="2400" dirty="0"/>
              <a:t>)</a:t>
            </a:r>
            <a:endParaRPr lang="cs-CZ" sz="2400" i="1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3B1D94A-E824-4A2B-A537-FE39A7EB0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66" y="233527"/>
            <a:ext cx="6995653" cy="268344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48A8693-F89C-4981-9875-DC13AADBAF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13559"/>
          <a:stretch/>
        </p:blipFill>
        <p:spPr>
          <a:xfrm>
            <a:off x="8612155" y="3991413"/>
            <a:ext cx="2844674" cy="233209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B9922F9-0761-4389-9DF5-AD6928516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6722" y="303509"/>
            <a:ext cx="4437872" cy="2218936"/>
          </a:xfrm>
          <a:prstGeom prst="rect">
            <a:avLst/>
          </a:prstGeom>
        </p:spPr>
      </p:pic>
      <p:grpSp>
        <p:nvGrpSpPr>
          <p:cNvPr id="16" name="Skupina 15">
            <a:extLst>
              <a:ext uri="{FF2B5EF4-FFF2-40B4-BE49-F238E27FC236}">
                <a16:creationId xmlns:a16="http://schemas.microsoft.com/office/drawing/2014/main" id="{3B547F0F-0517-4C48-830A-E4A9FBA84E27}"/>
              </a:ext>
            </a:extLst>
          </p:cNvPr>
          <p:cNvGrpSpPr/>
          <p:nvPr/>
        </p:nvGrpSpPr>
        <p:grpSpPr>
          <a:xfrm>
            <a:off x="237751" y="3035014"/>
            <a:ext cx="9232819" cy="1476001"/>
            <a:chOff x="167149" y="2400828"/>
            <a:chExt cx="7747819" cy="809366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A17A9334-2D40-49F6-AFFE-F2BB2BA96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7149" y="2430435"/>
              <a:ext cx="7747819" cy="779759"/>
            </a:xfrm>
            <a:prstGeom prst="rect">
              <a:avLst/>
            </a:prstGeom>
          </p:spPr>
        </p:pic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68703D1B-D26D-4799-925E-977BDF983046}"/>
                </a:ext>
              </a:extLst>
            </p:cNvPr>
            <p:cNvSpPr/>
            <p:nvPr/>
          </p:nvSpPr>
          <p:spPr>
            <a:xfrm>
              <a:off x="167149" y="2400828"/>
              <a:ext cx="7595920" cy="80451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15" name="Obrázek 14">
            <a:extLst>
              <a:ext uri="{FF2B5EF4-FFF2-40B4-BE49-F238E27FC236}">
                <a16:creationId xmlns:a16="http://schemas.microsoft.com/office/drawing/2014/main" id="{09038AA5-8D69-451C-A50E-030366D87F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980" y="4784621"/>
            <a:ext cx="6677025" cy="1333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80DCDCAC-3D1D-4E0E-B641-D82926217293}"/>
              </a:ext>
            </a:extLst>
          </p:cNvPr>
          <p:cNvSpPr txBox="1"/>
          <p:nvPr/>
        </p:nvSpPr>
        <p:spPr>
          <a:xfrm>
            <a:off x="7386722" y="2497256"/>
            <a:ext cx="4674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Bakterie rozkládající plast </a:t>
            </a:r>
            <a:r>
              <a:rPr lang="cs-CZ" i="1" dirty="0" err="1">
                <a:hlinkClick r:id="rId9"/>
              </a:rPr>
              <a:t>Ideonella</a:t>
            </a:r>
            <a:r>
              <a:rPr lang="cs-CZ" i="1" dirty="0">
                <a:hlinkClick r:id="rId9"/>
              </a:rPr>
              <a:t> </a:t>
            </a:r>
            <a:r>
              <a:rPr lang="cs-CZ" i="1" dirty="0" err="1">
                <a:hlinkClick r:id="rId9"/>
              </a:rPr>
              <a:t>sakaiensis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3007824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51E9467-C81B-470D-A4BA-45A35A0DC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23" y="171410"/>
            <a:ext cx="8315325" cy="9906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02F7188-6712-442D-B7FF-A0ACF757C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23" y="1145658"/>
            <a:ext cx="7821255" cy="1703220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A04354F7-6733-4A98-9769-27129F9B5964}"/>
              </a:ext>
            </a:extLst>
          </p:cNvPr>
          <p:cNvSpPr txBox="1">
            <a:spLocks/>
          </p:cNvSpPr>
          <p:nvPr/>
        </p:nvSpPr>
        <p:spPr>
          <a:xfrm>
            <a:off x="119823" y="3020748"/>
            <a:ext cx="5778603" cy="446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/>
              <a:t>Odkaz na článek </a:t>
            </a:r>
            <a:r>
              <a:rPr lang="cs-CZ" sz="2400" dirty="0">
                <a:hlinkClick r:id="rId4"/>
              </a:rPr>
              <a:t>Oregon </a:t>
            </a:r>
            <a:r>
              <a:rPr lang="cs-CZ" sz="2400" dirty="0" err="1">
                <a:hlinkClick r:id="rId4"/>
              </a:rPr>
              <a:t>State</a:t>
            </a:r>
            <a:r>
              <a:rPr lang="cs-CZ" sz="2400" dirty="0">
                <a:hlinkClick r:id="rId4"/>
              </a:rPr>
              <a:t> university</a:t>
            </a:r>
            <a:endParaRPr lang="cs-CZ" sz="24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207B818-60BC-45AE-9AC2-DEC433AA36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62" y="3823126"/>
            <a:ext cx="5667123" cy="252187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C039A8A-CC91-4525-8883-B33DEECFDFF2}"/>
              </a:ext>
            </a:extLst>
          </p:cNvPr>
          <p:cNvSpPr txBox="1"/>
          <p:nvPr/>
        </p:nvSpPr>
        <p:spPr>
          <a:xfrm>
            <a:off x="320206" y="6297513"/>
            <a:ext cx="9497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6"/>
              </a:rPr>
              <a:t>Výzkum nanočástic </a:t>
            </a:r>
            <a:r>
              <a:rPr lang="cs-CZ" dirty="0"/>
              <a:t>a teplem-indukované apoptózy dr. Oleha </a:t>
            </a:r>
            <a:r>
              <a:rPr lang="cs-CZ" dirty="0" err="1"/>
              <a:t>Taratuly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08A5583-7CF5-4461-A944-0628A51157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6885" y="4141034"/>
            <a:ext cx="5880326" cy="2214453"/>
          </a:xfrm>
          <a:prstGeom prst="rect">
            <a:avLst/>
          </a:prstGeom>
          <a:ln>
            <a:noFill/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387867A-3492-4A3F-954E-2FDF85CAA4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2558" y="345579"/>
            <a:ext cx="3121323" cy="3121323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BF46AF7E-DF4C-4564-A17C-1B687E1C00A0}"/>
              </a:ext>
            </a:extLst>
          </p:cNvPr>
          <p:cNvSpPr/>
          <p:nvPr/>
        </p:nvSpPr>
        <p:spPr>
          <a:xfrm>
            <a:off x="119823" y="134087"/>
            <a:ext cx="11711393" cy="33901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14148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85712A-004B-4342-BD34-D12C597A1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835" y="5532437"/>
            <a:ext cx="10515600" cy="1325563"/>
          </a:xfrm>
        </p:spPr>
        <p:txBody>
          <a:bodyPr>
            <a:normAutofit/>
          </a:bodyPr>
          <a:lstStyle/>
          <a:p>
            <a:r>
              <a:rPr lang="cs-CZ" sz="2400" dirty="0">
                <a:hlinkClick r:id="rId2"/>
              </a:rPr>
              <a:t>Článek</a:t>
            </a:r>
            <a:r>
              <a:rPr lang="cs-CZ" sz="2400" dirty="0"/>
              <a:t> informující o objevu, odkaz na </a:t>
            </a:r>
            <a:r>
              <a:rPr lang="cs-CZ" sz="2400" dirty="0">
                <a:hlinkClick r:id="rId3"/>
              </a:rPr>
              <a:t>původní článek</a:t>
            </a:r>
            <a:r>
              <a:rPr lang="cs-CZ" sz="2400" dirty="0"/>
              <a:t> v Science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3DFF09E-1977-47AC-BB19-1826F6C5A8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144" b="12355"/>
          <a:stretch/>
        </p:blipFill>
        <p:spPr>
          <a:xfrm>
            <a:off x="140835" y="60828"/>
            <a:ext cx="8347347" cy="245414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EC28798-4C61-4D5C-A498-4562717BC7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9137" y="5228024"/>
            <a:ext cx="3970080" cy="147635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64D3CFA-0835-4EF7-9882-B70C5FD8F8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1461" y="390799"/>
            <a:ext cx="3577756" cy="468360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2230811-5EFB-403D-BD56-9AE7FC4A80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638" y="2215861"/>
            <a:ext cx="7803561" cy="353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5852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9ED22A8-1B17-4E99-99C9-956364143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14" y="1185712"/>
            <a:ext cx="7403932" cy="475537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76B849C-3109-4270-AD3B-359C26950E8F}"/>
              </a:ext>
            </a:extLst>
          </p:cNvPr>
          <p:cNvSpPr txBox="1"/>
          <p:nvPr/>
        </p:nvSpPr>
        <p:spPr>
          <a:xfrm flipH="1">
            <a:off x="7867291" y="5417863"/>
            <a:ext cx="3861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Odkaz na </a:t>
            </a:r>
            <a:r>
              <a:rPr lang="cs-CZ" sz="2800" dirty="0">
                <a:hlinkClick r:id="rId3"/>
              </a:rPr>
              <a:t>článek v </a:t>
            </a:r>
            <a:r>
              <a:rPr lang="cs-CZ" sz="2800" dirty="0" err="1">
                <a:hlinkClick r:id="rId3"/>
              </a:rPr>
              <a:t>čj</a:t>
            </a:r>
            <a:endParaRPr lang="cs-CZ" sz="2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96CACEE-78FF-479B-B87F-C437F16889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6292" y="1185712"/>
            <a:ext cx="4630994" cy="3076757"/>
          </a:xfrm>
          <a:prstGeom prst="rect">
            <a:avLst/>
          </a:prstGeom>
        </p:spPr>
      </p:pic>
      <p:pic>
        <p:nvPicPr>
          <p:cNvPr id="6" name="Obrázek 5" descr="Obsah obrázku kreslení&#10;&#10;Popis byl vytvořen automaticky">
            <a:extLst>
              <a:ext uri="{FF2B5EF4-FFF2-40B4-BE49-F238E27FC236}">
                <a16:creationId xmlns:a16="http://schemas.microsoft.com/office/drawing/2014/main" id="{C64745CD-D626-41CC-A158-CDCD16FAA4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38" y="3082164"/>
            <a:ext cx="690994" cy="69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228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6EA495-B594-40AD-ACF3-FD936F7AE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8891" y="177183"/>
            <a:ext cx="8876974" cy="745218"/>
          </a:xfrm>
        </p:spPr>
        <p:txBody>
          <a:bodyPr/>
          <a:lstStyle/>
          <a:p>
            <a:pPr algn="ctr"/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distancing</a:t>
            </a:r>
            <a:r>
              <a:rPr lang="cs-CZ" dirty="0"/>
              <a:t> ve světě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91DF3A9-62C6-4248-AD01-7F4AE150602F}"/>
              </a:ext>
            </a:extLst>
          </p:cNvPr>
          <p:cNvSpPr txBox="1"/>
          <p:nvPr/>
        </p:nvSpPr>
        <p:spPr>
          <a:xfrm>
            <a:off x="3244644" y="6382188"/>
            <a:ext cx="5702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hlinkClick r:id="rId2"/>
              </a:rPr>
              <a:t>Promoce</a:t>
            </a:r>
            <a:r>
              <a:rPr lang="cs-CZ" dirty="0"/>
              <a:t> na Business </a:t>
            </a:r>
            <a:r>
              <a:rPr lang="cs-CZ" dirty="0" err="1"/>
              <a:t>Breakthrough</a:t>
            </a:r>
            <a:r>
              <a:rPr lang="cs-CZ" dirty="0"/>
              <a:t> University (</a:t>
            </a:r>
            <a:r>
              <a:rPr lang="cs-CZ" dirty="0" err="1"/>
              <a:t>Tokyo</a:t>
            </a:r>
            <a:r>
              <a:rPr lang="cs-CZ" dirty="0"/>
              <a:t>)</a:t>
            </a:r>
          </a:p>
        </p:txBody>
      </p:sp>
      <p:pic>
        <p:nvPicPr>
          <p:cNvPr id="6" name="Obrázek 5" descr="Obsah obrázku interiér, muž, osoba, strop&#10;&#10;Popis byl vytvořen automaticky">
            <a:extLst>
              <a:ext uri="{FF2B5EF4-FFF2-40B4-BE49-F238E27FC236}">
                <a16:creationId xmlns:a16="http://schemas.microsoft.com/office/drawing/2014/main" id="{93169949-DA34-41E3-80D4-525BF6D37B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479" y="848421"/>
            <a:ext cx="8307041" cy="5533767"/>
          </a:xfrm>
          <a:prstGeom prst="rect">
            <a:avLst/>
          </a:prstGeom>
        </p:spPr>
      </p:pic>
      <p:pic>
        <p:nvPicPr>
          <p:cNvPr id="7" name="Obrázek 6" descr="Obsah obrázku kreslení&#10;&#10;Popis byl vytvořen automaticky">
            <a:extLst>
              <a:ext uri="{FF2B5EF4-FFF2-40B4-BE49-F238E27FC236}">
                <a16:creationId xmlns:a16="http://schemas.microsoft.com/office/drawing/2014/main" id="{C5A30973-7317-4F2B-82B1-0C8EB37375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324" y="275067"/>
            <a:ext cx="473634" cy="47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8551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E89161-9E21-4F3C-A457-693D2E3E9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286" y="1595858"/>
            <a:ext cx="10515600" cy="1012142"/>
          </a:xfrm>
        </p:spPr>
        <p:txBody>
          <a:bodyPr>
            <a:noAutofit/>
          </a:bodyPr>
          <a:lstStyle/>
          <a:p>
            <a:r>
              <a:rPr lang="cs-CZ" sz="2400" dirty="0"/>
              <a:t>Chcete se učit nenásilnou formou, potřebujete věci vidět, abyste je lépe pochopili?</a:t>
            </a:r>
            <a:br>
              <a:rPr lang="cs-CZ" sz="2400" dirty="0"/>
            </a:br>
            <a:r>
              <a:rPr lang="cs-CZ" sz="2400" b="1" dirty="0"/>
              <a:t>Odborná</a:t>
            </a:r>
            <a:r>
              <a:rPr lang="cs-CZ" sz="2400" dirty="0"/>
              <a:t> a přitom srozumitelná videa – medicína, biologie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D201F56-C4D0-48A1-9263-5DF8E0264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578" y="222287"/>
            <a:ext cx="8096844" cy="131382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9F44356-0A4C-4338-9727-FC41E5219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260" y="2782596"/>
            <a:ext cx="2855169" cy="75749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75AF55B-E66A-4D26-AEB2-0E7FDC193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259" y="3659578"/>
            <a:ext cx="2855169" cy="74833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0654CA96-9961-4938-B2D4-3F1DB365D12E}"/>
              </a:ext>
            </a:extLst>
          </p:cNvPr>
          <p:cNvSpPr/>
          <p:nvPr/>
        </p:nvSpPr>
        <p:spPr>
          <a:xfrm>
            <a:off x="45098" y="6024057"/>
            <a:ext cx="12101804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cs-CZ" sz="2800" dirty="0"/>
              <a:t>Jak vlastně funguje COVID-19? Odkaz na </a:t>
            </a:r>
            <a:r>
              <a:rPr lang="cs-CZ" sz="2800" dirty="0">
                <a:hlinkClick r:id="rId5"/>
              </a:rPr>
              <a:t>video </a:t>
            </a:r>
            <a:r>
              <a:rPr lang="cs-CZ" sz="2800" dirty="0"/>
              <a:t>včetně mechanismu patofyziologie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8801276-5695-4D49-B8C7-5301B4C129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667" y="2782596"/>
            <a:ext cx="5551333" cy="30609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Obrázek 8" descr="Obsah obrázku kreslení&#10;&#10;Popis byl vytvořen automaticky">
            <a:extLst>
              <a:ext uri="{FF2B5EF4-FFF2-40B4-BE49-F238E27FC236}">
                <a16:creationId xmlns:a16="http://schemas.microsoft.com/office/drawing/2014/main" id="{44087F40-2C0A-479E-B2C9-DA98CCAFCD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928" y="4572580"/>
            <a:ext cx="1285969" cy="129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922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Užitečné weby: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Záznamy předešlých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HydePark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 civilizace</a:t>
            </a: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Záznamy z předešlých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Mendel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lectures</a:t>
            </a: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TED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talks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The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Scientist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– web o vědě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6"/>
              </a:rPr>
              <a:t>Věda 24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– týdeník na ČT, rubrika věda na čt24</a:t>
            </a:r>
          </a:p>
          <a:p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7"/>
              </a:rPr>
              <a:t>Osmosis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– animovaná výuková videa (medicína), v AJ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8"/>
              </a:rPr>
              <a:t>Ninja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8"/>
              </a:rPr>
              <a:t>Nerd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8"/>
              </a:rPr>
              <a:t>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8"/>
              </a:rPr>
              <a:t>lectures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8"/>
              </a:rPr>
              <a:t>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– odborná videa (biologie/medicína), 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9"/>
              </a:rPr>
              <a:t>Gate2Biotech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 - (nejen) české biotechnologie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10715" y="1668247"/>
            <a:ext cx="3864429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58834" y="614959"/>
            <a:ext cx="1152128" cy="851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004639" y="2447351"/>
            <a:ext cx="2870870" cy="928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6DD8FB8-F62E-4AA9-8B7F-A6FA1884CD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03291" y="352150"/>
            <a:ext cx="3719512" cy="111706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4510B8D-137D-44DE-A232-7D41D1F5A97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78249" y="5861383"/>
            <a:ext cx="3497260" cy="77716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0A6D646-A1C4-45C4-B3E1-73996440B9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99109" y="3686110"/>
            <a:ext cx="1676400" cy="16764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D3514D4-AA17-435A-AD91-F65F106577A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38090" y="5925646"/>
            <a:ext cx="3272625" cy="77250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F3DE672-0442-4E8C-A345-E975ACA1DE8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5759450"/>
            <a:ext cx="952500" cy="11049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692697"/>
            <a:ext cx="3322712" cy="5433467"/>
          </a:xfrm>
        </p:spPr>
        <p:txBody>
          <a:bodyPr/>
          <a:lstStyle/>
          <a:p>
            <a:pPr>
              <a:buNone/>
            </a:pPr>
            <a:r>
              <a:rPr lang="cs-CZ" dirty="0">
                <a:latin typeface="Cambria" pitchFamily="18" charset="0"/>
              </a:rPr>
              <a:t>Biorender - grafika na postery, prezentace atd. </a:t>
            </a:r>
          </a:p>
          <a:p>
            <a:pPr>
              <a:buNone/>
            </a:pPr>
            <a:endParaRPr lang="cs-CZ" dirty="0">
              <a:hlinkClick r:id="" action="ppaction://noaction"/>
            </a:endParaRPr>
          </a:p>
          <a:p>
            <a:pPr>
              <a:buNone/>
            </a:pPr>
            <a:r>
              <a:rPr lang="cs-CZ" dirty="0">
                <a:hlinkClick r:id="" action="ppaction://noaction"/>
              </a:rPr>
              <a:t>Odkaz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1026" name="Picture 2" descr="Výsledek obrázku pro biorender graph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3912" y="188641"/>
            <a:ext cx="5162550" cy="3276601"/>
          </a:xfrm>
          <a:prstGeom prst="rect">
            <a:avLst/>
          </a:prstGeom>
          <a:noFill/>
        </p:spPr>
      </p:pic>
      <p:pic>
        <p:nvPicPr>
          <p:cNvPr id="1028" name="Picture 4" descr="Související obráze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520" y="4077072"/>
            <a:ext cx="4858298" cy="2160240"/>
          </a:xfrm>
          <a:prstGeom prst="rect">
            <a:avLst/>
          </a:prstGeom>
          <a:noFill/>
        </p:spPr>
      </p:pic>
      <p:pic>
        <p:nvPicPr>
          <p:cNvPr id="1030" name="Picture 6" descr="Výsledek obrázku pro biorender graph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0097" y="3573017"/>
            <a:ext cx="3234091" cy="2535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AD772633-3653-412D-BC54-672FC7A55954}"/>
              </a:ext>
            </a:extLst>
          </p:cNvPr>
          <p:cNvGraphicFramePr/>
          <p:nvPr/>
        </p:nvGraphicFramePr>
        <p:xfrm>
          <a:off x="781050" y="485775"/>
          <a:ext cx="10020300" cy="5826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3FE54C29-9144-4522-8BAA-09253EE30791}"/>
              </a:ext>
            </a:extLst>
          </p:cNvPr>
          <p:cNvSpPr txBox="1"/>
          <p:nvPr/>
        </p:nvSpPr>
        <p:spPr>
          <a:xfrm rot="5400000">
            <a:off x="5788223" y="-3748046"/>
            <a:ext cx="615553" cy="832713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>
                    <a:lumMod val="65000"/>
                  </a:schemeClr>
                </a:solidFill>
              </a:rPr>
              <a:t>Seminář podzim 2019 – zpětná vazba od studentů</a:t>
            </a:r>
          </a:p>
        </p:txBody>
      </p:sp>
      <p:pic>
        <p:nvPicPr>
          <p:cNvPr id="3" name="Grafický objekt 2" descr="Zaškrtnutí">
            <a:extLst>
              <a:ext uri="{FF2B5EF4-FFF2-40B4-BE49-F238E27FC236}">
                <a16:creationId xmlns:a16="http://schemas.microsoft.com/office/drawing/2014/main" id="{16C1C8E5-B3DB-438E-9532-F4A2981EC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13710" y="3556310"/>
            <a:ext cx="378657" cy="378657"/>
          </a:xfrm>
          <a:prstGeom prst="rect">
            <a:avLst/>
          </a:prstGeom>
        </p:spPr>
      </p:pic>
      <p:pic>
        <p:nvPicPr>
          <p:cNvPr id="7" name="Grafický objekt 6" descr="Zavřít">
            <a:extLst>
              <a:ext uri="{FF2B5EF4-FFF2-40B4-BE49-F238E27FC236}">
                <a16:creationId xmlns:a16="http://schemas.microsoft.com/office/drawing/2014/main" id="{229C7F23-6476-4EAD-9CBC-77755EF324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44724" y="2258568"/>
            <a:ext cx="304800" cy="304800"/>
          </a:xfrm>
          <a:prstGeom prst="rect">
            <a:avLst/>
          </a:prstGeom>
        </p:spPr>
      </p:pic>
      <p:pic>
        <p:nvPicPr>
          <p:cNvPr id="8" name="Grafický objekt 7" descr="Zavřít">
            <a:extLst>
              <a:ext uri="{FF2B5EF4-FFF2-40B4-BE49-F238E27FC236}">
                <a16:creationId xmlns:a16="http://schemas.microsoft.com/office/drawing/2014/main" id="{D3EF9159-D29F-4422-B42B-F2D722DFEE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67128" y="3124200"/>
            <a:ext cx="304800" cy="304800"/>
          </a:xfrm>
          <a:prstGeom prst="rect">
            <a:avLst/>
          </a:prstGeom>
        </p:spPr>
      </p:pic>
      <p:pic>
        <p:nvPicPr>
          <p:cNvPr id="9" name="Grafický objekt 8" descr="Zaškrtnutí">
            <a:extLst>
              <a:ext uri="{FF2B5EF4-FFF2-40B4-BE49-F238E27FC236}">
                <a16:creationId xmlns:a16="http://schemas.microsoft.com/office/drawing/2014/main" id="{F3CB5C01-FBDF-47BD-AFF0-BAC4E26280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050" y="3934967"/>
            <a:ext cx="378657" cy="378657"/>
          </a:xfrm>
          <a:prstGeom prst="rect">
            <a:avLst/>
          </a:prstGeom>
        </p:spPr>
      </p:pic>
      <p:pic>
        <p:nvPicPr>
          <p:cNvPr id="12" name="Grafický objekt 11" descr="Otazník">
            <a:extLst>
              <a:ext uri="{FF2B5EF4-FFF2-40B4-BE49-F238E27FC236}">
                <a16:creationId xmlns:a16="http://schemas.microsoft.com/office/drawing/2014/main" id="{E9BCD9D1-F275-411D-85CD-C11A66669F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55395" y="4860854"/>
            <a:ext cx="378657" cy="378657"/>
          </a:xfrm>
          <a:prstGeom prst="rect">
            <a:avLst/>
          </a:prstGeom>
        </p:spPr>
      </p:pic>
      <p:pic>
        <p:nvPicPr>
          <p:cNvPr id="13" name="Grafický objekt 12" descr="Otazník">
            <a:extLst>
              <a:ext uri="{FF2B5EF4-FFF2-40B4-BE49-F238E27FC236}">
                <a16:creationId xmlns:a16="http://schemas.microsoft.com/office/drawing/2014/main" id="{E8F53334-8EF2-4FEA-BA66-FB75D92A0B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5843" y="5297422"/>
            <a:ext cx="378657" cy="37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827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3F6CF643-9DF6-481B-ABF5-9EFFB00B4406}"/>
              </a:ext>
            </a:extLst>
          </p:cNvPr>
          <p:cNvSpPr txBox="1"/>
          <p:nvPr/>
        </p:nvSpPr>
        <p:spPr>
          <a:xfrm>
            <a:off x="6867525" y="5237252"/>
            <a:ext cx="47429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hlinkClick r:id="rId2"/>
              </a:rPr>
              <a:t>Odkaz</a:t>
            </a:r>
            <a:r>
              <a:rPr lang="cs-CZ" sz="2800" dirty="0"/>
              <a:t> na článek</a:t>
            </a:r>
          </a:p>
          <a:p>
            <a:r>
              <a:rPr lang="cs-CZ" sz="2800" dirty="0"/>
              <a:t>Shrnutí kontroverze s </a:t>
            </a:r>
            <a:r>
              <a:rPr lang="cs-CZ" sz="2800" dirty="0">
                <a:hlinkClick r:id="rId3"/>
              </a:rPr>
              <a:t>dvojčaty</a:t>
            </a:r>
            <a:endParaRPr lang="cs-CZ" sz="28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85373FD-8D02-4974-82CA-DB9858362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99" y="237846"/>
            <a:ext cx="7678831" cy="3755402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53F36E-E182-40B8-B42E-A3EB40A9D1AA}"/>
              </a:ext>
            </a:extLst>
          </p:cNvPr>
          <p:cNvSpPr txBox="1"/>
          <p:nvPr/>
        </p:nvSpPr>
        <p:spPr>
          <a:xfrm>
            <a:off x="8829675" y="485775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30.12.2019</a:t>
            </a:r>
          </a:p>
        </p:txBody>
      </p:sp>
      <p:pic>
        <p:nvPicPr>
          <p:cNvPr id="13" name="Obrázek 12" descr="Obsah obrázku osoba, interiér, stůl, okno&#10;&#10;Popis byl vytvořen automaticky">
            <a:extLst>
              <a:ext uri="{FF2B5EF4-FFF2-40B4-BE49-F238E27FC236}">
                <a16:creationId xmlns:a16="http://schemas.microsoft.com/office/drawing/2014/main" id="{5A9E4D78-6091-4B37-966E-D00CB27B78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03" y="3998371"/>
            <a:ext cx="4826547" cy="2714933"/>
          </a:xfrm>
          <a:prstGeom prst="rect">
            <a:avLst/>
          </a:prstGeom>
        </p:spPr>
      </p:pic>
      <p:pic>
        <p:nvPicPr>
          <p:cNvPr id="3" name="Obrázek 2" descr="Obsah obrázku text, snímek obrazovky&#10;&#10;Popis byl vytvořen automaticky">
            <a:extLst>
              <a:ext uri="{FF2B5EF4-FFF2-40B4-BE49-F238E27FC236}">
                <a16:creationId xmlns:a16="http://schemas.microsoft.com/office/drawing/2014/main" id="{803A707D-ED1A-401D-AE9B-2F0323428F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879" y="1342017"/>
            <a:ext cx="3938236" cy="284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6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C1048E7-0374-428E-B977-E3CEC10E35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36579" y="5874581"/>
            <a:ext cx="3814482" cy="833998"/>
          </a:xfrm>
        </p:spPr>
        <p:txBody>
          <a:bodyPr/>
          <a:lstStyle/>
          <a:p>
            <a:r>
              <a:rPr lang="cs-CZ" dirty="0">
                <a:hlinkClick r:id="rId2"/>
              </a:rPr>
              <a:t>Odkaz 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A6CCD1A-542C-4436-ABE7-4E6F9D7C93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045" b="1"/>
          <a:stretch/>
        </p:blipFill>
        <p:spPr>
          <a:xfrm>
            <a:off x="341107" y="566420"/>
            <a:ext cx="7390945" cy="332282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3A0D0E1-BB44-4962-BE9F-1CF48C3F2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18" y="4152752"/>
            <a:ext cx="7021681" cy="1004464"/>
          </a:xfrm>
          <a:prstGeom prst="rect">
            <a:avLst/>
          </a:prstGeom>
        </p:spPr>
      </p:pic>
      <p:pic>
        <p:nvPicPr>
          <p:cNvPr id="8" name="Obrázek 7" descr="Obsah obrázku budova, exteriér, velké, vsedě&#10;&#10;Popis byl vytvořen automaticky">
            <a:extLst>
              <a:ext uri="{FF2B5EF4-FFF2-40B4-BE49-F238E27FC236}">
                <a16:creationId xmlns:a16="http://schemas.microsoft.com/office/drawing/2014/main" id="{5F1C86B1-A16E-4C20-8DFB-6E331A1A9D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411" y="871080"/>
            <a:ext cx="3814482" cy="2063635"/>
          </a:xfrm>
          <a:prstGeom prst="rect">
            <a:avLst/>
          </a:prstGeom>
        </p:spPr>
      </p:pic>
      <p:pic>
        <p:nvPicPr>
          <p:cNvPr id="10" name="Obrázek 9" descr="Obsah obrázku exteriér, budova, silnice, velké&#10;&#10;Popis byl vytvořen automaticky">
            <a:extLst>
              <a:ext uri="{FF2B5EF4-FFF2-40B4-BE49-F238E27FC236}">
                <a16:creationId xmlns:a16="http://schemas.microsoft.com/office/drawing/2014/main" id="{272858A8-E1DB-4788-8541-4675C43F1B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513" y="3099434"/>
            <a:ext cx="3098775" cy="344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980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2971</TotalTime>
  <Words>1174</Words>
  <Application>Microsoft Office PowerPoint</Application>
  <PresentationFormat>Širokoúhlá obrazovka</PresentationFormat>
  <Paragraphs>222</Paragraphs>
  <Slides>69</Slides>
  <Notes>0</Notes>
  <HiddenSlides>53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69</vt:i4>
      </vt:variant>
    </vt:vector>
  </HeadingPairs>
  <TitlesOfParts>
    <vt:vector size="74" baseType="lpstr">
      <vt:lpstr>Arial</vt:lpstr>
      <vt:lpstr>Calibri</vt:lpstr>
      <vt:lpstr>Calibri Light</vt:lpstr>
      <vt:lpstr>Cambria</vt:lpstr>
      <vt:lpstr>Motiv Office</vt:lpstr>
      <vt:lpstr>Seminární newsfeed</vt:lpstr>
      <vt:lpstr>Seminář jaro 2020 – verze koronavir</vt:lpstr>
      <vt:lpstr>Prezentace aplikace PowerPoint</vt:lpstr>
      <vt:lpstr>Web OFIŽ: aktuality, fotky z akcí, …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 nobelisté stahují své články… a to je dobře! </vt:lpstr>
      <vt:lpstr>Univerzální lék na rakovinu?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Schémata nejen signálních drah </vt:lpstr>
      <vt:lpstr>5. 3. 2020 čtvrtek 17:00</vt:lpstr>
      <vt:lpstr>Prezentace aplikace PowerPoint</vt:lpstr>
      <vt:lpstr>Prezentace aplikace PowerPoint</vt:lpstr>
      <vt:lpstr>Prezentace aplikace PowerPoint</vt:lpstr>
      <vt:lpstr>Prezentace aplikace PowerPoint</vt:lpstr>
      <vt:lpstr>Dny elektronové mikroskopie 11.-15. 3. 2020</vt:lpstr>
      <vt:lpstr>Prezentace aplikace PowerPoint</vt:lpstr>
      <vt:lpstr>Odkaz na registrační formulář akce Odkaz na výzkumné skupiny neurověd</vt:lpstr>
      <vt:lpstr>Prezentace aplikace PowerPoint</vt:lpstr>
      <vt:lpstr>Prezentace aplikace PowerPoint</vt:lpstr>
      <vt:lpstr>Prezentace aplikace PowerPoint</vt:lpstr>
      <vt:lpstr>Prezentace aplikace PowerPoint</vt:lpstr>
      <vt:lpstr>Systém organoidů</vt:lpstr>
      <vt:lpstr>Druhý pacient s HIV vyléčený – receptor CCR5</vt:lpstr>
      <vt:lpstr>Odkaz </vt:lpstr>
      <vt:lpstr>Web o koronaviru (v čj) Články (1, 2) o efektivitě doma vyrobených roušek </vt:lpstr>
      <vt:lpstr> Odkaz na článek o typech buněk zapojených do imunitní reakce (Nature Medicine)</vt:lpstr>
      <vt:lpstr>Prezentace aplikace PowerPoint</vt:lpstr>
      <vt:lpstr>Prezentace aplikace PowerPoint</vt:lpstr>
      <vt:lpstr>Prezentace aplikace PowerPoint</vt:lpstr>
      <vt:lpstr>Prezentace aplikace PowerPoint</vt:lpstr>
      <vt:lpstr>NEZkreslená věda, projekt AVČR – výuková videa (spíš pro SŠ nebo prokrastinující VŠ)</vt:lpstr>
      <vt:lpstr>kanál Osmosis na YouTube – kreslená výuková videa, především medicína</vt:lpstr>
      <vt:lpstr>Odkaz na článek (ČT), originál upozornění</vt:lpstr>
      <vt:lpstr>zajímavé fyziologické informace, domácí úkoly pro studenty: barvení ČB snímků vč. metodiky odkaz na FB stránku Histologie PřF UK </vt:lpstr>
      <vt:lpstr>Odkaz na celou galerii oceněných</vt:lpstr>
      <vt:lpstr>Odkaz na galerii oceněných</vt:lpstr>
      <vt:lpstr>Prezentace aplikace PowerPoint</vt:lpstr>
      <vt:lpstr>Prezentace aplikace PowerPoint</vt:lpstr>
      <vt:lpstr>Mám odevzdat práci, ale kdy? A státnice, obhajoby? </vt:lpstr>
      <vt:lpstr>Přihlášky na náš magisterský i doktorský program do 30. 4. 2020</vt:lpstr>
      <vt:lpstr>Prezentace aplikace PowerPoint</vt:lpstr>
      <vt:lpstr>Odkaz na Nature článek , odkaz na článek v čj (Ekolist)</vt:lpstr>
      <vt:lpstr>Prezentace aplikace PowerPoint</vt:lpstr>
      <vt:lpstr>Článek informující o objevu, odkaz na původní článek v Science </vt:lpstr>
      <vt:lpstr>Prezentace aplikace PowerPoint</vt:lpstr>
      <vt:lpstr>Social distancing ve světě </vt:lpstr>
      <vt:lpstr>Chcete se učit nenásilnou formou, potřebujete věci vidět, abyste je lépe pochopili? Odborná a přitom srozumitelná videa – medicína, biologie</vt:lpstr>
      <vt:lpstr>Užitečné weby: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Seminární newsfeed</dc:title>
  <dc:creator>Kateřina Tomanová</dc:creator>
  <cp:lastModifiedBy>Kateřina Tomanová</cp:lastModifiedBy>
  <cp:revision>132</cp:revision>
  <dcterms:created xsi:type="dcterms:W3CDTF">2020-02-25T12:46:35Z</dcterms:created>
  <dcterms:modified xsi:type="dcterms:W3CDTF">2020-04-24T19:43:17Z</dcterms:modified>
</cp:coreProperties>
</file>