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sldIdLst>
    <p:sldId id="257" r:id="rId2"/>
    <p:sldId id="258" r:id="rId3"/>
    <p:sldId id="339" r:id="rId4"/>
    <p:sldId id="259" r:id="rId5"/>
    <p:sldId id="260" r:id="rId6"/>
    <p:sldId id="262" r:id="rId7"/>
    <p:sldId id="263" r:id="rId8"/>
    <p:sldId id="264" r:id="rId9"/>
    <p:sldId id="356" r:id="rId10"/>
    <p:sldId id="266" r:id="rId11"/>
    <p:sldId id="351" r:id="rId12"/>
    <p:sldId id="350" r:id="rId13"/>
    <p:sldId id="267" r:id="rId14"/>
    <p:sldId id="355" r:id="rId15"/>
    <p:sldId id="268" r:id="rId16"/>
    <p:sldId id="269" r:id="rId17"/>
    <p:sldId id="270" r:id="rId18"/>
    <p:sldId id="271" r:id="rId19"/>
    <p:sldId id="413" r:id="rId20"/>
    <p:sldId id="272" r:id="rId21"/>
    <p:sldId id="414" r:id="rId22"/>
    <p:sldId id="273" r:id="rId23"/>
    <p:sldId id="425" r:id="rId24"/>
    <p:sldId id="426" r:id="rId25"/>
    <p:sldId id="420" r:id="rId26"/>
    <p:sldId id="415" r:id="rId27"/>
    <p:sldId id="429" r:id="rId28"/>
    <p:sldId id="359" r:id="rId29"/>
    <p:sldId id="358" r:id="rId30"/>
    <p:sldId id="365" r:id="rId31"/>
    <p:sldId id="366" r:id="rId32"/>
    <p:sldId id="364" r:id="rId33"/>
    <p:sldId id="368" r:id="rId34"/>
    <p:sldId id="381" r:id="rId35"/>
    <p:sldId id="382" r:id="rId36"/>
    <p:sldId id="383" r:id="rId37"/>
    <p:sldId id="372" r:id="rId38"/>
    <p:sldId id="384" r:id="rId39"/>
    <p:sldId id="396" r:id="rId40"/>
    <p:sldId id="386" r:id="rId41"/>
    <p:sldId id="388" r:id="rId42"/>
    <p:sldId id="390" r:id="rId43"/>
    <p:sldId id="391" r:id="rId44"/>
    <p:sldId id="395" r:id="rId45"/>
    <p:sldId id="394" r:id="rId46"/>
    <p:sldId id="427" r:id="rId47"/>
    <p:sldId id="428" r:id="rId48"/>
    <p:sldId id="397" r:id="rId49"/>
    <p:sldId id="361" r:id="rId50"/>
    <p:sldId id="360" r:id="rId51"/>
    <p:sldId id="398" r:id="rId52"/>
    <p:sldId id="406" r:id="rId53"/>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CDB3"/>
    <a:srgbClr val="D8C590"/>
    <a:srgbClr val="BCC1CC"/>
    <a:srgbClr val="C2C9D0"/>
    <a:srgbClr val="8CAAC6"/>
    <a:srgbClr val="CAB0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950" autoAdjust="0"/>
  </p:normalViewPr>
  <p:slideViewPr>
    <p:cSldViewPr>
      <p:cViewPr varScale="1">
        <p:scale>
          <a:sx n="118" d="100"/>
          <a:sy n="118" d="100"/>
        </p:scale>
        <p:origin x="1404"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0AF22F-5316-4B24-92AD-77CBDF6B0F45}" type="datetimeFigureOut">
              <a:rPr lang="cs-CZ" smtClean="0"/>
              <a:t>26.5.2020</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106318-57ED-4C67-B072-1C8F7333361D}" type="slidenum">
              <a:rPr lang="cs-CZ" smtClean="0"/>
              <a:t>‹#›</a:t>
            </a:fld>
            <a:endParaRPr lang="cs-CZ"/>
          </a:p>
        </p:txBody>
      </p:sp>
    </p:spTree>
    <p:extLst>
      <p:ext uri="{BB962C8B-B14F-4D97-AF65-F5344CB8AC3E}">
        <p14:creationId xmlns:p14="http://schemas.microsoft.com/office/powerpoint/2010/main" val="2594735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6CY4Zcw8qIY"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youtu.be/6CY4Zcw8qIY?t=135"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86106318-57ED-4C67-B072-1C8F7333361D}" type="slidenum">
              <a:rPr lang="cs-CZ" smtClean="0"/>
              <a:t>3</a:t>
            </a:fld>
            <a:endParaRPr lang="cs-CZ"/>
          </a:p>
        </p:txBody>
      </p:sp>
    </p:spTree>
    <p:extLst>
      <p:ext uri="{BB962C8B-B14F-4D97-AF65-F5344CB8AC3E}">
        <p14:creationId xmlns:p14="http://schemas.microsoft.com/office/powerpoint/2010/main" val="309929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solidFill>
                <a:srgbClr val="FFFFFF"/>
              </a:solidFill>
              <a:hlinkClick r:id="rId3"/>
            </a:endParaRPr>
          </a:p>
          <a:p>
            <a:r>
              <a:rPr lang="cs-CZ" dirty="0">
                <a:solidFill>
                  <a:srgbClr val="FFFFFF"/>
                </a:solidFill>
                <a:hlinkClick r:id="rId3"/>
              </a:rPr>
              <a:t>https://www.youtube.com/watch?v=6CY4Zcw8qIY</a:t>
            </a:r>
            <a:endParaRPr lang="en-CA" dirty="0">
              <a:solidFill>
                <a:srgbClr val="FFFFFF"/>
              </a:solidFill>
            </a:endParaRPr>
          </a:p>
          <a:p>
            <a:r>
              <a:rPr lang="cs-CZ" dirty="0">
                <a:solidFill>
                  <a:srgbClr val="FFFFFF"/>
                </a:solidFill>
                <a:hlinkClick r:id="rId4"/>
              </a:rPr>
              <a:t>https://youtu.be/6CY4Zcw8qIY?t=135</a:t>
            </a:r>
            <a:endParaRPr lang="en-CA" dirty="0">
              <a:solidFill>
                <a:srgbClr val="FFFFFF"/>
              </a:solidFill>
            </a:endParaRPr>
          </a:p>
          <a:p>
            <a:endParaRPr lang="cs-CZ" dirty="0"/>
          </a:p>
        </p:txBody>
      </p:sp>
      <p:sp>
        <p:nvSpPr>
          <p:cNvPr id="4" name="Zástupný symbol pro číslo snímku 3"/>
          <p:cNvSpPr>
            <a:spLocks noGrp="1"/>
          </p:cNvSpPr>
          <p:nvPr>
            <p:ph type="sldNum" sz="quarter" idx="10"/>
          </p:nvPr>
        </p:nvSpPr>
        <p:spPr/>
        <p:txBody>
          <a:bodyPr/>
          <a:lstStyle/>
          <a:p>
            <a:fld id="{86106318-57ED-4C67-B072-1C8F7333361D}" type="slidenum">
              <a:rPr lang="cs-CZ" smtClean="0"/>
              <a:t>33</a:t>
            </a:fld>
            <a:endParaRPr lang="cs-CZ"/>
          </a:p>
        </p:txBody>
      </p:sp>
    </p:spTree>
    <p:extLst>
      <p:ext uri="{BB962C8B-B14F-4D97-AF65-F5344CB8AC3E}">
        <p14:creationId xmlns:p14="http://schemas.microsoft.com/office/powerpoint/2010/main" val="12143129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https://www.leica-microsystems.com/science-lab/brief-introduction-to-contrasting-for-em-sample-preparation/</a:t>
            </a:r>
          </a:p>
        </p:txBody>
      </p:sp>
      <p:sp>
        <p:nvSpPr>
          <p:cNvPr id="4" name="Zástupný symbol pro číslo snímku 3"/>
          <p:cNvSpPr>
            <a:spLocks noGrp="1"/>
          </p:cNvSpPr>
          <p:nvPr>
            <p:ph type="sldNum" sz="quarter" idx="10"/>
          </p:nvPr>
        </p:nvSpPr>
        <p:spPr/>
        <p:txBody>
          <a:bodyPr/>
          <a:lstStyle/>
          <a:p>
            <a:fld id="{86106318-57ED-4C67-B072-1C8F7333361D}" type="slidenum">
              <a:rPr lang="cs-CZ" smtClean="0"/>
              <a:t>34</a:t>
            </a:fld>
            <a:endParaRPr lang="cs-CZ"/>
          </a:p>
        </p:txBody>
      </p:sp>
    </p:spTree>
    <p:extLst>
      <p:ext uri="{BB962C8B-B14F-4D97-AF65-F5344CB8AC3E}">
        <p14:creationId xmlns:p14="http://schemas.microsoft.com/office/powerpoint/2010/main" val="3275143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3FC4B847-3FA2-4D93-88B1-108C7CB81D9E}"/>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Comic Sans MS" panose="030F0702030302020204" pitchFamily="66" charset="0"/>
              </a:defRPr>
            </a:lvl1pPr>
            <a:lvl2pPr marL="742950" indent="-285750" eaLnBrk="0" hangingPunct="0">
              <a:spcBef>
                <a:spcPct val="30000"/>
              </a:spcBef>
              <a:defRPr sz="1200">
                <a:solidFill>
                  <a:schemeClr val="tx1"/>
                </a:solidFill>
                <a:latin typeface="Comic Sans MS" panose="030F0702030302020204" pitchFamily="66" charset="0"/>
              </a:defRPr>
            </a:lvl2pPr>
            <a:lvl3pPr marL="1143000" indent="-228600" eaLnBrk="0" hangingPunct="0">
              <a:spcBef>
                <a:spcPct val="30000"/>
              </a:spcBef>
              <a:defRPr sz="1200">
                <a:solidFill>
                  <a:schemeClr val="tx1"/>
                </a:solidFill>
                <a:latin typeface="Comic Sans MS" panose="030F0702030302020204" pitchFamily="66" charset="0"/>
              </a:defRPr>
            </a:lvl3pPr>
            <a:lvl4pPr marL="1600200" indent="-228600" eaLnBrk="0" hangingPunct="0">
              <a:spcBef>
                <a:spcPct val="30000"/>
              </a:spcBef>
              <a:defRPr sz="1200">
                <a:solidFill>
                  <a:schemeClr val="tx1"/>
                </a:solidFill>
                <a:latin typeface="Comic Sans MS" panose="030F0702030302020204" pitchFamily="66" charset="0"/>
              </a:defRPr>
            </a:lvl4pPr>
            <a:lvl5pPr marL="2057400" indent="-228600" eaLnBrk="0" hangingPunct="0">
              <a:spcBef>
                <a:spcPct val="30000"/>
              </a:spcBef>
              <a:defRPr sz="1200">
                <a:solidFill>
                  <a:schemeClr val="tx1"/>
                </a:solidFill>
                <a:latin typeface="Comic Sans MS" panose="030F0702030302020204" pitchFamily="66" charset="0"/>
              </a:defRPr>
            </a:lvl5pPr>
            <a:lvl6pPr marL="2514600" indent="-228600" eaLnBrk="0" fontAlgn="base" hangingPunct="0">
              <a:spcBef>
                <a:spcPct val="30000"/>
              </a:spcBef>
              <a:spcAft>
                <a:spcPct val="0"/>
              </a:spcAft>
              <a:defRPr sz="1200">
                <a:solidFill>
                  <a:schemeClr val="tx1"/>
                </a:solidFill>
                <a:latin typeface="Comic Sans MS" panose="030F0702030302020204" pitchFamily="66" charset="0"/>
              </a:defRPr>
            </a:lvl6pPr>
            <a:lvl7pPr marL="2971800" indent="-228600" eaLnBrk="0" fontAlgn="base" hangingPunct="0">
              <a:spcBef>
                <a:spcPct val="30000"/>
              </a:spcBef>
              <a:spcAft>
                <a:spcPct val="0"/>
              </a:spcAft>
              <a:defRPr sz="1200">
                <a:solidFill>
                  <a:schemeClr val="tx1"/>
                </a:solidFill>
                <a:latin typeface="Comic Sans MS" panose="030F0702030302020204" pitchFamily="66" charset="0"/>
              </a:defRPr>
            </a:lvl7pPr>
            <a:lvl8pPr marL="3429000" indent="-228600" eaLnBrk="0" fontAlgn="base" hangingPunct="0">
              <a:spcBef>
                <a:spcPct val="30000"/>
              </a:spcBef>
              <a:spcAft>
                <a:spcPct val="0"/>
              </a:spcAft>
              <a:defRPr sz="1200">
                <a:solidFill>
                  <a:schemeClr val="tx1"/>
                </a:solidFill>
                <a:latin typeface="Comic Sans MS" panose="030F0702030302020204" pitchFamily="66" charset="0"/>
              </a:defRPr>
            </a:lvl8pPr>
            <a:lvl9pPr marL="3886200" indent="-228600" eaLnBrk="0" fontAlgn="base" hangingPunct="0">
              <a:spcBef>
                <a:spcPct val="30000"/>
              </a:spcBef>
              <a:spcAft>
                <a:spcPct val="0"/>
              </a:spcAft>
              <a:defRPr sz="1200">
                <a:solidFill>
                  <a:schemeClr val="tx1"/>
                </a:solidFill>
                <a:latin typeface="Comic Sans MS" panose="030F0702030302020204" pitchFamily="66" charset="0"/>
              </a:defRPr>
            </a:lvl9pPr>
          </a:lstStyle>
          <a:p>
            <a:pPr eaLnBrk="1" hangingPunct="1">
              <a:spcBef>
                <a:spcPct val="0"/>
              </a:spcBef>
            </a:pPr>
            <a:fld id="{81E363BD-D586-4B16-BAB0-663A9A46D279}" type="slidenum">
              <a:rPr lang="cs-CZ" altLang="cs-CZ"/>
              <a:pPr eaLnBrk="1" hangingPunct="1">
                <a:spcBef>
                  <a:spcPct val="0"/>
                </a:spcBef>
              </a:pPr>
              <a:t>35</a:t>
            </a:fld>
            <a:endParaRPr lang="cs-CZ" altLang="cs-CZ"/>
          </a:p>
        </p:txBody>
      </p:sp>
      <p:sp>
        <p:nvSpPr>
          <p:cNvPr id="77827" name="Rectangle 2">
            <a:extLst>
              <a:ext uri="{FF2B5EF4-FFF2-40B4-BE49-F238E27FC236}">
                <a16:creationId xmlns:a16="http://schemas.microsoft.com/office/drawing/2014/main" id="{4EFCFB22-C142-4058-AAB2-A7A661508ADD}"/>
              </a:ext>
            </a:extLst>
          </p:cNvPr>
          <p:cNvSpPr>
            <a:spLocks noGrp="1" noRot="1" noChangeAspect="1" noChangeArrowheads="1" noTextEdit="1"/>
          </p:cNvSpPr>
          <p:nvPr>
            <p:ph type="sldImg"/>
          </p:nvPr>
        </p:nvSpPr>
        <p:spPr>
          <a:ln/>
        </p:spPr>
      </p:sp>
      <p:sp>
        <p:nvSpPr>
          <p:cNvPr id="77828" name="Rectangle 3">
            <a:extLst>
              <a:ext uri="{FF2B5EF4-FFF2-40B4-BE49-F238E27FC236}">
                <a16:creationId xmlns:a16="http://schemas.microsoft.com/office/drawing/2014/main" id="{03A1DF02-1998-49EB-A3B3-7B236C8BC54E}"/>
              </a:ext>
            </a:extLst>
          </p:cNvPr>
          <p:cNvSpPr>
            <a:spLocks noGrp="1" noChangeArrowheads="1"/>
          </p:cNvSpPr>
          <p:nvPr>
            <p:ph type="body" idx="1"/>
          </p:nvPr>
        </p:nvSpPr>
        <p:spPr>
          <a:noFill/>
        </p:spPr>
        <p:txBody>
          <a:bodyPr/>
          <a:lstStyle/>
          <a:p>
            <a:pPr eaLnBrk="1" hangingPunct="1"/>
            <a:endParaRPr lang="cs-CZ" alt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870DD322-4D56-4311-B4D9-2E086F5AE963}"/>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Comic Sans MS" panose="030F0702030302020204" pitchFamily="66" charset="0"/>
              </a:defRPr>
            </a:lvl1pPr>
            <a:lvl2pPr marL="742950" indent="-285750" eaLnBrk="0" hangingPunct="0">
              <a:spcBef>
                <a:spcPct val="30000"/>
              </a:spcBef>
              <a:defRPr sz="1200">
                <a:solidFill>
                  <a:schemeClr val="tx1"/>
                </a:solidFill>
                <a:latin typeface="Comic Sans MS" panose="030F0702030302020204" pitchFamily="66" charset="0"/>
              </a:defRPr>
            </a:lvl2pPr>
            <a:lvl3pPr marL="1143000" indent="-228600" eaLnBrk="0" hangingPunct="0">
              <a:spcBef>
                <a:spcPct val="30000"/>
              </a:spcBef>
              <a:defRPr sz="1200">
                <a:solidFill>
                  <a:schemeClr val="tx1"/>
                </a:solidFill>
                <a:latin typeface="Comic Sans MS" panose="030F0702030302020204" pitchFamily="66" charset="0"/>
              </a:defRPr>
            </a:lvl3pPr>
            <a:lvl4pPr marL="1600200" indent="-228600" eaLnBrk="0" hangingPunct="0">
              <a:spcBef>
                <a:spcPct val="30000"/>
              </a:spcBef>
              <a:defRPr sz="1200">
                <a:solidFill>
                  <a:schemeClr val="tx1"/>
                </a:solidFill>
                <a:latin typeface="Comic Sans MS" panose="030F0702030302020204" pitchFamily="66" charset="0"/>
              </a:defRPr>
            </a:lvl4pPr>
            <a:lvl5pPr marL="2057400" indent="-228600" eaLnBrk="0" hangingPunct="0">
              <a:spcBef>
                <a:spcPct val="30000"/>
              </a:spcBef>
              <a:defRPr sz="1200">
                <a:solidFill>
                  <a:schemeClr val="tx1"/>
                </a:solidFill>
                <a:latin typeface="Comic Sans MS" panose="030F0702030302020204" pitchFamily="66" charset="0"/>
              </a:defRPr>
            </a:lvl5pPr>
            <a:lvl6pPr marL="2514600" indent="-228600" eaLnBrk="0" fontAlgn="base" hangingPunct="0">
              <a:spcBef>
                <a:spcPct val="30000"/>
              </a:spcBef>
              <a:spcAft>
                <a:spcPct val="0"/>
              </a:spcAft>
              <a:defRPr sz="1200">
                <a:solidFill>
                  <a:schemeClr val="tx1"/>
                </a:solidFill>
                <a:latin typeface="Comic Sans MS" panose="030F0702030302020204" pitchFamily="66" charset="0"/>
              </a:defRPr>
            </a:lvl6pPr>
            <a:lvl7pPr marL="2971800" indent="-228600" eaLnBrk="0" fontAlgn="base" hangingPunct="0">
              <a:spcBef>
                <a:spcPct val="30000"/>
              </a:spcBef>
              <a:spcAft>
                <a:spcPct val="0"/>
              </a:spcAft>
              <a:defRPr sz="1200">
                <a:solidFill>
                  <a:schemeClr val="tx1"/>
                </a:solidFill>
                <a:latin typeface="Comic Sans MS" panose="030F0702030302020204" pitchFamily="66" charset="0"/>
              </a:defRPr>
            </a:lvl7pPr>
            <a:lvl8pPr marL="3429000" indent="-228600" eaLnBrk="0" fontAlgn="base" hangingPunct="0">
              <a:spcBef>
                <a:spcPct val="30000"/>
              </a:spcBef>
              <a:spcAft>
                <a:spcPct val="0"/>
              </a:spcAft>
              <a:defRPr sz="1200">
                <a:solidFill>
                  <a:schemeClr val="tx1"/>
                </a:solidFill>
                <a:latin typeface="Comic Sans MS" panose="030F0702030302020204" pitchFamily="66" charset="0"/>
              </a:defRPr>
            </a:lvl8pPr>
            <a:lvl9pPr marL="3886200" indent="-228600" eaLnBrk="0" fontAlgn="base" hangingPunct="0">
              <a:spcBef>
                <a:spcPct val="30000"/>
              </a:spcBef>
              <a:spcAft>
                <a:spcPct val="0"/>
              </a:spcAft>
              <a:defRPr sz="1200">
                <a:solidFill>
                  <a:schemeClr val="tx1"/>
                </a:solidFill>
                <a:latin typeface="Comic Sans MS" panose="030F0702030302020204" pitchFamily="66" charset="0"/>
              </a:defRPr>
            </a:lvl9pPr>
          </a:lstStyle>
          <a:p>
            <a:pPr eaLnBrk="1" hangingPunct="1">
              <a:spcBef>
                <a:spcPct val="0"/>
              </a:spcBef>
            </a:pPr>
            <a:fld id="{EC1CF8C2-040C-438A-B8F8-640D9E450092}" type="slidenum">
              <a:rPr lang="cs-CZ" altLang="cs-CZ"/>
              <a:pPr eaLnBrk="1" hangingPunct="1">
                <a:spcBef>
                  <a:spcPct val="0"/>
                </a:spcBef>
              </a:pPr>
              <a:t>36</a:t>
            </a:fld>
            <a:endParaRPr lang="cs-CZ" altLang="cs-CZ"/>
          </a:p>
        </p:txBody>
      </p:sp>
      <p:sp>
        <p:nvSpPr>
          <p:cNvPr id="78851" name="Rectangle 2">
            <a:extLst>
              <a:ext uri="{FF2B5EF4-FFF2-40B4-BE49-F238E27FC236}">
                <a16:creationId xmlns:a16="http://schemas.microsoft.com/office/drawing/2014/main" id="{EFCC43A7-BE96-49A4-BFCA-D7B00BB71D01}"/>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8728A6D0-9526-4E3C-AC07-12BAC57004E6}"/>
              </a:ext>
            </a:extLst>
          </p:cNvPr>
          <p:cNvSpPr>
            <a:spLocks noGrp="1" noChangeArrowheads="1"/>
          </p:cNvSpPr>
          <p:nvPr>
            <p:ph type="body" idx="1"/>
          </p:nvPr>
        </p:nvSpPr>
        <p:spPr>
          <a:noFill/>
        </p:spPr>
        <p:txBody>
          <a:bodyPr/>
          <a:lstStyle/>
          <a:p>
            <a:pPr eaLnBrk="1" hangingPunct="1"/>
            <a:r>
              <a:rPr lang="cs-CZ" altLang="cs-CZ" dirty="0"/>
              <a:t>http://www.microscopy.cz/html/2141.html</a:t>
            </a:r>
          </a:p>
          <a:p>
            <a:pPr eaLnBrk="1" hangingPunct="1"/>
            <a:endParaRPr lang="cs-CZ" altLang="cs-CZ" dirty="0"/>
          </a:p>
          <a:p>
            <a:pPr eaLnBrk="1" hangingPunct="1"/>
            <a:r>
              <a:rPr lang="cs-CZ" altLang="cs-CZ" dirty="0"/>
              <a:t>https://www.emsdiasum.com/microscopy/products/immunogold/immunogold.aspx</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86106318-57ED-4C67-B072-1C8F7333361D}" type="slidenum">
              <a:rPr lang="cs-CZ" smtClean="0"/>
              <a:t>38</a:t>
            </a:fld>
            <a:endParaRPr lang="cs-CZ"/>
          </a:p>
        </p:txBody>
      </p:sp>
    </p:spTree>
    <p:extLst>
      <p:ext uri="{BB962C8B-B14F-4D97-AF65-F5344CB8AC3E}">
        <p14:creationId xmlns:p14="http://schemas.microsoft.com/office/powerpoint/2010/main" val="522108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C07DC374-2B15-4CF7-9079-989722E15282}"/>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Comic Sans MS" panose="030F0702030302020204" pitchFamily="66" charset="0"/>
              </a:defRPr>
            </a:lvl1pPr>
            <a:lvl2pPr marL="742950" indent="-285750" eaLnBrk="0" hangingPunct="0">
              <a:spcBef>
                <a:spcPct val="30000"/>
              </a:spcBef>
              <a:defRPr sz="1200">
                <a:solidFill>
                  <a:schemeClr val="tx1"/>
                </a:solidFill>
                <a:latin typeface="Comic Sans MS" panose="030F0702030302020204" pitchFamily="66" charset="0"/>
              </a:defRPr>
            </a:lvl2pPr>
            <a:lvl3pPr marL="1143000" indent="-228600" eaLnBrk="0" hangingPunct="0">
              <a:spcBef>
                <a:spcPct val="30000"/>
              </a:spcBef>
              <a:defRPr sz="1200">
                <a:solidFill>
                  <a:schemeClr val="tx1"/>
                </a:solidFill>
                <a:latin typeface="Comic Sans MS" panose="030F0702030302020204" pitchFamily="66" charset="0"/>
              </a:defRPr>
            </a:lvl3pPr>
            <a:lvl4pPr marL="1600200" indent="-228600" eaLnBrk="0" hangingPunct="0">
              <a:spcBef>
                <a:spcPct val="30000"/>
              </a:spcBef>
              <a:defRPr sz="1200">
                <a:solidFill>
                  <a:schemeClr val="tx1"/>
                </a:solidFill>
                <a:latin typeface="Comic Sans MS" panose="030F0702030302020204" pitchFamily="66" charset="0"/>
              </a:defRPr>
            </a:lvl4pPr>
            <a:lvl5pPr marL="2057400" indent="-228600" eaLnBrk="0" hangingPunct="0">
              <a:spcBef>
                <a:spcPct val="30000"/>
              </a:spcBef>
              <a:defRPr sz="1200">
                <a:solidFill>
                  <a:schemeClr val="tx1"/>
                </a:solidFill>
                <a:latin typeface="Comic Sans MS" panose="030F0702030302020204" pitchFamily="66" charset="0"/>
              </a:defRPr>
            </a:lvl5pPr>
            <a:lvl6pPr marL="2514600" indent="-228600" eaLnBrk="0" fontAlgn="base" hangingPunct="0">
              <a:spcBef>
                <a:spcPct val="30000"/>
              </a:spcBef>
              <a:spcAft>
                <a:spcPct val="0"/>
              </a:spcAft>
              <a:defRPr sz="1200">
                <a:solidFill>
                  <a:schemeClr val="tx1"/>
                </a:solidFill>
                <a:latin typeface="Comic Sans MS" panose="030F0702030302020204" pitchFamily="66" charset="0"/>
              </a:defRPr>
            </a:lvl6pPr>
            <a:lvl7pPr marL="2971800" indent="-228600" eaLnBrk="0" fontAlgn="base" hangingPunct="0">
              <a:spcBef>
                <a:spcPct val="30000"/>
              </a:spcBef>
              <a:spcAft>
                <a:spcPct val="0"/>
              </a:spcAft>
              <a:defRPr sz="1200">
                <a:solidFill>
                  <a:schemeClr val="tx1"/>
                </a:solidFill>
                <a:latin typeface="Comic Sans MS" panose="030F0702030302020204" pitchFamily="66" charset="0"/>
              </a:defRPr>
            </a:lvl7pPr>
            <a:lvl8pPr marL="3429000" indent="-228600" eaLnBrk="0" fontAlgn="base" hangingPunct="0">
              <a:spcBef>
                <a:spcPct val="30000"/>
              </a:spcBef>
              <a:spcAft>
                <a:spcPct val="0"/>
              </a:spcAft>
              <a:defRPr sz="1200">
                <a:solidFill>
                  <a:schemeClr val="tx1"/>
                </a:solidFill>
                <a:latin typeface="Comic Sans MS" panose="030F0702030302020204" pitchFamily="66" charset="0"/>
              </a:defRPr>
            </a:lvl8pPr>
            <a:lvl9pPr marL="3886200" indent="-228600" eaLnBrk="0" fontAlgn="base" hangingPunct="0">
              <a:spcBef>
                <a:spcPct val="30000"/>
              </a:spcBef>
              <a:spcAft>
                <a:spcPct val="0"/>
              </a:spcAft>
              <a:defRPr sz="1200">
                <a:solidFill>
                  <a:schemeClr val="tx1"/>
                </a:solidFill>
                <a:latin typeface="Comic Sans MS" panose="030F0702030302020204" pitchFamily="66" charset="0"/>
              </a:defRPr>
            </a:lvl9pPr>
          </a:lstStyle>
          <a:p>
            <a:pPr eaLnBrk="1" hangingPunct="1">
              <a:spcBef>
                <a:spcPct val="0"/>
              </a:spcBef>
            </a:pPr>
            <a:fld id="{1A05D3E5-94E4-4E42-A72C-C3669766EBF1}" type="slidenum">
              <a:rPr lang="cs-CZ" altLang="cs-CZ"/>
              <a:pPr eaLnBrk="1" hangingPunct="1">
                <a:spcBef>
                  <a:spcPct val="0"/>
                </a:spcBef>
              </a:pPr>
              <a:t>41</a:t>
            </a:fld>
            <a:endParaRPr lang="cs-CZ" altLang="cs-CZ"/>
          </a:p>
        </p:txBody>
      </p:sp>
      <p:sp>
        <p:nvSpPr>
          <p:cNvPr id="67587" name="Rectangle 2">
            <a:extLst>
              <a:ext uri="{FF2B5EF4-FFF2-40B4-BE49-F238E27FC236}">
                <a16:creationId xmlns:a16="http://schemas.microsoft.com/office/drawing/2014/main" id="{09133E12-F272-40F9-BF84-CFEF7A16FBBA}"/>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09DF9C0E-E36E-448A-ADC0-716BCE181CD6}"/>
              </a:ext>
            </a:extLst>
          </p:cNvPr>
          <p:cNvSpPr>
            <a:spLocks noGrp="1" noChangeArrowheads="1"/>
          </p:cNvSpPr>
          <p:nvPr>
            <p:ph type="body" idx="1"/>
          </p:nvPr>
        </p:nvSpPr>
        <p:spPr>
          <a:noFill/>
        </p:spPr>
        <p:txBody>
          <a:bodyPr/>
          <a:lstStyle/>
          <a:p>
            <a:pPr eaLnBrk="1" hangingPunct="1"/>
            <a:endParaRPr lang="cs-CZ" altLang="cs-CZ"/>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E90518F0-7A02-4CB0-8C2F-253CA16401FB}"/>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Comic Sans MS" panose="030F0702030302020204" pitchFamily="66" charset="0"/>
              </a:defRPr>
            </a:lvl1pPr>
            <a:lvl2pPr marL="742950" indent="-285750" eaLnBrk="0" hangingPunct="0">
              <a:spcBef>
                <a:spcPct val="30000"/>
              </a:spcBef>
              <a:defRPr sz="1200">
                <a:solidFill>
                  <a:schemeClr val="tx1"/>
                </a:solidFill>
                <a:latin typeface="Comic Sans MS" panose="030F0702030302020204" pitchFamily="66" charset="0"/>
              </a:defRPr>
            </a:lvl2pPr>
            <a:lvl3pPr marL="1143000" indent="-228600" eaLnBrk="0" hangingPunct="0">
              <a:spcBef>
                <a:spcPct val="30000"/>
              </a:spcBef>
              <a:defRPr sz="1200">
                <a:solidFill>
                  <a:schemeClr val="tx1"/>
                </a:solidFill>
                <a:latin typeface="Comic Sans MS" panose="030F0702030302020204" pitchFamily="66" charset="0"/>
              </a:defRPr>
            </a:lvl3pPr>
            <a:lvl4pPr marL="1600200" indent="-228600" eaLnBrk="0" hangingPunct="0">
              <a:spcBef>
                <a:spcPct val="30000"/>
              </a:spcBef>
              <a:defRPr sz="1200">
                <a:solidFill>
                  <a:schemeClr val="tx1"/>
                </a:solidFill>
                <a:latin typeface="Comic Sans MS" panose="030F0702030302020204" pitchFamily="66" charset="0"/>
              </a:defRPr>
            </a:lvl4pPr>
            <a:lvl5pPr marL="2057400" indent="-228600" eaLnBrk="0" hangingPunct="0">
              <a:spcBef>
                <a:spcPct val="30000"/>
              </a:spcBef>
              <a:defRPr sz="1200">
                <a:solidFill>
                  <a:schemeClr val="tx1"/>
                </a:solidFill>
                <a:latin typeface="Comic Sans MS" panose="030F0702030302020204" pitchFamily="66" charset="0"/>
              </a:defRPr>
            </a:lvl5pPr>
            <a:lvl6pPr marL="2514600" indent="-228600" eaLnBrk="0" fontAlgn="base" hangingPunct="0">
              <a:spcBef>
                <a:spcPct val="30000"/>
              </a:spcBef>
              <a:spcAft>
                <a:spcPct val="0"/>
              </a:spcAft>
              <a:defRPr sz="1200">
                <a:solidFill>
                  <a:schemeClr val="tx1"/>
                </a:solidFill>
                <a:latin typeface="Comic Sans MS" panose="030F0702030302020204" pitchFamily="66" charset="0"/>
              </a:defRPr>
            </a:lvl6pPr>
            <a:lvl7pPr marL="2971800" indent="-228600" eaLnBrk="0" fontAlgn="base" hangingPunct="0">
              <a:spcBef>
                <a:spcPct val="30000"/>
              </a:spcBef>
              <a:spcAft>
                <a:spcPct val="0"/>
              </a:spcAft>
              <a:defRPr sz="1200">
                <a:solidFill>
                  <a:schemeClr val="tx1"/>
                </a:solidFill>
                <a:latin typeface="Comic Sans MS" panose="030F0702030302020204" pitchFamily="66" charset="0"/>
              </a:defRPr>
            </a:lvl7pPr>
            <a:lvl8pPr marL="3429000" indent="-228600" eaLnBrk="0" fontAlgn="base" hangingPunct="0">
              <a:spcBef>
                <a:spcPct val="30000"/>
              </a:spcBef>
              <a:spcAft>
                <a:spcPct val="0"/>
              </a:spcAft>
              <a:defRPr sz="1200">
                <a:solidFill>
                  <a:schemeClr val="tx1"/>
                </a:solidFill>
                <a:latin typeface="Comic Sans MS" panose="030F0702030302020204" pitchFamily="66" charset="0"/>
              </a:defRPr>
            </a:lvl8pPr>
            <a:lvl9pPr marL="3886200" indent="-228600" eaLnBrk="0" fontAlgn="base" hangingPunct="0">
              <a:spcBef>
                <a:spcPct val="30000"/>
              </a:spcBef>
              <a:spcAft>
                <a:spcPct val="0"/>
              </a:spcAft>
              <a:defRPr sz="1200">
                <a:solidFill>
                  <a:schemeClr val="tx1"/>
                </a:solidFill>
                <a:latin typeface="Comic Sans MS" panose="030F0702030302020204" pitchFamily="66" charset="0"/>
              </a:defRPr>
            </a:lvl9pPr>
          </a:lstStyle>
          <a:p>
            <a:pPr eaLnBrk="1" hangingPunct="1">
              <a:spcBef>
                <a:spcPct val="0"/>
              </a:spcBef>
            </a:pPr>
            <a:fld id="{6BA1E1BC-B443-4F72-8F59-EF5A26E012A7}" type="slidenum">
              <a:rPr lang="cs-CZ" altLang="cs-CZ"/>
              <a:pPr eaLnBrk="1" hangingPunct="1">
                <a:spcBef>
                  <a:spcPct val="0"/>
                </a:spcBef>
              </a:pPr>
              <a:t>42</a:t>
            </a:fld>
            <a:endParaRPr lang="cs-CZ" altLang="cs-CZ"/>
          </a:p>
        </p:txBody>
      </p:sp>
      <p:sp>
        <p:nvSpPr>
          <p:cNvPr id="69635" name="Rectangle 2">
            <a:extLst>
              <a:ext uri="{FF2B5EF4-FFF2-40B4-BE49-F238E27FC236}">
                <a16:creationId xmlns:a16="http://schemas.microsoft.com/office/drawing/2014/main" id="{3E300DCD-3FB1-4161-BB15-866A7ED10ED5}"/>
              </a:ext>
            </a:extLst>
          </p:cNvPr>
          <p:cNvSpPr>
            <a:spLocks noGrp="1" noRot="1" noChangeAspect="1" noChangeArrowheads="1" noTextEdit="1"/>
          </p:cNvSpPr>
          <p:nvPr>
            <p:ph type="sldImg"/>
          </p:nvPr>
        </p:nvSpPr>
        <p:spPr>
          <a:solidFill>
            <a:srgbClr val="FFFFFF"/>
          </a:solidFill>
          <a:ln/>
        </p:spPr>
      </p:sp>
      <p:sp>
        <p:nvSpPr>
          <p:cNvPr id="69636" name="Rectangle 3">
            <a:extLst>
              <a:ext uri="{FF2B5EF4-FFF2-40B4-BE49-F238E27FC236}">
                <a16:creationId xmlns:a16="http://schemas.microsoft.com/office/drawing/2014/main" id="{3717C022-73CA-4AF7-B731-DC6481196B76}"/>
              </a:ext>
            </a:extLst>
          </p:cNvPr>
          <p:cNvSpPr>
            <a:spLocks noGrp="1" noChangeArrowheads="1"/>
          </p:cNvSpPr>
          <p:nvPr>
            <p:ph type="body" idx="1"/>
          </p:nvPr>
        </p:nvSpPr>
        <p:spPr>
          <a:xfrm>
            <a:off x="685800" y="4344333"/>
            <a:ext cx="5486400" cy="4114427"/>
          </a:xfrm>
          <a:solidFill>
            <a:srgbClr val="FFFFFF"/>
          </a:solidFill>
          <a:ln>
            <a:solidFill>
              <a:srgbClr val="000000"/>
            </a:solidFill>
            <a:miter lim="800000"/>
            <a:headEnd/>
            <a:tailEnd/>
          </a:ln>
        </p:spPr>
        <p:txBody>
          <a:bodyPr/>
          <a:lstStyle/>
          <a:p>
            <a:pPr eaLnBrk="1" hangingPunct="1"/>
            <a:endParaRPr lang="cs-CZ" altLang="cs-CZ"/>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3D2A593D-CC65-4FC8-B56C-C470F717860F}"/>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Comic Sans MS" panose="030F0702030302020204" pitchFamily="66" charset="0"/>
              </a:defRPr>
            </a:lvl1pPr>
            <a:lvl2pPr marL="742950" indent="-285750" eaLnBrk="0" hangingPunct="0">
              <a:spcBef>
                <a:spcPct val="30000"/>
              </a:spcBef>
              <a:defRPr sz="1200">
                <a:solidFill>
                  <a:schemeClr val="tx1"/>
                </a:solidFill>
                <a:latin typeface="Comic Sans MS" panose="030F0702030302020204" pitchFamily="66" charset="0"/>
              </a:defRPr>
            </a:lvl2pPr>
            <a:lvl3pPr marL="1143000" indent="-228600" eaLnBrk="0" hangingPunct="0">
              <a:spcBef>
                <a:spcPct val="30000"/>
              </a:spcBef>
              <a:defRPr sz="1200">
                <a:solidFill>
                  <a:schemeClr val="tx1"/>
                </a:solidFill>
                <a:latin typeface="Comic Sans MS" panose="030F0702030302020204" pitchFamily="66" charset="0"/>
              </a:defRPr>
            </a:lvl3pPr>
            <a:lvl4pPr marL="1600200" indent="-228600" eaLnBrk="0" hangingPunct="0">
              <a:spcBef>
                <a:spcPct val="30000"/>
              </a:spcBef>
              <a:defRPr sz="1200">
                <a:solidFill>
                  <a:schemeClr val="tx1"/>
                </a:solidFill>
                <a:latin typeface="Comic Sans MS" panose="030F0702030302020204" pitchFamily="66" charset="0"/>
              </a:defRPr>
            </a:lvl4pPr>
            <a:lvl5pPr marL="2057400" indent="-228600" eaLnBrk="0" hangingPunct="0">
              <a:spcBef>
                <a:spcPct val="30000"/>
              </a:spcBef>
              <a:defRPr sz="1200">
                <a:solidFill>
                  <a:schemeClr val="tx1"/>
                </a:solidFill>
                <a:latin typeface="Comic Sans MS" panose="030F0702030302020204" pitchFamily="66" charset="0"/>
              </a:defRPr>
            </a:lvl5pPr>
            <a:lvl6pPr marL="2514600" indent="-228600" eaLnBrk="0" fontAlgn="base" hangingPunct="0">
              <a:spcBef>
                <a:spcPct val="30000"/>
              </a:spcBef>
              <a:spcAft>
                <a:spcPct val="0"/>
              </a:spcAft>
              <a:defRPr sz="1200">
                <a:solidFill>
                  <a:schemeClr val="tx1"/>
                </a:solidFill>
                <a:latin typeface="Comic Sans MS" panose="030F0702030302020204" pitchFamily="66" charset="0"/>
              </a:defRPr>
            </a:lvl6pPr>
            <a:lvl7pPr marL="2971800" indent="-228600" eaLnBrk="0" fontAlgn="base" hangingPunct="0">
              <a:spcBef>
                <a:spcPct val="30000"/>
              </a:spcBef>
              <a:spcAft>
                <a:spcPct val="0"/>
              </a:spcAft>
              <a:defRPr sz="1200">
                <a:solidFill>
                  <a:schemeClr val="tx1"/>
                </a:solidFill>
                <a:latin typeface="Comic Sans MS" panose="030F0702030302020204" pitchFamily="66" charset="0"/>
              </a:defRPr>
            </a:lvl7pPr>
            <a:lvl8pPr marL="3429000" indent="-228600" eaLnBrk="0" fontAlgn="base" hangingPunct="0">
              <a:spcBef>
                <a:spcPct val="30000"/>
              </a:spcBef>
              <a:spcAft>
                <a:spcPct val="0"/>
              </a:spcAft>
              <a:defRPr sz="1200">
                <a:solidFill>
                  <a:schemeClr val="tx1"/>
                </a:solidFill>
                <a:latin typeface="Comic Sans MS" panose="030F0702030302020204" pitchFamily="66" charset="0"/>
              </a:defRPr>
            </a:lvl8pPr>
            <a:lvl9pPr marL="3886200" indent="-228600" eaLnBrk="0" fontAlgn="base" hangingPunct="0">
              <a:spcBef>
                <a:spcPct val="30000"/>
              </a:spcBef>
              <a:spcAft>
                <a:spcPct val="0"/>
              </a:spcAft>
              <a:defRPr sz="1200">
                <a:solidFill>
                  <a:schemeClr val="tx1"/>
                </a:solidFill>
                <a:latin typeface="Comic Sans MS" panose="030F0702030302020204" pitchFamily="66" charset="0"/>
              </a:defRPr>
            </a:lvl9pPr>
          </a:lstStyle>
          <a:p>
            <a:pPr eaLnBrk="1" hangingPunct="1">
              <a:spcBef>
                <a:spcPct val="0"/>
              </a:spcBef>
            </a:pPr>
            <a:fld id="{84E10E03-6459-4897-AC5C-FAC803A930C4}" type="slidenum">
              <a:rPr lang="cs-CZ" altLang="cs-CZ"/>
              <a:pPr eaLnBrk="1" hangingPunct="1">
                <a:spcBef>
                  <a:spcPct val="0"/>
                </a:spcBef>
              </a:pPr>
              <a:t>43</a:t>
            </a:fld>
            <a:endParaRPr lang="cs-CZ" altLang="cs-CZ"/>
          </a:p>
        </p:txBody>
      </p:sp>
      <p:sp>
        <p:nvSpPr>
          <p:cNvPr id="70659" name="Rectangle 2">
            <a:extLst>
              <a:ext uri="{FF2B5EF4-FFF2-40B4-BE49-F238E27FC236}">
                <a16:creationId xmlns:a16="http://schemas.microsoft.com/office/drawing/2014/main" id="{F740E4AC-B776-4B50-A530-12335F591C0E}"/>
              </a:ext>
            </a:extLst>
          </p:cNvPr>
          <p:cNvSpPr>
            <a:spLocks noGrp="1" noRot="1" noChangeAspect="1" noChangeArrowheads="1" noTextEdit="1"/>
          </p:cNvSpPr>
          <p:nvPr>
            <p:ph type="sldImg"/>
          </p:nvPr>
        </p:nvSpPr>
        <p:spPr>
          <a:solidFill>
            <a:srgbClr val="FFFFFF"/>
          </a:solidFill>
          <a:ln/>
        </p:spPr>
      </p:sp>
      <p:sp>
        <p:nvSpPr>
          <p:cNvPr id="70660" name="Rectangle 3">
            <a:extLst>
              <a:ext uri="{FF2B5EF4-FFF2-40B4-BE49-F238E27FC236}">
                <a16:creationId xmlns:a16="http://schemas.microsoft.com/office/drawing/2014/main" id="{D20429F2-D626-4903-A15C-7CD94AA9754E}"/>
              </a:ext>
            </a:extLst>
          </p:cNvPr>
          <p:cNvSpPr>
            <a:spLocks noGrp="1" noChangeArrowheads="1"/>
          </p:cNvSpPr>
          <p:nvPr>
            <p:ph type="body" idx="1"/>
          </p:nvPr>
        </p:nvSpPr>
        <p:spPr>
          <a:xfrm>
            <a:off x="685800" y="4344333"/>
            <a:ext cx="5486400" cy="4114427"/>
          </a:xfrm>
          <a:solidFill>
            <a:srgbClr val="FFFFFF"/>
          </a:solidFill>
          <a:ln>
            <a:solidFill>
              <a:srgbClr val="000000"/>
            </a:solidFill>
            <a:miter lim="800000"/>
            <a:headEnd/>
            <a:tailEnd/>
          </a:ln>
        </p:spPr>
        <p:txBody>
          <a:bodyPr/>
          <a:lstStyle/>
          <a:p>
            <a:pPr eaLnBrk="1" hangingPunct="1"/>
            <a:endParaRPr lang="cs-CZ" altLang="cs-CZ"/>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852FE0FB-A0D4-4893-8674-6B5FFC2D5425}"/>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Comic Sans MS" panose="030F0702030302020204" pitchFamily="66" charset="0"/>
              </a:defRPr>
            </a:lvl1pPr>
            <a:lvl2pPr marL="742950" indent="-285750" eaLnBrk="0" hangingPunct="0">
              <a:spcBef>
                <a:spcPct val="30000"/>
              </a:spcBef>
              <a:defRPr sz="1200">
                <a:solidFill>
                  <a:schemeClr val="tx1"/>
                </a:solidFill>
                <a:latin typeface="Comic Sans MS" panose="030F0702030302020204" pitchFamily="66" charset="0"/>
              </a:defRPr>
            </a:lvl2pPr>
            <a:lvl3pPr marL="1143000" indent="-228600" eaLnBrk="0" hangingPunct="0">
              <a:spcBef>
                <a:spcPct val="30000"/>
              </a:spcBef>
              <a:defRPr sz="1200">
                <a:solidFill>
                  <a:schemeClr val="tx1"/>
                </a:solidFill>
                <a:latin typeface="Comic Sans MS" panose="030F0702030302020204" pitchFamily="66" charset="0"/>
              </a:defRPr>
            </a:lvl3pPr>
            <a:lvl4pPr marL="1600200" indent="-228600" eaLnBrk="0" hangingPunct="0">
              <a:spcBef>
                <a:spcPct val="30000"/>
              </a:spcBef>
              <a:defRPr sz="1200">
                <a:solidFill>
                  <a:schemeClr val="tx1"/>
                </a:solidFill>
                <a:latin typeface="Comic Sans MS" panose="030F0702030302020204" pitchFamily="66" charset="0"/>
              </a:defRPr>
            </a:lvl4pPr>
            <a:lvl5pPr marL="2057400" indent="-228600" eaLnBrk="0" hangingPunct="0">
              <a:spcBef>
                <a:spcPct val="30000"/>
              </a:spcBef>
              <a:defRPr sz="1200">
                <a:solidFill>
                  <a:schemeClr val="tx1"/>
                </a:solidFill>
                <a:latin typeface="Comic Sans MS" panose="030F0702030302020204" pitchFamily="66" charset="0"/>
              </a:defRPr>
            </a:lvl5pPr>
            <a:lvl6pPr marL="2514600" indent="-228600" eaLnBrk="0" fontAlgn="base" hangingPunct="0">
              <a:spcBef>
                <a:spcPct val="30000"/>
              </a:spcBef>
              <a:spcAft>
                <a:spcPct val="0"/>
              </a:spcAft>
              <a:defRPr sz="1200">
                <a:solidFill>
                  <a:schemeClr val="tx1"/>
                </a:solidFill>
                <a:latin typeface="Comic Sans MS" panose="030F0702030302020204" pitchFamily="66" charset="0"/>
              </a:defRPr>
            </a:lvl6pPr>
            <a:lvl7pPr marL="2971800" indent="-228600" eaLnBrk="0" fontAlgn="base" hangingPunct="0">
              <a:spcBef>
                <a:spcPct val="30000"/>
              </a:spcBef>
              <a:spcAft>
                <a:spcPct val="0"/>
              </a:spcAft>
              <a:defRPr sz="1200">
                <a:solidFill>
                  <a:schemeClr val="tx1"/>
                </a:solidFill>
                <a:latin typeface="Comic Sans MS" panose="030F0702030302020204" pitchFamily="66" charset="0"/>
              </a:defRPr>
            </a:lvl7pPr>
            <a:lvl8pPr marL="3429000" indent="-228600" eaLnBrk="0" fontAlgn="base" hangingPunct="0">
              <a:spcBef>
                <a:spcPct val="30000"/>
              </a:spcBef>
              <a:spcAft>
                <a:spcPct val="0"/>
              </a:spcAft>
              <a:defRPr sz="1200">
                <a:solidFill>
                  <a:schemeClr val="tx1"/>
                </a:solidFill>
                <a:latin typeface="Comic Sans MS" panose="030F0702030302020204" pitchFamily="66" charset="0"/>
              </a:defRPr>
            </a:lvl8pPr>
            <a:lvl9pPr marL="3886200" indent="-228600" eaLnBrk="0" fontAlgn="base" hangingPunct="0">
              <a:spcBef>
                <a:spcPct val="30000"/>
              </a:spcBef>
              <a:spcAft>
                <a:spcPct val="0"/>
              </a:spcAft>
              <a:defRPr sz="1200">
                <a:solidFill>
                  <a:schemeClr val="tx1"/>
                </a:solidFill>
                <a:latin typeface="Comic Sans MS" panose="030F0702030302020204" pitchFamily="66" charset="0"/>
              </a:defRPr>
            </a:lvl9pPr>
          </a:lstStyle>
          <a:p>
            <a:pPr eaLnBrk="1" hangingPunct="1">
              <a:spcBef>
                <a:spcPct val="0"/>
              </a:spcBef>
            </a:pPr>
            <a:fld id="{2D1BB86C-A410-46CD-94A8-48B7F82104A8}" type="slidenum">
              <a:rPr lang="cs-CZ" altLang="cs-CZ"/>
              <a:pPr eaLnBrk="1" hangingPunct="1">
                <a:spcBef>
                  <a:spcPct val="0"/>
                </a:spcBef>
              </a:pPr>
              <a:t>45</a:t>
            </a:fld>
            <a:endParaRPr lang="cs-CZ" altLang="cs-CZ"/>
          </a:p>
        </p:txBody>
      </p:sp>
      <p:sp>
        <p:nvSpPr>
          <p:cNvPr id="73731" name="Rectangle 2">
            <a:extLst>
              <a:ext uri="{FF2B5EF4-FFF2-40B4-BE49-F238E27FC236}">
                <a16:creationId xmlns:a16="http://schemas.microsoft.com/office/drawing/2014/main" id="{E4B11A06-C119-4E92-BC98-D6D8B7892F13}"/>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FCBA792A-54D2-4438-9420-716F2C418CF4}"/>
              </a:ext>
            </a:extLst>
          </p:cNvPr>
          <p:cNvSpPr>
            <a:spLocks noGrp="1" noChangeArrowheads="1"/>
          </p:cNvSpPr>
          <p:nvPr>
            <p:ph type="body" idx="1"/>
          </p:nvPr>
        </p:nvSpPr>
        <p:spPr>
          <a:noFill/>
        </p:spPr>
        <p:txBody>
          <a:bodyPr/>
          <a:lstStyle/>
          <a:p>
            <a:pPr eaLnBrk="1" hangingPunct="1"/>
            <a:r>
              <a:rPr lang="cs-CZ" altLang="cs-CZ" dirty="0"/>
              <a:t>https://www.alamy.com/stock-photo-polio-virus-tem-134945580.html</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https://www.researchgate.net/figure/Flowchart-of-electron-tomography-The-specimen-is-tilted-incrementally-along-an-axis_fig3_230569000</a:t>
            </a:r>
          </a:p>
        </p:txBody>
      </p:sp>
      <p:sp>
        <p:nvSpPr>
          <p:cNvPr id="4" name="Zástupný symbol pro číslo snímku 3"/>
          <p:cNvSpPr>
            <a:spLocks noGrp="1"/>
          </p:cNvSpPr>
          <p:nvPr>
            <p:ph type="sldNum" sz="quarter" idx="10"/>
          </p:nvPr>
        </p:nvSpPr>
        <p:spPr/>
        <p:txBody>
          <a:bodyPr/>
          <a:lstStyle/>
          <a:p>
            <a:fld id="{86106318-57ED-4C67-B072-1C8F7333361D}" type="slidenum">
              <a:rPr lang="cs-CZ" smtClean="0"/>
              <a:t>46</a:t>
            </a:fld>
            <a:endParaRPr lang="cs-CZ"/>
          </a:p>
        </p:txBody>
      </p:sp>
    </p:spTree>
    <p:extLst>
      <p:ext uri="{BB962C8B-B14F-4D97-AF65-F5344CB8AC3E}">
        <p14:creationId xmlns:p14="http://schemas.microsoft.com/office/powerpoint/2010/main" val="1323682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CF8B49-6912-432C-849B-B60A01C22096}" type="slidenum">
              <a:rPr lang="en-US"/>
              <a:pPr/>
              <a:t>8</a:t>
            </a:fld>
            <a:endParaRPr lang="en-US" dirty="0"/>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endParaRPr lang="en-US" sz="1200" kern="1200" dirty="0">
              <a:solidFill>
                <a:schemeClr val="tx1"/>
              </a:solidFill>
              <a:latin typeface="Arial" charset="0"/>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a:p>
            <a:r>
              <a:rPr lang="en-US" dirty="0"/>
              <a:t>Harlow, M.L., et al. (2001). The architecture of active zone material at the frog’s neuromuscular junction. </a:t>
            </a:r>
            <a:r>
              <a:rPr lang="en-US" i="1" dirty="0"/>
              <a:t>Nature</a:t>
            </a:r>
            <a:r>
              <a:rPr lang="en-US" dirty="0"/>
              <a:t>: Macmillan Publishers Ltd.</a:t>
            </a:r>
            <a:endParaRPr lang="cs-CZ" dirty="0"/>
          </a:p>
          <a:p>
            <a:endParaRPr lang="cs-CZ" dirty="0"/>
          </a:p>
        </p:txBody>
      </p:sp>
      <p:sp>
        <p:nvSpPr>
          <p:cNvPr id="4" name="Zástupný symbol pro číslo snímku 3"/>
          <p:cNvSpPr>
            <a:spLocks noGrp="1"/>
          </p:cNvSpPr>
          <p:nvPr>
            <p:ph type="sldNum" sz="quarter" idx="10"/>
          </p:nvPr>
        </p:nvSpPr>
        <p:spPr/>
        <p:txBody>
          <a:bodyPr/>
          <a:lstStyle/>
          <a:p>
            <a:fld id="{86106318-57ED-4C67-B072-1C8F7333361D}" type="slidenum">
              <a:rPr lang="cs-CZ" smtClean="0"/>
              <a:t>47</a:t>
            </a:fld>
            <a:endParaRPr lang="cs-CZ"/>
          </a:p>
        </p:txBody>
      </p:sp>
    </p:spTree>
    <p:extLst>
      <p:ext uri="{BB962C8B-B14F-4D97-AF65-F5344CB8AC3E}">
        <p14:creationId xmlns:p14="http://schemas.microsoft.com/office/powerpoint/2010/main" val="39956815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https://www.jeol.co.jp/en/applications/detail/1695.html</a:t>
            </a:r>
          </a:p>
        </p:txBody>
      </p:sp>
      <p:sp>
        <p:nvSpPr>
          <p:cNvPr id="4" name="Zástupný symbol pro číslo snímku 3"/>
          <p:cNvSpPr>
            <a:spLocks noGrp="1"/>
          </p:cNvSpPr>
          <p:nvPr>
            <p:ph type="sldNum" sz="quarter" idx="10"/>
          </p:nvPr>
        </p:nvSpPr>
        <p:spPr/>
        <p:txBody>
          <a:bodyPr/>
          <a:lstStyle/>
          <a:p>
            <a:fld id="{86106318-57ED-4C67-B072-1C8F7333361D}" type="slidenum">
              <a:rPr lang="cs-CZ" smtClean="0"/>
              <a:t>48</a:t>
            </a:fld>
            <a:endParaRPr lang="cs-CZ"/>
          </a:p>
        </p:txBody>
      </p:sp>
    </p:spTree>
    <p:extLst>
      <p:ext uri="{BB962C8B-B14F-4D97-AF65-F5344CB8AC3E}">
        <p14:creationId xmlns:p14="http://schemas.microsoft.com/office/powerpoint/2010/main" val="33387274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a:t>https://docplayer.cz/23452724-M-i-k-r-o-s-k-o-p-i-e.html</a:t>
            </a:r>
          </a:p>
          <a:p>
            <a:endParaRPr lang="cs-CZ" dirty="0"/>
          </a:p>
        </p:txBody>
      </p:sp>
      <p:sp>
        <p:nvSpPr>
          <p:cNvPr id="4" name="Zástupný symbol pro číslo snímku 3"/>
          <p:cNvSpPr>
            <a:spLocks noGrp="1"/>
          </p:cNvSpPr>
          <p:nvPr>
            <p:ph type="sldNum" sz="quarter" idx="10"/>
          </p:nvPr>
        </p:nvSpPr>
        <p:spPr/>
        <p:txBody>
          <a:bodyPr/>
          <a:lstStyle/>
          <a:p>
            <a:fld id="{86106318-57ED-4C67-B072-1C8F7333361D}" type="slidenum">
              <a:rPr lang="cs-CZ" smtClean="0"/>
              <a:t>49</a:t>
            </a:fld>
            <a:endParaRPr lang="cs-CZ"/>
          </a:p>
        </p:txBody>
      </p:sp>
    </p:spTree>
    <p:extLst>
      <p:ext uri="{BB962C8B-B14F-4D97-AF65-F5344CB8AC3E}">
        <p14:creationId xmlns:p14="http://schemas.microsoft.com/office/powerpoint/2010/main" val="8116366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a:t>https://www.thermofisher.com/cz/en/home/electron-microscopy/life-sciences/pathology-research.html</a:t>
            </a:r>
          </a:p>
          <a:p>
            <a:endParaRPr lang="cs-CZ" dirty="0"/>
          </a:p>
        </p:txBody>
      </p:sp>
      <p:sp>
        <p:nvSpPr>
          <p:cNvPr id="4" name="Zástupný symbol pro číslo snímku 3"/>
          <p:cNvSpPr>
            <a:spLocks noGrp="1"/>
          </p:cNvSpPr>
          <p:nvPr>
            <p:ph type="sldNum" sz="quarter" idx="10"/>
          </p:nvPr>
        </p:nvSpPr>
        <p:spPr/>
        <p:txBody>
          <a:bodyPr/>
          <a:lstStyle/>
          <a:p>
            <a:fld id="{86106318-57ED-4C67-B072-1C8F7333361D}" type="slidenum">
              <a:rPr lang="cs-CZ" smtClean="0"/>
              <a:t>51</a:t>
            </a:fld>
            <a:endParaRPr lang="cs-CZ"/>
          </a:p>
        </p:txBody>
      </p:sp>
    </p:spTree>
    <p:extLst>
      <p:ext uri="{BB962C8B-B14F-4D97-AF65-F5344CB8AC3E}">
        <p14:creationId xmlns:p14="http://schemas.microsoft.com/office/powerpoint/2010/main" val="4201527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86106318-57ED-4C67-B072-1C8F7333361D}" type="slidenum">
              <a:rPr lang="cs-CZ" smtClean="0"/>
              <a:t>14</a:t>
            </a:fld>
            <a:endParaRPr lang="cs-CZ"/>
          </a:p>
        </p:txBody>
      </p:sp>
    </p:spTree>
    <p:extLst>
      <p:ext uri="{BB962C8B-B14F-4D97-AF65-F5344CB8AC3E}">
        <p14:creationId xmlns:p14="http://schemas.microsoft.com/office/powerpoint/2010/main" val="3743970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194E7834-584B-4751-84C7-84FCA7184957}"/>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Comic Sans MS" panose="030F0702030302020204" pitchFamily="66" charset="0"/>
              </a:defRPr>
            </a:lvl1pPr>
            <a:lvl2pPr marL="742950" indent="-285750" eaLnBrk="0" hangingPunct="0">
              <a:spcBef>
                <a:spcPct val="30000"/>
              </a:spcBef>
              <a:defRPr sz="1200">
                <a:solidFill>
                  <a:schemeClr val="tx1"/>
                </a:solidFill>
                <a:latin typeface="Comic Sans MS" panose="030F0702030302020204" pitchFamily="66" charset="0"/>
              </a:defRPr>
            </a:lvl2pPr>
            <a:lvl3pPr marL="1143000" indent="-228600" eaLnBrk="0" hangingPunct="0">
              <a:spcBef>
                <a:spcPct val="30000"/>
              </a:spcBef>
              <a:defRPr sz="1200">
                <a:solidFill>
                  <a:schemeClr val="tx1"/>
                </a:solidFill>
                <a:latin typeface="Comic Sans MS" panose="030F0702030302020204" pitchFamily="66" charset="0"/>
              </a:defRPr>
            </a:lvl3pPr>
            <a:lvl4pPr marL="1600200" indent="-228600" eaLnBrk="0" hangingPunct="0">
              <a:spcBef>
                <a:spcPct val="30000"/>
              </a:spcBef>
              <a:defRPr sz="1200">
                <a:solidFill>
                  <a:schemeClr val="tx1"/>
                </a:solidFill>
                <a:latin typeface="Comic Sans MS" panose="030F0702030302020204" pitchFamily="66" charset="0"/>
              </a:defRPr>
            </a:lvl4pPr>
            <a:lvl5pPr marL="2057400" indent="-228600" eaLnBrk="0" hangingPunct="0">
              <a:spcBef>
                <a:spcPct val="30000"/>
              </a:spcBef>
              <a:defRPr sz="1200">
                <a:solidFill>
                  <a:schemeClr val="tx1"/>
                </a:solidFill>
                <a:latin typeface="Comic Sans MS" panose="030F0702030302020204" pitchFamily="66" charset="0"/>
              </a:defRPr>
            </a:lvl5pPr>
            <a:lvl6pPr marL="2514600" indent="-228600" eaLnBrk="0" fontAlgn="base" hangingPunct="0">
              <a:spcBef>
                <a:spcPct val="30000"/>
              </a:spcBef>
              <a:spcAft>
                <a:spcPct val="0"/>
              </a:spcAft>
              <a:defRPr sz="1200">
                <a:solidFill>
                  <a:schemeClr val="tx1"/>
                </a:solidFill>
                <a:latin typeface="Comic Sans MS" panose="030F0702030302020204" pitchFamily="66" charset="0"/>
              </a:defRPr>
            </a:lvl6pPr>
            <a:lvl7pPr marL="2971800" indent="-228600" eaLnBrk="0" fontAlgn="base" hangingPunct="0">
              <a:spcBef>
                <a:spcPct val="30000"/>
              </a:spcBef>
              <a:spcAft>
                <a:spcPct val="0"/>
              </a:spcAft>
              <a:defRPr sz="1200">
                <a:solidFill>
                  <a:schemeClr val="tx1"/>
                </a:solidFill>
                <a:latin typeface="Comic Sans MS" panose="030F0702030302020204" pitchFamily="66" charset="0"/>
              </a:defRPr>
            </a:lvl7pPr>
            <a:lvl8pPr marL="3429000" indent="-228600" eaLnBrk="0" fontAlgn="base" hangingPunct="0">
              <a:spcBef>
                <a:spcPct val="30000"/>
              </a:spcBef>
              <a:spcAft>
                <a:spcPct val="0"/>
              </a:spcAft>
              <a:defRPr sz="1200">
                <a:solidFill>
                  <a:schemeClr val="tx1"/>
                </a:solidFill>
                <a:latin typeface="Comic Sans MS" panose="030F0702030302020204" pitchFamily="66" charset="0"/>
              </a:defRPr>
            </a:lvl8pPr>
            <a:lvl9pPr marL="3886200" indent="-228600" eaLnBrk="0" fontAlgn="base" hangingPunct="0">
              <a:spcBef>
                <a:spcPct val="30000"/>
              </a:spcBef>
              <a:spcAft>
                <a:spcPct val="0"/>
              </a:spcAft>
              <a:defRPr sz="1200">
                <a:solidFill>
                  <a:schemeClr val="tx1"/>
                </a:solidFill>
                <a:latin typeface="Comic Sans MS" panose="030F0702030302020204" pitchFamily="66" charset="0"/>
              </a:defRPr>
            </a:lvl9pPr>
          </a:lstStyle>
          <a:p>
            <a:pPr eaLnBrk="1" hangingPunct="1">
              <a:spcBef>
                <a:spcPct val="0"/>
              </a:spcBef>
            </a:pPr>
            <a:fld id="{04414607-4A41-4603-9DAA-743819E94EFC}" type="slidenum">
              <a:rPr lang="cs-CZ" altLang="cs-CZ"/>
              <a:pPr eaLnBrk="1" hangingPunct="1">
                <a:spcBef>
                  <a:spcPct val="0"/>
                </a:spcBef>
              </a:pPr>
              <a:t>17</a:t>
            </a:fld>
            <a:endParaRPr lang="cs-CZ" altLang="cs-CZ"/>
          </a:p>
        </p:txBody>
      </p:sp>
      <p:sp>
        <p:nvSpPr>
          <p:cNvPr id="56323" name="Rectangle 2">
            <a:extLst>
              <a:ext uri="{FF2B5EF4-FFF2-40B4-BE49-F238E27FC236}">
                <a16:creationId xmlns:a16="http://schemas.microsoft.com/office/drawing/2014/main" id="{69569B66-98D4-4FCE-863A-6A6DEE5B4CED}"/>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C66AC47D-1F04-4326-8FBD-A9F18E14B64F}"/>
              </a:ext>
            </a:extLst>
          </p:cNvPr>
          <p:cNvSpPr>
            <a:spLocks noGrp="1" noChangeArrowheads="1"/>
          </p:cNvSpPr>
          <p:nvPr>
            <p:ph type="body" idx="1"/>
          </p:nvPr>
        </p:nvSpPr>
        <p:spPr>
          <a:noFill/>
        </p:spPr>
        <p:txBody>
          <a:bodyPr/>
          <a:lstStyle/>
          <a:p>
            <a:pPr eaLnBrk="1" hangingPunct="1"/>
            <a:endParaRPr lang="cs-CZ" altLang="cs-CZ"/>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86106318-57ED-4C67-B072-1C8F7333361D}" type="slidenum">
              <a:rPr lang="cs-CZ" smtClean="0"/>
              <a:t>20</a:t>
            </a:fld>
            <a:endParaRPr lang="cs-CZ"/>
          </a:p>
        </p:txBody>
      </p:sp>
    </p:spTree>
    <p:extLst>
      <p:ext uri="{BB962C8B-B14F-4D97-AF65-F5344CB8AC3E}">
        <p14:creationId xmlns:p14="http://schemas.microsoft.com/office/powerpoint/2010/main" val="3131009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71FC8B-54D8-4896-9EAC-823B3EAB141C}" type="slidenum">
              <a:rPr lang="en-US"/>
              <a:pPr/>
              <a:t>22</a:t>
            </a:fld>
            <a:endParaRPr lang="en-US" dirty="0"/>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https://gizmodo.uol.com.br/coronavirus-tem-cura-tudo-o-que-voce-precisa-saber/</a:t>
            </a:r>
          </a:p>
          <a:p>
            <a:pPr algn="l"/>
            <a:r>
              <a:rPr lang="cs-CZ" sz="1200" dirty="0"/>
              <a:t>https://analyticalscience.wiley.com/do/10.1002/was.00020044</a:t>
            </a:r>
          </a:p>
        </p:txBody>
      </p:sp>
      <p:sp>
        <p:nvSpPr>
          <p:cNvPr id="4" name="Zástupný symbol pro číslo snímku 3"/>
          <p:cNvSpPr>
            <a:spLocks noGrp="1"/>
          </p:cNvSpPr>
          <p:nvPr>
            <p:ph type="sldNum" sz="quarter" idx="10"/>
          </p:nvPr>
        </p:nvSpPr>
        <p:spPr/>
        <p:txBody>
          <a:bodyPr/>
          <a:lstStyle/>
          <a:p>
            <a:fld id="{86106318-57ED-4C67-B072-1C8F7333361D}" type="slidenum">
              <a:rPr lang="cs-CZ" smtClean="0"/>
              <a:t>24</a:t>
            </a:fld>
            <a:endParaRPr lang="cs-CZ"/>
          </a:p>
        </p:txBody>
      </p:sp>
    </p:spTree>
    <p:extLst>
      <p:ext uri="{BB962C8B-B14F-4D97-AF65-F5344CB8AC3E}">
        <p14:creationId xmlns:p14="http://schemas.microsoft.com/office/powerpoint/2010/main" val="3543972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C34D93B7-E56F-48C5-B0F6-E3E189BE9B8E}"/>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Comic Sans MS" panose="030F0702030302020204" pitchFamily="66" charset="0"/>
              </a:defRPr>
            </a:lvl1pPr>
            <a:lvl2pPr marL="742950" indent="-285750" eaLnBrk="0" hangingPunct="0">
              <a:spcBef>
                <a:spcPct val="30000"/>
              </a:spcBef>
              <a:defRPr sz="1200">
                <a:solidFill>
                  <a:schemeClr val="tx1"/>
                </a:solidFill>
                <a:latin typeface="Comic Sans MS" panose="030F0702030302020204" pitchFamily="66" charset="0"/>
              </a:defRPr>
            </a:lvl2pPr>
            <a:lvl3pPr marL="1143000" indent="-228600" eaLnBrk="0" hangingPunct="0">
              <a:spcBef>
                <a:spcPct val="30000"/>
              </a:spcBef>
              <a:defRPr sz="1200">
                <a:solidFill>
                  <a:schemeClr val="tx1"/>
                </a:solidFill>
                <a:latin typeface="Comic Sans MS" panose="030F0702030302020204" pitchFamily="66" charset="0"/>
              </a:defRPr>
            </a:lvl3pPr>
            <a:lvl4pPr marL="1600200" indent="-228600" eaLnBrk="0" hangingPunct="0">
              <a:spcBef>
                <a:spcPct val="30000"/>
              </a:spcBef>
              <a:defRPr sz="1200">
                <a:solidFill>
                  <a:schemeClr val="tx1"/>
                </a:solidFill>
                <a:latin typeface="Comic Sans MS" panose="030F0702030302020204" pitchFamily="66" charset="0"/>
              </a:defRPr>
            </a:lvl4pPr>
            <a:lvl5pPr marL="2057400" indent="-228600" eaLnBrk="0" hangingPunct="0">
              <a:spcBef>
                <a:spcPct val="30000"/>
              </a:spcBef>
              <a:defRPr sz="1200">
                <a:solidFill>
                  <a:schemeClr val="tx1"/>
                </a:solidFill>
                <a:latin typeface="Comic Sans MS" panose="030F0702030302020204" pitchFamily="66" charset="0"/>
              </a:defRPr>
            </a:lvl5pPr>
            <a:lvl6pPr marL="2514600" indent="-228600" eaLnBrk="0" fontAlgn="base" hangingPunct="0">
              <a:spcBef>
                <a:spcPct val="30000"/>
              </a:spcBef>
              <a:spcAft>
                <a:spcPct val="0"/>
              </a:spcAft>
              <a:defRPr sz="1200">
                <a:solidFill>
                  <a:schemeClr val="tx1"/>
                </a:solidFill>
                <a:latin typeface="Comic Sans MS" panose="030F0702030302020204" pitchFamily="66" charset="0"/>
              </a:defRPr>
            </a:lvl6pPr>
            <a:lvl7pPr marL="2971800" indent="-228600" eaLnBrk="0" fontAlgn="base" hangingPunct="0">
              <a:spcBef>
                <a:spcPct val="30000"/>
              </a:spcBef>
              <a:spcAft>
                <a:spcPct val="0"/>
              </a:spcAft>
              <a:defRPr sz="1200">
                <a:solidFill>
                  <a:schemeClr val="tx1"/>
                </a:solidFill>
                <a:latin typeface="Comic Sans MS" panose="030F0702030302020204" pitchFamily="66" charset="0"/>
              </a:defRPr>
            </a:lvl7pPr>
            <a:lvl8pPr marL="3429000" indent="-228600" eaLnBrk="0" fontAlgn="base" hangingPunct="0">
              <a:spcBef>
                <a:spcPct val="30000"/>
              </a:spcBef>
              <a:spcAft>
                <a:spcPct val="0"/>
              </a:spcAft>
              <a:defRPr sz="1200">
                <a:solidFill>
                  <a:schemeClr val="tx1"/>
                </a:solidFill>
                <a:latin typeface="Comic Sans MS" panose="030F0702030302020204" pitchFamily="66" charset="0"/>
              </a:defRPr>
            </a:lvl8pPr>
            <a:lvl9pPr marL="3886200" indent="-228600" eaLnBrk="0" fontAlgn="base" hangingPunct="0">
              <a:spcBef>
                <a:spcPct val="30000"/>
              </a:spcBef>
              <a:spcAft>
                <a:spcPct val="0"/>
              </a:spcAft>
              <a:defRPr sz="1200">
                <a:solidFill>
                  <a:schemeClr val="tx1"/>
                </a:solidFill>
                <a:latin typeface="Comic Sans MS" panose="030F0702030302020204" pitchFamily="66" charset="0"/>
              </a:defRPr>
            </a:lvl9pPr>
          </a:lstStyle>
          <a:p>
            <a:pPr eaLnBrk="1" hangingPunct="1">
              <a:spcBef>
                <a:spcPct val="0"/>
              </a:spcBef>
            </a:pPr>
            <a:fld id="{EDE55990-0354-4171-9E22-7FE7EF6F69CE}" type="slidenum">
              <a:rPr lang="cs-CZ" altLang="cs-CZ"/>
              <a:pPr eaLnBrk="1" hangingPunct="1">
                <a:spcBef>
                  <a:spcPct val="0"/>
                </a:spcBef>
              </a:pPr>
              <a:t>28</a:t>
            </a:fld>
            <a:endParaRPr lang="cs-CZ" altLang="cs-CZ"/>
          </a:p>
        </p:txBody>
      </p:sp>
      <p:sp>
        <p:nvSpPr>
          <p:cNvPr id="58371" name="Rectangle 2">
            <a:extLst>
              <a:ext uri="{FF2B5EF4-FFF2-40B4-BE49-F238E27FC236}">
                <a16:creationId xmlns:a16="http://schemas.microsoft.com/office/drawing/2014/main" id="{CDD86C60-DC98-4719-8241-4E452A723676}"/>
              </a:ext>
            </a:extLst>
          </p:cNvPr>
          <p:cNvSpPr>
            <a:spLocks noGrp="1" noRot="1" noChangeAspect="1" noChangeArrowheads="1" noTextEdit="1"/>
          </p:cNvSpPr>
          <p:nvPr>
            <p:ph type="sldImg"/>
          </p:nvPr>
        </p:nvSpPr>
        <p:spPr>
          <a:ln/>
        </p:spPr>
      </p:sp>
      <p:sp>
        <p:nvSpPr>
          <p:cNvPr id="58372" name="Rectangle 3">
            <a:extLst>
              <a:ext uri="{FF2B5EF4-FFF2-40B4-BE49-F238E27FC236}">
                <a16:creationId xmlns:a16="http://schemas.microsoft.com/office/drawing/2014/main" id="{C690A141-01BC-4FE1-B728-74A90A7890F1}"/>
              </a:ext>
            </a:extLst>
          </p:cNvPr>
          <p:cNvSpPr>
            <a:spLocks noGrp="1" noChangeArrowheads="1"/>
          </p:cNvSpPr>
          <p:nvPr>
            <p:ph type="body" idx="1"/>
          </p:nvPr>
        </p:nvSpPr>
        <p:spPr>
          <a:noFill/>
        </p:spPr>
        <p:txBody>
          <a:bodyPr/>
          <a:lstStyle/>
          <a:p>
            <a:pPr eaLnBrk="1" hangingPunct="1"/>
            <a:endParaRPr lang="cs-CZ" alt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CA" dirty="0"/>
              <a:t>pdf</a:t>
            </a:r>
            <a:endParaRPr lang="cs-CZ" dirty="0"/>
          </a:p>
        </p:txBody>
      </p:sp>
      <p:sp>
        <p:nvSpPr>
          <p:cNvPr id="4" name="Zástupný symbol pro číslo snímku 3"/>
          <p:cNvSpPr>
            <a:spLocks noGrp="1"/>
          </p:cNvSpPr>
          <p:nvPr>
            <p:ph type="sldNum" sz="quarter" idx="10"/>
          </p:nvPr>
        </p:nvSpPr>
        <p:spPr/>
        <p:txBody>
          <a:bodyPr/>
          <a:lstStyle/>
          <a:p>
            <a:fld id="{ED536680-A881-4422-8ED3-68B5E3DB90AB}" type="slidenum">
              <a:rPr lang="cs-CZ" smtClean="0"/>
              <a:t>32</a:t>
            </a:fld>
            <a:endParaRPr lang="cs-CZ"/>
          </a:p>
        </p:txBody>
      </p:sp>
    </p:spTree>
    <p:extLst>
      <p:ext uri="{BB962C8B-B14F-4D97-AF65-F5344CB8AC3E}">
        <p14:creationId xmlns:p14="http://schemas.microsoft.com/office/powerpoint/2010/main" val="2491042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Kliknutím lze upravit styl.</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F9E094CA-A0FE-40C4-9D05-67CBFA235542}" type="datetimeFigureOut">
              <a:rPr lang="cs-CZ" smtClean="0"/>
              <a:t>26.5.2020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D137D7D-8A42-49FA-A45A-0320AD000FAC}" type="slidenum">
              <a:rPr lang="cs-CZ" smtClean="0"/>
              <a:t>‹#›</a:t>
            </a:fld>
            <a:endParaRPr lang="cs-CZ"/>
          </a:p>
        </p:txBody>
      </p:sp>
    </p:spTree>
    <p:extLst>
      <p:ext uri="{BB962C8B-B14F-4D97-AF65-F5344CB8AC3E}">
        <p14:creationId xmlns:p14="http://schemas.microsoft.com/office/powerpoint/2010/main" val="400993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F9E094CA-A0FE-40C4-9D05-67CBFA235542}" type="datetimeFigureOut">
              <a:rPr lang="cs-CZ" smtClean="0"/>
              <a:t>26.5.2020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D137D7D-8A42-49FA-A45A-0320AD000FAC}" type="slidenum">
              <a:rPr lang="cs-CZ" smtClean="0"/>
              <a:t>‹#›</a:t>
            </a:fld>
            <a:endParaRPr lang="cs-CZ"/>
          </a:p>
        </p:txBody>
      </p:sp>
    </p:spTree>
    <p:extLst>
      <p:ext uri="{BB962C8B-B14F-4D97-AF65-F5344CB8AC3E}">
        <p14:creationId xmlns:p14="http://schemas.microsoft.com/office/powerpoint/2010/main" val="1745111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F9E094CA-A0FE-40C4-9D05-67CBFA235542}" type="datetimeFigureOut">
              <a:rPr lang="cs-CZ" smtClean="0"/>
              <a:t>26.5.2020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D137D7D-8A42-49FA-A45A-0320AD000FAC}" type="slidenum">
              <a:rPr lang="cs-CZ" smtClean="0"/>
              <a:t>‹#›</a:t>
            </a:fld>
            <a:endParaRPr lang="cs-CZ"/>
          </a:p>
        </p:txBody>
      </p:sp>
    </p:spTree>
    <p:extLst>
      <p:ext uri="{BB962C8B-B14F-4D97-AF65-F5344CB8AC3E}">
        <p14:creationId xmlns:p14="http://schemas.microsoft.com/office/powerpoint/2010/main" val="4037437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Kliknutím lze upravit styl.</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a:extLst>
              <a:ext uri="{FF2B5EF4-FFF2-40B4-BE49-F238E27FC236}">
                <a16:creationId xmlns:a16="http://schemas.microsoft.com/office/drawing/2014/main" id="{A828CC6F-BF83-4488-8550-923D62D39E20}"/>
              </a:ext>
            </a:extLst>
          </p:cNvPr>
          <p:cNvSpPr>
            <a:spLocks noGrp="1" noChangeArrowheads="1"/>
          </p:cNvSpPr>
          <p:nvPr>
            <p:ph type="dt" sz="half" idx="10"/>
          </p:nvPr>
        </p:nvSpPr>
        <p:spPr>
          <a:ln/>
        </p:spPr>
        <p:txBody>
          <a:bodyPr/>
          <a:lstStyle>
            <a:lvl1pPr>
              <a:defRPr/>
            </a:lvl1pPr>
          </a:lstStyle>
          <a:p>
            <a:pPr>
              <a:defRPr/>
            </a:pPr>
            <a:endParaRPr lang="cs-CZ"/>
          </a:p>
        </p:txBody>
      </p:sp>
      <p:sp>
        <p:nvSpPr>
          <p:cNvPr id="7" name="Rectangle 5">
            <a:extLst>
              <a:ext uri="{FF2B5EF4-FFF2-40B4-BE49-F238E27FC236}">
                <a16:creationId xmlns:a16="http://schemas.microsoft.com/office/drawing/2014/main" id="{D32609EE-0A43-4491-869F-9119FF60989E}"/>
              </a:ext>
            </a:extLst>
          </p:cNvPr>
          <p:cNvSpPr>
            <a:spLocks noGrp="1" noChangeArrowheads="1"/>
          </p:cNvSpPr>
          <p:nvPr>
            <p:ph type="ftr" sz="quarter" idx="11"/>
          </p:nvPr>
        </p:nvSpPr>
        <p:spPr>
          <a:ln/>
        </p:spPr>
        <p:txBody>
          <a:bodyPr/>
          <a:lstStyle>
            <a:lvl1pPr>
              <a:defRPr/>
            </a:lvl1pPr>
          </a:lstStyle>
          <a:p>
            <a:pPr>
              <a:defRPr/>
            </a:pPr>
            <a:endParaRPr lang="cs-CZ"/>
          </a:p>
        </p:txBody>
      </p:sp>
      <p:sp>
        <p:nvSpPr>
          <p:cNvPr id="8" name="Rectangle 6">
            <a:extLst>
              <a:ext uri="{FF2B5EF4-FFF2-40B4-BE49-F238E27FC236}">
                <a16:creationId xmlns:a16="http://schemas.microsoft.com/office/drawing/2014/main" id="{5E1DC7BE-5D1A-470A-B54F-DC5BB61977F7}"/>
              </a:ext>
            </a:extLst>
          </p:cNvPr>
          <p:cNvSpPr>
            <a:spLocks noGrp="1" noChangeArrowheads="1"/>
          </p:cNvSpPr>
          <p:nvPr>
            <p:ph type="sldNum" sz="quarter" idx="12"/>
          </p:nvPr>
        </p:nvSpPr>
        <p:spPr>
          <a:ln/>
        </p:spPr>
        <p:txBody>
          <a:bodyPr/>
          <a:lstStyle>
            <a:lvl1pPr>
              <a:defRPr/>
            </a:lvl1pPr>
          </a:lstStyle>
          <a:p>
            <a:fld id="{69CCE2D7-99BB-40E8-A824-3ECEBD326259}" type="slidenum">
              <a:rPr lang="cs-CZ" altLang="cs-CZ"/>
              <a:pPr/>
              <a:t>‹#›</a:t>
            </a:fld>
            <a:endParaRPr lang="cs-CZ" altLang="cs-CZ"/>
          </a:p>
        </p:txBody>
      </p:sp>
    </p:spTree>
    <p:extLst>
      <p:ext uri="{BB962C8B-B14F-4D97-AF65-F5344CB8AC3E}">
        <p14:creationId xmlns:p14="http://schemas.microsoft.com/office/powerpoint/2010/main" val="31406978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a:extLst>
              <a:ext uri="{FF2B5EF4-FFF2-40B4-BE49-F238E27FC236}">
                <a16:creationId xmlns:a16="http://schemas.microsoft.com/office/drawing/2014/main" id="{A540EAF8-5CA4-479C-8BC9-230A11A0A546}"/>
              </a:ext>
            </a:extLst>
          </p:cNvPr>
          <p:cNvSpPr>
            <a:spLocks noGrp="1" noChangeArrowheads="1"/>
          </p:cNvSpPr>
          <p:nvPr>
            <p:ph type="dt" sz="half" idx="10"/>
          </p:nvPr>
        </p:nvSpPr>
        <p:spPr>
          <a:ln/>
        </p:spPr>
        <p:txBody>
          <a:bodyPr/>
          <a:lstStyle>
            <a:lvl1pPr>
              <a:defRPr/>
            </a:lvl1pPr>
          </a:lstStyle>
          <a:p>
            <a:pPr>
              <a:defRPr/>
            </a:pPr>
            <a:endParaRPr lang="cs-CZ"/>
          </a:p>
        </p:txBody>
      </p:sp>
      <p:sp>
        <p:nvSpPr>
          <p:cNvPr id="7" name="Rectangle 5">
            <a:extLst>
              <a:ext uri="{FF2B5EF4-FFF2-40B4-BE49-F238E27FC236}">
                <a16:creationId xmlns:a16="http://schemas.microsoft.com/office/drawing/2014/main" id="{1A4A4A83-522E-4F40-9492-42528A846B77}"/>
              </a:ext>
            </a:extLst>
          </p:cNvPr>
          <p:cNvSpPr>
            <a:spLocks noGrp="1" noChangeArrowheads="1"/>
          </p:cNvSpPr>
          <p:nvPr>
            <p:ph type="ftr" sz="quarter" idx="11"/>
          </p:nvPr>
        </p:nvSpPr>
        <p:spPr>
          <a:ln/>
        </p:spPr>
        <p:txBody>
          <a:bodyPr/>
          <a:lstStyle>
            <a:lvl1pPr>
              <a:defRPr/>
            </a:lvl1pPr>
          </a:lstStyle>
          <a:p>
            <a:pPr>
              <a:defRPr/>
            </a:pPr>
            <a:endParaRPr lang="cs-CZ"/>
          </a:p>
        </p:txBody>
      </p:sp>
      <p:sp>
        <p:nvSpPr>
          <p:cNvPr id="8" name="Rectangle 6">
            <a:extLst>
              <a:ext uri="{FF2B5EF4-FFF2-40B4-BE49-F238E27FC236}">
                <a16:creationId xmlns:a16="http://schemas.microsoft.com/office/drawing/2014/main" id="{BBBCBCA0-1F78-40DD-8202-30B7B230E8AC}"/>
              </a:ext>
            </a:extLst>
          </p:cNvPr>
          <p:cNvSpPr>
            <a:spLocks noGrp="1" noChangeArrowheads="1"/>
          </p:cNvSpPr>
          <p:nvPr>
            <p:ph type="sldNum" sz="quarter" idx="12"/>
          </p:nvPr>
        </p:nvSpPr>
        <p:spPr>
          <a:ln/>
        </p:spPr>
        <p:txBody>
          <a:bodyPr/>
          <a:lstStyle>
            <a:lvl1pPr>
              <a:defRPr/>
            </a:lvl1pPr>
          </a:lstStyle>
          <a:p>
            <a:fld id="{DED09C64-B62A-4892-8830-239B46F42761}" type="slidenum">
              <a:rPr lang="cs-CZ" altLang="cs-CZ"/>
              <a:pPr/>
              <a:t>‹#›</a:t>
            </a:fld>
            <a:endParaRPr lang="cs-CZ" altLang="cs-CZ"/>
          </a:p>
        </p:txBody>
      </p:sp>
    </p:spTree>
    <p:extLst>
      <p:ext uri="{BB962C8B-B14F-4D97-AF65-F5344CB8AC3E}">
        <p14:creationId xmlns:p14="http://schemas.microsoft.com/office/powerpoint/2010/main" val="23814707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OverTx">
  <p:cSld name="Nadpis a 2 obsahy nad text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Kliknutím lze upravit styl.</a:t>
            </a:r>
          </a:p>
        </p:txBody>
      </p:sp>
      <p:sp>
        <p:nvSpPr>
          <p:cNvPr id="3" name="Zástupný symbol pro obsah 2"/>
          <p:cNvSpPr>
            <a:spLocks noGrp="1"/>
          </p:cNvSpPr>
          <p:nvPr>
            <p:ph sz="quarter" idx="1"/>
          </p:nvPr>
        </p:nvSpPr>
        <p:spPr>
          <a:xfrm>
            <a:off x="457200" y="1600200"/>
            <a:ext cx="4038600" cy="21859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half" idx="3"/>
          </p:nvPr>
        </p:nvSpPr>
        <p:spPr>
          <a:xfrm>
            <a:off x="457200" y="3938588"/>
            <a:ext cx="8229600" cy="218757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a:extLst>
              <a:ext uri="{FF2B5EF4-FFF2-40B4-BE49-F238E27FC236}">
                <a16:creationId xmlns:a16="http://schemas.microsoft.com/office/drawing/2014/main" id="{EFDD644E-B15A-49E7-8F0C-46FB5CDDBEA3}"/>
              </a:ext>
            </a:extLst>
          </p:cNvPr>
          <p:cNvSpPr>
            <a:spLocks noGrp="1" noChangeArrowheads="1"/>
          </p:cNvSpPr>
          <p:nvPr>
            <p:ph type="dt" sz="half" idx="10"/>
          </p:nvPr>
        </p:nvSpPr>
        <p:spPr>
          <a:ln/>
        </p:spPr>
        <p:txBody>
          <a:bodyPr/>
          <a:lstStyle>
            <a:lvl1pPr>
              <a:defRPr/>
            </a:lvl1pPr>
          </a:lstStyle>
          <a:p>
            <a:pPr>
              <a:defRPr/>
            </a:pPr>
            <a:endParaRPr lang="cs-CZ"/>
          </a:p>
        </p:txBody>
      </p:sp>
      <p:sp>
        <p:nvSpPr>
          <p:cNvPr id="7" name="Rectangle 5">
            <a:extLst>
              <a:ext uri="{FF2B5EF4-FFF2-40B4-BE49-F238E27FC236}">
                <a16:creationId xmlns:a16="http://schemas.microsoft.com/office/drawing/2014/main" id="{40A05F59-AB9B-4477-814F-4C6F43CE5B5A}"/>
              </a:ext>
            </a:extLst>
          </p:cNvPr>
          <p:cNvSpPr>
            <a:spLocks noGrp="1" noChangeArrowheads="1"/>
          </p:cNvSpPr>
          <p:nvPr>
            <p:ph type="ftr" sz="quarter" idx="11"/>
          </p:nvPr>
        </p:nvSpPr>
        <p:spPr>
          <a:ln/>
        </p:spPr>
        <p:txBody>
          <a:bodyPr/>
          <a:lstStyle>
            <a:lvl1pPr>
              <a:defRPr/>
            </a:lvl1pPr>
          </a:lstStyle>
          <a:p>
            <a:pPr>
              <a:defRPr/>
            </a:pPr>
            <a:endParaRPr lang="cs-CZ"/>
          </a:p>
        </p:txBody>
      </p:sp>
      <p:sp>
        <p:nvSpPr>
          <p:cNvPr id="8" name="Rectangle 6">
            <a:extLst>
              <a:ext uri="{FF2B5EF4-FFF2-40B4-BE49-F238E27FC236}">
                <a16:creationId xmlns:a16="http://schemas.microsoft.com/office/drawing/2014/main" id="{F6CC94A3-6D12-4F8F-AFD4-16FCBCE5C3F9}"/>
              </a:ext>
            </a:extLst>
          </p:cNvPr>
          <p:cNvSpPr>
            <a:spLocks noGrp="1" noChangeArrowheads="1"/>
          </p:cNvSpPr>
          <p:nvPr>
            <p:ph type="sldNum" sz="quarter" idx="12"/>
          </p:nvPr>
        </p:nvSpPr>
        <p:spPr>
          <a:ln/>
        </p:spPr>
        <p:txBody>
          <a:bodyPr/>
          <a:lstStyle>
            <a:lvl1pPr>
              <a:defRPr/>
            </a:lvl1pPr>
          </a:lstStyle>
          <a:p>
            <a:fld id="{F116A574-7667-4E63-881A-35B35423B547}" type="slidenum">
              <a:rPr lang="cs-CZ" altLang="cs-CZ"/>
              <a:pPr/>
              <a:t>‹#›</a:t>
            </a:fld>
            <a:endParaRPr lang="cs-CZ" altLang="cs-CZ"/>
          </a:p>
        </p:txBody>
      </p:sp>
    </p:spTree>
    <p:extLst>
      <p:ext uri="{BB962C8B-B14F-4D97-AF65-F5344CB8AC3E}">
        <p14:creationId xmlns:p14="http://schemas.microsoft.com/office/powerpoint/2010/main" val="3130311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F9E094CA-A0FE-40C4-9D05-67CBFA235542}" type="datetimeFigureOut">
              <a:rPr lang="cs-CZ" smtClean="0"/>
              <a:t>26.5.2020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D137D7D-8A42-49FA-A45A-0320AD000FAC}" type="slidenum">
              <a:rPr lang="cs-CZ" smtClean="0"/>
              <a:t>‹#›</a:t>
            </a:fld>
            <a:endParaRPr lang="cs-CZ"/>
          </a:p>
        </p:txBody>
      </p:sp>
    </p:spTree>
    <p:extLst>
      <p:ext uri="{BB962C8B-B14F-4D97-AF65-F5344CB8AC3E}">
        <p14:creationId xmlns:p14="http://schemas.microsoft.com/office/powerpoint/2010/main" val="3241762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F9E094CA-A0FE-40C4-9D05-67CBFA235542}" type="datetimeFigureOut">
              <a:rPr lang="cs-CZ" smtClean="0"/>
              <a:t>26.5.2020</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D137D7D-8A42-49FA-A45A-0320AD000FAC}" type="slidenum">
              <a:rPr lang="cs-CZ" smtClean="0"/>
              <a:t>‹#›</a:t>
            </a:fld>
            <a:endParaRPr lang="cs-CZ"/>
          </a:p>
        </p:txBody>
      </p:sp>
    </p:spTree>
    <p:extLst>
      <p:ext uri="{BB962C8B-B14F-4D97-AF65-F5344CB8AC3E}">
        <p14:creationId xmlns:p14="http://schemas.microsoft.com/office/powerpoint/2010/main" val="464344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F9E094CA-A0FE-40C4-9D05-67CBFA235542}" type="datetimeFigureOut">
              <a:rPr lang="cs-CZ" smtClean="0"/>
              <a:t>26.5.2020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D137D7D-8A42-49FA-A45A-0320AD000FAC}" type="slidenum">
              <a:rPr lang="cs-CZ" smtClean="0"/>
              <a:t>‹#›</a:t>
            </a:fld>
            <a:endParaRPr lang="cs-CZ"/>
          </a:p>
        </p:txBody>
      </p:sp>
    </p:spTree>
    <p:extLst>
      <p:ext uri="{BB962C8B-B14F-4D97-AF65-F5344CB8AC3E}">
        <p14:creationId xmlns:p14="http://schemas.microsoft.com/office/powerpoint/2010/main" val="3065733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F9E094CA-A0FE-40C4-9D05-67CBFA235542}" type="datetimeFigureOut">
              <a:rPr lang="cs-CZ" smtClean="0"/>
              <a:t>26.5.2020</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6D137D7D-8A42-49FA-A45A-0320AD000FAC}" type="slidenum">
              <a:rPr lang="cs-CZ" smtClean="0"/>
              <a:t>‹#›</a:t>
            </a:fld>
            <a:endParaRPr lang="cs-CZ"/>
          </a:p>
        </p:txBody>
      </p:sp>
    </p:spTree>
    <p:extLst>
      <p:ext uri="{BB962C8B-B14F-4D97-AF65-F5344CB8AC3E}">
        <p14:creationId xmlns:p14="http://schemas.microsoft.com/office/powerpoint/2010/main" val="332500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F9E094CA-A0FE-40C4-9D05-67CBFA235542}" type="datetimeFigureOut">
              <a:rPr lang="cs-CZ" smtClean="0"/>
              <a:t>26.5.2020</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6D137D7D-8A42-49FA-A45A-0320AD000FAC}" type="slidenum">
              <a:rPr lang="cs-CZ" smtClean="0"/>
              <a:t>‹#›</a:t>
            </a:fld>
            <a:endParaRPr lang="cs-CZ"/>
          </a:p>
        </p:txBody>
      </p:sp>
    </p:spTree>
    <p:extLst>
      <p:ext uri="{BB962C8B-B14F-4D97-AF65-F5344CB8AC3E}">
        <p14:creationId xmlns:p14="http://schemas.microsoft.com/office/powerpoint/2010/main" val="3499826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F9E094CA-A0FE-40C4-9D05-67CBFA235542}" type="datetimeFigureOut">
              <a:rPr lang="cs-CZ" smtClean="0"/>
              <a:t>26.5.2020</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6D137D7D-8A42-49FA-A45A-0320AD000FAC}" type="slidenum">
              <a:rPr lang="cs-CZ" smtClean="0"/>
              <a:t>‹#›</a:t>
            </a:fld>
            <a:endParaRPr lang="cs-CZ"/>
          </a:p>
        </p:txBody>
      </p:sp>
    </p:spTree>
    <p:extLst>
      <p:ext uri="{BB962C8B-B14F-4D97-AF65-F5344CB8AC3E}">
        <p14:creationId xmlns:p14="http://schemas.microsoft.com/office/powerpoint/2010/main" val="3603896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F9E094CA-A0FE-40C4-9D05-67CBFA235542}" type="datetimeFigureOut">
              <a:rPr lang="cs-CZ" smtClean="0"/>
              <a:t>26.5.2020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D137D7D-8A42-49FA-A45A-0320AD000FAC}" type="slidenum">
              <a:rPr lang="cs-CZ" smtClean="0"/>
              <a:t>‹#›</a:t>
            </a:fld>
            <a:endParaRPr lang="cs-CZ"/>
          </a:p>
        </p:txBody>
      </p:sp>
    </p:spTree>
    <p:extLst>
      <p:ext uri="{BB962C8B-B14F-4D97-AF65-F5344CB8AC3E}">
        <p14:creationId xmlns:p14="http://schemas.microsoft.com/office/powerpoint/2010/main" val="1834369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F9E094CA-A0FE-40C4-9D05-67CBFA235542}" type="datetimeFigureOut">
              <a:rPr lang="cs-CZ" smtClean="0"/>
              <a:t>26.5.2020</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D137D7D-8A42-49FA-A45A-0320AD000FAC}" type="slidenum">
              <a:rPr lang="cs-CZ" smtClean="0"/>
              <a:t>‹#›</a:t>
            </a:fld>
            <a:endParaRPr lang="cs-CZ"/>
          </a:p>
        </p:txBody>
      </p:sp>
    </p:spTree>
    <p:extLst>
      <p:ext uri="{BB962C8B-B14F-4D97-AF65-F5344CB8AC3E}">
        <p14:creationId xmlns:p14="http://schemas.microsoft.com/office/powerpoint/2010/main" val="3331675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E094CA-A0FE-40C4-9D05-67CBFA235542}" type="datetimeFigureOut">
              <a:rPr lang="cs-CZ" smtClean="0"/>
              <a:t>26.5.2020</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137D7D-8A42-49FA-A45A-0320AD000FAC}" type="slidenum">
              <a:rPr lang="cs-CZ" smtClean="0"/>
              <a:t>‹#›</a:t>
            </a:fld>
            <a:endParaRPr lang="cs-CZ"/>
          </a:p>
        </p:txBody>
      </p:sp>
    </p:spTree>
    <p:extLst>
      <p:ext uri="{BB962C8B-B14F-4D97-AF65-F5344CB8AC3E}">
        <p14:creationId xmlns:p14="http://schemas.microsoft.com/office/powerpoint/2010/main" val="16622114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6CY4Zcw8qIY"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www.tobiasrose.co.uk/mrbevis/ebpf.html"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58.jpeg"/></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59.png"/><Relationship Id="rId4" Type="http://schemas.openxmlformats.org/officeDocument/2006/relationships/oleObject" Target="../embeddings/oleObject2.bin"/></Relationships>
</file>

<file path=ppt/slides/_rels/slide45.xml.rels><?xml version="1.0" encoding="UTF-8" standalone="yes"?>
<Relationships xmlns="http://schemas.openxmlformats.org/package/2006/relationships"><Relationship Id="rId3" Type="http://schemas.openxmlformats.org/officeDocument/2006/relationships/hyperlink" Target="http://images.google.com/imgres?imgurl=http://web.ncifcrf.gov/rtp/ial/eml/images/dna1.jpg&amp;imgrefurl=http://web.ncifcrf.gov/rtp/ial/eml/dna.asp&amp;h=664&amp;w=600&amp;sz=172&amp;tbnid=kiX8NS4bOz8J:&amp;tbnh=135&amp;tbnw=122&amp;start=3&amp;prev=/images?q%3Dmetal%2Bshadowing%26hl%3Dcs%26lr%3D%26sa%3DG"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67.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notesSlide" Target="../notesSlides/notesSlide2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a:t>Úvod do e</a:t>
            </a:r>
            <a:r>
              <a:rPr lang="en-CA" dirty="0" err="1"/>
              <a:t>lektronov</a:t>
            </a:r>
            <a:r>
              <a:rPr lang="cs-CZ" dirty="0"/>
              <a:t>é </a:t>
            </a:r>
            <a:r>
              <a:rPr lang="en-CA" dirty="0"/>
              <a:t>mi</a:t>
            </a:r>
            <a:r>
              <a:rPr lang="cs-CZ" dirty="0"/>
              <a:t>k</a:t>
            </a:r>
            <a:r>
              <a:rPr lang="en-CA" dirty="0" err="1"/>
              <a:t>ros</a:t>
            </a:r>
            <a:r>
              <a:rPr lang="cs-CZ" dirty="0"/>
              <a:t>k</a:t>
            </a:r>
            <a:r>
              <a:rPr lang="en-CA" dirty="0"/>
              <a:t>op</a:t>
            </a:r>
            <a:r>
              <a:rPr lang="cs-CZ" dirty="0" err="1"/>
              <a:t>ie</a:t>
            </a:r>
            <a:r>
              <a:rPr lang="cs-CZ" dirty="0"/>
              <a:t>, TEM</a:t>
            </a:r>
          </a:p>
        </p:txBody>
      </p:sp>
      <p:sp>
        <p:nvSpPr>
          <p:cNvPr id="3" name="Podnadpis 2"/>
          <p:cNvSpPr>
            <a:spLocks noGrp="1"/>
          </p:cNvSpPr>
          <p:nvPr>
            <p:ph type="subTitle" idx="1"/>
          </p:nvPr>
        </p:nvSpPr>
        <p:spPr/>
        <p:txBody>
          <a:bodyPr>
            <a:normAutofit fontScale="85000" lnSpcReduction="20000"/>
          </a:bodyPr>
          <a:lstStyle/>
          <a:p>
            <a:r>
              <a:rPr lang="cs-CZ" b="1" dirty="0"/>
              <a:t>Bi8920 Pokročilé mikroskopické metody</a:t>
            </a:r>
          </a:p>
          <a:p>
            <a:endParaRPr lang="cs-CZ" b="1" dirty="0"/>
          </a:p>
          <a:p>
            <a:pPr algn="r"/>
            <a:r>
              <a:rPr lang="cs-CZ" sz="2400" dirty="0"/>
              <a:t>Josef Jaroš</a:t>
            </a:r>
          </a:p>
          <a:p>
            <a:pPr algn="r"/>
            <a:r>
              <a:rPr lang="cs-CZ" sz="2400" dirty="0"/>
              <a:t>Ústav histologie a embryologie</a:t>
            </a:r>
          </a:p>
          <a:p>
            <a:pPr algn="r"/>
            <a:r>
              <a:rPr lang="cs-CZ" sz="2400" dirty="0"/>
              <a:t>Lékařská fakulta, Masarykova univerzita</a:t>
            </a:r>
            <a:endParaRPr lang="cs-CZ" dirty="0"/>
          </a:p>
        </p:txBody>
      </p:sp>
    </p:spTree>
    <p:extLst>
      <p:ext uri="{BB962C8B-B14F-4D97-AF65-F5344CB8AC3E}">
        <p14:creationId xmlns:p14="http://schemas.microsoft.com/office/powerpoint/2010/main" val="29179103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altLang="cs-CZ" dirty="0"/>
              <a:t>Směřování elektronového paprsku</a:t>
            </a:r>
            <a:endParaRPr lang="cs-CZ" dirty="0"/>
          </a:p>
        </p:txBody>
      </p:sp>
      <p:sp>
        <p:nvSpPr>
          <p:cNvPr id="3" name="Zástupný symbol pro obsah 2"/>
          <p:cNvSpPr>
            <a:spLocks noGrp="1"/>
          </p:cNvSpPr>
          <p:nvPr>
            <p:ph idx="1"/>
          </p:nvPr>
        </p:nvSpPr>
        <p:spPr>
          <a:xfrm>
            <a:off x="457200" y="1600200"/>
            <a:ext cx="4834880" cy="4525963"/>
          </a:xfrm>
        </p:spPr>
        <p:txBody>
          <a:bodyPr>
            <a:normAutofit/>
          </a:bodyPr>
          <a:lstStyle/>
          <a:p>
            <a:pPr marL="180975" indent="-180975">
              <a:spcBef>
                <a:spcPts val="1200"/>
              </a:spcBef>
              <a:defRPr/>
            </a:pPr>
            <a:r>
              <a:rPr lang="cs-CZ" altLang="cs-CZ" sz="1800" b="1" dirty="0"/>
              <a:t>kondenzorová „čočka“ </a:t>
            </a:r>
            <a:r>
              <a:rPr lang="cs-CZ" altLang="cs-CZ" sz="1800" dirty="0"/>
              <a:t>(elektromagnetická cívka) soustředí svazek elektronů na preparát</a:t>
            </a:r>
          </a:p>
          <a:p>
            <a:pPr marL="180975" indent="-180975">
              <a:spcBef>
                <a:spcPts val="1200"/>
              </a:spcBef>
              <a:defRPr/>
            </a:pPr>
            <a:r>
              <a:rPr lang="cs-CZ" altLang="cs-CZ" sz="1800" dirty="0"/>
              <a:t>„čočky“ </a:t>
            </a:r>
            <a:r>
              <a:rPr lang="cs-CZ" altLang="cs-CZ" sz="1800" b="1" dirty="0"/>
              <a:t>objektivu</a:t>
            </a:r>
            <a:r>
              <a:rPr lang="cs-CZ" altLang="cs-CZ" sz="1800" dirty="0"/>
              <a:t> a </a:t>
            </a:r>
            <a:r>
              <a:rPr lang="cs-CZ" altLang="cs-CZ" sz="1800" b="1" dirty="0" err="1"/>
              <a:t>projektivu</a:t>
            </a:r>
            <a:r>
              <a:rPr lang="cs-CZ" altLang="cs-CZ" sz="1800" dirty="0"/>
              <a:t> (další elektromagnetické cívky) směřují elektrony, které prošly preparátem, na fluorescenční stínítko nebo speciální kameru, kde se vytváří obraz. </a:t>
            </a:r>
          </a:p>
          <a:p>
            <a:pPr marL="180975" indent="-180975">
              <a:spcBef>
                <a:spcPts val="1200"/>
              </a:spcBef>
              <a:defRPr/>
            </a:pPr>
            <a:r>
              <a:rPr lang="cs-CZ" altLang="cs-CZ" sz="1800" dirty="0"/>
              <a:t>Stínítko umožňuje převedení elektromagnetického vlnění na světlo.</a:t>
            </a:r>
          </a:p>
          <a:p>
            <a:endParaRPr lang="cs-CZ" sz="1800" dirty="0"/>
          </a:p>
        </p:txBody>
      </p:sp>
      <p:grpSp>
        <p:nvGrpSpPr>
          <p:cNvPr id="4" name="Skupina 3"/>
          <p:cNvGrpSpPr/>
          <p:nvPr/>
        </p:nvGrpSpPr>
        <p:grpSpPr>
          <a:xfrm>
            <a:off x="5349639" y="1331472"/>
            <a:ext cx="3555782" cy="5202238"/>
            <a:chOff x="2699792" y="1362077"/>
            <a:chExt cx="3555782" cy="5202238"/>
          </a:xfrm>
        </p:grpSpPr>
        <p:grpSp>
          <p:nvGrpSpPr>
            <p:cNvPr id="5" name="Skupina 4"/>
            <p:cNvGrpSpPr/>
            <p:nvPr/>
          </p:nvGrpSpPr>
          <p:grpSpPr>
            <a:xfrm>
              <a:off x="2699792" y="1362077"/>
              <a:ext cx="3546121" cy="5202238"/>
              <a:chOff x="1702154" y="1362077"/>
              <a:chExt cx="3546121" cy="5202238"/>
            </a:xfrm>
          </p:grpSpPr>
          <p:pic>
            <p:nvPicPr>
              <p:cNvPr id="13" name="Picture 4" descr="https://microbiologyinfo.com/wp-content/uploads/2015/04/Light-Microscope-and-Electron-Microscope.png"/>
              <p:cNvPicPr>
                <a:picLocks noChangeAspect="1" noChangeArrowheads="1"/>
              </p:cNvPicPr>
              <p:nvPr/>
            </p:nvPicPr>
            <p:blipFill rotWithShape="1">
              <a:blip r:embed="rId2">
                <a:extLst>
                  <a:ext uri="{28A0092B-C50C-407E-A947-70E740481C1C}">
                    <a14:useLocalDpi xmlns:a14="http://schemas.microsoft.com/office/drawing/2010/main" val="0"/>
                  </a:ext>
                </a:extLst>
              </a:blip>
              <a:srcRect l="-1" r="34696"/>
              <a:stretch/>
            </p:blipFill>
            <p:spPr bwMode="auto">
              <a:xfrm>
                <a:off x="1702154" y="1362077"/>
                <a:ext cx="3546121" cy="520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bdélník 13"/>
              <p:cNvSpPr/>
              <p:nvPr/>
            </p:nvSpPr>
            <p:spPr>
              <a:xfrm>
                <a:off x="4518422" y="4869160"/>
                <a:ext cx="720080" cy="452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dirty="0">
                  <a:solidFill>
                    <a:srgbClr val="FFFFFF"/>
                  </a:solidFill>
                </a:endParaRPr>
              </a:p>
            </p:txBody>
          </p:sp>
          <p:sp>
            <p:nvSpPr>
              <p:cNvPr id="15" name="Obdélník 14"/>
              <p:cNvSpPr/>
              <p:nvPr/>
            </p:nvSpPr>
            <p:spPr>
              <a:xfrm>
                <a:off x="4519042" y="3212976"/>
                <a:ext cx="720080" cy="452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rgbClr val="FFFFFF"/>
                  </a:solidFill>
                </a:endParaRPr>
              </a:p>
            </p:txBody>
          </p:sp>
          <p:sp>
            <p:nvSpPr>
              <p:cNvPr id="16" name="Obdélník 15"/>
              <p:cNvSpPr/>
              <p:nvPr/>
            </p:nvSpPr>
            <p:spPr>
              <a:xfrm>
                <a:off x="4355976" y="2420888"/>
                <a:ext cx="883146" cy="452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rgbClr val="FFFFFF"/>
                  </a:solidFill>
                </a:endParaRPr>
              </a:p>
            </p:txBody>
          </p:sp>
        </p:grpSp>
        <p:sp>
          <p:nvSpPr>
            <p:cNvPr id="6" name="TextovéPole 5"/>
            <p:cNvSpPr txBox="1"/>
            <p:nvPr/>
          </p:nvSpPr>
          <p:spPr>
            <a:xfrm>
              <a:off x="3767925" y="2449463"/>
              <a:ext cx="809837" cy="338554"/>
            </a:xfrm>
            <a:prstGeom prst="rect">
              <a:avLst/>
            </a:prstGeom>
            <a:solidFill>
              <a:schemeClr val="bg1"/>
            </a:solidFill>
          </p:spPr>
          <p:txBody>
            <a:bodyPr wrap="none" rtlCol="0">
              <a:spAutoFit/>
            </a:bodyPr>
            <a:lstStyle/>
            <a:p>
              <a:pPr algn="ctr"/>
              <a:r>
                <a:rPr lang="cs-CZ" sz="800" dirty="0"/>
                <a:t>Kondenzorová </a:t>
              </a:r>
            </a:p>
            <a:p>
              <a:pPr algn="ctr"/>
              <a:r>
                <a:rPr lang="cs-CZ" sz="800" dirty="0"/>
                <a:t>čočka</a:t>
              </a:r>
            </a:p>
          </p:txBody>
        </p:sp>
        <p:sp>
          <p:nvSpPr>
            <p:cNvPr id="7" name="TextovéPole 6"/>
            <p:cNvSpPr txBox="1"/>
            <p:nvPr/>
          </p:nvSpPr>
          <p:spPr>
            <a:xfrm>
              <a:off x="3767924" y="2972569"/>
              <a:ext cx="809838" cy="338554"/>
            </a:xfrm>
            <a:prstGeom prst="rect">
              <a:avLst/>
            </a:prstGeom>
            <a:solidFill>
              <a:schemeClr val="bg1"/>
            </a:solidFill>
          </p:spPr>
          <p:txBody>
            <a:bodyPr wrap="square" rtlCol="0">
              <a:spAutoFit/>
            </a:bodyPr>
            <a:lstStyle/>
            <a:p>
              <a:pPr algn="ctr"/>
              <a:r>
                <a:rPr lang="cs-CZ" sz="800" dirty="0">
                  <a:solidFill>
                    <a:srgbClr val="0070C0"/>
                  </a:solidFill>
                </a:rPr>
                <a:t>Vzorek</a:t>
              </a:r>
            </a:p>
            <a:p>
              <a:pPr algn="ctr"/>
              <a:r>
                <a:rPr lang="cs-CZ" sz="800" dirty="0">
                  <a:solidFill>
                    <a:srgbClr val="0070C0"/>
                  </a:solidFill>
                </a:rPr>
                <a:t>Řez tkáně</a:t>
              </a:r>
            </a:p>
          </p:txBody>
        </p:sp>
        <p:sp>
          <p:nvSpPr>
            <p:cNvPr id="8" name="TextovéPole 7"/>
            <p:cNvSpPr txBox="1"/>
            <p:nvPr/>
          </p:nvSpPr>
          <p:spPr>
            <a:xfrm>
              <a:off x="3885745" y="3326984"/>
              <a:ext cx="574196" cy="338554"/>
            </a:xfrm>
            <a:prstGeom prst="rect">
              <a:avLst/>
            </a:prstGeom>
            <a:solidFill>
              <a:schemeClr val="bg1"/>
            </a:solidFill>
          </p:spPr>
          <p:txBody>
            <a:bodyPr wrap="none" rtlCol="0">
              <a:spAutoFit/>
            </a:bodyPr>
            <a:lstStyle/>
            <a:p>
              <a:pPr algn="ctr"/>
              <a:r>
                <a:rPr lang="cs-CZ" sz="800" dirty="0"/>
                <a:t>Čočka</a:t>
              </a:r>
            </a:p>
            <a:p>
              <a:pPr algn="ctr"/>
              <a:r>
                <a:rPr lang="cs-CZ" sz="800" dirty="0"/>
                <a:t>objektivu</a:t>
              </a:r>
            </a:p>
          </p:txBody>
        </p:sp>
        <p:sp>
          <p:nvSpPr>
            <p:cNvPr id="9" name="TextovéPole 8"/>
            <p:cNvSpPr txBox="1"/>
            <p:nvPr/>
          </p:nvSpPr>
          <p:spPr>
            <a:xfrm>
              <a:off x="3921011" y="4221088"/>
              <a:ext cx="503664" cy="338554"/>
            </a:xfrm>
            <a:prstGeom prst="rect">
              <a:avLst/>
            </a:prstGeom>
            <a:solidFill>
              <a:schemeClr val="bg1"/>
            </a:solidFill>
          </p:spPr>
          <p:txBody>
            <a:bodyPr wrap="none" rtlCol="0">
              <a:spAutoFit/>
            </a:bodyPr>
            <a:lstStyle/>
            <a:p>
              <a:pPr algn="ctr"/>
              <a:r>
                <a:rPr lang="cs-CZ" sz="800" dirty="0"/>
                <a:t>Čočka</a:t>
              </a:r>
            </a:p>
            <a:p>
              <a:pPr algn="ctr"/>
              <a:r>
                <a:rPr lang="cs-CZ" sz="800" dirty="0"/>
                <a:t>okuláru</a:t>
              </a:r>
            </a:p>
          </p:txBody>
        </p:sp>
        <p:sp>
          <p:nvSpPr>
            <p:cNvPr id="10" name="TextovéPole 9"/>
            <p:cNvSpPr txBox="1"/>
            <p:nvPr/>
          </p:nvSpPr>
          <p:spPr>
            <a:xfrm>
              <a:off x="5590424" y="4242574"/>
              <a:ext cx="572593" cy="338554"/>
            </a:xfrm>
            <a:prstGeom prst="rect">
              <a:avLst/>
            </a:prstGeom>
            <a:solidFill>
              <a:schemeClr val="bg1"/>
            </a:solidFill>
          </p:spPr>
          <p:txBody>
            <a:bodyPr wrap="none" rtlCol="0">
              <a:spAutoFit/>
            </a:bodyPr>
            <a:lstStyle/>
            <a:p>
              <a:pPr algn="ctr"/>
              <a:r>
                <a:rPr lang="cs-CZ" sz="800" dirty="0"/>
                <a:t>Čočka</a:t>
              </a:r>
            </a:p>
            <a:p>
              <a:pPr algn="ctr"/>
              <a:r>
                <a:rPr lang="cs-CZ" sz="800" dirty="0"/>
                <a:t>projekční</a:t>
              </a:r>
            </a:p>
          </p:txBody>
        </p:sp>
        <p:sp>
          <p:nvSpPr>
            <p:cNvPr id="11" name="TextovéPole 10"/>
            <p:cNvSpPr txBox="1"/>
            <p:nvPr/>
          </p:nvSpPr>
          <p:spPr>
            <a:xfrm>
              <a:off x="5399110" y="1989420"/>
              <a:ext cx="829074" cy="215444"/>
            </a:xfrm>
            <a:prstGeom prst="rect">
              <a:avLst/>
            </a:prstGeom>
            <a:solidFill>
              <a:schemeClr val="bg1"/>
            </a:solidFill>
          </p:spPr>
          <p:txBody>
            <a:bodyPr wrap="none" rtlCol="0">
              <a:spAutoFit/>
            </a:bodyPr>
            <a:lstStyle/>
            <a:p>
              <a:pPr algn="ctr"/>
              <a:r>
                <a:rPr lang="cs-CZ" sz="800" dirty="0"/>
                <a:t>Zdroj elektronů</a:t>
              </a:r>
            </a:p>
          </p:txBody>
        </p:sp>
        <p:sp>
          <p:nvSpPr>
            <p:cNvPr id="12" name="TextovéPole 11"/>
            <p:cNvSpPr txBox="1"/>
            <p:nvPr/>
          </p:nvSpPr>
          <p:spPr>
            <a:xfrm>
              <a:off x="3855294" y="1930965"/>
              <a:ext cx="668773" cy="338554"/>
            </a:xfrm>
            <a:prstGeom prst="rect">
              <a:avLst/>
            </a:prstGeom>
            <a:solidFill>
              <a:schemeClr val="bg1"/>
            </a:solidFill>
          </p:spPr>
          <p:txBody>
            <a:bodyPr wrap="none" rtlCol="0">
              <a:spAutoFit/>
            </a:bodyPr>
            <a:lstStyle/>
            <a:p>
              <a:pPr algn="ctr"/>
              <a:r>
                <a:rPr lang="cs-CZ" sz="800" dirty="0"/>
                <a:t>Zdroj světla</a:t>
              </a:r>
            </a:p>
            <a:p>
              <a:pPr algn="ctr"/>
              <a:r>
                <a:rPr lang="cs-CZ" sz="800" dirty="0"/>
                <a:t>(lampa)</a:t>
              </a:r>
            </a:p>
          </p:txBody>
        </p:sp>
        <p:sp>
          <p:nvSpPr>
            <p:cNvPr id="17" name="TextovéPole 16"/>
            <p:cNvSpPr txBox="1"/>
            <p:nvPr/>
          </p:nvSpPr>
          <p:spPr>
            <a:xfrm>
              <a:off x="5429706" y="4899765"/>
              <a:ext cx="825868" cy="461665"/>
            </a:xfrm>
            <a:prstGeom prst="rect">
              <a:avLst/>
            </a:prstGeom>
            <a:solidFill>
              <a:schemeClr val="bg1"/>
            </a:solidFill>
          </p:spPr>
          <p:txBody>
            <a:bodyPr wrap="none" rtlCol="0">
              <a:spAutoFit/>
            </a:bodyPr>
            <a:lstStyle/>
            <a:p>
              <a:pPr algn="ctr"/>
              <a:r>
                <a:rPr lang="cs-CZ" sz="800" dirty="0"/>
                <a:t>Fluorescenční </a:t>
              </a:r>
            </a:p>
            <a:p>
              <a:pPr algn="ctr"/>
              <a:r>
                <a:rPr lang="cs-CZ" sz="800" dirty="0"/>
                <a:t>stínítko</a:t>
              </a:r>
            </a:p>
            <a:p>
              <a:pPr algn="ctr"/>
              <a:r>
                <a:rPr lang="cs-CZ" sz="800" dirty="0"/>
                <a:t>nebo/a kamera</a:t>
              </a:r>
            </a:p>
          </p:txBody>
        </p:sp>
      </p:grpSp>
      <p:sp>
        <p:nvSpPr>
          <p:cNvPr id="18" name="TextovéPole 17"/>
          <p:cNvSpPr txBox="1"/>
          <p:nvPr/>
        </p:nvSpPr>
        <p:spPr>
          <a:xfrm>
            <a:off x="6444208" y="4962654"/>
            <a:ext cx="732098" cy="338554"/>
          </a:xfrm>
          <a:prstGeom prst="rect">
            <a:avLst/>
          </a:prstGeom>
          <a:solidFill>
            <a:schemeClr val="bg1"/>
          </a:solidFill>
        </p:spPr>
        <p:txBody>
          <a:bodyPr wrap="square" rtlCol="0">
            <a:spAutoFit/>
          </a:bodyPr>
          <a:lstStyle/>
          <a:p>
            <a:pPr algn="ctr"/>
            <a:r>
              <a:rPr lang="cs-CZ" sz="800" dirty="0"/>
              <a:t>Oko nebo kamera</a:t>
            </a:r>
          </a:p>
        </p:txBody>
      </p:sp>
    </p:spTree>
    <p:extLst>
      <p:ext uri="{BB962C8B-B14F-4D97-AF65-F5344CB8AC3E}">
        <p14:creationId xmlns:p14="http://schemas.microsoft.com/office/powerpoint/2010/main" val="1281948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94401"/>
            <a:ext cx="8229600" cy="1143000"/>
          </a:xfrm>
        </p:spPr>
        <p:txBody>
          <a:bodyPr/>
          <a:lstStyle/>
          <a:p>
            <a:r>
              <a:rPr lang="cs-CZ" dirty="0"/>
              <a:t>Elektrony dopadají na vzorek</a:t>
            </a:r>
          </a:p>
        </p:txBody>
      </p:sp>
      <p:sp>
        <p:nvSpPr>
          <p:cNvPr id="52" name="Zástupný symbol pro obsah 2"/>
          <p:cNvSpPr>
            <a:spLocks noGrp="1"/>
          </p:cNvSpPr>
          <p:nvPr>
            <p:ph idx="1"/>
          </p:nvPr>
        </p:nvSpPr>
        <p:spPr>
          <a:xfrm>
            <a:off x="457200" y="1600200"/>
            <a:ext cx="4834880" cy="4525963"/>
          </a:xfrm>
        </p:spPr>
        <p:txBody>
          <a:bodyPr>
            <a:noAutofit/>
          </a:bodyPr>
          <a:lstStyle/>
          <a:p>
            <a:pPr marL="180975" indent="-180975">
              <a:spcBef>
                <a:spcPts val="1200"/>
              </a:spcBef>
              <a:defRPr/>
            </a:pPr>
            <a:r>
              <a:rPr lang="cs-CZ" altLang="cs-CZ" sz="1600" dirty="0"/>
              <a:t>Schémata interakce elektronů s hmotou po jejich dopadu</a:t>
            </a:r>
          </a:p>
          <a:p>
            <a:pPr marL="180975" indent="-180975">
              <a:spcBef>
                <a:spcPts val="1200"/>
              </a:spcBef>
              <a:defRPr/>
            </a:pPr>
            <a:r>
              <a:rPr lang="cs-CZ" altLang="cs-CZ" sz="1600" dirty="0"/>
              <a:t>Pro TEM musí být preparát dostatečně tenký, aby elektrony prošly</a:t>
            </a:r>
          </a:p>
          <a:p>
            <a:pPr marL="180975" indent="-180975">
              <a:spcBef>
                <a:spcPts val="1200"/>
              </a:spcBef>
              <a:defRPr/>
            </a:pPr>
            <a:r>
              <a:rPr lang="cs-CZ" altLang="cs-CZ" sz="1600" dirty="0"/>
              <a:t>Elektrony, která vzorkem projdou – ale nereagují s ním, vytváří na fluorescenčním stínítku / kameře světlé body </a:t>
            </a:r>
          </a:p>
        </p:txBody>
      </p:sp>
      <p:sp>
        <p:nvSpPr>
          <p:cNvPr id="7" name="Ovál 6"/>
          <p:cNvSpPr/>
          <p:nvPr/>
        </p:nvSpPr>
        <p:spPr>
          <a:xfrm>
            <a:off x="7411929" y="3705999"/>
            <a:ext cx="271784" cy="271784"/>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cs-CZ" dirty="0"/>
              <a:t>1</a:t>
            </a:r>
          </a:p>
        </p:txBody>
      </p:sp>
      <p:sp>
        <p:nvSpPr>
          <p:cNvPr id="49" name="Ovál 48"/>
          <p:cNvSpPr/>
          <p:nvPr/>
        </p:nvSpPr>
        <p:spPr>
          <a:xfrm>
            <a:off x="6716775" y="3705999"/>
            <a:ext cx="271784" cy="271784"/>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cs-CZ" dirty="0"/>
              <a:t>2</a:t>
            </a:r>
          </a:p>
        </p:txBody>
      </p:sp>
      <p:sp>
        <p:nvSpPr>
          <p:cNvPr id="53" name="Ovál 52"/>
          <p:cNvSpPr/>
          <p:nvPr/>
        </p:nvSpPr>
        <p:spPr>
          <a:xfrm>
            <a:off x="5925286" y="3705999"/>
            <a:ext cx="271784" cy="271784"/>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cs-CZ" dirty="0"/>
              <a:t>3</a:t>
            </a:r>
          </a:p>
        </p:txBody>
      </p:sp>
      <p:sp>
        <p:nvSpPr>
          <p:cNvPr id="54" name="Ovál 53"/>
          <p:cNvSpPr/>
          <p:nvPr/>
        </p:nvSpPr>
        <p:spPr>
          <a:xfrm>
            <a:off x="339776" y="2924944"/>
            <a:ext cx="271784" cy="271784"/>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cs-CZ" dirty="0"/>
              <a:t>1</a:t>
            </a:r>
          </a:p>
        </p:txBody>
      </p:sp>
      <p:grpSp>
        <p:nvGrpSpPr>
          <p:cNvPr id="55" name="Skupina 54"/>
          <p:cNvGrpSpPr/>
          <p:nvPr/>
        </p:nvGrpSpPr>
        <p:grpSpPr>
          <a:xfrm>
            <a:off x="5056800" y="945594"/>
            <a:ext cx="4136141" cy="2367438"/>
            <a:chOff x="5056800" y="945594"/>
            <a:chExt cx="4136141" cy="2367438"/>
          </a:xfrm>
        </p:grpSpPr>
        <p:sp>
          <p:nvSpPr>
            <p:cNvPr id="56" name="Obdélník 55"/>
            <p:cNvSpPr/>
            <p:nvPr/>
          </p:nvSpPr>
          <p:spPr>
            <a:xfrm>
              <a:off x="5056800" y="949569"/>
              <a:ext cx="4052029" cy="2363463"/>
            </a:xfrm>
            <a:prstGeom prst="rect">
              <a:avLst/>
            </a:prstGeom>
            <a:gradFill>
              <a:gsLst>
                <a:gs pos="0">
                  <a:srgbClr val="D8C590"/>
                </a:gs>
                <a:gs pos="100000">
                  <a:schemeClr val="accent6">
                    <a:tint val="15000"/>
                    <a:satMod val="350000"/>
                  </a:schemeClr>
                </a:gs>
              </a:gsLs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cs-CZ" dirty="0"/>
            </a:p>
          </p:txBody>
        </p:sp>
        <p:sp>
          <p:nvSpPr>
            <p:cNvPr id="57" name="Obdélník 56"/>
            <p:cNvSpPr/>
            <p:nvPr/>
          </p:nvSpPr>
          <p:spPr>
            <a:xfrm>
              <a:off x="5755375" y="2132856"/>
              <a:ext cx="2736304" cy="216024"/>
            </a:xfrm>
            <a:prstGeom prst="rect">
              <a:avLst/>
            </a:prstGeom>
            <a:gradFill flip="none" rotWithShape="1">
              <a:gsLst>
                <a:gs pos="0">
                  <a:srgbClr val="D6B19C"/>
                </a:gs>
                <a:gs pos="30000">
                  <a:srgbClr val="D49E6C"/>
                </a:gs>
                <a:gs pos="70000">
                  <a:srgbClr val="A65528"/>
                </a:gs>
                <a:gs pos="100000">
                  <a:srgbClr val="663012"/>
                </a:gs>
              </a:gsLst>
              <a:lin ang="0" scaled="1"/>
              <a:tileRect/>
            </a:gra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solidFill>
                  <a:schemeClr val="tx1"/>
                </a:solidFill>
              </a:endParaRPr>
            </a:p>
          </p:txBody>
        </p:sp>
        <p:cxnSp>
          <p:nvCxnSpPr>
            <p:cNvPr id="58" name="Přímá spojnice se šipkou 57"/>
            <p:cNvCxnSpPr/>
            <p:nvPr/>
          </p:nvCxnSpPr>
          <p:spPr>
            <a:xfrm>
              <a:off x="7132546" y="1268760"/>
              <a:ext cx="0" cy="864096"/>
            </a:xfrm>
            <a:prstGeom prst="straightConnector1">
              <a:avLst/>
            </a:prstGeom>
            <a:ln w="38100">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Přímá spojnice se šipkou 58"/>
            <p:cNvCxnSpPr>
              <a:stCxn id="57" idx="2"/>
            </p:cNvCxnSpPr>
            <p:nvPr/>
          </p:nvCxnSpPr>
          <p:spPr>
            <a:xfrm>
              <a:off x="7123527" y="2348880"/>
              <a:ext cx="9019" cy="864096"/>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0" name="Přímá spojnice se šipkou 59"/>
            <p:cNvCxnSpPr>
              <a:stCxn id="57" idx="2"/>
            </p:cNvCxnSpPr>
            <p:nvPr/>
          </p:nvCxnSpPr>
          <p:spPr>
            <a:xfrm>
              <a:off x="7123527" y="2348880"/>
              <a:ext cx="504056" cy="838499"/>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1" name="Přímá spojnice se šipkou 60"/>
            <p:cNvCxnSpPr>
              <a:stCxn id="57" idx="2"/>
            </p:cNvCxnSpPr>
            <p:nvPr/>
          </p:nvCxnSpPr>
          <p:spPr>
            <a:xfrm flipH="1">
              <a:off x="6619471" y="2348880"/>
              <a:ext cx="504056" cy="838499"/>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62" name="TextovéPole 61"/>
            <p:cNvSpPr txBox="1"/>
            <p:nvPr/>
          </p:nvSpPr>
          <p:spPr>
            <a:xfrm>
              <a:off x="5738468" y="945594"/>
              <a:ext cx="1462260" cy="646331"/>
            </a:xfrm>
            <a:prstGeom prst="rect">
              <a:avLst/>
            </a:prstGeom>
            <a:noFill/>
          </p:spPr>
          <p:txBody>
            <a:bodyPr wrap="none" rtlCol="0">
              <a:spAutoFit/>
            </a:bodyPr>
            <a:lstStyle/>
            <a:p>
              <a:r>
                <a:rPr lang="cs-CZ" sz="1200" dirty="0"/>
                <a:t>Elektronový svazek</a:t>
              </a:r>
            </a:p>
            <a:p>
              <a:r>
                <a:rPr lang="cs-CZ" sz="1200" dirty="0"/>
                <a:t>(primární elektrony)</a:t>
              </a:r>
              <a:endParaRPr lang="en-CA" sz="1200" dirty="0"/>
            </a:p>
            <a:p>
              <a:r>
                <a:rPr lang="en-CA" sz="1200" dirty="0"/>
                <a:t>E</a:t>
              </a:r>
              <a:r>
                <a:rPr lang="en-CA" sz="1200" baseline="-25000" dirty="0"/>
                <a:t>0</a:t>
              </a:r>
              <a:r>
                <a:rPr lang="en-CA" sz="1200" dirty="0"/>
                <a:t> = 0,1-30 k</a:t>
              </a:r>
              <a:r>
                <a:rPr lang="cs-CZ" sz="1200" dirty="0"/>
                <a:t>e</a:t>
              </a:r>
              <a:r>
                <a:rPr lang="en-CA" sz="1200" dirty="0"/>
                <a:t>V</a:t>
              </a:r>
              <a:endParaRPr lang="cs-CZ" sz="1200" dirty="0"/>
            </a:p>
          </p:txBody>
        </p:sp>
        <p:sp>
          <p:nvSpPr>
            <p:cNvPr id="63" name="TextovéPole 62"/>
            <p:cNvSpPr txBox="1"/>
            <p:nvPr/>
          </p:nvSpPr>
          <p:spPr>
            <a:xfrm>
              <a:off x="5773001" y="2102368"/>
              <a:ext cx="602665" cy="276999"/>
            </a:xfrm>
            <a:prstGeom prst="rect">
              <a:avLst/>
            </a:prstGeom>
            <a:noFill/>
          </p:spPr>
          <p:txBody>
            <a:bodyPr wrap="none" rtlCol="0">
              <a:spAutoFit/>
            </a:bodyPr>
            <a:lstStyle/>
            <a:p>
              <a:r>
                <a:rPr lang="cs-CZ" sz="1200" dirty="0"/>
                <a:t>Vzorek</a:t>
              </a:r>
            </a:p>
          </p:txBody>
        </p:sp>
        <p:sp>
          <p:nvSpPr>
            <p:cNvPr id="64" name="TextovéPole 63"/>
            <p:cNvSpPr txBox="1"/>
            <p:nvPr/>
          </p:nvSpPr>
          <p:spPr>
            <a:xfrm>
              <a:off x="5097303" y="2614240"/>
              <a:ext cx="1278363" cy="276999"/>
            </a:xfrm>
            <a:prstGeom prst="rect">
              <a:avLst/>
            </a:prstGeom>
            <a:noFill/>
          </p:spPr>
          <p:txBody>
            <a:bodyPr wrap="none" rtlCol="0">
              <a:spAutoFit/>
            </a:bodyPr>
            <a:lstStyle/>
            <a:p>
              <a:r>
                <a:rPr lang="cs-CZ" sz="1200" dirty="0"/>
                <a:t>Rozptyl elektronů</a:t>
              </a:r>
            </a:p>
          </p:txBody>
        </p:sp>
        <p:cxnSp>
          <p:nvCxnSpPr>
            <p:cNvPr id="65" name="Přímá spojnice se šipkou 64"/>
            <p:cNvCxnSpPr>
              <a:stCxn id="57" idx="0"/>
            </p:cNvCxnSpPr>
            <p:nvPr/>
          </p:nvCxnSpPr>
          <p:spPr>
            <a:xfrm flipV="1">
              <a:off x="7123527" y="1761203"/>
              <a:ext cx="549197" cy="371653"/>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66" name="TextovéPole 65"/>
            <p:cNvSpPr txBox="1"/>
            <p:nvPr/>
          </p:nvSpPr>
          <p:spPr>
            <a:xfrm>
              <a:off x="7650739" y="1671191"/>
              <a:ext cx="1542202" cy="461665"/>
            </a:xfrm>
            <a:prstGeom prst="rect">
              <a:avLst/>
            </a:prstGeom>
            <a:noFill/>
          </p:spPr>
          <p:txBody>
            <a:bodyPr wrap="square" rtlCol="0">
              <a:spAutoFit/>
            </a:bodyPr>
            <a:lstStyle/>
            <a:p>
              <a:r>
                <a:rPr lang="cs-CZ" sz="1200" dirty="0"/>
                <a:t>Sekundární elektrony</a:t>
              </a:r>
            </a:p>
            <a:p>
              <a:r>
                <a:rPr lang="cs-CZ" sz="1200" dirty="0"/>
                <a:t>E</a:t>
              </a:r>
              <a:r>
                <a:rPr lang="en-CA" sz="1200" dirty="0"/>
                <a:t> ≤ 50 eV</a:t>
              </a:r>
              <a:endParaRPr lang="cs-CZ" sz="1200" dirty="0"/>
            </a:p>
          </p:txBody>
        </p:sp>
        <p:cxnSp>
          <p:nvCxnSpPr>
            <p:cNvPr id="67" name="Přímá spojnice se šipkou 66"/>
            <p:cNvCxnSpPr/>
            <p:nvPr/>
          </p:nvCxnSpPr>
          <p:spPr>
            <a:xfrm flipV="1">
              <a:off x="7132546" y="1421367"/>
              <a:ext cx="366087" cy="666483"/>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68" name="TextovéPole 67"/>
            <p:cNvSpPr txBox="1"/>
            <p:nvPr/>
          </p:nvSpPr>
          <p:spPr>
            <a:xfrm>
              <a:off x="7507425" y="1098202"/>
              <a:ext cx="1542202" cy="461665"/>
            </a:xfrm>
            <a:prstGeom prst="rect">
              <a:avLst/>
            </a:prstGeom>
            <a:noFill/>
          </p:spPr>
          <p:txBody>
            <a:bodyPr wrap="square" rtlCol="0">
              <a:spAutoFit/>
            </a:bodyPr>
            <a:lstStyle/>
            <a:p>
              <a:r>
                <a:rPr lang="cs-CZ" sz="1200" dirty="0"/>
                <a:t>Odražené elektrony</a:t>
              </a:r>
            </a:p>
            <a:p>
              <a:r>
                <a:rPr lang="cs-CZ" sz="1200" dirty="0"/>
                <a:t>50 eV </a:t>
              </a:r>
              <a:r>
                <a:rPr lang="en-CA" sz="1200" dirty="0"/>
                <a:t>&lt; </a:t>
              </a:r>
              <a:r>
                <a:rPr lang="cs-CZ" sz="1200" dirty="0"/>
                <a:t>E</a:t>
              </a:r>
              <a:r>
                <a:rPr lang="en-CA" sz="1200" dirty="0"/>
                <a:t> ≤ E</a:t>
              </a:r>
              <a:r>
                <a:rPr lang="en-CA" sz="1200" baseline="-25000" dirty="0"/>
                <a:t>0</a:t>
              </a:r>
              <a:r>
                <a:rPr lang="en-CA" sz="1200" dirty="0"/>
                <a:t> </a:t>
              </a:r>
              <a:endParaRPr lang="cs-CZ" sz="1200" dirty="0"/>
            </a:p>
          </p:txBody>
        </p:sp>
        <p:cxnSp>
          <p:nvCxnSpPr>
            <p:cNvPr id="69" name="Přímá spojnice se šipkou 68"/>
            <p:cNvCxnSpPr>
              <a:stCxn id="57" idx="0"/>
            </p:cNvCxnSpPr>
            <p:nvPr/>
          </p:nvCxnSpPr>
          <p:spPr>
            <a:xfrm flipH="1" flipV="1">
              <a:off x="6415862" y="1947029"/>
              <a:ext cx="707665" cy="185827"/>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70" name="TextovéPole 69"/>
            <p:cNvSpPr txBox="1"/>
            <p:nvPr/>
          </p:nvSpPr>
          <p:spPr>
            <a:xfrm>
              <a:off x="5204986" y="1731585"/>
              <a:ext cx="1352314" cy="430887"/>
            </a:xfrm>
            <a:prstGeom prst="rect">
              <a:avLst/>
            </a:prstGeom>
            <a:noFill/>
          </p:spPr>
          <p:txBody>
            <a:bodyPr wrap="square" rtlCol="0">
              <a:spAutoFit/>
            </a:bodyPr>
            <a:lstStyle/>
            <a:p>
              <a:r>
                <a:rPr lang="en-CA" sz="1100" i="1" dirty="0"/>
                <a:t>Auger/</a:t>
              </a:r>
              <a:r>
                <a:rPr lang="en-CA" sz="1100" i="1" dirty="0" err="1"/>
                <a:t>Rentgen</a:t>
              </a:r>
              <a:r>
                <a:rPr lang="en-CA" sz="1100" i="1" dirty="0"/>
                <a:t>/</a:t>
              </a:r>
            </a:p>
            <a:p>
              <a:r>
                <a:rPr lang="en-CA" sz="1100" i="1" dirty="0" err="1"/>
                <a:t>Katodoluminiscence</a:t>
              </a:r>
              <a:endParaRPr lang="cs-CZ" sz="1100" i="1" dirty="0"/>
            </a:p>
          </p:txBody>
        </p:sp>
      </p:grpSp>
      <p:grpSp>
        <p:nvGrpSpPr>
          <p:cNvPr id="71" name="Skupina 70"/>
          <p:cNvGrpSpPr/>
          <p:nvPr/>
        </p:nvGrpSpPr>
        <p:grpSpPr>
          <a:xfrm>
            <a:off x="4659493" y="3429000"/>
            <a:ext cx="4353238" cy="3345308"/>
            <a:chOff x="3188075" y="2892554"/>
            <a:chExt cx="7194763" cy="5528917"/>
          </a:xfrm>
        </p:grpSpPr>
        <p:sp>
          <p:nvSpPr>
            <p:cNvPr id="72" name="Ovál 71"/>
            <p:cNvSpPr/>
            <p:nvPr/>
          </p:nvSpPr>
          <p:spPr>
            <a:xfrm>
              <a:off x="6588224" y="5157192"/>
              <a:ext cx="720080" cy="72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a:t>
              </a:r>
            </a:p>
          </p:txBody>
        </p:sp>
        <p:sp>
          <p:nvSpPr>
            <p:cNvPr id="73" name="Ovál 72"/>
            <p:cNvSpPr/>
            <p:nvPr/>
          </p:nvSpPr>
          <p:spPr>
            <a:xfrm>
              <a:off x="6012160" y="4581128"/>
              <a:ext cx="1872208" cy="187220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200">
                <a:solidFill>
                  <a:schemeClr val="tx1"/>
                </a:solidFill>
              </a:endParaRPr>
            </a:p>
          </p:txBody>
        </p:sp>
        <p:sp>
          <p:nvSpPr>
            <p:cNvPr id="74" name="Ovál 73"/>
            <p:cNvSpPr/>
            <p:nvPr/>
          </p:nvSpPr>
          <p:spPr>
            <a:xfrm>
              <a:off x="5652120" y="4221088"/>
              <a:ext cx="2592288" cy="25922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200">
                <a:solidFill>
                  <a:schemeClr val="tx1"/>
                </a:solidFill>
              </a:endParaRPr>
            </a:p>
          </p:txBody>
        </p:sp>
        <p:sp>
          <p:nvSpPr>
            <p:cNvPr id="75" name="Ovál 74"/>
            <p:cNvSpPr/>
            <p:nvPr/>
          </p:nvSpPr>
          <p:spPr>
            <a:xfrm>
              <a:off x="7881147" y="4581128"/>
              <a:ext cx="288032" cy="2880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solidFill>
                    <a:schemeClr val="tx1"/>
                  </a:solidFill>
                </a:rPr>
                <a:t>-</a:t>
              </a:r>
            </a:p>
          </p:txBody>
        </p:sp>
        <p:sp>
          <p:nvSpPr>
            <p:cNvPr id="76" name="Ovál 75"/>
            <p:cNvSpPr/>
            <p:nvPr/>
          </p:nvSpPr>
          <p:spPr>
            <a:xfrm>
              <a:off x="7737131" y="5229200"/>
              <a:ext cx="288032" cy="2880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solidFill>
                    <a:schemeClr val="tx1"/>
                  </a:solidFill>
                </a:rPr>
                <a:t>-</a:t>
              </a:r>
            </a:p>
          </p:txBody>
        </p:sp>
        <p:sp>
          <p:nvSpPr>
            <p:cNvPr id="77" name="Ovál 76"/>
            <p:cNvSpPr/>
            <p:nvPr/>
          </p:nvSpPr>
          <p:spPr>
            <a:xfrm>
              <a:off x="7917323" y="6165304"/>
              <a:ext cx="288032" cy="2880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solidFill>
                    <a:schemeClr val="tx1"/>
                  </a:solidFill>
                </a:rPr>
                <a:t>-</a:t>
              </a:r>
            </a:p>
          </p:txBody>
        </p:sp>
        <p:sp>
          <p:nvSpPr>
            <p:cNvPr id="78" name="Ovál 77"/>
            <p:cNvSpPr/>
            <p:nvPr/>
          </p:nvSpPr>
          <p:spPr>
            <a:xfrm>
              <a:off x="6048164" y="4365104"/>
              <a:ext cx="288032" cy="2880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solidFill>
                    <a:schemeClr val="tx1"/>
                  </a:solidFill>
                </a:rPr>
                <a:t>-</a:t>
              </a:r>
            </a:p>
          </p:txBody>
        </p:sp>
        <p:sp>
          <p:nvSpPr>
            <p:cNvPr id="79" name="Ovál 78"/>
            <p:cNvSpPr/>
            <p:nvPr/>
          </p:nvSpPr>
          <p:spPr>
            <a:xfrm>
              <a:off x="5868144" y="5373216"/>
              <a:ext cx="288032" cy="2880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solidFill>
                    <a:schemeClr val="tx1"/>
                  </a:solidFill>
                </a:rPr>
                <a:t>-</a:t>
              </a:r>
            </a:p>
          </p:txBody>
        </p:sp>
        <p:sp>
          <p:nvSpPr>
            <p:cNvPr id="80" name="Ovál 79"/>
            <p:cNvSpPr/>
            <p:nvPr/>
          </p:nvSpPr>
          <p:spPr>
            <a:xfrm>
              <a:off x="5796136" y="6217060"/>
              <a:ext cx="288032" cy="2880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solidFill>
                    <a:schemeClr val="tx1"/>
                  </a:solidFill>
                </a:rPr>
                <a:t>-</a:t>
              </a:r>
            </a:p>
          </p:txBody>
        </p:sp>
        <p:cxnSp>
          <p:nvCxnSpPr>
            <p:cNvPr id="81" name="Přímá spojnice se šipkou 80"/>
            <p:cNvCxnSpPr/>
            <p:nvPr/>
          </p:nvCxnSpPr>
          <p:spPr>
            <a:xfrm>
              <a:off x="7452320" y="3356992"/>
              <a:ext cx="0" cy="4032448"/>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82" name="Volný tvar 81"/>
            <p:cNvSpPr/>
            <p:nvPr/>
          </p:nvSpPr>
          <p:spPr>
            <a:xfrm>
              <a:off x="6498102" y="3356992"/>
              <a:ext cx="2010899" cy="3744416"/>
            </a:xfrm>
            <a:custGeom>
              <a:avLst/>
              <a:gdLst>
                <a:gd name="connsiteX0" fmla="*/ 195573 w 2329173"/>
                <a:gd name="connsiteY0" fmla="*/ 0 h 4292600"/>
                <a:gd name="connsiteX1" fmla="*/ 208273 w 2329173"/>
                <a:gd name="connsiteY1" fmla="*/ 2679700 h 4292600"/>
                <a:gd name="connsiteX2" fmla="*/ 2329173 w 2329173"/>
                <a:gd name="connsiteY2" fmla="*/ 4292600 h 4292600"/>
                <a:gd name="connsiteX0" fmla="*/ 249617 w 2383217"/>
                <a:gd name="connsiteY0" fmla="*/ 0 h 4292600"/>
                <a:gd name="connsiteX1" fmla="*/ 179257 w 2383217"/>
                <a:gd name="connsiteY1" fmla="*/ 2362200 h 4292600"/>
                <a:gd name="connsiteX2" fmla="*/ 2383217 w 2383217"/>
                <a:gd name="connsiteY2" fmla="*/ 4292600 h 4292600"/>
                <a:gd name="connsiteX0" fmla="*/ 98493 w 2232093"/>
                <a:gd name="connsiteY0" fmla="*/ 0 h 4292600"/>
                <a:gd name="connsiteX1" fmla="*/ 28133 w 2232093"/>
                <a:gd name="connsiteY1" fmla="*/ 2362200 h 4292600"/>
                <a:gd name="connsiteX2" fmla="*/ 2232093 w 2232093"/>
                <a:gd name="connsiteY2" fmla="*/ 4292600 h 4292600"/>
                <a:gd name="connsiteX0" fmla="*/ 232817 w 2394104"/>
                <a:gd name="connsiteY0" fmla="*/ 0 h 4318000"/>
                <a:gd name="connsiteX1" fmla="*/ 190144 w 2394104"/>
                <a:gd name="connsiteY1" fmla="*/ 2387600 h 4318000"/>
                <a:gd name="connsiteX2" fmla="*/ 2394104 w 2394104"/>
                <a:gd name="connsiteY2" fmla="*/ 4318000 h 4318000"/>
                <a:gd name="connsiteX0" fmla="*/ 202141 w 2363428"/>
                <a:gd name="connsiteY0" fmla="*/ 0 h 4318000"/>
                <a:gd name="connsiteX1" fmla="*/ 159468 w 2363428"/>
                <a:gd name="connsiteY1" fmla="*/ 2387600 h 4318000"/>
                <a:gd name="connsiteX2" fmla="*/ 2363428 w 2363428"/>
                <a:gd name="connsiteY2" fmla="*/ 4318000 h 4318000"/>
                <a:gd name="connsiteX0" fmla="*/ 66880 w 2228167"/>
                <a:gd name="connsiteY0" fmla="*/ 0 h 4318000"/>
                <a:gd name="connsiteX1" fmla="*/ 24207 w 2228167"/>
                <a:gd name="connsiteY1" fmla="*/ 2387600 h 4318000"/>
                <a:gd name="connsiteX2" fmla="*/ 2228167 w 2228167"/>
                <a:gd name="connsiteY2" fmla="*/ 4318000 h 4318000"/>
                <a:gd name="connsiteX0" fmla="*/ 39128 w 2200415"/>
                <a:gd name="connsiteY0" fmla="*/ 0 h 4318000"/>
                <a:gd name="connsiteX1" fmla="*/ 37985 w 2200415"/>
                <a:gd name="connsiteY1" fmla="*/ 2476500 h 4318000"/>
                <a:gd name="connsiteX2" fmla="*/ 2200415 w 2200415"/>
                <a:gd name="connsiteY2" fmla="*/ 4318000 h 4318000"/>
                <a:gd name="connsiteX0" fmla="*/ 23838 w 2185125"/>
                <a:gd name="connsiteY0" fmla="*/ 0 h 4318000"/>
                <a:gd name="connsiteX1" fmla="*/ 22695 w 2185125"/>
                <a:gd name="connsiteY1" fmla="*/ 2476500 h 4318000"/>
                <a:gd name="connsiteX2" fmla="*/ 2185125 w 2185125"/>
                <a:gd name="connsiteY2" fmla="*/ 4318000 h 4318000"/>
                <a:gd name="connsiteX0" fmla="*/ 28078 w 2189365"/>
                <a:gd name="connsiteY0" fmla="*/ 0 h 4318000"/>
                <a:gd name="connsiteX1" fmla="*/ 26935 w 2189365"/>
                <a:gd name="connsiteY1" fmla="*/ 2476500 h 4318000"/>
                <a:gd name="connsiteX2" fmla="*/ 2189365 w 2189365"/>
                <a:gd name="connsiteY2" fmla="*/ 4318000 h 4318000"/>
                <a:gd name="connsiteX0" fmla="*/ 21654 w 2182941"/>
                <a:gd name="connsiteY0" fmla="*/ 0 h 4318000"/>
                <a:gd name="connsiteX1" fmla="*/ 30094 w 2182941"/>
                <a:gd name="connsiteY1" fmla="*/ 2800953 h 4318000"/>
                <a:gd name="connsiteX2" fmla="*/ 2182941 w 2182941"/>
                <a:gd name="connsiteY2" fmla="*/ 4318000 h 4318000"/>
                <a:gd name="connsiteX0" fmla="*/ 30649 w 2191936"/>
                <a:gd name="connsiteY0" fmla="*/ 0 h 4318000"/>
                <a:gd name="connsiteX1" fmla="*/ 39089 w 2191936"/>
                <a:gd name="connsiteY1" fmla="*/ 2800953 h 4318000"/>
                <a:gd name="connsiteX2" fmla="*/ 2191936 w 2191936"/>
                <a:gd name="connsiteY2" fmla="*/ 4318000 h 4318000"/>
              </a:gdLst>
              <a:ahLst/>
              <a:cxnLst>
                <a:cxn ang="0">
                  <a:pos x="connsiteX0" y="connsiteY0"/>
                </a:cxn>
                <a:cxn ang="0">
                  <a:pos x="connsiteX1" y="connsiteY1"/>
                </a:cxn>
                <a:cxn ang="0">
                  <a:pos x="connsiteX2" y="connsiteY2"/>
                </a:cxn>
              </a:cxnLst>
              <a:rect l="l" t="t" r="r" b="b"/>
              <a:pathLst>
                <a:path w="2191936" h="4318000">
                  <a:moveTo>
                    <a:pt x="30649" y="0"/>
                  </a:moveTo>
                  <a:cubicBezTo>
                    <a:pt x="19997" y="990925"/>
                    <a:pt x="-37336" y="2525098"/>
                    <a:pt x="39089" y="2800953"/>
                  </a:cubicBezTo>
                  <a:cubicBezTo>
                    <a:pt x="115514" y="3076808"/>
                    <a:pt x="1821519" y="4008967"/>
                    <a:pt x="2191936" y="4318000"/>
                  </a:cubicBezTo>
                </a:path>
              </a:pathLst>
            </a:custGeom>
            <a:noFill/>
            <a:ln w="38100">
              <a:solidFill>
                <a:srgbClr val="00206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200"/>
            </a:p>
          </p:txBody>
        </p:sp>
        <p:sp>
          <p:nvSpPr>
            <p:cNvPr id="83" name="Volný tvar 82"/>
            <p:cNvSpPr/>
            <p:nvPr/>
          </p:nvSpPr>
          <p:spPr>
            <a:xfrm flipH="1">
              <a:off x="5504694" y="3356992"/>
              <a:ext cx="350310" cy="3707482"/>
            </a:xfrm>
            <a:custGeom>
              <a:avLst/>
              <a:gdLst>
                <a:gd name="connsiteX0" fmla="*/ 195573 w 2329173"/>
                <a:gd name="connsiteY0" fmla="*/ 0 h 4292600"/>
                <a:gd name="connsiteX1" fmla="*/ 208273 w 2329173"/>
                <a:gd name="connsiteY1" fmla="*/ 2679700 h 4292600"/>
                <a:gd name="connsiteX2" fmla="*/ 2329173 w 2329173"/>
                <a:gd name="connsiteY2" fmla="*/ 4292600 h 4292600"/>
                <a:gd name="connsiteX0" fmla="*/ 249617 w 2383217"/>
                <a:gd name="connsiteY0" fmla="*/ 0 h 4292600"/>
                <a:gd name="connsiteX1" fmla="*/ 179257 w 2383217"/>
                <a:gd name="connsiteY1" fmla="*/ 2362200 h 4292600"/>
                <a:gd name="connsiteX2" fmla="*/ 2383217 w 2383217"/>
                <a:gd name="connsiteY2" fmla="*/ 4292600 h 4292600"/>
                <a:gd name="connsiteX0" fmla="*/ 98493 w 2232093"/>
                <a:gd name="connsiteY0" fmla="*/ 0 h 4292600"/>
                <a:gd name="connsiteX1" fmla="*/ 28133 w 2232093"/>
                <a:gd name="connsiteY1" fmla="*/ 2362200 h 4292600"/>
                <a:gd name="connsiteX2" fmla="*/ 2232093 w 2232093"/>
                <a:gd name="connsiteY2" fmla="*/ 4292600 h 4292600"/>
                <a:gd name="connsiteX0" fmla="*/ 232817 w 2394104"/>
                <a:gd name="connsiteY0" fmla="*/ 0 h 4318000"/>
                <a:gd name="connsiteX1" fmla="*/ 190144 w 2394104"/>
                <a:gd name="connsiteY1" fmla="*/ 2387600 h 4318000"/>
                <a:gd name="connsiteX2" fmla="*/ 2394104 w 2394104"/>
                <a:gd name="connsiteY2" fmla="*/ 4318000 h 4318000"/>
                <a:gd name="connsiteX0" fmla="*/ 202141 w 2363428"/>
                <a:gd name="connsiteY0" fmla="*/ 0 h 4318000"/>
                <a:gd name="connsiteX1" fmla="*/ 159468 w 2363428"/>
                <a:gd name="connsiteY1" fmla="*/ 2387600 h 4318000"/>
                <a:gd name="connsiteX2" fmla="*/ 2363428 w 2363428"/>
                <a:gd name="connsiteY2" fmla="*/ 4318000 h 4318000"/>
                <a:gd name="connsiteX0" fmla="*/ 66880 w 2228167"/>
                <a:gd name="connsiteY0" fmla="*/ 0 h 4318000"/>
                <a:gd name="connsiteX1" fmla="*/ 24207 w 2228167"/>
                <a:gd name="connsiteY1" fmla="*/ 2387600 h 4318000"/>
                <a:gd name="connsiteX2" fmla="*/ 2228167 w 2228167"/>
                <a:gd name="connsiteY2" fmla="*/ 4318000 h 4318000"/>
                <a:gd name="connsiteX0" fmla="*/ 39128 w 2200415"/>
                <a:gd name="connsiteY0" fmla="*/ 0 h 4318000"/>
                <a:gd name="connsiteX1" fmla="*/ 37985 w 2200415"/>
                <a:gd name="connsiteY1" fmla="*/ 2476500 h 4318000"/>
                <a:gd name="connsiteX2" fmla="*/ 2200415 w 2200415"/>
                <a:gd name="connsiteY2" fmla="*/ 4318000 h 4318000"/>
                <a:gd name="connsiteX0" fmla="*/ 23838 w 2185125"/>
                <a:gd name="connsiteY0" fmla="*/ 0 h 4318000"/>
                <a:gd name="connsiteX1" fmla="*/ 22695 w 2185125"/>
                <a:gd name="connsiteY1" fmla="*/ 2476500 h 4318000"/>
                <a:gd name="connsiteX2" fmla="*/ 2185125 w 2185125"/>
                <a:gd name="connsiteY2" fmla="*/ 4318000 h 4318000"/>
                <a:gd name="connsiteX0" fmla="*/ 28078 w 2189365"/>
                <a:gd name="connsiteY0" fmla="*/ 0 h 4318000"/>
                <a:gd name="connsiteX1" fmla="*/ 26935 w 2189365"/>
                <a:gd name="connsiteY1" fmla="*/ 2476500 h 4318000"/>
                <a:gd name="connsiteX2" fmla="*/ 2189365 w 2189365"/>
                <a:gd name="connsiteY2" fmla="*/ 4318000 h 4318000"/>
                <a:gd name="connsiteX0" fmla="*/ 21654 w 2182941"/>
                <a:gd name="connsiteY0" fmla="*/ 0 h 4318000"/>
                <a:gd name="connsiteX1" fmla="*/ 30094 w 2182941"/>
                <a:gd name="connsiteY1" fmla="*/ 2800953 h 4318000"/>
                <a:gd name="connsiteX2" fmla="*/ 2182941 w 2182941"/>
                <a:gd name="connsiteY2" fmla="*/ 4318000 h 4318000"/>
                <a:gd name="connsiteX0" fmla="*/ 30649 w 2191936"/>
                <a:gd name="connsiteY0" fmla="*/ 0 h 4318000"/>
                <a:gd name="connsiteX1" fmla="*/ 39089 w 2191936"/>
                <a:gd name="connsiteY1" fmla="*/ 2800953 h 4318000"/>
                <a:gd name="connsiteX2" fmla="*/ 2191936 w 2191936"/>
                <a:gd name="connsiteY2" fmla="*/ 4318000 h 4318000"/>
                <a:gd name="connsiteX0" fmla="*/ 30649 w 2191936"/>
                <a:gd name="connsiteY0" fmla="*/ 0 h 4318000"/>
                <a:gd name="connsiteX1" fmla="*/ 39088 w 2191936"/>
                <a:gd name="connsiteY1" fmla="*/ 2556896 h 4318000"/>
                <a:gd name="connsiteX2" fmla="*/ 2191936 w 2191936"/>
                <a:gd name="connsiteY2" fmla="*/ 4318000 h 4318000"/>
              </a:gdLst>
              <a:ahLst/>
              <a:cxnLst>
                <a:cxn ang="0">
                  <a:pos x="connsiteX0" y="connsiteY0"/>
                </a:cxn>
                <a:cxn ang="0">
                  <a:pos x="connsiteX1" y="connsiteY1"/>
                </a:cxn>
                <a:cxn ang="0">
                  <a:pos x="connsiteX2" y="connsiteY2"/>
                </a:cxn>
              </a:cxnLst>
              <a:rect l="l" t="t" r="r" b="b"/>
              <a:pathLst>
                <a:path w="2191936" h="4318000">
                  <a:moveTo>
                    <a:pt x="30649" y="0"/>
                  </a:moveTo>
                  <a:cubicBezTo>
                    <a:pt x="19997" y="990925"/>
                    <a:pt x="-37337" y="2281041"/>
                    <a:pt x="39088" y="2556896"/>
                  </a:cubicBezTo>
                  <a:cubicBezTo>
                    <a:pt x="115513" y="2832751"/>
                    <a:pt x="1821519" y="4008967"/>
                    <a:pt x="2191936" y="4318000"/>
                  </a:cubicBezTo>
                </a:path>
              </a:pathLst>
            </a:custGeom>
            <a:noFill/>
            <a:ln w="38100">
              <a:solidFill>
                <a:srgbClr val="00206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200"/>
            </a:p>
          </p:txBody>
        </p:sp>
        <p:sp>
          <p:nvSpPr>
            <p:cNvPr id="84" name="TextovéPole 83"/>
            <p:cNvSpPr txBox="1"/>
            <p:nvPr/>
          </p:nvSpPr>
          <p:spPr>
            <a:xfrm>
              <a:off x="7921636" y="3936894"/>
              <a:ext cx="1814589" cy="508675"/>
            </a:xfrm>
            <a:prstGeom prst="rect">
              <a:avLst/>
            </a:prstGeom>
            <a:noFill/>
          </p:spPr>
          <p:txBody>
            <a:bodyPr wrap="none" rtlCol="0">
              <a:spAutoFit/>
            </a:bodyPr>
            <a:lstStyle/>
            <a:p>
              <a:r>
                <a:rPr lang="cs-CZ" sz="1400" dirty="0"/>
                <a:t>Atom vzorku</a:t>
              </a:r>
            </a:p>
          </p:txBody>
        </p:sp>
        <p:sp>
          <p:nvSpPr>
            <p:cNvPr id="85" name="TextovéPole 84"/>
            <p:cNvSpPr txBox="1"/>
            <p:nvPr/>
          </p:nvSpPr>
          <p:spPr>
            <a:xfrm>
              <a:off x="5624449" y="2892554"/>
              <a:ext cx="2218456" cy="457807"/>
            </a:xfrm>
            <a:prstGeom prst="rect">
              <a:avLst/>
            </a:prstGeom>
            <a:noFill/>
          </p:spPr>
          <p:txBody>
            <a:bodyPr wrap="none" rtlCol="0">
              <a:spAutoFit/>
            </a:bodyPr>
            <a:lstStyle/>
            <a:p>
              <a:r>
                <a:rPr lang="cs-CZ" sz="1200" dirty="0"/>
                <a:t>Primární </a:t>
              </a:r>
              <a:r>
                <a:rPr lang="en-CA" sz="1200" dirty="0" err="1"/>
                <a:t>elektrony</a:t>
              </a:r>
              <a:endParaRPr lang="cs-CZ" sz="1200" dirty="0"/>
            </a:p>
          </p:txBody>
        </p:sp>
        <p:sp>
          <p:nvSpPr>
            <p:cNvPr id="86" name="TextovéPole 85"/>
            <p:cNvSpPr txBox="1"/>
            <p:nvPr/>
          </p:nvSpPr>
          <p:spPr>
            <a:xfrm>
              <a:off x="3188075" y="7048051"/>
              <a:ext cx="2304506" cy="1373420"/>
            </a:xfrm>
            <a:prstGeom prst="rect">
              <a:avLst/>
            </a:prstGeom>
            <a:noFill/>
          </p:spPr>
          <p:txBody>
            <a:bodyPr wrap="none" rtlCol="0">
              <a:spAutoFit/>
            </a:bodyPr>
            <a:lstStyle/>
            <a:p>
              <a:r>
                <a:rPr lang="cs-CZ" sz="1200" dirty="0"/>
                <a:t>Neelastický rozptyl </a:t>
              </a:r>
            </a:p>
            <a:p>
              <a:r>
                <a:rPr lang="cs-CZ" sz="1200" dirty="0"/>
                <a:t>elektronů</a:t>
              </a:r>
            </a:p>
            <a:p>
              <a:r>
                <a:rPr lang="cs-CZ" sz="1200" dirty="0"/>
                <a:t>(malý úhel)</a:t>
              </a:r>
              <a:endParaRPr lang="en-CA" sz="1200" dirty="0"/>
            </a:p>
            <a:p>
              <a:r>
                <a:rPr lang="en-CA" sz="1200" dirty="0"/>
                <a:t>E= E</a:t>
              </a:r>
              <a:r>
                <a:rPr lang="en-CA" sz="1200" baseline="-25000" dirty="0"/>
                <a:t>0 </a:t>
              </a:r>
              <a:r>
                <a:rPr lang="en-CA" sz="1200" dirty="0"/>
                <a:t>-dE</a:t>
              </a:r>
              <a:endParaRPr lang="cs-CZ" sz="1200" dirty="0"/>
            </a:p>
          </p:txBody>
        </p:sp>
        <p:sp>
          <p:nvSpPr>
            <p:cNvPr id="87" name="TextovéPole 86"/>
            <p:cNvSpPr txBox="1"/>
            <p:nvPr/>
          </p:nvSpPr>
          <p:spPr>
            <a:xfrm>
              <a:off x="8372409" y="6217059"/>
              <a:ext cx="2010429" cy="1373420"/>
            </a:xfrm>
            <a:prstGeom prst="rect">
              <a:avLst/>
            </a:prstGeom>
            <a:noFill/>
          </p:spPr>
          <p:txBody>
            <a:bodyPr wrap="none" rtlCol="0">
              <a:spAutoFit/>
            </a:bodyPr>
            <a:lstStyle/>
            <a:p>
              <a:r>
                <a:rPr lang="cs-CZ" sz="1200" dirty="0"/>
                <a:t>Elastický rozptyl </a:t>
              </a:r>
            </a:p>
            <a:p>
              <a:r>
                <a:rPr lang="cs-CZ" sz="1200" dirty="0"/>
                <a:t>elektronů </a:t>
              </a:r>
            </a:p>
            <a:p>
              <a:r>
                <a:rPr lang="cs-CZ" sz="1200" dirty="0"/>
                <a:t>(velký úhel)</a:t>
              </a:r>
              <a:endParaRPr lang="en-CA" sz="1200" dirty="0"/>
            </a:p>
            <a:p>
              <a:r>
                <a:rPr lang="en-CA" sz="1200" dirty="0"/>
                <a:t>E= E</a:t>
              </a:r>
              <a:r>
                <a:rPr lang="en-CA" sz="1200" baseline="-25000" dirty="0"/>
                <a:t>0 </a:t>
              </a:r>
              <a:endParaRPr lang="cs-CZ" sz="1200" dirty="0"/>
            </a:p>
          </p:txBody>
        </p:sp>
        <p:sp>
          <p:nvSpPr>
            <p:cNvPr id="88" name="TextovéPole 87"/>
            <p:cNvSpPr txBox="1"/>
            <p:nvPr/>
          </p:nvSpPr>
          <p:spPr>
            <a:xfrm>
              <a:off x="5889519" y="7232979"/>
              <a:ext cx="2220575" cy="1068216"/>
            </a:xfrm>
            <a:prstGeom prst="rect">
              <a:avLst/>
            </a:prstGeom>
            <a:noFill/>
          </p:spPr>
          <p:txBody>
            <a:bodyPr wrap="none" rtlCol="0">
              <a:spAutoFit/>
            </a:bodyPr>
            <a:lstStyle/>
            <a:p>
              <a:r>
                <a:rPr lang="cs-CZ" sz="1200" dirty="0"/>
                <a:t>Průchod elektronů</a:t>
              </a:r>
            </a:p>
            <a:p>
              <a:r>
                <a:rPr lang="cs-CZ" sz="1200" dirty="0"/>
                <a:t>bez rozptylu</a:t>
              </a:r>
              <a:endParaRPr lang="en-CA" sz="1200" dirty="0"/>
            </a:p>
            <a:p>
              <a:r>
                <a:rPr lang="en-CA" sz="1200" dirty="0"/>
                <a:t>E</a:t>
              </a:r>
              <a:r>
                <a:rPr lang="en-CA" sz="1200" baseline="-25000" dirty="0"/>
                <a:t>0</a:t>
              </a:r>
              <a:endParaRPr lang="cs-CZ" sz="1200" baseline="-25000" dirty="0"/>
            </a:p>
          </p:txBody>
        </p:sp>
      </p:grpSp>
    </p:spTree>
    <p:extLst>
      <p:ext uri="{BB962C8B-B14F-4D97-AF65-F5344CB8AC3E}">
        <p14:creationId xmlns:p14="http://schemas.microsoft.com/office/powerpoint/2010/main" val="3031492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94401"/>
            <a:ext cx="8229600" cy="1143000"/>
          </a:xfrm>
        </p:spPr>
        <p:txBody>
          <a:bodyPr/>
          <a:lstStyle/>
          <a:p>
            <a:r>
              <a:rPr lang="cs-CZ" dirty="0"/>
              <a:t>Elektrony dopadají na vzorek</a:t>
            </a:r>
          </a:p>
        </p:txBody>
      </p:sp>
      <p:sp>
        <p:nvSpPr>
          <p:cNvPr id="52" name="Zástupný symbol pro obsah 2"/>
          <p:cNvSpPr>
            <a:spLocks noGrp="1"/>
          </p:cNvSpPr>
          <p:nvPr>
            <p:ph idx="1"/>
          </p:nvPr>
        </p:nvSpPr>
        <p:spPr>
          <a:xfrm>
            <a:off x="457200" y="1600200"/>
            <a:ext cx="4834880" cy="4525963"/>
          </a:xfrm>
        </p:spPr>
        <p:txBody>
          <a:bodyPr>
            <a:noAutofit/>
          </a:bodyPr>
          <a:lstStyle/>
          <a:p>
            <a:pPr marL="180975" indent="-180975">
              <a:spcBef>
                <a:spcPts val="1200"/>
              </a:spcBef>
              <a:defRPr/>
            </a:pPr>
            <a:r>
              <a:rPr lang="cs-CZ" altLang="cs-CZ" sz="1600" dirty="0"/>
              <a:t>Schémata interakce elektronů s hmotou po jejich dopadu</a:t>
            </a:r>
          </a:p>
          <a:p>
            <a:pPr marL="180975" indent="-180975">
              <a:spcBef>
                <a:spcPts val="1200"/>
              </a:spcBef>
              <a:defRPr/>
            </a:pPr>
            <a:r>
              <a:rPr lang="cs-CZ" altLang="cs-CZ" sz="1600" dirty="0"/>
              <a:t>Pro TEM musí být preparát dostatečně tenký, aby elektrony prošly</a:t>
            </a:r>
          </a:p>
          <a:p>
            <a:pPr marL="180975" indent="-180975">
              <a:spcBef>
                <a:spcPts val="1200"/>
              </a:spcBef>
              <a:defRPr/>
            </a:pPr>
            <a:r>
              <a:rPr lang="cs-CZ" altLang="cs-CZ" sz="1600" dirty="0"/>
              <a:t>Elastický rozptyl ohybem dráhy v blízkosti jádra způsobí odklonění elektronů – žádná energie není z elektronu přenesena do vzorku – el. nedopadnou na stínítko a jsou registrovány jako tmavá místa vzorku – tento rozptyl je pro TEM zásadní</a:t>
            </a:r>
          </a:p>
        </p:txBody>
      </p:sp>
      <p:sp>
        <p:nvSpPr>
          <p:cNvPr id="54" name="Ovál 53"/>
          <p:cNvSpPr/>
          <p:nvPr/>
        </p:nvSpPr>
        <p:spPr>
          <a:xfrm>
            <a:off x="339776" y="2924944"/>
            <a:ext cx="271784" cy="271784"/>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cs-CZ" dirty="0"/>
              <a:t>2</a:t>
            </a:r>
          </a:p>
        </p:txBody>
      </p:sp>
      <p:grpSp>
        <p:nvGrpSpPr>
          <p:cNvPr id="91" name="Skupina 90"/>
          <p:cNvGrpSpPr/>
          <p:nvPr/>
        </p:nvGrpSpPr>
        <p:grpSpPr>
          <a:xfrm>
            <a:off x="5056800" y="945594"/>
            <a:ext cx="4136141" cy="2367438"/>
            <a:chOff x="5056800" y="945594"/>
            <a:chExt cx="4136141" cy="2367438"/>
          </a:xfrm>
        </p:grpSpPr>
        <p:sp>
          <p:nvSpPr>
            <p:cNvPr id="92" name="Obdélník 91"/>
            <p:cNvSpPr/>
            <p:nvPr/>
          </p:nvSpPr>
          <p:spPr>
            <a:xfrm>
              <a:off x="5056800" y="949569"/>
              <a:ext cx="4052029" cy="2363463"/>
            </a:xfrm>
            <a:prstGeom prst="rect">
              <a:avLst/>
            </a:prstGeom>
            <a:gradFill>
              <a:gsLst>
                <a:gs pos="0">
                  <a:srgbClr val="D8C590"/>
                </a:gs>
                <a:gs pos="100000">
                  <a:schemeClr val="accent6">
                    <a:tint val="15000"/>
                    <a:satMod val="350000"/>
                  </a:schemeClr>
                </a:gs>
              </a:gsLs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cs-CZ" dirty="0"/>
            </a:p>
          </p:txBody>
        </p:sp>
        <p:sp>
          <p:nvSpPr>
            <p:cNvPr id="93" name="Obdélník 92"/>
            <p:cNvSpPr/>
            <p:nvPr/>
          </p:nvSpPr>
          <p:spPr>
            <a:xfrm>
              <a:off x="5755375" y="2132856"/>
              <a:ext cx="2736304" cy="216024"/>
            </a:xfrm>
            <a:prstGeom prst="rect">
              <a:avLst/>
            </a:prstGeom>
            <a:gradFill flip="none" rotWithShape="1">
              <a:gsLst>
                <a:gs pos="0">
                  <a:srgbClr val="D6B19C"/>
                </a:gs>
                <a:gs pos="30000">
                  <a:srgbClr val="D49E6C"/>
                </a:gs>
                <a:gs pos="70000">
                  <a:srgbClr val="A65528"/>
                </a:gs>
                <a:gs pos="100000">
                  <a:srgbClr val="663012"/>
                </a:gs>
              </a:gsLst>
              <a:lin ang="0" scaled="1"/>
              <a:tileRect/>
            </a:gra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solidFill>
                  <a:schemeClr val="tx1"/>
                </a:solidFill>
              </a:endParaRPr>
            </a:p>
          </p:txBody>
        </p:sp>
        <p:cxnSp>
          <p:nvCxnSpPr>
            <p:cNvPr id="94" name="Přímá spojnice se šipkou 93"/>
            <p:cNvCxnSpPr/>
            <p:nvPr/>
          </p:nvCxnSpPr>
          <p:spPr>
            <a:xfrm>
              <a:off x="7132546" y="1268760"/>
              <a:ext cx="0" cy="864096"/>
            </a:xfrm>
            <a:prstGeom prst="straightConnector1">
              <a:avLst/>
            </a:prstGeom>
            <a:ln w="38100">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5" name="Přímá spojnice se šipkou 94"/>
            <p:cNvCxnSpPr>
              <a:stCxn id="93" idx="2"/>
            </p:cNvCxnSpPr>
            <p:nvPr/>
          </p:nvCxnSpPr>
          <p:spPr>
            <a:xfrm>
              <a:off x="7123527" y="2348880"/>
              <a:ext cx="9019" cy="864096"/>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6" name="Přímá spojnice se šipkou 95"/>
            <p:cNvCxnSpPr>
              <a:stCxn id="93" idx="2"/>
            </p:cNvCxnSpPr>
            <p:nvPr/>
          </p:nvCxnSpPr>
          <p:spPr>
            <a:xfrm>
              <a:off x="7123527" y="2348880"/>
              <a:ext cx="504056" cy="838499"/>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7" name="Přímá spojnice se šipkou 96"/>
            <p:cNvCxnSpPr>
              <a:stCxn id="93" idx="2"/>
            </p:cNvCxnSpPr>
            <p:nvPr/>
          </p:nvCxnSpPr>
          <p:spPr>
            <a:xfrm flipH="1">
              <a:off x="6619471" y="2348880"/>
              <a:ext cx="504056" cy="838499"/>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98" name="TextovéPole 97"/>
            <p:cNvSpPr txBox="1"/>
            <p:nvPr/>
          </p:nvSpPr>
          <p:spPr>
            <a:xfrm>
              <a:off x="5738468" y="945594"/>
              <a:ext cx="1462260" cy="646331"/>
            </a:xfrm>
            <a:prstGeom prst="rect">
              <a:avLst/>
            </a:prstGeom>
            <a:noFill/>
          </p:spPr>
          <p:txBody>
            <a:bodyPr wrap="none" rtlCol="0">
              <a:spAutoFit/>
            </a:bodyPr>
            <a:lstStyle/>
            <a:p>
              <a:r>
                <a:rPr lang="cs-CZ" sz="1200" dirty="0"/>
                <a:t>Elektronový svazek</a:t>
              </a:r>
            </a:p>
            <a:p>
              <a:r>
                <a:rPr lang="cs-CZ" sz="1200" dirty="0"/>
                <a:t>(primární elektrony)</a:t>
              </a:r>
              <a:endParaRPr lang="en-CA" sz="1200" dirty="0"/>
            </a:p>
            <a:p>
              <a:r>
                <a:rPr lang="en-CA" sz="1200" dirty="0"/>
                <a:t>E</a:t>
              </a:r>
              <a:r>
                <a:rPr lang="en-CA" sz="1200" baseline="-25000" dirty="0"/>
                <a:t>0</a:t>
              </a:r>
              <a:r>
                <a:rPr lang="en-CA" sz="1200" dirty="0"/>
                <a:t> = 0,1-30 k</a:t>
              </a:r>
              <a:r>
                <a:rPr lang="cs-CZ" sz="1200" dirty="0"/>
                <a:t>e</a:t>
              </a:r>
              <a:r>
                <a:rPr lang="en-CA" sz="1200" dirty="0"/>
                <a:t>V</a:t>
              </a:r>
              <a:endParaRPr lang="cs-CZ" sz="1200" dirty="0"/>
            </a:p>
          </p:txBody>
        </p:sp>
        <p:sp>
          <p:nvSpPr>
            <p:cNvPr id="99" name="TextovéPole 98"/>
            <p:cNvSpPr txBox="1"/>
            <p:nvPr/>
          </p:nvSpPr>
          <p:spPr>
            <a:xfrm>
              <a:off x="5773001" y="2102368"/>
              <a:ext cx="602665" cy="276999"/>
            </a:xfrm>
            <a:prstGeom prst="rect">
              <a:avLst/>
            </a:prstGeom>
            <a:noFill/>
          </p:spPr>
          <p:txBody>
            <a:bodyPr wrap="none" rtlCol="0">
              <a:spAutoFit/>
            </a:bodyPr>
            <a:lstStyle/>
            <a:p>
              <a:r>
                <a:rPr lang="cs-CZ" sz="1200" dirty="0"/>
                <a:t>Vzorek</a:t>
              </a:r>
            </a:p>
          </p:txBody>
        </p:sp>
        <p:sp>
          <p:nvSpPr>
            <p:cNvPr id="100" name="TextovéPole 99"/>
            <p:cNvSpPr txBox="1"/>
            <p:nvPr/>
          </p:nvSpPr>
          <p:spPr>
            <a:xfrm>
              <a:off x="5097303" y="2614240"/>
              <a:ext cx="1278363" cy="276999"/>
            </a:xfrm>
            <a:prstGeom prst="rect">
              <a:avLst/>
            </a:prstGeom>
            <a:noFill/>
          </p:spPr>
          <p:txBody>
            <a:bodyPr wrap="none" rtlCol="0">
              <a:spAutoFit/>
            </a:bodyPr>
            <a:lstStyle/>
            <a:p>
              <a:r>
                <a:rPr lang="cs-CZ" sz="1200" dirty="0"/>
                <a:t>Rozptyl elektronů</a:t>
              </a:r>
            </a:p>
          </p:txBody>
        </p:sp>
        <p:cxnSp>
          <p:nvCxnSpPr>
            <p:cNvPr id="101" name="Přímá spojnice se šipkou 100"/>
            <p:cNvCxnSpPr>
              <a:stCxn id="93" idx="0"/>
            </p:cNvCxnSpPr>
            <p:nvPr/>
          </p:nvCxnSpPr>
          <p:spPr>
            <a:xfrm flipV="1">
              <a:off x="7123527" y="1761203"/>
              <a:ext cx="549197" cy="371653"/>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2" name="TextovéPole 101"/>
            <p:cNvSpPr txBox="1"/>
            <p:nvPr/>
          </p:nvSpPr>
          <p:spPr>
            <a:xfrm>
              <a:off x="7650739" y="1671191"/>
              <a:ext cx="1542202" cy="461665"/>
            </a:xfrm>
            <a:prstGeom prst="rect">
              <a:avLst/>
            </a:prstGeom>
            <a:noFill/>
          </p:spPr>
          <p:txBody>
            <a:bodyPr wrap="square" rtlCol="0">
              <a:spAutoFit/>
            </a:bodyPr>
            <a:lstStyle/>
            <a:p>
              <a:r>
                <a:rPr lang="cs-CZ" sz="1200" dirty="0"/>
                <a:t>Sekundární elektrony</a:t>
              </a:r>
            </a:p>
            <a:p>
              <a:r>
                <a:rPr lang="cs-CZ" sz="1200" dirty="0"/>
                <a:t>E</a:t>
              </a:r>
              <a:r>
                <a:rPr lang="en-CA" sz="1200" dirty="0"/>
                <a:t> ≤ 50 eV</a:t>
              </a:r>
              <a:endParaRPr lang="cs-CZ" sz="1200" dirty="0"/>
            </a:p>
          </p:txBody>
        </p:sp>
        <p:cxnSp>
          <p:nvCxnSpPr>
            <p:cNvPr id="103" name="Přímá spojnice se šipkou 102"/>
            <p:cNvCxnSpPr/>
            <p:nvPr/>
          </p:nvCxnSpPr>
          <p:spPr>
            <a:xfrm flipV="1">
              <a:off x="7132546" y="1421367"/>
              <a:ext cx="366087" cy="666483"/>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4" name="TextovéPole 103"/>
            <p:cNvSpPr txBox="1"/>
            <p:nvPr/>
          </p:nvSpPr>
          <p:spPr>
            <a:xfrm>
              <a:off x="7507425" y="1098202"/>
              <a:ext cx="1542202" cy="461665"/>
            </a:xfrm>
            <a:prstGeom prst="rect">
              <a:avLst/>
            </a:prstGeom>
            <a:noFill/>
          </p:spPr>
          <p:txBody>
            <a:bodyPr wrap="square" rtlCol="0">
              <a:spAutoFit/>
            </a:bodyPr>
            <a:lstStyle/>
            <a:p>
              <a:r>
                <a:rPr lang="cs-CZ" sz="1200" dirty="0"/>
                <a:t>Odražené elektrony</a:t>
              </a:r>
            </a:p>
            <a:p>
              <a:r>
                <a:rPr lang="cs-CZ" sz="1200" dirty="0"/>
                <a:t>50 eV </a:t>
              </a:r>
              <a:r>
                <a:rPr lang="en-CA" sz="1200" dirty="0"/>
                <a:t>&lt; </a:t>
              </a:r>
              <a:r>
                <a:rPr lang="cs-CZ" sz="1200" dirty="0"/>
                <a:t>E</a:t>
              </a:r>
              <a:r>
                <a:rPr lang="en-CA" sz="1200" dirty="0"/>
                <a:t> ≤ E</a:t>
              </a:r>
              <a:r>
                <a:rPr lang="en-CA" sz="1200" baseline="-25000" dirty="0"/>
                <a:t>0</a:t>
              </a:r>
              <a:r>
                <a:rPr lang="en-CA" sz="1200" dirty="0"/>
                <a:t> </a:t>
              </a:r>
              <a:endParaRPr lang="cs-CZ" sz="1200" dirty="0"/>
            </a:p>
          </p:txBody>
        </p:sp>
        <p:cxnSp>
          <p:nvCxnSpPr>
            <p:cNvPr id="105" name="Přímá spojnice se šipkou 104"/>
            <p:cNvCxnSpPr>
              <a:stCxn id="93" idx="0"/>
            </p:cNvCxnSpPr>
            <p:nvPr/>
          </p:nvCxnSpPr>
          <p:spPr>
            <a:xfrm flipH="1" flipV="1">
              <a:off x="6415862" y="1947029"/>
              <a:ext cx="707665" cy="185827"/>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6" name="TextovéPole 105"/>
            <p:cNvSpPr txBox="1"/>
            <p:nvPr/>
          </p:nvSpPr>
          <p:spPr>
            <a:xfrm>
              <a:off x="5204986" y="1731585"/>
              <a:ext cx="1352314" cy="430887"/>
            </a:xfrm>
            <a:prstGeom prst="rect">
              <a:avLst/>
            </a:prstGeom>
            <a:noFill/>
          </p:spPr>
          <p:txBody>
            <a:bodyPr wrap="square" rtlCol="0">
              <a:spAutoFit/>
            </a:bodyPr>
            <a:lstStyle/>
            <a:p>
              <a:r>
                <a:rPr lang="en-CA" sz="1100" i="1" dirty="0"/>
                <a:t>Auger/</a:t>
              </a:r>
              <a:r>
                <a:rPr lang="en-CA" sz="1100" i="1" dirty="0" err="1"/>
                <a:t>Rentgen</a:t>
              </a:r>
              <a:r>
                <a:rPr lang="en-CA" sz="1100" i="1" dirty="0"/>
                <a:t>/</a:t>
              </a:r>
            </a:p>
            <a:p>
              <a:r>
                <a:rPr lang="en-CA" sz="1100" i="1" dirty="0" err="1"/>
                <a:t>Katodoluminiscence</a:t>
              </a:r>
              <a:endParaRPr lang="cs-CZ" sz="1100" i="1" dirty="0"/>
            </a:p>
          </p:txBody>
        </p:sp>
      </p:grpSp>
      <p:sp>
        <p:nvSpPr>
          <p:cNvPr id="107" name="Ovál 106"/>
          <p:cNvSpPr/>
          <p:nvPr/>
        </p:nvSpPr>
        <p:spPr>
          <a:xfrm>
            <a:off x="7411929" y="3705999"/>
            <a:ext cx="271784" cy="271784"/>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cs-CZ" dirty="0"/>
              <a:t>1</a:t>
            </a:r>
          </a:p>
        </p:txBody>
      </p:sp>
      <p:sp>
        <p:nvSpPr>
          <p:cNvPr id="108" name="Ovál 107"/>
          <p:cNvSpPr/>
          <p:nvPr/>
        </p:nvSpPr>
        <p:spPr>
          <a:xfrm>
            <a:off x="6716775" y="3705999"/>
            <a:ext cx="271784" cy="271784"/>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cs-CZ" dirty="0"/>
              <a:t>2</a:t>
            </a:r>
          </a:p>
        </p:txBody>
      </p:sp>
      <p:sp>
        <p:nvSpPr>
          <p:cNvPr id="109" name="Ovál 108"/>
          <p:cNvSpPr/>
          <p:nvPr/>
        </p:nvSpPr>
        <p:spPr>
          <a:xfrm>
            <a:off x="5925286" y="3705999"/>
            <a:ext cx="271784" cy="271784"/>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cs-CZ" dirty="0"/>
              <a:t>3</a:t>
            </a:r>
          </a:p>
        </p:txBody>
      </p:sp>
      <p:grpSp>
        <p:nvGrpSpPr>
          <p:cNvPr id="110" name="Skupina 109"/>
          <p:cNvGrpSpPr/>
          <p:nvPr/>
        </p:nvGrpSpPr>
        <p:grpSpPr>
          <a:xfrm>
            <a:off x="4659493" y="3429000"/>
            <a:ext cx="4353238" cy="3345308"/>
            <a:chOff x="3188075" y="2892554"/>
            <a:chExt cx="7194763" cy="5528917"/>
          </a:xfrm>
        </p:grpSpPr>
        <p:sp>
          <p:nvSpPr>
            <p:cNvPr id="111" name="Ovál 110"/>
            <p:cNvSpPr/>
            <p:nvPr/>
          </p:nvSpPr>
          <p:spPr>
            <a:xfrm>
              <a:off x="6588224" y="5157192"/>
              <a:ext cx="720080" cy="72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a:t>
              </a:r>
            </a:p>
          </p:txBody>
        </p:sp>
        <p:sp>
          <p:nvSpPr>
            <p:cNvPr id="112" name="Ovál 111"/>
            <p:cNvSpPr/>
            <p:nvPr/>
          </p:nvSpPr>
          <p:spPr>
            <a:xfrm>
              <a:off x="6012160" y="4581128"/>
              <a:ext cx="1872208" cy="187220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200">
                <a:solidFill>
                  <a:schemeClr val="tx1"/>
                </a:solidFill>
              </a:endParaRPr>
            </a:p>
          </p:txBody>
        </p:sp>
        <p:sp>
          <p:nvSpPr>
            <p:cNvPr id="113" name="Ovál 112"/>
            <p:cNvSpPr/>
            <p:nvPr/>
          </p:nvSpPr>
          <p:spPr>
            <a:xfrm>
              <a:off x="5652120" y="4221088"/>
              <a:ext cx="2592288" cy="25922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200">
                <a:solidFill>
                  <a:schemeClr val="tx1"/>
                </a:solidFill>
              </a:endParaRPr>
            </a:p>
          </p:txBody>
        </p:sp>
        <p:sp>
          <p:nvSpPr>
            <p:cNvPr id="114" name="Ovál 113"/>
            <p:cNvSpPr/>
            <p:nvPr/>
          </p:nvSpPr>
          <p:spPr>
            <a:xfrm>
              <a:off x="7881147" y="4581128"/>
              <a:ext cx="288032" cy="2880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solidFill>
                    <a:schemeClr val="tx1"/>
                  </a:solidFill>
                </a:rPr>
                <a:t>-</a:t>
              </a:r>
            </a:p>
          </p:txBody>
        </p:sp>
        <p:sp>
          <p:nvSpPr>
            <p:cNvPr id="115" name="Ovál 114"/>
            <p:cNvSpPr/>
            <p:nvPr/>
          </p:nvSpPr>
          <p:spPr>
            <a:xfrm>
              <a:off x="7737131" y="5229200"/>
              <a:ext cx="288032" cy="2880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solidFill>
                    <a:schemeClr val="tx1"/>
                  </a:solidFill>
                </a:rPr>
                <a:t>-</a:t>
              </a:r>
            </a:p>
          </p:txBody>
        </p:sp>
        <p:sp>
          <p:nvSpPr>
            <p:cNvPr id="116" name="Ovál 115"/>
            <p:cNvSpPr/>
            <p:nvPr/>
          </p:nvSpPr>
          <p:spPr>
            <a:xfrm>
              <a:off x="7917323" y="6165304"/>
              <a:ext cx="288032" cy="2880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solidFill>
                    <a:schemeClr val="tx1"/>
                  </a:solidFill>
                </a:rPr>
                <a:t>-</a:t>
              </a:r>
            </a:p>
          </p:txBody>
        </p:sp>
        <p:sp>
          <p:nvSpPr>
            <p:cNvPr id="117" name="Ovál 116"/>
            <p:cNvSpPr/>
            <p:nvPr/>
          </p:nvSpPr>
          <p:spPr>
            <a:xfrm>
              <a:off x="6048164" y="4365104"/>
              <a:ext cx="288032" cy="2880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solidFill>
                    <a:schemeClr val="tx1"/>
                  </a:solidFill>
                </a:rPr>
                <a:t>-</a:t>
              </a:r>
            </a:p>
          </p:txBody>
        </p:sp>
        <p:sp>
          <p:nvSpPr>
            <p:cNvPr id="118" name="Ovál 117"/>
            <p:cNvSpPr/>
            <p:nvPr/>
          </p:nvSpPr>
          <p:spPr>
            <a:xfrm>
              <a:off x="5868144" y="5373216"/>
              <a:ext cx="288032" cy="2880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solidFill>
                    <a:schemeClr val="tx1"/>
                  </a:solidFill>
                </a:rPr>
                <a:t>-</a:t>
              </a:r>
            </a:p>
          </p:txBody>
        </p:sp>
        <p:sp>
          <p:nvSpPr>
            <p:cNvPr id="119" name="Ovál 118"/>
            <p:cNvSpPr/>
            <p:nvPr/>
          </p:nvSpPr>
          <p:spPr>
            <a:xfrm>
              <a:off x="5796136" y="6217060"/>
              <a:ext cx="288032" cy="2880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solidFill>
                    <a:schemeClr val="tx1"/>
                  </a:solidFill>
                </a:rPr>
                <a:t>-</a:t>
              </a:r>
            </a:p>
          </p:txBody>
        </p:sp>
        <p:cxnSp>
          <p:nvCxnSpPr>
            <p:cNvPr id="120" name="Přímá spojnice se šipkou 119"/>
            <p:cNvCxnSpPr/>
            <p:nvPr/>
          </p:nvCxnSpPr>
          <p:spPr>
            <a:xfrm>
              <a:off x="7452320" y="3356992"/>
              <a:ext cx="0" cy="4032448"/>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21" name="Volný tvar 120"/>
            <p:cNvSpPr/>
            <p:nvPr/>
          </p:nvSpPr>
          <p:spPr>
            <a:xfrm>
              <a:off x="6498102" y="3356992"/>
              <a:ext cx="2010899" cy="3744416"/>
            </a:xfrm>
            <a:custGeom>
              <a:avLst/>
              <a:gdLst>
                <a:gd name="connsiteX0" fmla="*/ 195573 w 2329173"/>
                <a:gd name="connsiteY0" fmla="*/ 0 h 4292600"/>
                <a:gd name="connsiteX1" fmla="*/ 208273 w 2329173"/>
                <a:gd name="connsiteY1" fmla="*/ 2679700 h 4292600"/>
                <a:gd name="connsiteX2" fmla="*/ 2329173 w 2329173"/>
                <a:gd name="connsiteY2" fmla="*/ 4292600 h 4292600"/>
                <a:gd name="connsiteX0" fmla="*/ 249617 w 2383217"/>
                <a:gd name="connsiteY0" fmla="*/ 0 h 4292600"/>
                <a:gd name="connsiteX1" fmla="*/ 179257 w 2383217"/>
                <a:gd name="connsiteY1" fmla="*/ 2362200 h 4292600"/>
                <a:gd name="connsiteX2" fmla="*/ 2383217 w 2383217"/>
                <a:gd name="connsiteY2" fmla="*/ 4292600 h 4292600"/>
                <a:gd name="connsiteX0" fmla="*/ 98493 w 2232093"/>
                <a:gd name="connsiteY0" fmla="*/ 0 h 4292600"/>
                <a:gd name="connsiteX1" fmla="*/ 28133 w 2232093"/>
                <a:gd name="connsiteY1" fmla="*/ 2362200 h 4292600"/>
                <a:gd name="connsiteX2" fmla="*/ 2232093 w 2232093"/>
                <a:gd name="connsiteY2" fmla="*/ 4292600 h 4292600"/>
                <a:gd name="connsiteX0" fmla="*/ 232817 w 2394104"/>
                <a:gd name="connsiteY0" fmla="*/ 0 h 4318000"/>
                <a:gd name="connsiteX1" fmla="*/ 190144 w 2394104"/>
                <a:gd name="connsiteY1" fmla="*/ 2387600 h 4318000"/>
                <a:gd name="connsiteX2" fmla="*/ 2394104 w 2394104"/>
                <a:gd name="connsiteY2" fmla="*/ 4318000 h 4318000"/>
                <a:gd name="connsiteX0" fmla="*/ 202141 w 2363428"/>
                <a:gd name="connsiteY0" fmla="*/ 0 h 4318000"/>
                <a:gd name="connsiteX1" fmla="*/ 159468 w 2363428"/>
                <a:gd name="connsiteY1" fmla="*/ 2387600 h 4318000"/>
                <a:gd name="connsiteX2" fmla="*/ 2363428 w 2363428"/>
                <a:gd name="connsiteY2" fmla="*/ 4318000 h 4318000"/>
                <a:gd name="connsiteX0" fmla="*/ 66880 w 2228167"/>
                <a:gd name="connsiteY0" fmla="*/ 0 h 4318000"/>
                <a:gd name="connsiteX1" fmla="*/ 24207 w 2228167"/>
                <a:gd name="connsiteY1" fmla="*/ 2387600 h 4318000"/>
                <a:gd name="connsiteX2" fmla="*/ 2228167 w 2228167"/>
                <a:gd name="connsiteY2" fmla="*/ 4318000 h 4318000"/>
                <a:gd name="connsiteX0" fmla="*/ 39128 w 2200415"/>
                <a:gd name="connsiteY0" fmla="*/ 0 h 4318000"/>
                <a:gd name="connsiteX1" fmla="*/ 37985 w 2200415"/>
                <a:gd name="connsiteY1" fmla="*/ 2476500 h 4318000"/>
                <a:gd name="connsiteX2" fmla="*/ 2200415 w 2200415"/>
                <a:gd name="connsiteY2" fmla="*/ 4318000 h 4318000"/>
                <a:gd name="connsiteX0" fmla="*/ 23838 w 2185125"/>
                <a:gd name="connsiteY0" fmla="*/ 0 h 4318000"/>
                <a:gd name="connsiteX1" fmla="*/ 22695 w 2185125"/>
                <a:gd name="connsiteY1" fmla="*/ 2476500 h 4318000"/>
                <a:gd name="connsiteX2" fmla="*/ 2185125 w 2185125"/>
                <a:gd name="connsiteY2" fmla="*/ 4318000 h 4318000"/>
                <a:gd name="connsiteX0" fmla="*/ 28078 w 2189365"/>
                <a:gd name="connsiteY0" fmla="*/ 0 h 4318000"/>
                <a:gd name="connsiteX1" fmla="*/ 26935 w 2189365"/>
                <a:gd name="connsiteY1" fmla="*/ 2476500 h 4318000"/>
                <a:gd name="connsiteX2" fmla="*/ 2189365 w 2189365"/>
                <a:gd name="connsiteY2" fmla="*/ 4318000 h 4318000"/>
                <a:gd name="connsiteX0" fmla="*/ 21654 w 2182941"/>
                <a:gd name="connsiteY0" fmla="*/ 0 h 4318000"/>
                <a:gd name="connsiteX1" fmla="*/ 30094 w 2182941"/>
                <a:gd name="connsiteY1" fmla="*/ 2800953 h 4318000"/>
                <a:gd name="connsiteX2" fmla="*/ 2182941 w 2182941"/>
                <a:gd name="connsiteY2" fmla="*/ 4318000 h 4318000"/>
                <a:gd name="connsiteX0" fmla="*/ 30649 w 2191936"/>
                <a:gd name="connsiteY0" fmla="*/ 0 h 4318000"/>
                <a:gd name="connsiteX1" fmla="*/ 39089 w 2191936"/>
                <a:gd name="connsiteY1" fmla="*/ 2800953 h 4318000"/>
                <a:gd name="connsiteX2" fmla="*/ 2191936 w 2191936"/>
                <a:gd name="connsiteY2" fmla="*/ 4318000 h 4318000"/>
              </a:gdLst>
              <a:ahLst/>
              <a:cxnLst>
                <a:cxn ang="0">
                  <a:pos x="connsiteX0" y="connsiteY0"/>
                </a:cxn>
                <a:cxn ang="0">
                  <a:pos x="connsiteX1" y="connsiteY1"/>
                </a:cxn>
                <a:cxn ang="0">
                  <a:pos x="connsiteX2" y="connsiteY2"/>
                </a:cxn>
              </a:cxnLst>
              <a:rect l="l" t="t" r="r" b="b"/>
              <a:pathLst>
                <a:path w="2191936" h="4318000">
                  <a:moveTo>
                    <a:pt x="30649" y="0"/>
                  </a:moveTo>
                  <a:cubicBezTo>
                    <a:pt x="19997" y="990925"/>
                    <a:pt x="-37336" y="2525098"/>
                    <a:pt x="39089" y="2800953"/>
                  </a:cubicBezTo>
                  <a:cubicBezTo>
                    <a:pt x="115514" y="3076808"/>
                    <a:pt x="1821519" y="4008967"/>
                    <a:pt x="2191936" y="4318000"/>
                  </a:cubicBezTo>
                </a:path>
              </a:pathLst>
            </a:custGeom>
            <a:noFill/>
            <a:ln w="38100">
              <a:solidFill>
                <a:srgbClr val="00206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200"/>
            </a:p>
          </p:txBody>
        </p:sp>
        <p:sp>
          <p:nvSpPr>
            <p:cNvPr id="122" name="Volný tvar 121"/>
            <p:cNvSpPr/>
            <p:nvPr/>
          </p:nvSpPr>
          <p:spPr>
            <a:xfrm flipH="1">
              <a:off x="5504694" y="3356992"/>
              <a:ext cx="350310" cy="3707482"/>
            </a:xfrm>
            <a:custGeom>
              <a:avLst/>
              <a:gdLst>
                <a:gd name="connsiteX0" fmla="*/ 195573 w 2329173"/>
                <a:gd name="connsiteY0" fmla="*/ 0 h 4292600"/>
                <a:gd name="connsiteX1" fmla="*/ 208273 w 2329173"/>
                <a:gd name="connsiteY1" fmla="*/ 2679700 h 4292600"/>
                <a:gd name="connsiteX2" fmla="*/ 2329173 w 2329173"/>
                <a:gd name="connsiteY2" fmla="*/ 4292600 h 4292600"/>
                <a:gd name="connsiteX0" fmla="*/ 249617 w 2383217"/>
                <a:gd name="connsiteY0" fmla="*/ 0 h 4292600"/>
                <a:gd name="connsiteX1" fmla="*/ 179257 w 2383217"/>
                <a:gd name="connsiteY1" fmla="*/ 2362200 h 4292600"/>
                <a:gd name="connsiteX2" fmla="*/ 2383217 w 2383217"/>
                <a:gd name="connsiteY2" fmla="*/ 4292600 h 4292600"/>
                <a:gd name="connsiteX0" fmla="*/ 98493 w 2232093"/>
                <a:gd name="connsiteY0" fmla="*/ 0 h 4292600"/>
                <a:gd name="connsiteX1" fmla="*/ 28133 w 2232093"/>
                <a:gd name="connsiteY1" fmla="*/ 2362200 h 4292600"/>
                <a:gd name="connsiteX2" fmla="*/ 2232093 w 2232093"/>
                <a:gd name="connsiteY2" fmla="*/ 4292600 h 4292600"/>
                <a:gd name="connsiteX0" fmla="*/ 232817 w 2394104"/>
                <a:gd name="connsiteY0" fmla="*/ 0 h 4318000"/>
                <a:gd name="connsiteX1" fmla="*/ 190144 w 2394104"/>
                <a:gd name="connsiteY1" fmla="*/ 2387600 h 4318000"/>
                <a:gd name="connsiteX2" fmla="*/ 2394104 w 2394104"/>
                <a:gd name="connsiteY2" fmla="*/ 4318000 h 4318000"/>
                <a:gd name="connsiteX0" fmla="*/ 202141 w 2363428"/>
                <a:gd name="connsiteY0" fmla="*/ 0 h 4318000"/>
                <a:gd name="connsiteX1" fmla="*/ 159468 w 2363428"/>
                <a:gd name="connsiteY1" fmla="*/ 2387600 h 4318000"/>
                <a:gd name="connsiteX2" fmla="*/ 2363428 w 2363428"/>
                <a:gd name="connsiteY2" fmla="*/ 4318000 h 4318000"/>
                <a:gd name="connsiteX0" fmla="*/ 66880 w 2228167"/>
                <a:gd name="connsiteY0" fmla="*/ 0 h 4318000"/>
                <a:gd name="connsiteX1" fmla="*/ 24207 w 2228167"/>
                <a:gd name="connsiteY1" fmla="*/ 2387600 h 4318000"/>
                <a:gd name="connsiteX2" fmla="*/ 2228167 w 2228167"/>
                <a:gd name="connsiteY2" fmla="*/ 4318000 h 4318000"/>
                <a:gd name="connsiteX0" fmla="*/ 39128 w 2200415"/>
                <a:gd name="connsiteY0" fmla="*/ 0 h 4318000"/>
                <a:gd name="connsiteX1" fmla="*/ 37985 w 2200415"/>
                <a:gd name="connsiteY1" fmla="*/ 2476500 h 4318000"/>
                <a:gd name="connsiteX2" fmla="*/ 2200415 w 2200415"/>
                <a:gd name="connsiteY2" fmla="*/ 4318000 h 4318000"/>
                <a:gd name="connsiteX0" fmla="*/ 23838 w 2185125"/>
                <a:gd name="connsiteY0" fmla="*/ 0 h 4318000"/>
                <a:gd name="connsiteX1" fmla="*/ 22695 w 2185125"/>
                <a:gd name="connsiteY1" fmla="*/ 2476500 h 4318000"/>
                <a:gd name="connsiteX2" fmla="*/ 2185125 w 2185125"/>
                <a:gd name="connsiteY2" fmla="*/ 4318000 h 4318000"/>
                <a:gd name="connsiteX0" fmla="*/ 28078 w 2189365"/>
                <a:gd name="connsiteY0" fmla="*/ 0 h 4318000"/>
                <a:gd name="connsiteX1" fmla="*/ 26935 w 2189365"/>
                <a:gd name="connsiteY1" fmla="*/ 2476500 h 4318000"/>
                <a:gd name="connsiteX2" fmla="*/ 2189365 w 2189365"/>
                <a:gd name="connsiteY2" fmla="*/ 4318000 h 4318000"/>
                <a:gd name="connsiteX0" fmla="*/ 21654 w 2182941"/>
                <a:gd name="connsiteY0" fmla="*/ 0 h 4318000"/>
                <a:gd name="connsiteX1" fmla="*/ 30094 w 2182941"/>
                <a:gd name="connsiteY1" fmla="*/ 2800953 h 4318000"/>
                <a:gd name="connsiteX2" fmla="*/ 2182941 w 2182941"/>
                <a:gd name="connsiteY2" fmla="*/ 4318000 h 4318000"/>
                <a:gd name="connsiteX0" fmla="*/ 30649 w 2191936"/>
                <a:gd name="connsiteY0" fmla="*/ 0 h 4318000"/>
                <a:gd name="connsiteX1" fmla="*/ 39089 w 2191936"/>
                <a:gd name="connsiteY1" fmla="*/ 2800953 h 4318000"/>
                <a:gd name="connsiteX2" fmla="*/ 2191936 w 2191936"/>
                <a:gd name="connsiteY2" fmla="*/ 4318000 h 4318000"/>
                <a:gd name="connsiteX0" fmla="*/ 30649 w 2191936"/>
                <a:gd name="connsiteY0" fmla="*/ 0 h 4318000"/>
                <a:gd name="connsiteX1" fmla="*/ 39088 w 2191936"/>
                <a:gd name="connsiteY1" fmla="*/ 2556896 h 4318000"/>
                <a:gd name="connsiteX2" fmla="*/ 2191936 w 2191936"/>
                <a:gd name="connsiteY2" fmla="*/ 4318000 h 4318000"/>
              </a:gdLst>
              <a:ahLst/>
              <a:cxnLst>
                <a:cxn ang="0">
                  <a:pos x="connsiteX0" y="connsiteY0"/>
                </a:cxn>
                <a:cxn ang="0">
                  <a:pos x="connsiteX1" y="connsiteY1"/>
                </a:cxn>
                <a:cxn ang="0">
                  <a:pos x="connsiteX2" y="connsiteY2"/>
                </a:cxn>
              </a:cxnLst>
              <a:rect l="l" t="t" r="r" b="b"/>
              <a:pathLst>
                <a:path w="2191936" h="4318000">
                  <a:moveTo>
                    <a:pt x="30649" y="0"/>
                  </a:moveTo>
                  <a:cubicBezTo>
                    <a:pt x="19997" y="990925"/>
                    <a:pt x="-37337" y="2281041"/>
                    <a:pt x="39088" y="2556896"/>
                  </a:cubicBezTo>
                  <a:cubicBezTo>
                    <a:pt x="115513" y="2832751"/>
                    <a:pt x="1821519" y="4008967"/>
                    <a:pt x="2191936" y="4318000"/>
                  </a:cubicBezTo>
                </a:path>
              </a:pathLst>
            </a:custGeom>
            <a:noFill/>
            <a:ln w="38100">
              <a:solidFill>
                <a:srgbClr val="00206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200"/>
            </a:p>
          </p:txBody>
        </p:sp>
        <p:sp>
          <p:nvSpPr>
            <p:cNvPr id="123" name="TextovéPole 122"/>
            <p:cNvSpPr txBox="1"/>
            <p:nvPr/>
          </p:nvSpPr>
          <p:spPr>
            <a:xfrm>
              <a:off x="7921636" y="3936894"/>
              <a:ext cx="1814589" cy="508675"/>
            </a:xfrm>
            <a:prstGeom prst="rect">
              <a:avLst/>
            </a:prstGeom>
            <a:noFill/>
          </p:spPr>
          <p:txBody>
            <a:bodyPr wrap="none" rtlCol="0">
              <a:spAutoFit/>
            </a:bodyPr>
            <a:lstStyle/>
            <a:p>
              <a:r>
                <a:rPr lang="cs-CZ" sz="1400" dirty="0"/>
                <a:t>Atom vzorku</a:t>
              </a:r>
            </a:p>
          </p:txBody>
        </p:sp>
        <p:sp>
          <p:nvSpPr>
            <p:cNvPr id="124" name="TextovéPole 123"/>
            <p:cNvSpPr txBox="1"/>
            <p:nvPr/>
          </p:nvSpPr>
          <p:spPr>
            <a:xfrm>
              <a:off x="5624449" y="2892554"/>
              <a:ext cx="2218456" cy="457807"/>
            </a:xfrm>
            <a:prstGeom prst="rect">
              <a:avLst/>
            </a:prstGeom>
            <a:noFill/>
          </p:spPr>
          <p:txBody>
            <a:bodyPr wrap="none" rtlCol="0">
              <a:spAutoFit/>
            </a:bodyPr>
            <a:lstStyle/>
            <a:p>
              <a:r>
                <a:rPr lang="cs-CZ" sz="1200" dirty="0"/>
                <a:t>Primární </a:t>
              </a:r>
              <a:r>
                <a:rPr lang="en-CA" sz="1200" dirty="0" err="1"/>
                <a:t>elektrony</a:t>
              </a:r>
              <a:endParaRPr lang="cs-CZ" sz="1200" dirty="0"/>
            </a:p>
          </p:txBody>
        </p:sp>
        <p:sp>
          <p:nvSpPr>
            <p:cNvPr id="125" name="TextovéPole 124"/>
            <p:cNvSpPr txBox="1"/>
            <p:nvPr/>
          </p:nvSpPr>
          <p:spPr>
            <a:xfrm>
              <a:off x="3188075" y="7048051"/>
              <a:ext cx="2304506" cy="1373420"/>
            </a:xfrm>
            <a:prstGeom prst="rect">
              <a:avLst/>
            </a:prstGeom>
            <a:noFill/>
          </p:spPr>
          <p:txBody>
            <a:bodyPr wrap="none" rtlCol="0">
              <a:spAutoFit/>
            </a:bodyPr>
            <a:lstStyle/>
            <a:p>
              <a:r>
                <a:rPr lang="cs-CZ" sz="1200" dirty="0"/>
                <a:t>Neelastický rozptyl </a:t>
              </a:r>
            </a:p>
            <a:p>
              <a:r>
                <a:rPr lang="cs-CZ" sz="1200" dirty="0"/>
                <a:t>elektronů</a:t>
              </a:r>
            </a:p>
            <a:p>
              <a:r>
                <a:rPr lang="cs-CZ" sz="1200" dirty="0"/>
                <a:t>(malý úhel)</a:t>
              </a:r>
              <a:endParaRPr lang="en-CA" sz="1200" dirty="0"/>
            </a:p>
            <a:p>
              <a:r>
                <a:rPr lang="en-CA" sz="1200" dirty="0"/>
                <a:t>E= E</a:t>
              </a:r>
              <a:r>
                <a:rPr lang="en-CA" sz="1200" baseline="-25000" dirty="0"/>
                <a:t>0 </a:t>
              </a:r>
              <a:r>
                <a:rPr lang="en-CA" sz="1200" dirty="0"/>
                <a:t>-dE</a:t>
              </a:r>
              <a:endParaRPr lang="cs-CZ" sz="1200" dirty="0"/>
            </a:p>
          </p:txBody>
        </p:sp>
        <p:sp>
          <p:nvSpPr>
            <p:cNvPr id="126" name="TextovéPole 125"/>
            <p:cNvSpPr txBox="1"/>
            <p:nvPr/>
          </p:nvSpPr>
          <p:spPr>
            <a:xfrm>
              <a:off x="8372409" y="6217059"/>
              <a:ext cx="2010429" cy="1373420"/>
            </a:xfrm>
            <a:prstGeom prst="rect">
              <a:avLst/>
            </a:prstGeom>
            <a:noFill/>
          </p:spPr>
          <p:txBody>
            <a:bodyPr wrap="none" rtlCol="0">
              <a:spAutoFit/>
            </a:bodyPr>
            <a:lstStyle/>
            <a:p>
              <a:r>
                <a:rPr lang="cs-CZ" sz="1200" dirty="0"/>
                <a:t>Elastický rozptyl </a:t>
              </a:r>
            </a:p>
            <a:p>
              <a:r>
                <a:rPr lang="cs-CZ" sz="1200" dirty="0"/>
                <a:t>elektronů </a:t>
              </a:r>
            </a:p>
            <a:p>
              <a:r>
                <a:rPr lang="cs-CZ" sz="1200" dirty="0"/>
                <a:t>(velký úhel)</a:t>
              </a:r>
              <a:endParaRPr lang="en-CA" sz="1200" dirty="0"/>
            </a:p>
            <a:p>
              <a:r>
                <a:rPr lang="en-CA" sz="1200" dirty="0"/>
                <a:t>E= E</a:t>
              </a:r>
              <a:r>
                <a:rPr lang="en-CA" sz="1200" baseline="-25000" dirty="0"/>
                <a:t>0 </a:t>
              </a:r>
              <a:endParaRPr lang="cs-CZ" sz="1200" dirty="0"/>
            </a:p>
          </p:txBody>
        </p:sp>
        <p:sp>
          <p:nvSpPr>
            <p:cNvPr id="127" name="TextovéPole 126"/>
            <p:cNvSpPr txBox="1"/>
            <p:nvPr/>
          </p:nvSpPr>
          <p:spPr>
            <a:xfrm>
              <a:off x="5889519" y="7232979"/>
              <a:ext cx="2220575" cy="1068216"/>
            </a:xfrm>
            <a:prstGeom prst="rect">
              <a:avLst/>
            </a:prstGeom>
            <a:noFill/>
          </p:spPr>
          <p:txBody>
            <a:bodyPr wrap="none" rtlCol="0">
              <a:spAutoFit/>
            </a:bodyPr>
            <a:lstStyle/>
            <a:p>
              <a:r>
                <a:rPr lang="cs-CZ" sz="1200" dirty="0"/>
                <a:t>Průchod elektronů</a:t>
              </a:r>
            </a:p>
            <a:p>
              <a:r>
                <a:rPr lang="cs-CZ" sz="1200" dirty="0"/>
                <a:t>bez rozptylu</a:t>
              </a:r>
              <a:endParaRPr lang="en-CA" sz="1200" dirty="0"/>
            </a:p>
            <a:p>
              <a:r>
                <a:rPr lang="en-CA" sz="1200" dirty="0"/>
                <a:t>E</a:t>
              </a:r>
              <a:r>
                <a:rPr lang="en-CA" sz="1200" baseline="-25000" dirty="0"/>
                <a:t>0</a:t>
              </a:r>
              <a:endParaRPr lang="cs-CZ" sz="1200" baseline="-25000" dirty="0"/>
            </a:p>
          </p:txBody>
        </p:sp>
      </p:grpSp>
    </p:spTree>
    <p:extLst>
      <p:ext uri="{BB962C8B-B14F-4D97-AF65-F5344CB8AC3E}">
        <p14:creationId xmlns:p14="http://schemas.microsoft.com/office/powerpoint/2010/main" val="7913991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94401"/>
            <a:ext cx="8229600" cy="1143000"/>
          </a:xfrm>
        </p:spPr>
        <p:txBody>
          <a:bodyPr/>
          <a:lstStyle/>
          <a:p>
            <a:r>
              <a:rPr lang="cs-CZ" dirty="0"/>
              <a:t>Elektrony dopadají na vzorek</a:t>
            </a:r>
          </a:p>
        </p:txBody>
      </p:sp>
      <p:sp>
        <p:nvSpPr>
          <p:cNvPr id="52" name="Zástupný symbol pro obsah 2"/>
          <p:cNvSpPr>
            <a:spLocks noGrp="1"/>
          </p:cNvSpPr>
          <p:nvPr>
            <p:ph idx="1"/>
          </p:nvPr>
        </p:nvSpPr>
        <p:spPr>
          <a:xfrm>
            <a:off x="457200" y="1600200"/>
            <a:ext cx="4834880" cy="4525963"/>
          </a:xfrm>
        </p:spPr>
        <p:txBody>
          <a:bodyPr>
            <a:noAutofit/>
          </a:bodyPr>
          <a:lstStyle/>
          <a:p>
            <a:pPr marL="180975" indent="-180975">
              <a:spcBef>
                <a:spcPts val="1200"/>
              </a:spcBef>
              <a:defRPr/>
            </a:pPr>
            <a:r>
              <a:rPr lang="cs-CZ" altLang="cs-CZ" sz="1600" dirty="0"/>
              <a:t>Schémata interakce elektronů s hmotou po jejich dopadu</a:t>
            </a:r>
          </a:p>
          <a:p>
            <a:pPr marL="180975" indent="-180975">
              <a:spcBef>
                <a:spcPts val="1200"/>
              </a:spcBef>
              <a:defRPr/>
            </a:pPr>
            <a:r>
              <a:rPr lang="cs-CZ" altLang="cs-CZ" sz="1600" dirty="0"/>
              <a:t>Pro TEM musí být preparát dostatečně tenký, aby elektrony prošly</a:t>
            </a:r>
          </a:p>
          <a:p>
            <a:pPr marL="180975" indent="-180975">
              <a:spcBef>
                <a:spcPts val="1200"/>
              </a:spcBef>
              <a:defRPr/>
            </a:pPr>
            <a:r>
              <a:rPr lang="cs-CZ" altLang="cs-CZ" sz="1600" dirty="0"/>
              <a:t>Neelastický rozptyl elektronů – reakce s elektrony vzorku </a:t>
            </a:r>
          </a:p>
          <a:p>
            <a:pPr marL="581025" lvl="1" indent="-180975">
              <a:spcBef>
                <a:spcPts val="1200"/>
              </a:spcBef>
              <a:defRPr/>
            </a:pPr>
            <a:r>
              <a:rPr lang="cs-CZ" altLang="cs-CZ" sz="1200" dirty="0"/>
              <a:t>způsobuje malý odklon elektronu a tyto vytváří v obraze vzorku nespecifické rozmazání – pro TEM je nežádoucí</a:t>
            </a:r>
            <a:endParaRPr lang="cs-CZ" sz="1200" dirty="0"/>
          </a:p>
          <a:p>
            <a:pPr marL="581025" lvl="1" indent="-180975">
              <a:spcBef>
                <a:spcPts val="1200"/>
              </a:spcBef>
              <a:defRPr/>
            </a:pPr>
            <a:r>
              <a:rPr lang="cs-CZ" altLang="cs-CZ" sz="1200" dirty="0"/>
              <a:t>navíc část energie z elektronu je přenesena do vzorku, tzn.</a:t>
            </a:r>
          </a:p>
          <a:p>
            <a:pPr marL="581025" lvl="1" indent="-180975">
              <a:spcBef>
                <a:spcPts val="1200"/>
              </a:spcBef>
              <a:defRPr/>
            </a:pPr>
            <a:r>
              <a:rPr lang="cs-CZ" altLang="cs-CZ" sz="1200" dirty="0"/>
              <a:t>změní se vlnová délka elektronu</a:t>
            </a:r>
          </a:p>
        </p:txBody>
      </p:sp>
      <p:sp>
        <p:nvSpPr>
          <p:cNvPr id="55" name="Ovál 54"/>
          <p:cNvSpPr/>
          <p:nvPr/>
        </p:nvSpPr>
        <p:spPr>
          <a:xfrm>
            <a:off x="339776" y="2924944"/>
            <a:ext cx="271784" cy="271784"/>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cs-CZ" dirty="0"/>
              <a:t>3</a:t>
            </a:r>
          </a:p>
        </p:txBody>
      </p:sp>
      <p:sp>
        <p:nvSpPr>
          <p:cNvPr id="60" name="Ovál 59"/>
          <p:cNvSpPr/>
          <p:nvPr/>
        </p:nvSpPr>
        <p:spPr>
          <a:xfrm>
            <a:off x="7411929" y="3705999"/>
            <a:ext cx="271784" cy="271784"/>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cs-CZ" dirty="0"/>
              <a:t>1</a:t>
            </a:r>
          </a:p>
        </p:txBody>
      </p:sp>
      <p:sp>
        <p:nvSpPr>
          <p:cNvPr id="61" name="Ovál 60"/>
          <p:cNvSpPr/>
          <p:nvPr/>
        </p:nvSpPr>
        <p:spPr>
          <a:xfrm>
            <a:off x="6716775" y="3705999"/>
            <a:ext cx="271784" cy="271784"/>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cs-CZ" dirty="0"/>
              <a:t>2</a:t>
            </a:r>
          </a:p>
        </p:txBody>
      </p:sp>
      <p:sp>
        <p:nvSpPr>
          <p:cNvPr id="62" name="Ovál 61"/>
          <p:cNvSpPr/>
          <p:nvPr/>
        </p:nvSpPr>
        <p:spPr>
          <a:xfrm>
            <a:off x="5925286" y="3705999"/>
            <a:ext cx="271784" cy="271784"/>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cs-CZ" dirty="0"/>
              <a:t>3</a:t>
            </a:r>
          </a:p>
        </p:txBody>
      </p:sp>
      <p:grpSp>
        <p:nvGrpSpPr>
          <p:cNvPr id="63" name="Skupina 62"/>
          <p:cNvGrpSpPr/>
          <p:nvPr/>
        </p:nvGrpSpPr>
        <p:grpSpPr>
          <a:xfrm>
            <a:off x="4659493" y="3429000"/>
            <a:ext cx="4353238" cy="3345308"/>
            <a:chOff x="3188075" y="2892554"/>
            <a:chExt cx="7194763" cy="5528917"/>
          </a:xfrm>
        </p:grpSpPr>
        <p:sp>
          <p:nvSpPr>
            <p:cNvPr id="64" name="Ovál 63"/>
            <p:cNvSpPr/>
            <p:nvPr/>
          </p:nvSpPr>
          <p:spPr>
            <a:xfrm>
              <a:off x="6588224" y="5157192"/>
              <a:ext cx="720080" cy="72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solidFill>
                    <a:schemeClr val="tx1"/>
                  </a:solidFill>
                </a:rPr>
                <a:t>+</a:t>
              </a:r>
            </a:p>
          </p:txBody>
        </p:sp>
        <p:sp>
          <p:nvSpPr>
            <p:cNvPr id="65" name="Ovál 64"/>
            <p:cNvSpPr/>
            <p:nvPr/>
          </p:nvSpPr>
          <p:spPr>
            <a:xfrm>
              <a:off x="6012160" y="4581128"/>
              <a:ext cx="1872208" cy="187220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200">
                <a:solidFill>
                  <a:schemeClr val="tx1"/>
                </a:solidFill>
              </a:endParaRPr>
            </a:p>
          </p:txBody>
        </p:sp>
        <p:sp>
          <p:nvSpPr>
            <p:cNvPr id="66" name="Ovál 65"/>
            <p:cNvSpPr/>
            <p:nvPr/>
          </p:nvSpPr>
          <p:spPr>
            <a:xfrm>
              <a:off x="5652120" y="4221088"/>
              <a:ext cx="2592288" cy="25922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200">
                <a:solidFill>
                  <a:schemeClr val="tx1"/>
                </a:solidFill>
              </a:endParaRPr>
            </a:p>
          </p:txBody>
        </p:sp>
        <p:sp>
          <p:nvSpPr>
            <p:cNvPr id="67" name="Ovál 66"/>
            <p:cNvSpPr/>
            <p:nvPr/>
          </p:nvSpPr>
          <p:spPr>
            <a:xfrm>
              <a:off x="7881147" y="4581128"/>
              <a:ext cx="288032" cy="2880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solidFill>
                    <a:schemeClr val="tx1"/>
                  </a:solidFill>
                </a:rPr>
                <a:t>-</a:t>
              </a:r>
            </a:p>
          </p:txBody>
        </p:sp>
        <p:sp>
          <p:nvSpPr>
            <p:cNvPr id="68" name="Ovál 67"/>
            <p:cNvSpPr/>
            <p:nvPr/>
          </p:nvSpPr>
          <p:spPr>
            <a:xfrm>
              <a:off x="7737131" y="5229200"/>
              <a:ext cx="288032" cy="2880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solidFill>
                    <a:schemeClr val="tx1"/>
                  </a:solidFill>
                </a:rPr>
                <a:t>-</a:t>
              </a:r>
            </a:p>
          </p:txBody>
        </p:sp>
        <p:sp>
          <p:nvSpPr>
            <p:cNvPr id="69" name="Ovál 68"/>
            <p:cNvSpPr/>
            <p:nvPr/>
          </p:nvSpPr>
          <p:spPr>
            <a:xfrm>
              <a:off x="7917323" y="6165304"/>
              <a:ext cx="288032" cy="2880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solidFill>
                    <a:schemeClr val="tx1"/>
                  </a:solidFill>
                </a:rPr>
                <a:t>-</a:t>
              </a:r>
            </a:p>
          </p:txBody>
        </p:sp>
        <p:sp>
          <p:nvSpPr>
            <p:cNvPr id="70" name="Ovál 69"/>
            <p:cNvSpPr/>
            <p:nvPr/>
          </p:nvSpPr>
          <p:spPr>
            <a:xfrm>
              <a:off x="6048164" y="4365104"/>
              <a:ext cx="288032" cy="2880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solidFill>
                    <a:schemeClr val="tx1"/>
                  </a:solidFill>
                </a:rPr>
                <a:t>-</a:t>
              </a:r>
            </a:p>
          </p:txBody>
        </p:sp>
        <p:sp>
          <p:nvSpPr>
            <p:cNvPr id="71" name="Ovál 70"/>
            <p:cNvSpPr/>
            <p:nvPr/>
          </p:nvSpPr>
          <p:spPr>
            <a:xfrm>
              <a:off x="5868144" y="5373216"/>
              <a:ext cx="288032" cy="2880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solidFill>
                    <a:schemeClr val="tx1"/>
                  </a:solidFill>
                </a:rPr>
                <a:t>-</a:t>
              </a:r>
            </a:p>
          </p:txBody>
        </p:sp>
        <p:sp>
          <p:nvSpPr>
            <p:cNvPr id="72" name="Ovál 71"/>
            <p:cNvSpPr/>
            <p:nvPr/>
          </p:nvSpPr>
          <p:spPr>
            <a:xfrm>
              <a:off x="5796136" y="6217060"/>
              <a:ext cx="288032" cy="28803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200" dirty="0">
                  <a:solidFill>
                    <a:schemeClr val="tx1"/>
                  </a:solidFill>
                </a:rPr>
                <a:t>-</a:t>
              </a:r>
            </a:p>
          </p:txBody>
        </p:sp>
        <p:cxnSp>
          <p:nvCxnSpPr>
            <p:cNvPr id="73" name="Přímá spojnice se šipkou 72"/>
            <p:cNvCxnSpPr/>
            <p:nvPr/>
          </p:nvCxnSpPr>
          <p:spPr>
            <a:xfrm>
              <a:off x="7452320" y="3356992"/>
              <a:ext cx="0" cy="4032448"/>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74" name="Volný tvar 73"/>
            <p:cNvSpPr/>
            <p:nvPr/>
          </p:nvSpPr>
          <p:spPr>
            <a:xfrm>
              <a:off x="6498102" y="3356992"/>
              <a:ext cx="2010899" cy="3744416"/>
            </a:xfrm>
            <a:custGeom>
              <a:avLst/>
              <a:gdLst>
                <a:gd name="connsiteX0" fmla="*/ 195573 w 2329173"/>
                <a:gd name="connsiteY0" fmla="*/ 0 h 4292600"/>
                <a:gd name="connsiteX1" fmla="*/ 208273 w 2329173"/>
                <a:gd name="connsiteY1" fmla="*/ 2679700 h 4292600"/>
                <a:gd name="connsiteX2" fmla="*/ 2329173 w 2329173"/>
                <a:gd name="connsiteY2" fmla="*/ 4292600 h 4292600"/>
                <a:gd name="connsiteX0" fmla="*/ 249617 w 2383217"/>
                <a:gd name="connsiteY0" fmla="*/ 0 h 4292600"/>
                <a:gd name="connsiteX1" fmla="*/ 179257 w 2383217"/>
                <a:gd name="connsiteY1" fmla="*/ 2362200 h 4292600"/>
                <a:gd name="connsiteX2" fmla="*/ 2383217 w 2383217"/>
                <a:gd name="connsiteY2" fmla="*/ 4292600 h 4292600"/>
                <a:gd name="connsiteX0" fmla="*/ 98493 w 2232093"/>
                <a:gd name="connsiteY0" fmla="*/ 0 h 4292600"/>
                <a:gd name="connsiteX1" fmla="*/ 28133 w 2232093"/>
                <a:gd name="connsiteY1" fmla="*/ 2362200 h 4292600"/>
                <a:gd name="connsiteX2" fmla="*/ 2232093 w 2232093"/>
                <a:gd name="connsiteY2" fmla="*/ 4292600 h 4292600"/>
                <a:gd name="connsiteX0" fmla="*/ 232817 w 2394104"/>
                <a:gd name="connsiteY0" fmla="*/ 0 h 4318000"/>
                <a:gd name="connsiteX1" fmla="*/ 190144 w 2394104"/>
                <a:gd name="connsiteY1" fmla="*/ 2387600 h 4318000"/>
                <a:gd name="connsiteX2" fmla="*/ 2394104 w 2394104"/>
                <a:gd name="connsiteY2" fmla="*/ 4318000 h 4318000"/>
                <a:gd name="connsiteX0" fmla="*/ 202141 w 2363428"/>
                <a:gd name="connsiteY0" fmla="*/ 0 h 4318000"/>
                <a:gd name="connsiteX1" fmla="*/ 159468 w 2363428"/>
                <a:gd name="connsiteY1" fmla="*/ 2387600 h 4318000"/>
                <a:gd name="connsiteX2" fmla="*/ 2363428 w 2363428"/>
                <a:gd name="connsiteY2" fmla="*/ 4318000 h 4318000"/>
                <a:gd name="connsiteX0" fmla="*/ 66880 w 2228167"/>
                <a:gd name="connsiteY0" fmla="*/ 0 h 4318000"/>
                <a:gd name="connsiteX1" fmla="*/ 24207 w 2228167"/>
                <a:gd name="connsiteY1" fmla="*/ 2387600 h 4318000"/>
                <a:gd name="connsiteX2" fmla="*/ 2228167 w 2228167"/>
                <a:gd name="connsiteY2" fmla="*/ 4318000 h 4318000"/>
                <a:gd name="connsiteX0" fmla="*/ 39128 w 2200415"/>
                <a:gd name="connsiteY0" fmla="*/ 0 h 4318000"/>
                <a:gd name="connsiteX1" fmla="*/ 37985 w 2200415"/>
                <a:gd name="connsiteY1" fmla="*/ 2476500 h 4318000"/>
                <a:gd name="connsiteX2" fmla="*/ 2200415 w 2200415"/>
                <a:gd name="connsiteY2" fmla="*/ 4318000 h 4318000"/>
                <a:gd name="connsiteX0" fmla="*/ 23838 w 2185125"/>
                <a:gd name="connsiteY0" fmla="*/ 0 h 4318000"/>
                <a:gd name="connsiteX1" fmla="*/ 22695 w 2185125"/>
                <a:gd name="connsiteY1" fmla="*/ 2476500 h 4318000"/>
                <a:gd name="connsiteX2" fmla="*/ 2185125 w 2185125"/>
                <a:gd name="connsiteY2" fmla="*/ 4318000 h 4318000"/>
                <a:gd name="connsiteX0" fmla="*/ 28078 w 2189365"/>
                <a:gd name="connsiteY0" fmla="*/ 0 h 4318000"/>
                <a:gd name="connsiteX1" fmla="*/ 26935 w 2189365"/>
                <a:gd name="connsiteY1" fmla="*/ 2476500 h 4318000"/>
                <a:gd name="connsiteX2" fmla="*/ 2189365 w 2189365"/>
                <a:gd name="connsiteY2" fmla="*/ 4318000 h 4318000"/>
                <a:gd name="connsiteX0" fmla="*/ 21654 w 2182941"/>
                <a:gd name="connsiteY0" fmla="*/ 0 h 4318000"/>
                <a:gd name="connsiteX1" fmla="*/ 30094 w 2182941"/>
                <a:gd name="connsiteY1" fmla="*/ 2800953 h 4318000"/>
                <a:gd name="connsiteX2" fmla="*/ 2182941 w 2182941"/>
                <a:gd name="connsiteY2" fmla="*/ 4318000 h 4318000"/>
                <a:gd name="connsiteX0" fmla="*/ 30649 w 2191936"/>
                <a:gd name="connsiteY0" fmla="*/ 0 h 4318000"/>
                <a:gd name="connsiteX1" fmla="*/ 39089 w 2191936"/>
                <a:gd name="connsiteY1" fmla="*/ 2800953 h 4318000"/>
                <a:gd name="connsiteX2" fmla="*/ 2191936 w 2191936"/>
                <a:gd name="connsiteY2" fmla="*/ 4318000 h 4318000"/>
              </a:gdLst>
              <a:ahLst/>
              <a:cxnLst>
                <a:cxn ang="0">
                  <a:pos x="connsiteX0" y="connsiteY0"/>
                </a:cxn>
                <a:cxn ang="0">
                  <a:pos x="connsiteX1" y="connsiteY1"/>
                </a:cxn>
                <a:cxn ang="0">
                  <a:pos x="connsiteX2" y="connsiteY2"/>
                </a:cxn>
              </a:cxnLst>
              <a:rect l="l" t="t" r="r" b="b"/>
              <a:pathLst>
                <a:path w="2191936" h="4318000">
                  <a:moveTo>
                    <a:pt x="30649" y="0"/>
                  </a:moveTo>
                  <a:cubicBezTo>
                    <a:pt x="19997" y="990925"/>
                    <a:pt x="-37336" y="2525098"/>
                    <a:pt x="39089" y="2800953"/>
                  </a:cubicBezTo>
                  <a:cubicBezTo>
                    <a:pt x="115514" y="3076808"/>
                    <a:pt x="1821519" y="4008967"/>
                    <a:pt x="2191936" y="4318000"/>
                  </a:cubicBezTo>
                </a:path>
              </a:pathLst>
            </a:custGeom>
            <a:noFill/>
            <a:ln w="38100">
              <a:solidFill>
                <a:srgbClr val="00206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200"/>
            </a:p>
          </p:txBody>
        </p:sp>
        <p:sp>
          <p:nvSpPr>
            <p:cNvPr id="75" name="Volný tvar 74"/>
            <p:cNvSpPr/>
            <p:nvPr/>
          </p:nvSpPr>
          <p:spPr>
            <a:xfrm flipH="1">
              <a:off x="5504694" y="3356992"/>
              <a:ext cx="350310" cy="3707482"/>
            </a:xfrm>
            <a:custGeom>
              <a:avLst/>
              <a:gdLst>
                <a:gd name="connsiteX0" fmla="*/ 195573 w 2329173"/>
                <a:gd name="connsiteY0" fmla="*/ 0 h 4292600"/>
                <a:gd name="connsiteX1" fmla="*/ 208273 w 2329173"/>
                <a:gd name="connsiteY1" fmla="*/ 2679700 h 4292600"/>
                <a:gd name="connsiteX2" fmla="*/ 2329173 w 2329173"/>
                <a:gd name="connsiteY2" fmla="*/ 4292600 h 4292600"/>
                <a:gd name="connsiteX0" fmla="*/ 249617 w 2383217"/>
                <a:gd name="connsiteY0" fmla="*/ 0 h 4292600"/>
                <a:gd name="connsiteX1" fmla="*/ 179257 w 2383217"/>
                <a:gd name="connsiteY1" fmla="*/ 2362200 h 4292600"/>
                <a:gd name="connsiteX2" fmla="*/ 2383217 w 2383217"/>
                <a:gd name="connsiteY2" fmla="*/ 4292600 h 4292600"/>
                <a:gd name="connsiteX0" fmla="*/ 98493 w 2232093"/>
                <a:gd name="connsiteY0" fmla="*/ 0 h 4292600"/>
                <a:gd name="connsiteX1" fmla="*/ 28133 w 2232093"/>
                <a:gd name="connsiteY1" fmla="*/ 2362200 h 4292600"/>
                <a:gd name="connsiteX2" fmla="*/ 2232093 w 2232093"/>
                <a:gd name="connsiteY2" fmla="*/ 4292600 h 4292600"/>
                <a:gd name="connsiteX0" fmla="*/ 232817 w 2394104"/>
                <a:gd name="connsiteY0" fmla="*/ 0 h 4318000"/>
                <a:gd name="connsiteX1" fmla="*/ 190144 w 2394104"/>
                <a:gd name="connsiteY1" fmla="*/ 2387600 h 4318000"/>
                <a:gd name="connsiteX2" fmla="*/ 2394104 w 2394104"/>
                <a:gd name="connsiteY2" fmla="*/ 4318000 h 4318000"/>
                <a:gd name="connsiteX0" fmla="*/ 202141 w 2363428"/>
                <a:gd name="connsiteY0" fmla="*/ 0 h 4318000"/>
                <a:gd name="connsiteX1" fmla="*/ 159468 w 2363428"/>
                <a:gd name="connsiteY1" fmla="*/ 2387600 h 4318000"/>
                <a:gd name="connsiteX2" fmla="*/ 2363428 w 2363428"/>
                <a:gd name="connsiteY2" fmla="*/ 4318000 h 4318000"/>
                <a:gd name="connsiteX0" fmla="*/ 66880 w 2228167"/>
                <a:gd name="connsiteY0" fmla="*/ 0 h 4318000"/>
                <a:gd name="connsiteX1" fmla="*/ 24207 w 2228167"/>
                <a:gd name="connsiteY1" fmla="*/ 2387600 h 4318000"/>
                <a:gd name="connsiteX2" fmla="*/ 2228167 w 2228167"/>
                <a:gd name="connsiteY2" fmla="*/ 4318000 h 4318000"/>
                <a:gd name="connsiteX0" fmla="*/ 39128 w 2200415"/>
                <a:gd name="connsiteY0" fmla="*/ 0 h 4318000"/>
                <a:gd name="connsiteX1" fmla="*/ 37985 w 2200415"/>
                <a:gd name="connsiteY1" fmla="*/ 2476500 h 4318000"/>
                <a:gd name="connsiteX2" fmla="*/ 2200415 w 2200415"/>
                <a:gd name="connsiteY2" fmla="*/ 4318000 h 4318000"/>
                <a:gd name="connsiteX0" fmla="*/ 23838 w 2185125"/>
                <a:gd name="connsiteY0" fmla="*/ 0 h 4318000"/>
                <a:gd name="connsiteX1" fmla="*/ 22695 w 2185125"/>
                <a:gd name="connsiteY1" fmla="*/ 2476500 h 4318000"/>
                <a:gd name="connsiteX2" fmla="*/ 2185125 w 2185125"/>
                <a:gd name="connsiteY2" fmla="*/ 4318000 h 4318000"/>
                <a:gd name="connsiteX0" fmla="*/ 28078 w 2189365"/>
                <a:gd name="connsiteY0" fmla="*/ 0 h 4318000"/>
                <a:gd name="connsiteX1" fmla="*/ 26935 w 2189365"/>
                <a:gd name="connsiteY1" fmla="*/ 2476500 h 4318000"/>
                <a:gd name="connsiteX2" fmla="*/ 2189365 w 2189365"/>
                <a:gd name="connsiteY2" fmla="*/ 4318000 h 4318000"/>
                <a:gd name="connsiteX0" fmla="*/ 21654 w 2182941"/>
                <a:gd name="connsiteY0" fmla="*/ 0 h 4318000"/>
                <a:gd name="connsiteX1" fmla="*/ 30094 w 2182941"/>
                <a:gd name="connsiteY1" fmla="*/ 2800953 h 4318000"/>
                <a:gd name="connsiteX2" fmla="*/ 2182941 w 2182941"/>
                <a:gd name="connsiteY2" fmla="*/ 4318000 h 4318000"/>
                <a:gd name="connsiteX0" fmla="*/ 30649 w 2191936"/>
                <a:gd name="connsiteY0" fmla="*/ 0 h 4318000"/>
                <a:gd name="connsiteX1" fmla="*/ 39089 w 2191936"/>
                <a:gd name="connsiteY1" fmla="*/ 2800953 h 4318000"/>
                <a:gd name="connsiteX2" fmla="*/ 2191936 w 2191936"/>
                <a:gd name="connsiteY2" fmla="*/ 4318000 h 4318000"/>
                <a:gd name="connsiteX0" fmla="*/ 30649 w 2191936"/>
                <a:gd name="connsiteY0" fmla="*/ 0 h 4318000"/>
                <a:gd name="connsiteX1" fmla="*/ 39088 w 2191936"/>
                <a:gd name="connsiteY1" fmla="*/ 2556896 h 4318000"/>
                <a:gd name="connsiteX2" fmla="*/ 2191936 w 2191936"/>
                <a:gd name="connsiteY2" fmla="*/ 4318000 h 4318000"/>
              </a:gdLst>
              <a:ahLst/>
              <a:cxnLst>
                <a:cxn ang="0">
                  <a:pos x="connsiteX0" y="connsiteY0"/>
                </a:cxn>
                <a:cxn ang="0">
                  <a:pos x="connsiteX1" y="connsiteY1"/>
                </a:cxn>
                <a:cxn ang="0">
                  <a:pos x="connsiteX2" y="connsiteY2"/>
                </a:cxn>
              </a:cxnLst>
              <a:rect l="l" t="t" r="r" b="b"/>
              <a:pathLst>
                <a:path w="2191936" h="4318000">
                  <a:moveTo>
                    <a:pt x="30649" y="0"/>
                  </a:moveTo>
                  <a:cubicBezTo>
                    <a:pt x="19997" y="990925"/>
                    <a:pt x="-37337" y="2281041"/>
                    <a:pt x="39088" y="2556896"/>
                  </a:cubicBezTo>
                  <a:cubicBezTo>
                    <a:pt x="115513" y="2832751"/>
                    <a:pt x="1821519" y="4008967"/>
                    <a:pt x="2191936" y="4318000"/>
                  </a:cubicBezTo>
                </a:path>
              </a:pathLst>
            </a:custGeom>
            <a:noFill/>
            <a:ln w="38100">
              <a:solidFill>
                <a:srgbClr val="00206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200"/>
            </a:p>
          </p:txBody>
        </p:sp>
        <p:sp>
          <p:nvSpPr>
            <p:cNvPr id="76" name="TextovéPole 75"/>
            <p:cNvSpPr txBox="1"/>
            <p:nvPr/>
          </p:nvSpPr>
          <p:spPr>
            <a:xfrm>
              <a:off x="7921636" y="3936894"/>
              <a:ext cx="1814589" cy="508675"/>
            </a:xfrm>
            <a:prstGeom prst="rect">
              <a:avLst/>
            </a:prstGeom>
            <a:noFill/>
          </p:spPr>
          <p:txBody>
            <a:bodyPr wrap="none" rtlCol="0">
              <a:spAutoFit/>
            </a:bodyPr>
            <a:lstStyle/>
            <a:p>
              <a:r>
                <a:rPr lang="cs-CZ" sz="1400" dirty="0"/>
                <a:t>Atom vzorku</a:t>
              </a:r>
            </a:p>
          </p:txBody>
        </p:sp>
        <p:sp>
          <p:nvSpPr>
            <p:cNvPr id="77" name="TextovéPole 76"/>
            <p:cNvSpPr txBox="1"/>
            <p:nvPr/>
          </p:nvSpPr>
          <p:spPr>
            <a:xfrm>
              <a:off x="5624449" y="2892554"/>
              <a:ext cx="2218456" cy="457807"/>
            </a:xfrm>
            <a:prstGeom prst="rect">
              <a:avLst/>
            </a:prstGeom>
            <a:noFill/>
          </p:spPr>
          <p:txBody>
            <a:bodyPr wrap="none" rtlCol="0">
              <a:spAutoFit/>
            </a:bodyPr>
            <a:lstStyle/>
            <a:p>
              <a:r>
                <a:rPr lang="cs-CZ" sz="1200" dirty="0"/>
                <a:t>Primární </a:t>
              </a:r>
              <a:r>
                <a:rPr lang="en-CA" sz="1200" dirty="0" err="1"/>
                <a:t>elektrony</a:t>
              </a:r>
              <a:endParaRPr lang="cs-CZ" sz="1200" dirty="0"/>
            </a:p>
          </p:txBody>
        </p:sp>
        <p:sp>
          <p:nvSpPr>
            <p:cNvPr id="78" name="TextovéPole 77"/>
            <p:cNvSpPr txBox="1"/>
            <p:nvPr/>
          </p:nvSpPr>
          <p:spPr>
            <a:xfrm>
              <a:off x="3188075" y="7048051"/>
              <a:ext cx="2304506" cy="1373420"/>
            </a:xfrm>
            <a:prstGeom prst="rect">
              <a:avLst/>
            </a:prstGeom>
            <a:noFill/>
          </p:spPr>
          <p:txBody>
            <a:bodyPr wrap="none" rtlCol="0">
              <a:spAutoFit/>
            </a:bodyPr>
            <a:lstStyle/>
            <a:p>
              <a:r>
                <a:rPr lang="cs-CZ" sz="1200" dirty="0"/>
                <a:t>Neelastický rozptyl </a:t>
              </a:r>
            </a:p>
            <a:p>
              <a:r>
                <a:rPr lang="cs-CZ" sz="1200" dirty="0"/>
                <a:t>elektronů</a:t>
              </a:r>
            </a:p>
            <a:p>
              <a:r>
                <a:rPr lang="cs-CZ" sz="1200" dirty="0"/>
                <a:t>(malý úhel)</a:t>
              </a:r>
              <a:endParaRPr lang="en-CA" sz="1200" dirty="0"/>
            </a:p>
            <a:p>
              <a:r>
                <a:rPr lang="en-CA" sz="1200" dirty="0"/>
                <a:t>E= E</a:t>
              </a:r>
              <a:r>
                <a:rPr lang="en-CA" sz="1200" baseline="-25000" dirty="0"/>
                <a:t>0 </a:t>
              </a:r>
              <a:r>
                <a:rPr lang="en-CA" sz="1200" dirty="0"/>
                <a:t>-dE</a:t>
              </a:r>
              <a:endParaRPr lang="cs-CZ" sz="1200" dirty="0"/>
            </a:p>
          </p:txBody>
        </p:sp>
        <p:sp>
          <p:nvSpPr>
            <p:cNvPr id="79" name="TextovéPole 78"/>
            <p:cNvSpPr txBox="1"/>
            <p:nvPr/>
          </p:nvSpPr>
          <p:spPr>
            <a:xfrm>
              <a:off x="8372409" y="6217059"/>
              <a:ext cx="2010429" cy="1373420"/>
            </a:xfrm>
            <a:prstGeom prst="rect">
              <a:avLst/>
            </a:prstGeom>
            <a:noFill/>
          </p:spPr>
          <p:txBody>
            <a:bodyPr wrap="none" rtlCol="0">
              <a:spAutoFit/>
            </a:bodyPr>
            <a:lstStyle/>
            <a:p>
              <a:r>
                <a:rPr lang="cs-CZ" sz="1200" dirty="0"/>
                <a:t>Elastický rozptyl </a:t>
              </a:r>
            </a:p>
            <a:p>
              <a:r>
                <a:rPr lang="cs-CZ" sz="1200" dirty="0"/>
                <a:t>elektronů </a:t>
              </a:r>
            </a:p>
            <a:p>
              <a:r>
                <a:rPr lang="cs-CZ" sz="1200" dirty="0"/>
                <a:t>(velký úhel)</a:t>
              </a:r>
              <a:endParaRPr lang="en-CA" sz="1200" dirty="0"/>
            </a:p>
            <a:p>
              <a:r>
                <a:rPr lang="en-CA" sz="1200" dirty="0"/>
                <a:t>E= E</a:t>
              </a:r>
              <a:r>
                <a:rPr lang="en-CA" sz="1200" baseline="-25000" dirty="0"/>
                <a:t>0 </a:t>
              </a:r>
              <a:endParaRPr lang="cs-CZ" sz="1200" dirty="0"/>
            </a:p>
          </p:txBody>
        </p:sp>
        <p:sp>
          <p:nvSpPr>
            <p:cNvPr id="80" name="TextovéPole 79"/>
            <p:cNvSpPr txBox="1"/>
            <p:nvPr/>
          </p:nvSpPr>
          <p:spPr>
            <a:xfrm>
              <a:off x="5889519" y="7232979"/>
              <a:ext cx="2220575" cy="1068216"/>
            </a:xfrm>
            <a:prstGeom prst="rect">
              <a:avLst/>
            </a:prstGeom>
            <a:noFill/>
          </p:spPr>
          <p:txBody>
            <a:bodyPr wrap="none" rtlCol="0">
              <a:spAutoFit/>
            </a:bodyPr>
            <a:lstStyle/>
            <a:p>
              <a:r>
                <a:rPr lang="cs-CZ" sz="1200" dirty="0"/>
                <a:t>Průchod elektronů</a:t>
              </a:r>
            </a:p>
            <a:p>
              <a:r>
                <a:rPr lang="cs-CZ" sz="1200" dirty="0"/>
                <a:t>bez rozptylu</a:t>
              </a:r>
              <a:endParaRPr lang="en-CA" sz="1200" dirty="0"/>
            </a:p>
            <a:p>
              <a:r>
                <a:rPr lang="en-CA" sz="1200" dirty="0"/>
                <a:t>E</a:t>
              </a:r>
              <a:r>
                <a:rPr lang="en-CA" sz="1200" baseline="-25000" dirty="0"/>
                <a:t>0</a:t>
              </a:r>
              <a:endParaRPr lang="cs-CZ" sz="1200" baseline="-25000" dirty="0"/>
            </a:p>
          </p:txBody>
        </p:sp>
      </p:grpSp>
      <p:grpSp>
        <p:nvGrpSpPr>
          <p:cNvPr id="81" name="Skupina 80"/>
          <p:cNvGrpSpPr/>
          <p:nvPr/>
        </p:nvGrpSpPr>
        <p:grpSpPr>
          <a:xfrm>
            <a:off x="5056800" y="945594"/>
            <a:ext cx="4136141" cy="2367438"/>
            <a:chOff x="5056800" y="945594"/>
            <a:chExt cx="4136141" cy="2367438"/>
          </a:xfrm>
        </p:grpSpPr>
        <p:sp>
          <p:nvSpPr>
            <p:cNvPr id="82" name="Obdélník 81"/>
            <p:cNvSpPr/>
            <p:nvPr/>
          </p:nvSpPr>
          <p:spPr>
            <a:xfrm>
              <a:off x="5056800" y="949569"/>
              <a:ext cx="4052029" cy="2363463"/>
            </a:xfrm>
            <a:prstGeom prst="rect">
              <a:avLst/>
            </a:prstGeom>
            <a:gradFill>
              <a:gsLst>
                <a:gs pos="0">
                  <a:srgbClr val="D8C590"/>
                </a:gs>
                <a:gs pos="100000">
                  <a:schemeClr val="accent6">
                    <a:tint val="15000"/>
                    <a:satMod val="350000"/>
                  </a:schemeClr>
                </a:gs>
              </a:gsLs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cs-CZ" dirty="0"/>
            </a:p>
          </p:txBody>
        </p:sp>
        <p:sp>
          <p:nvSpPr>
            <p:cNvPr id="83" name="Obdélník 82"/>
            <p:cNvSpPr/>
            <p:nvPr/>
          </p:nvSpPr>
          <p:spPr>
            <a:xfrm>
              <a:off x="5755375" y="2132856"/>
              <a:ext cx="2736304" cy="216024"/>
            </a:xfrm>
            <a:prstGeom prst="rect">
              <a:avLst/>
            </a:prstGeom>
            <a:gradFill flip="none" rotWithShape="1">
              <a:gsLst>
                <a:gs pos="0">
                  <a:srgbClr val="D6B19C"/>
                </a:gs>
                <a:gs pos="30000">
                  <a:srgbClr val="D49E6C"/>
                </a:gs>
                <a:gs pos="70000">
                  <a:srgbClr val="A65528"/>
                </a:gs>
                <a:gs pos="100000">
                  <a:srgbClr val="663012"/>
                </a:gs>
              </a:gsLst>
              <a:lin ang="0" scaled="1"/>
              <a:tileRect/>
            </a:gra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00">
                <a:solidFill>
                  <a:schemeClr val="tx1"/>
                </a:solidFill>
              </a:endParaRPr>
            </a:p>
          </p:txBody>
        </p:sp>
        <p:cxnSp>
          <p:nvCxnSpPr>
            <p:cNvPr id="84" name="Přímá spojnice se šipkou 83"/>
            <p:cNvCxnSpPr/>
            <p:nvPr/>
          </p:nvCxnSpPr>
          <p:spPr>
            <a:xfrm>
              <a:off x="7132546" y="1268760"/>
              <a:ext cx="0" cy="864096"/>
            </a:xfrm>
            <a:prstGeom prst="straightConnector1">
              <a:avLst/>
            </a:prstGeom>
            <a:ln w="38100">
              <a:solidFill>
                <a:schemeClr val="bg2">
                  <a:lumMod val="2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5" name="Přímá spojnice se šipkou 84"/>
            <p:cNvCxnSpPr>
              <a:stCxn id="83" idx="2"/>
            </p:cNvCxnSpPr>
            <p:nvPr/>
          </p:nvCxnSpPr>
          <p:spPr>
            <a:xfrm>
              <a:off x="7123527" y="2348880"/>
              <a:ext cx="9019" cy="864096"/>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6" name="Přímá spojnice se šipkou 85"/>
            <p:cNvCxnSpPr>
              <a:stCxn id="83" idx="2"/>
            </p:cNvCxnSpPr>
            <p:nvPr/>
          </p:nvCxnSpPr>
          <p:spPr>
            <a:xfrm>
              <a:off x="7123527" y="2348880"/>
              <a:ext cx="504056" cy="838499"/>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7" name="Přímá spojnice se šipkou 86"/>
            <p:cNvCxnSpPr>
              <a:stCxn id="83" idx="2"/>
            </p:cNvCxnSpPr>
            <p:nvPr/>
          </p:nvCxnSpPr>
          <p:spPr>
            <a:xfrm flipH="1">
              <a:off x="6619471" y="2348880"/>
              <a:ext cx="504056" cy="838499"/>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88" name="TextovéPole 87"/>
            <p:cNvSpPr txBox="1"/>
            <p:nvPr/>
          </p:nvSpPr>
          <p:spPr>
            <a:xfrm>
              <a:off x="5738468" y="945594"/>
              <a:ext cx="1462260" cy="646331"/>
            </a:xfrm>
            <a:prstGeom prst="rect">
              <a:avLst/>
            </a:prstGeom>
            <a:noFill/>
          </p:spPr>
          <p:txBody>
            <a:bodyPr wrap="none" rtlCol="0">
              <a:spAutoFit/>
            </a:bodyPr>
            <a:lstStyle/>
            <a:p>
              <a:r>
                <a:rPr lang="cs-CZ" sz="1200" dirty="0"/>
                <a:t>Elektronový svazek</a:t>
              </a:r>
            </a:p>
            <a:p>
              <a:r>
                <a:rPr lang="cs-CZ" sz="1200" dirty="0"/>
                <a:t>(primární elektrony)</a:t>
              </a:r>
              <a:endParaRPr lang="en-CA" sz="1200" dirty="0"/>
            </a:p>
            <a:p>
              <a:r>
                <a:rPr lang="en-CA" sz="1200" dirty="0"/>
                <a:t>E</a:t>
              </a:r>
              <a:r>
                <a:rPr lang="en-CA" sz="1200" baseline="-25000" dirty="0"/>
                <a:t>0</a:t>
              </a:r>
              <a:r>
                <a:rPr lang="en-CA" sz="1200" dirty="0"/>
                <a:t> = 0,1-30 k</a:t>
              </a:r>
              <a:r>
                <a:rPr lang="cs-CZ" sz="1200" dirty="0"/>
                <a:t>e</a:t>
              </a:r>
              <a:r>
                <a:rPr lang="en-CA" sz="1200" dirty="0"/>
                <a:t>V</a:t>
              </a:r>
              <a:endParaRPr lang="cs-CZ" sz="1200" dirty="0"/>
            </a:p>
          </p:txBody>
        </p:sp>
        <p:sp>
          <p:nvSpPr>
            <p:cNvPr id="89" name="TextovéPole 88"/>
            <p:cNvSpPr txBox="1"/>
            <p:nvPr/>
          </p:nvSpPr>
          <p:spPr>
            <a:xfrm>
              <a:off x="5773001" y="2102368"/>
              <a:ext cx="602665" cy="276999"/>
            </a:xfrm>
            <a:prstGeom prst="rect">
              <a:avLst/>
            </a:prstGeom>
            <a:noFill/>
          </p:spPr>
          <p:txBody>
            <a:bodyPr wrap="none" rtlCol="0">
              <a:spAutoFit/>
            </a:bodyPr>
            <a:lstStyle/>
            <a:p>
              <a:r>
                <a:rPr lang="cs-CZ" sz="1200" dirty="0"/>
                <a:t>Vzorek</a:t>
              </a:r>
            </a:p>
          </p:txBody>
        </p:sp>
        <p:sp>
          <p:nvSpPr>
            <p:cNvPr id="90" name="TextovéPole 89"/>
            <p:cNvSpPr txBox="1"/>
            <p:nvPr/>
          </p:nvSpPr>
          <p:spPr>
            <a:xfrm>
              <a:off x="5097303" y="2614240"/>
              <a:ext cx="1278363" cy="276999"/>
            </a:xfrm>
            <a:prstGeom prst="rect">
              <a:avLst/>
            </a:prstGeom>
            <a:noFill/>
          </p:spPr>
          <p:txBody>
            <a:bodyPr wrap="none" rtlCol="0">
              <a:spAutoFit/>
            </a:bodyPr>
            <a:lstStyle/>
            <a:p>
              <a:r>
                <a:rPr lang="cs-CZ" sz="1200" dirty="0"/>
                <a:t>Rozptyl elektronů</a:t>
              </a:r>
            </a:p>
          </p:txBody>
        </p:sp>
        <p:cxnSp>
          <p:nvCxnSpPr>
            <p:cNvPr id="91" name="Přímá spojnice se šipkou 90"/>
            <p:cNvCxnSpPr>
              <a:stCxn id="83" idx="0"/>
            </p:cNvCxnSpPr>
            <p:nvPr/>
          </p:nvCxnSpPr>
          <p:spPr>
            <a:xfrm flipV="1">
              <a:off x="7123527" y="1761203"/>
              <a:ext cx="549197" cy="371653"/>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92" name="TextovéPole 91"/>
            <p:cNvSpPr txBox="1"/>
            <p:nvPr/>
          </p:nvSpPr>
          <p:spPr>
            <a:xfrm>
              <a:off x="7650739" y="1671191"/>
              <a:ext cx="1542202" cy="461665"/>
            </a:xfrm>
            <a:prstGeom prst="rect">
              <a:avLst/>
            </a:prstGeom>
            <a:noFill/>
          </p:spPr>
          <p:txBody>
            <a:bodyPr wrap="square" rtlCol="0">
              <a:spAutoFit/>
            </a:bodyPr>
            <a:lstStyle/>
            <a:p>
              <a:r>
                <a:rPr lang="cs-CZ" sz="1200" dirty="0"/>
                <a:t>Sekundární elektrony</a:t>
              </a:r>
            </a:p>
            <a:p>
              <a:r>
                <a:rPr lang="cs-CZ" sz="1200" dirty="0"/>
                <a:t>E</a:t>
              </a:r>
              <a:r>
                <a:rPr lang="en-CA" sz="1200" dirty="0"/>
                <a:t> ≤ 50 eV</a:t>
              </a:r>
              <a:endParaRPr lang="cs-CZ" sz="1200" dirty="0"/>
            </a:p>
          </p:txBody>
        </p:sp>
        <p:cxnSp>
          <p:nvCxnSpPr>
            <p:cNvPr id="93" name="Přímá spojnice se šipkou 92"/>
            <p:cNvCxnSpPr/>
            <p:nvPr/>
          </p:nvCxnSpPr>
          <p:spPr>
            <a:xfrm flipV="1">
              <a:off x="7132546" y="1421367"/>
              <a:ext cx="366087" cy="666483"/>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94" name="TextovéPole 93"/>
            <p:cNvSpPr txBox="1"/>
            <p:nvPr/>
          </p:nvSpPr>
          <p:spPr>
            <a:xfrm>
              <a:off x="7507425" y="1098202"/>
              <a:ext cx="1542202" cy="461665"/>
            </a:xfrm>
            <a:prstGeom prst="rect">
              <a:avLst/>
            </a:prstGeom>
            <a:noFill/>
          </p:spPr>
          <p:txBody>
            <a:bodyPr wrap="square" rtlCol="0">
              <a:spAutoFit/>
            </a:bodyPr>
            <a:lstStyle/>
            <a:p>
              <a:r>
                <a:rPr lang="cs-CZ" sz="1200" dirty="0"/>
                <a:t>Odražené elektrony</a:t>
              </a:r>
            </a:p>
            <a:p>
              <a:r>
                <a:rPr lang="cs-CZ" sz="1200" dirty="0"/>
                <a:t>50 eV </a:t>
              </a:r>
              <a:r>
                <a:rPr lang="en-CA" sz="1200" dirty="0"/>
                <a:t>&lt; </a:t>
              </a:r>
              <a:r>
                <a:rPr lang="cs-CZ" sz="1200" dirty="0"/>
                <a:t>E</a:t>
              </a:r>
              <a:r>
                <a:rPr lang="en-CA" sz="1200" dirty="0"/>
                <a:t> ≤ E</a:t>
              </a:r>
              <a:r>
                <a:rPr lang="en-CA" sz="1200" baseline="-25000" dirty="0"/>
                <a:t>0</a:t>
              </a:r>
              <a:r>
                <a:rPr lang="en-CA" sz="1200" dirty="0"/>
                <a:t> </a:t>
              </a:r>
              <a:endParaRPr lang="cs-CZ" sz="1200" dirty="0"/>
            </a:p>
          </p:txBody>
        </p:sp>
        <p:cxnSp>
          <p:nvCxnSpPr>
            <p:cNvPr id="95" name="Přímá spojnice se šipkou 94"/>
            <p:cNvCxnSpPr>
              <a:stCxn id="83" idx="0"/>
            </p:cNvCxnSpPr>
            <p:nvPr/>
          </p:nvCxnSpPr>
          <p:spPr>
            <a:xfrm flipH="1" flipV="1">
              <a:off x="6415862" y="1947029"/>
              <a:ext cx="707665" cy="185827"/>
            </a:xfrm>
            <a:prstGeom prst="straightConnector1">
              <a:avLst/>
            </a:prstGeom>
            <a:ln>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96" name="TextovéPole 95"/>
            <p:cNvSpPr txBox="1"/>
            <p:nvPr/>
          </p:nvSpPr>
          <p:spPr>
            <a:xfrm>
              <a:off x="5204986" y="1731585"/>
              <a:ext cx="1352314" cy="430887"/>
            </a:xfrm>
            <a:prstGeom prst="rect">
              <a:avLst/>
            </a:prstGeom>
            <a:noFill/>
          </p:spPr>
          <p:txBody>
            <a:bodyPr wrap="square" rtlCol="0">
              <a:spAutoFit/>
            </a:bodyPr>
            <a:lstStyle/>
            <a:p>
              <a:r>
                <a:rPr lang="en-CA" sz="1100" i="1" dirty="0"/>
                <a:t>Auger/</a:t>
              </a:r>
              <a:r>
                <a:rPr lang="en-CA" sz="1100" i="1" dirty="0" err="1"/>
                <a:t>Rentgen</a:t>
              </a:r>
              <a:r>
                <a:rPr lang="en-CA" sz="1100" i="1" dirty="0"/>
                <a:t>/</a:t>
              </a:r>
            </a:p>
            <a:p>
              <a:r>
                <a:rPr lang="en-CA" sz="1100" i="1" dirty="0" err="1"/>
                <a:t>Katodoluminiscence</a:t>
              </a:r>
              <a:endParaRPr lang="cs-CZ" sz="1100" i="1" dirty="0"/>
            </a:p>
          </p:txBody>
        </p:sp>
      </p:grpSp>
    </p:spTree>
    <p:extLst>
      <p:ext uri="{BB962C8B-B14F-4D97-AF65-F5344CB8AC3E}">
        <p14:creationId xmlns:p14="http://schemas.microsoft.com/office/powerpoint/2010/main" val="30794710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Druhy signálů </a:t>
            </a:r>
            <a:br>
              <a:rPr lang="cs-CZ" dirty="0"/>
            </a:br>
            <a:r>
              <a:rPr lang="cs-CZ" sz="2200" dirty="0"/>
              <a:t>vznikající při interakci pevné látky se svazkem urychlených elektronů, informace které poskytují a metody, kterými je možné je zachytit a analyzovat</a:t>
            </a:r>
          </a:p>
        </p:txBody>
      </p:sp>
      <p:sp>
        <p:nvSpPr>
          <p:cNvPr id="5" name="TextovéPole 4"/>
          <p:cNvSpPr txBox="1"/>
          <p:nvPr/>
        </p:nvSpPr>
        <p:spPr>
          <a:xfrm>
            <a:off x="107504" y="167730"/>
            <a:ext cx="2182392"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CA" i="1" dirty="0" err="1"/>
              <a:t>Dopl</a:t>
            </a:r>
            <a:r>
              <a:rPr lang="cs-CZ" i="1" dirty="0" err="1"/>
              <a:t>ňkové</a:t>
            </a:r>
            <a:r>
              <a:rPr lang="cs-CZ" i="1" dirty="0"/>
              <a:t> informace</a:t>
            </a:r>
          </a:p>
        </p:txBody>
      </p:sp>
      <p:sp>
        <p:nvSpPr>
          <p:cNvPr id="7" name="Obdélník 6"/>
          <p:cNvSpPr/>
          <p:nvPr/>
        </p:nvSpPr>
        <p:spPr>
          <a:xfrm>
            <a:off x="4187871" y="6453336"/>
            <a:ext cx="4783664" cy="276999"/>
          </a:xfrm>
          <a:prstGeom prst="rect">
            <a:avLst/>
          </a:prstGeom>
        </p:spPr>
        <p:txBody>
          <a:bodyPr wrap="square">
            <a:spAutoFit/>
          </a:bodyPr>
          <a:lstStyle/>
          <a:p>
            <a:pPr algn="r"/>
            <a:r>
              <a:rPr lang="cs-CZ" sz="1200" dirty="0"/>
              <a:t>https://www.luolangli.com/microscopy</a:t>
            </a:r>
          </a:p>
        </p:txBody>
      </p:sp>
      <p:pic>
        <p:nvPicPr>
          <p:cNvPr id="43022" name="Picture 14"/>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305780" y="1844824"/>
            <a:ext cx="8532440" cy="4285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4546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583" t="17708" r="14896" b="2735"/>
          <a:stretch/>
        </p:blipFill>
        <p:spPr bwMode="auto">
          <a:xfrm>
            <a:off x="2198630" y="1556792"/>
            <a:ext cx="4968552" cy="4484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4548832" y="6440704"/>
            <a:ext cx="4572000" cy="253916"/>
          </a:xfrm>
          <a:prstGeom prst="rect">
            <a:avLst/>
          </a:prstGeom>
        </p:spPr>
        <p:txBody>
          <a:bodyPr>
            <a:spAutoFit/>
          </a:bodyPr>
          <a:lstStyle/>
          <a:p>
            <a:r>
              <a:rPr lang="cs-CZ" sz="1050" dirty="0"/>
              <a:t>https://is.muni.cz/do/rect/el/estud/lf/js19/mikroskopicky_atlas/web/index.html</a:t>
            </a:r>
          </a:p>
        </p:txBody>
      </p:sp>
      <p:sp>
        <p:nvSpPr>
          <p:cNvPr id="5" name="Nadpis 1"/>
          <p:cNvSpPr>
            <a:spLocks noGrp="1"/>
          </p:cNvSpPr>
          <p:nvPr>
            <p:ph type="title"/>
          </p:nvPr>
        </p:nvSpPr>
        <p:spPr>
          <a:xfrm>
            <a:off x="467544" y="94401"/>
            <a:ext cx="8229600" cy="958335"/>
          </a:xfrm>
        </p:spPr>
        <p:txBody>
          <a:bodyPr>
            <a:normAutofit fontScale="90000"/>
          </a:bodyPr>
          <a:lstStyle/>
          <a:p>
            <a:r>
              <a:rPr lang="cs-CZ" dirty="0"/>
              <a:t>TEM vzorku kosti</a:t>
            </a:r>
            <a:br>
              <a:rPr lang="cs-CZ" dirty="0"/>
            </a:br>
            <a:r>
              <a:rPr lang="cs-CZ" sz="2200" dirty="0"/>
              <a:t>(tkáň byla kontrastována těžkými kovy)</a:t>
            </a:r>
            <a:endParaRPr lang="cs-CZ" dirty="0"/>
          </a:p>
        </p:txBody>
      </p:sp>
      <p:cxnSp>
        <p:nvCxnSpPr>
          <p:cNvPr id="3" name="Přímá spojnice se šipkou 2"/>
          <p:cNvCxnSpPr/>
          <p:nvPr/>
        </p:nvCxnSpPr>
        <p:spPr>
          <a:xfrm flipV="1">
            <a:off x="5940152" y="2348880"/>
            <a:ext cx="1512168" cy="648072"/>
          </a:xfrm>
          <a:prstGeom prst="straightConnector1">
            <a:avLst/>
          </a:prstGeom>
          <a:ln w="28575">
            <a:solidFill>
              <a:srgbClr val="7030A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TextovéPole 6"/>
          <p:cNvSpPr txBox="1"/>
          <p:nvPr/>
        </p:nvSpPr>
        <p:spPr>
          <a:xfrm>
            <a:off x="7308305" y="1844824"/>
            <a:ext cx="1812528" cy="738664"/>
          </a:xfrm>
          <a:prstGeom prst="rect">
            <a:avLst/>
          </a:prstGeom>
          <a:noFill/>
        </p:spPr>
        <p:txBody>
          <a:bodyPr wrap="square" rtlCol="0">
            <a:spAutoFit/>
          </a:bodyPr>
          <a:lstStyle/>
          <a:p>
            <a:r>
              <a:rPr lang="cs-CZ" sz="1400" dirty="0"/>
              <a:t>Většina </a:t>
            </a:r>
            <a:r>
              <a:rPr lang="cs-CZ" sz="1400" dirty="0" err="1"/>
              <a:t>eletronů</a:t>
            </a:r>
            <a:r>
              <a:rPr lang="cs-CZ" sz="1400" dirty="0"/>
              <a:t> prošla tímto místem až na stínítko</a:t>
            </a:r>
          </a:p>
        </p:txBody>
      </p:sp>
      <p:cxnSp>
        <p:nvCxnSpPr>
          <p:cNvPr id="10" name="Přímá spojnice se šipkou 9"/>
          <p:cNvCxnSpPr/>
          <p:nvPr/>
        </p:nvCxnSpPr>
        <p:spPr>
          <a:xfrm flipH="1" flipV="1">
            <a:off x="1403648" y="2672916"/>
            <a:ext cx="936104" cy="342910"/>
          </a:xfrm>
          <a:prstGeom prst="straightConnector1">
            <a:avLst/>
          </a:prstGeom>
          <a:ln w="28575">
            <a:solidFill>
              <a:srgbClr val="7030A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ovéPole 10"/>
          <p:cNvSpPr txBox="1"/>
          <p:nvPr/>
        </p:nvSpPr>
        <p:spPr>
          <a:xfrm>
            <a:off x="35496" y="1656382"/>
            <a:ext cx="1812528" cy="1384995"/>
          </a:xfrm>
          <a:prstGeom prst="rect">
            <a:avLst/>
          </a:prstGeom>
          <a:noFill/>
        </p:spPr>
        <p:txBody>
          <a:bodyPr wrap="square" rtlCol="0">
            <a:spAutoFit/>
          </a:bodyPr>
          <a:lstStyle/>
          <a:p>
            <a:r>
              <a:rPr lang="cs-CZ" sz="1400" dirty="0"/>
              <a:t>V místě membrány buňky je vyvázán těžký kov, který způsobil odklon většiny elektronů, nebo jeho pohlcení</a:t>
            </a:r>
          </a:p>
        </p:txBody>
      </p:sp>
    </p:spTree>
    <p:extLst>
      <p:ext uri="{BB962C8B-B14F-4D97-AF65-F5344CB8AC3E}">
        <p14:creationId xmlns:p14="http://schemas.microsoft.com/office/powerpoint/2010/main" val="39011548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dirty="0"/>
              <a:t>Skenovací elektronový mikroskop (SEM)</a:t>
            </a:r>
          </a:p>
        </p:txBody>
      </p:sp>
      <p:grpSp>
        <p:nvGrpSpPr>
          <p:cNvPr id="3" name="Skupina 2"/>
          <p:cNvGrpSpPr/>
          <p:nvPr/>
        </p:nvGrpSpPr>
        <p:grpSpPr>
          <a:xfrm>
            <a:off x="1949201" y="1362077"/>
            <a:ext cx="5424636" cy="5202238"/>
            <a:chOff x="1547664" y="1362077"/>
            <a:chExt cx="5424636" cy="5202238"/>
          </a:xfrm>
        </p:grpSpPr>
        <p:pic>
          <p:nvPicPr>
            <p:cNvPr id="13" name="Picture 4" descr="https://microbiologyinfo.com/wp-content/uploads/2015/04/Light-Microscope-and-Electron-Microscope.png"/>
            <p:cNvPicPr>
              <a:picLocks noChangeAspect="1" noChangeArrowheads="1"/>
            </p:cNvPicPr>
            <p:nvPr/>
          </p:nvPicPr>
          <p:blipFill rotWithShape="1">
            <a:blip r:embed="rId2">
              <a:extLst>
                <a:ext uri="{28A0092B-C50C-407E-A947-70E740481C1C}">
                  <a14:useLocalDpi xmlns:a14="http://schemas.microsoft.com/office/drawing/2010/main" val="0"/>
                </a:ext>
              </a:extLst>
            </a:blip>
            <a:srcRect l="-1" r="101"/>
            <a:stretch/>
          </p:blipFill>
          <p:spPr bwMode="auto">
            <a:xfrm>
              <a:off x="1547664" y="1362077"/>
              <a:ext cx="5424636" cy="520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bdélník 13"/>
            <p:cNvSpPr/>
            <p:nvPr/>
          </p:nvSpPr>
          <p:spPr>
            <a:xfrm>
              <a:off x="4363932" y="4869160"/>
              <a:ext cx="720080" cy="452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rgbClr val="FFFFFF"/>
                </a:solidFill>
              </a:endParaRPr>
            </a:p>
          </p:txBody>
        </p:sp>
        <p:sp>
          <p:nvSpPr>
            <p:cNvPr id="15" name="Obdélník 14"/>
            <p:cNvSpPr/>
            <p:nvPr/>
          </p:nvSpPr>
          <p:spPr>
            <a:xfrm>
              <a:off x="4364552" y="3212976"/>
              <a:ext cx="720080" cy="452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rgbClr val="FFFFFF"/>
                </a:solidFill>
              </a:endParaRPr>
            </a:p>
          </p:txBody>
        </p:sp>
        <p:sp>
          <p:nvSpPr>
            <p:cNvPr id="16" name="Obdélník 15"/>
            <p:cNvSpPr/>
            <p:nvPr/>
          </p:nvSpPr>
          <p:spPr>
            <a:xfrm>
              <a:off x="4201486" y="2420888"/>
              <a:ext cx="883146" cy="452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cs-CZ">
                <a:solidFill>
                  <a:srgbClr val="FFFFFF"/>
                </a:solidFill>
              </a:endParaRPr>
            </a:p>
          </p:txBody>
        </p:sp>
        <p:sp>
          <p:nvSpPr>
            <p:cNvPr id="6" name="TextovéPole 5"/>
            <p:cNvSpPr txBox="1"/>
            <p:nvPr/>
          </p:nvSpPr>
          <p:spPr>
            <a:xfrm>
              <a:off x="2687755" y="2539447"/>
              <a:ext cx="636713" cy="215444"/>
            </a:xfrm>
            <a:prstGeom prst="rect">
              <a:avLst/>
            </a:prstGeom>
            <a:solidFill>
              <a:schemeClr val="bg1"/>
            </a:solidFill>
          </p:spPr>
          <p:txBody>
            <a:bodyPr wrap="none" rtlCol="0">
              <a:spAutoFit/>
            </a:bodyPr>
            <a:lstStyle/>
            <a:p>
              <a:pPr algn="ctr"/>
              <a:r>
                <a:rPr lang="cs-CZ" sz="800" dirty="0"/>
                <a:t>Kondenzor</a:t>
              </a:r>
            </a:p>
          </p:txBody>
        </p:sp>
        <p:sp>
          <p:nvSpPr>
            <p:cNvPr id="7" name="TextovéPole 6"/>
            <p:cNvSpPr txBox="1"/>
            <p:nvPr/>
          </p:nvSpPr>
          <p:spPr>
            <a:xfrm>
              <a:off x="2615796" y="2972569"/>
              <a:ext cx="809838" cy="338554"/>
            </a:xfrm>
            <a:prstGeom prst="rect">
              <a:avLst/>
            </a:prstGeom>
            <a:solidFill>
              <a:schemeClr val="bg1"/>
            </a:solidFill>
          </p:spPr>
          <p:txBody>
            <a:bodyPr wrap="square" rtlCol="0">
              <a:spAutoFit/>
            </a:bodyPr>
            <a:lstStyle/>
            <a:p>
              <a:pPr algn="ctr"/>
              <a:r>
                <a:rPr lang="cs-CZ" sz="800" dirty="0">
                  <a:solidFill>
                    <a:srgbClr val="0070C0"/>
                  </a:solidFill>
                </a:rPr>
                <a:t>Vzorek</a:t>
              </a:r>
            </a:p>
            <a:p>
              <a:pPr algn="ctr"/>
              <a:r>
                <a:rPr lang="cs-CZ" sz="800" dirty="0">
                  <a:solidFill>
                    <a:srgbClr val="0070C0"/>
                  </a:solidFill>
                </a:rPr>
                <a:t>Řez tkáně</a:t>
              </a:r>
            </a:p>
          </p:txBody>
        </p:sp>
        <p:sp>
          <p:nvSpPr>
            <p:cNvPr id="8" name="TextovéPole 7"/>
            <p:cNvSpPr txBox="1"/>
            <p:nvPr/>
          </p:nvSpPr>
          <p:spPr>
            <a:xfrm>
              <a:off x="2733617" y="3326984"/>
              <a:ext cx="574196" cy="338554"/>
            </a:xfrm>
            <a:prstGeom prst="rect">
              <a:avLst/>
            </a:prstGeom>
            <a:solidFill>
              <a:schemeClr val="bg1"/>
            </a:solidFill>
          </p:spPr>
          <p:txBody>
            <a:bodyPr wrap="none" rtlCol="0">
              <a:spAutoFit/>
            </a:bodyPr>
            <a:lstStyle/>
            <a:p>
              <a:pPr algn="ctr"/>
              <a:r>
                <a:rPr lang="cs-CZ" sz="800" dirty="0"/>
                <a:t>Čočka</a:t>
              </a:r>
            </a:p>
            <a:p>
              <a:pPr algn="ctr"/>
              <a:r>
                <a:rPr lang="cs-CZ" sz="800" dirty="0"/>
                <a:t>objektivu</a:t>
              </a:r>
            </a:p>
          </p:txBody>
        </p:sp>
        <p:sp>
          <p:nvSpPr>
            <p:cNvPr id="9" name="TextovéPole 8"/>
            <p:cNvSpPr txBox="1"/>
            <p:nvPr/>
          </p:nvSpPr>
          <p:spPr>
            <a:xfrm>
              <a:off x="2768883" y="4221088"/>
              <a:ext cx="503664" cy="338554"/>
            </a:xfrm>
            <a:prstGeom prst="rect">
              <a:avLst/>
            </a:prstGeom>
            <a:solidFill>
              <a:schemeClr val="bg1"/>
            </a:solidFill>
          </p:spPr>
          <p:txBody>
            <a:bodyPr wrap="none" rtlCol="0">
              <a:spAutoFit/>
            </a:bodyPr>
            <a:lstStyle/>
            <a:p>
              <a:pPr algn="ctr"/>
              <a:r>
                <a:rPr lang="cs-CZ" sz="800" dirty="0"/>
                <a:t>Čočka</a:t>
              </a:r>
            </a:p>
            <a:p>
              <a:pPr algn="ctr"/>
              <a:r>
                <a:rPr lang="cs-CZ" sz="800" dirty="0"/>
                <a:t>okuláru</a:t>
              </a:r>
            </a:p>
          </p:txBody>
        </p:sp>
        <p:sp>
          <p:nvSpPr>
            <p:cNvPr id="10" name="TextovéPole 9"/>
            <p:cNvSpPr txBox="1"/>
            <p:nvPr/>
          </p:nvSpPr>
          <p:spPr>
            <a:xfrm>
              <a:off x="4438296" y="4242574"/>
              <a:ext cx="572593" cy="338554"/>
            </a:xfrm>
            <a:prstGeom prst="rect">
              <a:avLst/>
            </a:prstGeom>
            <a:solidFill>
              <a:schemeClr val="bg1"/>
            </a:solidFill>
          </p:spPr>
          <p:txBody>
            <a:bodyPr wrap="none" rtlCol="0">
              <a:spAutoFit/>
            </a:bodyPr>
            <a:lstStyle/>
            <a:p>
              <a:pPr algn="ctr"/>
              <a:r>
                <a:rPr lang="cs-CZ" sz="800" dirty="0"/>
                <a:t>Čočka</a:t>
              </a:r>
            </a:p>
            <a:p>
              <a:pPr algn="ctr"/>
              <a:r>
                <a:rPr lang="cs-CZ" sz="800" dirty="0"/>
                <a:t>projekční</a:t>
              </a:r>
            </a:p>
          </p:txBody>
        </p:sp>
        <p:sp>
          <p:nvSpPr>
            <p:cNvPr id="11" name="TextovéPole 10"/>
            <p:cNvSpPr txBox="1"/>
            <p:nvPr/>
          </p:nvSpPr>
          <p:spPr>
            <a:xfrm>
              <a:off x="4246982" y="1989420"/>
              <a:ext cx="829074" cy="215444"/>
            </a:xfrm>
            <a:prstGeom prst="rect">
              <a:avLst/>
            </a:prstGeom>
            <a:solidFill>
              <a:schemeClr val="bg1"/>
            </a:solidFill>
          </p:spPr>
          <p:txBody>
            <a:bodyPr wrap="none" rtlCol="0">
              <a:spAutoFit/>
            </a:bodyPr>
            <a:lstStyle/>
            <a:p>
              <a:pPr algn="ctr"/>
              <a:r>
                <a:rPr lang="cs-CZ" sz="800" dirty="0"/>
                <a:t>Zdroj elektronů</a:t>
              </a:r>
            </a:p>
          </p:txBody>
        </p:sp>
        <p:sp>
          <p:nvSpPr>
            <p:cNvPr id="12" name="TextovéPole 11"/>
            <p:cNvSpPr txBox="1"/>
            <p:nvPr/>
          </p:nvSpPr>
          <p:spPr>
            <a:xfrm>
              <a:off x="2703166" y="1930965"/>
              <a:ext cx="668773" cy="338554"/>
            </a:xfrm>
            <a:prstGeom prst="rect">
              <a:avLst/>
            </a:prstGeom>
            <a:solidFill>
              <a:schemeClr val="bg1"/>
            </a:solidFill>
          </p:spPr>
          <p:txBody>
            <a:bodyPr wrap="none" rtlCol="0">
              <a:spAutoFit/>
            </a:bodyPr>
            <a:lstStyle/>
            <a:p>
              <a:pPr algn="ctr"/>
              <a:r>
                <a:rPr lang="cs-CZ" sz="800" dirty="0"/>
                <a:t>Zdroj světla</a:t>
              </a:r>
            </a:p>
            <a:p>
              <a:pPr algn="ctr"/>
              <a:r>
                <a:rPr lang="cs-CZ" sz="800" dirty="0"/>
                <a:t>(lampa)</a:t>
              </a:r>
            </a:p>
          </p:txBody>
        </p:sp>
        <p:sp>
          <p:nvSpPr>
            <p:cNvPr id="17" name="TextovéPole 16"/>
            <p:cNvSpPr txBox="1"/>
            <p:nvPr/>
          </p:nvSpPr>
          <p:spPr>
            <a:xfrm>
              <a:off x="4423536" y="2539447"/>
              <a:ext cx="636713" cy="215444"/>
            </a:xfrm>
            <a:prstGeom prst="rect">
              <a:avLst/>
            </a:prstGeom>
            <a:solidFill>
              <a:schemeClr val="bg1"/>
            </a:solidFill>
          </p:spPr>
          <p:txBody>
            <a:bodyPr wrap="none" rtlCol="0">
              <a:spAutoFit/>
            </a:bodyPr>
            <a:lstStyle/>
            <a:p>
              <a:pPr algn="ctr"/>
              <a:r>
                <a:rPr lang="cs-CZ" sz="800" dirty="0"/>
                <a:t>Kondenzor</a:t>
              </a:r>
            </a:p>
          </p:txBody>
        </p:sp>
        <p:sp>
          <p:nvSpPr>
            <p:cNvPr id="18" name="TextovéPole 17"/>
            <p:cNvSpPr txBox="1"/>
            <p:nvPr/>
          </p:nvSpPr>
          <p:spPr>
            <a:xfrm>
              <a:off x="6055661" y="2879086"/>
              <a:ext cx="820595" cy="584775"/>
            </a:xfrm>
            <a:prstGeom prst="rect">
              <a:avLst/>
            </a:prstGeom>
            <a:solidFill>
              <a:schemeClr val="bg1"/>
            </a:solidFill>
          </p:spPr>
          <p:txBody>
            <a:bodyPr wrap="square" rtlCol="0">
              <a:spAutoFit/>
            </a:bodyPr>
            <a:lstStyle/>
            <a:p>
              <a:pPr algn="ctr"/>
              <a:r>
                <a:rPr lang="cs-CZ" sz="800" dirty="0"/>
                <a:t>Vychylovací </a:t>
              </a:r>
            </a:p>
            <a:p>
              <a:pPr algn="ctr"/>
              <a:r>
                <a:rPr lang="cs-CZ" sz="800" dirty="0"/>
                <a:t>Cívka</a:t>
              </a:r>
            </a:p>
            <a:p>
              <a:pPr algn="ctr"/>
              <a:r>
                <a:rPr lang="cs-CZ" sz="800" dirty="0"/>
                <a:t>(Usměrňovač svazku)</a:t>
              </a:r>
            </a:p>
          </p:txBody>
        </p:sp>
        <p:sp>
          <p:nvSpPr>
            <p:cNvPr id="19" name="TextovéPole 18"/>
            <p:cNvSpPr txBox="1"/>
            <p:nvPr/>
          </p:nvSpPr>
          <p:spPr>
            <a:xfrm>
              <a:off x="6084168" y="3573821"/>
              <a:ext cx="888132" cy="584775"/>
            </a:xfrm>
            <a:prstGeom prst="rect">
              <a:avLst/>
            </a:prstGeom>
            <a:solidFill>
              <a:schemeClr val="bg1"/>
            </a:solidFill>
          </p:spPr>
          <p:txBody>
            <a:bodyPr wrap="square" rtlCol="0">
              <a:spAutoFit/>
            </a:bodyPr>
            <a:lstStyle/>
            <a:p>
              <a:pPr algn="ctr"/>
              <a:r>
                <a:rPr lang="cs-CZ" sz="800" dirty="0"/>
                <a:t>Fotonásobič a detektor </a:t>
              </a:r>
            </a:p>
            <a:p>
              <a:pPr algn="ctr"/>
              <a:r>
                <a:rPr lang="cs-CZ" sz="800" dirty="0"/>
                <a:t>odražených elektronů</a:t>
              </a:r>
            </a:p>
          </p:txBody>
        </p:sp>
        <p:sp>
          <p:nvSpPr>
            <p:cNvPr id="20" name="TextovéPole 19"/>
            <p:cNvSpPr txBox="1"/>
            <p:nvPr/>
          </p:nvSpPr>
          <p:spPr>
            <a:xfrm>
              <a:off x="4501860" y="3326984"/>
              <a:ext cx="574196" cy="338554"/>
            </a:xfrm>
            <a:prstGeom prst="rect">
              <a:avLst/>
            </a:prstGeom>
            <a:solidFill>
              <a:schemeClr val="bg1"/>
            </a:solidFill>
          </p:spPr>
          <p:txBody>
            <a:bodyPr wrap="none" rtlCol="0">
              <a:spAutoFit/>
            </a:bodyPr>
            <a:lstStyle/>
            <a:p>
              <a:pPr algn="ctr"/>
              <a:r>
                <a:rPr lang="cs-CZ" sz="800" dirty="0"/>
                <a:t>Čočka</a:t>
              </a:r>
            </a:p>
            <a:p>
              <a:pPr algn="ctr"/>
              <a:r>
                <a:rPr lang="cs-CZ" sz="800" dirty="0"/>
                <a:t>objektivu</a:t>
              </a:r>
            </a:p>
          </p:txBody>
        </p:sp>
        <p:sp>
          <p:nvSpPr>
            <p:cNvPr id="22" name="TextovéPole 21"/>
            <p:cNvSpPr txBox="1"/>
            <p:nvPr/>
          </p:nvSpPr>
          <p:spPr>
            <a:xfrm>
              <a:off x="4960069" y="4385660"/>
              <a:ext cx="598242" cy="461665"/>
            </a:xfrm>
            <a:prstGeom prst="rect">
              <a:avLst/>
            </a:prstGeom>
            <a:solidFill>
              <a:schemeClr val="bg1"/>
            </a:solidFill>
          </p:spPr>
          <p:txBody>
            <a:bodyPr wrap="none" rtlCol="0">
              <a:spAutoFit/>
            </a:bodyPr>
            <a:lstStyle/>
            <a:p>
              <a:pPr algn="ctr"/>
              <a:r>
                <a:rPr lang="cs-CZ" sz="800" dirty="0"/>
                <a:t>Zpětně</a:t>
              </a:r>
            </a:p>
            <a:p>
              <a:pPr algn="ctr"/>
              <a:r>
                <a:rPr lang="cs-CZ" sz="800" dirty="0"/>
                <a:t>odražené </a:t>
              </a:r>
            </a:p>
            <a:p>
              <a:pPr algn="ctr"/>
              <a:r>
                <a:rPr lang="cs-CZ" sz="800" dirty="0"/>
                <a:t>elektrony</a:t>
              </a:r>
            </a:p>
          </p:txBody>
        </p:sp>
        <p:sp>
          <p:nvSpPr>
            <p:cNvPr id="23" name="TextovéPole 22"/>
            <p:cNvSpPr txBox="1"/>
            <p:nvPr/>
          </p:nvSpPr>
          <p:spPr>
            <a:xfrm>
              <a:off x="4273032" y="4926164"/>
              <a:ext cx="736100" cy="338554"/>
            </a:xfrm>
            <a:prstGeom prst="rect">
              <a:avLst/>
            </a:prstGeom>
            <a:solidFill>
              <a:schemeClr val="bg1"/>
            </a:solidFill>
          </p:spPr>
          <p:txBody>
            <a:bodyPr wrap="none" rtlCol="0">
              <a:spAutoFit/>
            </a:bodyPr>
            <a:lstStyle/>
            <a:p>
              <a:pPr algn="ctr"/>
              <a:r>
                <a:rPr lang="cs-CZ" sz="800" dirty="0"/>
                <a:t>Stínítko</a:t>
              </a:r>
            </a:p>
            <a:p>
              <a:pPr algn="ctr"/>
              <a:r>
                <a:rPr lang="cs-CZ" sz="800" dirty="0"/>
                <a:t>nebo kamera</a:t>
              </a:r>
            </a:p>
          </p:txBody>
        </p:sp>
        <p:sp>
          <p:nvSpPr>
            <p:cNvPr id="25" name="TextovéPole 24"/>
            <p:cNvSpPr txBox="1"/>
            <p:nvPr/>
          </p:nvSpPr>
          <p:spPr>
            <a:xfrm>
              <a:off x="2556360" y="4925462"/>
              <a:ext cx="736100" cy="338554"/>
            </a:xfrm>
            <a:prstGeom prst="rect">
              <a:avLst/>
            </a:prstGeom>
            <a:solidFill>
              <a:schemeClr val="bg1"/>
            </a:solidFill>
          </p:spPr>
          <p:txBody>
            <a:bodyPr wrap="none" rtlCol="0">
              <a:spAutoFit/>
            </a:bodyPr>
            <a:lstStyle/>
            <a:p>
              <a:pPr algn="ctr"/>
              <a:r>
                <a:rPr lang="cs-CZ" sz="800" dirty="0"/>
                <a:t>Oko</a:t>
              </a:r>
            </a:p>
            <a:p>
              <a:pPr algn="ctr"/>
              <a:r>
                <a:rPr lang="cs-CZ" sz="800" dirty="0"/>
                <a:t>nebo kamera</a:t>
              </a:r>
            </a:p>
          </p:txBody>
        </p:sp>
        <p:cxnSp>
          <p:nvCxnSpPr>
            <p:cNvPr id="27" name="Přímá spojnice 26"/>
            <p:cNvCxnSpPr/>
            <p:nvPr/>
          </p:nvCxnSpPr>
          <p:spPr>
            <a:xfrm flipV="1">
              <a:off x="6156176" y="4077072"/>
              <a:ext cx="144016" cy="144016"/>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28" name="Obdélník 27"/>
            <p:cNvSpPr/>
            <p:nvPr/>
          </p:nvSpPr>
          <p:spPr>
            <a:xfrm>
              <a:off x="5060248" y="4926164"/>
              <a:ext cx="343601" cy="3378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9" name="TextovéPole 28"/>
            <p:cNvSpPr txBox="1"/>
            <p:nvPr/>
          </p:nvSpPr>
          <p:spPr>
            <a:xfrm>
              <a:off x="5828047" y="4894421"/>
              <a:ext cx="656258" cy="338554"/>
            </a:xfrm>
            <a:prstGeom prst="rect">
              <a:avLst/>
            </a:prstGeom>
            <a:solidFill>
              <a:schemeClr val="bg1"/>
            </a:solidFill>
          </p:spPr>
          <p:txBody>
            <a:bodyPr wrap="square" rtlCol="0">
              <a:spAutoFit/>
            </a:bodyPr>
            <a:lstStyle/>
            <a:p>
              <a:pPr algn="ctr"/>
              <a:r>
                <a:rPr lang="cs-CZ" sz="800" dirty="0">
                  <a:solidFill>
                    <a:srgbClr val="0070C0"/>
                  </a:solidFill>
                </a:rPr>
                <a:t>Pokovený vzorek</a:t>
              </a:r>
            </a:p>
          </p:txBody>
        </p:sp>
      </p:grpSp>
    </p:spTree>
    <p:extLst>
      <p:ext uri="{BB962C8B-B14F-4D97-AF65-F5344CB8AC3E}">
        <p14:creationId xmlns:p14="http://schemas.microsoft.com/office/powerpoint/2010/main" val="3726642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5">
            <a:extLst>
              <a:ext uri="{FF2B5EF4-FFF2-40B4-BE49-F238E27FC236}">
                <a16:creationId xmlns:a16="http://schemas.microsoft.com/office/drawing/2014/main" id="{4C151EA6-8FD1-4B81-A999-B908BD7BD87C}"/>
              </a:ext>
            </a:extLst>
          </p:cNvPr>
          <p:cNvSpPr>
            <a:spLocks noGrp="1" noChangeArrowheads="1"/>
          </p:cNvSpPr>
          <p:nvPr>
            <p:ph type="title"/>
          </p:nvPr>
        </p:nvSpPr>
        <p:spPr>
          <a:xfrm>
            <a:off x="250825" y="260350"/>
            <a:ext cx="8642350" cy="647700"/>
          </a:xfrm>
          <a:noFill/>
        </p:spPr>
        <p:txBody>
          <a:bodyPr/>
          <a:lstStyle/>
          <a:p>
            <a:pPr eaLnBrk="1" hangingPunct="1"/>
            <a:r>
              <a:rPr lang="cs-CZ" altLang="cs-CZ" sz="3200" b="1">
                <a:solidFill>
                  <a:schemeClr val="tx1"/>
                </a:solidFill>
              </a:rPr>
              <a:t>Směřování paprsku u SEM</a:t>
            </a:r>
            <a:endParaRPr lang="cs-CZ" altLang="cs-CZ" sz="3200" b="1"/>
          </a:p>
        </p:txBody>
      </p:sp>
      <p:sp>
        <p:nvSpPr>
          <p:cNvPr id="21507" name="Rectangle 1033">
            <a:extLst>
              <a:ext uri="{FF2B5EF4-FFF2-40B4-BE49-F238E27FC236}">
                <a16:creationId xmlns:a16="http://schemas.microsoft.com/office/drawing/2014/main" id="{2EF17A59-0F85-4FBF-9CDB-45BEEE2DF50E}"/>
              </a:ext>
            </a:extLst>
          </p:cNvPr>
          <p:cNvSpPr>
            <a:spLocks noGrp="1" noChangeArrowheads="1"/>
          </p:cNvSpPr>
          <p:nvPr>
            <p:ph type="body" sz="half" idx="2"/>
          </p:nvPr>
        </p:nvSpPr>
        <p:spPr>
          <a:xfrm>
            <a:off x="468313" y="1268413"/>
            <a:ext cx="8207375" cy="4537075"/>
          </a:xfrm>
        </p:spPr>
        <p:txBody>
          <a:bodyPr/>
          <a:lstStyle/>
          <a:p>
            <a:pPr marL="180975" indent="-180975" eaLnBrk="1" hangingPunct="1">
              <a:spcBef>
                <a:spcPts val="1200"/>
              </a:spcBef>
            </a:pPr>
            <a:r>
              <a:rPr lang="cs-CZ" altLang="cs-CZ" sz="2000" dirty="0"/>
              <a:t>kondenzorová „čočka“ (elektromagnetická cívka) soustředí svazek elektronů do malého místa (méně než 4 nm v průměru) na preparátu</a:t>
            </a:r>
          </a:p>
          <a:p>
            <a:pPr marL="180975" indent="-180975" eaLnBrk="1" hangingPunct="1">
              <a:spcBef>
                <a:spcPts val="1200"/>
              </a:spcBef>
            </a:pPr>
            <a:r>
              <a:rPr lang="cs-CZ" altLang="cs-CZ" sz="2000" dirty="0"/>
              <a:t>směřování svazku elektronů je regulováno </a:t>
            </a:r>
            <a:r>
              <a:rPr lang="cs-CZ" altLang="cs-CZ" sz="2000" b="1" dirty="0"/>
              <a:t>usměrňovačem svazku</a:t>
            </a:r>
            <a:r>
              <a:rPr lang="cs-CZ" altLang="cs-CZ" sz="2000" dirty="0"/>
              <a:t>, což umožňuje skenování preparátu </a:t>
            </a:r>
            <a:r>
              <a:rPr lang="cs-CZ" altLang="cs-CZ" sz="2000" b="1" dirty="0"/>
              <a:t>řádek po řádku</a:t>
            </a:r>
          </a:p>
          <a:p>
            <a:pPr marL="180975" indent="-180975">
              <a:spcBef>
                <a:spcPts val="1200"/>
              </a:spcBef>
            </a:pPr>
            <a:r>
              <a:rPr lang="cs-CZ" altLang="cs-CZ" sz="2000" dirty="0"/>
              <a:t>z povrchu pozorovaného objektu jsou vyráženy sekundární elektrony, které jsou zaznamenávány detektorem elektronů a zesilovány fotonásobičem</a:t>
            </a:r>
          </a:p>
          <a:p>
            <a:pPr marL="180975" indent="-180975" eaLnBrk="1" hangingPunct="1">
              <a:spcBef>
                <a:spcPts val="1200"/>
              </a:spcBef>
            </a:pPr>
            <a:r>
              <a:rPr lang="cs-CZ" altLang="cs-CZ" sz="2000" dirty="0"/>
              <a:t>obraz povrchu pozorovaného objektu vzniká podobně jako u skeneru – rastrováním povrchu elektronovým svazkem</a:t>
            </a:r>
          </a:p>
        </p:txBody>
      </p:sp>
    </p:spTree>
    <p:extLst>
      <p:ext uri="{BB962C8B-B14F-4D97-AF65-F5344CB8AC3E}">
        <p14:creationId xmlns:p14="http://schemas.microsoft.com/office/powerpoint/2010/main" val="30766876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ulka 8"/>
          <p:cNvGraphicFramePr>
            <a:graphicFrameLocks noGrp="1"/>
          </p:cNvGraphicFramePr>
          <p:nvPr>
            <p:extLst>
              <p:ext uri="{D42A27DB-BD31-4B8C-83A1-F6EECF244321}">
                <p14:modId xmlns:p14="http://schemas.microsoft.com/office/powerpoint/2010/main" val="3513417110"/>
              </p:ext>
            </p:extLst>
          </p:nvPr>
        </p:nvGraphicFramePr>
        <p:xfrm>
          <a:off x="683567" y="1600201"/>
          <a:ext cx="7776865" cy="4525961"/>
        </p:xfrm>
        <a:graphic>
          <a:graphicData uri="http://schemas.openxmlformats.org/drawingml/2006/table">
            <a:tbl>
              <a:tblPr/>
              <a:tblGrid>
                <a:gridCol w="1996505">
                  <a:extLst>
                    <a:ext uri="{9D8B030D-6E8A-4147-A177-3AD203B41FA5}">
                      <a16:colId xmlns:a16="http://schemas.microsoft.com/office/drawing/2014/main" val="20000"/>
                    </a:ext>
                  </a:extLst>
                </a:gridCol>
                <a:gridCol w="2890180">
                  <a:extLst>
                    <a:ext uri="{9D8B030D-6E8A-4147-A177-3AD203B41FA5}">
                      <a16:colId xmlns:a16="http://schemas.microsoft.com/office/drawing/2014/main" val="20001"/>
                    </a:ext>
                  </a:extLst>
                </a:gridCol>
                <a:gridCol w="2890180">
                  <a:extLst>
                    <a:ext uri="{9D8B030D-6E8A-4147-A177-3AD203B41FA5}">
                      <a16:colId xmlns:a16="http://schemas.microsoft.com/office/drawing/2014/main" val="20002"/>
                    </a:ext>
                  </a:extLst>
                </a:gridCol>
              </a:tblGrid>
              <a:tr h="411451">
                <a:tc>
                  <a:txBody>
                    <a:bodyPr/>
                    <a:lstStyle/>
                    <a:p>
                      <a:pPr algn="ctr" fontAlgn="ctr"/>
                      <a:r>
                        <a:rPr lang="cs-CZ" sz="1400" b="0" i="0" u="none" strike="noStrike" dirty="0">
                          <a:solidFill>
                            <a:srgbClr val="000000"/>
                          </a:solidFill>
                          <a:effectLst/>
                          <a:latin typeface="Calibri"/>
                        </a:rPr>
                        <a:t> </a:t>
                      </a:r>
                    </a:p>
                  </a:txBody>
                  <a:tcPr marL="9351" marR="9351" marT="9351"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cs-CZ" sz="1400" b="0" i="0" u="none" strike="noStrike">
                          <a:solidFill>
                            <a:srgbClr val="C5D9F1"/>
                          </a:solidFill>
                          <a:effectLst/>
                          <a:latin typeface="Calibri"/>
                        </a:rPr>
                        <a:t>TEM</a:t>
                      </a:r>
                    </a:p>
                  </a:txBody>
                  <a:tcPr marL="9351" marR="9351" marT="93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fontAlgn="ctr"/>
                      <a:r>
                        <a:rPr lang="cs-CZ" sz="1400" b="0" i="0" u="none" strike="noStrike">
                          <a:solidFill>
                            <a:srgbClr val="C5D9F1"/>
                          </a:solidFill>
                          <a:effectLst/>
                          <a:latin typeface="Calibri"/>
                        </a:rPr>
                        <a:t>SEM</a:t>
                      </a:r>
                    </a:p>
                  </a:txBody>
                  <a:tcPr marL="9351" marR="9351" marT="93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10000"/>
                  </a:ext>
                </a:extLst>
              </a:tr>
              <a:tr h="822902">
                <a:tc>
                  <a:txBody>
                    <a:bodyPr/>
                    <a:lstStyle/>
                    <a:p>
                      <a:pPr algn="ctr" fontAlgn="ctr"/>
                      <a:r>
                        <a:rPr lang="cs-CZ" sz="1400" b="0" i="1" u="none" strike="noStrike" dirty="0">
                          <a:solidFill>
                            <a:srgbClr val="000000"/>
                          </a:solidFill>
                          <a:effectLst/>
                          <a:latin typeface="Calibri"/>
                        </a:rPr>
                        <a:t>Elektronový svazek</a:t>
                      </a:r>
                    </a:p>
                  </a:txBody>
                  <a:tcPr marL="9351" marR="9351" marT="93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ctr"/>
                      <a:r>
                        <a:rPr lang="cs-CZ" sz="1400" b="0" i="0" u="none" strike="noStrike">
                          <a:solidFill>
                            <a:srgbClr val="000000"/>
                          </a:solidFill>
                          <a:effectLst/>
                          <a:latin typeface="Calibri"/>
                        </a:rPr>
                        <a:t>široký, statický</a:t>
                      </a:r>
                    </a:p>
                  </a:txBody>
                  <a:tcPr marL="9351" marR="9351" marT="93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400" b="0" i="0" u="none" strike="noStrike">
                          <a:solidFill>
                            <a:srgbClr val="000000"/>
                          </a:solidFill>
                          <a:effectLst/>
                          <a:latin typeface="Calibri"/>
                        </a:rPr>
                        <a:t>fokusovaný do bodu, vychylovaný řádek po řádku</a:t>
                      </a:r>
                    </a:p>
                  </a:txBody>
                  <a:tcPr marL="9351" marR="9351" marT="93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22902">
                <a:tc>
                  <a:txBody>
                    <a:bodyPr/>
                    <a:lstStyle/>
                    <a:p>
                      <a:pPr algn="ctr" fontAlgn="ctr"/>
                      <a:r>
                        <a:rPr lang="cs-CZ" sz="1400" b="0" i="1" u="none" strike="noStrike" dirty="0">
                          <a:solidFill>
                            <a:srgbClr val="000000"/>
                          </a:solidFill>
                          <a:effectLst/>
                          <a:latin typeface="Calibri"/>
                        </a:rPr>
                        <a:t>Urychlovací el. napětí </a:t>
                      </a:r>
                    </a:p>
                  </a:txBody>
                  <a:tcPr marL="9351" marR="9351" marT="93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ctr"/>
                      <a:r>
                        <a:rPr lang="cs-CZ" sz="1400" b="0" i="0" u="none" strike="noStrike" dirty="0">
                          <a:solidFill>
                            <a:srgbClr val="000000"/>
                          </a:solidFill>
                          <a:effectLst/>
                          <a:latin typeface="Calibri"/>
                        </a:rPr>
                        <a:t>v rozsahu 60-300.000 voltů</a:t>
                      </a:r>
                    </a:p>
                  </a:txBody>
                  <a:tcPr marL="9351" marR="9351" marT="93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400" b="0" i="0" u="none" strike="noStrike" dirty="0">
                          <a:solidFill>
                            <a:srgbClr val="000000"/>
                          </a:solidFill>
                          <a:effectLst/>
                          <a:latin typeface="Calibri"/>
                        </a:rPr>
                        <a:t>Urychlovací napětí mnohem nižší, netřeba penetrovat vzorek (100 V)</a:t>
                      </a:r>
                    </a:p>
                  </a:txBody>
                  <a:tcPr marL="9351" marR="9351" marT="93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22902">
                <a:tc>
                  <a:txBody>
                    <a:bodyPr/>
                    <a:lstStyle/>
                    <a:p>
                      <a:pPr algn="ctr" fontAlgn="ctr"/>
                      <a:r>
                        <a:rPr lang="cs-CZ" sz="1400" b="0" i="1" u="none" strike="noStrike" dirty="0">
                          <a:solidFill>
                            <a:srgbClr val="000000"/>
                          </a:solidFill>
                          <a:effectLst/>
                          <a:latin typeface="Calibri"/>
                        </a:rPr>
                        <a:t>Interakce elektronů</a:t>
                      </a:r>
                    </a:p>
                  </a:txBody>
                  <a:tcPr marL="9351" marR="9351" marT="93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ctr"/>
                      <a:r>
                        <a:rPr lang="cs-CZ" sz="1400" b="0" i="0" u="none" strike="noStrike">
                          <a:solidFill>
                            <a:srgbClr val="000000"/>
                          </a:solidFill>
                          <a:effectLst/>
                          <a:latin typeface="Calibri"/>
                        </a:rPr>
                        <a:t>Vzorek musí být velmi tenký (50 nm)</a:t>
                      </a:r>
                    </a:p>
                  </a:txBody>
                  <a:tcPr marL="9351" marR="9351" marT="93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400" b="0" i="0" u="none" strike="noStrike" dirty="0">
                          <a:solidFill>
                            <a:srgbClr val="000000"/>
                          </a:solidFill>
                          <a:effectLst/>
                          <a:latin typeface="Calibri"/>
                        </a:rPr>
                        <a:t>Možné skenovat široké spektrum vzorků - jednoduchá příprava</a:t>
                      </a:r>
                    </a:p>
                  </a:txBody>
                  <a:tcPr marL="9351" marR="9351" marT="93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22902">
                <a:tc>
                  <a:txBody>
                    <a:bodyPr/>
                    <a:lstStyle/>
                    <a:p>
                      <a:pPr algn="ctr" fontAlgn="ctr"/>
                      <a:r>
                        <a:rPr lang="cs-CZ" sz="1400" b="0" i="1" u="none" strike="noStrike" dirty="0">
                          <a:solidFill>
                            <a:srgbClr val="000000"/>
                          </a:solidFill>
                          <a:effectLst/>
                          <a:latin typeface="Calibri"/>
                        </a:rPr>
                        <a:t>Snímání</a:t>
                      </a:r>
                    </a:p>
                  </a:txBody>
                  <a:tcPr marL="9351" marR="9351" marT="93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ctr"/>
                      <a:r>
                        <a:rPr lang="pl-PL" sz="1400" b="0" i="0" u="none" strike="noStrike">
                          <a:solidFill>
                            <a:srgbClr val="000000"/>
                          </a:solidFill>
                          <a:effectLst/>
                          <a:latin typeface="Calibri"/>
                        </a:rPr>
                        <a:t>Elektrony musí projít skrze vzorek</a:t>
                      </a:r>
                    </a:p>
                  </a:txBody>
                  <a:tcPr marL="9351" marR="9351" marT="93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400" b="0" i="0" u="none" strike="noStrike">
                          <a:solidFill>
                            <a:srgbClr val="000000"/>
                          </a:solidFill>
                          <a:effectLst/>
                          <a:latin typeface="Calibri"/>
                        </a:rPr>
                        <a:t>Potřebná informace je získána v blízkosti povrchu vzorku</a:t>
                      </a:r>
                    </a:p>
                  </a:txBody>
                  <a:tcPr marL="9351" marR="9351" marT="93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822902">
                <a:tc>
                  <a:txBody>
                    <a:bodyPr/>
                    <a:lstStyle/>
                    <a:p>
                      <a:pPr algn="ctr" fontAlgn="ctr"/>
                      <a:r>
                        <a:rPr lang="cs-CZ" sz="1400" b="0" i="1" u="none" strike="noStrike" dirty="0">
                          <a:solidFill>
                            <a:srgbClr val="000000"/>
                          </a:solidFill>
                          <a:effectLst/>
                          <a:latin typeface="Calibri"/>
                        </a:rPr>
                        <a:t>Vyobrazení</a:t>
                      </a:r>
                    </a:p>
                  </a:txBody>
                  <a:tcPr marL="9351" marR="9351" marT="93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a:txBody>
                    <a:bodyPr/>
                    <a:lstStyle/>
                    <a:p>
                      <a:pPr algn="ctr" fontAlgn="ctr"/>
                      <a:r>
                        <a:rPr lang="cs-CZ" sz="1400" b="0" i="0" u="none" strike="noStrike">
                          <a:solidFill>
                            <a:srgbClr val="000000"/>
                          </a:solidFill>
                          <a:effectLst/>
                          <a:latin typeface="Calibri"/>
                        </a:rPr>
                        <a:t>Svazek elektronů je zaostřený na stínítko čočkou objektivu  a zvětšeny k vytvoření obrazu</a:t>
                      </a:r>
                    </a:p>
                  </a:txBody>
                  <a:tcPr marL="9351" marR="9351" marT="93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cs-CZ" sz="1400" b="0" i="0" u="none" strike="noStrike" dirty="0">
                          <a:solidFill>
                            <a:srgbClr val="000000"/>
                          </a:solidFill>
                          <a:effectLst/>
                          <a:latin typeface="Calibri"/>
                        </a:rPr>
                        <a:t>Obraz je vytvářen v průběhu rastrování (řádkování) povrchu vzorku</a:t>
                      </a:r>
                    </a:p>
                  </a:txBody>
                  <a:tcPr marL="9351" marR="9351" marT="93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0" name="Rectangle 2"/>
          <p:cNvSpPr>
            <a:spLocks noGrp="1" noChangeArrowheads="1"/>
          </p:cNvSpPr>
          <p:nvPr>
            <p:ph type="title"/>
          </p:nvPr>
        </p:nvSpPr>
        <p:spPr>
          <a:xfrm>
            <a:off x="152400" y="273050"/>
            <a:ext cx="8763000" cy="685800"/>
          </a:xfrm>
        </p:spPr>
        <p:txBody>
          <a:bodyPr>
            <a:normAutofit fontScale="90000"/>
          </a:bodyPr>
          <a:lstStyle/>
          <a:p>
            <a:r>
              <a:rPr lang="cs-CZ" dirty="0"/>
              <a:t>Srovnání TEM </a:t>
            </a:r>
            <a:r>
              <a:rPr lang="en-US" dirty="0"/>
              <a:t>a</a:t>
            </a:r>
            <a:r>
              <a:rPr lang="cs-CZ" dirty="0"/>
              <a:t> S</a:t>
            </a:r>
            <a:r>
              <a:rPr lang="en-US" dirty="0"/>
              <a:t>EM</a:t>
            </a:r>
          </a:p>
        </p:txBody>
      </p:sp>
    </p:spTree>
    <p:extLst>
      <p:ext uri="{BB962C8B-B14F-4D97-AF65-F5344CB8AC3E}">
        <p14:creationId xmlns:p14="http://schemas.microsoft.com/office/powerpoint/2010/main" val="37485915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type="title"/>
          </p:nvPr>
        </p:nvSpPr>
        <p:spPr>
          <a:xfrm>
            <a:off x="514350" y="231726"/>
            <a:ext cx="8181833" cy="964406"/>
          </a:xfrm>
        </p:spPr>
        <p:txBody>
          <a:bodyPr/>
          <a:lstStyle/>
          <a:p>
            <a:r>
              <a:rPr lang="cs-CZ" altLang="cs-CZ" dirty="0"/>
              <a:t>Elektronová mikroskopie buňky</a:t>
            </a:r>
          </a:p>
        </p:txBody>
      </p:sp>
      <p:sp>
        <p:nvSpPr>
          <p:cNvPr id="5" name="Zástupný symbol pro obsah 2"/>
          <p:cNvSpPr>
            <a:spLocks noGrp="1"/>
          </p:cNvSpPr>
          <p:nvPr>
            <p:ph idx="1"/>
          </p:nvPr>
        </p:nvSpPr>
        <p:spPr>
          <a:xfrm>
            <a:off x="5232379" y="1738631"/>
            <a:ext cx="3337917" cy="578644"/>
          </a:xfrm>
        </p:spPr>
        <p:txBody>
          <a:bodyPr>
            <a:normAutofit lnSpcReduction="10000"/>
          </a:bodyPr>
          <a:lstStyle/>
          <a:p>
            <a:pPr marL="0" indent="0" algn="ctr">
              <a:buNone/>
            </a:pPr>
            <a:r>
              <a:rPr lang="cs-CZ" altLang="cs-CZ" dirty="0"/>
              <a:t>Skenovací </a:t>
            </a:r>
          </a:p>
        </p:txBody>
      </p:sp>
      <p:sp>
        <p:nvSpPr>
          <p:cNvPr id="6" name="Zástupný symbol pro obsah 2"/>
          <p:cNvSpPr txBox="1">
            <a:spLocks/>
          </p:cNvSpPr>
          <p:nvPr/>
        </p:nvSpPr>
        <p:spPr>
          <a:xfrm>
            <a:off x="374406" y="1737292"/>
            <a:ext cx="3066454" cy="578644"/>
          </a:xfrm>
          <a:prstGeom prst="rect">
            <a:avLst/>
          </a:prstGeom>
        </p:spPr>
        <p:txBody>
          <a:bodyPr>
            <a:normAutofit lnSpcReduction="10000"/>
          </a:bodyPr>
          <a:lstStyle/>
          <a:p>
            <a:pPr algn="ctr" eaLnBrk="1" fontAlgn="auto" hangingPunct="1">
              <a:spcBef>
                <a:spcPct val="20000"/>
              </a:spcBef>
              <a:spcAft>
                <a:spcPts val="0"/>
              </a:spcAft>
              <a:defRPr/>
            </a:pPr>
            <a:r>
              <a:rPr lang="cs-CZ" sz="3200" dirty="0">
                <a:solidFill>
                  <a:srgbClr val="000000"/>
                </a:solidFill>
                <a:latin typeface="Arial"/>
              </a:rPr>
              <a:t>Transmisní </a:t>
            </a:r>
          </a:p>
        </p:txBody>
      </p:sp>
      <p:pic>
        <p:nvPicPr>
          <p:cNvPr id="7" name="obrázek 25" descr="C:\Users\Michaela\AppData\Local\Microsoft\Windows\INetCache\Content.Word\7 PCL+S 500.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2539624"/>
            <a:ext cx="3953366" cy="242976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obrázek 10" descr="C:\Users\Michaela\AppData\Local\Microsoft\Windows\INetCache\Content.Word\122197-MSC-PLLA-41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423" y="2538285"/>
            <a:ext cx="3931056" cy="242976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9" name="Skupina 6"/>
          <p:cNvGrpSpPr>
            <a:grpSpLocks/>
          </p:cNvGrpSpPr>
          <p:nvPr/>
        </p:nvGrpSpPr>
        <p:grpSpPr bwMode="auto">
          <a:xfrm>
            <a:off x="3046927" y="5209175"/>
            <a:ext cx="1053910" cy="484447"/>
            <a:chOff x="6429388" y="6142056"/>
            <a:chExt cx="1949804" cy="574165"/>
          </a:xfrm>
        </p:grpSpPr>
        <p:cxnSp>
          <p:nvCxnSpPr>
            <p:cNvPr id="10" name="Přímá spojovací šipka 7"/>
            <p:cNvCxnSpPr/>
            <p:nvPr/>
          </p:nvCxnSpPr>
          <p:spPr>
            <a:xfrm>
              <a:off x="6429388" y="6142056"/>
              <a:ext cx="1857388" cy="1587"/>
            </a:xfrm>
            <a:prstGeom prst="straightConnector1">
              <a:avLst/>
            </a:prstGeom>
            <a:ln w="38100">
              <a:solidFill>
                <a:schemeClr val="tx1"/>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sp>
          <p:nvSpPr>
            <p:cNvPr id="11" name="TextovéPole 8"/>
            <p:cNvSpPr txBox="1">
              <a:spLocks noChangeArrowheads="1"/>
            </p:cNvSpPr>
            <p:nvPr/>
          </p:nvSpPr>
          <p:spPr bwMode="auto">
            <a:xfrm>
              <a:off x="6800865" y="6242012"/>
              <a:ext cx="1578327" cy="474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cs-CZ" altLang="cs-CZ" sz="2000" b="1">
                  <a:solidFill>
                    <a:srgbClr val="000000"/>
                  </a:solidFill>
                </a:rPr>
                <a:t>2 </a:t>
              </a:r>
              <a:r>
                <a:rPr lang="el-GR" altLang="cs-CZ" sz="2000" b="1">
                  <a:solidFill>
                    <a:srgbClr val="000000"/>
                  </a:solidFill>
                </a:rPr>
                <a:t>μ</a:t>
              </a:r>
              <a:r>
                <a:rPr lang="cs-CZ" altLang="cs-CZ" sz="2000" b="1">
                  <a:solidFill>
                    <a:srgbClr val="000000"/>
                  </a:solidFill>
                </a:rPr>
                <a:t>m</a:t>
              </a:r>
              <a:r>
                <a:rPr lang="cs-CZ" altLang="cs-CZ" sz="2000">
                  <a:solidFill>
                    <a:srgbClr val="000000"/>
                  </a:solidFill>
                </a:rPr>
                <a:t> </a:t>
              </a:r>
            </a:p>
          </p:txBody>
        </p:sp>
      </p:grpSp>
      <p:grpSp>
        <p:nvGrpSpPr>
          <p:cNvPr id="12" name="Skupina 9"/>
          <p:cNvGrpSpPr>
            <a:grpSpLocks/>
          </p:cNvGrpSpPr>
          <p:nvPr/>
        </p:nvGrpSpPr>
        <p:grpSpPr bwMode="auto">
          <a:xfrm>
            <a:off x="7551297" y="5210514"/>
            <a:ext cx="1144886" cy="484447"/>
            <a:chOff x="6429388" y="6142056"/>
            <a:chExt cx="2118112" cy="574165"/>
          </a:xfrm>
        </p:grpSpPr>
        <p:cxnSp>
          <p:nvCxnSpPr>
            <p:cNvPr id="13" name="Přímá spojovací šipka 10"/>
            <p:cNvCxnSpPr/>
            <p:nvPr/>
          </p:nvCxnSpPr>
          <p:spPr>
            <a:xfrm>
              <a:off x="6429388" y="6142056"/>
              <a:ext cx="1857388" cy="1587"/>
            </a:xfrm>
            <a:prstGeom prst="straightConnector1">
              <a:avLst/>
            </a:prstGeom>
            <a:ln w="38100">
              <a:solidFill>
                <a:schemeClr val="tx1"/>
              </a:solidFill>
              <a:headEnd type="arrow" w="med" len="sm"/>
              <a:tailEnd type="arrow" w="med" len="sm"/>
            </a:ln>
          </p:spPr>
          <p:style>
            <a:lnRef idx="1">
              <a:schemeClr val="accent1"/>
            </a:lnRef>
            <a:fillRef idx="0">
              <a:schemeClr val="accent1"/>
            </a:fillRef>
            <a:effectRef idx="0">
              <a:schemeClr val="accent1"/>
            </a:effectRef>
            <a:fontRef idx="minor">
              <a:schemeClr val="tx1"/>
            </a:fontRef>
          </p:style>
        </p:cxnSp>
        <p:sp>
          <p:nvSpPr>
            <p:cNvPr id="14" name="TextovéPole 11"/>
            <p:cNvSpPr txBox="1">
              <a:spLocks noChangeArrowheads="1"/>
            </p:cNvSpPr>
            <p:nvPr/>
          </p:nvSpPr>
          <p:spPr bwMode="auto">
            <a:xfrm>
              <a:off x="6705234" y="6242012"/>
              <a:ext cx="1842266" cy="474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cs-CZ" altLang="cs-CZ" sz="2000" b="1">
                  <a:solidFill>
                    <a:srgbClr val="000000"/>
                  </a:solidFill>
                </a:rPr>
                <a:t>50 </a:t>
              </a:r>
              <a:r>
                <a:rPr lang="el-GR" altLang="cs-CZ" sz="2000" b="1">
                  <a:solidFill>
                    <a:srgbClr val="000000"/>
                  </a:solidFill>
                </a:rPr>
                <a:t>μ</a:t>
              </a:r>
              <a:r>
                <a:rPr lang="cs-CZ" altLang="cs-CZ" sz="2000" b="1">
                  <a:solidFill>
                    <a:srgbClr val="000000"/>
                  </a:solidFill>
                </a:rPr>
                <a:t>m</a:t>
              </a:r>
              <a:r>
                <a:rPr lang="cs-CZ" altLang="cs-CZ" sz="2000">
                  <a:solidFill>
                    <a:srgbClr val="000000"/>
                  </a:solidFill>
                </a:rPr>
                <a:t> </a:t>
              </a:r>
            </a:p>
          </p:txBody>
        </p:sp>
      </p:grpSp>
    </p:spTree>
    <p:extLst>
      <p:ext uri="{BB962C8B-B14F-4D97-AF65-F5344CB8AC3E}">
        <p14:creationId xmlns:p14="http://schemas.microsoft.com/office/powerpoint/2010/main" val="4118307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triton.paru.cas.cz/old-lem/book/Podkap/Pic/2.1/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4520" y="1124744"/>
            <a:ext cx="6265832" cy="5623494"/>
          </a:xfrm>
          <a:prstGeom prst="rect">
            <a:avLst/>
          </a:prstGeom>
          <a:noFill/>
          <a:extLst>
            <a:ext uri="{909E8E84-426E-40DD-AFC4-6F175D3DCCD1}">
              <a14:hiddenFill xmlns:a14="http://schemas.microsoft.com/office/drawing/2010/main">
                <a:solidFill>
                  <a:srgbClr val="FFFFFF"/>
                </a:solidFill>
              </a14:hiddenFill>
            </a:ext>
          </a:extLst>
        </p:spPr>
      </p:pic>
      <p:sp>
        <p:nvSpPr>
          <p:cNvPr id="3" name="Nadpis 1"/>
          <p:cNvSpPr>
            <a:spLocks noGrp="1"/>
          </p:cNvSpPr>
          <p:nvPr>
            <p:ph type="title"/>
          </p:nvPr>
        </p:nvSpPr>
        <p:spPr>
          <a:xfrm>
            <a:off x="324395" y="84907"/>
            <a:ext cx="8034164" cy="960438"/>
          </a:xfrm>
        </p:spPr>
        <p:txBody>
          <a:bodyPr/>
          <a:lstStyle/>
          <a:p>
            <a:pPr algn="l"/>
            <a:r>
              <a:rPr lang="cs-CZ" altLang="cs-CZ" dirty="0"/>
              <a:t>Srovnání rozměrů a rozlišení</a:t>
            </a:r>
          </a:p>
        </p:txBody>
      </p:sp>
      <p:sp>
        <p:nvSpPr>
          <p:cNvPr id="2" name="TextovéPole 1"/>
          <p:cNvSpPr txBox="1"/>
          <p:nvPr/>
        </p:nvSpPr>
        <p:spPr>
          <a:xfrm>
            <a:off x="77663" y="6225018"/>
            <a:ext cx="2793714" cy="523220"/>
          </a:xfrm>
          <a:prstGeom prst="rect">
            <a:avLst/>
          </a:prstGeom>
          <a:solidFill>
            <a:schemeClr val="bg1"/>
          </a:solidFill>
        </p:spPr>
        <p:txBody>
          <a:bodyPr wrap="none" rtlCol="0">
            <a:spAutoFit/>
          </a:bodyPr>
          <a:lstStyle/>
          <a:p>
            <a:r>
              <a:rPr lang="cs-CZ" sz="1400" dirty="0"/>
              <a:t>Atom vodíku = 0,529</a:t>
            </a:r>
            <a:r>
              <a:rPr lang="cs-CZ" sz="1400" baseline="30000" dirty="0"/>
              <a:t>-10</a:t>
            </a:r>
            <a:r>
              <a:rPr lang="cs-CZ" sz="1400" dirty="0"/>
              <a:t> m = 0,05 nm</a:t>
            </a:r>
          </a:p>
          <a:p>
            <a:r>
              <a:rPr lang="cs-CZ" sz="1400" dirty="0"/>
              <a:t>Jádro atomu = 10</a:t>
            </a:r>
            <a:r>
              <a:rPr lang="cs-CZ" sz="1400" baseline="30000" dirty="0"/>
              <a:t>-15</a:t>
            </a:r>
            <a:r>
              <a:rPr lang="cs-CZ" sz="1400" dirty="0"/>
              <a:t> m = 1 </a:t>
            </a:r>
            <a:r>
              <a:rPr lang="cs-CZ" sz="1400" dirty="0" err="1"/>
              <a:t>fm</a:t>
            </a:r>
            <a:endParaRPr lang="cs-CZ" sz="1400" dirty="0"/>
          </a:p>
        </p:txBody>
      </p:sp>
    </p:spTree>
    <p:extLst>
      <p:ext uri="{BB962C8B-B14F-4D97-AF65-F5344CB8AC3E}">
        <p14:creationId xmlns:p14="http://schemas.microsoft.com/office/powerpoint/2010/main" val="229234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1934 - první TEM</a:t>
            </a:r>
          </a:p>
        </p:txBody>
      </p:sp>
      <p:sp>
        <p:nvSpPr>
          <p:cNvPr id="3" name="Zástupný symbol pro obsah 2"/>
          <p:cNvSpPr>
            <a:spLocks noGrp="1"/>
          </p:cNvSpPr>
          <p:nvPr>
            <p:ph idx="1"/>
          </p:nvPr>
        </p:nvSpPr>
        <p:spPr>
          <a:xfrm>
            <a:off x="457200" y="1600200"/>
            <a:ext cx="4402832" cy="4525963"/>
          </a:xfrm>
        </p:spPr>
        <p:txBody>
          <a:bodyPr>
            <a:normAutofit/>
          </a:bodyPr>
          <a:lstStyle/>
          <a:p>
            <a:r>
              <a:rPr lang="cs-CZ" sz="2400" dirty="0"/>
              <a:t>1934 první TEM</a:t>
            </a:r>
          </a:p>
          <a:p>
            <a:r>
              <a:rPr lang="cs-CZ" sz="2400" dirty="0"/>
              <a:t>Ernst </a:t>
            </a:r>
            <a:r>
              <a:rPr lang="cs-CZ" sz="2400" dirty="0" err="1"/>
              <a:t>Rask</a:t>
            </a:r>
            <a:r>
              <a:rPr lang="cs-CZ" sz="2400" dirty="0"/>
              <a:t> -University </a:t>
            </a:r>
            <a:r>
              <a:rPr lang="cs-CZ" sz="2400" dirty="0" err="1"/>
              <a:t>of</a:t>
            </a:r>
            <a:r>
              <a:rPr lang="cs-CZ" sz="2400" dirty="0"/>
              <a:t> </a:t>
            </a:r>
            <a:r>
              <a:rPr lang="cs-CZ" sz="2400" dirty="0" err="1"/>
              <a:t>Berlin</a:t>
            </a:r>
            <a:endParaRPr lang="cs-CZ" sz="2400" dirty="0"/>
          </a:p>
          <a:p>
            <a:r>
              <a:rPr lang="cs-CZ" sz="2400" dirty="0"/>
              <a:t>1938 – první obrázek viru</a:t>
            </a:r>
          </a:p>
          <a:p>
            <a:r>
              <a:rPr lang="cs-CZ" sz="2400" dirty="0"/>
              <a:t>1986 – Nobelova cena</a:t>
            </a:r>
          </a:p>
          <a:p>
            <a:endParaRPr lang="cs-CZ" sz="2400" dirty="0"/>
          </a:p>
          <a:p>
            <a:r>
              <a:rPr lang="cs-CZ" sz="2400" dirty="0"/>
              <a:t>Rozlišení 100 nm</a:t>
            </a:r>
          </a:p>
        </p:txBody>
      </p:sp>
      <p:pic>
        <p:nvPicPr>
          <p:cNvPr id="5" name="Picture 13" descr="history-imagemi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9599" y="2564904"/>
            <a:ext cx="5071991" cy="3869959"/>
          </a:xfrm>
          <a:prstGeom prst="rect">
            <a:avLst/>
          </a:prstGeom>
          <a:noFill/>
        </p:spPr>
      </p:pic>
    </p:spTree>
    <p:extLst>
      <p:ext uri="{BB962C8B-B14F-4D97-AF65-F5344CB8AC3E}">
        <p14:creationId xmlns:p14="http://schemas.microsoft.com/office/powerpoint/2010/main" val="11437298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ars.els-cdn.com/content/image/1-s2.0-B9780128001462000011-f01-11-978012800146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9325" y="332656"/>
            <a:ext cx="4705350" cy="6105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2564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dirty="0"/>
              <a:t>© 2013 FEI</a:t>
            </a:r>
          </a:p>
        </p:txBody>
      </p:sp>
      <p:sp>
        <p:nvSpPr>
          <p:cNvPr id="58370" name="Rectangle 2"/>
          <p:cNvSpPr>
            <a:spLocks noGrp="1" noChangeArrowheads="1"/>
          </p:cNvSpPr>
          <p:nvPr>
            <p:ph type="title"/>
          </p:nvPr>
        </p:nvSpPr>
        <p:spPr/>
        <p:txBody>
          <a:bodyPr/>
          <a:lstStyle/>
          <a:p>
            <a:r>
              <a:rPr lang="cs-CZ" dirty="0"/>
              <a:t>2020 – TEM – Titan FEI</a:t>
            </a:r>
            <a:endParaRPr lang="en-US" dirty="0"/>
          </a:p>
        </p:txBody>
      </p:sp>
      <p:sp>
        <p:nvSpPr>
          <p:cNvPr id="58373" name="Rectangle 5"/>
          <p:cNvSpPr>
            <a:spLocks noGrp="1" noChangeArrowheads="1"/>
          </p:cNvSpPr>
          <p:nvPr>
            <p:ph type="body" idx="1"/>
          </p:nvPr>
        </p:nvSpPr>
        <p:spPr>
          <a:xfrm>
            <a:off x="457200" y="1600200"/>
            <a:ext cx="5050904" cy="4525963"/>
          </a:xfrm>
          <a:noFill/>
          <a:ln/>
        </p:spPr>
        <p:txBody>
          <a:bodyPr>
            <a:normAutofit/>
          </a:bodyPr>
          <a:lstStyle/>
          <a:p>
            <a:pPr>
              <a:buClr>
                <a:schemeClr val="accent1"/>
              </a:buClr>
            </a:pPr>
            <a:r>
              <a:rPr lang="cs-CZ" sz="2000" dirty="0"/>
              <a:t>Precizně nastavitelné parametry pro specifická vlákna, řízení vakua, napětí</a:t>
            </a:r>
          </a:p>
          <a:p>
            <a:pPr>
              <a:buClr>
                <a:schemeClr val="accent1"/>
              </a:buClr>
            </a:pPr>
            <a:endParaRPr lang="cs-CZ" sz="2000" dirty="0"/>
          </a:p>
          <a:p>
            <a:pPr>
              <a:buClr>
                <a:schemeClr val="accent1"/>
              </a:buClr>
            </a:pPr>
            <a:r>
              <a:rPr lang="cs-CZ" sz="2000" dirty="0"/>
              <a:t>Zpřesnění manipulace se svazkem elektronů – kolimátory, redukce sférické a chromatické aberace</a:t>
            </a:r>
          </a:p>
          <a:p>
            <a:pPr>
              <a:buClr>
                <a:schemeClr val="accent1"/>
              </a:buClr>
            </a:pPr>
            <a:endParaRPr lang="cs-CZ" sz="2000" dirty="0"/>
          </a:p>
          <a:p>
            <a:pPr>
              <a:buClr>
                <a:schemeClr val="accent1"/>
              </a:buClr>
            </a:pPr>
            <a:r>
              <a:rPr lang="cs-CZ" sz="2000" dirty="0"/>
              <a:t>Digitální kamery, fotonásobiče</a:t>
            </a:r>
          </a:p>
          <a:p>
            <a:pPr>
              <a:buClr>
                <a:schemeClr val="accent1"/>
              </a:buClr>
            </a:pPr>
            <a:endParaRPr lang="cs-CZ" sz="2000" dirty="0"/>
          </a:p>
          <a:p>
            <a:pPr>
              <a:buClr>
                <a:schemeClr val="accent1"/>
              </a:buClr>
            </a:pPr>
            <a:r>
              <a:rPr lang="cs-CZ" sz="2000" dirty="0"/>
              <a:t>Rozlišení 0,05 nm</a:t>
            </a:r>
          </a:p>
          <a:p>
            <a:pPr>
              <a:buClr>
                <a:schemeClr val="accent1"/>
              </a:buClr>
            </a:pPr>
            <a:endParaRPr lang="cs-CZ" sz="2000" dirty="0"/>
          </a:p>
        </p:txBody>
      </p:sp>
      <p:pic>
        <p:nvPicPr>
          <p:cNvPr id="9" name="Picture 8" descr="tem-tita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800" y="1295400"/>
            <a:ext cx="4648200" cy="4943475"/>
          </a:xfrm>
          <a:prstGeom prst="rect">
            <a:avLst/>
          </a:prstGeom>
        </p:spPr>
      </p:pic>
    </p:spTree>
    <p:extLst>
      <p:ext uri="{BB962C8B-B14F-4D97-AF65-F5344CB8AC3E}">
        <p14:creationId xmlns:p14="http://schemas.microsoft.com/office/powerpoint/2010/main" val="42805960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4" name="Picture 4" descr="https://analyticalscience.wiley.com/do/10.1002/was.00020045/full/liquidcelltem-13-4-2020-imag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32671" y="1541099"/>
            <a:ext cx="3409951" cy="3429001"/>
          </a:xfrm>
          <a:prstGeom prst="rect">
            <a:avLst/>
          </a:prstGeom>
          <a:noFill/>
          <a:effectLst>
            <a:outerShdw blurRad="127000" dist="1524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1926" name="Picture 6" descr="https://analyticalscience.wiley.com/do/10.1002/was.00020045/full/liquidcelltem-13-4-2020-imag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338" y="729851"/>
            <a:ext cx="4752528" cy="4219189"/>
          </a:xfrm>
          <a:prstGeom prst="rect">
            <a:avLst/>
          </a:prstGeom>
          <a:noFill/>
          <a:effectLst>
            <a:outerShdw blurRad="152400" dist="1270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5686314" y="894768"/>
            <a:ext cx="2702663" cy="646331"/>
          </a:xfrm>
          <a:prstGeom prst="rect">
            <a:avLst/>
          </a:prstGeom>
          <a:noFill/>
        </p:spPr>
        <p:txBody>
          <a:bodyPr wrap="none" rtlCol="0">
            <a:spAutoFit/>
          </a:bodyPr>
          <a:lstStyle/>
          <a:p>
            <a:pPr algn="ctr"/>
            <a:r>
              <a:rPr lang="cs-CZ" dirty="0" err="1"/>
              <a:t>Animated</a:t>
            </a:r>
            <a:r>
              <a:rPr lang="cs-CZ" dirty="0"/>
              <a:t> </a:t>
            </a:r>
            <a:r>
              <a:rPr lang="cs-CZ" dirty="0" err="1"/>
              <a:t>gif</a:t>
            </a:r>
            <a:r>
              <a:rPr lang="cs-CZ" dirty="0"/>
              <a:t> </a:t>
            </a:r>
          </a:p>
          <a:p>
            <a:pPr algn="ctr"/>
            <a:r>
              <a:rPr lang="cs-CZ" dirty="0"/>
              <a:t>spusť prezentaci „shift+F5“</a:t>
            </a:r>
          </a:p>
        </p:txBody>
      </p:sp>
      <p:sp>
        <p:nvSpPr>
          <p:cNvPr id="5" name="Obdélník 4"/>
          <p:cNvSpPr/>
          <p:nvPr/>
        </p:nvSpPr>
        <p:spPr>
          <a:xfrm>
            <a:off x="316338" y="5137428"/>
            <a:ext cx="4752530" cy="1384995"/>
          </a:xfrm>
          <a:prstGeom prst="rect">
            <a:avLst/>
          </a:prstGeom>
        </p:spPr>
        <p:txBody>
          <a:bodyPr wrap="square">
            <a:spAutoFit/>
          </a:bodyPr>
          <a:lstStyle/>
          <a:p>
            <a:r>
              <a:rPr lang="en-US" sz="1400" i="1" dirty="0"/>
              <a:t>Obtaining 3D structures at atomic resolution in a liquid. The schematic shows a liquid sample contained between two sheets of graphene. Nanoparticles in the liquid freely rotate while a TEM takes thousands of images of the nanoparticles. The images are then analyzed to determine the location of every atom in each nanoparticle</a:t>
            </a:r>
            <a:r>
              <a:rPr lang="cs-CZ" sz="1400" i="1" dirty="0"/>
              <a:t>.</a:t>
            </a:r>
            <a:endParaRPr lang="cs-CZ" sz="1400" dirty="0"/>
          </a:p>
        </p:txBody>
      </p:sp>
      <p:sp>
        <p:nvSpPr>
          <p:cNvPr id="6" name="Obdélník 5"/>
          <p:cNvSpPr/>
          <p:nvPr/>
        </p:nvSpPr>
        <p:spPr>
          <a:xfrm>
            <a:off x="5332671" y="5042108"/>
            <a:ext cx="3409950" cy="1384995"/>
          </a:xfrm>
          <a:prstGeom prst="rect">
            <a:avLst/>
          </a:prstGeom>
        </p:spPr>
        <p:txBody>
          <a:bodyPr wrap="square">
            <a:spAutoFit/>
          </a:bodyPr>
          <a:lstStyle/>
          <a:p>
            <a:r>
              <a:rPr lang="en-US" sz="1400" i="1" dirty="0"/>
              <a:t>3D images of platinum particles between 2-3 nm in diameter shown rotating in liquid under an electron microscope. Each nanoparticle has approximately 600 atoms. White spheres indicate the position of each atom in a nanoparticle. </a:t>
            </a:r>
            <a:r>
              <a:rPr lang="cs-CZ" sz="1400" i="1" dirty="0" err="1"/>
              <a:t>Scale</a:t>
            </a:r>
            <a:r>
              <a:rPr lang="cs-CZ" sz="1400" i="1" dirty="0"/>
              <a:t> bar 1 nm.</a:t>
            </a:r>
            <a:endParaRPr lang="cs-CZ" sz="1400" dirty="0"/>
          </a:p>
        </p:txBody>
      </p:sp>
      <p:sp>
        <p:nvSpPr>
          <p:cNvPr id="7" name="Obdélník 6"/>
          <p:cNvSpPr/>
          <p:nvPr/>
        </p:nvSpPr>
        <p:spPr>
          <a:xfrm>
            <a:off x="3349848" y="6522423"/>
            <a:ext cx="5796136" cy="307777"/>
          </a:xfrm>
          <a:prstGeom prst="rect">
            <a:avLst/>
          </a:prstGeom>
        </p:spPr>
        <p:txBody>
          <a:bodyPr wrap="square">
            <a:spAutoFit/>
          </a:bodyPr>
          <a:lstStyle/>
          <a:p>
            <a:pPr algn="r"/>
            <a:r>
              <a:rPr lang="cs-CZ" sz="1400" dirty="0"/>
              <a:t>https://analyticalscience.wiley.com/do/10.1002/was.00020045</a:t>
            </a:r>
          </a:p>
        </p:txBody>
      </p:sp>
      <p:sp>
        <p:nvSpPr>
          <p:cNvPr id="8" name="Obdélník 7"/>
          <p:cNvSpPr/>
          <p:nvPr/>
        </p:nvSpPr>
        <p:spPr>
          <a:xfrm>
            <a:off x="243740" y="159023"/>
            <a:ext cx="8288700" cy="461665"/>
          </a:xfrm>
          <a:prstGeom prst="rect">
            <a:avLst/>
          </a:prstGeom>
        </p:spPr>
        <p:txBody>
          <a:bodyPr wrap="square">
            <a:spAutoFit/>
          </a:bodyPr>
          <a:lstStyle/>
          <a:p>
            <a:r>
              <a:rPr lang="cs-CZ" sz="2400" b="1" dirty="0"/>
              <a:t>2020  - TEM </a:t>
            </a:r>
            <a:r>
              <a:rPr lang="cs-CZ" sz="2400" b="1" dirty="0" err="1"/>
              <a:t>detects</a:t>
            </a:r>
            <a:r>
              <a:rPr lang="cs-CZ" sz="2400" b="1" dirty="0"/>
              <a:t> </a:t>
            </a:r>
            <a:r>
              <a:rPr lang="cs-CZ" sz="2400" b="1" dirty="0" err="1"/>
              <a:t>critical</a:t>
            </a:r>
            <a:r>
              <a:rPr lang="cs-CZ" sz="2400" b="1" dirty="0"/>
              <a:t> </a:t>
            </a:r>
            <a:r>
              <a:rPr lang="cs-CZ" sz="2400" b="1" dirty="0" err="1"/>
              <a:t>differences</a:t>
            </a:r>
            <a:r>
              <a:rPr lang="cs-CZ" sz="2400" b="1" dirty="0"/>
              <a:t> in </a:t>
            </a:r>
            <a:r>
              <a:rPr lang="cs-CZ" sz="2400" b="1" dirty="0" err="1"/>
              <a:t>nanoparticles</a:t>
            </a:r>
            <a:endParaRPr lang="cs-CZ" sz="2400" b="1" dirty="0"/>
          </a:p>
        </p:txBody>
      </p:sp>
    </p:spTree>
    <p:extLst>
      <p:ext uri="{BB962C8B-B14F-4D97-AF65-F5344CB8AC3E}">
        <p14:creationId xmlns:p14="http://schemas.microsoft.com/office/powerpoint/2010/main" val="10224883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8" name="Picture 4" descr="https://analyticalscience.wiley.com/do/10.1002/was.00020044/full/coronavirus-13-4-2020-image1-lr.jp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09062" y="1743199"/>
            <a:ext cx="6172200" cy="4350097"/>
          </a:xfrm>
          <a:prstGeom prst="rect">
            <a:avLst/>
          </a:prstGeom>
          <a:noFill/>
          <a:effectLst>
            <a:outerShdw blurRad="304800" dist="279400" dir="69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Obdélník 4"/>
          <p:cNvSpPr/>
          <p:nvPr/>
        </p:nvSpPr>
        <p:spPr>
          <a:xfrm>
            <a:off x="609062" y="6207695"/>
            <a:ext cx="6172200" cy="461665"/>
          </a:xfrm>
          <a:prstGeom prst="rect">
            <a:avLst/>
          </a:prstGeom>
          <a:effectLst>
            <a:outerShdw blurRad="228600" dist="215900" dir="7920000" rotWithShape="0">
              <a:srgbClr val="000000">
                <a:alpha val="38000"/>
              </a:srgbClr>
            </a:outerShdw>
          </a:effectLst>
        </p:spPr>
        <p:style>
          <a:lnRef idx="1">
            <a:schemeClr val="dk1"/>
          </a:lnRef>
          <a:fillRef idx="2">
            <a:schemeClr val="dk1"/>
          </a:fillRef>
          <a:effectRef idx="1">
            <a:schemeClr val="dk1"/>
          </a:effectRef>
          <a:fontRef idx="minor">
            <a:schemeClr val="dk1"/>
          </a:fontRef>
        </p:style>
        <p:txBody>
          <a:bodyPr wrap="square">
            <a:spAutoFit/>
          </a:bodyPr>
          <a:lstStyle/>
          <a:p>
            <a:r>
              <a:rPr lang="en-US" sz="1200" i="1" dirty="0"/>
              <a:t>Coronavirus particles (black) attempting to enter the cytoplasm of the cell. [Debora F </a:t>
            </a:r>
            <a:r>
              <a:rPr lang="en-US" sz="1200" i="1" dirty="0" err="1"/>
              <a:t>Barreto</a:t>
            </a:r>
            <a:r>
              <a:rPr lang="en-US" sz="1200" i="1" dirty="0"/>
              <a:t>-Vieira/IOC/</a:t>
            </a:r>
            <a:r>
              <a:rPr lang="en-US" sz="1200" i="1" dirty="0" err="1"/>
              <a:t>Fiocruz</a:t>
            </a:r>
            <a:r>
              <a:rPr lang="en-US" sz="1200" i="1" dirty="0"/>
              <a:t>]</a:t>
            </a:r>
            <a:endParaRPr lang="cs-CZ" sz="1200" dirty="0"/>
          </a:p>
        </p:txBody>
      </p:sp>
      <p:pic>
        <p:nvPicPr>
          <p:cNvPr id="82950" name="Picture 6" descr="https://cdn.iflscience.com/images/2fcc5156-e421-54fb-b2aa-4d0cfd5b8bbb/content-1586526432-4013-a-615-200k-p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1353542"/>
            <a:ext cx="4152766" cy="3587990"/>
          </a:xfrm>
          <a:prstGeom prst="rect">
            <a:avLst/>
          </a:prstGeom>
          <a:noFill/>
          <a:effectLst>
            <a:outerShdw blurRad="304800" dist="279400" dir="792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9" name="Obdélník 8"/>
          <p:cNvSpPr/>
          <p:nvPr/>
        </p:nvSpPr>
        <p:spPr>
          <a:xfrm>
            <a:off x="4860032" y="5025950"/>
            <a:ext cx="4152766" cy="461665"/>
          </a:xfrm>
          <a:prstGeom prst="rect">
            <a:avLst/>
          </a:prstGeom>
          <a:effectLst>
            <a:outerShdw blurRad="304800" dist="279400" dir="7920000" algn="ctr" rotWithShape="0">
              <a:srgbClr val="000000">
                <a:alpha val="43137"/>
              </a:srgbClr>
            </a:outerShdw>
          </a:effectLst>
        </p:spPr>
        <p:style>
          <a:lnRef idx="1">
            <a:schemeClr val="dk1"/>
          </a:lnRef>
          <a:fillRef idx="2">
            <a:schemeClr val="dk1"/>
          </a:fillRef>
          <a:effectRef idx="1">
            <a:schemeClr val="dk1"/>
          </a:effectRef>
          <a:fontRef idx="minor">
            <a:schemeClr val="dk1"/>
          </a:fontRef>
        </p:style>
        <p:txBody>
          <a:bodyPr wrap="square">
            <a:spAutoFit/>
          </a:bodyPr>
          <a:lstStyle/>
          <a:p>
            <a:r>
              <a:rPr lang="en-US" sz="1200" i="1" dirty="0"/>
              <a:t>The virus (black blob) as it entering the nucleus membrane. [Debora F </a:t>
            </a:r>
            <a:r>
              <a:rPr lang="en-US" sz="1200" i="1" dirty="0" err="1"/>
              <a:t>Barreto</a:t>
            </a:r>
            <a:r>
              <a:rPr lang="en-US" sz="1200" i="1" dirty="0"/>
              <a:t>-Vieira/IOC/</a:t>
            </a:r>
            <a:r>
              <a:rPr lang="en-US" sz="1200" i="1" dirty="0" err="1"/>
              <a:t>Fiocruz</a:t>
            </a:r>
            <a:r>
              <a:rPr lang="en-US" sz="1200" i="1" dirty="0"/>
              <a:t>]</a:t>
            </a:r>
            <a:endParaRPr lang="cs-CZ" sz="1200" i="1" dirty="0"/>
          </a:p>
        </p:txBody>
      </p:sp>
      <p:sp>
        <p:nvSpPr>
          <p:cNvPr id="6" name="TextovéPole 5"/>
          <p:cNvSpPr txBox="1"/>
          <p:nvPr/>
        </p:nvSpPr>
        <p:spPr>
          <a:xfrm>
            <a:off x="683568" y="188640"/>
            <a:ext cx="3011594" cy="523220"/>
          </a:xfrm>
          <a:prstGeom prst="rect">
            <a:avLst/>
          </a:prstGeom>
          <a:noFill/>
        </p:spPr>
        <p:txBody>
          <a:bodyPr wrap="none" rtlCol="0">
            <a:spAutoFit/>
          </a:bodyPr>
          <a:lstStyle/>
          <a:p>
            <a:r>
              <a:rPr lang="cs-CZ" sz="2800" b="1" dirty="0"/>
              <a:t>TEM and COVID-19</a:t>
            </a:r>
          </a:p>
        </p:txBody>
      </p:sp>
      <p:pic>
        <p:nvPicPr>
          <p:cNvPr id="82952" name="Picture 8" descr="https://gizmodo.uol.com.br/wp-content/blogs.dir/8/files/2020/01/protecao-coronavirus-getty-800x449.jpg"/>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107504" y="703327"/>
            <a:ext cx="2241326" cy="1649337"/>
          </a:xfrm>
          <a:prstGeom prst="rect">
            <a:avLst/>
          </a:prstGeom>
          <a:noFill/>
          <a:effectLst>
            <a:outerShdw blurRad="304800" dist="279400" dir="792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0" name="Přímá spojnice 9"/>
          <p:cNvCxnSpPr/>
          <p:nvPr/>
        </p:nvCxnSpPr>
        <p:spPr>
          <a:xfrm>
            <a:off x="4969814" y="4878452"/>
            <a:ext cx="72008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ovéPole 10"/>
          <p:cNvSpPr txBox="1"/>
          <p:nvPr/>
        </p:nvSpPr>
        <p:spPr>
          <a:xfrm>
            <a:off x="4882455" y="4509120"/>
            <a:ext cx="894797" cy="369332"/>
          </a:xfrm>
          <a:prstGeom prst="rect">
            <a:avLst/>
          </a:prstGeom>
          <a:noFill/>
        </p:spPr>
        <p:txBody>
          <a:bodyPr wrap="none" rtlCol="0">
            <a:spAutoFit/>
          </a:bodyPr>
          <a:lstStyle/>
          <a:p>
            <a:r>
              <a:rPr lang="cs-CZ" dirty="0"/>
              <a:t>100 nm</a:t>
            </a:r>
          </a:p>
        </p:txBody>
      </p:sp>
    </p:spTree>
    <p:extLst>
      <p:ext uri="{BB962C8B-B14F-4D97-AF65-F5344CB8AC3E}">
        <p14:creationId xmlns:p14="http://schemas.microsoft.com/office/powerpoint/2010/main" val="3547588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259632" y="5223821"/>
            <a:ext cx="7344815" cy="1200329"/>
          </a:xfrm>
          <a:prstGeom prst="rect">
            <a:avLst/>
          </a:prstGeom>
          <a:gradFill>
            <a:gsLst>
              <a:gs pos="0">
                <a:srgbClr val="DBCDB3"/>
              </a:gs>
              <a:gs pos="35000">
                <a:schemeClr val="dk1">
                  <a:tint val="37000"/>
                  <a:satMod val="300000"/>
                </a:schemeClr>
              </a:gs>
              <a:gs pos="100000">
                <a:schemeClr val="dk1">
                  <a:tint val="15000"/>
                  <a:satMod val="350000"/>
                </a:schemeClr>
              </a:gs>
            </a:gsLst>
          </a:gradFill>
          <a:effectLst>
            <a:outerShdw blurRad="304800" dist="279400" dir="2700000" rotWithShape="0">
              <a:srgbClr val="000000">
                <a:alpha val="38000"/>
              </a:srgbClr>
            </a:outerShdw>
          </a:effectLst>
        </p:spPr>
        <p:style>
          <a:lnRef idx="1">
            <a:schemeClr val="dk1"/>
          </a:lnRef>
          <a:fillRef idx="2">
            <a:schemeClr val="dk1"/>
          </a:fillRef>
          <a:effectRef idx="1">
            <a:schemeClr val="dk1"/>
          </a:effectRef>
          <a:fontRef idx="minor">
            <a:schemeClr val="dk1"/>
          </a:fontRef>
        </p:style>
        <p:txBody>
          <a:bodyPr wrap="square">
            <a:spAutoFit/>
          </a:bodyPr>
          <a:lstStyle/>
          <a:p>
            <a:r>
              <a:rPr lang="en-US" sz="1200" dirty="0"/>
              <a:t>"To the best of our knowledge, this is the first report from India detecting the SARS-CoV-2 virus using TEM directly in a throat swab specimen confirmed by PCR,” says </a:t>
            </a:r>
            <a:r>
              <a:rPr lang="en-US" sz="1200" dirty="0" err="1"/>
              <a:t>Basu</a:t>
            </a:r>
            <a:r>
              <a:rPr lang="en-US" sz="1200" dirty="0"/>
              <a:t>. “Although TEM imaging was limited by particle load in the specimen, we could still detect morphologically identifiable intact particles in stored clinical sample without initial fixation."</a:t>
            </a:r>
          </a:p>
          <a:p>
            <a:r>
              <a:rPr lang="en-US" sz="1200" dirty="0"/>
              <a:t>“This finding emphasizes the merit of the use of conventional negative-stained TEM imaging in clinical samples along with other diagnostic tests in parallel,” he adds.</a:t>
            </a:r>
          </a:p>
        </p:txBody>
      </p:sp>
      <p:pic>
        <p:nvPicPr>
          <p:cNvPr id="84994" name="Picture 2" descr="https://analyticalscience.wiley.com/do/10.1002/was.00020038/full/CoronavirusTEM-31-3-2020imag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1345813"/>
            <a:ext cx="5328592" cy="3633131"/>
          </a:xfrm>
          <a:prstGeom prst="rect">
            <a:avLst/>
          </a:prstGeom>
          <a:noFill/>
          <a:effectLst>
            <a:outerShdw blurRad="304800" dist="2794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49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79512" y="188638"/>
            <a:ext cx="4248472" cy="1746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bdélník 4"/>
          <p:cNvSpPr/>
          <p:nvPr/>
        </p:nvSpPr>
        <p:spPr>
          <a:xfrm>
            <a:off x="2915816" y="6474822"/>
            <a:ext cx="6228184" cy="338554"/>
          </a:xfrm>
          <a:prstGeom prst="rect">
            <a:avLst/>
          </a:prstGeom>
        </p:spPr>
        <p:txBody>
          <a:bodyPr wrap="square">
            <a:spAutoFit/>
          </a:bodyPr>
          <a:lstStyle/>
          <a:p>
            <a:pPr algn="r"/>
            <a:r>
              <a:rPr lang="cs-CZ" sz="1600" dirty="0"/>
              <a:t>https://analyticalscience.wiley.com/do/10.1002/was.00020038</a:t>
            </a:r>
          </a:p>
        </p:txBody>
      </p:sp>
      <p:sp>
        <p:nvSpPr>
          <p:cNvPr id="6" name="TextovéPole 5"/>
          <p:cNvSpPr txBox="1"/>
          <p:nvPr/>
        </p:nvSpPr>
        <p:spPr>
          <a:xfrm>
            <a:off x="5220072" y="260648"/>
            <a:ext cx="2958887" cy="369332"/>
          </a:xfrm>
          <a:prstGeom prst="rect">
            <a:avLst/>
          </a:prstGeom>
          <a:noFill/>
        </p:spPr>
        <p:txBody>
          <a:bodyPr wrap="none" rtlCol="0">
            <a:spAutoFit/>
          </a:bodyPr>
          <a:lstStyle/>
          <a:p>
            <a:r>
              <a:rPr lang="cs-CZ" dirty="0"/>
              <a:t>TEM jako diagnostický nástroj</a:t>
            </a:r>
          </a:p>
        </p:txBody>
      </p:sp>
    </p:spTree>
    <p:extLst>
      <p:ext uri="{BB962C8B-B14F-4D97-AF65-F5344CB8AC3E}">
        <p14:creationId xmlns:p14="http://schemas.microsoft.com/office/powerpoint/2010/main" val="32848003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16632"/>
            <a:ext cx="4608512" cy="1814065"/>
          </a:xfrm>
          <a:prstGeom prst="rect">
            <a:avLst/>
          </a:prstGeom>
          <a:noFill/>
          <a:ln>
            <a:noFill/>
          </a:ln>
          <a:effectLst>
            <a:outerShdw blurRad="304800" dist="279400" dir="792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0898" name="Picture 2" descr="Chinese team reveals appearance of inactivated Covid-19-cnTechPo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2000067"/>
            <a:ext cx="7535466" cy="3787322"/>
          </a:xfrm>
          <a:prstGeom prst="rect">
            <a:avLst/>
          </a:prstGeom>
          <a:noFill/>
          <a:effectLst>
            <a:outerShdw blurRad="304800" dist="279400" dir="792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Obdélník 6"/>
          <p:cNvSpPr/>
          <p:nvPr/>
        </p:nvSpPr>
        <p:spPr>
          <a:xfrm>
            <a:off x="754327" y="5877272"/>
            <a:ext cx="7825996" cy="830997"/>
          </a:xfrm>
          <a:prstGeom prst="rect">
            <a:avLst/>
          </a:prstGeom>
          <a:effectLst>
            <a:outerShdw blurRad="228600" dist="215900" dir="7920000" rotWithShape="0">
              <a:srgbClr val="000000">
                <a:alpha val="38000"/>
              </a:srgbClr>
            </a:outerShdw>
          </a:effectLst>
        </p:spPr>
        <p:style>
          <a:lnRef idx="1">
            <a:schemeClr val="dk1"/>
          </a:lnRef>
          <a:fillRef idx="2">
            <a:schemeClr val="dk1"/>
          </a:fillRef>
          <a:effectRef idx="1">
            <a:schemeClr val="dk1"/>
          </a:effectRef>
          <a:fontRef idx="minor">
            <a:schemeClr val="dk1"/>
          </a:fontRef>
        </p:style>
        <p:txBody>
          <a:bodyPr wrap="square">
            <a:spAutoFit/>
          </a:bodyPr>
          <a:lstStyle/>
          <a:p>
            <a:r>
              <a:rPr lang="en-US" sz="1200" dirty="0"/>
              <a:t>A Chinese research team obtained biological samples from clinical Coronavirus Disease 2019 (Covid-19) pneumonia cases. For the first time, the true morphology of Covid-19 after inactivation was observed using a </a:t>
            </a:r>
            <a:r>
              <a:rPr lang="en-US" sz="1200" dirty="0" err="1"/>
              <a:t>cryo</a:t>
            </a:r>
            <a:r>
              <a:rPr lang="en-US" sz="1200" dirty="0"/>
              <a:t>-electron microscope, providing an important ultra-microscopic imaging basis for the identification, identification and clinical research of Covid-19.</a:t>
            </a:r>
            <a:endParaRPr lang="cs-CZ" sz="1200" dirty="0"/>
          </a:p>
        </p:txBody>
      </p:sp>
    </p:spTree>
    <p:extLst>
      <p:ext uri="{BB962C8B-B14F-4D97-AF65-F5344CB8AC3E}">
        <p14:creationId xmlns:p14="http://schemas.microsoft.com/office/powerpoint/2010/main" val="9144648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259632" y="247997"/>
            <a:ext cx="7488832" cy="461665"/>
          </a:xfrm>
          <a:prstGeom prst="rect">
            <a:avLst/>
          </a:prstGeom>
        </p:spPr>
        <p:txBody>
          <a:bodyPr wrap="square">
            <a:spAutoFit/>
          </a:bodyPr>
          <a:lstStyle/>
          <a:p>
            <a:r>
              <a:rPr lang="en-US" sz="2400" dirty="0"/>
              <a:t>Molecular structure of the 2019-nCoV spike protein</a:t>
            </a:r>
            <a:endParaRPr lang="cs-CZ" sz="2400" dirty="0"/>
          </a:p>
        </p:txBody>
      </p:sp>
      <p:pic>
        <p:nvPicPr>
          <p:cNvPr id="788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907704" y="980728"/>
            <a:ext cx="5052133" cy="5047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2015208" y="6455088"/>
            <a:ext cx="7128792" cy="307777"/>
          </a:xfrm>
          <a:prstGeom prst="rect">
            <a:avLst/>
          </a:prstGeom>
        </p:spPr>
        <p:txBody>
          <a:bodyPr wrap="square">
            <a:spAutoFit/>
          </a:bodyPr>
          <a:lstStyle/>
          <a:p>
            <a:pPr algn="r"/>
            <a:r>
              <a:rPr lang="en-US" sz="1400" dirty="0"/>
              <a:t>https://analyticalscience.wiley.com/do/10.1002/was.00020009</a:t>
            </a:r>
          </a:p>
        </p:txBody>
      </p:sp>
    </p:spTree>
    <p:extLst>
      <p:ext uri="{BB962C8B-B14F-4D97-AF65-F5344CB8AC3E}">
        <p14:creationId xmlns:p14="http://schemas.microsoft.com/office/powerpoint/2010/main" val="23142077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819AD68B-2EE7-4998-9130-B48149648285}"/>
              </a:ext>
            </a:extLst>
          </p:cNvPr>
          <p:cNvSpPr>
            <a:spLocks noGrp="1" noChangeArrowheads="1"/>
          </p:cNvSpPr>
          <p:nvPr>
            <p:ph type="title"/>
          </p:nvPr>
        </p:nvSpPr>
        <p:spPr>
          <a:xfrm>
            <a:off x="179388" y="188913"/>
            <a:ext cx="8856662" cy="863600"/>
          </a:xfrm>
          <a:noFill/>
        </p:spPr>
        <p:txBody>
          <a:bodyPr/>
          <a:lstStyle/>
          <a:p>
            <a:pPr eaLnBrk="1" hangingPunct="1"/>
            <a:r>
              <a:rPr lang="cs-CZ" altLang="cs-CZ" sz="2800" b="1">
                <a:solidFill>
                  <a:schemeClr val="tx1"/>
                </a:solidFill>
              </a:rPr>
              <a:t>Metody přípravy biologického materiálu pro TEM</a:t>
            </a:r>
            <a:endParaRPr lang="en-US" altLang="cs-CZ" sz="2800" b="1"/>
          </a:p>
        </p:txBody>
      </p:sp>
      <p:sp>
        <p:nvSpPr>
          <p:cNvPr id="23555" name="Rectangle 3">
            <a:extLst>
              <a:ext uri="{FF2B5EF4-FFF2-40B4-BE49-F238E27FC236}">
                <a16:creationId xmlns:a16="http://schemas.microsoft.com/office/drawing/2014/main" id="{62E27AB7-6839-4ADB-8913-033818A29B47}"/>
              </a:ext>
            </a:extLst>
          </p:cNvPr>
          <p:cNvSpPr>
            <a:spLocks noGrp="1" noChangeArrowheads="1"/>
          </p:cNvSpPr>
          <p:nvPr>
            <p:ph type="body" idx="1"/>
          </p:nvPr>
        </p:nvSpPr>
        <p:spPr>
          <a:xfrm>
            <a:off x="468313" y="1412875"/>
            <a:ext cx="8280400" cy="4103688"/>
          </a:xfrm>
        </p:spPr>
        <p:txBody>
          <a:bodyPr>
            <a:normAutofit/>
          </a:bodyPr>
          <a:lstStyle/>
          <a:p>
            <a:pPr marL="609600" indent="-609600" eaLnBrk="1" hangingPunct="1">
              <a:spcBef>
                <a:spcPts val="0"/>
              </a:spcBef>
              <a:spcAft>
                <a:spcPts val="1200"/>
              </a:spcAft>
              <a:buFontTx/>
              <a:buNone/>
              <a:defRPr/>
            </a:pPr>
            <a:r>
              <a:rPr lang="cs-CZ" altLang="cs-CZ" sz="2000" dirty="0"/>
              <a:t>Standardní metody:</a:t>
            </a:r>
          </a:p>
          <a:p>
            <a:pPr marL="177800" indent="-177800" eaLnBrk="1" hangingPunct="1">
              <a:spcBef>
                <a:spcPts val="0"/>
              </a:spcBef>
              <a:spcAft>
                <a:spcPts val="600"/>
              </a:spcAft>
              <a:defRPr/>
            </a:pPr>
            <a:r>
              <a:rPr lang="cs-CZ" altLang="cs-CZ" sz="2000" b="1" dirty="0"/>
              <a:t>ultratenké řezy</a:t>
            </a:r>
          </a:p>
          <a:p>
            <a:pPr marL="177800" indent="-177800">
              <a:spcBef>
                <a:spcPts val="0"/>
              </a:spcBef>
              <a:spcAft>
                <a:spcPts val="600"/>
              </a:spcAft>
              <a:defRPr/>
            </a:pPr>
            <a:r>
              <a:rPr lang="en-US" altLang="cs-CZ" sz="2000" b="1" dirty="0" err="1"/>
              <a:t>metod</a:t>
            </a:r>
            <a:r>
              <a:rPr lang="cs-CZ" altLang="cs-CZ" sz="2000" b="1" dirty="0"/>
              <a:t>a negativního</a:t>
            </a:r>
            <a:r>
              <a:rPr lang="en-US" altLang="cs-CZ" sz="2000" b="1" dirty="0"/>
              <a:t> </a:t>
            </a:r>
            <a:r>
              <a:rPr lang="en-US" altLang="cs-CZ" sz="2000" b="1" dirty="0" err="1"/>
              <a:t>kontrastování</a:t>
            </a:r>
            <a:r>
              <a:rPr lang="en-US" altLang="cs-CZ" sz="2000" b="1" dirty="0"/>
              <a:t> </a:t>
            </a:r>
          </a:p>
          <a:p>
            <a:pPr marL="177800" indent="-177800">
              <a:spcBef>
                <a:spcPts val="0"/>
              </a:spcBef>
              <a:spcAft>
                <a:spcPts val="600"/>
              </a:spcAft>
              <a:defRPr/>
            </a:pPr>
            <a:r>
              <a:rPr lang="en-US" altLang="cs-CZ" sz="2000" b="1" dirty="0" err="1"/>
              <a:t>imuno</a:t>
            </a:r>
            <a:r>
              <a:rPr lang="cs-CZ" altLang="cs-CZ" sz="2000" b="1" dirty="0"/>
              <a:t>značení </a:t>
            </a:r>
            <a:r>
              <a:rPr lang="en-US" altLang="cs-CZ" sz="2000" b="1" dirty="0"/>
              <a:t> </a:t>
            </a:r>
          </a:p>
          <a:p>
            <a:pPr marL="177800" indent="-177800" eaLnBrk="1" hangingPunct="1">
              <a:spcBef>
                <a:spcPts val="0"/>
              </a:spcBef>
              <a:spcAft>
                <a:spcPts val="600"/>
              </a:spcAft>
              <a:defRPr/>
            </a:pPr>
            <a:endParaRPr lang="en-US" altLang="cs-CZ" sz="2000" b="1" dirty="0"/>
          </a:p>
          <a:p>
            <a:pPr marL="177800" indent="-177800" eaLnBrk="1" hangingPunct="1">
              <a:spcBef>
                <a:spcPts val="0"/>
              </a:spcBef>
              <a:spcAft>
                <a:spcPts val="600"/>
              </a:spcAft>
              <a:defRPr/>
            </a:pPr>
            <a:r>
              <a:rPr lang="cs-CZ" altLang="cs-CZ" sz="2000" b="1" dirty="0" err="1"/>
              <a:t>freeze</a:t>
            </a:r>
            <a:r>
              <a:rPr lang="cs-CZ" altLang="cs-CZ" sz="2000" b="1" dirty="0"/>
              <a:t> </a:t>
            </a:r>
            <a:r>
              <a:rPr lang="cs-CZ" altLang="cs-CZ" sz="2000" b="1" dirty="0" err="1"/>
              <a:t>fracture</a:t>
            </a:r>
            <a:r>
              <a:rPr lang="cs-CZ" altLang="cs-CZ" sz="2000" b="1" dirty="0"/>
              <a:t> and </a:t>
            </a:r>
            <a:r>
              <a:rPr lang="cs-CZ" altLang="cs-CZ" sz="2000" b="1" dirty="0" err="1"/>
              <a:t>etching</a:t>
            </a:r>
            <a:r>
              <a:rPr lang="cs-CZ" altLang="cs-CZ" sz="2000" b="1" dirty="0"/>
              <a:t> </a:t>
            </a:r>
            <a:r>
              <a:rPr lang="cs-CZ" altLang="cs-CZ" sz="2000" dirty="0"/>
              <a:t>(mrazové lámání a leptání)</a:t>
            </a:r>
            <a:endParaRPr lang="en-US" altLang="cs-CZ" sz="2000" dirty="0"/>
          </a:p>
          <a:p>
            <a:pPr marL="177800" indent="-177800" eaLnBrk="1" hangingPunct="1">
              <a:spcBef>
                <a:spcPts val="0"/>
              </a:spcBef>
              <a:spcAft>
                <a:spcPts val="600"/>
              </a:spcAft>
              <a:defRPr/>
            </a:pPr>
            <a:r>
              <a:rPr lang="cs-CZ" altLang="cs-CZ" sz="2000" b="1" dirty="0"/>
              <a:t>stínění kovem</a:t>
            </a:r>
            <a:endParaRPr lang="en-US" altLang="cs-CZ" sz="2000" b="1" dirty="0"/>
          </a:p>
          <a:p>
            <a:pPr marL="609600" indent="-609600" eaLnBrk="1" hangingPunct="1">
              <a:spcBef>
                <a:spcPts val="0"/>
              </a:spcBef>
              <a:spcAft>
                <a:spcPts val="600"/>
              </a:spcAft>
              <a:defRPr/>
            </a:pPr>
            <a:endParaRPr lang="en-US" altLang="cs-CZ" sz="2000" b="1" dirty="0"/>
          </a:p>
          <a:p>
            <a:pPr marL="609600" indent="-609600" eaLnBrk="1" hangingPunct="1">
              <a:spcBef>
                <a:spcPts val="0"/>
              </a:spcBef>
              <a:spcAft>
                <a:spcPts val="1200"/>
              </a:spcAft>
              <a:buFontTx/>
              <a:buNone/>
              <a:defRPr/>
            </a:pPr>
            <a:r>
              <a:rPr lang="cs-CZ" altLang="cs-CZ" sz="2000" dirty="0"/>
              <a:t>Specializované metody:</a:t>
            </a:r>
          </a:p>
          <a:p>
            <a:pPr marL="177800" indent="-177800" eaLnBrk="1" hangingPunct="1">
              <a:spcBef>
                <a:spcPts val="0"/>
              </a:spcBef>
              <a:spcAft>
                <a:spcPts val="600"/>
              </a:spcAft>
              <a:defRPr/>
            </a:pPr>
            <a:r>
              <a:rPr lang="cs-CZ" altLang="cs-CZ" sz="2000" dirty="0" err="1"/>
              <a:t>kryo</a:t>
            </a:r>
            <a:r>
              <a:rPr lang="cs-CZ" altLang="cs-CZ" sz="2000" dirty="0"/>
              <a:t>- transmisní elektronová mikroskopie</a:t>
            </a:r>
          </a:p>
          <a:p>
            <a:pPr marL="177800" indent="-177800" eaLnBrk="1" hangingPunct="1">
              <a:spcBef>
                <a:spcPts val="0"/>
              </a:spcBef>
              <a:spcAft>
                <a:spcPts val="600"/>
              </a:spcAft>
              <a:defRPr/>
            </a:pPr>
            <a:endParaRPr lang="en-US" altLang="cs-CZ" sz="2000" dirty="0"/>
          </a:p>
        </p:txBody>
      </p:sp>
    </p:spTree>
    <p:extLst>
      <p:ext uri="{BB962C8B-B14F-4D97-AF65-F5344CB8AC3E}">
        <p14:creationId xmlns:p14="http://schemas.microsoft.com/office/powerpoint/2010/main" val="28015055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Příprava vzorků pro TEM</a:t>
            </a:r>
          </a:p>
        </p:txBody>
      </p:sp>
      <p:sp>
        <p:nvSpPr>
          <p:cNvPr id="3" name="Zástupný symbol pro obsah 2"/>
          <p:cNvSpPr>
            <a:spLocks noGrp="1"/>
          </p:cNvSpPr>
          <p:nvPr>
            <p:ph idx="1"/>
          </p:nvPr>
        </p:nvSpPr>
        <p:spPr/>
        <p:txBody>
          <a:bodyPr>
            <a:normAutofit/>
          </a:bodyPr>
          <a:lstStyle/>
          <a:p>
            <a:r>
              <a:rPr lang="cs-CZ" sz="1800" dirty="0"/>
              <a:t>Vzorek musí být velmi tenký a pro elektrony prostupný</a:t>
            </a:r>
          </a:p>
          <a:p>
            <a:r>
              <a:rPr lang="cs-CZ" sz="1800" dirty="0"/>
              <a:t>Nejčastěji se připravuje zaléváním do pryskyřice a poté se upravuje krájením řezů o požadované tloušťce, které se „dobarvují“ těžkými kovy, či protilátkami s navázanými nanočásticemi kovu (Au, </a:t>
            </a:r>
            <a:r>
              <a:rPr lang="cs-CZ" sz="1800" dirty="0" err="1"/>
              <a:t>Ag</a:t>
            </a:r>
            <a:r>
              <a:rPr lang="cs-CZ" sz="1800" dirty="0"/>
              <a:t>)</a:t>
            </a:r>
          </a:p>
          <a:p>
            <a:endParaRPr lang="cs-CZ" sz="1800" dirty="0"/>
          </a:p>
          <a:p>
            <a:endParaRPr lang="cs-CZ" sz="1800" dirty="0"/>
          </a:p>
        </p:txBody>
      </p:sp>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3181109"/>
            <a:ext cx="5832648" cy="3561633"/>
          </a:xfrm>
          <a:prstGeom prst="rect">
            <a:avLst/>
          </a:prstGeom>
          <a:noFill/>
          <a:ln>
            <a:noFill/>
          </a:ln>
          <a:effectLst>
            <a:outerShdw blurRad="76200" dist="127000" dir="2700000" algn="ctr" rotWithShape="0">
              <a:schemeClr val="tx1">
                <a:lumMod val="50000"/>
                <a:lumOff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0927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Co je elektronová mikroskopie</a:t>
            </a:r>
          </a:p>
        </p:txBody>
      </p:sp>
      <p:sp>
        <p:nvSpPr>
          <p:cNvPr id="3" name="Zástupný symbol pro obsah 2"/>
          <p:cNvSpPr>
            <a:spLocks noGrp="1"/>
          </p:cNvSpPr>
          <p:nvPr>
            <p:ph idx="1"/>
          </p:nvPr>
        </p:nvSpPr>
        <p:spPr/>
        <p:txBody>
          <a:bodyPr>
            <a:normAutofit/>
          </a:bodyPr>
          <a:lstStyle/>
          <a:p>
            <a:pPr>
              <a:spcBef>
                <a:spcPts val="0"/>
              </a:spcBef>
            </a:pPr>
            <a:r>
              <a:rPr lang="cs-CZ" sz="2800" dirty="0"/>
              <a:t>EM je diagnostický nástroj , který umožňuje unikátní vhled do </a:t>
            </a:r>
          </a:p>
          <a:p>
            <a:pPr lvl="1">
              <a:spcBef>
                <a:spcPts val="0"/>
              </a:spcBef>
            </a:pPr>
            <a:r>
              <a:rPr lang="cs-CZ" sz="2400" dirty="0"/>
              <a:t>morfologie vzorku</a:t>
            </a:r>
          </a:p>
          <a:p>
            <a:pPr lvl="2">
              <a:spcBef>
                <a:spcPts val="0"/>
              </a:spcBef>
            </a:pPr>
            <a:r>
              <a:rPr lang="cs-CZ" sz="1800" dirty="0"/>
              <a:t>tvar a velikost částic (TEM)</a:t>
            </a:r>
          </a:p>
          <a:p>
            <a:pPr lvl="1">
              <a:spcBef>
                <a:spcPts val="0"/>
              </a:spcBef>
            </a:pPr>
            <a:r>
              <a:rPr lang="cs-CZ" sz="2400" dirty="0"/>
              <a:t>topologie</a:t>
            </a:r>
          </a:p>
          <a:p>
            <a:pPr lvl="2">
              <a:spcBef>
                <a:spcPts val="0"/>
              </a:spcBef>
            </a:pPr>
            <a:r>
              <a:rPr lang="cs-CZ" sz="1800" dirty="0"/>
              <a:t>povrchové vlastnosti (SEM)</a:t>
            </a:r>
            <a:endParaRPr lang="cs-CZ" sz="2000" dirty="0"/>
          </a:p>
          <a:p>
            <a:pPr lvl="1">
              <a:spcBef>
                <a:spcPts val="0"/>
              </a:spcBef>
            </a:pPr>
            <a:r>
              <a:rPr lang="cs-CZ" sz="2400" dirty="0"/>
              <a:t>struktury, uspořádání </a:t>
            </a:r>
          </a:p>
          <a:p>
            <a:pPr lvl="2">
              <a:spcBef>
                <a:spcPts val="0"/>
              </a:spcBef>
            </a:pPr>
            <a:r>
              <a:rPr lang="cs-CZ" sz="1800" dirty="0"/>
              <a:t>krystalografické vlastnosti (Elektronová difrakce)</a:t>
            </a:r>
          </a:p>
          <a:p>
            <a:pPr lvl="1">
              <a:spcBef>
                <a:spcPts val="0"/>
              </a:spcBef>
            </a:pPr>
            <a:r>
              <a:rPr lang="cs-CZ" sz="2400" dirty="0"/>
              <a:t>složení materiálů</a:t>
            </a:r>
          </a:p>
          <a:p>
            <a:pPr lvl="2">
              <a:spcBef>
                <a:spcPts val="0"/>
              </a:spcBef>
            </a:pPr>
            <a:r>
              <a:rPr lang="cs-CZ" sz="1800" dirty="0"/>
              <a:t>prvkové složení (Analytická EM)</a:t>
            </a:r>
          </a:p>
        </p:txBody>
      </p:sp>
      <p:sp>
        <p:nvSpPr>
          <p:cNvPr id="4" name="Obdélník 3"/>
          <p:cNvSpPr/>
          <p:nvPr/>
        </p:nvSpPr>
        <p:spPr>
          <a:xfrm>
            <a:off x="791580" y="5589240"/>
            <a:ext cx="7560840" cy="1200329"/>
          </a:xfrm>
          <a:prstGeom prst="rect">
            <a:avLst/>
          </a:prstGeom>
          <a:solidFill>
            <a:schemeClr val="bg2">
              <a:lumMod val="90000"/>
            </a:schemeClr>
          </a:solidFill>
        </p:spPr>
        <p:txBody>
          <a:bodyPr wrap="square">
            <a:spAutoFit/>
          </a:bodyPr>
          <a:lstStyle/>
          <a:p>
            <a:pPr>
              <a:spcBef>
                <a:spcPct val="20000"/>
              </a:spcBef>
              <a:defRPr/>
            </a:pPr>
            <a:r>
              <a:rPr lang="cs-CZ" sz="2400" dirty="0"/>
              <a:t>Elektronová mikroskopie, spolu s využitím rentgenového záření a dalších technik, významně podpořila vznik oboru </a:t>
            </a:r>
            <a:r>
              <a:rPr lang="cs-CZ" sz="2400" b="1" dirty="0"/>
              <a:t>molekulární biologie</a:t>
            </a:r>
            <a:r>
              <a:rPr lang="cs-CZ" sz="2400" dirty="0"/>
              <a:t>. </a:t>
            </a:r>
          </a:p>
        </p:txBody>
      </p:sp>
    </p:spTree>
    <p:extLst>
      <p:ext uri="{BB962C8B-B14F-4D97-AF65-F5344CB8AC3E}">
        <p14:creationId xmlns:p14="http://schemas.microsoft.com/office/powerpoint/2010/main" val="42348633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59640" y="1628800"/>
            <a:ext cx="8645523" cy="4524315"/>
          </a:xfrm>
          <a:prstGeom prst="rect">
            <a:avLst/>
          </a:prstGeom>
        </p:spPr>
        <p:txBody>
          <a:bodyPr wrap="square">
            <a:spAutoFit/>
          </a:bodyPr>
          <a:lstStyle/>
          <a:p>
            <a:r>
              <a:rPr lang="cs-CZ" sz="1600" b="1" dirty="0"/>
              <a:t>Fixace</a:t>
            </a:r>
            <a:r>
              <a:rPr lang="en-CA" sz="1600" dirty="0"/>
              <a:t> 	</a:t>
            </a:r>
            <a:r>
              <a:rPr lang="cs-CZ" sz="1600" dirty="0"/>
              <a:t>- aldehydy (glutaraldehyd, formaldehyd)  - cílem je stabilizovat preparát co nejblíže nativnímu stavu</a:t>
            </a:r>
          </a:p>
          <a:p>
            <a:endParaRPr lang="cs-CZ" sz="1600" dirty="0"/>
          </a:p>
          <a:p>
            <a:br>
              <a:rPr lang="cs-CZ" sz="1600" dirty="0"/>
            </a:br>
            <a:r>
              <a:rPr lang="cs-CZ" sz="1600" b="1" dirty="0" err="1"/>
              <a:t>Postfixace</a:t>
            </a:r>
            <a:r>
              <a:rPr lang="cs-CZ" sz="1600" dirty="0"/>
              <a:t>   - OsO4</a:t>
            </a:r>
            <a:r>
              <a:rPr lang="en-CA" sz="1600" dirty="0"/>
              <a:t> – </a:t>
            </a:r>
            <a:r>
              <a:rPr lang="cs-CZ" sz="1600" dirty="0"/>
              <a:t>šetrně a jemně </a:t>
            </a:r>
            <a:r>
              <a:rPr lang="cs-CZ" sz="1600" dirty="0" err="1"/>
              <a:t>gelifikuje</a:t>
            </a:r>
            <a:r>
              <a:rPr lang="cs-CZ" sz="1600" dirty="0"/>
              <a:t> </a:t>
            </a:r>
            <a:r>
              <a:rPr lang="cs-CZ" sz="1600" dirty="0" err="1"/>
              <a:t>intracytoplazmatické</a:t>
            </a:r>
            <a:r>
              <a:rPr lang="cs-CZ" sz="1600" dirty="0"/>
              <a:t> proteiny, dobře zachovává strukturu biologických membrán a nadto stabilizuje a kontrastuje lipidy - vysoce toxická látka</a:t>
            </a:r>
            <a:br>
              <a:rPr lang="cs-CZ" sz="1600" dirty="0"/>
            </a:br>
            <a:endParaRPr lang="cs-CZ" sz="1600" dirty="0"/>
          </a:p>
          <a:p>
            <a:r>
              <a:rPr lang="cs-CZ" sz="1600" b="1" dirty="0"/>
              <a:t>Odvodnění</a:t>
            </a:r>
            <a:r>
              <a:rPr lang="cs-CZ" sz="1600" dirty="0"/>
              <a:t>  - vzestupná řada alkoholu, aceton </a:t>
            </a:r>
            <a:br>
              <a:rPr lang="cs-CZ" sz="1600" dirty="0"/>
            </a:br>
            <a:endParaRPr lang="cs-CZ" sz="1600" dirty="0"/>
          </a:p>
          <a:p>
            <a:r>
              <a:rPr lang="cs-CZ" sz="1600" b="1" dirty="0"/>
              <a:t>Prosycení a zalévání</a:t>
            </a:r>
            <a:r>
              <a:rPr lang="cs-CZ" sz="1600" dirty="0"/>
              <a:t>    - rostoucí koncentrací pryskyřice. </a:t>
            </a:r>
            <a:r>
              <a:rPr lang="en-CA" sz="1600" dirty="0" err="1"/>
              <a:t>Dle</a:t>
            </a:r>
            <a:r>
              <a:rPr lang="en-CA" sz="1600" dirty="0"/>
              <a:t> </a:t>
            </a:r>
            <a:r>
              <a:rPr lang="en-CA" sz="1600" dirty="0" err="1"/>
              <a:t>typu</a:t>
            </a:r>
            <a:r>
              <a:rPr lang="en-CA" sz="1600" dirty="0"/>
              <a:t> </a:t>
            </a:r>
            <a:r>
              <a:rPr lang="en-CA" sz="1600" dirty="0" err="1"/>
              <a:t>tkáně</a:t>
            </a:r>
            <a:r>
              <a:rPr lang="en-CA" sz="1600" dirty="0"/>
              <a:t> a </a:t>
            </a:r>
            <a:r>
              <a:rPr lang="en-CA" sz="1600" dirty="0" err="1"/>
              <a:t>použité</a:t>
            </a:r>
            <a:r>
              <a:rPr lang="en-CA" sz="1600" dirty="0"/>
              <a:t> </a:t>
            </a:r>
            <a:r>
              <a:rPr lang="en-CA" sz="1600" dirty="0" err="1"/>
              <a:t>tec</a:t>
            </a:r>
            <a:r>
              <a:rPr lang="cs-CZ" sz="1600" dirty="0"/>
              <a:t>h</a:t>
            </a:r>
            <a:r>
              <a:rPr lang="en-CA" sz="1600" dirty="0" err="1"/>
              <a:t>niky</a:t>
            </a:r>
            <a:r>
              <a:rPr lang="en-CA" sz="1600" dirty="0"/>
              <a:t> </a:t>
            </a:r>
            <a:r>
              <a:rPr lang="en-CA" sz="1600" dirty="0" err="1"/>
              <a:t>snímání</a:t>
            </a:r>
            <a:r>
              <a:rPr lang="cs-CZ" sz="1600" dirty="0"/>
              <a:t>.</a:t>
            </a:r>
            <a:endParaRPr lang="en-CA" sz="1600" dirty="0"/>
          </a:p>
          <a:p>
            <a:pPr marL="285750" indent="-285750">
              <a:buFont typeface="Arial" panose="020B0604020202020204" pitchFamily="34" charset="0"/>
              <a:buChar char="•"/>
            </a:pPr>
            <a:r>
              <a:rPr lang="cs-CZ" sz="1600" dirty="0"/>
              <a:t>na epoxidové bázi – </a:t>
            </a:r>
            <a:r>
              <a:rPr lang="cs-CZ" sz="1600" dirty="0" err="1"/>
              <a:t>e.g</a:t>
            </a:r>
            <a:r>
              <a:rPr lang="cs-CZ" sz="1600" dirty="0"/>
              <a:t>. </a:t>
            </a:r>
            <a:r>
              <a:rPr lang="cs-CZ" sz="1600" dirty="0" err="1"/>
              <a:t>Durcupan</a:t>
            </a:r>
            <a:endParaRPr lang="cs-CZ" sz="1600" dirty="0"/>
          </a:p>
          <a:p>
            <a:pPr marL="285750" indent="-285750">
              <a:buFont typeface="Arial" panose="020B0604020202020204" pitchFamily="34" charset="0"/>
              <a:buChar char="•"/>
            </a:pPr>
            <a:r>
              <a:rPr lang="cs-CZ" sz="1600" dirty="0"/>
              <a:t>na akrylátové bázi – </a:t>
            </a:r>
            <a:r>
              <a:rPr lang="cs-CZ" sz="1600" dirty="0" err="1"/>
              <a:t>e.g</a:t>
            </a:r>
            <a:r>
              <a:rPr lang="cs-CZ" sz="1600" dirty="0"/>
              <a:t>. LR </a:t>
            </a:r>
            <a:r>
              <a:rPr lang="cs-CZ" sz="1600" dirty="0" err="1"/>
              <a:t>White</a:t>
            </a:r>
            <a:endParaRPr lang="cs-CZ" sz="1600" dirty="0"/>
          </a:p>
          <a:p>
            <a:pPr marL="285750" indent="-285750">
              <a:buFont typeface="Arial" panose="020B0604020202020204" pitchFamily="34" charset="0"/>
              <a:buChar char="•"/>
            </a:pPr>
            <a:r>
              <a:rPr lang="cs-CZ" sz="1600" dirty="0"/>
              <a:t>na polyesterové bázi - </a:t>
            </a:r>
            <a:r>
              <a:rPr lang="cs-CZ" sz="1600" dirty="0" err="1"/>
              <a:t>Vestopal</a:t>
            </a:r>
            <a:r>
              <a:rPr lang="cs-CZ" sz="1600" dirty="0"/>
              <a:t> W</a:t>
            </a:r>
            <a:endParaRPr lang="en-CA" sz="1600" dirty="0"/>
          </a:p>
          <a:p>
            <a:r>
              <a:rPr lang="cs-CZ" sz="1600" dirty="0"/>
              <a:t>Nejčastěji LRW.</a:t>
            </a:r>
          </a:p>
          <a:p>
            <a:br>
              <a:rPr lang="cs-CZ" sz="1600" dirty="0"/>
            </a:br>
            <a:r>
              <a:rPr lang="cs-CZ" sz="1600" b="1" dirty="0"/>
              <a:t>Polymerace</a:t>
            </a:r>
            <a:r>
              <a:rPr lang="cs-CZ" sz="1600" dirty="0"/>
              <a:t> – teplem nebo ozářením UV světlem </a:t>
            </a:r>
            <a:br>
              <a:rPr lang="cs-CZ" sz="1600" dirty="0"/>
            </a:br>
            <a:br>
              <a:rPr lang="cs-CZ" sz="1600" dirty="0"/>
            </a:br>
            <a:endParaRPr lang="cs-CZ" sz="1600" dirty="0"/>
          </a:p>
        </p:txBody>
      </p:sp>
      <p:pic>
        <p:nvPicPr>
          <p:cNvPr id="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5508104" y="5112274"/>
            <a:ext cx="2135391" cy="1382210"/>
          </a:xfrm>
          <a:prstGeom prst="rect">
            <a:avLst/>
          </a:prstGeom>
          <a:noFill/>
          <a:ln>
            <a:noFill/>
          </a:ln>
          <a:effectLst>
            <a:outerShdw blurRad="76200" dist="889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Šipka dolů 9"/>
          <p:cNvSpPr/>
          <p:nvPr/>
        </p:nvSpPr>
        <p:spPr bwMode="auto">
          <a:xfrm rot="16200000">
            <a:off x="4500400" y="5516790"/>
            <a:ext cx="484632" cy="573178"/>
          </a:xfrm>
          <a:prstGeom prst="downArrow">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cs-CZ">
              <a:solidFill>
                <a:srgbClr val="FFC000"/>
              </a:solidFill>
              <a:latin typeface="Arial" panose="020B0604020202020204" pitchFamily="34" charset="0"/>
            </a:endParaRPr>
          </a:p>
        </p:txBody>
      </p:sp>
      <p:sp>
        <p:nvSpPr>
          <p:cNvPr id="2" name="TextovéPole 1"/>
          <p:cNvSpPr txBox="1"/>
          <p:nvPr/>
        </p:nvSpPr>
        <p:spPr>
          <a:xfrm>
            <a:off x="6976407" y="4872631"/>
            <a:ext cx="1677703" cy="276999"/>
          </a:xfrm>
          <a:prstGeom prst="rect">
            <a:avLst/>
          </a:prstGeom>
          <a:noFill/>
          <a:effectLst>
            <a:outerShdw blurRad="76200" dist="88900" dir="2700000" algn="tl" rotWithShape="0">
              <a:prstClr val="black">
                <a:alpha val="40000"/>
              </a:prstClr>
            </a:outerShdw>
          </a:effectLst>
        </p:spPr>
        <p:txBody>
          <a:bodyPr wrap="none" rtlCol="0">
            <a:spAutoFit/>
          </a:bodyPr>
          <a:lstStyle/>
          <a:p>
            <a:r>
              <a:rPr lang="cs-CZ" sz="1200" dirty="0"/>
              <a:t>vzorek zalitý v pryskyřici</a:t>
            </a:r>
          </a:p>
        </p:txBody>
      </p:sp>
      <p:sp>
        <p:nvSpPr>
          <p:cNvPr id="11" name="Nadpis 1"/>
          <p:cNvSpPr>
            <a:spLocks noGrp="1"/>
          </p:cNvSpPr>
          <p:nvPr>
            <p:ph type="title"/>
          </p:nvPr>
        </p:nvSpPr>
        <p:spPr>
          <a:xfrm>
            <a:off x="457200" y="274638"/>
            <a:ext cx="8229600" cy="1143000"/>
          </a:xfrm>
        </p:spPr>
        <p:txBody>
          <a:bodyPr/>
          <a:lstStyle/>
          <a:p>
            <a:r>
              <a:rPr lang="cs-CZ" dirty="0"/>
              <a:t>Příprava vzorků pro TEM</a:t>
            </a:r>
          </a:p>
        </p:txBody>
      </p:sp>
      <p:sp>
        <p:nvSpPr>
          <p:cNvPr id="12" name="Obdélník 11"/>
          <p:cNvSpPr/>
          <p:nvPr/>
        </p:nvSpPr>
        <p:spPr>
          <a:xfrm>
            <a:off x="7445739" y="0"/>
            <a:ext cx="1639873" cy="369332"/>
          </a:xfrm>
          <a:prstGeom prst="rect">
            <a:avLst/>
          </a:prstGeom>
        </p:spPr>
        <p:txBody>
          <a:bodyPr wrap="none">
            <a:spAutoFit/>
          </a:bodyPr>
          <a:lstStyle/>
          <a:p>
            <a:pPr marL="177800" indent="-177800">
              <a:spcAft>
                <a:spcPts val="600"/>
              </a:spcAft>
              <a:defRPr/>
            </a:pPr>
            <a:r>
              <a:rPr lang="cs-CZ" altLang="cs-CZ" b="1" dirty="0"/>
              <a:t>Ultratenké řezy</a:t>
            </a:r>
          </a:p>
        </p:txBody>
      </p:sp>
    </p:spTree>
    <p:extLst>
      <p:ext uri="{BB962C8B-B14F-4D97-AF65-F5344CB8AC3E}">
        <p14:creationId xmlns:p14="http://schemas.microsoft.com/office/powerpoint/2010/main" val="38406961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19150" y="1463108"/>
            <a:ext cx="5360962" cy="2031325"/>
          </a:xfrm>
          <a:prstGeom prst="rect">
            <a:avLst/>
          </a:prstGeom>
        </p:spPr>
        <p:txBody>
          <a:bodyPr wrap="square">
            <a:spAutoFit/>
          </a:bodyPr>
          <a:lstStyle/>
          <a:p>
            <a:r>
              <a:rPr lang="en-CA" b="1" dirty="0" err="1"/>
              <a:t>Krájení</a:t>
            </a:r>
            <a:r>
              <a:rPr lang="en-CA" b="1" dirty="0"/>
              <a:t> </a:t>
            </a:r>
            <a:r>
              <a:rPr lang="en-CA" dirty="0"/>
              <a:t>– </a:t>
            </a:r>
            <a:r>
              <a:rPr lang="cs-CZ" dirty="0"/>
              <a:t>vzorku v pryskyřici </a:t>
            </a:r>
            <a:r>
              <a:rPr lang="en-CA" dirty="0" err="1"/>
              <a:t>ultramikrotom</a:t>
            </a:r>
            <a:r>
              <a:rPr lang="cs-CZ" dirty="0" err="1"/>
              <a:t>em</a:t>
            </a:r>
            <a:r>
              <a:rPr lang="cs-CZ" dirty="0"/>
              <a:t> na hladinu dH2O.</a:t>
            </a:r>
            <a:br>
              <a:rPr lang="cs-CZ" dirty="0"/>
            </a:br>
            <a:endParaRPr lang="cs-CZ" dirty="0"/>
          </a:p>
          <a:p>
            <a:br>
              <a:rPr lang="cs-CZ" dirty="0"/>
            </a:br>
            <a:r>
              <a:rPr lang="cs-CZ" b="1" dirty="0"/>
              <a:t>Přenesení</a:t>
            </a:r>
            <a:r>
              <a:rPr lang="cs-CZ" dirty="0"/>
              <a:t> – Na síťky potažené </a:t>
            </a:r>
            <a:r>
              <a:rPr lang="cs-CZ" b="1" dirty="0" err="1"/>
              <a:t>formvarovou</a:t>
            </a:r>
            <a:r>
              <a:rPr lang="cs-CZ" b="1" dirty="0"/>
              <a:t> blánou </a:t>
            </a:r>
            <a:r>
              <a:rPr lang="cs-CZ" dirty="0"/>
              <a:t>se </a:t>
            </a:r>
            <a:r>
              <a:rPr lang="en-CA" dirty="0" err="1"/>
              <a:t>naberou</a:t>
            </a:r>
            <a:r>
              <a:rPr lang="en-CA" dirty="0"/>
              <a:t> z </a:t>
            </a:r>
            <a:r>
              <a:rPr lang="en-CA" dirty="0" err="1"/>
              <a:t>hladiny</a:t>
            </a:r>
            <a:r>
              <a:rPr lang="cs-CZ" dirty="0"/>
              <a:t> ultratenké řezy. </a:t>
            </a:r>
            <a:br>
              <a:rPr lang="cs-CZ" dirty="0"/>
            </a:br>
            <a:endParaRPr lang="cs-CZ" dirty="0"/>
          </a:p>
        </p:txBody>
      </p:sp>
      <p:pic>
        <p:nvPicPr>
          <p:cNvPr id="5" name="Picture 4" descr="Výsledek obrázku pro sample preparation t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4396" y="3545901"/>
            <a:ext cx="1794520" cy="12983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Výsledek obrázku pro contrasting of sample on membrane  te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50001" y="5085184"/>
            <a:ext cx="2230794" cy="1772816"/>
          </a:xfrm>
          <a:prstGeom prst="rect">
            <a:avLst/>
          </a:prstGeom>
          <a:noFill/>
          <a:extLst>
            <a:ext uri="{909E8E84-426E-40DD-AFC4-6F175D3DCCD1}">
              <a14:hiddenFill xmlns:a14="http://schemas.microsoft.com/office/drawing/2010/main">
                <a:solidFill>
                  <a:srgbClr val="FFFFFF"/>
                </a:solidFill>
              </a14:hiddenFill>
            </a:ext>
          </a:extLst>
        </p:spPr>
      </p:pic>
      <p:sp>
        <p:nvSpPr>
          <p:cNvPr id="10" name="Obdélník 9"/>
          <p:cNvSpPr/>
          <p:nvPr/>
        </p:nvSpPr>
        <p:spPr>
          <a:xfrm>
            <a:off x="179512" y="3631413"/>
            <a:ext cx="5360962" cy="2308324"/>
          </a:xfrm>
          <a:prstGeom prst="rect">
            <a:avLst/>
          </a:prstGeom>
        </p:spPr>
        <p:txBody>
          <a:bodyPr wrap="square">
            <a:spAutoFit/>
          </a:bodyPr>
          <a:lstStyle/>
          <a:p>
            <a:r>
              <a:rPr lang="cs-CZ" b="1" dirty="0"/>
              <a:t>(Pozitivní) Kontrastování ultratenkých řezů </a:t>
            </a:r>
            <a:br>
              <a:rPr lang="cs-CZ" dirty="0"/>
            </a:br>
            <a:r>
              <a:rPr lang="cs-CZ" dirty="0"/>
              <a:t>Ultratenké řezy mají minimální kontrast. Ten zvýšíme </a:t>
            </a:r>
            <a:r>
              <a:rPr lang="en-CA" dirty="0" err="1"/>
              <a:t>navázáním</a:t>
            </a:r>
            <a:r>
              <a:rPr lang="en-CA" dirty="0"/>
              <a:t> </a:t>
            </a:r>
            <a:r>
              <a:rPr lang="cs-CZ" dirty="0"/>
              <a:t>těžkých kovů na buněčné </a:t>
            </a:r>
            <a:r>
              <a:rPr lang="en-CA" dirty="0" err="1"/>
              <a:t>struktury</a:t>
            </a:r>
            <a:r>
              <a:rPr lang="cs-CZ" dirty="0"/>
              <a:t>. </a:t>
            </a:r>
          </a:p>
          <a:p>
            <a:endParaRPr lang="cs-CZ" dirty="0"/>
          </a:p>
          <a:p>
            <a:r>
              <a:rPr lang="cs-CZ" dirty="0"/>
              <a:t>Provádí se nakápnutím roztoku na mřížku se vzorkem.</a:t>
            </a:r>
            <a:br>
              <a:rPr lang="cs-CZ" dirty="0"/>
            </a:br>
            <a:br>
              <a:rPr lang="cs-CZ" dirty="0"/>
            </a:br>
            <a:r>
              <a:rPr lang="cs-CZ" dirty="0"/>
              <a:t>Protože těžké kovy </a:t>
            </a:r>
            <a:r>
              <a:rPr lang="en-CA" dirty="0" err="1"/>
              <a:t>blokují</a:t>
            </a:r>
            <a:r>
              <a:rPr lang="en-CA" dirty="0"/>
              <a:t> a </a:t>
            </a:r>
            <a:r>
              <a:rPr lang="cs-CZ" dirty="0"/>
              <a:t>rozptylují</a:t>
            </a:r>
            <a:r>
              <a:rPr lang="en-CA" dirty="0"/>
              <a:t> </a:t>
            </a:r>
            <a:r>
              <a:rPr lang="en-CA" dirty="0" err="1"/>
              <a:t>tok</a:t>
            </a:r>
            <a:r>
              <a:rPr lang="cs-CZ" dirty="0"/>
              <a:t> primární</a:t>
            </a:r>
            <a:r>
              <a:rPr lang="en-CA" dirty="0" err="1"/>
              <a:t>ch</a:t>
            </a:r>
            <a:r>
              <a:rPr lang="cs-CZ" dirty="0"/>
              <a:t> elektron</a:t>
            </a:r>
            <a:r>
              <a:rPr lang="en-CA" dirty="0"/>
              <a:t>ů, </a:t>
            </a:r>
            <a:r>
              <a:rPr lang="en-CA" dirty="0" err="1"/>
              <a:t>místa</a:t>
            </a:r>
            <a:r>
              <a:rPr lang="en-CA" dirty="0"/>
              <a:t>, </a:t>
            </a:r>
            <a:r>
              <a:rPr lang="en-CA" dirty="0" err="1"/>
              <a:t>kde</a:t>
            </a:r>
            <a:r>
              <a:rPr lang="en-CA" dirty="0"/>
              <a:t> se </a:t>
            </a:r>
            <a:r>
              <a:rPr lang="cs-CZ" dirty="0"/>
              <a:t>navázaly</a:t>
            </a:r>
            <a:r>
              <a:rPr lang="en-CA" dirty="0"/>
              <a:t> </a:t>
            </a:r>
            <a:r>
              <a:rPr lang="en-CA" dirty="0" err="1"/>
              <a:t>jsou</a:t>
            </a:r>
            <a:r>
              <a:rPr lang="en-CA" dirty="0"/>
              <a:t> </a:t>
            </a:r>
            <a:r>
              <a:rPr lang="en-CA" dirty="0" err="1"/>
              <a:t>tmavá</a:t>
            </a:r>
            <a:r>
              <a:rPr lang="cs-CZ" dirty="0"/>
              <a:t>.</a:t>
            </a:r>
          </a:p>
        </p:txBody>
      </p:sp>
      <p:sp>
        <p:nvSpPr>
          <p:cNvPr id="2" name="TextovéPole 1"/>
          <p:cNvSpPr txBox="1"/>
          <p:nvPr/>
        </p:nvSpPr>
        <p:spPr>
          <a:xfrm>
            <a:off x="7237740" y="4844210"/>
            <a:ext cx="1447832" cy="276999"/>
          </a:xfrm>
          <a:prstGeom prst="rect">
            <a:avLst/>
          </a:prstGeom>
          <a:noFill/>
        </p:spPr>
        <p:txBody>
          <a:bodyPr wrap="none" rtlCol="0">
            <a:spAutoFit/>
          </a:bodyPr>
          <a:lstStyle/>
          <a:p>
            <a:r>
              <a:rPr lang="cs-CZ" sz="1200" dirty="0"/>
              <a:t>Nosné mřížky (síťky)</a:t>
            </a:r>
          </a:p>
        </p:txBody>
      </p:sp>
      <p:sp>
        <p:nvSpPr>
          <p:cNvPr id="11" name="Nadpis 1"/>
          <p:cNvSpPr>
            <a:spLocks noGrp="1"/>
          </p:cNvSpPr>
          <p:nvPr>
            <p:ph type="title"/>
          </p:nvPr>
        </p:nvSpPr>
        <p:spPr>
          <a:xfrm>
            <a:off x="457200" y="274638"/>
            <a:ext cx="8229600" cy="1143000"/>
          </a:xfrm>
        </p:spPr>
        <p:txBody>
          <a:bodyPr/>
          <a:lstStyle/>
          <a:p>
            <a:r>
              <a:rPr lang="cs-CZ" dirty="0"/>
              <a:t>Příprava vzorků pro TEM</a:t>
            </a:r>
          </a:p>
        </p:txBody>
      </p:sp>
      <p:sp>
        <p:nvSpPr>
          <p:cNvPr id="12" name="Obdélník 11"/>
          <p:cNvSpPr/>
          <p:nvPr/>
        </p:nvSpPr>
        <p:spPr>
          <a:xfrm>
            <a:off x="7445739" y="0"/>
            <a:ext cx="1639873" cy="369332"/>
          </a:xfrm>
          <a:prstGeom prst="rect">
            <a:avLst/>
          </a:prstGeom>
        </p:spPr>
        <p:txBody>
          <a:bodyPr wrap="none">
            <a:spAutoFit/>
          </a:bodyPr>
          <a:lstStyle/>
          <a:p>
            <a:pPr marL="177800" indent="-177800">
              <a:spcAft>
                <a:spcPts val="600"/>
              </a:spcAft>
              <a:defRPr/>
            </a:pPr>
            <a:r>
              <a:rPr lang="cs-CZ" altLang="cs-CZ" b="1" dirty="0"/>
              <a:t>Ultratenké řezy</a:t>
            </a:r>
          </a:p>
        </p:txBody>
      </p:sp>
      <p:pic>
        <p:nvPicPr>
          <p:cNvPr id="14" name="Picture 9" descr="Ultramicrotome">
            <a:extLst>
              <a:ext uri="{FF2B5EF4-FFF2-40B4-BE49-F238E27FC236}">
                <a16:creationId xmlns:a16="http://schemas.microsoft.com/office/drawing/2014/main" id="{EE7EA59F-4910-4998-B9C2-EFFCB1E1B3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2888" y="1108875"/>
            <a:ext cx="2601035" cy="21885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245285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Příprava vzorků pro TEM</a:t>
            </a:r>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892836"/>
            <a:ext cx="7734258" cy="4291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5868144" y="1604804"/>
            <a:ext cx="817083"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cs-CZ" dirty="0"/>
              <a:t>Mřížka</a:t>
            </a:r>
          </a:p>
        </p:txBody>
      </p:sp>
      <p:sp>
        <p:nvSpPr>
          <p:cNvPr id="5" name="TextovéPole 4"/>
          <p:cNvSpPr txBox="1"/>
          <p:nvPr/>
        </p:nvSpPr>
        <p:spPr>
          <a:xfrm>
            <a:off x="7062271" y="2020660"/>
            <a:ext cx="2063001"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cs-CZ" dirty="0"/>
              <a:t>Držák mřížky-vzorku</a:t>
            </a:r>
          </a:p>
        </p:txBody>
      </p:sp>
      <p:sp>
        <p:nvSpPr>
          <p:cNvPr id="6" name="TextovéPole 5"/>
          <p:cNvSpPr txBox="1"/>
          <p:nvPr/>
        </p:nvSpPr>
        <p:spPr>
          <a:xfrm>
            <a:off x="4503211" y="4989180"/>
            <a:ext cx="2063001"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cs-CZ" dirty="0"/>
              <a:t>Držák mřížky-vzorku</a:t>
            </a:r>
          </a:p>
        </p:txBody>
      </p:sp>
      <p:cxnSp>
        <p:nvCxnSpPr>
          <p:cNvPr id="7" name="Přímá spojnice se šipkou 6"/>
          <p:cNvCxnSpPr/>
          <p:nvPr/>
        </p:nvCxnSpPr>
        <p:spPr>
          <a:xfrm>
            <a:off x="6261100" y="2780794"/>
            <a:ext cx="781050" cy="266700"/>
          </a:xfrm>
          <a:prstGeom prst="straightConnector1">
            <a:avLst/>
          </a:prstGeom>
          <a:ln w="38100">
            <a:tailEnd type="arrow"/>
          </a:ln>
        </p:spPr>
        <p:style>
          <a:lnRef idx="2">
            <a:schemeClr val="accent2"/>
          </a:lnRef>
          <a:fillRef idx="0">
            <a:schemeClr val="accent2"/>
          </a:fillRef>
          <a:effectRef idx="1">
            <a:schemeClr val="accent2"/>
          </a:effectRef>
          <a:fontRef idx="minor">
            <a:schemeClr val="tx1"/>
          </a:fontRef>
        </p:style>
      </p:cxnSp>
      <p:cxnSp>
        <p:nvCxnSpPr>
          <p:cNvPr id="13" name="Přímá spojnice se šipkou 12"/>
          <p:cNvCxnSpPr/>
          <p:nvPr/>
        </p:nvCxnSpPr>
        <p:spPr>
          <a:xfrm flipH="1">
            <a:off x="4324350" y="3188980"/>
            <a:ext cx="2737921" cy="1693664"/>
          </a:xfrm>
          <a:prstGeom prst="straightConnector1">
            <a:avLst/>
          </a:prstGeom>
          <a:ln w="38100">
            <a:tailEnd type="arrow"/>
          </a:ln>
        </p:spPr>
        <p:style>
          <a:lnRef idx="2">
            <a:schemeClr val="accent2"/>
          </a:lnRef>
          <a:fillRef idx="0">
            <a:schemeClr val="accent2"/>
          </a:fillRef>
          <a:effectRef idx="1">
            <a:schemeClr val="accent2"/>
          </a:effectRef>
          <a:fontRef idx="minor">
            <a:schemeClr val="tx1"/>
          </a:fontRef>
        </p:style>
      </p:cxnSp>
      <p:sp>
        <p:nvSpPr>
          <p:cNvPr id="15" name="Obdélník 14"/>
          <p:cNvSpPr/>
          <p:nvPr/>
        </p:nvSpPr>
        <p:spPr>
          <a:xfrm>
            <a:off x="7445739" y="0"/>
            <a:ext cx="1639873" cy="369332"/>
          </a:xfrm>
          <a:prstGeom prst="rect">
            <a:avLst/>
          </a:prstGeom>
        </p:spPr>
        <p:txBody>
          <a:bodyPr wrap="none">
            <a:spAutoFit/>
          </a:bodyPr>
          <a:lstStyle/>
          <a:p>
            <a:pPr marL="177800" indent="-177800">
              <a:spcAft>
                <a:spcPts val="600"/>
              </a:spcAft>
              <a:defRPr/>
            </a:pPr>
            <a:r>
              <a:rPr lang="cs-CZ" altLang="cs-CZ" b="1" dirty="0"/>
              <a:t>Ultratenké řezy</a:t>
            </a:r>
          </a:p>
        </p:txBody>
      </p:sp>
    </p:spTree>
    <p:extLst>
      <p:ext uri="{BB962C8B-B14F-4D97-AF65-F5344CB8AC3E}">
        <p14:creationId xmlns:p14="http://schemas.microsoft.com/office/powerpoint/2010/main" val="18149577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délník 7"/>
          <p:cNvSpPr/>
          <p:nvPr/>
        </p:nvSpPr>
        <p:spPr>
          <a:xfrm>
            <a:off x="1907704" y="5805264"/>
            <a:ext cx="5832648" cy="646331"/>
          </a:xfrm>
          <a:prstGeom prst="rect">
            <a:avLst/>
          </a:prstGeom>
        </p:spPr>
        <p:txBody>
          <a:bodyPr wrap="square">
            <a:spAutoFit/>
          </a:bodyPr>
          <a:lstStyle/>
          <a:p>
            <a:r>
              <a:rPr lang="cs-CZ" dirty="0">
                <a:solidFill>
                  <a:srgbClr val="FFFFFF"/>
                </a:solidFill>
                <a:hlinkClick r:id="rId3"/>
              </a:rPr>
              <a:t>https://www.youtube.com/watch?v=Ad5VGbA-_vk</a:t>
            </a:r>
          </a:p>
          <a:p>
            <a:endParaRPr lang="cs-CZ" dirty="0">
              <a:solidFill>
                <a:srgbClr val="FFFFFF"/>
              </a:solidFill>
            </a:endParaRPr>
          </a:p>
        </p:txBody>
      </p:sp>
      <p:pic>
        <p:nvPicPr>
          <p:cNvPr id="9"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403648" y="1770976"/>
            <a:ext cx="6484434" cy="3713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Obdélník 10"/>
          <p:cNvSpPr/>
          <p:nvPr/>
        </p:nvSpPr>
        <p:spPr>
          <a:xfrm>
            <a:off x="6945102" y="6128429"/>
            <a:ext cx="1590500" cy="307777"/>
          </a:xfrm>
          <a:prstGeom prst="rect">
            <a:avLst/>
          </a:prstGeom>
        </p:spPr>
        <p:txBody>
          <a:bodyPr wrap="none">
            <a:spAutoFit/>
          </a:bodyPr>
          <a:lstStyle/>
          <a:p>
            <a:r>
              <a:rPr lang="cs-CZ" sz="1400" i="1" dirty="0"/>
              <a:t>Adelaide University</a:t>
            </a:r>
          </a:p>
        </p:txBody>
      </p:sp>
      <p:sp>
        <p:nvSpPr>
          <p:cNvPr id="6" name="Nadpis 1"/>
          <p:cNvSpPr>
            <a:spLocks noGrp="1"/>
          </p:cNvSpPr>
          <p:nvPr>
            <p:ph type="title"/>
          </p:nvPr>
        </p:nvSpPr>
        <p:spPr>
          <a:xfrm>
            <a:off x="457200" y="274638"/>
            <a:ext cx="8229600" cy="1143000"/>
          </a:xfrm>
        </p:spPr>
        <p:txBody>
          <a:bodyPr/>
          <a:lstStyle/>
          <a:p>
            <a:r>
              <a:rPr lang="cs-CZ" dirty="0"/>
              <a:t>Příprava vzorků pro TEM – video </a:t>
            </a:r>
          </a:p>
        </p:txBody>
      </p:sp>
      <p:sp>
        <p:nvSpPr>
          <p:cNvPr id="7" name="Obdélník 6"/>
          <p:cNvSpPr/>
          <p:nvPr/>
        </p:nvSpPr>
        <p:spPr>
          <a:xfrm>
            <a:off x="7445739" y="0"/>
            <a:ext cx="1639873" cy="369332"/>
          </a:xfrm>
          <a:prstGeom prst="rect">
            <a:avLst/>
          </a:prstGeom>
        </p:spPr>
        <p:txBody>
          <a:bodyPr wrap="none">
            <a:spAutoFit/>
          </a:bodyPr>
          <a:lstStyle/>
          <a:p>
            <a:pPr marL="177800" indent="-177800">
              <a:spcAft>
                <a:spcPts val="600"/>
              </a:spcAft>
              <a:defRPr/>
            </a:pPr>
            <a:r>
              <a:rPr lang="cs-CZ" altLang="cs-CZ" b="1" dirty="0"/>
              <a:t>Ultratenké řezy</a:t>
            </a:r>
          </a:p>
        </p:txBody>
      </p:sp>
    </p:spTree>
    <p:extLst>
      <p:ext uri="{BB962C8B-B14F-4D97-AF65-F5344CB8AC3E}">
        <p14:creationId xmlns:p14="http://schemas.microsoft.com/office/powerpoint/2010/main" val="16933476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délník 10"/>
          <p:cNvSpPr/>
          <p:nvPr/>
        </p:nvSpPr>
        <p:spPr>
          <a:xfrm>
            <a:off x="623433" y="1166559"/>
            <a:ext cx="5143500" cy="5355312"/>
          </a:xfrm>
          <a:prstGeom prst="rect">
            <a:avLst/>
          </a:prstGeom>
        </p:spPr>
        <p:txBody>
          <a:bodyPr>
            <a:spAutoFit/>
          </a:bodyPr>
          <a:lstStyle/>
          <a:p>
            <a:r>
              <a:rPr lang="en-CA" dirty="0" err="1"/>
              <a:t>Oxid</a:t>
            </a:r>
            <a:r>
              <a:rPr lang="en-CA" dirty="0"/>
              <a:t> </a:t>
            </a:r>
            <a:r>
              <a:rPr lang="en-CA" dirty="0" err="1"/>
              <a:t>osmičelý</a:t>
            </a:r>
            <a:r>
              <a:rPr lang="en-CA" dirty="0"/>
              <a:t> – </a:t>
            </a:r>
            <a:r>
              <a:rPr lang="en-CA" dirty="0" err="1"/>
              <a:t>lipidy</a:t>
            </a:r>
            <a:r>
              <a:rPr lang="en-CA" dirty="0"/>
              <a:t> (</a:t>
            </a:r>
            <a:r>
              <a:rPr lang="en-CA" dirty="0" err="1"/>
              <a:t>membrány</a:t>
            </a:r>
            <a:r>
              <a:rPr lang="en-CA" dirty="0"/>
              <a:t>)</a:t>
            </a:r>
          </a:p>
          <a:p>
            <a:r>
              <a:rPr lang="en-CA" dirty="0" err="1"/>
              <a:t>Ferokyanid</a:t>
            </a:r>
            <a:endParaRPr lang="en-CA" dirty="0"/>
          </a:p>
          <a:p>
            <a:endParaRPr lang="en-CA" dirty="0"/>
          </a:p>
          <a:p>
            <a:endParaRPr lang="en-CA" dirty="0"/>
          </a:p>
          <a:p>
            <a:endParaRPr lang="cs-CZ" dirty="0"/>
          </a:p>
          <a:p>
            <a:endParaRPr lang="cs-CZ" dirty="0"/>
          </a:p>
          <a:p>
            <a:endParaRPr lang="en-CA" dirty="0"/>
          </a:p>
          <a:p>
            <a:br>
              <a:rPr lang="cs-CZ" dirty="0"/>
            </a:br>
            <a:r>
              <a:rPr lang="cs-CZ" dirty="0"/>
              <a:t>Octan uranylu - nukleové kyseliny a proteiny </a:t>
            </a:r>
            <a:br>
              <a:rPr lang="cs-CZ" dirty="0"/>
            </a:br>
            <a:endParaRPr lang="cs-CZ" dirty="0"/>
          </a:p>
          <a:p>
            <a:endParaRPr lang="cs-CZ" dirty="0"/>
          </a:p>
          <a:p>
            <a:endParaRPr lang="cs-CZ" dirty="0"/>
          </a:p>
          <a:p>
            <a:endParaRPr lang="cs-CZ" dirty="0"/>
          </a:p>
          <a:p>
            <a:endParaRPr lang="cs-CZ" dirty="0"/>
          </a:p>
          <a:p>
            <a:endParaRPr lang="cs-CZ" dirty="0"/>
          </a:p>
          <a:p>
            <a:r>
              <a:rPr lang="cs-CZ" dirty="0"/>
              <a:t>Citrát olova – (precipitát, zrna) – membrány, nukleové kyseliny, glykogen </a:t>
            </a:r>
            <a:endParaRPr lang="en-CA" dirty="0"/>
          </a:p>
          <a:p>
            <a:endParaRPr lang="cs-CZ" dirty="0"/>
          </a:p>
          <a:p>
            <a:endParaRPr lang="cs-CZ" dirty="0"/>
          </a:p>
        </p:txBody>
      </p:sp>
      <p:sp>
        <p:nvSpPr>
          <p:cNvPr id="12" name="TextovéPole 11"/>
          <p:cNvSpPr txBox="1"/>
          <p:nvPr/>
        </p:nvSpPr>
        <p:spPr>
          <a:xfrm>
            <a:off x="467544" y="188640"/>
            <a:ext cx="4105483" cy="707886"/>
          </a:xfrm>
          <a:prstGeom prst="rect">
            <a:avLst/>
          </a:prstGeom>
          <a:noFill/>
        </p:spPr>
        <p:txBody>
          <a:bodyPr wrap="none" rtlCol="0">
            <a:spAutoFit/>
          </a:bodyPr>
          <a:lstStyle/>
          <a:p>
            <a:r>
              <a:rPr lang="en-CA" sz="4000" dirty="0" err="1"/>
              <a:t>Kontrastovací</a:t>
            </a:r>
            <a:r>
              <a:rPr lang="en-CA" sz="4000" dirty="0"/>
              <a:t> </a:t>
            </a:r>
            <a:r>
              <a:rPr lang="en-CA" sz="4000" dirty="0" err="1"/>
              <a:t>látky</a:t>
            </a:r>
            <a:endParaRPr lang="en-CA" sz="4000" dirty="0"/>
          </a:p>
        </p:txBody>
      </p:sp>
      <p:pic>
        <p:nvPicPr>
          <p:cNvPr id="13" name="Picture 2" descr="Výsledek obrázku pro osmium oxide electron microscop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57498" y="836712"/>
            <a:ext cx="3090291" cy="205913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Výsledek obrázku pro uranyl acetate electron micros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7842" y="3193292"/>
            <a:ext cx="2298017" cy="1746494"/>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6012160" y="2927563"/>
            <a:ext cx="441018" cy="307777"/>
          </a:xfrm>
          <a:prstGeom prst="rect">
            <a:avLst/>
          </a:prstGeom>
          <a:noFill/>
        </p:spPr>
        <p:txBody>
          <a:bodyPr wrap="none" rtlCol="0">
            <a:spAutoFit/>
          </a:bodyPr>
          <a:lstStyle/>
          <a:p>
            <a:r>
              <a:rPr lang="cs-CZ" sz="1400" dirty="0"/>
              <a:t>Bez</a:t>
            </a:r>
          </a:p>
        </p:txBody>
      </p:sp>
      <p:sp>
        <p:nvSpPr>
          <p:cNvPr id="3" name="Obdélník 2"/>
          <p:cNvSpPr/>
          <p:nvPr/>
        </p:nvSpPr>
        <p:spPr>
          <a:xfrm>
            <a:off x="7202148" y="2927563"/>
            <a:ext cx="1471044" cy="307777"/>
          </a:xfrm>
          <a:prstGeom prst="rect">
            <a:avLst/>
          </a:prstGeom>
        </p:spPr>
        <p:txBody>
          <a:bodyPr wrap="none">
            <a:spAutoFit/>
          </a:bodyPr>
          <a:lstStyle/>
          <a:p>
            <a:r>
              <a:rPr lang="cs-CZ" sz="1400" dirty="0"/>
              <a:t>s kontrastováním </a:t>
            </a:r>
          </a:p>
        </p:txBody>
      </p:sp>
      <p:sp>
        <p:nvSpPr>
          <p:cNvPr id="19" name="Obdélník 18"/>
          <p:cNvSpPr/>
          <p:nvPr/>
        </p:nvSpPr>
        <p:spPr>
          <a:xfrm>
            <a:off x="7445739" y="0"/>
            <a:ext cx="1639873" cy="369332"/>
          </a:xfrm>
          <a:prstGeom prst="rect">
            <a:avLst/>
          </a:prstGeom>
        </p:spPr>
        <p:txBody>
          <a:bodyPr wrap="none">
            <a:spAutoFit/>
          </a:bodyPr>
          <a:lstStyle/>
          <a:p>
            <a:pPr marL="177800" indent="-177800">
              <a:spcAft>
                <a:spcPts val="600"/>
              </a:spcAft>
              <a:defRPr/>
            </a:pPr>
            <a:r>
              <a:rPr lang="cs-CZ" altLang="cs-CZ" b="1" dirty="0"/>
              <a:t>Ultratenké řezy</a:t>
            </a:r>
          </a:p>
        </p:txBody>
      </p:sp>
      <p:pic>
        <p:nvPicPr>
          <p:cNvPr id="52226" name="Picture 2" descr="https://webcdn.leica-microsystems.com/fileadmin/_migrated/pics/Pag521Fig1.jpg"/>
          <p:cNvPicPr>
            <a:picLocks noChangeAspect="1" noChangeArrowheads="1"/>
          </p:cNvPicPr>
          <p:nvPr/>
        </p:nvPicPr>
        <p:blipFill rotWithShape="1">
          <a:blip r:embed="rId5">
            <a:extLst>
              <a:ext uri="{28A0092B-C50C-407E-A947-70E740481C1C}">
                <a14:useLocalDpi xmlns:a14="http://schemas.microsoft.com/office/drawing/2010/main" val="0"/>
              </a:ext>
            </a:extLst>
          </a:blip>
          <a:srcRect l="-2" t="-1"/>
          <a:stretch/>
        </p:blipFill>
        <p:spPr bwMode="auto">
          <a:xfrm>
            <a:off x="6160287" y="5119006"/>
            <a:ext cx="2193126" cy="171533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Přímá spojnice se šipkou 4"/>
          <p:cNvCxnSpPr/>
          <p:nvPr/>
        </p:nvCxnSpPr>
        <p:spPr>
          <a:xfrm>
            <a:off x="3275856" y="5805264"/>
            <a:ext cx="3177322" cy="72008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05514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5">
            <a:extLst>
              <a:ext uri="{FF2B5EF4-FFF2-40B4-BE49-F238E27FC236}">
                <a16:creationId xmlns:a16="http://schemas.microsoft.com/office/drawing/2014/main" id="{5A4367F4-9BB3-416E-B706-03B1BD6F9245}"/>
              </a:ext>
            </a:extLst>
          </p:cNvPr>
          <p:cNvSpPr>
            <a:spLocks noGrp="1" noChangeArrowheads="1"/>
          </p:cNvSpPr>
          <p:nvPr>
            <p:ph type="body" sz="half" idx="3"/>
          </p:nvPr>
        </p:nvSpPr>
        <p:spPr>
          <a:xfrm>
            <a:off x="395288" y="1125538"/>
            <a:ext cx="8424862" cy="1873250"/>
          </a:xfrm>
        </p:spPr>
        <p:txBody>
          <a:bodyPr>
            <a:normAutofit fontScale="92500" lnSpcReduction="20000"/>
          </a:bodyPr>
          <a:lstStyle/>
          <a:p>
            <a:pPr marL="177800" indent="-177800">
              <a:tabLst>
                <a:tab pos="177800" algn="l"/>
                <a:tab pos="357188" algn="l"/>
              </a:tabLst>
            </a:pPr>
            <a:r>
              <a:rPr lang="cs-CZ" altLang="cs-CZ" sz="1800" dirty="0"/>
              <a:t>lokalizace antigenu na vzorku probíhá navázáním specifické primární protilátky a následně označený pomocí sekundární </a:t>
            </a:r>
            <a:r>
              <a:rPr lang="cs-CZ" altLang="cs-CZ" sz="1800" b="1" dirty="0"/>
              <a:t>protilátky značené těžkým kovem</a:t>
            </a:r>
            <a:r>
              <a:rPr lang="cs-CZ" altLang="cs-CZ" sz="1800" dirty="0"/>
              <a:t> (</a:t>
            </a:r>
            <a:r>
              <a:rPr lang="cs-CZ" altLang="cs-CZ" sz="1800" dirty="0" err="1"/>
              <a:t>ferritin</a:t>
            </a:r>
            <a:r>
              <a:rPr lang="cs-CZ" altLang="cs-CZ" sz="1800" dirty="0"/>
              <a:t>, částice koloidního zlata, stříbra. aj.)</a:t>
            </a:r>
          </a:p>
          <a:p>
            <a:pPr marL="177800" indent="-177800">
              <a:tabLst>
                <a:tab pos="177800" algn="l"/>
                <a:tab pos="357188" algn="l"/>
              </a:tabLst>
            </a:pPr>
            <a:endParaRPr lang="cs-CZ" altLang="cs-CZ" sz="1800" dirty="0"/>
          </a:p>
          <a:p>
            <a:pPr marL="177800" indent="-177800">
              <a:tabLst>
                <a:tab pos="177800" algn="l"/>
                <a:tab pos="357188" algn="l"/>
              </a:tabLst>
            </a:pPr>
            <a:r>
              <a:rPr lang="cs-CZ" altLang="cs-CZ" sz="1800" dirty="0"/>
              <a:t>Značeny jsou ultratenké řezy – vzorky fixovány, odvodněny a zality do hydrofilních pryskyřic </a:t>
            </a:r>
          </a:p>
          <a:p>
            <a:pPr marL="177800" indent="-177800">
              <a:tabLst>
                <a:tab pos="177800" algn="l"/>
                <a:tab pos="357188" algn="l"/>
              </a:tabLst>
            </a:pPr>
            <a:endParaRPr lang="cs-CZ" altLang="cs-CZ" sz="1800" dirty="0"/>
          </a:p>
          <a:p>
            <a:pPr marL="177800" indent="-177800">
              <a:tabLst>
                <a:tab pos="177800" algn="l"/>
                <a:tab pos="357188" algn="l"/>
              </a:tabLst>
            </a:pPr>
            <a:r>
              <a:rPr lang="cs-CZ" altLang="cs-CZ" sz="1800" dirty="0"/>
              <a:t>velikost částic  3-40 nm</a:t>
            </a:r>
          </a:p>
        </p:txBody>
      </p:sp>
      <p:sp>
        <p:nvSpPr>
          <p:cNvPr id="43012" name="Rectangle 2">
            <a:extLst>
              <a:ext uri="{FF2B5EF4-FFF2-40B4-BE49-F238E27FC236}">
                <a16:creationId xmlns:a16="http://schemas.microsoft.com/office/drawing/2014/main" id="{666D8650-CC36-439E-8D8B-8879747442C8}"/>
              </a:ext>
            </a:extLst>
          </p:cNvPr>
          <p:cNvSpPr>
            <a:spLocks noGrp="1" noChangeArrowheads="1"/>
          </p:cNvSpPr>
          <p:nvPr>
            <p:ph type="title"/>
          </p:nvPr>
        </p:nvSpPr>
        <p:spPr>
          <a:xfrm>
            <a:off x="0" y="260648"/>
            <a:ext cx="9144000" cy="649288"/>
          </a:xfrm>
          <a:noFill/>
        </p:spPr>
        <p:txBody>
          <a:bodyPr>
            <a:normAutofit/>
          </a:bodyPr>
          <a:lstStyle/>
          <a:p>
            <a:pPr eaLnBrk="1" hangingPunct="1"/>
            <a:r>
              <a:rPr lang="cs-CZ" altLang="cs-CZ" sz="3200" b="1" dirty="0" err="1">
                <a:solidFill>
                  <a:schemeClr val="tx1"/>
                </a:solidFill>
              </a:rPr>
              <a:t>Imuno</a:t>
            </a:r>
            <a:r>
              <a:rPr lang="cs-CZ" altLang="cs-CZ" sz="3200" b="1" dirty="0" err="1"/>
              <a:t>značení</a:t>
            </a:r>
            <a:r>
              <a:rPr lang="cs-CZ" altLang="cs-CZ" sz="3200" b="1" dirty="0"/>
              <a:t> </a:t>
            </a:r>
            <a:r>
              <a:rPr lang="cs-CZ" altLang="cs-CZ" sz="3200" b="1" dirty="0">
                <a:solidFill>
                  <a:schemeClr val="tx1"/>
                </a:solidFill>
              </a:rPr>
              <a:t>pro TEM</a:t>
            </a:r>
          </a:p>
        </p:txBody>
      </p:sp>
      <p:grpSp>
        <p:nvGrpSpPr>
          <p:cNvPr id="2" name="Skupina 1"/>
          <p:cNvGrpSpPr/>
          <p:nvPr/>
        </p:nvGrpSpPr>
        <p:grpSpPr>
          <a:xfrm>
            <a:off x="2282217" y="2924944"/>
            <a:ext cx="6494400" cy="3320391"/>
            <a:chOff x="1363080" y="1955276"/>
            <a:chExt cx="9013801" cy="4608485"/>
          </a:xfrm>
        </p:grpSpPr>
        <p:sp>
          <p:nvSpPr>
            <p:cNvPr id="5" name="Oval 2"/>
            <p:cNvSpPr>
              <a:spLocks noChangeArrowheads="1"/>
            </p:cNvSpPr>
            <p:nvPr/>
          </p:nvSpPr>
          <p:spPr bwMode="auto">
            <a:xfrm>
              <a:off x="1363080" y="5087938"/>
              <a:ext cx="3124200" cy="1371600"/>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cs-CZ" altLang="cs-CZ"/>
            </a:p>
          </p:txBody>
        </p:sp>
        <p:sp>
          <p:nvSpPr>
            <p:cNvPr id="6" name="Oval 3"/>
            <p:cNvSpPr>
              <a:spLocks noChangeArrowheads="1"/>
            </p:cNvSpPr>
            <p:nvPr/>
          </p:nvSpPr>
          <p:spPr bwMode="auto">
            <a:xfrm>
              <a:off x="1896480" y="5621338"/>
              <a:ext cx="1219200" cy="533400"/>
            </a:xfrm>
            <a:prstGeom prst="ellipse">
              <a:avLst/>
            </a:prstGeom>
            <a:solidFill>
              <a:srgbClr val="CC0066"/>
            </a:solidFill>
            <a:ln w="9525">
              <a:solidFill>
                <a:schemeClr val="tx1"/>
              </a:solidFill>
              <a:round/>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cs-CZ" altLang="cs-CZ"/>
            </a:p>
          </p:txBody>
        </p:sp>
        <p:sp>
          <p:nvSpPr>
            <p:cNvPr id="7" name="AutoShape 4"/>
            <p:cNvSpPr>
              <a:spLocks noChangeArrowheads="1"/>
            </p:cNvSpPr>
            <p:nvPr/>
          </p:nvSpPr>
          <p:spPr bwMode="auto">
            <a:xfrm rot="16236910">
              <a:off x="3649080" y="5164138"/>
              <a:ext cx="457200" cy="152400"/>
            </a:xfrm>
            <a:prstGeom prst="homePlate">
              <a:avLst>
                <a:gd name="adj" fmla="val 75000"/>
              </a:avLst>
            </a:prstGeom>
            <a:solidFill>
              <a:srgbClr val="CC0066"/>
            </a:solidFill>
            <a:ln w="9525">
              <a:solidFill>
                <a:schemeClr val="tx1"/>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cs-CZ" altLang="cs-CZ"/>
            </a:p>
          </p:txBody>
        </p:sp>
        <p:sp>
          <p:nvSpPr>
            <p:cNvPr id="8" name="Rectangle 12"/>
            <p:cNvSpPr>
              <a:spLocks noChangeArrowheads="1"/>
            </p:cNvSpPr>
            <p:nvPr/>
          </p:nvSpPr>
          <p:spPr bwMode="auto">
            <a:xfrm>
              <a:off x="6059322" y="4513662"/>
              <a:ext cx="3456766" cy="726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cs-CZ" altLang="cs-CZ" sz="1400" dirty="0">
                  <a:solidFill>
                    <a:schemeClr val="bg2">
                      <a:lumMod val="10000"/>
                    </a:schemeClr>
                  </a:solidFill>
                </a:rPr>
                <a:t>Primární protilátka </a:t>
              </a:r>
              <a:r>
                <a:rPr lang="en-US" altLang="cs-CZ" sz="1400" dirty="0">
                  <a:solidFill>
                    <a:schemeClr val="bg2">
                      <a:lumMod val="10000"/>
                    </a:schemeClr>
                  </a:solidFill>
                </a:rPr>
                <a:t>anti-a</a:t>
              </a:r>
              <a:r>
                <a:rPr lang="cs-CZ" altLang="cs-CZ" sz="1400" dirty="0">
                  <a:solidFill>
                    <a:schemeClr val="bg2">
                      <a:lumMod val="10000"/>
                    </a:schemeClr>
                  </a:solidFill>
                </a:rPr>
                <a:t>k</a:t>
              </a:r>
              <a:r>
                <a:rPr lang="en-US" altLang="cs-CZ" sz="1400" dirty="0">
                  <a:solidFill>
                    <a:schemeClr val="bg2">
                      <a:lumMod val="10000"/>
                    </a:schemeClr>
                  </a:solidFill>
                </a:rPr>
                <a:t>tin</a:t>
              </a:r>
              <a:r>
                <a:rPr lang="cs-CZ" altLang="cs-CZ" sz="1400" dirty="0">
                  <a:solidFill>
                    <a:schemeClr val="bg2">
                      <a:lumMod val="10000"/>
                    </a:schemeClr>
                  </a:solidFill>
                </a:rPr>
                <a:t> produkovaná v myši</a:t>
              </a:r>
              <a:endParaRPr lang="en-US" altLang="cs-CZ" sz="1400" dirty="0">
                <a:solidFill>
                  <a:schemeClr val="bg2">
                    <a:lumMod val="10000"/>
                  </a:schemeClr>
                </a:solidFill>
              </a:endParaRPr>
            </a:p>
          </p:txBody>
        </p:sp>
        <p:sp>
          <p:nvSpPr>
            <p:cNvPr id="9" name="TextBox 13"/>
            <p:cNvSpPr txBox="1">
              <a:spLocks noChangeArrowheads="1"/>
            </p:cNvSpPr>
            <p:nvPr/>
          </p:nvSpPr>
          <p:spPr bwMode="auto">
            <a:xfrm>
              <a:off x="6128743" y="3066342"/>
              <a:ext cx="4248138" cy="726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cs-CZ" altLang="cs-CZ" sz="1400" dirty="0"/>
                <a:t>A</a:t>
              </a:r>
              <a:r>
                <a:rPr lang="en-US" altLang="cs-CZ" sz="1400" dirty="0" err="1"/>
                <a:t>nti</a:t>
              </a:r>
              <a:r>
                <a:rPr lang="en-US" altLang="cs-CZ" sz="1400" dirty="0"/>
                <a:t>-</a:t>
              </a:r>
              <a:r>
                <a:rPr lang="cs-CZ" altLang="cs-CZ" sz="1400" dirty="0"/>
                <a:t>myší sekundární protilátka</a:t>
              </a:r>
              <a:r>
                <a:rPr lang="en-US" altLang="cs-CZ" sz="1400" dirty="0"/>
                <a:t> </a:t>
              </a:r>
              <a:r>
                <a:rPr lang="cs-CZ" altLang="cs-CZ" sz="1400" dirty="0"/>
                <a:t>značená částicemi koloidního zlata</a:t>
              </a:r>
              <a:endParaRPr lang="en-US" altLang="cs-CZ" sz="1400" dirty="0"/>
            </a:p>
          </p:txBody>
        </p:sp>
        <p:pic>
          <p:nvPicPr>
            <p:cNvPr id="10" name="Picture 51"/>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3760203" y="3792538"/>
              <a:ext cx="1438275"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Skupina 10">
              <a:extLst>
                <a:ext uri="{FF2B5EF4-FFF2-40B4-BE49-F238E27FC236}">
                  <a16:creationId xmlns:a16="http://schemas.microsoft.com/office/drawing/2014/main" id="{2167F409-674E-4615-8B68-4D07A43E3C61}"/>
                </a:ext>
              </a:extLst>
            </p:cNvPr>
            <p:cNvGrpSpPr/>
            <p:nvPr/>
          </p:nvGrpSpPr>
          <p:grpSpPr>
            <a:xfrm>
              <a:off x="4314487" y="2186446"/>
              <a:ext cx="1438275" cy="1968209"/>
              <a:chOff x="4665907" y="1119646"/>
              <a:chExt cx="1438275" cy="1968209"/>
            </a:xfrm>
          </p:grpSpPr>
          <p:pic>
            <p:nvPicPr>
              <p:cNvPr id="12" name="Picture 51"/>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65907" y="1640055"/>
                <a:ext cx="1438275"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Částečný kruh 1">
                <a:extLst>
                  <a:ext uri="{FF2B5EF4-FFF2-40B4-BE49-F238E27FC236}">
                    <a16:creationId xmlns:a16="http://schemas.microsoft.com/office/drawing/2014/main" id="{6E80AC52-B004-455D-8B72-A5D12FB6062E}"/>
                  </a:ext>
                </a:extLst>
              </p:cNvPr>
              <p:cNvSpPr/>
              <p:nvPr/>
            </p:nvSpPr>
            <p:spPr bwMode="auto">
              <a:xfrm>
                <a:off x="5192396" y="1119646"/>
                <a:ext cx="668311" cy="668311"/>
              </a:xfrm>
              <a:prstGeom prst="ellipse">
                <a:avLst/>
              </a:prstGeom>
              <a:solidFill>
                <a:srgbClr val="FFFF00"/>
              </a:solidFill>
              <a:ln w="9525" cap="flat" cmpd="sng" algn="ctr">
                <a:solidFill>
                  <a:srgbClr val="41414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anose="020B0604020202020204" pitchFamily="34" charset="0"/>
                </a:endParaRPr>
              </a:p>
            </p:txBody>
          </p:sp>
        </p:grpSp>
        <p:grpSp>
          <p:nvGrpSpPr>
            <p:cNvPr id="15" name="Skupina 14">
              <a:extLst>
                <a:ext uri="{FF2B5EF4-FFF2-40B4-BE49-F238E27FC236}">
                  <a16:creationId xmlns:a16="http://schemas.microsoft.com/office/drawing/2014/main" id="{74711FA8-534D-459F-8845-A0C3FD15F12A}"/>
                </a:ext>
              </a:extLst>
            </p:cNvPr>
            <p:cNvGrpSpPr/>
            <p:nvPr/>
          </p:nvGrpSpPr>
          <p:grpSpPr>
            <a:xfrm>
              <a:off x="3933487" y="1955276"/>
              <a:ext cx="1438275" cy="2017610"/>
              <a:chOff x="4284907" y="888476"/>
              <a:chExt cx="1438275" cy="2017610"/>
            </a:xfrm>
          </p:grpSpPr>
          <p:pic>
            <p:nvPicPr>
              <p:cNvPr id="16" name="Picture 51"/>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84907" y="1458286"/>
                <a:ext cx="1438275"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Částečný kruh 20">
                <a:extLst>
                  <a:ext uri="{FF2B5EF4-FFF2-40B4-BE49-F238E27FC236}">
                    <a16:creationId xmlns:a16="http://schemas.microsoft.com/office/drawing/2014/main" id="{7DCD276A-61BF-4D25-BCF3-BCE9A783E7C4}"/>
                  </a:ext>
                </a:extLst>
              </p:cNvPr>
              <p:cNvSpPr/>
              <p:nvPr/>
            </p:nvSpPr>
            <p:spPr bwMode="auto">
              <a:xfrm>
                <a:off x="4692684" y="888476"/>
                <a:ext cx="668311" cy="668311"/>
              </a:xfrm>
              <a:prstGeom prst="ellipse">
                <a:avLst/>
              </a:prstGeom>
              <a:solidFill>
                <a:srgbClr val="FFFF00"/>
              </a:solidFill>
              <a:ln w="9525" cap="flat" cmpd="sng" algn="ctr">
                <a:solidFill>
                  <a:srgbClr val="41414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cs-CZ" sz="1800" b="0" i="0" u="none" strike="noStrike" cap="none" normalizeH="0" baseline="0">
                  <a:ln>
                    <a:noFill/>
                  </a:ln>
                  <a:solidFill>
                    <a:schemeClr val="tx1"/>
                  </a:solidFill>
                  <a:effectLst/>
                  <a:latin typeface="Arial" panose="020B0604020202020204" pitchFamily="34" charset="0"/>
                </a:endParaRPr>
              </a:p>
            </p:txBody>
          </p:sp>
        </p:grpSp>
        <p:sp>
          <p:nvSpPr>
            <p:cNvPr id="21" name="Obdélník: se zakulacenými rohy 34">
              <a:extLst>
                <a:ext uri="{FF2B5EF4-FFF2-40B4-BE49-F238E27FC236}">
                  <a16:creationId xmlns:a16="http://schemas.microsoft.com/office/drawing/2014/main" id="{9898F63F-94F4-4FF6-9751-089E23C8CAAE}"/>
                </a:ext>
              </a:extLst>
            </p:cNvPr>
            <p:cNvSpPr/>
            <p:nvPr/>
          </p:nvSpPr>
          <p:spPr bwMode="auto">
            <a:xfrm>
              <a:off x="6057794" y="6115943"/>
              <a:ext cx="3613058" cy="447818"/>
            </a:xfrm>
            <a:prstGeom prst="roundRect">
              <a:avLst/>
            </a:prstGeom>
            <a:gradFill flip="none" rotWithShape="1">
              <a:gsLst>
                <a:gs pos="0">
                  <a:srgbClr val="996633"/>
                </a:gs>
                <a:gs pos="50000">
                  <a:srgbClr val="FFFFCC">
                    <a:shade val="67500"/>
                    <a:satMod val="115000"/>
                  </a:srgbClr>
                </a:gs>
                <a:gs pos="100000">
                  <a:srgbClr val="FFFFCC">
                    <a:shade val="100000"/>
                    <a:satMod val="115000"/>
                  </a:srgb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cs-CZ" dirty="0" err="1">
                  <a:solidFill>
                    <a:srgbClr val="000000"/>
                  </a:solidFill>
                  <a:latin typeface="Arial" panose="020B0604020202020204" pitchFamily="34" charset="0"/>
                </a:rPr>
                <a:t>Imunoznačení</a:t>
              </a:r>
              <a:r>
                <a:rPr lang="cs-CZ" dirty="0">
                  <a:solidFill>
                    <a:srgbClr val="000000"/>
                  </a:solidFill>
                  <a:latin typeface="Arial" panose="020B0604020202020204" pitchFamily="34" charset="0"/>
                </a:rPr>
                <a:t> v EM</a:t>
              </a:r>
            </a:p>
          </p:txBody>
        </p:sp>
      </p:grpSp>
      <p:sp>
        <p:nvSpPr>
          <p:cNvPr id="3" name="TextovéPole 2"/>
          <p:cNvSpPr txBox="1"/>
          <p:nvPr/>
        </p:nvSpPr>
        <p:spPr>
          <a:xfrm>
            <a:off x="323528" y="6039998"/>
            <a:ext cx="2768322" cy="369332"/>
          </a:xfrm>
          <a:prstGeom prst="rect">
            <a:avLst/>
          </a:prstGeom>
          <a:noFill/>
        </p:spPr>
        <p:txBody>
          <a:bodyPr wrap="none" rtlCol="0">
            <a:spAutoFit/>
          </a:bodyPr>
          <a:lstStyle/>
          <a:p>
            <a:r>
              <a:rPr lang="cs-CZ" dirty="0"/>
              <a:t>Vzorek tkáně - Lidská buňka</a:t>
            </a:r>
          </a:p>
        </p:txBody>
      </p:sp>
      <p:sp>
        <p:nvSpPr>
          <p:cNvPr id="4" name="TextovéPole 3"/>
          <p:cNvSpPr txBox="1"/>
          <p:nvPr/>
        </p:nvSpPr>
        <p:spPr>
          <a:xfrm>
            <a:off x="3407702" y="5267271"/>
            <a:ext cx="642985" cy="276999"/>
          </a:xfrm>
          <a:prstGeom prst="rect">
            <a:avLst/>
          </a:prstGeom>
          <a:noFill/>
        </p:spPr>
        <p:txBody>
          <a:bodyPr wrap="square" rtlCol="0">
            <a:spAutoFit/>
          </a:bodyPr>
          <a:lstStyle/>
          <a:p>
            <a:pPr algn="r"/>
            <a:r>
              <a:rPr lang="cs-CZ" sz="1200" dirty="0"/>
              <a:t>Aktin</a:t>
            </a:r>
          </a:p>
        </p:txBody>
      </p:sp>
      <p:sp>
        <p:nvSpPr>
          <p:cNvPr id="22" name="TextovéPole 21"/>
          <p:cNvSpPr txBox="1"/>
          <p:nvPr/>
        </p:nvSpPr>
        <p:spPr>
          <a:xfrm>
            <a:off x="2783395" y="5619980"/>
            <a:ext cx="642985" cy="276999"/>
          </a:xfrm>
          <a:prstGeom prst="rect">
            <a:avLst/>
          </a:prstGeom>
          <a:noFill/>
        </p:spPr>
        <p:txBody>
          <a:bodyPr wrap="square" rtlCol="0">
            <a:spAutoFit/>
          </a:bodyPr>
          <a:lstStyle/>
          <a:p>
            <a:pPr algn="r"/>
            <a:r>
              <a:rPr lang="cs-CZ" sz="1200" dirty="0"/>
              <a:t>Jádro</a:t>
            </a:r>
          </a:p>
        </p:txBody>
      </p:sp>
    </p:spTree>
    <p:extLst>
      <p:ext uri="{BB962C8B-B14F-4D97-AF65-F5344CB8AC3E}">
        <p14:creationId xmlns:p14="http://schemas.microsoft.com/office/powerpoint/2010/main" val="25159334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a:extLst>
              <a:ext uri="{FF2B5EF4-FFF2-40B4-BE49-F238E27FC236}">
                <a16:creationId xmlns:a16="http://schemas.microsoft.com/office/drawing/2014/main" id="{096A9B97-153C-404E-89F9-2D6C20FF98B4}"/>
              </a:ext>
            </a:extLst>
          </p:cNvPr>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4400">
              <a:solidFill>
                <a:srgbClr val="FF9900"/>
              </a:solidFill>
              <a:latin typeface="Comic Sans MS" panose="030F0702030302020204" pitchFamily="66" charset="0"/>
            </a:endParaRPr>
          </a:p>
        </p:txBody>
      </p:sp>
      <p:sp>
        <p:nvSpPr>
          <p:cNvPr id="44037" name="Rectangle 7">
            <a:extLst>
              <a:ext uri="{FF2B5EF4-FFF2-40B4-BE49-F238E27FC236}">
                <a16:creationId xmlns:a16="http://schemas.microsoft.com/office/drawing/2014/main" id="{3457D420-87FC-492D-B115-B6253AEAF7DA}"/>
              </a:ext>
            </a:extLst>
          </p:cNvPr>
          <p:cNvSpPr>
            <a:spLocks noGrp="1" noChangeArrowheads="1"/>
          </p:cNvSpPr>
          <p:nvPr>
            <p:ph type="title" idx="4294967295"/>
          </p:nvPr>
        </p:nvSpPr>
        <p:spPr>
          <a:xfrm>
            <a:off x="179388" y="188913"/>
            <a:ext cx="8785225" cy="792162"/>
          </a:xfrm>
          <a:noFill/>
        </p:spPr>
        <p:txBody>
          <a:bodyPr/>
          <a:lstStyle/>
          <a:p>
            <a:pPr eaLnBrk="1" hangingPunct="1"/>
            <a:r>
              <a:rPr lang="cs-CZ" altLang="cs-CZ" sz="3200" b="1">
                <a:solidFill>
                  <a:schemeClr val="tx1"/>
                </a:solidFill>
              </a:rPr>
              <a:t>Imunocytochemie</a:t>
            </a:r>
          </a:p>
        </p:txBody>
      </p:sp>
      <p:sp>
        <p:nvSpPr>
          <p:cNvPr id="8" name="Text Box 3">
            <a:extLst>
              <a:ext uri="{FF2B5EF4-FFF2-40B4-BE49-F238E27FC236}">
                <a16:creationId xmlns:a16="http://schemas.microsoft.com/office/drawing/2014/main" id="{D0CF2605-8392-4DDF-9646-130E31228685}"/>
              </a:ext>
            </a:extLst>
          </p:cNvPr>
          <p:cNvSpPr txBox="1">
            <a:spLocks noChangeArrowheads="1"/>
          </p:cNvSpPr>
          <p:nvPr/>
        </p:nvSpPr>
        <p:spPr bwMode="auto">
          <a:xfrm>
            <a:off x="179388" y="1203325"/>
            <a:ext cx="8664575"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cs-CZ" dirty="0">
                <a:latin typeface="+mn-lt"/>
              </a:rPr>
              <a:t>I</a:t>
            </a:r>
            <a:r>
              <a:rPr lang="en-GB" dirty="0" err="1">
                <a:latin typeface="+mn-lt"/>
              </a:rPr>
              <a:t>muno</a:t>
            </a:r>
            <a:r>
              <a:rPr lang="cs-CZ" dirty="0">
                <a:latin typeface="+mn-lt"/>
              </a:rPr>
              <a:t>značení zlatem</a:t>
            </a:r>
            <a:r>
              <a:rPr lang="en-US" dirty="0">
                <a:latin typeface="+mn-lt"/>
              </a:rPr>
              <a:t> </a:t>
            </a:r>
            <a:r>
              <a:rPr lang="cs-CZ" b="0" dirty="0">
                <a:latin typeface="+mn-lt"/>
              </a:rPr>
              <a:t>-</a:t>
            </a:r>
            <a:r>
              <a:rPr lang="en-US" b="0" dirty="0">
                <a:latin typeface="+mn-lt"/>
              </a:rPr>
              <a:t> </a:t>
            </a:r>
            <a:r>
              <a:rPr lang="cs-CZ" b="0" dirty="0">
                <a:latin typeface="+mn-lt"/>
              </a:rPr>
              <a:t>lokalizace specifického antigenu pomocí částic koloidního zlata (</a:t>
            </a:r>
            <a:r>
              <a:rPr lang="en-US" b="0" dirty="0">
                <a:latin typeface="+mn-lt"/>
              </a:rPr>
              <a:t>5-40 nm</a:t>
            </a:r>
            <a:r>
              <a:rPr lang="cs-CZ" b="0" dirty="0">
                <a:latin typeface="+mn-lt"/>
              </a:rPr>
              <a:t>) navázaných na sekundární protilátku</a:t>
            </a:r>
            <a:endParaRPr lang="en-US" b="0" dirty="0">
              <a:latin typeface="+mn-lt"/>
            </a:endParaRPr>
          </a:p>
        </p:txBody>
      </p:sp>
      <p:pic>
        <p:nvPicPr>
          <p:cNvPr id="53255" name="Picture 7" descr="aur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204864"/>
            <a:ext cx="3910779" cy="3024336"/>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5730" y="5404594"/>
            <a:ext cx="4572000" cy="461665"/>
          </a:xfrm>
          <a:prstGeom prst="rect">
            <a:avLst/>
          </a:prstGeom>
        </p:spPr>
        <p:txBody>
          <a:bodyPr>
            <a:spAutoFit/>
          </a:bodyPr>
          <a:lstStyle/>
          <a:p>
            <a:r>
              <a:rPr lang="en-US" sz="1200" dirty="0" err="1"/>
              <a:t>Immunolabeling</a:t>
            </a:r>
            <a:r>
              <a:rPr lang="en-US" sz="1200" dirty="0"/>
              <a:t> of the periplasmic space in ultrathin </a:t>
            </a:r>
            <a:r>
              <a:rPr lang="en-US" sz="1200" dirty="0" err="1"/>
              <a:t>cryosections</a:t>
            </a:r>
            <a:r>
              <a:rPr lang="en-US" sz="1200" dirty="0"/>
              <a:t> of Escherichia coli with a protein A gold conjugate. Courtesy M. de Jong</a:t>
            </a:r>
            <a:endParaRPr lang="cs-CZ" sz="1200" dirty="0"/>
          </a:p>
        </p:txBody>
      </p:sp>
      <p:sp>
        <p:nvSpPr>
          <p:cNvPr id="13" name="Obdélník 12"/>
          <p:cNvSpPr/>
          <p:nvPr/>
        </p:nvSpPr>
        <p:spPr>
          <a:xfrm>
            <a:off x="5094287" y="5661248"/>
            <a:ext cx="4067944" cy="830997"/>
          </a:xfrm>
          <a:prstGeom prst="rect">
            <a:avLst/>
          </a:prstGeom>
        </p:spPr>
        <p:txBody>
          <a:bodyPr wrap="square">
            <a:spAutoFit/>
          </a:bodyPr>
          <a:lstStyle/>
          <a:p>
            <a:r>
              <a:rPr lang="en-US" sz="1200" dirty="0" err="1"/>
              <a:t>Immunogold</a:t>
            </a:r>
            <a:r>
              <a:rPr lang="en-US" sz="1200" dirty="0"/>
              <a:t> staining of sample of Rotavirus-like particles in transduced </a:t>
            </a:r>
            <a:r>
              <a:rPr lang="en-US" sz="1200" dirty="0" err="1"/>
              <a:t>cellsRVLPs</a:t>
            </a:r>
            <a:r>
              <a:rPr lang="en-US" sz="1200" dirty="0"/>
              <a:t> using a polyclonal anti-rotavirus serum and a secondary antibody coupled to 12 nm colloidal gold. Scale bar = 100 nm.</a:t>
            </a:r>
            <a:endParaRPr lang="cs-CZ" sz="1200" dirty="0"/>
          </a:p>
        </p:txBody>
      </p:sp>
      <p:pic>
        <p:nvPicPr>
          <p:cNvPr id="53259" name="Picture 11" descr="http://www.microscopy.cz/html/images/2141_2_3546c39c_fig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4545" y="2045443"/>
            <a:ext cx="2857500" cy="3324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10290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Negativní kontrastování </a:t>
            </a:r>
          </a:p>
        </p:txBody>
      </p:sp>
      <p:sp>
        <p:nvSpPr>
          <p:cNvPr id="3" name="Zástupný symbol pro obsah 2"/>
          <p:cNvSpPr>
            <a:spLocks noGrp="1"/>
          </p:cNvSpPr>
          <p:nvPr>
            <p:ph idx="1"/>
          </p:nvPr>
        </p:nvSpPr>
        <p:spPr>
          <a:xfrm>
            <a:off x="457200" y="1600200"/>
            <a:ext cx="3826768" cy="4525963"/>
          </a:xfrm>
        </p:spPr>
        <p:txBody>
          <a:bodyPr>
            <a:normAutofit fontScale="92500"/>
          </a:bodyPr>
          <a:lstStyle/>
          <a:p>
            <a:r>
              <a:rPr lang="cs-CZ" sz="1400" dirty="0"/>
              <a:t>Je určena pro pozorování vzorků jejichž velikost je hluboko pod tloušťkou ultratenkých řezů, např. různých biologických makromolekul (proteinů, lipoproteinů, polysacharidů, nukleoproteinových komplexů), isolovaných buněčných organel (mitochondrie, membránové systémy) a celých buněk (bakterie, viry). </a:t>
            </a:r>
          </a:p>
          <a:p>
            <a:endParaRPr lang="cs-CZ" sz="1400" dirty="0"/>
          </a:p>
          <a:p>
            <a:r>
              <a:rPr lang="cs-CZ" sz="1400" dirty="0"/>
              <a:t>Smíchání vzorku </a:t>
            </a:r>
            <a:r>
              <a:rPr lang="cs-CZ" sz="1400" dirty="0" err="1"/>
              <a:t>vroztoku</a:t>
            </a:r>
            <a:r>
              <a:rPr lang="cs-CZ" sz="1400" dirty="0"/>
              <a:t> s fixačním roztokem</a:t>
            </a:r>
          </a:p>
          <a:p>
            <a:pPr lvl="1"/>
            <a:r>
              <a:rPr lang="cs-CZ" sz="1000" dirty="0"/>
              <a:t>kyselina wolframová</a:t>
            </a:r>
          </a:p>
          <a:p>
            <a:pPr lvl="1"/>
            <a:r>
              <a:rPr lang="cs-CZ" sz="1000" dirty="0"/>
              <a:t>uranyl acetát, </a:t>
            </a:r>
            <a:r>
              <a:rPr lang="cs-CZ" sz="1000" dirty="0" err="1"/>
              <a:t>etc</a:t>
            </a:r>
            <a:r>
              <a:rPr lang="cs-CZ" sz="1000" dirty="0"/>
              <a:t>.</a:t>
            </a:r>
          </a:p>
          <a:p>
            <a:r>
              <a:rPr lang="cs-CZ" sz="1400" dirty="0"/>
              <a:t>Nanesení na mřížku, zaschnutí, pozorování</a:t>
            </a:r>
          </a:p>
          <a:p>
            <a:r>
              <a:rPr lang="cs-CZ" sz="1400" dirty="0"/>
              <a:t>Rychlá metoda</a:t>
            </a:r>
          </a:p>
          <a:p>
            <a:endParaRPr lang="cs-CZ" sz="1400" dirty="0"/>
          </a:p>
          <a:p>
            <a:r>
              <a:rPr lang="cs-CZ" sz="1400" dirty="0"/>
              <a:t>Kontrastovací látka obalí a zčásti penetruje vzorek. Díky rozdílu hustoty ve vrstvě kontrastovací látky na vzorku a v okolí se pak částice jeví v některých oblastech transparentní. Okolo částic je charakteristické tmavé ohraničení způsobené vzlínáním kontrastovací látky</a:t>
            </a:r>
          </a:p>
        </p:txBody>
      </p:sp>
      <p:pic>
        <p:nvPicPr>
          <p:cNvPr id="49156" name="Picture 4" descr="Související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1500" y="1556792"/>
            <a:ext cx="4762500" cy="523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3823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CE3E89CE-4B7D-4DDF-ACDD-B3E5A7FBA60E}"/>
              </a:ext>
            </a:extLst>
          </p:cNvPr>
          <p:cNvSpPr>
            <a:spLocks noGrp="1" noChangeArrowheads="1"/>
          </p:cNvSpPr>
          <p:nvPr>
            <p:ph type="title"/>
          </p:nvPr>
        </p:nvSpPr>
        <p:spPr>
          <a:xfrm>
            <a:off x="179388" y="188913"/>
            <a:ext cx="8785225" cy="687387"/>
          </a:xfrm>
          <a:noFill/>
        </p:spPr>
        <p:txBody>
          <a:bodyPr>
            <a:normAutofit fontScale="90000"/>
          </a:bodyPr>
          <a:lstStyle/>
          <a:p>
            <a:pPr eaLnBrk="1" hangingPunct="1"/>
            <a:r>
              <a:rPr lang="cs-CZ" altLang="cs-CZ" sz="3200" dirty="0" err="1">
                <a:solidFill>
                  <a:schemeClr val="tx1"/>
                </a:solidFill>
              </a:rPr>
              <a:t>Freeze</a:t>
            </a:r>
            <a:r>
              <a:rPr lang="cs-CZ" altLang="cs-CZ" sz="3200" dirty="0">
                <a:solidFill>
                  <a:schemeClr val="tx1"/>
                </a:solidFill>
              </a:rPr>
              <a:t> </a:t>
            </a:r>
            <a:r>
              <a:rPr lang="cs-CZ" altLang="cs-CZ" sz="3200" dirty="0" err="1">
                <a:solidFill>
                  <a:schemeClr val="tx1"/>
                </a:solidFill>
              </a:rPr>
              <a:t>fracturing</a:t>
            </a:r>
            <a:r>
              <a:rPr lang="cs-CZ" altLang="cs-CZ" sz="3200" dirty="0">
                <a:solidFill>
                  <a:schemeClr val="tx1"/>
                </a:solidFill>
              </a:rPr>
              <a:t> and </a:t>
            </a:r>
            <a:r>
              <a:rPr lang="cs-CZ" altLang="cs-CZ" sz="3200" dirty="0" err="1">
                <a:solidFill>
                  <a:schemeClr val="tx1"/>
                </a:solidFill>
              </a:rPr>
              <a:t>etching</a:t>
            </a:r>
            <a:br>
              <a:rPr lang="cs-CZ" altLang="cs-CZ" sz="3200" dirty="0">
                <a:solidFill>
                  <a:schemeClr val="tx1"/>
                </a:solidFill>
              </a:rPr>
            </a:br>
            <a:r>
              <a:rPr lang="cs-CZ" altLang="cs-CZ" sz="3200" dirty="0"/>
              <a:t>Mrazové lámání a leptání</a:t>
            </a:r>
            <a:endParaRPr lang="cs-CZ" altLang="cs-CZ" sz="3200" dirty="0">
              <a:solidFill>
                <a:schemeClr val="tx1"/>
              </a:solidFill>
            </a:endParaRPr>
          </a:p>
        </p:txBody>
      </p:sp>
      <p:sp>
        <p:nvSpPr>
          <p:cNvPr id="6" name="Rectangle 12">
            <a:extLst>
              <a:ext uri="{FF2B5EF4-FFF2-40B4-BE49-F238E27FC236}">
                <a16:creationId xmlns:a16="http://schemas.microsoft.com/office/drawing/2014/main" id="{DBFCD77C-F75D-468F-A56A-9F98D508408C}"/>
              </a:ext>
            </a:extLst>
          </p:cNvPr>
          <p:cNvSpPr txBox="1">
            <a:spLocks noChangeArrowheads="1"/>
          </p:cNvSpPr>
          <p:nvPr/>
        </p:nvSpPr>
        <p:spPr>
          <a:xfrm>
            <a:off x="468313" y="1196975"/>
            <a:ext cx="8135937" cy="4679950"/>
          </a:xfrm>
          <a:prstGeom prst="rect">
            <a:avLst/>
          </a:prstGeom>
          <a:no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77800" indent="-177800">
              <a:lnSpc>
                <a:spcPct val="150000"/>
              </a:lnSpc>
              <a:spcBef>
                <a:spcPts val="600"/>
              </a:spcBef>
            </a:pPr>
            <a:r>
              <a:rPr lang="cs-CZ" altLang="cs-CZ" sz="1800"/>
              <a:t>Fixace, nahrazení části vody v preparátu kryoprotektivem (PEG)</a:t>
            </a:r>
          </a:p>
          <a:p>
            <a:pPr marL="177800" indent="-177800">
              <a:lnSpc>
                <a:spcPct val="150000"/>
              </a:lnSpc>
              <a:spcBef>
                <a:spcPts val="600"/>
              </a:spcBef>
            </a:pPr>
            <a:r>
              <a:rPr lang="cs-CZ" altLang="cs-CZ" sz="1800" b="1"/>
              <a:t>Zmrazení</a:t>
            </a:r>
            <a:r>
              <a:rPr lang="cs-CZ" altLang="cs-CZ" sz="1800"/>
              <a:t> v tekutém freonu (-160°C), přenesení do tekutého dusíku (-196°C)</a:t>
            </a:r>
          </a:p>
          <a:p>
            <a:pPr marL="177800" indent="-177800">
              <a:lnSpc>
                <a:spcPct val="150000"/>
              </a:lnSpc>
              <a:spcBef>
                <a:spcPts val="600"/>
              </a:spcBef>
            </a:pPr>
            <a:r>
              <a:rPr lang="cs-CZ" altLang="cs-CZ" sz="1800" b="1"/>
              <a:t>Lom vzorku </a:t>
            </a:r>
            <a:r>
              <a:rPr lang="cs-CZ" altLang="cs-CZ" sz="1800"/>
              <a:t>(aparatura pro mrazové lámání, vakuum, -190°C)</a:t>
            </a:r>
          </a:p>
          <a:p>
            <a:pPr marL="177800" indent="-177800">
              <a:lnSpc>
                <a:spcPct val="150000"/>
              </a:lnSpc>
              <a:spcBef>
                <a:spcPts val="600"/>
              </a:spcBef>
            </a:pPr>
            <a:r>
              <a:rPr lang="cs-CZ" altLang="cs-CZ" sz="1800"/>
              <a:t>Odsublimování části vody z lomné plochy při (etching, -100°C)  </a:t>
            </a:r>
          </a:p>
          <a:p>
            <a:pPr marL="177800" indent="-177800">
              <a:lnSpc>
                <a:spcPct val="150000"/>
              </a:lnSpc>
              <a:spcBef>
                <a:spcPts val="600"/>
              </a:spcBef>
            </a:pPr>
            <a:r>
              <a:rPr lang="cs-CZ" altLang="cs-CZ" sz="1800" b="1"/>
              <a:t>Pokovení lomné plochy</a:t>
            </a:r>
            <a:r>
              <a:rPr lang="cs-CZ" altLang="cs-CZ" sz="1800"/>
              <a:t>: Pt (pod úhlem 45°) a C (pod úhlem 90°) </a:t>
            </a:r>
            <a:br>
              <a:rPr lang="cs-CZ" altLang="cs-CZ" sz="1800"/>
            </a:br>
            <a:r>
              <a:rPr lang="cs-CZ" altLang="cs-CZ" sz="1800"/>
              <a:t>- vytvoření tzv. uhlíkové </a:t>
            </a:r>
            <a:r>
              <a:rPr lang="cs-CZ" altLang="cs-CZ" sz="1800" b="1"/>
              <a:t>repliky </a:t>
            </a:r>
            <a:r>
              <a:rPr lang="cs-CZ" altLang="cs-CZ" sz="1800"/>
              <a:t>(</a:t>
            </a:r>
            <a:r>
              <a:rPr lang="en-GB" altLang="cs-CZ" sz="1800"/>
              <a:t>20</a:t>
            </a:r>
            <a:r>
              <a:rPr lang="cs-CZ" altLang="cs-CZ" sz="1800"/>
              <a:t> </a:t>
            </a:r>
            <a:r>
              <a:rPr lang="en-GB" altLang="cs-CZ" sz="1800"/>
              <a:t>nm)</a:t>
            </a:r>
          </a:p>
          <a:p>
            <a:pPr marL="177800" indent="-177800">
              <a:lnSpc>
                <a:spcPct val="150000"/>
              </a:lnSpc>
              <a:spcBef>
                <a:spcPts val="600"/>
              </a:spcBef>
            </a:pPr>
            <a:r>
              <a:rPr lang="cs-CZ" altLang="cs-CZ" sz="1800"/>
              <a:t>Čištění replik - odstranění veškerého </a:t>
            </a:r>
            <a:br>
              <a:rPr lang="cs-CZ" altLang="cs-CZ" sz="1800"/>
            </a:br>
            <a:r>
              <a:rPr lang="cs-CZ" altLang="cs-CZ" sz="1800"/>
              <a:t>biologického materiálu kyselinami </a:t>
            </a:r>
          </a:p>
          <a:p>
            <a:pPr marL="177800" indent="-177800">
              <a:lnSpc>
                <a:spcPct val="150000"/>
              </a:lnSpc>
              <a:spcBef>
                <a:spcPts val="600"/>
              </a:spcBef>
            </a:pPr>
            <a:r>
              <a:rPr lang="cs-CZ" altLang="cs-CZ" sz="1800"/>
              <a:t>Přenos řezů na nosné síťky </a:t>
            </a:r>
            <a:br>
              <a:rPr lang="cs-CZ" altLang="cs-CZ" sz="1800"/>
            </a:br>
            <a:r>
              <a:rPr lang="cs-CZ" altLang="cs-CZ" sz="1800"/>
              <a:t>s formvarovou blánou, pozorování</a:t>
            </a:r>
            <a:endParaRPr lang="cs-CZ" altLang="cs-CZ" sz="1800" dirty="0"/>
          </a:p>
        </p:txBody>
      </p:sp>
      <p:sp>
        <p:nvSpPr>
          <p:cNvPr id="7" name="Text Box 13">
            <a:extLst>
              <a:ext uri="{FF2B5EF4-FFF2-40B4-BE49-F238E27FC236}">
                <a16:creationId xmlns:a16="http://schemas.microsoft.com/office/drawing/2014/main" id="{C6AAC3C0-C0A2-435F-BF68-525F0E7E4741}"/>
              </a:ext>
            </a:extLst>
          </p:cNvPr>
          <p:cNvSpPr txBox="1">
            <a:spLocks noChangeArrowheads="1"/>
          </p:cNvSpPr>
          <p:nvPr/>
        </p:nvSpPr>
        <p:spPr bwMode="auto">
          <a:xfrm>
            <a:off x="468313" y="6308725"/>
            <a:ext cx="820737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b="0"/>
              <a:t>Metoda pro zobrazování </a:t>
            </a:r>
            <a:r>
              <a:rPr lang="cs-CZ" altLang="cs-CZ" sz="1800"/>
              <a:t>povrchu lomných ploch membránových struktur</a:t>
            </a:r>
          </a:p>
        </p:txBody>
      </p:sp>
      <p:pic>
        <p:nvPicPr>
          <p:cNvPr id="8" name="Picture 4" descr="Výsledek obrázku pro freeze etch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8144" y="3717032"/>
            <a:ext cx="2247459" cy="2352481"/>
          </a:xfrm>
          <a:prstGeom prst="rect">
            <a:avLst/>
          </a:prstGeom>
          <a:noFill/>
          <a:extLst>
            <a:ext uri="{909E8E84-426E-40DD-AFC4-6F175D3DCCD1}">
              <a14:hiddenFill xmlns:a14="http://schemas.microsoft.com/office/drawing/2010/main">
                <a:solidFill>
                  <a:srgbClr val="FFFFFF"/>
                </a:solidFill>
              </a14:hiddenFill>
            </a:ext>
          </a:extLst>
        </p:spPr>
      </p:pic>
      <p:sp>
        <p:nvSpPr>
          <p:cNvPr id="9" name="Obdélník 8"/>
          <p:cNvSpPr/>
          <p:nvPr/>
        </p:nvSpPr>
        <p:spPr>
          <a:xfrm>
            <a:off x="5701359" y="6085944"/>
            <a:ext cx="2975495" cy="261610"/>
          </a:xfrm>
          <a:prstGeom prst="rect">
            <a:avLst/>
          </a:prstGeom>
        </p:spPr>
        <p:txBody>
          <a:bodyPr wrap="none">
            <a:spAutoFit/>
          </a:bodyPr>
          <a:lstStyle/>
          <a:p>
            <a:r>
              <a:rPr lang="cs-CZ" sz="1100" dirty="0">
                <a:hlinkClick r:id="rId4"/>
              </a:rPr>
              <a:t>http://www.tobiasrose.co.uk/mrbevis/ebpf.html</a:t>
            </a:r>
            <a:endParaRPr lang="cs-CZ" sz="1100" dirty="0"/>
          </a:p>
        </p:txBody>
      </p:sp>
    </p:spTree>
    <p:extLst>
      <p:ext uri="{BB962C8B-B14F-4D97-AF65-F5344CB8AC3E}">
        <p14:creationId xmlns:p14="http://schemas.microsoft.com/office/powerpoint/2010/main" val="40729247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Skupina 6"/>
          <p:cNvGrpSpPr/>
          <p:nvPr/>
        </p:nvGrpSpPr>
        <p:grpSpPr>
          <a:xfrm>
            <a:off x="2195736" y="3094862"/>
            <a:ext cx="5236765" cy="3096344"/>
            <a:chOff x="1403648" y="1772816"/>
            <a:chExt cx="7469013" cy="4470378"/>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772816"/>
              <a:ext cx="7469013" cy="4470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ovéPole 4"/>
            <p:cNvSpPr txBox="1"/>
            <p:nvPr/>
          </p:nvSpPr>
          <p:spPr>
            <a:xfrm>
              <a:off x="5580112" y="3140968"/>
              <a:ext cx="1253262" cy="444356"/>
            </a:xfrm>
            <a:prstGeom prst="rect">
              <a:avLst/>
            </a:prstGeom>
            <a:noFill/>
          </p:spPr>
          <p:txBody>
            <a:bodyPr wrap="none" rtlCol="0">
              <a:spAutoFit/>
            </a:bodyPr>
            <a:lstStyle/>
            <a:p>
              <a:r>
                <a:rPr lang="cs-CZ" sz="1400" dirty="0" err="1"/>
                <a:t>Platinum</a:t>
              </a:r>
              <a:r>
                <a:rPr lang="cs-CZ" sz="1400" dirty="0"/>
                <a:t> </a:t>
              </a:r>
            </a:p>
          </p:txBody>
        </p:sp>
        <p:sp>
          <p:nvSpPr>
            <p:cNvPr id="6" name="TextovéPole 5"/>
            <p:cNvSpPr txBox="1"/>
            <p:nvPr/>
          </p:nvSpPr>
          <p:spPr>
            <a:xfrm>
              <a:off x="7236295" y="2722989"/>
              <a:ext cx="1017864" cy="444356"/>
            </a:xfrm>
            <a:prstGeom prst="rect">
              <a:avLst/>
            </a:prstGeom>
            <a:noFill/>
          </p:spPr>
          <p:txBody>
            <a:bodyPr wrap="none" rtlCol="0">
              <a:spAutoFit/>
            </a:bodyPr>
            <a:lstStyle/>
            <a:p>
              <a:r>
                <a:rPr lang="cs-CZ" sz="1400" dirty="0" err="1"/>
                <a:t>Carbon</a:t>
              </a:r>
              <a:endParaRPr lang="cs-CZ" sz="1400" dirty="0"/>
            </a:p>
          </p:txBody>
        </p:sp>
      </p:grpSp>
      <p:pic>
        <p:nvPicPr>
          <p:cNvPr id="9" name="Picture 2" descr="Výsledek obrázku pro freeze etchin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761890" y="620688"/>
            <a:ext cx="4104456" cy="2256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5324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type="title"/>
          </p:nvPr>
        </p:nvSpPr>
        <p:spPr>
          <a:xfrm>
            <a:off x="324395" y="305498"/>
            <a:ext cx="8034164" cy="960438"/>
          </a:xfrm>
        </p:spPr>
        <p:txBody>
          <a:bodyPr/>
          <a:lstStyle/>
          <a:p>
            <a:pPr algn="l"/>
            <a:r>
              <a:rPr lang="en-US" altLang="cs-CZ" dirty="0" err="1"/>
              <a:t>Mi</a:t>
            </a:r>
            <a:r>
              <a:rPr lang="cs-CZ" altLang="cs-CZ" dirty="0"/>
              <a:t>k</a:t>
            </a:r>
            <a:r>
              <a:rPr lang="en-US" altLang="cs-CZ" dirty="0" err="1"/>
              <a:t>ros</a:t>
            </a:r>
            <a:r>
              <a:rPr lang="cs-CZ" altLang="cs-CZ" dirty="0"/>
              <a:t>k</a:t>
            </a:r>
            <a:r>
              <a:rPr lang="en-US" altLang="cs-CZ" dirty="0"/>
              <a:t>o</a:t>
            </a:r>
            <a:r>
              <a:rPr lang="cs-CZ" altLang="cs-CZ" dirty="0"/>
              <a:t>p</a:t>
            </a:r>
            <a:r>
              <a:rPr lang="en-US" altLang="cs-CZ" dirty="0"/>
              <a:t> </a:t>
            </a:r>
            <a:r>
              <a:rPr lang="en-US" altLang="cs-CZ" dirty="0" err="1"/>
              <a:t>mus</a:t>
            </a:r>
            <a:r>
              <a:rPr lang="cs-CZ" altLang="cs-CZ" dirty="0"/>
              <a:t>í</a:t>
            </a:r>
            <a:r>
              <a:rPr lang="en-US" altLang="cs-CZ" dirty="0"/>
              <a:t> </a:t>
            </a:r>
            <a:r>
              <a:rPr lang="cs-CZ" altLang="cs-CZ" dirty="0"/>
              <a:t>poskytnout</a:t>
            </a:r>
          </a:p>
        </p:txBody>
      </p:sp>
      <p:sp>
        <p:nvSpPr>
          <p:cNvPr id="5" name="Obdélník 3"/>
          <p:cNvSpPr>
            <a:spLocks noChangeArrowheads="1"/>
          </p:cNvSpPr>
          <p:nvPr/>
        </p:nvSpPr>
        <p:spPr bwMode="auto">
          <a:xfrm>
            <a:off x="401837" y="1460925"/>
            <a:ext cx="51435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cs-CZ" altLang="cs-CZ" sz="2400" dirty="0">
                <a:latin typeface="Calibri" pitchFamily="34" charset="0"/>
              </a:rPr>
              <a:t>Rozlišení</a:t>
            </a:r>
            <a:endParaRPr lang="en-US" altLang="cs-CZ" sz="2400" dirty="0">
              <a:latin typeface="Calibri" pitchFamily="34" charset="0"/>
            </a:endParaRPr>
          </a:p>
          <a:p>
            <a:pPr lvl="1" eaLnBrk="1" hangingPunct="1">
              <a:spcBef>
                <a:spcPct val="0"/>
              </a:spcBef>
              <a:buFontTx/>
              <a:buNone/>
            </a:pPr>
            <a:r>
              <a:rPr lang="en-US" altLang="cs-CZ" sz="2000" dirty="0" err="1">
                <a:latin typeface="Calibri" pitchFamily="34" charset="0"/>
              </a:rPr>
              <a:t>Schopnost</a:t>
            </a:r>
            <a:r>
              <a:rPr lang="en-US" altLang="cs-CZ" sz="2000" dirty="0">
                <a:latin typeface="Calibri" pitchFamily="34" charset="0"/>
              </a:rPr>
              <a:t> </a:t>
            </a:r>
            <a:r>
              <a:rPr lang="en-US" altLang="cs-CZ" sz="2000" dirty="0" err="1">
                <a:latin typeface="Calibri" pitchFamily="34" charset="0"/>
              </a:rPr>
              <a:t>přenést</a:t>
            </a:r>
            <a:r>
              <a:rPr lang="en-US" altLang="cs-CZ" sz="2000" dirty="0">
                <a:latin typeface="Calibri" pitchFamily="34" charset="0"/>
              </a:rPr>
              <a:t> </a:t>
            </a:r>
            <a:r>
              <a:rPr lang="en-US" altLang="cs-CZ" sz="2000" dirty="0" err="1">
                <a:latin typeface="Calibri" pitchFamily="34" charset="0"/>
              </a:rPr>
              <a:t>informaci</a:t>
            </a:r>
            <a:r>
              <a:rPr lang="en-US" altLang="cs-CZ" sz="2000" dirty="0">
                <a:latin typeface="Calibri" pitchFamily="34" charset="0"/>
              </a:rPr>
              <a:t> o </a:t>
            </a:r>
            <a:r>
              <a:rPr lang="en-US" altLang="cs-CZ" sz="2000" dirty="0" err="1">
                <a:latin typeface="Calibri" pitchFamily="34" charset="0"/>
              </a:rPr>
              <a:t>jemných</a:t>
            </a:r>
            <a:r>
              <a:rPr lang="en-US" altLang="cs-CZ" sz="2000" dirty="0">
                <a:latin typeface="Calibri" pitchFamily="34" charset="0"/>
              </a:rPr>
              <a:t> </a:t>
            </a:r>
            <a:r>
              <a:rPr lang="en-US" altLang="cs-CZ" sz="2000" dirty="0" err="1">
                <a:latin typeface="Calibri" pitchFamily="34" charset="0"/>
              </a:rPr>
              <a:t>detailech</a:t>
            </a:r>
            <a:r>
              <a:rPr lang="en-US" altLang="cs-CZ" sz="2000" dirty="0">
                <a:latin typeface="Calibri" pitchFamily="34" charset="0"/>
              </a:rPr>
              <a:t> </a:t>
            </a:r>
            <a:r>
              <a:rPr lang="en-US" altLang="cs-CZ" sz="2000" dirty="0" err="1">
                <a:latin typeface="Calibri" pitchFamily="34" charset="0"/>
              </a:rPr>
              <a:t>ze</a:t>
            </a:r>
            <a:r>
              <a:rPr lang="en-US" altLang="cs-CZ" sz="2000" dirty="0">
                <a:latin typeface="Calibri" pitchFamily="34" charset="0"/>
              </a:rPr>
              <a:t> </a:t>
            </a:r>
            <a:r>
              <a:rPr lang="en-US" altLang="cs-CZ" sz="2000" dirty="0" err="1">
                <a:latin typeface="Calibri" pitchFamily="34" charset="0"/>
              </a:rPr>
              <a:t>vzorku</a:t>
            </a:r>
            <a:r>
              <a:rPr lang="en-US" altLang="cs-CZ" sz="2000" dirty="0">
                <a:latin typeface="Calibri" pitchFamily="34" charset="0"/>
              </a:rPr>
              <a:t> do </a:t>
            </a:r>
            <a:r>
              <a:rPr lang="en-US" altLang="cs-CZ" sz="2000" dirty="0" err="1">
                <a:latin typeface="Calibri" pitchFamily="34" charset="0"/>
              </a:rPr>
              <a:t>obrazu</a:t>
            </a:r>
            <a:endParaRPr lang="en-US" altLang="cs-CZ" sz="2000" dirty="0">
              <a:latin typeface="Calibri" pitchFamily="34" charset="0"/>
            </a:endParaRPr>
          </a:p>
        </p:txBody>
      </p:sp>
      <p:sp>
        <p:nvSpPr>
          <p:cNvPr id="6" name="Obdélník 15"/>
          <p:cNvSpPr>
            <a:spLocks noChangeArrowheads="1"/>
          </p:cNvSpPr>
          <p:nvPr/>
        </p:nvSpPr>
        <p:spPr bwMode="auto">
          <a:xfrm>
            <a:off x="648296" y="2851278"/>
            <a:ext cx="51435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cs-CZ" altLang="cs-CZ" sz="2400" dirty="0">
                <a:latin typeface="Calibri" pitchFamily="34" charset="0"/>
              </a:rPr>
              <a:t>Kontrast</a:t>
            </a:r>
            <a:endParaRPr lang="en-US" altLang="cs-CZ" sz="2400" dirty="0">
              <a:latin typeface="Calibri" pitchFamily="34" charset="0"/>
            </a:endParaRPr>
          </a:p>
          <a:p>
            <a:pPr lvl="1" eaLnBrk="1" hangingPunct="1">
              <a:spcBef>
                <a:spcPct val="0"/>
              </a:spcBef>
              <a:buFontTx/>
              <a:buNone/>
            </a:pPr>
            <a:r>
              <a:rPr lang="en-US" altLang="cs-CZ" sz="2000" dirty="0" err="1">
                <a:latin typeface="Calibri" pitchFamily="34" charset="0"/>
              </a:rPr>
              <a:t>Rozdíly</a:t>
            </a:r>
            <a:r>
              <a:rPr lang="en-US" altLang="cs-CZ" sz="2000" dirty="0">
                <a:latin typeface="Calibri" pitchFamily="34" charset="0"/>
              </a:rPr>
              <a:t> v </a:t>
            </a:r>
            <a:r>
              <a:rPr lang="en-US" altLang="cs-CZ" sz="2000" dirty="0" err="1">
                <a:latin typeface="Calibri" pitchFamily="34" charset="0"/>
              </a:rPr>
              <a:t>obrazu</a:t>
            </a:r>
            <a:r>
              <a:rPr lang="en-US" altLang="cs-CZ" sz="2000" dirty="0">
                <a:latin typeface="Calibri" pitchFamily="34" charset="0"/>
              </a:rPr>
              <a:t> </a:t>
            </a:r>
            <a:r>
              <a:rPr lang="en-US" altLang="cs-CZ" sz="2000" dirty="0" err="1">
                <a:latin typeface="Calibri" pitchFamily="34" charset="0"/>
              </a:rPr>
              <a:t>mezi</a:t>
            </a:r>
            <a:r>
              <a:rPr lang="en-US" altLang="cs-CZ" sz="2000" dirty="0">
                <a:latin typeface="Calibri" pitchFamily="34" charset="0"/>
              </a:rPr>
              <a:t> </a:t>
            </a:r>
            <a:r>
              <a:rPr lang="en-US" altLang="cs-CZ" sz="2000" dirty="0" err="1">
                <a:latin typeface="Calibri" pitchFamily="34" charset="0"/>
              </a:rPr>
              <a:t>hlavním</a:t>
            </a:r>
            <a:r>
              <a:rPr lang="en-US" altLang="cs-CZ" sz="2000" dirty="0">
                <a:latin typeface="Calibri" pitchFamily="34" charset="0"/>
              </a:rPr>
              <a:t> </a:t>
            </a:r>
            <a:r>
              <a:rPr lang="en-US" altLang="cs-CZ" sz="2000" dirty="0" err="1">
                <a:latin typeface="Calibri" pitchFamily="34" charset="0"/>
              </a:rPr>
              <a:t>prvkem</a:t>
            </a:r>
            <a:r>
              <a:rPr lang="en-US" altLang="cs-CZ" sz="2000" dirty="0">
                <a:latin typeface="Calibri" pitchFamily="34" charset="0"/>
              </a:rPr>
              <a:t> a </a:t>
            </a:r>
            <a:r>
              <a:rPr lang="en-US" altLang="cs-CZ" sz="2000" dirty="0" err="1">
                <a:latin typeface="Calibri" pitchFamily="34" charset="0"/>
              </a:rPr>
              <a:t>pozadím</a:t>
            </a:r>
            <a:endParaRPr lang="en-US" altLang="cs-CZ" sz="2000" dirty="0">
              <a:latin typeface="Calibri" pitchFamily="34" charset="0"/>
            </a:endParaRPr>
          </a:p>
        </p:txBody>
      </p:sp>
      <p:sp>
        <p:nvSpPr>
          <p:cNvPr id="7" name="Obdélník 16"/>
          <p:cNvSpPr>
            <a:spLocks noChangeArrowheads="1"/>
          </p:cNvSpPr>
          <p:nvPr/>
        </p:nvSpPr>
        <p:spPr bwMode="auto">
          <a:xfrm>
            <a:off x="1092994" y="4425135"/>
            <a:ext cx="51435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cs-CZ" altLang="cs-CZ" sz="2400" dirty="0">
                <a:latin typeface="Calibri" pitchFamily="34" charset="0"/>
              </a:rPr>
              <a:t>Zvětšení</a:t>
            </a:r>
            <a:endParaRPr lang="en-US" altLang="cs-CZ" sz="2400" dirty="0">
              <a:latin typeface="Calibri" pitchFamily="34" charset="0"/>
            </a:endParaRPr>
          </a:p>
          <a:p>
            <a:pPr lvl="1" eaLnBrk="1" hangingPunct="1">
              <a:spcBef>
                <a:spcPct val="0"/>
              </a:spcBef>
              <a:buFontTx/>
              <a:buNone/>
            </a:pPr>
            <a:r>
              <a:rPr lang="en-US" altLang="cs-CZ" sz="2000" dirty="0" err="1">
                <a:latin typeface="Calibri" pitchFamily="34" charset="0"/>
              </a:rPr>
              <a:t>Vytvořit</a:t>
            </a:r>
            <a:r>
              <a:rPr lang="en-US" altLang="cs-CZ" sz="2000" dirty="0">
                <a:latin typeface="Calibri" pitchFamily="34" charset="0"/>
              </a:rPr>
              <a:t> </a:t>
            </a:r>
            <a:r>
              <a:rPr lang="en-US" altLang="cs-CZ" sz="2000" dirty="0" err="1">
                <a:latin typeface="Calibri" pitchFamily="34" charset="0"/>
              </a:rPr>
              <a:t>obraz</a:t>
            </a:r>
            <a:r>
              <a:rPr lang="en-US" altLang="cs-CZ" sz="2000" dirty="0">
                <a:latin typeface="Calibri" pitchFamily="34" charset="0"/>
              </a:rPr>
              <a:t> </a:t>
            </a:r>
            <a:r>
              <a:rPr lang="en-US" altLang="cs-CZ" sz="2000" dirty="0" err="1">
                <a:latin typeface="Calibri" pitchFamily="34" charset="0"/>
              </a:rPr>
              <a:t>dostatečné</a:t>
            </a:r>
            <a:r>
              <a:rPr lang="en-US" altLang="cs-CZ" sz="2000" dirty="0">
                <a:latin typeface="Calibri" pitchFamily="34" charset="0"/>
              </a:rPr>
              <a:t> </a:t>
            </a:r>
            <a:r>
              <a:rPr lang="en-US" altLang="cs-CZ" sz="2000" dirty="0" err="1">
                <a:latin typeface="Calibri" pitchFamily="34" charset="0"/>
              </a:rPr>
              <a:t>velikosti</a:t>
            </a:r>
            <a:r>
              <a:rPr lang="en-US" altLang="cs-CZ" sz="2000" dirty="0">
                <a:latin typeface="Calibri" pitchFamily="34" charset="0"/>
              </a:rPr>
              <a:t>, aby </a:t>
            </a:r>
            <a:r>
              <a:rPr lang="en-US" altLang="cs-CZ" sz="2000" dirty="0" err="1">
                <a:latin typeface="Calibri" pitchFamily="34" charset="0"/>
              </a:rPr>
              <a:t>byly</a:t>
            </a:r>
            <a:r>
              <a:rPr lang="en-US" altLang="cs-CZ" sz="2000" dirty="0">
                <a:latin typeface="Calibri" pitchFamily="34" charset="0"/>
              </a:rPr>
              <a:t> </a:t>
            </a:r>
            <a:r>
              <a:rPr lang="en-US" altLang="cs-CZ" sz="2000" dirty="0" err="1">
                <a:latin typeface="Calibri" pitchFamily="34" charset="0"/>
              </a:rPr>
              <a:t>okem</a:t>
            </a:r>
            <a:r>
              <a:rPr lang="en-US" altLang="cs-CZ" sz="2000" dirty="0">
                <a:latin typeface="Calibri" pitchFamily="34" charset="0"/>
              </a:rPr>
              <a:t> </a:t>
            </a:r>
            <a:r>
              <a:rPr lang="en-US" altLang="cs-CZ" sz="2000" dirty="0" err="1">
                <a:latin typeface="Calibri" pitchFamily="34" charset="0"/>
              </a:rPr>
              <a:t>rozeznatelné</a:t>
            </a:r>
            <a:r>
              <a:rPr lang="en-US" altLang="cs-CZ" sz="2000" dirty="0">
                <a:latin typeface="Calibri" pitchFamily="34" charset="0"/>
              </a:rPr>
              <a:t> </a:t>
            </a:r>
            <a:r>
              <a:rPr lang="en-US" altLang="cs-CZ" sz="2000" dirty="0" err="1">
                <a:latin typeface="Calibri" pitchFamily="34" charset="0"/>
              </a:rPr>
              <a:t>podrobnosti</a:t>
            </a:r>
            <a:r>
              <a:rPr lang="en-US" altLang="cs-CZ" sz="2000" dirty="0">
                <a:latin typeface="Calibri" pitchFamily="34" charset="0"/>
              </a:rPr>
              <a:t>. </a:t>
            </a:r>
            <a:endParaRPr lang="cs-CZ" altLang="cs-CZ" sz="2000" dirty="0">
              <a:latin typeface="Calibri" pitchFamily="34" charset="0"/>
            </a:endParaRPr>
          </a:p>
        </p:txBody>
      </p:sp>
      <p:pic>
        <p:nvPicPr>
          <p:cNvPr id="8" name="Picture 8" descr="http://cmp.felk.cvut.cz/%7Ecechj/student_projects/facial_video_superresolu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4271" y="1644633"/>
            <a:ext cx="2361580" cy="1267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http://shutter.t-dimension.com/wp-content/uploads/2011/04/031high-contras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1133" y="3001519"/>
            <a:ext cx="3468738" cy="13012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35181" y="4387909"/>
            <a:ext cx="1653374" cy="1993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073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500"/>
                                        <p:tgtEl>
                                          <p:spTgt spid="6">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fade">
                                      <p:cBhvr>
                                        <p:cTn id="20" dur="500"/>
                                        <p:tgtEl>
                                          <p:spTgt spid="7">
                                            <p:txEl>
                                              <p:pRg st="0" end="0"/>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fade">
                                      <p:cBhvr>
                                        <p:cTn id="23"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1">
            <a:extLst>
              <a:ext uri="{FF2B5EF4-FFF2-40B4-BE49-F238E27FC236}">
                <a16:creationId xmlns:a16="http://schemas.microsoft.com/office/drawing/2014/main" id="{C363FD70-01C5-4320-865E-534B20E22042}"/>
              </a:ext>
            </a:extLst>
          </p:cNvPr>
          <p:cNvSpPr txBox="1">
            <a:spLocks noChangeArrowheads="1"/>
          </p:cNvSpPr>
          <p:nvPr/>
        </p:nvSpPr>
        <p:spPr bwMode="auto">
          <a:xfrm>
            <a:off x="5364163" y="6303963"/>
            <a:ext cx="3122612" cy="3381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600" b="0"/>
              <a:t>Chlamydomonas (měřítko 1 µm)</a:t>
            </a:r>
          </a:p>
        </p:txBody>
      </p:sp>
      <p:graphicFrame>
        <p:nvGraphicFramePr>
          <p:cNvPr id="5" name="Object 8">
            <a:extLst>
              <a:ext uri="{FF2B5EF4-FFF2-40B4-BE49-F238E27FC236}">
                <a16:creationId xmlns:a16="http://schemas.microsoft.com/office/drawing/2014/main" id="{75761ACA-AA40-456B-A7C7-0889932BFE83}"/>
              </a:ext>
            </a:extLst>
          </p:cNvPr>
          <p:cNvGraphicFramePr>
            <a:graphicFrameLocks noGrp="1" noChangeAspect="1"/>
          </p:cNvGraphicFramePr>
          <p:nvPr>
            <p:ph sz="quarter" idx="4294967295"/>
          </p:nvPr>
        </p:nvGraphicFramePr>
        <p:xfrm>
          <a:off x="1187450" y="1125538"/>
          <a:ext cx="6553200" cy="2876550"/>
        </p:xfrm>
        <a:graphic>
          <a:graphicData uri="http://schemas.openxmlformats.org/presentationml/2006/ole">
            <mc:AlternateContent xmlns:mc="http://schemas.openxmlformats.org/markup-compatibility/2006">
              <mc:Choice xmlns:v="urn:schemas-microsoft-com:vml" Requires="v">
                <p:oleObj spid="_x0000_s57363" name="Image" r:id="rId3" imgW="9079365" imgH="3987302" progId="Photoshop.Image.6">
                  <p:embed/>
                </p:oleObj>
              </mc:Choice>
              <mc:Fallback>
                <p:oleObj name="Image" r:id="rId3" imgW="9079365" imgH="3987302"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1125538"/>
                        <a:ext cx="6553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 name="Picture 9" descr="biomembrana%2Ejpg">
            <a:extLst>
              <a:ext uri="{FF2B5EF4-FFF2-40B4-BE49-F238E27FC236}">
                <a16:creationId xmlns:a16="http://schemas.microsoft.com/office/drawing/2014/main" id="{72C36A33-6BC8-47F7-AC49-B30A0DB6C938}"/>
              </a:ext>
            </a:extLst>
          </p:cNvPr>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a:off x="682625" y="4221163"/>
            <a:ext cx="4176713" cy="21002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10" descr="etching11">
            <a:extLst>
              <a:ext uri="{FF2B5EF4-FFF2-40B4-BE49-F238E27FC236}">
                <a16:creationId xmlns:a16="http://schemas.microsoft.com/office/drawing/2014/main" id="{19456D03-10D0-42A5-B0D5-492F5843FF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84800" y="4221163"/>
            <a:ext cx="293370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7">
            <a:extLst>
              <a:ext uri="{FF2B5EF4-FFF2-40B4-BE49-F238E27FC236}">
                <a16:creationId xmlns:a16="http://schemas.microsoft.com/office/drawing/2014/main" id="{CE3E89CE-4B7D-4DDF-ACDD-B3E5A7FBA60E}"/>
              </a:ext>
            </a:extLst>
          </p:cNvPr>
          <p:cNvSpPr>
            <a:spLocks noGrp="1" noChangeArrowheads="1"/>
          </p:cNvSpPr>
          <p:nvPr>
            <p:ph type="title"/>
          </p:nvPr>
        </p:nvSpPr>
        <p:spPr>
          <a:xfrm>
            <a:off x="179388" y="188913"/>
            <a:ext cx="8785225" cy="687387"/>
          </a:xfrm>
          <a:noFill/>
        </p:spPr>
        <p:txBody>
          <a:bodyPr>
            <a:normAutofit fontScale="90000"/>
          </a:bodyPr>
          <a:lstStyle/>
          <a:p>
            <a:pPr eaLnBrk="1" hangingPunct="1"/>
            <a:r>
              <a:rPr lang="cs-CZ" altLang="cs-CZ" sz="3200" dirty="0" err="1">
                <a:solidFill>
                  <a:schemeClr val="tx1"/>
                </a:solidFill>
              </a:rPr>
              <a:t>Freeze</a:t>
            </a:r>
            <a:r>
              <a:rPr lang="cs-CZ" altLang="cs-CZ" sz="3200" dirty="0">
                <a:solidFill>
                  <a:schemeClr val="tx1"/>
                </a:solidFill>
              </a:rPr>
              <a:t> </a:t>
            </a:r>
            <a:r>
              <a:rPr lang="cs-CZ" altLang="cs-CZ" sz="3200" dirty="0" err="1">
                <a:solidFill>
                  <a:schemeClr val="tx1"/>
                </a:solidFill>
              </a:rPr>
              <a:t>fracturing</a:t>
            </a:r>
            <a:r>
              <a:rPr lang="cs-CZ" altLang="cs-CZ" sz="3200" dirty="0">
                <a:solidFill>
                  <a:schemeClr val="tx1"/>
                </a:solidFill>
              </a:rPr>
              <a:t> and </a:t>
            </a:r>
            <a:r>
              <a:rPr lang="cs-CZ" altLang="cs-CZ" sz="3200" dirty="0" err="1">
                <a:solidFill>
                  <a:schemeClr val="tx1"/>
                </a:solidFill>
              </a:rPr>
              <a:t>etching</a:t>
            </a:r>
            <a:br>
              <a:rPr lang="cs-CZ" altLang="cs-CZ" sz="3200" dirty="0">
                <a:solidFill>
                  <a:schemeClr val="tx1"/>
                </a:solidFill>
              </a:rPr>
            </a:br>
            <a:r>
              <a:rPr lang="cs-CZ" altLang="cs-CZ" sz="3200" dirty="0"/>
              <a:t>Mrazové lámání a leptání</a:t>
            </a:r>
            <a:endParaRPr lang="cs-CZ" altLang="cs-CZ" sz="3200" dirty="0">
              <a:solidFill>
                <a:schemeClr val="tx1"/>
              </a:solidFill>
            </a:endParaRPr>
          </a:p>
        </p:txBody>
      </p:sp>
    </p:spTree>
    <p:extLst>
      <p:ext uri="{BB962C8B-B14F-4D97-AF65-F5344CB8AC3E}">
        <p14:creationId xmlns:p14="http://schemas.microsoft.com/office/powerpoint/2010/main" val="9697176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5">
            <a:extLst>
              <a:ext uri="{FF2B5EF4-FFF2-40B4-BE49-F238E27FC236}">
                <a16:creationId xmlns:a16="http://schemas.microsoft.com/office/drawing/2014/main" id="{A20DD839-20CF-4AD2-B46F-9B5F92697B63}"/>
              </a:ext>
            </a:extLst>
          </p:cNvPr>
          <p:cNvSpPr>
            <a:spLocks noChangeArrowheads="1"/>
          </p:cNvSpPr>
          <p:nvPr/>
        </p:nvSpPr>
        <p:spPr bwMode="auto">
          <a:xfrm>
            <a:off x="1109861" y="6021388"/>
            <a:ext cx="4067175" cy="3397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1600" b="0"/>
              <a:t>Kvasinka </a:t>
            </a:r>
            <a:r>
              <a:rPr lang="cs-CZ" altLang="cs-CZ" sz="1600" b="0" i="1"/>
              <a:t>Saccharomyces cerevisiae</a:t>
            </a:r>
            <a:endParaRPr lang="cs-CZ" altLang="cs-CZ" sz="1600" b="0"/>
          </a:p>
        </p:txBody>
      </p:sp>
      <p:sp>
        <p:nvSpPr>
          <p:cNvPr id="32772" name="Rectangle 7">
            <a:extLst>
              <a:ext uri="{FF2B5EF4-FFF2-40B4-BE49-F238E27FC236}">
                <a16:creationId xmlns:a16="http://schemas.microsoft.com/office/drawing/2014/main" id="{C5212D95-BF58-450B-925E-54A534A51DBD}"/>
              </a:ext>
            </a:extLst>
          </p:cNvPr>
          <p:cNvSpPr>
            <a:spLocks noGrp="1" noChangeArrowheads="1"/>
          </p:cNvSpPr>
          <p:nvPr>
            <p:ph type="title"/>
          </p:nvPr>
        </p:nvSpPr>
        <p:spPr>
          <a:xfrm>
            <a:off x="179388" y="188913"/>
            <a:ext cx="8785225" cy="687387"/>
          </a:xfrm>
          <a:noFill/>
        </p:spPr>
        <p:txBody>
          <a:bodyPr/>
          <a:lstStyle/>
          <a:p>
            <a:r>
              <a:rPr lang="cs-CZ" altLang="cs-CZ" sz="3200" dirty="0" err="1">
                <a:solidFill>
                  <a:schemeClr val="tx1"/>
                </a:solidFill>
              </a:rPr>
              <a:t>Freeze</a:t>
            </a:r>
            <a:r>
              <a:rPr lang="cs-CZ" altLang="cs-CZ" sz="3200" dirty="0">
                <a:solidFill>
                  <a:schemeClr val="tx1"/>
                </a:solidFill>
              </a:rPr>
              <a:t> </a:t>
            </a:r>
            <a:r>
              <a:rPr lang="cs-CZ" altLang="cs-CZ" sz="3200" dirty="0" err="1">
                <a:solidFill>
                  <a:schemeClr val="tx1"/>
                </a:solidFill>
              </a:rPr>
              <a:t>fracturing</a:t>
            </a:r>
            <a:r>
              <a:rPr lang="cs-CZ" altLang="cs-CZ" sz="3200" dirty="0">
                <a:solidFill>
                  <a:schemeClr val="tx1"/>
                </a:solidFill>
              </a:rPr>
              <a:t> and </a:t>
            </a:r>
            <a:r>
              <a:rPr lang="cs-CZ" altLang="cs-CZ" sz="3200" dirty="0" err="1">
                <a:solidFill>
                  <a:schemeClr val="tx1"/>
                </a:solidFill>
              </a:rPr>
              <a:t>etching</a:t>
            </a:r>
            <a:r>
              <a:rPr lang="cs-CZ" altLang="cs-CZ" sz="3200" dirty="0">
                <a:solidFill>
                  <a:schemeClr val="tx1"/>
                </a:solidFill>
              </a:rPr>
              <a:t> - výsledný obraz</a:t>
            </a:r>
          </a:p>
        </p:txBody>
      </p:sp>
      <p:pic>
        <p:nvPicPr>
          <p:cNvPr id="32773" name="Picture 7" descr="kvas freeze">
            <a:extLst>
              <a:ext uri="{FF2B5EF4-FFF2-40B4-BE49-F238E27FC236}">
                <a16:creationId xmlns:a16="http://schemas.microsoft.com/office/drawing/2014/main" id="{BAF2DADD-35BA-456A-A268-B83BE2504D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2086" y="1125538"/>
            <a:ext cx="3986213"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2" name="TextovéPole 1"/>
          <p:cNvSpPr txBox="1"/>
          <p:nvPr/>
        </p:nvSpPr>
        <p:spPr>
          <a:xfrm>
            <a:off x="5724128" y="2204864"/>
            <a:ext cx="1728192" cy="369332"/>
          </a:xfrm>
          <a:prstGeom prst="rect">
            <a:avLst/>
          </a:prstGeom>
          <a:noFill/>
        </p:spPr>
        <p:txBody>
          <a:bodyPr wrap="square" rtlCol="0">
            <a:spAutoFit/>
          </a:bodyPr>
          <a:lstStyle/>
          <a:p>
            <a:r>
              <a:rPr lang="cs-CZ" dirty="0"/>
              <a:t>jádro</a:t>
            </a:r>
          </a:p>
        </p:txBody>
      </p:sp>
      <p:sp>
        <p:nvSpPr>
          <p:cNvPr id="7" name="TextovéPole 6"/>
          <p:cNvSpPr txBox="1"/>
          <p:nvPr/>
        </p:nvSpPr>
        <p:spPr>
          <a:xfrm>
            <a:off x="5724128" y="2922335"/>
            <a:ext cx="1728192" cy="369332"/>
          </a:xfrm>
          <a:prstGeom prst="rect">
            <a:avLst/>
          </a:prstGeom>
          <a:noFill/>
        </p:spPr>
        <p:txBody>
          <a:bodyPr wrap="square" rtlCol="0">
            <a:spAutoFit/>
          </a:bodyPr>
          <a:lstStyle/>
          <a:p>
            <a:r>
              <a:rPr lang="cs-CZ" dirty="0"/>
              <a:t>cytoplasma</a:t>
            </a:r>
          </a:p>
        </p:txBody>
      </p:sp>
      <p:sp>
        <p:nvSpPr>
          <p:cNvPr id="8" name="TextovéPole 7"/>
          <p:cNvSpPr txBox="1"/>
          <p:nvPr/>
        </p:nvSpPr>
        <p:spPr>
          <a:xfrm>
            <a:off x="5724128" y="3291667"/>
            <a:ext cx="1728192" cy="369332"/>
          </a:xfrm>
          <a:prstGeom prst="rect">
            <a:avLst/>
          </a:prstGeom>
          <a:noFill/>
        </p:spPr>
        <p:txBody>
          <a:bodyPr wrap="square" rtlCol="0">
            <a:spAutoFit/>
          </a:bodyPr>
          <a:lstStyle/>
          <a:p>
            <a:r>
              <a:rPr lang="cs-CZ" dirty="0"/>
              <a:t>mitochondrie</a:t>
            </a:r>
          </a:p>
        </p:txBody>
      </p:sp>
      <p:sp>
        <p:nvSpPr>
          <p:cNvPr id="9" name="TextovéPole 8"/>
          <p:cNvSpPr txBox="1"/>
          <p:nvPr/>
        </p:nvSpPr>
        <p:spPr>
          <a:xfrm>
            <a:off x="5724128" y="2553003"/>
            <a:ext cx="3312368" cy="369332"/>
          </a:xfrm>
          <a:prstGeom prst="rect">
            <a:avLst/>
          </a:prstGeom>
          <a:noFill/>
        </p:spPr>
        <p:txBody>
          <a:bodyPr wrap="square" rtlCol="0">
            <a:spAutoFit/>
          </a:bodyPr>
          <a:lstStyle/>
          <a:p>
            <a:r>
              <a:rPr lang="cs-CZ" dirty="0"/>
              <a:t>póry v jaderné membráně</a:t>
            </a:r>
          </a:p>
        </p:txBody>
      </p:sp>
      <p:cxnSp>
        <p:nvCxnSpPr>
          <p:cNvPr id="5" name="Přímá spojnice se šipkou 4"/>
          <p:cNvCxnSpPr/>
          <p:nvPr/>
        </p:nvCxnSpPr>
        <p:spPr>
          <a:xfrm flipH="1">
            <a:off x="4493915" y="2389530"/>
            <a:ext cx="1080120" cy="532805"/>
          </a:xfrm>
          <a:prstGeom prst="straightConnector1">
            <a:avLst/>
          </a:prstGeom>
          <a:ln w="28575">
            <a:solidFill>
              <a:srgbClr val="002060"/>
            </a:solidFill>
            <a:tailEnd type="arrow"/>
          </a:ln>
        </p:spPr>
        <p:style>
          <a:lnRef idx="1">
            <a:schemeClr val="dk1"/>
          </a:lnRef>
          <a:fillRef idx="0">
            <a:schemeClr val="dk1"/>
          </a:fillRef>
          <a:effectRef idx="0">
            <a:schemeClr val="dk1"/>
          </a:effectRef>
          <a:fontRef idx="minor">
            <a:schemeClr val="tx1"/>
          </a:fontRef>
        </p:style>
      </p:cxnSp>
      <p:cxnSp>
        <p:nvCxnSpPr>
          <p:cNvPr id="10" name="Přímá spojnice se šipkou 9"/>
          <p:cNvCxnSpPr/>
          <p:nvPr/>
        </p:nvCxnSpPr>
        <p:spPr>
          <a:xfrm flipH="1">
            <a:off x="4291013" y="2852936"/>
            <a:ext cx="1433117" cy="597495"/>
          </a:xfrm>
          <a:prstGeom prst="straightConnector1">
            <a:avLst/>
          </a:prstGeom>
          <a:ln w="28575">
            <a:solidFill>
              <a:srgbClr val="002060"/>
            </a:solidFill>
            <a:tailEnd type="arrow"/>
          </a:ln>
        </p:spPr>
        <p:style>
          <a:lnRef idx="1">
            <a:schemeClr val="dk1"/>
          </a:lnRef>
          <a:fillRef idx="0">
            <a:schemeClr val="dk1"/>
          </a:fillRef>
          <a:effectRef idx="0">
            <a:schemeClr val="dk1"/>
          </a:effectRef>
          <a:fontRef idx="minor">
            <a:schemeClr val="tx1"/>
          </a:fontRef>
        </p:style>
      </p:cxnSp>
      <p:cxnSp>
        <p:nvCxnSpPr>
          <p:cNvPr id="12" name="Přímá spojnice se šipkou 11"/>
          <p:cNvCxnSpPr>
            <a:stCxn id="7" idx="1"/>
          </p:cNvCxnSpPr>
          <p:nvPr/>
        </p:nvCxnSpPr>
        <p:spPr>
          <a:xfrm flipH="1">
            <a:off x="4925963" y="3107001"/>
            <a:ext cx="798165" cy="1042079"/>
          </a:xfrm>
          <a:prstGeom prst="straightConnector1">
            <a:avLst/>
          </a:prstGeom>
          <a:ln w="28575">
            <a:solidFill>
              <a:srgbClr val="002060"/>
            </a:solidFill>
            <a:tailEnd type="arrow"/>
          </a:ln>
        </p:spPr>
        <p:style>
          <a:lnRef idx="1">
            <a:schemeClr val="dk1"/>
          </a:lnRef>
          <a:fillRef idx="0">
            <a:schemeClr val="dk1"/>
          </a:fillRef>
          <a:effectRef idx="0">
            <a:schemeClr val="dk1"/>
          </a:effectRef>
          <a:fontRef idx="minor">
            <a:schemeClr val="tx1"/>
          </a:fontRef>
        </p:style>
      </p:cxnSp>
      <p:cxnSp>
        <p:nvCxnSpPr>
          <p:cNvPr id="14" name="Přímá spojnice se šipkou 13"/>
          <p:cNvCxnSpPr/>
          <p:nvPr/>
        </p:nvCxnSpPr>
        <p:spPr>
          <a:xfrm flipH="1">
            <a:off x="4709939" y="3628040"/>
            <a:ext cx="1014189" cy="1313128"/>
          </a:xfrm>
          <a:prstGeom prst="straightConnector1">
            <a:avLst/>
          </a:prstGeom>
          <a:ln w="28575">
            <a:solidFill>
              <a:srgbClr val="002060"/>
            </a:solidFill>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981253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descr="BF812-141">
            <a:extLst>
              <a:ext uri="{FF2B5EF4-FFF2-40B4-BE49-F238E27FC236}">
                <a16:creationId xmlns:a16="http://schemas.microsoft.com/office/drawing/2014/main" id="{BB4B5730-1277-4E5B-8A47-C4D2F14DA678}"/>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11882" y="2276401"/>
            <a:ext cx="4608513" cy="3446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19" name="Picture 4" descr="BF812-03">
            <a:extLst>
              <a:ext uri="{FF2B5EF4-FFF2-40B4-BE49-F238E27FC236}">
                <a16:creationId xmlns:a16="http://schemas.microsoft.com/office/drawing/2014/main" id="{DEA54DF9-B5E9-446B-BB1F-D88BA6B29735}"/>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796136" y="2996952"/>
            <a:ext cx="2911475" cy="2192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4821" name="Text Box 6">
            <a:extLst>
              <a:ext uri="{FF2B5EF4-FFF2-40B4-BE49-F238E27FC236}">
                <a16:creationId xmlns:a16="http://schemas.microsoft.com/office/drawing/2014/main" id="{62732110-05BF-4543-B7F0-CF8BADCB6B53}"/>
              </a:ext>
            </a:extLst>
          </p:cNvPr>
          <p:cNvSpPr txBox="1">
            <a:spLocks noChangeArrowheads="1"/>
          </p:cNvSpPr>
          <p:nvPr/>
        </p:nvSpPr>
        <p:spPr bwMode="auto">
          <a:xfrm>
            <a:off x="755576" y="5837147"/>
            <a:ext cx="315663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1600" b="0" dirty="0"/>
              <a:t>Leukemická buněčná linie HL-60</a:t>
            </a:r>
          </a:p>
        </p:txBody>
      </p:sp>
      <p:sp>
        <p:nvSpPr>
          <p:cNvPr id="34824" name="Rectangle 7">
            <a:extLst>
              <a:ext uri="{FF2B5EF4-FFF2-40B4-BE49-F238E27FC236}">
                <a16:creationId xmlns:a16="http://schemas.microsoft.com/office/drawing/2014/main" id="{E0155C58-FA03-42D7-953C-1C2AF3D092B1}"/>
              </a:ext>
            </a:extLst>
          </p:cNvPr>
          <p:cNvSpPr>
            <a:spLocks noGrp="1" noChangeArrowheads="1"/>
          </p:cNvSpPr>
          <p:nvPr>
            <p:ph type="title"/>
          </p:nvPr>
        </p:nvSpPr>
        <p:spPr>
          <a:xfrm>
            <a:off x="179388" y="188913"/>
            <a:ext cx="8785225" cy="687387"/>
          </a:xfrm>
          <a:noFill/>
        </p:spPr>
        <p:txBody>
          <a:bodyPr/>
          <a:lstStyle/>
          <a:p>
            <a:r>
              <a:rPr lang="cs-CZ" altLang="cs-CZ" sz="3200" dirty="0" err="1">
                <a:solidFill>
                  <a:schemeClr val="tx1"/>
                </a:solidFill>
              </a:rPr>
              <a:t>Freeze</a:t>
            </a:r>
            <a:r>
              <a:rPr lang="cs-CZ" altLang="cs-CZ" sz="3200" dirty="0">
                <a:solidFill>
                  <a:schemeClr val="tx1"/>
                </a:solidFill>
              </a:rPr>
              <a:t> </a:t>
            </a:r>
            <a:r>
              <a:rPr lang="cs-CZ" altLang="cs-CZ" sz="3200" dirty="0" err="1">
                <a:solidFill>
                  <a:schemeClr val="tx1"/>
                </a:solidFill>
              </a:rPr>
              <a:t>fracturing</a:t>
            </a:r>
            <a:r>
              <a:rPr lang="cs-CZ" altLang="cs-CZ" sz="3200" dirty="0">
                <a:solidFill>
                  <a:schemeClr val="tx1"/>
                </a:solidFill>
              </a:rPr>
              <a:t> and </a:t>
            </a:r>
            <a:r>
              <a:rPr lang="cs-CZ" altLang="cs-CZ" sz="3200" dirty="0" err="1">
                <a:solidFill>
                  <a:schemeClr val="tx1"/>
                </a:solidFill>
              </a:rPr>
              <a:t>etching</a:t>
            </a:r>
            <a:r>
              <a:rPr lang="cs-CZ" altLang="cs-CZ" sz="3200" dirty="0">
                <a:solidFill>
                  <a:schemeClr val="tx1"/>
                </a:solidFill>
              </a:rPr>
              <a:t> - výsledný obraz</a:t>
            </a:r>
          </a:p>
        </p:txBody>
      </p:sp>
      <p:sp>
        <p:nvSpPr>
          <p:cNvPr id="34825" name="Text Box 8">
            <a:extLst>
              <a:ext uri="{FF2B5EF4-FFF2-40B4-BE49-F238E27FC236}">
                <a16:creationId xmlns:a16="http://schemas.microsoft.com/office/drawing/2014/main" id="{49BDFE1A-8FC9-45D8-A756-4834D31DC698}"/>
              </a:ext>
            </a:extLst>
          </p:cNvPr>
          <p:cNvSpPr txBox="1">
            <a:spLocks noChangeArrowheads="1"/>
          </p:cNvSpPr>
          <p:nvPr/>
        </p:nvSpPr>
        <p:spPr bwMode="auto">
          <a:xfrm>
            <a:off x="323850" y="836613"/>
            <a:ext cx="8496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2000" b="0"/>
              <a:t>detailního pozorování povrchu jaderné membrány</a:t>
            </a:r>
          </a:p>
        </p:txBody>
      </p:sp>
    </p:spTree>
    <p:extLst>
      <p:ext uri="{BB962C8B-B14F-4D97-AF65-F5344CB8AC3E}">
        <p14:creationId xmlns:p14="http://schemas.microsoft.com/office/powerpoint/2010/main" val="212219209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ultarenky rez">
            <a:extLst>
              <a:ext uri="{FF2B5EF4-FFF2-40B4-BE49-F238E27FC236}">
                <a16:creationId xmlns:a16="http://schemas.microsoft.com/office/drawing/2014/main" id="{48B389C6-F820-4D26-8631-5F8D258A830D}"/>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rot="10800000">
            <a:off x="344488" y="1268413"/>
            <a:ext cx="4081462" cy="4752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5843" name="Picture 3" descr="FE">
            <a:extLst>
              <a:ext uri="{FF2B5EF4-FFF2-40B4-BE49-F238E27FC236}">
                <a16:creationId xmlns:a16="http://schemas.microsoft.com/office/drawing/2014/main" id="{2E47B570-6AA1-497D-BC4B-30BB188B680C}"/>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4548188" y="1341438"/>
            <a:ext cx="4124325" cy="4751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4" name="Text Box 5">
            <a:extLst>
              <a:ext uri="{FF2B5EF4-FFF2-40B4-BE49-F238E27FC236}">
                <a16:creationId xmlns:a16="http://schemas.microsoft.com/office/drawing/2014/main" id="{028A1F9D-7D43-4DF8-B017-1D7D5AF14B1D}"/>
              </a:ext>
            </a:extLst>
          </p:cNvPr>
          <p:cNvSpPr txBox="1">
            <a:spLocks noChangeArrowheads="1"/>
          </p:cNvSpPr>
          <p:nvPr/>
        </p:nvSpPr>
        <p:spPr bwMode="auto">
          <a:xfrm>
            <a:off x="5053013" y="6092825"/>
            <a:ext cx="3125787"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1600" b="0"/>
              <a:t>živočišná buňka - freeze-etching</a:t>
            </a:r>
          </a:p>
        </p:txBody>
      </p:sp>
      <p:sp>
        <p:nvSpPr>
          <p:cNvPr id="35845" name="Text Box 5">
            <a:extLst>
              <a:ext uri="{FF2B5EF4-FFF2-40B4-BE49-F238E27FC236}">
                <a16:creationId xmlns:a16="http://schemas.microsoft.com/office/drawing/2014/main" id="{D570FF58-D24B-4148-9617-6DB98374B7A3}"/>
              </a:ext>
            </a:extLst>
          </p:cNvPr>
          <p:cNvSpPr txBox="1">
            <a:spLocks noChangeArrowheads="1"/>
          </p:cNvSpPr>
          <p:nvPr/>
        </p:nvSpPr>
        <p:spPr bwMode="auto">
          <a:xfrm>
            <a:off x="838200" y="6094413"/>
            <a:ext cx="3103563"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1600" b="0"/>
              <a:t>živočišná buňka - ultratenký řez</a:t>
            </a:r>
          </a:p>
        </p:txBody>
      </p:sp>
      <p:sp>
        <p:nvSpPr>
          <p:cNvPr id="35846" name="Rectangle 2">
            <a:extLst>
              <a:ext uri="{FF2B5EF4-FFF2-40B4-BE49-F238E27FC236}">
                <a16:creationId xmlns:a16="http://schemas.microsoft.com/office/drawing/2014/main" id="{891D21F2-6268-450A-A0BF-682356D2A2CC}"/>
              </a:ext>
            </a:extLst>
          </p:cNvPr>
          <p:cNvSpPr>
            <a:spLocks noGrp="1" noChangeArrowheads="1"/>
          </p:cNvSpPr>
          <p:nvPr>
            <p:ph type="title"/>
          </p:nvPr>
        </p:nvSpPr>
        <p:spPr>
          <a:xfrm>
            <a:off x="179388" y="188913"/>
            <a:ext cx="8785225" cy="863600"/>
          </a:xfrm>
          <a:noFill/>
        </p:spPr>
        <p:txBody>
          <a:bodyPr>
            <a:normAutofit fontScale="90000"/>
          </a:bodyPr>
          <a:lstStyle/>
          <a:p>
            <a:pPr eaLnBrk="1" hangingPunct="1"/>
            <a:r>
              <a:rPr lang="cs-CZ" altLang="cs-CZ" sz="3200" dirty="0">
                <a:solidFill>
                  <a:schemeClr val="tx1"/>
                </a:solidFill>
              </a:rPr>
              <a:t>Srovnání ultratenkého řezu </a:t>
            </a:r>
            <a:br>
              <a:rPr lang="cs-CZ" altLang="cs-CZ" sz="3200" dirty="0">
                <a:solidFill>
                  <a:schemeClr val="tx1"/>
                </a:solidFill>
              </a:rPr>
            </a:br>
            <a:r>
              <a:rPr lang="cs-CZ" altLang="cs-CZ" sz="3200" dirty="0">
                <a:solidFill>
                  <a:schemeClr val="tx1"/>
                </a:solidFill>
              </a:rPr>
              <a:t>a repliky z </a:t>
            </a:r>
            <a:r>
              <a:rPr lang="cs-CZ" altLang="cs-CZ" sz="3200" dirty="0" err="1">
                <a:solidFill>
                  <a:schemeClr val="tx1"/>
                </a:solidFill>
              </a:rPr>
              <a:t>freeze-etching</a:t>
            </a:r>
            <a:endParaRPr lang="cs-CZ" altLang="cs-CZ" sz="3200" dirty="0">
              <a:solidFill>
                <a:schemeClr val="tx1"/>
              </a:solidFill>
            </a:endParaRPr>
          </a:p>
        </p:txBody>
      </p:sp>
    </p:spTree>
    <p:extLst>
      <p:ext uri="{BB962C8B-B14F-4D97-AF65-F5344CB8AC3E}">
        <p14:creationId xmlns:p14="http://schemas.microsoft.com/office/powerpoint/2010/main" val="3767397526"/>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72840" y="6648"/>
            <a:ext cx="8229600" cy="1143000"/>
          </a:xfrm>
        </p:spPr>
        <p:txBody>
          <a:bodyPr>
            <a:normAutofit/>
          </a:bodyPr>
          <a:lstStyle/>
          <a:p>
            <a:r>
              <a:rPr lang="cs-CZ" sz="3600" dirty="0"/>
              <a:t>Stínění kovem</a:t>
            </a:r>
          </a:p>
        </p:txBody>
      </p:sp>
      <p:sp>
        <p:nvSpPr>
          <p:cNvPr id="7" name="Zástupný symbol pro obsah 6"/>
          <p:cNvSpPr>
            <a:spLocks noGrp="1"/>
          </p:cNvSpPr>
          <p:nvPr>
            <p:ph idx="1"/>
          </p:nvPr>
        </p:nvSpPr>
        <p:spPr>
          <a:xfrm>
            <a:off x="467544" y="1484784"/>
            <a:ext cx="4618856" cy="2952328"/>
          </a:xfrm>
        </p:spPr>
        <p:txBody>
          <a:bodyPr>
            <a:normAutofit/>
          </a:bodyPr>
          <a:lstStyle/>
          <a:p>
            <a:r>
              <a:rPr lang="cs-CZ" sz="1800" dirty="0"/>
              <a:t>Stínování spočívá v pokrývání preparátu tenkou vrstvou kovu. Při pokovování je preparát nakloněný, což zajistí zvýraznění jemných fibrilárních struktur a detailů malých makromolekul, např. kolagenu, DNA, RNA, ribozomů nebo buněčné stěny.</a:t>
            </a:r>
          </a:p>
          <a:p>
            <a:endParaRPr lang="cs-CZ" sz="1800" dirty="0"/>
          </a:p>
          <a:p>
            <a:r>
              <a:rPr lang="cs-CZ" sz="1800" dirty="0"/>
              <a:t>pokovování se provádí ve vakuu (10</a:t>
            </a:r>
            <a:r>
              <a:rPr lang="cs-CZ" sz="1800" baseline="30000" dirty="0"/>
              <a:t>-4</a:t>
            </a:r>
            <a:r>
              <a:rPr lang="cs-CZ" sz="1800" dirty="0"/>
              <a:t> Pa)</a:t>
            </a:r>
          </a:p>
        </p:txBody>
      </p:sp>
      <p:pic>
        <p:nvPicPr>
          <p:cNvPr id="58374" name="Picture 6" descr="Související obrázek"/>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365438" y="1340768"/>
            <a:ext cx="3491345" cy="44704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Object 6">
            <a:extLst>
              <a:ext uri="{FF2B5EF4-FFF2-40B4-BE49-F238E27FC236}">
                <a16:creationId xmlns:a16="http://schemas.microsoft.com/office/drawing/2014/main" id="{2AAF2B7E-2B26-4257-9351-A60EC00C49E0}"/>
              </a:ext>
            </a:extLst>
          </p:cNvPr>
          <p:cNvGraphicFramePr>
            <a:graphicFrameLocks noChangeAspect="1"/>
          </p:cNvGraphicFramePr>
          <p:nvPr>
            <p:extLst>
              <p:ext uri="{D42A27DB-BD31-4B8C-83A1-F6EECF244321}">
                <p14:modId xmlns:p14="http://schemas.microsoft.com/office/powerpoint/2010/main" val="3742376768"/>
              </p:ext>
            </p:extLst>
          </p:nvPr>
        </p:nvGraphicFramePr>
        <p:xfrm>
          <a:off x="1187624" y="4313027"/>
          <a:ext cx="2520280" cy="2292259"/>
        </p:xfrm>
        <a:graphic>
          <a:graphicData uri="http://schemas.openxmlformats.org/presentationml/2006/ole">
            <mc:AlternateContent xmlns:mc="http://schemas.openxmlformats.org/markup-compatibility/2006">
              <mc:Choice xmlns:v="urn:schemas-microsoft-com:vml" Requires="v">
                <p:oleObj spid="_x0000_s58391" name="CorelPhotoPaint.Image.9" r:id="rId4" imgW="17244444" imgH="15682540" progId="CorelPhotoPaint.Image.9">
                  <p:embed/>
                </p:oleObj>
              </mc:Choice>
              <mc:Fallback>
                <p:oleObj name="CorelPhotoPaint.Image.9" r:id="rId4" imgW="17244444" imgH="15682540" progId="CorelPhotoPaint.Image.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624" y="4313027"/>
                        <a:ext cx="2520280" cy="2292259"/>
                      </a:xfrm>
                      <a:prstGeom prst="rect">
                        <a:avLst/>
                      </a:prstGeom>
                      <a:noFill/>
                      <a:ln>
                        <a:noFill/>
                      </a:ln>
                    </p:spPr>
                  </p:pic>
                </p:oleObj>
              </mc:Fallback>
            </mc:AlternateContent>
          </a:graphicData>
        </a:graphic>
      </p:graphicFrame>
      <p:sp>
        <p:nvSpPr>
          <p:cNvPr id="13" name="Rectangle 7">
            <a:extLst>
              <a:ext uri="{FF2B5EF4-FFF2-40B4-BE49-F238E27FC236}">
                <a16:creationId xmlns:a16="http://schemas.microsoft.com/office/drawing/2014/main" id="{C7D8459A-A57E-4ACF-8123-658E9F54858C}"/>
              </a:ext>
            </a:extLst>
          </p:cNvPr>
          <p:cNvSpPr>
            <a:spLocks noChangeArrowheads="1"/>
          </p:cNvSpPr>
          <p:nvPr/>
        </p:nvSpPr>
        <p:spPr bwMode="auto">
          <a:xfrm>
            <a:off x="4487640" y="6237685"/>
            <a:ext cx="4391025" cy="371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44436" rIns="0" bIns="44436"/>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1600" b="0" dirty="0" err="1">
                <a:cs typeface="Arial" panose="020B0604020202020204" pitchFamily="34" charset="0"/>
              </a:rPr>
              <a:t>pokovovačka</a:t>
            </a:r>
            <a:r>
              <a:rPr lang="cs-CZ" altLang="cs-CZ" sz="1600" b="0" dirty="0">
                <a:cs typeface="Arial" panose="020B0604020202020204" pitchFamily="34" charset="0"/>
              </a:rPr>
              <a:t> s komorou pro vytvoření podtlaku</a:t>
            </a:r>
            <a:endParaRPr lang="cs-CZ" altLang="cs-CZ" sz="1600" b="0" dirty="0">
              <a:latin typeface="Times New Roman" panose="02020603050405020304" pitchFamily="18" charset="0"/>
            </a:endParaRPr>
          </a:p>
        </p:txBody>
      </p:sp>
    </p:spTree>
    <p:extLst>
      <p:ext uri="{BB962C8B-B14F-4D97-AF65-F5344CB8AC3E}">
        <p14:creationId xmlns:p14="http://schemas.microsoft.com/office/powerpoint/2010/main" val="1447973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505B4CFC-1FEF-41FD-BD3D-CB78DD46D105}"/>
              </a:ext>
            </a:extLst>
          </p:cNvPr>
          <p:cNvSpPr>
            <a:spLocks noGrp="1" noChangeArrowheads="1"/>
          </p:cNvSpPr>
          <p:nvPr>
            <p:ph type="title"/>
          </p:nvPr>
        </p:nvSpPr>
        <p:spPr>
          <a:xfrm>
            <a:off x="179388" y="188913"/>
            <a:ext cx="8785225" cy="719137"/>
          </a:xfrm>
          <a:noFill/>
        </p:spPr>
        <p:txBody>
          <a:bodyPr/>
          <a:lstStyle/>
          <a:p>
            <a:pPr eaLnBrk="1" hangingPunct="1"/>
            <a:r>
              <a:rPr lang="cs-CZ" altLang="cs-CZ" sz="3200" dirty="0">
                <a:solidFill>
                  <a:schemeClr val="tx1"/>
                </a:solidFill>
              </a:rPr>
              <a:t>Stínění kovem - výsledný obraz</a:t>
            </a:r>
          </a:p>
        </p:txBody>
      </p:sp>
      <p:pic>
        <p:nvPicPr>
          <p:cNvPr id="38916" name="Picture 5" descr="dna1">
            <a:hlinkClick r:id="rId3"/>
            <a:extLst>
              <a:ext uri="{FF2B5EF4-FFF2-40B4-BE49-F238E27FC236}">
                <a16:creationId xmlns:a16="http://schemas.microsoft.com/office/drawing/2014/main" id="{44072C99-1466-426C-A314-844AB10628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1052513"/>
            <a:ext cx="260032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16" descr="1_5B">
            <a:extLst>
              <a:ext uri="{FF2B5EF4-FFF2-40B4-BE49-F238E27FC236}">
                <a16:creationId xmlns:a16="http://schemas.microsoft.com/office/drawing/2014/main" id="{0DF5C56F-9CDA-4EE2-BBAA-CF3026E57484}"/>
              </a:ext>
            </a:extLst>
          </p:cNvPr>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6997700" y="3024188"/>
            <a:ext cx="1597025" cy="3789362"/>
          </a:xfrm>
          <a:prstGeom prst="rect">
            <a:avLst/>
          </a:prstGeom>
          <a:noFill/>
          <a:ln w="19050">
            <a:solidFill>
              <a:srgbClr val="FFFFCC"/>
            </a:solidFill>
            <a:miter lim="800000"/>
            <a:headEnd/>
            <a:tailEnd/>
          </a:ln>
          <a:extLst>
            <a:ext uri="{909E8E84-426E-40DD-AFC4-6F175D3DCCD1}">
              <a14:hiddenFill xmlns:a14="http://schemas.microsoft.com/office/drawing/2010/main">
                <a:solidFill>
                  <a:srgbClr val="FFFFFF"/>
                </a:solidFill>
              </a14:hiddenFill>
            </a:ext>
          </a:extLst>
        </p:spPr>
      </p:pic>
      <p:sp>
        <p:nvSpPr>
          <p:cNvPr id="38919" name="Text Box 3">
            <a:extLst>
              <a:ext uri="{FF2B5EF4-FFF2-40B4-BE49-F238E27FC236}">
                <a16:creationId xmlns:a16="http://schemas.microsoft.com/office/drawing/2014/main" id="{C81EDE1A-6830-4603-B7AA-268D5DF9C1A2}"/>
              </a:ext>
            </a:extLst>
          </p:cNvPr>
          <p:cNvSpPr txBox="1">
            <a:spLocks noChangeArrowheads="1"/>
          </p:cNvSpPr>
          <p:nvPr/>
        </p:nvSpPr>
        <p:spPr bwMode="auto">
          <a:xfrm>
            <a:off x="6094412" y="4124325"/>
            <a:ext cx="714375" cy="336550"/>
          </a:xfrm>
          <a:prstGeom prst="rect">
            <a:avLst/>
          </a:prstGeom>
          <a:ln/>
        </p:spPr>
        <p:style>
          <a:lnRef idx="1">
            <a:schemeClr val="dk1"/>
          </a:lnRef>
          <a:fillRef idx="2">
            <a:schemeClr val="dk1"/>
          </a:fillRef>
          <a:effectRef idx="1">
            <a:schemeClr val="dk1"/>
          </a:effectRef>
          <a:fontRef idx="minor">
            <a:schemeClr val="dk1"/>
          </a:fontRef>
        </p:style>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1600" b="0" dirty="0"/>
              <a:t>DNA</a:t>
            </a:r>
          </a:p>
        </p:txBody>
      </p:sp>
      <p:pic>
        <p:nvPicPr>
          <p:cNvPr id="60420" name="Picture 4" descr="https://c8.alamy.com/comp/HRF8D0/polio-virus-tem-HRF8D0.jpg"/>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827584" y="1052514"/>
            <a:ext cx="4032448" cy="4803342"/>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1403648" y="6093296"/>
            <a:ext cx="1149867"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cs-CZ" dirty="0" err="1"/>
              <a:t>Polio</a:t>
            </a:r>
            <a:r>
              <a:rPr lang="cs-CZ" dirty="0"/>
              <a:t> virus</a:t>
            </a:r>
          </a:p>
        </p:txBody>
      </p:sp>
    </p:spTree>
    <p:extLst>
      <p:ext uri="{BB962C8B-B14F-4D97-AF65-F5344CB8AC3E}">
        <p14:creationId xmlns:p14="http://schemas.microsoft.com/office/powerpoint/2010/main" val="414487407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altLang="cs-CZ" dirty="0"/>
              <a:t>3D elektronová mikroskopie</a:t>
            </a:r>
            <a:br>
              <a:rPr lang="cs-CZ" altLang="cs-CZ" dirty="0"/>
            </a:br>
            <a:r>
              <a:rPr lang="cs-CZ" altLang="cs-CZ" dirty="0"/>
              <a:t>TEM tomografie</a:t>
            </a:r>
            <a:endParaRPr lang="cs-CZ" dirty="0"/>
          </a:p>
        </p:txBody>
      </p:sp>
      <p:sp>
        <p:nvSpPr>
          <p:cNvPr id="3" name="TextovéPole 2"/>
          <p:cNvSpPr txBox="1"/>
          <p:nvPr/>
        </p:nvSpPr>
        <p:spPr>
          <a:xfrm>
            <a:off x="285639" y="1844824"/>
            <a:ext cx="4968552" cy="1815882"/>
          </a:xfrm>
          <a:prstGeom prst="rect">
            <a:avLst/>
          </a:prstGeom>
          <a:noFill/>
        </p:spPr>
        <p:txBody>
          <a:bodyPr wrap="square" rtlCol="0">
            <a:spAutoFit/>
          </a:bodyPr>
          <a:lstStyle/>
          <a:p>
            <a:r>
              <a:rPr lang="cs-CZ" sz="1400" dirty="0"/>
              <a:t>Nakláněním (otáčením) vzorku v mikroskopu a následným prosvěcováním </a:t>
            </a:r>
            <a:r>
              <a:rPr lang="cs-CZ" sz="1400" dirty="0" err="1"/>
              <a:t>eletronovým</a:t>
            </a:r>
            <a:r>
              <a:rPr lang="cs-CZ" sz="1400" dirty="0"/>
              <a:t> svazkem, je získána série obrazů, ze kterých je zpětnou projekcí vytvořena 3D morfologie objektu. Technika poskytuje vysoké rozlišení, ale je limitována velikostí analyzovaných objektů. Řádově desítky nm. Proto se využívá pro analýzy struktury molekul, proteinů, krystalů. Zejména pro krystalografii má své výhody vzhledem k tomu, že lze vynechat nezbytný krok krystalizace vzorku.</a:t>
            </a:r>
          </a:p>
        </p:txBody>
      </p:sp>
      <p:sp>
        <p:nvSpPr>
          <p:cNvPr id="10" name="TextovéPole 9"/>
          <p:cNvSpPr txBox="1"/>
          <p:nvPr/>
        </p:nvSpPr>
        <p:spPr>
          <a:xfrm>
            <a:off x="287524" y="4005064"/>
            <a:ext cx="4932548" cy="1169551"/>
          </a:xfrm>
          <a:prstGeom prst="rect">
            <a:avLst/>
          </a:prstGeom>
          <a:noFill/>
        </p:spPr>
        <p:txBody>
          <a:bodyPr wrap="square" rtlCol="0">
            <a:spAutoFit/>
          </a:bodyPr>
          <a:lstStyle/>
          <a:p>
            <a:r>
              <a:rPr lang="cs-CZ" sz="1400" dirty="0"/>
              <a:t>Při využití technik kontrastování biologických vzorků dochází ke vzniku množství artefaktů. Proto se v současnosti technika tomografie využívá nejvíce v souvislosti s </a:t>
            </a:r>
            <a:r>
              <a:rPr lang="cs-CZ" sz="1400" dirty="0" err="1"/>
              <a:t>Cryo-eletronovou</a:t>
            </a:r>
            <a:r>
              <a:rPr lang="cs-CZ" sz="1400" dirty="0"/>
              <a:t> mikroskopií, při které je vzorek pozorován za nízkých teplot (-180oC) bez nutnosti kontrastování. Viz následující přenášky.</a:t>
            </a:r>
          </a:p>
        </p:txBody>
      </p:sp>
      <p:pic>
        <p:nvPicPr>
          <p:cNvPr id="93192" name="Picture 8" descr="https://www.researchgate.net/profile/Guoqiang_Bi/publication/230569000/figure/fig3/AS:300821452476429@1448732831691/Flowchart-of-electron-tomography-The-specimen-is-tilted-incrementally-along-an-axi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758" y="1571100"/>
            <a:ext cx="3462722" cy="5149896"/>
          </a:xfrm>
          <a:prstGeom prst="rect">
            <a:avLst/>
          </a:prstGeom>
          <a:noFill/>
          <a:extLst>
            <a:ext uri="{909E8E84-426E-40DD-AFC4-6F175D3DCCD1}">
              <a14:hiddenFill xmlns:a14="http://schemas.microsoft.com/office/drawing/2010/main">
                <a:solidFill>
                  <a:srgbClr val="FFFFFF"/>
                </a:solidFill>
              </a14:hiddenFill>
            </a:ext>
          </a:extLst>
        </p:spPr>
      </p:pic>
      <p:sp>
        <p:nvSpPr>
          <p:cNvPr id="9" name="Obdélník 8"/>
          <p:cNvSpPr/>
          <p:nvPr/>
        </p:nvSpPr>
        <p:spPr>
          <a:xfrm>
            <a:off x="6300192" y="1571100"/>
            <a:ext cx="860927" cy="273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2969089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s://ars.els-cdn.com/content/image/3-s2.0-B9780128005118000058-f05-14-9780128005118.jpg?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3423" y="1700808"/>
            <a:ext cx="5871025" cy="3337963"/>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1713103" y="5373216"/>
            <a:ext cx="6099258" cy="1169551"/>
          </a:xfrm>
          <a:prstGeom prst="rect">
            <a:avLst/>
          </a:prstGeom>
        </p:spPr>
        <p:txBody>
          <a:bodyPr wrap="square">
            <a:spAutoFit/>
          </a:bodyPr>
          <a:lstStyle/>
          <a:p>
            <a:r>
              <a:rPr lang="cs-CZ" sz="1400" dirty="0" err="1"/>
              <a:t>Example</a:t>
            </a:r>
            <a:r>
              <a:rPr lang="cs-CZ" sz="1400" dirty="0"/>
              <a:t> </a:t>
            </a:r>
            <a:r>
              <a:rPr lang="cs-CZ" sz="1400" dirty="0" err="1"/>
              <a:t>of</a:t>
            </a:r>
            <a:r>
              <a:rPr lang="cs-CZ" sz="1400" dirty="0"/>
              <a:t> </a:t>
            </a:r>
            <a:r>
              <a:rPr lang="cs-CZ" sz="1400" dirty="0" err="1"/>
              <a:t>an</a:t>
            </a:r>
            <a:r>
              <a:rPr lang="cs-CZ" sz="1400" dirty="0"/>
              <a:t> </a:t>
            </a:r>
            <a:r>
              <a:rPr lang="cs-CZ" sz="1400" dirty="0" err="1"/>
              <a:t>electron</a:t>
            </a:r>
            <a:r>
              <a:rPr lang="cs-CZ" sz="1400" dirty="0"/>
              <a:t> </a:t>
            </a:r>
            <a:r>
              <a:rPr lang="cs-CZ" sz="1400" dirty="0" err="1"/>
              <a:t>tomography</a:t>
            </a:r>
            <a:r>
              <a:rPr lang="cs-CZ" sz="1400" dirty="0"/>
              <a:t> image: </a:t>
            </a:r>
            <a:r>
              <a:rPr lang="cs-CZ" sz="1400" dirty="0" err="1"/>
              <a:t>synaptic</a:t>
            </a:r>
            <a:r>
              <a:rPr lang="cs-CZ" sz="1400" dirty="0"/>
              <a:t> </a:t>
            </a:r>
            <a:r>
              <a:rPr lang="cs-CZ" sz="1400" dirty="0" err="1"/>
              <a:t>vesicles</a:t>
            </a:r>
            <a:r>
              <a:rPr lang="cs-CZ" sz="1400" dirty="0"/>
              <a:t> </a:t>
            </a:r>
            <a:r>
              <a:rPr lang="cs-CZ" sz="1400" dirty="0" err="1"/>
              <a:t>docking</a:t>
            </a:r>
            <a:r>
              <a:rPr lang="cs-CZ" sz="1400" dirty="0"/>
              <a:t> </a:t>
            </a:r>
            <a:r>
              <a:rPr lang="cs-CZ" sz="1400" dirty="0" err="1"/>
              <a:t>at</a:t>
            </a:r>
            <a:r>
              <a:rPr lang="cs-CZ" sz="1400" dirty="0"/>
              <a:t> </a:t>
            </a:r>
            <a:r>
              <a:rPr lang="cs-CZ" sz="1400" dirty="0" err="1"/>
              <a:t>release</a:t>
            </a:r>
            <a:r>
              <a:rPr lang="cs-CZ" sz="1400" dirty="0"/>
              <a:t> </a:t>
            </a:r>
            <a:r>
              <a:rPr lang="cs-CZ" sz="1400" dirty="0" err="1"/>
              <a:t>sites</a:t>
            </a:r>
            <a:r>
              <a:rPr lang="cs-CZ" sz="1400" dirty="0"/>
              <a:t> in </a:t>
            </a:r>
            <a:r>
              <a:rPr lang="cs-CZ" sz="1400" dirty="0" err="1"/>
              <a:t>the</a:t>
            </a:r>
            <a:r>
              <a:rPr lang="cs-CZ" sz="1400" dirty="0"/>
              <a:t> </a:t>
            </a:r>
            <a:r>
              <a:rPr lang="cs-CZ" sz="1400" dirty="0" err="1"/>
              <a:t>neuromuscular</a:t>
            </a:r>
            <a:r>
              <a:rPr lang="cs-CZ" sz="1400" dirty="0"/>
              <a:t> </a:t>
            </a:r>
            <a:r>
              <a:rPr lang="cs-CZ" sz="1400" dirty="0" err="1"/>
              <a:t>junction</a:t>
            </a:r>
            <a:r>
              <a:rPr lang="cs-CZ" sz="1400" dirty="0"/>
              <a:t>. (A) </a:t>
            </a:r>
            <a:r>
              <a:rPr lang="cs-CZ" sz="1400" dirty="0" err="1"/>
              <a:t>Two-dimensional</a:t>
            </a:r>
            <a:r>
              <a:rPr lang="cs-CZ" sz="1400" dirty="0"/>
              <a:t> TEM </a:t>
            </a:r>
            <a:r>
              <a:rPr lang="cs-CZ" sz="1400" dirty="0" err="1"/>
              <a:t>images</a:t>
            </a:r>
            <a:r>
              <a:rPr lang="cs-CZ" sz="1400" dirty="0"/>
              <a:t> </a:t>
            </a:r>
            <a:r>
              <a:rPr lang="cs-CZ" sz="1400" dirty="0" err="1"/>
              <a:t>used</a:t>
            </a:r>
            <a:r>
              <a:rPr lang="cs-CZ" sz="1400" dirty="0"/>
              <a:t> in </a:t>
            </a:r>
            <a:r>
              <a:rPr lang="cs-CZ" sz="1400" dirty="0" err="1"/>
              <a:t>the</a:t>
            </a:r>
            <a:r>
              <a:rPr lang="cs-CZ" sz="1400" dirty="0"/>
              <a:t> ET </a:t>
            </a:r>
            <a:r>
              <a:rPr lang="cs-CZ" sz="1400" dirty="0" err="1"/>
              <a:t>volume</a:t>
            </a:r>
            <a:r>
              <a:rPr lang="cs-CZ" sz="1400" dirty="0"/>
              <a:t> </a:t>
            </a:r>
            <a:r>
              <a:rPr lang="cs-CZ" sz="1400" dirty="0" err="1"/>
              <a:t>reconstruction</a:t>
            </a:r>
            <a:r>
              <a:rPr lang="cs-CZ" sz="1400" dirty="0"/>
              <a:t>. </a:t>
            </a:r>
            <a:r>
              <a:rPr lang="cs-CZ" sz="1400" dirty="0" err="1"/>
              <a:t>Scale</a:t>
            </a:r>
            <a:r>
              <a:rPr lang="cs-CZ" sz="1400" dirty="0"/>
              <a:t> bar, 50 nm. (B) </a:t>
            </a:r>
            <a:r>
              <a:rPr lang="cs-CZ" sz="1400" dirty="0" err="1"/>
              <a:t>Three-dimensional</a:t>
            </a:r>
            <a:r>
              <a:rPr lang="cs-CZ" sz="1400" dirty="0"/>
              <a:t> </a:t>
            </a:r>
            <a:r>
              <a:rPr lang="cs-CZ" sz="1400" dirty="0" err="1"/>
              <a:t>surface-rendered</a:t>
            </a:r>
            <a:r>
              <a:rPr lang="cs-CZ" sz="1400" dirty="0"/>
              <a:t>, </a:t>
            </a:r>
            <a:r>
              <a:rPr lang="cs-CZ" sz="1400" dirty="0" err="1"/>
              <a:t>docked</a:t>
            </a:r>
            <a:r>
              <a:rPr lang="cs-CZ" sz="1400" dirty="0"/>
              <a:t> </a:t>
            </a:r>
            <a:r>
              <a:rPr lang="cs-CZ" sz="1400" dirty="0" err="1"/>
              <a:t>vesicles</a:t>
            </a:r>
            <a:r>
              <a:rPr lang="cs-CZ" sz="1400" dirty="0"/>
              <a:t>, and </a:t>
            </a:r>
            <a:r>
              <a:rPr lang="cs-CZ" sz="1400" dirty="0" err="1"/>
              <a:t>presynaptic</a:t>
            </a:r>
            <a:r>
              <a:rPr lang="cs-CZ" sz="1400" dirty="0"/>
              <a:t> </a:t>
            </a:r>
            <a:r>
              <a:rPr lang="cs-CZ" sz="1400" dirty="0" err="1"/>
              <a:t>membrane</a:t>
            </a:r>
            <a:r>
              <a:rPr lang="cs-CZ" sz="1400" dirty="0"/>
              <a:t> </a:t>
            </a:r>
            <a:r>
              <a:rPr lang="cs-CZ" sz="1400" dirty="0" err="1"/>
              <a:t>that</a:t>
            </a:r>
            <a:r>
              <a:rPr lang="cs-CZ" sz="1400" dirty="0"/>
              <a:t> </a:t>
            </a:r>
            <a:r>
              <a:rPr lang="cs-CZ" sz="1400" dirty="0" err="1"/>
              <a:t>allow</a:t>
            </a:r>
            <a:r>
              <a:rPr lang="cs-CZ" sz="1400" dirty="0"/>
              <a:t> </a:t>
            </a:r>
            <a:r>
              <a:rPr lang="cs-CZ" sz="1400" dirty="0" err="1"/>
              <a:t>the</a:t>
            </a:r>
            <a:r>
              <a:rPr lang="cs-CZ" sz="1400" dirty="0"/>
              <a:t> </a:t>
            </a:r>
            <a:r>
              <a:rPr lang="cs-CZ" sz="1400" dirty="0" err="1"/>
              <a:t>shape</a:t>
            </a:r>
            <a:r>
              <a:rPr lang="cs-CZ" sz="1400" dirty="0"/>
              <a:t>, </a:t>
            </a:r>
            <a:r>
              <a:rPr lang="cs-CZ" sz="1400" dirty="0" err="1"/>
              <a:t>size</a:t>
            </a:r>
            <a:r>
              <a:rPr lang="cs-CZ" sz="1400" dirty="0"/>
              <a:t>, and </a:t>
            </a:r>
            <a:r>
              <a:rPr lang="cs-CZ" sz="1400" dirty="0" err="1"/>
              <a:t>associations</a:t>
            </a:r>
            <a:r>
              <a:rPr lang="cs-CZ" sz="1400" dirty="0"/>
              <a:t> </a:t>
            </a:r>
            <a:r>
              <a:rPr lang="cs-CZ" sz="1400" dirty="0" err="1"/>
              <a:t>of</a:t>
            </a:r>
            <a:r>
              <a:rPr lang="cs-CZ" sz="1400" dirty="0"/>
              <a:t> </a:t>
            </a:r>
            <a:r>
              <a:rPr lang="cs-CZ" sz="1400" dirty="0" err="1"/>
              <a:t>different</a:t>
            </a:r>
            <a:r>
              <a:rPr lang="cs-CZ" sz="1400" dirty="0"/>
              <a:t> </a:t>
            </a:r>
            <a:r>
              <a:rPr lang="cs-CZ" sz="1400" dirty="0" err="1"/>
              <a:t>components</a:t>
            </a:r>
            <a:r>
              <a:rPr lang="cs-CZ" sz="1400" dirty="0"/>
              <a:t> to </a:t>
            </a:r>
            <a:r>
              <a:rPr lang="cs-CZ" sz="1400" dirty="0" err="1"/>
              <a:t>be</a:t>
            </a:r>
            <a:r>
              <a:rPr lang="cs-CZ" sz="1400" dirty="0"/>
              <a:t> </a:t>
            </a:r>
            <a:r>
              <a:rPr lang="cs-CZ" sz="1400" dirty="0" err="1"/>
              <a:t>examined</a:t>
            </a:r>
            <a:r>
              <a:rPr lang="cs-CZ" sz="1400" dirty="0"/>
              <a:t>.</a:t>
            </a:r>
          </a:p>
        </p:txBody>
      </p:sp>
      <p:sp>
        <p:nvSpPr>
          <p:cNvPr id="3" name="Nadpis 2"/>
          <p:cNvSpPr>
            <a:spLocks noGrp="1"/>
          </p:cNvSpPr>
          <p:nvPr>
            <p:ph type="title"/>
          </p:nvPr>
        </p:nvSpPr>
        <p:spPr/>
        <p:txBody>
          <a:bodyPr>
            <a:normAutofit fontScale="90000"/>
          </a:bodyPr>
          <a:lstStyle/>
          <a:p>
            <a:r>
              <a:rPr lang="cs-CZ" altLang="cs-CZ" dirty="0"/>
              <a:t>3D elektronová mikroskopie</a:t>
            </a:r>
            <a:br>
              <a:rPr lang="cs-CZ" altLang="cs-CZ" dirty="0"/>
            </a:br>
            <a:r>
              <a:rPr lang="cs-CZ" altLang="cs-CZ" dirty="0"/>
              <a:t>TEM tomografie</a:t>
            </a:r>
            <a:endParaRPr lang="cs-CZ" dirty="0"/>
          </a:p>
        </p:txBody>
      </p:sp>
      <p:sp>
        <p:nvSpPr>
          <p:cNvPr id="8" name="Obdélník 7"/>
          <p:cNvSpPr/>
          <p:nvPr/>
        </p:nvSpPr>
        <p:spPr>
          <a:xfrm>
            <a:off x="2286000" y="3105835"/>
            <a:ext cx="4572000" cy="646331"/>
          </a:xfrm>
          <a:prstGeom prst="rect">
            <a:avLst/>
          </a:prstGeom>
        </p:spPr>
        <p:txBody>
          <a:bodyPr>
            <a:spAutoFit/>
          </a:bodyPr>
          <a:lstStyle/>
          <a:p>
            <a:r>
              <a:rPr lang="cs-CZ" altLang="cs-CZ" dirty="0"/>
              <a:t>3D elektronová mikroskopie</a:t>
            </a:r>
            <a:br>
              <a:rPr lang="cs-CZ" altLang="cs-CZ" dirty="0"/>
            </a:br>
            <a:r>
              <a:rPr lang="cs-CZ" altLang="cs-CZ" dirty="0"/>
              <a:t>TEM tomografie</a:t>
            </a:r>
            <a:endParaRPr lang="cs-CZ" dirty="0"/>
          </a:p>
        </p:txBody>
      </p:sp>
    </p:spTree>
    <p:extLst>
      <p:ext uri="{BB962C8B-B14F-4D97-AF65-F5344CB8AC3E}">
        <p14:creationId xmlns:p14="http://schemas.microsoft.com/office/powerpoint/2010/main" val="18764951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1"/>
          <p:cNvSpPr>
            <a:spLocks noChangeArrowheads="1"/>
          </p:cNvSpPr>
          <p:nvPr/>
        </p:nvSpPr>
        <p:spPr bwMode="auto">
          <a:xfrm>
            <a:off x="4585316" y="6218148"/>
            <a:ext cx="408715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cs-CZ" altLang="cs-CZ" sz="1400" dirty="0"/>
              <a:t>https://www.youtube.com/watch?v=nvXuq9jRWKE&amp;feature=youtu.be&amp;t=40</a:t>
            </a: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2780928"/>
            <a:ext cx="4680520" cy="3298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020" name="Picture 4" descr="Schematic diagram of 3D reconstruction methods."/>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94657" y="2896529"/>
            <a:ext cx="2509611" cy="2762251"/>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683569" y="1844823"/>
            <a:ext cx="8208912" cy="738664"/>
          </a:xfrm>
          <a:prstGeom prst="rect">
            <a:avLst/>
          </a:prstGeom>
          <a:noFill/>
        </p:spPr>
        <p:txBody>
          <a:bodyPr wrap="square" rtlCol="0">
            <a:spAutoFit/>
          </a:bodyPr>
          <a:lstStyle/>
          <a:p>
            <a:r>
              <a:rPr lang="cs-CZ" sz="1400" dirty="0"/>
              <a:t>Příprava vzorku je obdobná jako pro transmisní EM, avšak řezy jsou kladeny na fólii jeden za druhým. Z milimetru tkáně je získáno vice než 10 tisíc vzorků. Tyto jsou následně skenovány pomocí </a:t>
            </a:r>
            <a:r>
              <a:rPr lang="cs-CZ" sz="1400" dirty="0" err="1"/>
              <a:t>SEMu</a:t>
            </a:r>
            <a:r>
              <a:rPr lang="cs-CZ" sz="1400" dirty="0"/>
              <a:t> a z obrazů je vytvořena 3D rekonstrukce.</a:t>
            </a:r>
          </a:p>
        </p:txBody>
      </p:sp>
      <p:sp>
        <p:nvSpPr>
          <p:cNvPr id="8" name="Nadpis 7"/>
          <p:cNvSpPr>
            <a:spLocks noGrp="1"/>
          </p:cNvSpPr>
          <p:nvPr>
            <p:ph type="title"/>
          </p:nvPr>
        </p:nvSpPr>
        <p:spPr/>
        <p:txBody>
          <a:bodyPr>
            <a:normAutofit fontScale="90000"/>
          </a:bodyPr>
          <a:lstStyle/>
          <a:p>
            <a:r>
              <a:rPr lang="cs-CZ" altLang="cs-CZ" dirty="0"/>
              <a:t>3D elektronová mikroskopie</a:t>
            </a:r>
            <a:br>
              <a:rPr lang="cs-CZ" altLang="cs-CZ" dirty="0"/>
            </a:br>
            <a:r>
              <a:rPr lang="cs-CZ" altLang="cs-CZ" dirty="0" err="1"/>
              <a:t>Array</a:t>
            </a:r>
            <a:r>
              <a:rPr lang="cs-CZ" altLang="cs-CZ" dirty="0"/>
              <a:t> </a:t>
            </a:r>
            <a:r>
              <a:rPr lang="cs-CZ" altLang="cs-CZ" dirty="0" err="1"/>
              <a:t>tomography</a:t>
            </a:r>
            <a:endParaRPr lang="cs-CZ" dirty="0"/>
          </a:p>
        </p:txBody>
      </p:sp>
    </p:spTree>
    <p:extLst>
      <p:ext uri="{BB962C8B-B14F-4D97-AF65-F5344CB8AC3E}">
        <p14:creationId xmlns:p14="http://schemas.microsoft.com/office/powerpoint/2010/main" val="32896693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Využití EM</a:t>
            </a:r>
          </a:p>
        </p:txBody>
      </p:sp>
      <p:sp>
        <p:nvSpPr>
          <p:cNvPr id="3" name="Zástupný symbol pro obsah 2"/>
          <p:cNvSpPr>
            <a:spLocks noGrp="1"/>
          </p:cNvSpPr>
          <p:nvPr>
            <p:ph idx="1"/>
          </p:nvPr>
        </p:nvSpPr>
        <p:spPr/>
        <p:txBody>
          <a:bodyPr>
            <a:normAutofit/>
          </a:bodyPr>
          <a:lstStyle/>
          <a:p>
            <a:r>
              <a:rPr lang="cs-CZ" sz="2400" dirty="0"/>
              <a:t>Věda (biologie, chemie – např. ke kvantitativní </a:t>
            </a:r>
          </a:p>
          <a:p>
            <a:r>
              <a:rPr lang="cs-CZ" sz="2400" dirty="0"/>
              <a:t>prvkové analýze, geologie ...)</a:t>
            </a:r>
          </a:p>
          <a:p>
            <a:endParaRPr lang="cs-CZ" sz="2400" dirty="0"/>
          </a:p>
          <a:p>
            <a:r>
              <a:rPr lang="cs-CZ" sz="2400" dirty="0"/>
              <a:t>Lékařství (studium bakterií a virů ...)</a:t>
            </a:r>
          </a:p>
          <a:p>
            <a:endParaRPr lang="cs-CZ" sz="2400" dirty="0"/>
          </a:p>
          <a:p>
            <a:r>
              <a:rPr lang="cs-CZ" sz="2400" dirty="0"/>
              <a:t>Soudní lékařství (forensní EM)</a:t>
            </a:r>
          </a:p>
          <a:p>
            <a:endParaRPr lang="cs-CZ" sz="2400" dirty="0"/>
          </a:p>
          <a:p>
            <a:r>
              <a:rPr lang="cs-CZ" sz="2400" dirty="0"/>
              <a:t>Metalurgie (studium vlastností materiálů)</a:t>
            </a:r>
          </a:p>
          <a:p>
            <a:endParaRPr lang="cs-CZ" sz="2400" dirty="0"/>
          </a:p>
          <a:p>
            <a:r>
              <a:rPr lang="cs-CZ" sz="2400" dirty="0"/>
              <a:t>V mikroelektronice (studium čipů, mikroprocesory)</a:t>
            </a:r>
          </a:p>
          <a:p>
            <a:endParaRPr lang="cs-CZ" sz="2400" dirty="0"/>
          </a:p>
        </p:txBody>
      </p:sp>
    </p:spTree>
    <p:extLst>
      <p:ext uri="{BB962C8B-B14F-4D97-AF65-F5344CB8AC3E}">
        <p14:creationId xmlns:p14="http://schemas.microsoft.com/office/powerpoint/2010/main" val="2330654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Rozlišovací schopnost lidského oka</a:t>
            </a:r>
          </a:p>
        </p:txBody>
      </p:sp>
      <p:pic>
        <p:nvPicPr>
          <p:cNvPr id="30724" name="Picture 4" descr="https://lh3.googleusercontent.com/proxy/qsF-Dc99SCk25qNDVQkpNjbM-t0UXpJ_GFEBXJbFWgZjfeN0VI_DkmXItlgcRqB_6hBWphiyDrxWEVh38vPUD_dch0LLgRog4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0504" y="1210407"/>
            <a:ext cx="57150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725"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009462" y="3112502"/>
            <a:ext cx="5210176"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179511" y="4941168"/>
            <a:ext cx="8784975" cy="923330"/>
          </a:xfrm>
          <a:prstGeom prst="rect">
            <a:avLst/>
          </a:prstGeom>
          <a:solidFill>
            <a:schemeClr val="bg1"/>
          </a:solidFill>
        </p:spPr>
        <p:txBody>
          <a:bodyPr wrap="square" rtlCol="0">
            <a:spAutoFit/>
          </a:bodyPr>
          <a:lstStyle/>
          <a:p>
            <a:r>
              <a:rPr lang="cs-CZ" dirty="0"/>
              <a:t>Rozlišovací schopnost </a:t>
            </a:r>
            <a:r>
              <a:rPr lang="cs-CZ" i="1" dirty="0"/>
              <a:t>d</a:t>
            </a:r>
            <a:r>
              <a:rPr lang="cs-CZ" dirty="0"/>
              <a:t> je minimální vzdálenost pro rozlišení dvou bodů – „mravenců“).</a:t>
            </a:r>
          </a:p>
          <a:p>
            <a:r>
              <a:rPr lang="cs-CZ" dirty="0"/>
              <a:t>Čočkou, či soustavou čoček lze objekty a tuto vzdálenost zvětšovat, čili je pak možné rozlišit body, které jsou si blíž</a:t>
            </a:r>
            <a:r>
              <a:rPr lang="en-CA" dirty="0"/>
              <a:t>.</a:t>
            </a:r>
            <a:endParaRPr lang="cs-CZ" dirty="0"/>
          </a:p>
        </p:txBody>
      </p:sp>
      <p:sp>
        <p:nvSpPr>
          <p:cNvPr id="6" name="TextovéPole 5"/>
          <p:cNvSpPr txBox="1"/>
          <p:nvPr/>
        </p:nvSpPr>
        <p:spPr>
          <a:xfrm>
            <a:off x="1915324" y="1700378"/>
            <a:ext cx="258404" cy="261610"/>
          </a:xfrm>
          <a:prstGeom prst="rect">
            <a:avLst/>
          </a:prstGeom>
          <a:noFill/>
        </p:spPr>
        <p:txBody>
          <a:bodyPr wrap="none" rtlCol="0">
            <a:spAutoFit/>
          </a:bodyPr>
          <a:lstStyle/>
          <a:p>
            <a:r>
              <a:rPr lang="cs-CZ" sz="1100" i="1" dirty="0"/>
              <a:t>d</a:t>
            </a:r>
          </a:p>
        </p:txBody>
      </p:sp>
      <p:sp>
        <p:nvSpPr>
          <p:cNvPr id="11" name="TextovéPole 10"/>
          <p:cNvSpPr txBox="1"/>
          <p:nvPr/>
        </p:nvSpPr>
        <p:spPr>
          <a:xfrm>
            <a:off x="3746004" y="1700378"/>
            <a:ext cx="258404" cy="261610"/>
          </a:xfrm>
          <a:prstGeom prst="rect">
            <a:avLst/>
          </a:prstGeom>
          <a:noFill/>
        </p:spPr>
        <p:txBody>
          <a:bodyPr wrap="none" rtlCol="0">
            <a:spAutoFit/>
          </a:bodyPr>
          <a:lstStyle/>
          <a:p>
            <a:r>
              <a:rPr lang="cs-CZ" sz="1100" i="1" dirty="0"/>
              <a:t>d</a:t>
            </a:r>
          </a:p>
        </p:txBody>
      </p:sp>
      <p:cxnSp>
        <p:nvCxnSpPr>
          <p:cNvPr id="8" name="Přímá spojnice se šipkou 7"/>
          <p:cNvCxnSpPr/>
          <p:nvPr/>
        </p:nvCxnSpPr>
        <p:spPr>
          <a:xfrm>
            <a:off x="1043608" y="2614563"/>
            <a:ext cx="1440160" cy="540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Přímá spojnice se šipkou 16"/>
          <p:cNvCxnSpPr/>
          <p:nvPr/>
        </p:nvCxnSpPr>
        <p:spPr>
          <a:xfrm flipV="1">
            <a:off x="1043608" y="2488549"/>
            <a:ext cx="1440160" cy="1260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ovéPole 13"/>
          <p:cNvSpPr txBox="1"/>
          <p:nvPr/>
        </p:nvSpPr>
        <p:spPr>
          <a:xfrm>
            <a:off x="251520" y="1903773"/>
            <a:ext cx="1152128" cy="1169551"/>
          </a:xfrm>
          <a:prstGeom prst="rect">
            <a:avLst/>
          </a:prstGeom>
          <a:noFill/>
        </p:spPr>
        <p:txBody>
          <a:bodyPr wrap="square" rtlCol="0">
            <a:spAutoFit/>
          </a:bodyPr>
          <a:lstStyle/>
          <a:p>
            <a:r>
              <a:rPr lang="cs-CZ" sz="1400" dirty="0"/>
              <a:t>Oko je schopno rozlišit 2 objekty – „mravence“</a:t>
            </a:r>
          </a:p>
        </p:txBody>
      </p:sp>
      <p:sp>
        <p:nvSpPr>
          <p:cNvPr id="21" name="TextovéPole 20"/>
          <p:cNvSpPr txBox="1"/>
          <p:nvPr/>
        </p:nvSpPr>
        <p:spPr>
          <a:xfrm>
            <a:off x="7727344" y="1926261"/>
            <a:ext cx="1008112" cy="954107"/>
          </a:xfrm>
          <a:prstGeom prst="rect">
            <a:avLst/>
          </a:prstGeom>
          <a:noFill/>
        </p:spPr>
        <p:txBody>
          <a:bodyPr wrap="square" rtlCol="0">
            <a:spAutoFit/>
          </a:bodyPr>
          <a:lstStyle/>
          <a:p>
            <a:r>
              <a:rPr lang="cs-CZ" sz="1400" dirty="0"/>
              <a:t>Oko není schopné rozlišit 2 objekty</a:t>
            </a:r>
          </a:p>
        </p:txBody>
      </p:sp>
      <p:sp>
        <p:nvSpPr>
          <p:cNvPr id="28" name="TextovéPole 27"/>
          <p:cNvSpPr txBox="1"/>
          <p:nvPr/>
        </p:nvSpPr>
        <p:spPr>
          <a:xfrm>
            <a:off x="179511" y="5934670"/>
            <a:ext cx="8784975" cy="923330"/>
          </a:xfrm>
          <a:prstGeom prst="rect">
            <a:avLst/>
          </a:prstGeom>
          <a:solidFill>
            <a:schemeClr val="bg1"/>
          </a:solidFill>
        </p:spPr>
        <p:txBody>
          <a:bodyPr wrap="square" rtlCol="0">
            <a:spAutoFit/>
          </a:bodyPr>
          <a:lstStyle/>
          <a:p>
            <a:r>
              <a:rPr lang="cs-CZ" dirty="0"/>
              <a:t>Rozlišovací schopnost však pro optické systémy souvisí s vlnovou délkou světla λ. </a:t>
            </a:r>
            <a:r>
              <a:rPr lang="cs-CZ" dirty="0" err="1"/>
              <a:t>Abbe</a:t>
            </a:r>
            <a:r>
              <a:rPr lang="cs-CZ" dirty="0"/>
              <a:t> odvodil rovnici, ze které vyplývá, že R.S. ≈ 0,5 λ. Čili pro modré světlo (400 nm) platí, že ani silnější světelný mikroskop neumožní rozlišit body vzdálené méně než 200 nm.</a:t>
            </a:r>
          </a:p>
        </p:txBody>
      </p:sp>
      <p:cxnSp>
        <p:nvCxnSpPr>
          <p:cNvPr id="13" name="Přímá spojnice se šipkou 12"/>
          <p:cNvCxnSpPr/>
          <p:nvPr/>
        </p:nvCxnSpPr>
        <p:spPr>
          <a:xfrm>
            <a:off x="6502400" y="2583543"/>
            <a:ext cx="1224944" cy="85026"/>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45176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Nevýhody EM</a:t>
            </a:r>
          </a:p>
        </p:txBody>
      </p:sp>
      <p:sp>
        <p:nvSpPr>
          <p:cNvPr id="3" name="Zástupný symbol pro obsah 2"/>
          <p:cNvSpPr>
            <a:spLocks noGrp="1"/>
          </p:cNvSpPr>
          <p:nvPr>
            <p:ph idx="1"/>
          </p:nvPr>
        </p:nvSpPr>
        <p:spPr/>
        <p:txBody>
          <a:bodyPr>
            <a:normAutofit/>
          </a:bodyPr>
          <a:lstStyle/>
          <a:p>
            <a:r>
              <a:rPr lang="cs-CZ" sz="2400" dirty="0"/>
              <a:t>Drahý a prostorově náročný přístroj</a:t>
            </a:r>
          </a:p>
          <a:p>
            <a:endParaRPr lang="cs-CZ" sz="2400" dirty="0"/>
          </a:p>
          <a:p>
            <a:r>
              <a:rPr lang="cs-CZ" sz="2400" dirty="0"/>
              <a:t>Pozorování jen ultratenkých řezů (náročné na </a:t>
            </a:r>
          </a:p>
          <a:p>
            <a:r>
              <a:rPr lang="cs-CZ" sz="2400" dirty="0"/>
              <a:t>přípravu preparátů)</a:t>
            </a:r>
          </a:p>
          <a:p>
            <a:endParaRPr lang="cs-CZ" sz="2400" dirty="0"/>
          </a:p>
          <a:p>
            <a:r>
              <a:rPr lang="cs-CZ" sz="2400" dirty="0"/>
              <a:t>Umístění preparátu ve vakuu znemožňující </a:t>
            </a:r>
          </a:p>
          <a:p>
            <a:r>
              <a:rPr lang="cs-CZ" sz="2400" dirty="0"/>
              <a:t>pozorování živých organismů</a:t>
            </a:r>
          </a:p>
          <a:p>
            <a:endParaRPr lang="cs-CZ" sz="2400" dirty="0"/>
          </a:p>
        </p:txBody>
      </p:sp>
    </p:spTree>
    <p:extLst>
      <p:ext uri="{BB962C8B-B14F-4D97-AF65-F5344CB8AC3E}">
        <p14:creationId xmlns:p14="http://schemas.microsoft.com/office/powerpoint/2010/main" val="17369909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51604DE-B595-4571-9382-81DE2CB5BBDA}"/>
              </a:ext>
            </a:extLst>
          </p:cNvPr>
          <p:cNvSpPr>
            <a:spLocks noGrp="1"/>
          </p:cNvSpPr>
          <p:nvPr>
            <p:ph type="title"/>
            <p:custDataLst>
              <p:tags r:id="rId2"/>
            </p:custDataLst>
          </p:nvPr>
        </p:nvSpPr>
        <p:spPr>
          <a:xfrm>
            <a:off x="366713" y="188913"/>
            <a:ext cx="8382000" cy="863600"/>
          </a:xfrm>
        </p:spPr>
        <p:txBody>
          <a:bodyPr>
            <a:normAutofit fontScale="90000"/>
          </a:bodyPr>
          <a:lstStyle/>
          <a:p>
            <a:pPr>
              <a:defRPr/>
            </a:pPr>
            <a:r>
              <a:rPr lang="cs-CZ" sz="3100" b="1" dirty="0">
                <a:latin typeface="Calibri" panose="020F0502020204030204" pitchFamily="34" charset="0"/>
              </a:rPr>
              <a:t>Příklady využití elektronové mikroskopie v medicíně </a:t>
            </a:r>
            <a:r>
              <a:rPr lang="cs-CZ" sz="2700" b="1" dirty="0">
                <a:latin typeface="Calibri" panose="020F0502020204030204" pitchFamily="34" charset="0"/>
              </a:rPr>
              <a:t>(užíváno jako doplňková metoda upřesnění diagnózy)</a:t>
            </a:r>
          </a:p>
        </p:txBody>
      </p:sp>
      <p:sp>
        <p:nvSpPr>
          <p:cNvPr id="26" name="Obdélník 13">
            <a:extLst>
              <a:ext uri="{FF2B5EF4-FFF2-40B4-BE49-F238E27FC236}">
                <a16:creationId xmlns:a16="http://schemas.microsoft.com/office/drawing/2014/main" id="{D73CB38A-A536-4602-B8C3-FBB2AD4AE38C}"/>
              </a:ext>
            </a:extLst>
          </p:cNvPr>
          <p:cNvSpPr>
            <a:spLocks noChangeArrowheads="1"/>
          </p:cNvSpPr>
          <p:nvPr/>
        </p:nvSpPr>
        <p:spPr bwMode="auto">
          <a:xfrm>
            <a:off x="581472" y="1682503"/>
            <a:ext cx="7776864"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cs-CZ" altLang="cs-CZ" sz="1800" dirty="0">
                <a:solidFill>
                  <a:srgbClr val="000000"/>
                </a:solidFill>
                <a:latin typeface="Calibri" panose="020F0502020204030204" pitchFamily="34" charset="0"/>
                <a:cs typeface="Arial" panose="020B0604020202020204" pitchFamily="34" charset="0"/>
              </a:rPr>
              <a:t>Diagnostika nemocí ledvin – detekce strukturních změn glomerulu, detekce depozit </a:t>
            </a:r>
            <a:r>
              <a:rPr lang="cs-CZ" altLang="cs-CZ" sz="1800" dirty="0" err="1">
                <a:solidFill>
                  <a:srgbClr val="000000"/>
                </a:solidFill>
                <a:latin typeface="Calibri" panose="020F0502020204030204" pitchFamily="34" charset="0"/>
                <a:cs typeface="Arial" panose="020B0604020202020204" pitchFamily="34" charset="0"/>
              </a:rPr>
              <a:t>imunokomplexů</a:t>
            </a:r>
            <a:endParaRPr lang="cs-CZ" altLang="cs-CZ" sz="1800" dirty="0">
              <a:solidFill>
                <a:srgbClr val="000000"/>
              </a:solidFill>
              <a:latin typeface="Calibri" panose="020F0502020204030204" pitchFamily="34" charset="0"/>
              <a:cs typeface="Arial" panose="020B0604020202020204" pitchFamily="34" charset="0"/>
            </a:endParaRPr>
          </a:p>
          <a:p>
            <a:pPr eaLnBrk="1" hangingPunct="1">
              <a:spcBef>
                <a:spcPct val="0"/>
              </a:spcBef>
            </a:pPr>
            <a:r>
              <a:rPr lang="cs-CZ" altLang="cs-CZ" sz="1800" dirty="0">
                <a:solidFill>
                  <a:srgbClr val="000000"/>
                </a:solidFill>
                <a:latin typeface="Calibri" panose="020F0502020204030204" pitchFamily="34" charset="0"/>
                <a:cs typeface="Arial" panose="020B0604020202020204" pitchFamily="34" charset="0"/>
              </a:rPr>
              <a:t>Diagnostika svalových onemocnění </a:t>
            </a:r>
          </a:p>
          <a:p>
            <a:pPr eaLnBrk="1" hangingPunct="1">
              <a:spcBef>
                <a:spcPct val="0"/>
              </a:spcBef>
            </a:pPr>
            <a:r>
              <a:rPr lang="cs-CZ" altLang="cs-CZ" sz="1800" dirty="0">
                <a:solidFill>
                  <a:srgbClr val="000000"/>
                </a:solidFill>
                <a:latin typeface="Calibri" panose="020F0502020204030204" pitchFamily="34" charset="0"/>
                <a:cs typeface="Arial" panose="020B0604020202020204" pitchFamily="34" charset="0"/>
              </a:rPr>
              <a:t>Diagnostika poruch metabolismu</a:t>
            </a:r>
          </a:p>
          <a:p>
            <a:pPr eaLnBrk="1" hangingPunct="1">
              <a:spcBef>
                <a:spcPct val="0"/>
              </a:spcBef>
            </a:pPr>
            <a:r>
              <a:rPr lang="cs-CZ" altLang="cs-CZ" sz="1800" dirty="0">
                <a:solidFill>
                  <a:srgbClr val="000000"/>
                </a:solidFill>
                <a:latin typeface="Calibri" panose="020F0502020204030204" pitchFamily="34" charset="0"/>
                <a:cs typeface="Arial" panose="020B0604020202020204" pitchFamily="34" charset="0"/>
              </a:rPr>
              <a:t>Detekce virů</a:t>
            </a:r>
          </a:p>
        </p:txBody>
      </p:sp>
      <p:pic>
        <p:nvPicPr>
          <p:cNvPr id="27" name="Picture 2" descr="Zika Viru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8709" y="3275037"/>
            <a:ext cx="2699792" cy="1868256"/>
          </a:xfrm>
          <a:prstGeom prst="rect">
            <a:avLst/>
          </a:prstGeom>
          <a:noFill/>
          <a:extLst>
            <a:ext uri="{909E8E84-426E-40DD-AFC4-6F175D3DCCD1}">
              <a14:hiddenFill xmlns:a14="http://schemas.microsoft.com/office/drawing/2010/main">
                <a:solidFill>
                  <a:srgbClr val="FFFFFF"/>
                </a:solidFill>
              </a14:hiddenFill>
            </a:ext>
          </a:extLst>
        </p:spPr>
      </p:pic>
      <p:sp>
        <p:nvSpPr>
          <p:cNvPr id="28" name="Obdélník 27"/>
          <p:cNvSpPr/>
          <p:nvPr/>
        </p:nvSpPr>
        <p:spPr>
          <a:xfrm>
            <a:off x="6316205" y="5284365"/>
            <a:ext cx="2772296" cy="1384995"/>
          </a:xfrm>
          <a:prstGeom prst="rect">
            <a:avLst/>
          </a:prstGeom>
        </p:spPr>
        <p:txBody>
          <a:bodyPr wrap="square">
            <a:spAutoFit/>
          </a:bodyPr>
          <a:lstStyle/>
          <a:p>
            <a:r>
              <a:rPr lang="cs-CZ" sz="1400" dirty="0">
                <a:solidFill>
                  <a:schemeClr val="bg2">
                    <a:lumMod val="10000"/>
                  </a:schemeClr>
                </a:solidFill>
                <a:effectLst/>
              </a:rPr>
              <a:t>TEM </a:t>
            </a:r>
            <a:r>
              <a:rPr lang="cs-CZ" sz="1400" dirty="0" err="1">
                <a:solidFill>
                  <a:schemeClr val="bg2">
                    <a:lumMod val="10000"/>
                  </a:schemeClr>
                </a:solidFill>
                <a:effectLst/>
              </a:rPr>
              <a:t>of</a:t>
            </a:r>
            <a:r>
              <a:rPr lang="cs-CZ" sz="1400" dirty="0">
                <a:solidFill>
                  <a:schemeClr val="bg2">
                    <a:lumMod val="10000"/>
                  </a:schemeClr>
                </a:solidFill>
                <a:effectLst/>
              </a:rPr>
              <a:t> Zika Virus. Virus </a:t>
            </a:r>
            <a:r>
              <a:rPr lang="cs-CZ" sz="1400" dirty="0" err="1">
                <a:solidFill>
                  <a:schemeClr val="bg2">
                    <a:lumMod val="10000"/>
                  </a:schemeClr>
                </a:solidFill>
                <a:effectLst/>
              </a:rPr>
              <a:t>particles</a:t>
            </a:r>
            <a:r>
              <a:rPr lang="cs-CZ" sz="1400" dirty="0">
                <a:solidFill>
                  <a:schemeClr val="bg2">
                    <a:lumMod val="10000"/>
                  </a:schemeClr>
                </a:solidFill>
                <a:effectLst/>
              </a:rPr>
              <a:t> are 40 nm in </a:t>
            </a:r>
            <a:r>
              <a:rPr lang="cs-CZ" sz="1400" dirty="0" err="1">
                <a:solidFill>
                  <a:schemeClr val="bg2">
                    <a:lumMod val="10000"/>
                  </a:schemeClr>
                </a:solidFill>
                <a:effectLst/>
              </a:rPr>
              <a:t>diameter</a:t>
            </a:r>
            <a:r>
              <a:rPr lang="cs-CZ" sz="1400" dirty="0">
                <a:solidFill>
                  <a:schemeClr val="bg2">
                    <a:lumMod val="10000"/>
                  </a:schemeClr>
                </a:solidFill>
                <a:effectLst/>
              </a:rPr>
              <a:t>, </a:t>
            </a:r>
            <a:r>
              <a:rPr lang="cs-CZ" sz="1400" dirty="0" err="1">
                <a:solidFill>
                  <a:schemeClr val="bg2">
                    <a:lumMod val="10000"/>
                  </a:schemeClr>
                </a:solidFill>
                <a:effectLst/>
              </a:rPr>
              <a:t>with</a:t>
            </a:r>
            <a:r>
              <a:rPr lang="cs-CZ" sz="1400" dirty="0">
                <a:solidFill>
                  <a:schemeClr val="bg2">
                    <a:lumMod val="10000"/>
                  </a:schemeClr>
                </a:solidFill>
                <a:effectLst/>
              </a:rPr>
              <a:t> </a:t>
            </a:r>
            <a:r>
              <a:rPr lang="cs-CZ" sz="1400" dirty="0" err="1">
                <a:solidFill>
                  <a:schemeClr val="bg2">
                    <a:lumMod val="10000"/>
                  </a:schemeClr>
                </a:solidFill>
                <a:effectLst/>
              </a:rPr>
              <a:t>an</a:t>
            </a:r>
            <a:r>
              <a:rPr lang="cs-CZ" sz="1400" dirty="0">
                <a:solidFill>
                  <a:schemeClr val="bg2">
                    <a:lumMod val="10000"/>
                  </a:schemeClr>
                </a:solidFill>
                <a:effectLst/>
              </a:rPr>
              <a:t> </a:t>
            </a:r>
            <a:r>
              <a:rPr lang="cs-CZ" sz="1400" dirty="0" err="1">
                <a:solidFill>
                  <a:schemeClr val="bg2">
                    <a:lumMod val="10000"/>
                  </a:schemeClr>
                </a:solidFill>
                <a:effectLst/>
              </a:rPr>
              <a:t>outer</a:t>
            </a:r>
            <a:r>
              <a:rPr lang="cs-CZ" sz="1400" dirty="0">
                <a:solidFill>
                  <a:schemeClr val="bg2">
                    <a:lumMod val="10000"/>
                  </a:schemeClr>
                </a:solidFill>
                <a:effectLst/>
              </a:rPr>
              <a:t> </a:t>
            </a:r>
            <a:r>
              <a:rPr lang="cs-CZ" sz="1400" dirty="0" err="1">
                <a:solidFill>
                  <a:schemeClr val="bg2">
                    <a:lumMod val="10000"/>
                  </a:schemeClr>
                </a:solidFill>
                <a:effectLst/>
              </a:rPr>
              <a:t>envelope</a:t>
            </a:r>
            <a:r>
              <a:rPr lang="cs-CZ" sz="1400" dirty="0">
                <a:solidFill>
                  <a:schemeClr val="bg2">
                    <a:lumMod val="10000"/>
                  </a:schemeClr>
                </a:solidFill>
                <a:effectLst/>
              </a:rPr>
              <a:t> and </a:t>
            </a:r>
            <a:r>
              <a:rPr lang="cs-CZ" sz="1400" dirty="0" err="1">
                <a:solidFill>
                  <a:schemeClr val="bg2">
                    <a:lumMod val="10000"/>
                  </a:schemeClr>
                </a:solidFill>
                <a:effectLst/>
              </a:rPr>
              <a:t>an</a:t>
            </a:r>
            <a:r>
              <a:rPr lang="cs-CZ" sz="1400" dirty="0">
                <a:solidFill>
                  <a:schemeClr val="bg2">
                    <a:lumMod val="10000"/>
                  </a:schemeClr>
                </a:solidFill>
                <a:effectLst/>
              </a:rPr>
              <a:t> </a:t>
            </a:r>
            <a:r>
              <a:rPr lang="cs-CZ" sz="1400" dirty="0" err="1">
                <a:solidFill>
                  <a:schemeClr val="bg2">
                    <a:lumMod val="10000"/>
                  </a:schemeClr>
                </a:solidFill>
                <a:effectLst/>
              </a:rPr>
              <a:t>inner</a:t>
            </a:r>
            <a:r>
              <a:rPr lang="cs-CZ" sz="1400" dirty="0">
                <a:solidFill>
                  <a:schemeClr val="bg2">
                    <a:lumMod val="10000"/>
                  </a:schemeClr>
                </a:solidFill>
                <a:effectLst/>
              </a:rPr>
              <a:t> </a:t>
            </a:r>
            <a:r>
              <a:rPr lang="cs-CZ" sz="1400" dirty="0" err="1">
                <a:solidFill>
                  <a:schemeClr val="bg2">
                    <a:lumMod val="10000"/>
                  </a:schemeClr>
                </a:solidFill>
                <a:effectLst/>
              </a:rPr>
              <a:t>dense</a:t>
            </a:r>
            <a:r>
              <a:rPr lang="cs-CZ" sz="1400" dirty="0">
                <a:solidFill>
                  <a:schemeClr val="bg2">
                    <a:lumMod val="10000"/>
                  </a:schemeClr>
                </a:solidFill>
                <a:effectLst/>
              </a:rPr>
              <a:t> </a:t>
            </a:r>
            <a:r>
              <a:rPr lang="cs-CZ" sz="1400" dirty="0" err="1">
                <a:solidFill>
                  <a:schemeClr val="bg2">
                    <a:lumMod val="10000"/>
                  </a:schemeClr>
                </a:solidFill>
                <a:effectLst/>
              </a:rPr>
              <a:t>core</a:t>
            </a:r>
            <a:r>
              <a:rPr lang="cs-CZ" sz="1400" dirty="0">
                <a:solidFill>
                  <a:schemeClr val="bg2">
                    <a:lumMod val="10000"/>
                  </a:schemeClr>
                </a:solidFill>
                <a:effectLst/>
              </a:rPr>
              <a:t>.</a:t>
            </a:r>
            <a:br>
              <a:rPr lang="cs-CZ" sz="1400" dirty="0">
                <a:solidFill>
                  <a:schemeClr val="bg2">
                    <a:lumMod val="10000"/>
                  </a:schemeClr>
                </a:solidFill>
                <a:effectLst/>
              </a:rPr>
            </a:br>
            <a:r>
              <a:rPr lang="cs-CZ" sz="1400" dirty="0" err="1">
                <a:solidFill>
                  <a:schemeClr val="bg2">
                    <a:lumMod val="10000"/>
                  </a:schemeClr>
                </a:solidFill>
                <a:effectLst/>
              </a:rPr>
              <a:t>Courtesy</a:t>
            </a:r>
            <a:r>
              <a:rPr lang="cs-CZ" sz="1400" dirty="0">
                <a:solidFill>
                  <a:schemeClr val="bg2">
                    <a:lumMod val="10000"/>
                  </a:schemeClr>
                </a:solidFill>
                <a:effectLst/>
              </a:rPr>
              <a:t> </a:t>
            </a:r>
            <a:r>
              <a:rPr lang="cs-CZ" sz="1400" dirty="0" err="1">
                <a:solidFill>
                  <a:schemeClr val="bg2">
                    <a:lumMod val="10000"/>
                  </a:schemeClr>
                </a:solidFill>
                <a:effectLst/>
              </a:rPr>
              <a:t>of</a:t>
            </a:r>
            <a:r>
              <a:rPr lang="cs-CZ" sz="1400" dirty="0">
                <a:solidFill>
                  <a:schemeClr val="bg2">
                    <a:lumMod val="10000"/>
                  </a:schemeClr>
                </a:solidFill>
                <a:effectLst/>
              </a:rPr>
              <a:t> Cynthia </a:t>
            </a:r>
            <a:r>
              <a:rPr lang="cs-CZ" sz="1400" dirty="0" err="1">
                <a:solidFill>
                  <a:schemeClr val="bg2">
                    <a:lumMod val="10000"/>
                  </a:schemeClr>
                </a:solidFill>
                <a:effectLst/>
              </a:rPr>
              <a:t>Goldsmith</a:t>
            </a:r>
            <a:r>
              <a:rPr lang="cs-CZ" sz="1400" dirty="0">
                <a:solidFill>
                  <a:schemeClr val="bg2">
                    <a:lumMod val="10000"/>
                  </a:schemeClr>
                </a:solidFill>
                <a:effectLst/>
              </a:rPr>
              <a:t>, CDC.</a:t>
            </a:r>
            <a:endParaRPr lang="cs-CZ" sz="1400" dirty="0">
              <a:solidFill>
                <a:schemeClr val="bg2">
                  <a:lumMod val="10000"/>
                </a:schemeClr>
              </a:solidFill>
            </a:endParaRPr>
          </a:p>
        </p:txBody>
      </p:sp>
      <p:pic>
        <p:nvPicPr>
          <p:cNvPr id="29" name="Picture 12"/>
          <p:cNvPicPr>
            <a:picLocks noChangeAspect="1" noChangeArrowheads="1"/>
          </p:cNvPicPr>
          <p:nvPr/>
        </p:nvPicPr>
        <p:blipFill rotWithShape="1">
          <a:blip r:embed="rId6">
            <a:extLst>
              <a:ext uri="{28A0092B-C50C-407E-A947-70E740481C1C}">
                <a14:useLocalDpi xmlns:a14="http://schemas.microsoft.com/office/drawing/2010/main" val="0"/>
              </a:ext>
            </a:extLst>
          </a:blip>
          <a:srcRect l="5737" t="6325"/>
          <a:stretch/>
        </p:blipFill>
        <p:spPr bwMode="auto">
          <a:xfrm>
            <a:off x="179512" y="3275038"/>
            <a:ext cx="6136693" cy="1868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TextovéPole 29"/>
          <p:cNvSpPr txBox="1"/>
          <p:nvPr/>
        </p:nvSpPr>
        <p:spPr>
          <a:xfrm>
            <a:off x="179512" y="5258494"/>
            <a:ext cx="2952328" cy="523220"/>
          </a:xfrm>
          <a:prstGeom prst="rect">
            <a:avLst/>
          </a:prstGeom>
          <a:noFill/>
        </p:spPr>
        <p:txBody>
          <a:bodyPr wrap="square" rtlCol="0">
            <a:spAutoFit/>
          </a:bodyPr>
          <a:lstStyle/>
          <a:p>
            <a:r>
              <a:rPr lang="cs-CZ" sz="1400" dirty="0"/>
              <a:t>Lupu </a:t>
            </a:r>
            <a:r>
              <a:rPr lang="cs-CZ" sz="1400" dirty="0" err="1"/>
              <a:t>nephiritis</a:t>
            </a:r>
            <a:r>
              <a:rPr lang="cs-CZ" sz="1400" dirty="0"/>
              <a:t> </a:t>
            </a:r>
            <a:r>
              <a:rPr lang="cs-CZ" sz="1400" dirty="0" err="1"/>
              <a:t>of</a:t>
            </a:r>
            <a:r>
              <a:rPr lang="cs-CZ" sz="1400" dirty="0"/>
              <a:t> </a:t>
            </a:r>
            <a:r>
              <a:rPr lang="cs-CZ" sz="1400" dirty="0" err="1"/>
              <a:t>kidney</a:t>
            </a:r>
            <a:r>
              <a:rPr lang="cs-CZ" sz="1400" dirty="0"/>
              <a:t> </a:t>
            </a:r>
            <a:r>
              <a:rPr lang="cs-CZ" sz="1400" dirty="0" err="1"/>
              <a:t>imaged</a:t>
            </a:r>
            <a:r>
              <a:rPr lang="cs-CZ" sz="1400" dirty="0"/>
              <a:t> </a:t>
            </a:r>
            <a:r>
              <a:rPr lang="cs-CZ" sz="1400" dirty="0" err="1"/>
              <a:t>with</a:t>
            </a:r>
            <a:r>
              <a:rPr lang="cs-CZ" sz="1400" dirty="0"/>
              <a:t> TEM</a:t>
            </a:r>
          </a:p>
        </p:txBody>
      </p:sp>
      <p:sp>
        <p:nvSpPr>
          <p:cNvPr id="31" name="TextovéPole 30"/>
          <p:cNvSpPr txBox="1"/>
          <p:nvPr/>
        </p:nvSpPr>
        <p:spPr>
          <a:xfrm>
            <a:off x="3259015" y="5258494"/>
            <a:ext cx="3058193" cy="307777"/>
          </a:xfrm>
          <a:prstGeom prst="rect">
            <a:avLst/>
          </a:prstGeom>
          <a:noFill/>
        </p:spPr>
        <p:txBody>
          <a:bodyPr wrap="square" rtlCol="0">
            <a:spAutoFit/>
          </a:bodyPr>
          <a:lstStyle/>
          <a:p>
            <a:r>
              <a:rPr lang="cs-CZ" sz="1400" dirty="0" err="1"/>
              <a:t>Renal</a:t>
            </a:r>
            <a:r>
              <a:rPr lang="cs-CZ" sz="1400" dirty="0"/>
              <a:t> </a:t>
            </a:r>
            <a:r>
              <a:rPr lang="cs-CZ" sz="1400" dirty="0" err="1"/>
              <a:t>biopsy</a:t>
            </a:r>
            <a:r>
              <a:rPr lang="cs-CZ" sz="1400" dirty="0"/>
              <a:t> </a:t>
            </a:r>
            <a:r>
              <a:rPr lang="cs-CZ" sz="1400" dirty="0" err="1"/>
              <a:t>of</a:t>
            </a:r>
            <a:r>
              <a:rPr lang="cs-CZ" sz="1400" dirty="0"/>
              <a:t> </a:t>
            </a:r>
            <a:r>
              <a:rPr lang="cs-CZ" sz="1400" dirty="0" err="1"/>
              <a:t>diseased</a:t>
            </a:r>
            <a:r>
              <a:rPr lang="cs-CZ" sz="1400" dirty="0"/>
              <a:t> </a:t>
            </a:r>
            <a:r>
              <a:rPr lang="cs-CZ" sz="1400" dirty="0" err="1"/>
              <a:t>kidney</a:t>
            </a:r>
            <a:r>
              <a:rPr lang="cs-CZ" sz="1400" dirty="0"/>
              <a:t> </a:t>
            </a:r>
            <a:r>
              <a:rPr lang="cs-CZ" sz="1400" dirty="0" err="1"/>
              <a:t>tissue</a:t>
            </a:r>
            <a:r>
              <a:rPr lang="cs-CZ" sz="1400" dirty="0"/>
              <a:t> </a:t>
            </a:r>
          </a:p>
        </p:txBody>
      </p:sp>
    </p:spTree>
    <p:custDataLst>
      <p:tags r:id="rId1"/>
    </p:custDataLst>
    <p:extLst>
      <p:ext uri="{BB962C8B-B14F-4D97-AF65-F5344CB8AC3E}">
        <p14:creationId xmlns:p14="http://schemas.microsoft.com/office/powerpoint/2010/main" val="17281303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Reference</a:t>
            </a:r>
          </a:p>
        </p:txBody>
      </p:sp>
      <p:sp>
        <p:nvSpPr>
          <p:cNvPr id="3" name="Zástupný symbol pro obsah 2"/>
          <p:cNvSpPr>
            <a:spLocks noGrp="1"/>
          </p:cNvSpPr>
          <p:nvPr>
            <p:ph idx="1"/>
          </p:nvPr>
        </p:nvSpPr>
        <p:spPr/>
        <p:txBody>
          <a:bodyPr>
            <a:normAutofit/>
          </a:bodyPr>
          <a:lstStyle/>
          <a:p>
            <a:r>
              <a:rPr lang="cs-CZ" sz="1800" dirty="0"/>
              <a:t>https://is.muni.cz/do/rect/el/estud/lf/js19/mikroskopicky_atlas/web/index.html</a:t>
            </a:r>
          </a:p>
          <a:p>
            <a:r>
              <a:rPr lang="cs-CZ" sz="1800" dirty="0"/>
              <a:t>http://triton.paru.cas.cz/old-lem/book/index.html</a:t>
            </a:r>
          </a:p>
          <a:p>
            <a:r>
              <a:rPr lang="cs-CZ" sz="1800" dirty="0"/>
              <a:t>http://www.fei.com/introduction-to-electron-microscopy/</a:t>
            </a:r>
          </a:p>
          <a:p>
            <a:r>
              <a:rPr lang="cs-CZ" sz="1800" dirty="0"/>
              <a:t>http://www.nanotechftm.tmf.bg.ac.rs/images/stories/dokumenti/lecture_book_em_school/aleksandra%20korac.pdf</a:t>
            </a:r>
          </a:p>
          <a:p>
            <a:endParaRPr lang="cs-CZ" sz="1800" dirty="0"/>
          </a:p>
        </p:txBody>
      </p:sp>
    </p:spTree>
    <p:extLst>
      <p:ext uri="{BB962C8B-B14F-4D97-AF65-F5344CB8AC3E}">
        <p14:creationId xmlns:p14="http://schemas.microsoft.com/office/powerpoint/2010/main" val="2955698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Proč elektrony</a:t>
            </a:r>
            <a:r>
              <a:rPr lang="en-CA" dirty="0"/>
              <a:t>?</a:t>
            </a:r>
            <a:endParaRPr lang="cs-CZ" dirty="0"/>
          </a:p>
        </p:txBody>
      </p:sp>
      <p:sp>
        <p:nvSpPr>
          <p:cNvPr id="3" name="Zástupný symbol pro obsah 2"/>
          <p:cNvSpPr>
            <a:spLocks noGrp="1"/>
          </p:cNvSpPr>
          <p:nvPr>
            <p:ph idx="1"/>
          </p:nvPr>
        </p:nvSpPr>
        <p:spPr/>
        <p:txBody>
          <a:bodyPr>
            <a:noAutofit/>
          </a:bodyPr>
          <a:lstStyle/>
          <a:p>
            <a:r>
              <a:rPr lang="cs-CZ" sz="1800" dirty="0"/>
              <a:t>E</a:t>
            </a:r>
            <a:r>
              <a:rPr lang="en-CA" sz="1800" dirty="0"/>
              <a:t>le</a:t>
            </a:r>
            <a:r>
              <a:rPr lang="cs-CZ" sz="1800" dirty="0"/>
              <a:t>k</a:t>
            </a:r>
            <a:r>
              <a:rPr lang="en-CA" sz="1800" dirty="0" err="1"/>
              <a:t>tron</a:t>
            </a:r>
            <a:r>
              <a:rPr lang="en-CA" sz="1800" dirty="0"/>
              <a:t> </a:t>
            </a:r>
            <a:r>
              <a:rPr lang="cs-CZ" sz="1800" dirty="0"/>
              <a:t>má náboj – </a:t>
            </a:r>
            <a:r>
              <a:rPr lang="en-CA" sz="1800" dirty="0" err="1"/>
              <a:t>negativ</a:t>
            </a:r>
            <a:r>
              <a:rPr lang="cs-CZ" sz="1800" dirty="0"/>
              <a:t>ní</a:t>
            </a:r>
          </a:p>
          <a:p>
            <a:r>
              <a:rPr lang="cs-CZ" sz="1800" dirty="0"/>
              <a:t>Elektron je velmi lehký </a:t>
            </a:r>
            <a:r>
              <a:rPr lang="en-CA" sz="1800" dirty="0"/>
              <a:t>- </a:t>
            </a:r>
            <a:r>
              <a:rPr lang="cs-CZ" sz="1800" dirty="0"/>
              <a:t>1800x </a:t>
            </a:r>
            <a:r>
              <a:rPr lang="en-CA" sz="1800" dirty="0" err="1"/>
              <a:t>leh</a:t>
            </a:r>
            <a:r>
              <a:rPr lang="cs-CZ" sz="1800" dirty="0"/>
              <a:t>čí než jaderné částice</a:t>
            </a:r>
          </a:p>
          <a:p>
            <a:r>
              <a:rPr lang="cs-CZ" sz="1800" dirty="0"/>
              <a:t>Je výrazně jednodušší elektrony uvolnit z orbitalů </a:t>
            </a:r>
          </a:p>
          <a:p>
            <a:endParaRPr lang="cs-CZ" sz="1800" dirty="0"/>
          </a:p>
          <a:p>
            <a:r>
              <a:rPr lang="cs-CZ" sz="1800" dirty="0"/>
              <a:t>=</a:t>
            </a:r>
            <a:r>
              <a:rPr lang="en-CA" sz="1800" dirty="0"/>
              <a:t>&gt;</a:t>
            </a:r>
            <a:r>
              <a:rPr lang="cs-CZ" sz="1800" dirty="0"/>
              <a:t> je možné elektrony urychlit v elektrickém poli</a:t>
            </a:r>
          </a:p>
          <a:p>
            <a:endParaRPr lang="cs-CZ" sz="1800" dirty="0"/>
          </a:p>
          <a:p>
            <a:r>
              <a:rPr lang="cs-CZ" sz="1800" b="1" dirty="0"/>
              <a:t>Když se uvolní elektrony z atomů ve vakuu, chovají se jako světlo</a:t>
            </a:r>
          </a:p>
          <a:p>
            <a:endParaRPr lang="cs-CZ" sz="1800" dirty="0"/>
          </a:p>
          <a:p>
            <a:r>
              <a:rPr lang="cs-CZ" sz="1800" b="1" dirty="0"/>
              <a:t>Napětím lze regulovat délku vlny elektronu</a:t>
            </a:r>
          </a:p>
          <a:p>
            <a:endParaRPr lang="cs-CZ" sz="1800" dirty="0"/>
          </a:p>
          <a:p>
            <a:r>
              <a:rPr lang="cs-CZ" sz="1800" dirty="0"/>
              <a:t>Při 100 </a:t>
            </a:r>
            <a:r>
              <a:rPr lang="cs-CZ" sz="1800" dirty="0" err="1"/>
              <a:t>kV</a:t>
            </a:r>
            <a:r>
              <a:rPr lang="cs-CZ" sz="1800" dirty="0"/>
              <a:t> je vln délka </a:t>
            </a:r>
            <a:r>
              <a:rPr lang="en-CA" sz="1800" dirty="0"/>
              <a:t>0,0038 nm</a:t>
            </a:r>
            <a:r>
              <a:rPr lang="cs-CZ" sz="1800" dirty="0"/>
              <a:t>.</a:t>
            </a:r>
          </a:p>
          <a:p>
            <a:endParaRPr lang="en-CA" sz="1800" dirty="0"/>
          </a:p>
          <a:p>
            <a:r>
              <a:rPr lang="cs-CZ" sz="1800" dirty="0"/>
              <a:t>Ačkoliv v současnosti jsou </a:t>
            </a:r>
            <a:r>
              <a:rPr lang="cs-CZ" sz="1800" dirty="0" err="1"/>
              <a:t>TEMy</a:t>
            </a:r>
            <a:r>
              <a:rPr lang="cs-CZ" sz="1800" dirty="0"/>
              <a:t> využívány s rozlišením 0,1 nm. Vyšší rozlišení znamená technické obtíže. </a:t>
            </a:r>
            <a:endParaRPr lang="en-CA" sz="1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3767" y="4725144"/>
            <a:ext cx="1555373" cy="648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ovéPole 4"/>
          <p:cNvSpPr txBox="1"/>
          <p:nvPr/>
        </p:nvSpPr>
        <p:spPr>
          <a:xfrm>
            <a:off x="6413723" y="6332740"/>
            <a:ext cx="2149948" cy="415498"/>
          </a:xfrm>
          <a:prstGeom prst="rect">
            <a:avLst/>
          </a:prstGeom>
          <a:noFill/>
        </p:spPr>
        <p:txBody>
          <a:bodyPr wrap="none" rtlCol="0">
            <a:spAutoFit/>
          </a:bodyPr>
          <a:lstStyle/>
          <a:p>
            <a:r>
              <a:rPr lang="cs-CZ" sz="1050" dirty="0"/>
              <a:t>Atom vodíku = 0,529</a:t>
            </a:r>
            <a:r>
              <a:rPr lang="cs-CZ" sz="1050" baseline="30000" dirty="0"/>
              <a:t>-10</a:t>
            </a:r>
            <a:r>
              <a:rPr lang="cs-CZ" sz="1050" dirty="0"/>
              <a:t> m = 0,05 nm</a:t>
            </a:r>
          </a:p>
          <a:p>
            <a:r>
              <a:rPr lang="cs-CZ" sz="1050" dirty="0"/>
              <a:t>Jádro atomu = 10</a:t>
            </a:r>
            <a:r>
              <a:rPr lang="cs-CZ" sz="1050" baseline="30000" dirty="0"/>
              <a:t>-15</a:t>
            </a:r>
            <a:r>
              <a:rPr lang="cs-CZ" sz="1050" dirty="0"/>
              <a:t> m = 1 </a:t>
            </a:r>
            <a:r>
              <a:rPr lang="cs-CZ" sz="1050" dirty="0" err="1"/>
              <a:t>fm</a:t>
            </a:r>
            <a:endParaRPr lang="cs-CZ" sz="1050" dirty="0"/>
          </a:p>
        </p:txBody>
      </p:sp>
      <p:grpSp>
        <p:nvGrpSpPr>
          <p:cNvPr id="23" name="Skupina 22"/>
          <p:cNvGrpSpPr/>
          <p:nvPr/>
        </p:nvGrpSpPr>
        <p:grpSpPr>
          <a:xfrm>
            <a:off x="6414010" y="1251477"/>
            <a:ext cx="2622486" cy="2825595"/>
            <a:chOff x="6414010" y="1251477"/>
            <a:chExt cx="2622486" cy="2825595"/>
          </a:xfrm>
        </p:grpSpPr>
        <p:pic>
          <p:nvPicPr>
            <p:cNvPr id="7" name="Picture 6" descr="ato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0098" y="1709231"/>
              <a:ext cx="1823627" cy="1928022"/>
            </a:xfrm>
            <a:prstGeom prst="rect">
              <a:avLst/>
            </a:prstGeom>
            <a:noFill/>
          </p:spPr>
        </p:pic>
        <p:grpSp>
          <p:nvGrpSpPr>
            <p:cNvPr id="8" name="Group 20"/>
            <p:cNvGrpSpPr/>
            <p:nvPr/>
          </p:nvGrpSpPr>
          <p:grpSpPr>
            <a:xfrm>
              <a:off x="7651111" y="1525803"/>
              <a:ext cx="1385385" cy="863907"/>
              <a:chOff x="4797251" y="1860398"/>
              <a:chExt cx="3295491" cy="2055021"/>
            </a:xfrm>
          </p:grpSpPr>
          <p:sp>
            <p:nvSpPr>
              <p:cNvPr id="15" name="TextBox 7"/>
              <p:cNvSpPr txBox="1"/>
              <p:nvPr/>
            </p:nvSpPr>
            <p:spPr>
              <a:xfrm>
                <a:off x="5781544" y="1860398"/>
                <a:ext cx="2311198" cy="732126"/>
              </a:xfrm>
              <a:prstGeom prst="rect">
                <a:avLst/>
              </a:prstGeom>
              <a:noFill/>
            </p:spPr>
            <p:txBody>
              <a:bodyPr wrap="square" rtlCol="0">
                <a:spAutoFit/>
              </a:bodyPr>
              <a:lstStyle/>
              <a:p>
                <a:r>
                  <a:rPr lang="en-US" sz="1400" i="1" dirty="0"/>
                  <a:t>Proton</a:t>
                </a:r>
              </a:p>
            </p:txBody>
          </p:sp>
          <p:cxnSp>
            <p:nvCxnSpPr>
              <p:cNvPr id="16" name="Straight Arrow Connector 12"/>
              <p:cNvCxnSpPr/>
              <p:nvPr/>
            </p:nvCxnSpPr>
            <p:spPr>
              <a:xfrm rot="5400000">
                <a:off x="4780735" y="2643594"/>
                <a:ext cx="1288341" cy="125531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9" name="Group 21"/>
            <p:cNvGrpSpPr/>
            <p:nvPr/>
          </p:nvGrpSpPr>
          <p:grpSpPr>
            <a:xfrm>
              <a:off x="7553901" y="2905202"/>
              <a:ext cx="1482594" cy="1171870"/>
              <a:chOff x="6172534" y="4631243"/>
              <a:chExt cx="3526727" cy="2787596"/>
            </a:xfrm>
          </p:grpSpPr>
          <p:sp>
            <p:nvSpPr>
              <p:cNvPr id="13" name="TextBox 9"/>
              <p:cNvSpPr txBox="1"/>
              <p:nvPr/>
            </p:nvSpPr>
            <p:spPr>
              <a:xfrm>
                <a:off x="7031426" y="6686711"/>
                <a:ext cx="2667835" cy="732128"/>
              </a:xfrm>
              <a:prstGeom prst="rect">
                <a:avLst/>
              </a:prstGeom>
              <a:noFill/>
            </p:spPr>
            <p:txBody>
              <a:bodyPr wrap="square" rtlCol="0">
                <a:spAutoFit/>
              </a:bodyPr>
              <a:lstStyle/>
              <a:p>
                <a:r>
                  <a:rPr lang="en-US" sz="1400" i="1" dirty="0"/>
                  <a:t>Neutron</a:t>
                </a:r>
              </a:p>
            </p:txBody>
          </p:sp>
          <p:cxnSp>
            <p:nvCxnSpPr>
              <p:cNvPr id="14" name="Straight Arrow Connector 16"/>
              <p:cNvCxnSpPr/>
              <p:nvPr/>
            </p:nvCxnSpPr>
            <p:spPr>
              <a:xfrm flipH="1" flipV="1">
                <a:off x="6172534" y="4631243"/>
                <a:ext cx="1486550" cy="205547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0" name="Group 25"/>
            <p:cNvGrpSpPr/>
            <p:nvPr/>
          </p:nvGrpSpPr>
          <p:grpSpPr>
            <a:xfrm>
              <a:off x="6414010" y="1251477"/>
              <a:ext cx="1054521" cy="789629"/>
              <a:chOff x="4048124" y="423756"/>
              <a:chExt cx="2508447" cy="1878334"/>
            </a:xfrm>
          </p:grpSpPr>
          <p:sp>
            <p:nvSpPr>
              <p:cNvPr id="11" name="TextBox 17"/>
              <p:cNvSpPr txBox="1"/>
              <p:nvPr/>
            </p:nvSpPr>
            <p:spPr>
              <a:xfrm>
                <a:off x="4048124" y="423756"/>
                <a:ext cx="2508447" cy="732126"/>
              </a:xfrm>
              <a:prstGeom prst="rect">
                <a:avLst/>
              </a:prstGeom>
              <a:noFill/>
            </p:spPr>
            <p:txBody>
              <a:bodyPr wrap="square" rtlCol="0">
                <a:spAutoFit/>
              </a:bodyPr>
              <a:lstStyle/>
              <a:p>
                <a:r>
                  <a:rPr lang="en-US" sz="1400" i="1" dirty="0" err="1"/>
                  <a:t>Ele</a:t>
                </a:r>
                <a:r>
                  <a:rPr lang="cs-CZ" sz="1400" i="1" dirty="0"/>
                  <a:t>k</a:t>
                </a:r>
                <a:r>
                  <a:rPr lang="en-US" sz="1400" i="1" dirty="0" err="1"/>
                  <a:t>tron</a:t>
                </a:r>
                <a:endParaRPr lang="en-US" sz="1400" i="1" dirty="0"/>
              </a:p>
            </p:txBody>
          </p:sp>
          <p:cxnSp>
            <p:nvCxnSpPr>
              <p:cNvPr id="12" name="Straight Arrow Connector 19"/>
              <p:cNvCxnSpPr/>
              <p:nvPr/>
            </p:nvCxnSpPr>
            <p:spPr>
              <a:xfrm flipH="1">
                <a:off x="4378103" y="1229966"/>
                <a:ext cx="171289" cy="107212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9223028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Vlnové vlastnosti</a:t>
            </a:r>
          </a:p>
        </p:txBody>
      </p:sp>
      <p:sp>
        <p:nvSpPr>
          <p:cNvPr id="3" name="Zástupný symbol pro obsah 2"/>
          <p:cNvSpPr>
            <a:spLocks noGrp="1"/>
          </p:cNvSpPr>
          <p:nvPr>
            <p:ph idx="1"/>
          </p:nvPr>
        </p:nvSpPr>
        <p:spPr/>
        <p:txBody>
          <a:bodyPr>
            <a:normAutofit fontScale="70000" lnSpcReduction="20000"/>
          </a:bodyPr>
          <a:lstStyle/>
          <a:p>
            <a:r>
              <a:rPr lang="cs-CZ" dirty="0"/>
              <a:t>V roce 1924 de </a:t>
            </a:r>
            <a:r>
              <a:rPr lang="cs-CZ" dirty="0" err="1"/>
              <a:t>Broglie</a:t>
            </a:r>
            <a:r>
              <a:rPr lang="cs-CZ" dirty="0"/>
              <a:t> postuloval dualitu částice a vlnění, tzn. každá částice se může projevovat jako vlnění a naopak.</a:t>
            </a:r>
          </a:p>
          <a:p>
            <a:endParaRPr lang="cs-CZ" dirty="0"/>
          </a:p>
          <a:p>
            <a:r>
              <a:rPr lang="cs-CZ" dirty="0"/>
              <a:t>Veškerá pohybující se částice má vlastnosti vlny s vln. délkou </a:t>
            </a:r>
            <a:r>
              <a:rPr lang="el-GR" i="1" dirty="0"/>
              <a:t>λ</a:t>
            </a:r>
            <a:r>
              <a:rPr lang="cs-CZ" dirty="0"/>
              <a:t>, která je nepřímo úměrná momentu hybnosti částice </a:t>
            </a:r>
            <a:r>
              <a:rPr lang="cs-CZ" i="1" dirty="0"/>
              <a:t>p. </a:t>
            </a:r>
            <a:endParaRPr lang="en-CA" i="1" dirty="0"/>
          </a:p>
          <a:p>
            <a:endParaRPr lang="en-CA" i="1" dirty="0"/>
          </a:p>
          <a:p>
            <a:endParaRPr lang="en-CA" i="1" dirty="0"/>
          </a:p>
          <a:p>
            <a:pPr marL="0" indent="0">
              <a:buNone/>
            </a:pPr>
            <a:r>
              <a:rPr lang="en-CA" i="1" dirty="0"/>
              <a:t>	</a:t>
            </a:r>
            <a:r>
              <a:rPr lang="cs-CZ" sz="1800" i="1" dirty="0"/>
              <a:t>(h </a:t>
            </a:r>
            <a:r>
              <a:rPr lang="en-CA" sz="1800" i="1" dirty="0"/>
              <a:t>-</a:t>
            </a:r>
            <a:r>
              <a:rPr lang="cs-CZ" sz="1800" i="1" dirty="0"/>
              <a:t> </a:t>
            </a:r>
            <a:r>
              <a:rPr lang="cs-CZ" sz="1800" i="1" dirty="0" err="1"/>
              <a:t>Pla</a:t>
            </a:r>
            <a:r>
              <a:rPr lang="en-CA" sz="1800" i="1" dirty="0"/>
              <a:t>n</a:t>
            </a:r>
            <a:r>
              <a:rPr lang="cs-CZ" sz="1800" i="1" dirty="0" err="1"/>
              <a:t>ckova</a:t>
            </a:r>
            <a:r>
              <a:rPr lang="cs-CZ" sz="1800" i="1" dirty="0"/>
              <a:t> konstanta</a:t>
            </a:r>
            <a:r>
              <a:rPr lang="en-CA" sz="1800" i="1" dirty="0"/>
              <a:t>; m - </a:t>
            </a:r>
            <a:r>
              <a:rPr lang="en-CA" sz="1800" i="1" dirty="0" err="1"/>
              <a:t>hmotnost</a:t>
            </a:r>
            <a:r>
              <a:rPr lang="en-CA" sz="1800" i="1" dirty="0"/>
              <a:t>; v - </a:t>
            </a:r>
            <a:r>
              <a:rPr lang="en-CA" sz="1800" i="1" dirty="0" err="1"/>
              <a:t>rychlost</a:t>
            </a:r>
            <a:r>
              <a:rPr lang="cs-CZ" sz="1800" i="1" dirty="0"/>
              <a:t>)</a:t>
            </a:r>
          </a:p>
          <a:p>
            <a:endParaRPr lang="cs-CZ" dirty="0"/>
          </a:p>
          <a:p>
            <a:endParaRPr lang="cs-CZ" dirty="0"/>
          </a:p>
          <a:p>
            <a:r>
              <a:rPr lang="cs-CZ" i="1" dirty="0"/>
              <a:t>Myšlenku duality částic a vlnění zavedl v roce 1905 Albert Einstein pro objasnění fotoelektrického jevu. Později byla experimentálně potvrzena i v souvislosti s jinými jevy.</a:t>
            </a:r>
          </a:p>
        </p:txBody>
      </p:sp>
      <p:pic>
        <p:nvPicPr>
          <p:cNvPr id="15362" name="Picture 2" descr="The Wave Properties• In 1924, the wave-particle dualism waspostulated by de Broglie (Nobel Prize 1929).• All moving matte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bwMode="auto">
          <a:xfrm>
            <a:off x="2339752" y="3501008"/>
            <a:ext cx="2343150" cy="361951"/>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611560" y="5805264"/>
            <a:ext cx="8280920" cy="523220"/>
          </a:xfrm>
          <a:prstGeom prst="rect">
            <a:avLst/>
          </a:prstGeom>
        </p:spPr>
        <p:txBody>
          <a:bodyPr wrap="square">
            <a:spAutoFit/>
          </a:bodyPr>
          <a:lstStyle/>
          <a:p>
            <a:r>
              <a:rPr lang="cs-CZ" sz="1400" i="1" dirty="0"/>
              <a:t>https://cs.dbpedia.org/page/Dualita_%C4%8D%C3%A1stice_a_vln%C4%9Bn%C3%AD</a:t>
            </a:r>
          </a:p>
          <a:p>
            <a:r>
              <a:rPr lang="cs-CZ" sz="1400" i="1" dirty="0"/>
              <a:t>https://www.wikiskripta.eu/w/Vlnov%C4%9B-korpuskul%C3%A1rn%C3%AD_dualismus</a:t>
            </a:r>
          </a:p>
        </p:txBody>
      </p:sp>
      <p:sp>
        <p:nvSpPr>
          <p:cNvPr id="6" name="TextovéPole 5"/>
          <p:cNvSpPr txBox="1"/>
          <p:nvPr/>
        </p:nvSpPr>
        <p:spPr>
          <a:xfrm>
            <a:off x="157360" y="167730"/>
            <a:ext cx="2182392"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CA" i="1" dirty="0" err="1"/>
              <a:t>Dopl</a:t>
            </a:r>
            <a:r>
              <a:rPr lang="cs-CZ" i="1" dirty="0" err="1"/>
              <a:t>ňkové</a:t>
            </a:r>
            <a:r>
              <a:rPr lang="cs-CZ" i="1" dirty="0"/>
              <a:t> informace</a:t>
            </a:r>
          </a:p>
        </p:txBody>
      </p:sp>
    </p:spTree>
    <p:extLst>
      <p:ext uri="{BB962C8B-B14F-4D97-AF65-F5344CB8AC3E}">
        <p14:creationId xmlns:p14="http://schemas.microsoft.com/office/powerpoint/2010/main" val="1535830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0" y="0"/>
            <a:ext cx="9144000" cy="1196752"/>
          </a:xfrm>
          <a:noFill/>
        </p:spPr>
        <p:txBody>
          <a:bodyPr>
            <a:normAutofit/>
          </a:bodyPr>
          <a:lstStyle/>
          <a:p>
            <a:r>
              <a:rPr lang="cs-CZ" sz="3200" dirty="0"/>
              <a:t>Jak je rozlišovací schopnost ovlivněna vlnovou délkou</a:t>
            </a:r>
            <a:endParaRPr lang="en-US" sz="3200" dirty="0"/>
          </a:p>
        </p:txBody>
      </p:sp>
      <p:sp>
        <p:nvSpPr>
          <p:cNvPr id="6" name="Footer Placeholder 4"/>
          <p:cNvSpPr>
            <a:spLocks noGrp="1"/>
          </p:cNvSpPr>
          <p:nvPr>
            <p:ph type="ftr" sz="quarter" idx="11"/>
          </p:nvPr>
        </p:nvSpPr>
        <p:spPr>
          <a:xfrm>
            <a:off x="6156176" y="6453336"/>
            <a:ext cx="2895600" cy="365125"/>
          </a:xfrm>
        </p:spPr>
        <p:txBody>
          <a:bodyPr/>
          <a:lstStyle/>
          <a:p>
            <a:r>
              <a:rPr lang="en-US" dirty="0"/>
              <a:t>© 2013 FEI</a:t>
            </a:r>
          </a:p>
        </p:txBody>
      </p:sp>
      <p:pic>
        <p:nvPicPr>
          <p:cNvPr id="7" name="Picture 6" descr="resolution-wavelength-panel-to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3500" y="1571625"/>
            <a:ext cx="6515100" cy="2095500"/>
          </a:xfrm>
          <a:prstGeom prst="rect">
            <a:avLst/>
          </a:prstGeom>
        </p:spPr>
      </p:pic>
      <p:pic>
        <p:nvPicPr>
          <p:cNvPr id="8" name="Picture 7" descr="resolution-wavelength-panel-botto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3500" y="3705225"/>
            <a:ext cx="6515100" cy="2085975"/>
          </a:xfrm>
          <a:prstGeom prst="rect">
            <a:avLst/>
          </a:prstGeom>
        </p:spPr>
      </p:pic>
      <p:pic>
        <p:nvPicPr>
          <p:cNvPr id="9" name="Picture 8" descr="bottom-wavelength.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0" y="4495800"/>
            <a:ext cx="1428750" cy="676275"/>
          </a:xfrm>
          <a:prstGeom prst="rect">
            <a:avLst/>
          </a:prstGeom>
        </p:spPr>
      </p:pic>
      <p:pic>
        <p:nvPicPr>
          <p:cNvPr id="10" name="Picture 9" descr="top-wavelength.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8000" y="2381250"/>
            <a:ext cx="1428750" cy="666750"/>
          </a:xfrm>
          <a:prstGeom prst="rect">
            <a:avLst/>
          </a:prstGeom>
        </p:spPr>
      </p:pic>
      <p:sp>
        <p:nvSpPr>
          <p:cNvPr id="2" name="TextovéPole 1"/>
          <p:cNvSpPr txBox="1"/>
          <p:nvPr/>
        </p:nvSpPr>
        <p:spPr>
          <a:xfrm>
            <a:off x="1475656" y="2558672"/>
            <a:ext cx="1366292" cy="369332"/>
          </a:xfrm>
          <a:prstGeom prst="rect">
            <a:avLst/>
          </a:prstGeom>
          <a:solidFill>
            <a:schemeClr val="bg1">
              <a:lumMod val="85000"/>
            </a:schemeClr>
          </a:solidFill>
        </p:spPr>
        <p:txBody>
          <a:bodyPr wrap="square" rtlCol="0">
            <a:spAutoFit/>
          </a:bodyPr>
          <a:lstStyle/>
          <a:p>
            <a:r>
              <a:rPr lang="cs-CZ" dirty="0"/>
              <a:t>dlouhá vlna</a:t>
            </a:r>
          </a:p>
        </p:txBody>
      </p:sp>
      <p:sp>
        <p:nvSpPr>
          <p:cNvPr id="11" name="TextovéPole 10"/>
          <p:cNvSpPr txBox="1"/>
          <p:nvPr/>
        </p:nvSpPr>
        <p:spPr>
          <a:xfrm>
            <a:off x="1475656" y="4464605"/>
            <a:ext cx="1366292" cy="369332"/>
          </a:xfrm>
          <a:prstGeom prst="rect">
            <a:avLst/>
          </a:prstGeom>
          <a:solidFill>
            <a:schemeClr val="bg1">
              <a:lumMod val="85000"/>
            </a:schemeClr>
          </a:solidFill>
        </p:spPr>
        <p:txBody>
          <a:bodyPr wrap="square" rtlCol="0">
            <a:spAutoFit/>
          </a:bodyPr>
          <a:lstStyle/>
          <a:p>
            <a:r>
              <a:rPr lang="cs-CZ" dirty="0"/>
              <a:t>krátká vlna</a:t>
            </a:r>
          </a:p>
        </p:txBody>
      </p:sp>
    </p:spTree>
    <p:extLst>
      <p:ext uri="{BB962C8B-B14F-4D97-AF65-F5344CB8AC3E}">
        <p14:creationId xmlns:p14="http://schemas.microsoft.com/office/powerpoint/2010/main" val="256879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10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Související obráz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4889" y="1484784"/>
            <a:ext cx="3993258" cy="2913570"/>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normAutofit fontScale="90000"/>
          </a:bodyPr>
          <a:lstStyle/>
          <a:p>
            <a:r>
              <a:rPr lang="en-CA" dirty="0" err="1"/>
              <a:t>Zdroj</a:t>
            </a:r>
            <a:r>
              <a:rPr lang="en-CA" dirty="0"/>
              <a:t> </a:t>
            </a:r>
            <a:r>
              <a:rPr lang="en-CA" dirty="0" err="1"/>
              <a:t>elektron</a:t>
            </a:r>
            <a:r>
              <a:rPr lang="cs-CZ" dirty="0"/>
              <a:t>ů</a:t>
            </a:r>
            <a:br>
              <a:rPr lang="cs-CZ" dirty="0"/>
            </a:br>
            <a:r>
              <a:rPr lang="cs-CZ" sz="3100" dirty="0"/>
              <a:t>(elektronové dělo)</a:t>
            </a:r>
            <a:endParaRPr lang="cs-CZ" dirty="0"/>
          </a:p>
        </p:txBody>
      </p:sp>
      <p:sp>
        <p:nvSpPr>
          <p:cNvPr id="3" name="Zástupný symbol pro obsah 2"/>
          <p:cNvSpPr>
            <a:spLocks noGrp="1"/>
          </p:cNvSpPr>
          <p:nvPr>
            <p:ph idx="1"/>
          </p:nvPr>
        </p:nvSpPr>
        <p:spPr>
          <a:xfrm>
            <a:off x="251520" y="1600200"/>
            <a:ext cx="4618856" cy="4525963"/>
          </a:xfrm>
        </p:spPr>
        <p:txBody>
          <a:bodyPr>
            <a:normAutofit/>
          </a:bodyPr>
          <a:lstStyle/>
          <a:p>
            <a:r>
              <a:rPr lang="cs-CZ" sz="2000" dirty="0"/>
              <a:t>Zdrojem elektronů je ohnutý vodič-vlákno, kterým protéká proud – to je katoda</a:t>
            </a:r>
          </a:p>
          <a:p>
            <a:endParaRPr lang="cs-CZ" sz="2000" dirty="0"/>
          </a:p>
          <a:p>
            <a:pPr lvl="1"/>
            <a:r>
              <a:rPr lang="cs-CZ" sz="1600" dirty="0"/>
              <a:t>Nejčastější materiály vlákna</a:t>
            </a:r>
          </a:p>
          <a:p>
            <a:pPr lvl="2"/>
            <a:r>
              <a:rPr lang="cs-CZ" sz="1200" dirty="0"/>
              <a:t>Wolfram (W)</a:t>
            </a:r>
          </a:p>
          <a:p>
            <a:pPr lvl="2"/>
            <a:r>
              <a:rPr lang="cs-CZ" sz="1200" dirty="0" err="1"/>
              <a:t>Thermionin</a:t>
            </a:r>
            <a:r>
              <a:rPr lang="cs-CZ" sz="1200" dirty="0"/>
              <a:t> (LaB</a:t>
            </a:r>
            <a:r>
              <a:rPr lang="cs-CZ" sz="1200" baseline="-25000" dirty="0"/>
              <a:t>6</a:t>
            </a:r>
            <a:r>
              <a:rPr lang="cs-CZ" sz="1200" dirty="0"/>
              <a:t>)</a:t>
            </a:r>
          </a:p>
          <a:p>
            <a:pPr lvl="2"/>
            <a:r>
              <a:rPr lang="cs-CZ" sz="1200" dirty="0" err="1"/>
              <a:t>Schottky</a:t>
            </a:r>
            <a:r>
              <a:rPr lang="cs-CZ" sz="1200" dirty="0"/>
              <a:t> (</a:t>
            </a:r>
            <a:r>
              <a:rPr lang="cs-CZ" sz="1200" dirty="0" err="1"/>
              <a:t>ZrO</a:t>
            </a:r>
            <a:r>
              <a:rPr lang="cs-CZ" sz="1200" dirty="0"/>
              <a:t>/W)</a:t>
            </a:r>
          </a:p>
          <a:p>
            <a:pPr lvl="1"/>
            <a:r>
              <a:rPr lang="cs-CZ" sz="1600" dirty="0"/>
              <a:t>Rozdíly jsou v ceně a vlastnostech – zejména jasu</a:t>
            </a:r>
          </a:p>
          <a:p>
            <a:endParaRPr lang="cs-CZ" sz="2000" dirty="0"/>
          </a:p>
          <a:p>
            <a:r>
              <a:rPr lang="cs-CZ" sz="2000" dirty="0"/>
              <a:t>Elektrony v ohybu vypadávají, proletují štěrbinou a následně jsou urychleny směrem k anodě</a:t>
            </a: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372200" y="4832759"/>
            <a:ext cx="1962150" cy="197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Přímá spojnice se šipkou 9"/>
          <p:cNvCxnSpPr/>
          <p:nvPr/>
        </p:nvCxnSpPr>
        <p:spPr>
          <a:xfrm flipV="1">
            <a:off x="6012160" y="6380572"/>
            <a:ext cx="1304420" cy="108781"/>
          </a:xfrm>
          <a:prstGeom prst="straightConnector1">
            <a:avLst/>
          </a:prstGeom>
          <a:ln w="1905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1" name="TextovéPole 10"/>
          <p:cNvSpPr txBox="1"/>
          <p:nvPr/>
        </p:nvSpPr>
        <p:spPr>
          <a:xfrm>
            <a:off x="5080388" y="6173352"/>
            <a:ext cx="967573" cy="523220"/>
          </a:xfrm>
          <a:prstGeom prst="rect">
            <a:avLst/>
          </a:prstGeom>
          <a:noFill/>
        </p:spPr>
        <p:txBody>
          <a:bodyPr wrap="none" rtlCol="0">
            <a:spAutoFit/>
          </a:bodyPr>
          <a:lstStyle/>
          <a:p>
            <a:r>
              <a:rPr lang="cs-CZ" sz="1400" dirty="0" err="1"/>
              <a:t>Shottkyho</a:t>
            </a:r>
            <a:r>
              <a:rPr lang="cs-CZ" sz="1400" dirty="0"/>
              <a:t> </a:t>
            </a:r>
          </a:p>
          <a:p>
            <a:r>
              <a:rPr lang="cs-CZ" sz="1400" dirty="0"/>
              <a:t>vlákno</a:t>
            </a:r>
          </a:p>
        </p:txBody>
      </p:sp>
    </p:spTree>
    <p:extLst>
      <p:ext uri="{BB962C8B-B14F-4D97-AF65-F5344CB8AC3E}">
        <p14:creationId xmlns:p14="http://schemas.microsoft.com/office/powerpoint/2010/main" val="21404715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ARS_SLIDETITLE_AUTOSET" val="0"/>
</p:tagLst>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5826</TotalTime>
  <Words>3475</Words>
  <Application>Microsoft Office PowerPoint</Application>
  <PresentationFormat>Předvádění na obrazovce (4:3)</PresentationFormat>
  <Paragraphs>525</Paragraphs>
  <Slides>52</Slides>
  <Notes>23</Notes>
  <HiddenSlides>0</HiddenSlides>
  <MMClips>0</MMClips>
  <ScaleCrop>false</ScaleCrop>
  <HeadingPairs>
    <vt:vector size="8" baseType="variant">
      <vt:variant>
        <vt:lpstr>Použitá písma</vt:lpstr>
      </vt:variant>
      <vt:variant>
        <vt:i4>4</vt:i4>
      </vt:variant>
      <vt:variant>
        <vt:lpstr>Motiv</vt:lpstr>
      </vt:variant>
      <vt:variant>
        <vt:i4>1</vt:i4>
      </vt:variant>
      <vt:variant>
        <vt:lpstr>Vložené servery OLE</vt:lpstr>
      </vt:variant>
      <vt:variant>
        <vt:i4>2</vt:i4>
      </vt:variant>
      <vt:variant>
        <vt:lpstr>Nadpisy snímků</vt:lpstr>
      </vt:variant>
      <vt:variant>
        <vt:i4>52</vt:i4>
      </vt:variant>
    </vt:vector>
  </HeadingPairs>
  <TitlesOfParts>
    <vt:vector size="59" baseType="lpstr">
      <vt:lpstr>Arial</vt:lpstr>
      <vt:lpstr>Calibri</vt:lpstr>
      <vt:lpstr>Comic Sans MS</vt:lpstr>
      <vt:lpstr>Times New Roman</vt:lpstr>
      <vt:lpstr>Motiv systému Office</vt:lpstr>
      <vt:lpstr>Image</vt:lpstr>
      <vt:lpstr>CorelPhotoPaint.Image.9</vt:lpstr>
      <vt:lpstr>Úvod do elektronové mikroskopie, TEM</vt:lpstr>
      <vt:lpstr>Srovnání rozměrů a rozlišení</vt:lpstr>
      <vt:lpstr>Co je elektronová mikroskopie</vt:lpstr>
      <vt:lpstr>Mikroskop musí poskytnout</vt:lpstr>
      <vt:lpstr>Rozlišovací schopnost lidského oka</vt:lpstr>
      <vt:lpstr>Proč elektrony?</vt:lpstr>
      <vt:lpstr>Vlnové vlastnosti</vt:lpstr>
      <vt:lpstr>Jak je rozlišovací schopnost ovlivněna vlnovou délkou</vt:lpstr>
      <vt:lpstr>Zdroj elektronů (elektronové dělo)</vt:lpstr>
      <vt:lpstr>Směřování elektronového paprsku</vt:lpstr>
      <vt:lpstr>Elektrony dopadají na vzorek</vt:lpstr>
      <vt:lpstr>Elektrony dopadají na vzorek</vt:lpstr>
      <vt:lpstr>Elektrony dopadají na vzorek</vt:lpstr>
      <vt:lpstr>Druhy signálů  vznikající při interakci pevné látky se svazkem urychlených elektronů, informace které poskytují a metody, kterými je možné je zachytit a analyzovat</vt:lpstr>
      <vt:lpstr>TEM vzorku kosti (tkáň byla kontrastována těžkými kovy)</vt:lpstr>
      <vt:lpstr>Skenovací elektronový mikroskop (SEM)</vt:lpstr>
      <vt:lpstr>Směřování paprsku u SEM</vt:lpstr>
      <vt:lpstr>Srovnání TEM a SEM</vt:lpstr>
      <vt:lpstr>Elektronová mikroskopie buňky</vt:lpstr>
      <vt:lpstr>1934 - první TEM</vt:lpstr>
      <vt:lpstr>Prezentace aplikace PowerPoint</vt:lpstr>
      <vt:lpstr>2020 – TEM – Titan FEI</vt:lpstr>
      <vt:lpstr>Prezentace aplikace PowerPoint</vt:lpstr>
      <vt:lpstr>Prezentace aplikace PowerPoint</vt:lpstr>
      <vt:lpstr>Prezentace aplikace PowerPoint</vt:lpstr>
      <vt:lpstr>Prezentace aplikace PowerPoint</vt:lpstr>
      <vt:lpstr>Prezentace aplikace PowerPoint</vt:lpstr>
      <vt:lpstr>Metody přípravy biologického materiálu pro TEM</vt:lpstr>
      <vt:lpstr>Příprava vzorků pro TEM</vt:lpstr>
      <vt:lpstr>Příprava vzorků pro TEM</vt:lpstr>
      <vt:lpstr>Příprava vzorků pro TEM</vt:lpstr>
      <vt:lpstr>Příprava vzorků pro TEM</vt:lpstr>
      <vt:lpstr>Příprava vzorků pro TEM – video </vt:lpstr>
      <vt:lpstr>Prezentace aplikace PowerPoint</vt:lpstr>
      <vt:lpstr>Imunoznačení pro TEM</vt:lpstr>
      <vt:lpstr>Imunocytochemie</vt:lpstr>
      <vt:lpstr>Negativní kontrastování </vt:lpstr>
      <vt:lpstr>Freeze fracturing and etching Mrazové lámání a leptání</vt:lpstr>
      <vt:lpstr>Prezentace aplikace PowerPoint</vt:lpstr>
      <vt:lpstr>Freeze fracturing and etching Mrazové lámání a leptání</vt:lpstr>
      <vt:lpstr>Freeze fracturing and etching - výsledný obraz</vt:lpstr>
      <vt:lpstr>Freeze fracturing and etching - výsledný obraz</vt:lpstr>
      <vt:lpstr>Srovnání ultratenkého řezu  a repliky z freeze-etching</vt:lpstr>
      <vt:lpstr>Stínění kovem</vt:lpstr>
      <vt:lpstr>Stínění kovem - výsledný obraz</vt:lpstr>
      <vt:lpstr>3D elektronová mikroskopie TEM tomografie</vt:lpstr>
      <vt:lpstr>3D elektronová mikroskopie TEM tomografie</vt:lpstr>
      <vt:lpstr>3D elektronová mikroskopie Array tomography</vt:lpstr>
      <vt:lpstr>Využití EM</vt:lpstr>
      <vt:lpstr>Nevýhody EM</vt:lpstr>
      <vt:lpstr>Příklady využití elektronové mikroskopie v medicíně (užíváno jako doplňková metoda upřesnění diagnózy)</vt:lpstr>
      <vt:lpstr>Reference</vt:lpstr>
    </vt:vector>
  </TitlesOfParts>
  <Company>ATC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Jaros</dc:creator>
  <cp:lastModifiedBy>Jakub Neradil</cp:lastModifiedBy>
  <cp:revision>102</cp:revision>
  <dcterms:created xsi:type="dcterms:W3CDTF">2020-05-22T13:06:18Z</dcterms:created>
  <dcterms:modified xsi:type="dcterms:W3CDTF">2020-05-26T14:18:27Z</dcterms:modified>
</cp:coreProperties>
</file>