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89" r:id="rId2"/>
    <p:sldId id="292" r:id="rId3"/>
    <p:sldId id="311" r:id="rId4"/>
    <p:sldId id="313" r:id="rId5"/>
    <p:sldId id="312" r:id="rId6"/>
    <p:sldId id="314" r:id="rId7"/>
    <p:sldId id="294" r:id="rId8"/>
    <p:sldId id="315" r:id="rId9"/>
    <p:sldId id="316" r:id="rId10"/>
    <p:sldId id="317" r:id="rId11"/>
    <p:sldId id="295" r:id="rId12"/>
    <p:sldId id="297" r:id="rId13"/>
    <p:sldId id="296" r:id="rId14"/>
    <p:sldId id="298" r:id="rId15"/>
    <p:sldId id="299" r:id="rId16"/>
    <p:sldId id="318" r:id="rId17"/>
    <p:sldId id="31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20" r:id="rId27"/>
    <p:sldId id="309" r:id="rId28"/>
    <p:sldId id="321" r:id="rId29"/>
    <p:sldId id="310" r:id="rId30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5816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517970-AF02-4093-B347-A5DBA013B21A}" type="datetimeFigureOut">
              <a:rPr lang="cs-CZ"/>
              <a:pPr>
                <a:defRPr/>
              </a:pPr>
              <a:t>14.02.2020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BC197D-0C2C-4AB7-A776-AB68CF27D4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81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16F54-A996-4751-BC15-01E05A089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88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F1E228-00DA-415F-A97F-BFDF66A6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D82A-9738-4D2F-80EC-2676AAA3E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1B2A-2CFF-42FA-977F-DCB661205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2FFA-1030-43E3-99EB-4AC973F05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D72E-9F49-40DE-B1DE-6D5C033B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3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C089-2A04-4C59-8A60-F4DAD8C7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20F3-ABD7-4A35-8244-5DDAC6CB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62AF-BEBA-4AC6-83F2-330CCE08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12A5-461C-4AB1-816A-9DE15818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8122-838E-4220-AF33-EC1A6FAFA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1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B13B-85BB-4C30-8E1B-2C10D0FA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7E8F-636B-4FD6-9E81-FD9411973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E9AD2-6ACA-4473-B39B-0A677353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1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63108989-3B6F-4396-BF1A-3D5C774C2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andamide_skeletal.sv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VUVeL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89" y="5423694"/>
            <a:ext cx="987425" cy="5270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9163" y="1482725"/>
            <a:ext cx="7777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Xenobiochemie</a:t>
            </a:r>
            <a:r>
              <a:rPr lang="cs-CZ" alt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36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- úvod</a:t>
            </a: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919163" y="5423694"/>
            <a:ext cx="238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dirty="0" smtClean="0"/>
              <a:t>machala@vri.cz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80965" y="3212976"/>
            <a:ext cx="5889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Kontakt: Dr. Miroslav Machala, CSc.</a:t>
            </a:r>
          </a:p>
          <a:p>
            <a:r>
              <a:rPr lang="cs-CZ" dirty="0" smtClean="0"/>
              <a:t>Výzkumný ústav veterinárního lékařství,</a:t>
            </a:r>
          </a:p>
          <a:p>
            <a:r>
              <a:rPr lang="cs-CZ" dirty="0" smtClean="0"/>
              <a:t>Hudcova 70</a:t>
            </a:r>
          </a:p>
          <a:p>
            <a:r>
              <a:rPr lang="cs-CZ" dirty="0" smtClean="0"/>
              <a:t>Brno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052513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Chemická karcinogeneze, cytostatika,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chemoprotektivní</a:t>
            </a:r>
            <a:r>
              <a:rPr lang="cs-CZ" altLang="cs-CZ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látky</a:t>
            </a:r>
            <a:endParaRPr lang="cs-CZ" altLang="cs-CZ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86800" cy="5111750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dirty="0" smtClean="0">
                <a:effectLst/>
              </a:rPr>
              <a:t>  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iniciace (genotoxické efekty), promoce karcinogeneze, biomarkery karcinomů;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cytostatika - mechanismy účinku (antimetabolity aj. inhibitory syntézy nukleových kyselin, poškození DNA, inhibitory proteosyntézy, protinádorové účinky hormonů a jejich analogů); 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další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xenobiotika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ve výzkumu a léčbě rakoviny (inhibitory signální transdukce, induktory diferenciace a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apoptózy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modulátory buněčného cyklu, inhibitory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aromatázy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inhibitory získané resistence buněk, supresory imunity,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chemosensibilizátory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aj.);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chemoprotektivní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látky (inhibitory enzymů metabolické aktivace, antioxidanty aj.).</a:t>
            </a:r>
          </a:p>
        </p:txBody>
      </p:sp>
    </p:spTree>
    <p:extLst>
      <p:ext uri="{BB962C8B-B14F-4D97-AF65-F5344CB8AC3E}">
        <p14:creationId xmlns:p14="http://schemas.microsoft.com/office/powerpoint/2010/main" val="1593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543904" y="188640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Přírodní látky odvozené z biogenních aminů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0483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2874963" y="1477963"/>
          <a:ext cx="5513387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CorelDRAW" r:id="rId4" imgW="4145585" imgH="3144926" progId="CorelDRAW.Graphic.11">
                  <p:embed/>
                </p:oleObj>
              </mc:Choice>
              <mc:Fallback>
                <p:oleObj name="CorelDRAW" r:id="rId4" imgW="4145585" imgH="3144926" progId="CorelDRAW.Graphic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1477963"/>
                        <a:ext cx="5513387" cy="418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931230" y="962593"/>
            <a:ext cx="14109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Muskarinové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 smtClean="0">
                <a:latin typeface="Comic Sans MS" pitchFamily="66" charset="0"/>
                <a:cs typeface="Arial" pitchFamily="34" charset="0"/>
              </a:rPr>
              <a:t>cholinergní</a:t>
            </a:r>
            <a:endParaRPr lang="cs-CZ" altLang="cs-CZ" sz="1600" dirty="0" smtClean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receptory</a:t>
            </a:r>
            <a:endParaRPr lang="cs-CZ" altLang="cs-CZ" sz="16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(působí 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G proteiny...)</a:t>
            </a:r>
            <a:endParaRPr lang="cs-CZ" altLang="cs-CZ" sz="1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 flipV="1">
            <a:off x="2660649" y="1624313"/>
            <a:ext cx="1300162" cy="645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193006" y="5670550"/>
            <a:ext cx="1216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adrenergní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receptory</a:t>
            </a:r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 flipH="1">
            <a:off x="2771798" y="5281613"/>
            <a:ext cx="3672409" cy="681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H="1" flipV="1">
            <a:off x="2157412" y="4178300"/>
            <a:ext cx="503238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931230" y="2513058"/>
            <a:ext cx="20185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interference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s neurotransmitery</a:t>
            </a:r>
            <a:endParaRPr lang="cs-CZ" altLang="cs-CZ" sz="16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latin typeface="Comic Sans MS" pitchFamily="66" charset="0"/>
                <a:cs typeface="Arial" pitchFamily="34" charset="0"/>
              </a:rPr>
              <a:t>- se </a:t>
            </a: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serotoninem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a adrenalinem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(„</a:t>
            </a:r>
            <a:r>
              <a:rPr lang="cs-CZ" altLang="cs-CZ" sz="1600" dirty="0" err="1">
                <a:latin typeface="Comic Sans MS" pitchFamily="66" charset="0"/>
                <a:cs typeface="Arial" pitchFamily="34" charset="0"/>
              </a:rPr>
              <a:t>psychomime</a:t>
            </a: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latin typeface="Comic Sans MS" pitchFamily="66" charset="0"/>
                <a:cs typeface="Arial" pitchFamily="34" charset="0"/>
              </a:rPr>
              <a:t>tika</a:t>
            </a:r>
            <a:r>
              <a:rPr lang="cs-CZ" altLang="cs-CZ" sz="1600" dirty="0">
                <a:latin typeface="Comic Sans MS" pitchFamily="66" charset="0"/>
                <a:cs typeface="Arial" pitchFamily="34" charset="0"/>
              </a:rPr>
              <a:t>“)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8810"/>
            <a:ext cx="936104" cy="6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44" y="4565824"/>
            <a:ext cx="1079090" cy="71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703638" y="260350"/>
            <a:ext cx="2232025" cy="884238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Alkaloidy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187450" y="5516563"/>
            <a:ext cx="7772400" cy="792162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nikotin – nikotinové (cholinergní) receptory v gangliích</a:t>
            </a:r>
          </a:p>
          <a:p>
            <a:r>
              <a:rPr lang="cs-CZ" altLang="cs-CZ" sz="2000" smtClean="0">
                <a:latin typeface="Comic Sans MS" pitchFamily="66" charset="0"/>
              </a:rPr>
              <a:t>morfin – opioidní receptory (analgetický a euforický  efekt)</a:t>
            </a:r>
          </a:p>
        </p:txBody>
      </p:sp>
      <p:pic>
        <p:nvPicPr>
          <p:cNvPr id="14340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5025"/>
            <a:ext cx="2092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90888"/>
            <a:ext cx="22288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468438"/>
            <a:ext cx="4000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7"/>
          <p:cNvSpPr txBox="1">
            <a:spLocks noChangeArrowheads="1"/>
          </p:cNvSpPr>
          <p:nvPr/>
        </p:nvSpPr>
        <p:spPr bwMode="auto">
          <a:xfrm>
            <a:off x="3303588" y="3930650"/>
            <a:ext cx="947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MORFIN</a:t>
            </a:r>
          </a:p>
        </p:txBody>
      </p:sp>
      <p:sp>
        <p:nvSpPr>
          <p:cNvPr id="14344" name="TextovéPole 8"/>
          <p:cNvSpPr txBox="1">
            <a:spLocks noChangeArrowheads="1"/>
          </p:cNvSpPr>
          <p:nvPr/>
        </p:nvSpPr>
        <p:spPr bwMode="auto">
          <a:xfrm>
            <a:off x="6124575" y="3943350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CHININ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3132138" y="25400"/>
            <a:ext cx="4535487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Alkaloidy: xanthiny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187450" y="4076700"/>
            <a:ext cx="7772400" cy="2305050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antagonisté adenosinového receptoru (brání účinku adenosinu, který vyvolává spánek)</a:t>
            </a:r>
          </a:p>
          <a:p>
            <a:r>
              <a:rPr lang="cs-CZ" altLang="cs-CZ" sz="2000" smtClean="0">
                <a:latin typeface="Comic Sans MS" pitchFamily="66" charset="0"/>
              </a:rPr>
              <a:t>inhibice fosfodiesterázy (zabrání hydrolýze cAMP – stimulace cAMP-dependentních kináz – regulace glykogenu, metabolismu cukrů a lipidů, zvýšené uvolňování katecholaminů (noradrenalínu a dopaminu) – mírná stimulace CNS a kardiovaskulárního systému</a:t>
            </a:r>
          </a:p>
        </p:txBody>
      </p:sp>
      <p:pic>
        <p:nvPicPr>
          <p:cNvPr id="1536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3632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3703638" y="260350"/>
            <a:ext cx="2232025" cy="884238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Polyfenoly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187450" y="5516563"/>
            <a:ext cx="7772400" cy="792162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kys. elagová – příklad polyfenolických antioxidantů</a:t>
            </a:r>
          </a:p>
          <a:p>
            <a:r>
              <a:rPr lang="cs-CZ" altLang="cs-CZ" sz="2000" smtClean="0">
                <a:latin typeface="Comic Sans MS" pitchFamily="66" charset="0"/>
              </a:rPr>
              <a:t>EGCG – hlavně v zeleném a bílém čaji</a:t>
            </a:r>
          </a:p>
        </p:txBody>
      </p:sp>
      <p:sp>
        <p:nvSpPr>
          <p:cNvPr id="16388" name="TextovéPole 7"/>
          <p:cNvSpPr txBox="1">
            <a:spLocks noChangeArrowheads="1"/>
          </p:cNvSpPr>
          <p:nvPr/>
        </p:nvSpPr>
        <p:spPr bwMode="auto">
          <a:xfrm>
            <a:off x="1331913" y="3781425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KYSELINA ELLAGOVÁ</a:t>
            </a:r>
          </a:p>
        </p:txBody>
      </p:sp>
      <p:sp>
        <p:nvSpPr>
          <p:cNvPr id="16389" name="TextovéPole 8"/>
          <p:cNvSpPr txBox="1">
            <a:spLocks noChangeArrowheads="1"/>
          </p:cNvSpPr>
          <p:nvPr/>
        </p:nvSpPr>
        <p:spPr bwMode="auto">
          <a:xfrm>
            <a:off x="5003800" y="4508500"/>
            <a:ext cx="285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EPIGALLOCATECHINGALLATE</a:t>
            </a:r>
          </a:p>
        </p:txBody>
      </p:sp>
      <p:pic>
        <p:nvPicPr>
          <p:cNvPr id="163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28289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557338"/>
            <a:ext cx="33083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601913" y="188913"/>
            <a:ext cx="5018087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Polyfenoly: flavonoidy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116013" y="5267325"/>
            <a:ext cx="7772400" cy="1079500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Chem. struktura: flavony, isoflavony, flavanony</a:t>
            </a:r>
          </a:p>
          <a:p>
            <a:r>
              <a:rPr lang="cs-CZ" altLang="cs-CZ" sz="2000" smtClean="0">
                <a:latin typeface="Comic Sans MS" pitchFamily="66" charset="0"/>
              </a:rPr>
              <a:t>Zástupce fytoestrogenů – genistein (sója)</a:t>
            </a:r>
          </a:p>
          <a:p>
            <a:r>
              <a:rPr lang="cs-CZ" altLang="cs-CZ" sz="2000" smtClean="0">
                <a:latin typeface="Comic Sans MS" pitchFamily="66" charset="0"/>
              </a:rPr>
              <a:t>Flavonoidy – antioxidanty, inhibitory MAPK, (anti)estrogeny</a:t>
            </a:r>
          </a:p>
          <a:p>
            <a:r>
              <a:rPr lang="cs-CZ" altLang="cs-CZ" sz="2000" smtClean="0">
                <a:latin typeface="Comic Sans MS" pitchFamily="66" charset="0"/>
              </a:rPr>
              <a:t>Flavonoidy v přírodním stavu obsahují cukernou složku (rutin)</a:t>
            </a:r>
          </a:p>
        </p:txBody>
      </p:sp>
      <p:sp>
        <p:nvSpPr>
          <p:cNvPr id="17412" name="TextovéPole 7"/>
          <p:cNvSpPr txBox="1">
            <a:spLocks noChangeArrowheads="1"/>
          </p:cNvSpPr>
          <p:nvPr/>
        </p:nvSpPr>
        <p:spPr bwMode="auto">
          <a:xfrm>
            <a:off x="1670050" y="2428875"/>
            <a:ext cx="1039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FLAVONY</a:t>
            </a:r>
          </a:p>
        </p:txBody>
      </p:sp>
      <p:sp>
        <p:nvSpPr>
          <p:cNvPr id="17413" name="TextovéPole 8"/>
          <p:cNvSpPr txBox="1">
            <a:spLocks noChangeArrowheads="1"/>
          </p:cNvSpPr>
          <p:nvPr/>
        </p:nvSpPr>
        <p:spPr bwMode="auto">
          <a:xfrm>
            <a:off x="6516688" y="45799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RUTIN</a:t>
            </a:r>
          </a:p>
        </p:txBody>
      </p:sp>
      <p:pic>
        <p:nvPicPr>
          <p:cNvPr id="1741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2095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955925"/>
            <a:ext cx="233838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ovéPole 10"/>
          <p:cNvSpPr txBox="1">
            <a:spLocks noChangeArrowheads="1"/>
          </p:cNvSpPr>
          <p:nvPr/>
        </p:nvSpPr>
        <p:spPr bwMode="auto">
          <a:xfrm>
            <a:off x="1993900" y="4678363"/>
            <a:ext cx="1217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KVERCETIN</a:t>
            </a:r>
          </a:p>
        </p:txBody>
      </p:sp>
      <p:pic>
        <p:nvPicPr>
          <p:cNvPr id="1741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00225"/>
            <a:ext cx="2819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150938"/>
            <a:ext cx="2344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ovéPole 12"/>
          <p:cNvSpPr txBox="1">
            <a:spLocks noChangeArrowheads="1"/>
          </p:cNvSpPr>
          <p:nvPr/>
        </p:nvSpPr>
        <p:spPr bwMode="auto">
          <a:xfrm>
            <a:off x="3635375" y="2428875"/>
            <a:ext cx="1423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GENISTEIN</a:t>
            </a:r>
          </a:p>
          <a:p>
            <a:r>
              <a:rPr lang="cs-CZ" altLang="cs-CZ" sz="1400"/>
              <a:t>(ISOFLAVON)</a:t>
            </a:r>
          </a:p>
        </p:txBody>
      </p:sp>
      <p:cxnSp>
        <p:nvCxnSpPr>
          <p:cNvPr id="3" name="Přímá spojnice se šipkou 2"/>
          <p:cNvCxnSpPr>
            <a:endCxn id="17415" idx="3"/>
          </p:cNvCxnSpPr>
          <p:nvPr/>
        </p:nvCxnSpPr>
        <p:spPr bwMode="auto">
          <a:xfrm flipH="1">
            <a:off x="3489325" y="3745706"/>
            <a:ext cx="194677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484438" y="404813"/>
            <a:ext cx="4075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Tetrahydrocannabinol</a:t>
            </a: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(THC)</a:t>
            </a:r>
            <a:endParaRPr lang="cs-CZ" dirty="0"/>
          </a:p>
        </p:txBody>
      </p:sp>
      <p:pic>
        <p:nvPicPr>
          <p:cNvPr id="1741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5791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Obdélník 3"/>
          <p:cNvSpPr>
            <a:spLocks noChangeArrowheads="1"/>
          </p:cNvSpPr>
          <p:nvPr/>
        </p:nvSpPr>
        <p:spPr bwMode="auto">
          <a:xfrm>
            <a:off x="6546850" y="3883025"/>
            <a:ext cx="792163" cy="360363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endParaRPr lang="cs-CZ" altLang="cs-CZ"/>
          </a:p>
        </p:txBody>
      </p:sp>
      <p:sp>
        <p:nvSpPr>
          <p:cNvPr id="17414" name="TextovéPole 4"/>
          <p:cNvSpPr txBox="1">
            <a:spLocks noChangeArrowheads="1"/>
          </p:cNvSpPr>
          <p:nvPr/>
        </p:nvSpPr>
        <p:spPr bwMode="auto">
          <a:xfrm>
            <a:off x="179388" y="11620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800" b="1" i="1" dirty="0" err="1">
                <a:solidFill>
                  <a:srgbClr val="FF0000"/>
                </a:solidFill>
              </a:rPr>
              <a:t>Cannabis</a:t>
            </a:r>
            <a:r>
              <a:rPr lang="cs-CZ" altLang="cs-CZ" sz="1800" b="1" i="1" dirty="0">
                <a:solidFill>
                  <a:srgbClr val="FF0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0000"/>
                </a:solidFill>
              </a:rPr>
              <a:t>indica</a:t>
            </a:r>
            <a:r>
              <a:rPr lang="cs-CZ" altLang="cs-CZ" sz="1800" b="1" i="1" dirty="0">
                <a:solidFill>
                  <a:srgbClr val="FF0000"/>
                </a:solidFill>
              </a:rPr>
              <a:t>,</a:t>
            </a:r>
          </a:p>
          <a:p>
            <a:r>
              <a:rPr lang="cs-CZ" altLang="cs-CZ" sz="1800" b="1" i="1" dirty="0">
                <a:solidFill>
                  <a:srgbClr val="FF0000"/>
                </a:solidFill>
              </a:rPr>
              <a:t>C. </a:t>
            </a:r>
            <a:r>
              <a:rPr lang="cs-CZ" altLang="cs-CZ" sz="1800" b="1" i="1" dirty="0" err="1">
                <a:solidFill>
                  <a:srgbClr val="FF0000"/>
                </a:solidFill>
              </a:rPr>
              <a:t>sativa</a:t>
            </a:r>
            <a:endParaRPr lang="cs-CZ" altLang="cs-CZ" sz="1800" b="1" i="1" dirty="0">
              <a:solidFill>
                <a:srgbClr val="FF0000"/>
              </a:solidFill>
            </a:endParaRPr>
          </a:p>
        </p:txBody>
      </p:sp>
      <p:cxnSp>
        <p:nvCxnSpPr>
          <p:cNvPr id="17415" name="Přímá spojnice se šipkou 6"/>
          <p:cNvCxnSpPr>
            <a:cxnSpLocks noChangeShapeType="1"/>
            <a:stCxn id="17414" idx="2"/>
          </p:cNvCxnSpPr>
          <p:nvPr/>
        </p:nvCxnSpPr>
        <p:spPr bwMode="auto">
          <a:xfrm flipV="1">
            <a:off x="1079500" y="1773238"/>
            <a:ext cx="612775" cy="349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6" name="Picture 4" descr="http://upload.wikimedia.org/wikipedia/commons/thumb/b/b7/Anandamide_skeletal.svg/200px-Anandamide_skeletal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4786312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13"/>
          <p:cNvSpPr txBox="1">
            <a:spLocks noChangeArrowheads="1"/>
          </p:cNvSpPr>
          <p:nvPr/>
        </p:nvSpPr>
        <p:spPr bwMode="auto">
          <a:xfrm>
            <a:off x="3946004" y="5120481"/>
            <a:ext cx="402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800" b="1" dirty="0" err="1">
                <a:solidFill>
                  <a:srgbClr val="FF0000"/>
                </a:solidFill>
              </a:rPr>
              <a:t>anandamide</a:t>
            </a:r>
            <a:r>
              <a:rPr lang="cs-CZ" altLang="cs-CZ" sz="1800" b="1" dirty="0">
                <a:solidFill>
                  <a:srgbClr val="FF0000"/>
                </a:solidFill>
              </a:rPr>
              <a:t> (</a:t>
            </a:r>
            <a:r>
              <a:rPr lang="cs-CZ" altLang="cs-CZ" sz="1800" b="1" dirty="0" err="1">
                <a:solidFill>
                  <a:srgbClr val="FF0000"/>
                </a:solidFill>
              </a:rPr>
              <a:t>endogenous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 err="1">
                <a:solidFill>
                  <a:srgbClr val="FF0000"/>
                </a:solidFill>
              </a:rPr>
              <a:t>cannabinoid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altLang="cs-CZ" sz="1800" b="1" dirty="0" err="1">
                <a:solidFill>
                  <a:srgbClr val="FF0000"/>
                </a:solidFill>
              </a:rPr>
              <a:t>neurotransmitter</a:t>
            </a:r>
            <a:r>
              <a:rPr lang="cs-CZ" altLang="cs-CZ" sz="1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1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/>
          </p:nvPr>
        </p:nvGraphicFramePr>
        <p:xfrm>
          <a:off x="1908175" y="1052513"/>
          <a:ext cx="5002213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orelDRAW" r:id="rId3" imgW="5001768" imgH="4863389" progId="CorelDRAW.Graphic.11">
                  <p:embed/>
                </p:oleObj>
              </mc:Choice>
              <mc:Fallback>
                <p:oleObj name="CorelDRAW" r:id="rId3" imgW="5001768" imgH="4863389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5002213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23528" y="332720"/>
            <a:ext cx="8417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Terpenoidy: vonné látky, léčiva, </a:t>
            </a:r>
            <a:r>
              <a:rPr lang="cs-CZ" sz="2800" b="1" dirty="0" err="1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přír</a:t>
            </a:r>
            <a:r>
              <a:rPr lang="cs-CZ" sz="2800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pesticidy</a:t>
            </a:r>
            <a:endParaRPr lang="cs-CZ" sz="28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1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2051050" y="188913"/>
            <a:ext cx="6265863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Příklady farmak: cytostatika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171575" y="5322888"/>
            <a:ext cx="7772400" cy="1341437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cytostatika – řada mechanismů účinku; př. „antimetabolitů“ (azapyrimidinů) – inhibice syntézy DNA, chybná inkorporace do RNA – užití tam, kde převládají rychle proliferující buněčné populace</a:t>
            </a:r>
          </a:p>
        </p:txBody>
      </p:sp>
      <p:sp>
        <p:nvSpPr>
          <p:cNvPr id="18436" name="TextovéPole 7"/>
          <p:cNvSpPr txBox="1">
            <a:spLocks noChangeArrowheads="1"/>
          </p:cNvSpPr>
          <p:nvPr/>
        </p:nvSpPr>
        <p:spPr bwMode="auto">
          <a:xfrm>
            <a:off x="1074738" y="2630488"/>
            <a:ext cx="1438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6-AZAURACIL</a:t>
            </a:r>
          </a:p>
        </p:txBody>
      </p:sp>
      <p:sp>
        <p:nvSpPr>
          <p:cNvPr id="18437" name="TextovéPole 8"/>
          <p:cNvSpPr txBox="1">
            <a:spLocks noChangeArrowheads="1"/>
          </p:cNvSpPr>
          <p:nvPr/>
        </p:nvSpPr>
        <p:spPr bwMode="auto">
          <a:xfrm>
            <a:off x="6011863" y="1033463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Mechanismy účinku 5-FU</a:t>
            </a:r>
          </a:p>
        </p:txBody>
      </p:sp>
      <p:pic>
        <p:nvPicPr>
          <p:cNvPr id="184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033463"/>
            <a:ext cx="1152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240088"/>
            <a:ext cx="13763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ovéPole 10"/>
          <p:cNvSpPr txBox="1">
            <a:spLocks noChangeArrowheads="1"/>
          </p:cNvSpPr>
          <p:nvPr/>
        </p:nvSpPr>
        <p:spPr bwMode="auto">
          <a:xfrm>
            <a:off x="1220788" y="4930775"/>
            <a:ext cx="178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5-FLUOROURACIL</a:t>
            </a:r>
          </a:p>
        </p:txBody>
      </p:sp>
      <p:pic>
        <p:nvPicPr>
          <p:cNvPr id="18441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41438"/>
            <a:ext cx="6149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381250" y="188913"/>
            <a:ext cx="5930900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Příklady farmak: cytostatika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187450" y="5145088"/>
            <a:ext cx="7772400" cy="792162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cyklofosfamid alkyluje guaninovou bázi; aktivní je až 4-OH-metabolit; využití v experim. výzkumu (blokuje biosyntézu)</a:t>
            </a:r>
          </a:p>
          <a:p>
            <a:r>
              <a:rPr lang="cs-CZ" altLang="cs-CZ" sz="2000" smtClean="0">
                <a:latin typeface="Comic Sans MS" pitchFamily="66" charset="0"/>
              </a:rPr>
              <a:t>Cisplatina – kovalentní vazba s puriny; různá účinnost a cytotox. derivátů</a:t>
            </a:r>
          </a:p>
          <a:p>
            <a:r>
              <a:rPr lang="cs-CZ" altLang="cs-CZ" sz="2000" smtClean="0">
                <a:latin typeface="Comic Sans MS" pitchFamily="66" charset="0"/>
              </a:rPr>
              <a:t>Doxorubicin – blokuje topoisomerázu 2; oxidativní stres.</a:t>
            </a:r>
          </a:p>
        </p:txBody>
      </p:sp>
      <p:sp>
        <p:nvSpPr>
          <p:cNvPr id="19460" name="TextovéPole 7"/>
          <p:cNvSpPr txBox="1">
            <a:spLocks noChangeArrowheads="1"/>
          </p:cNvSpPr>
          <p:nvPr/>
        </p:nvSpPr>
        <p:spPr bwMode="auto">
          <a:xfrm>
            <a:off x="2411413" y="1773238"/>
            <a:ext cx="1760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CYKLOFOSFAMID</a:t>
            </a:r>
          </a:p>
        </p:txBody>
      </p:sp>
      <p:sp>
        <p:nvSpPr>
          <p:cNvPr id="19461" name="TextovéPole 8"/>
          <p:cNvSpPr txBox="1">
            <a:spLocks noChangeArrowheads="1"/>
          </p:cNvSpPr>
          <p:nvPr/>
        </p:nvSpPr>
        <p:spPr bwMode="auto">
          <a:xfrm>
            <a:off x="5859463" y="4252913"/>
            <a:ext cx="208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Deriváty CISPLATINY</a:t>
            </a:r>
          </a:p>
        </p:txBody>
      </p:sp>
      <p:pic>
        <p:nvPicPr>
          <p:cNvPr id="1946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752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1281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628775"/>
            <a:ext cx="1997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37909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ovéPole 12"/>
          <p:cNvSpPr txBox="1">
            <a:spLocks noChangeArrowheads="1"/>
          </p:cNvSpPr>
          <p:nvPr/>
        </p:nvSpPr>
        <p:spPr bwMode="auto">
          <a:xfrm>
            <a:off x="1616075" y="4578350"/>
            <a:ext cx="153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DOXORUBICIN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41400" y="188913"/>
            <a:ext cx="7924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Fyziologické aj. funkce (homeostáze, vývoj, diferenciace, rozmnožování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etc.) jsou založeny na KOMUNIKACI – na stovkách různých signálních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drah. Jak endogenní signály, tak cizorodé látky (dietární, farmaka,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environmentální cizorodé látky) ovlivňují komunikaci a tím regulace v buňkách: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17588" y="1622425"/>
            <a:ext cx="24209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omic Sans MS" pitchFamily="66" charset="0"/>
                <a:cs typeface="Arial" pitchFamily="34" charset="0"/>
              </a:rPr>
              <a:t>Extracelulární stimuly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omic Sans MS" pitchFamily="66" charset="0"/>
                <a:cs typeface="Arial" pitchFamily="34" charset="0"/>
              </a:rPr>
              <a:t>endokrinní, parakrinní,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omic Sans MS" pitchFamily="66" charset="0"/>
                <a:cs typeface="Arial" pitchFamily="34" charset="0"/>
              </a:rPr>
              <a:t>autokrinní)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97475" y="1670050"/>
            <a:ext cx="17399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omic Sans MS" pitchFamily="66" charset="0"/>
                <a:cs typeface="Arial" pitchFamily="34" charset="0"/>
              </a:rPr>
              <a:t>Externí stimuly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omic Sans MS" pitchFamily="66" charset="0"/>
                <a:cs typeface="Arial" pitchFamily="34" charset="0"/>
              </a:rPr>
              <a:t>(cizorodé látky)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557838" y="4754563"/>
            <a:ext cx="3575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Produkty genové exprese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(enzymy, cytokiny, růstové faktory,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modulátory bun. cyklu,...)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749550" y="4826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Genová exprese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336675" y="3546475"/>
            <a:ext cx="1781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Efektory,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„zesilovače“,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regulační moduly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486025" y="2976563"/>
            <a:ext cx="1390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Membránové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receptory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3757613" y="35607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580063" y="2452688"/>
            <a:ext cx="71437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4692650" y="5041900"/>
            <a:ext cx="5048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>
            <a:off x="2749550" y="2452688"/>
            <a:ext cx="431800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3876675" y="2452688"/>
            <a:ext cx="1403350" cy="815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4908550" y="3675063"/>
            <a:ext cx="3820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Intracelulární receptory/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transkripční faktory (NHR, PAS,...)</a:t>
            </a:r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flipH="1">
            <a:off x="4405313" y="4322763"/>
            <a:ext cx="576262" cy="36036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4405313" y="40338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3757613" y="438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3757613" y="39655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1624013" y="5903913"/>
            <a:ext cx="7191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Metabolismus endogenních a cizorodých látek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Buněčný cyklus, proliferace / buněčná smrt, diferenciace, senescence</a:t>
            </a:r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H="1">
            <a:off x="4586288" y="5445125"/>
            <a:ext cx="849312" cy="4587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Oval 26"/>
          <p:cNvSpPr>
            <a:spLocks noChangeArrowheads="1"/>
          </p:cNvSpPr>
          <p:nvPr/>
        </p:nvSpPr>
        <p:spPr bwMode="auto">
          <a:xfrm>
            <a:off x="468313" y="2852738"/>
            <a:ext cx="8497887" cy="2881312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cs typeface="Arial" pitchFamily="34" charset="0"/>
            </a:endParaRPr>
          </a:p>
        </p:txBody>
      </p:sp>
      <p:sp>
        <p:nvSpPr>
          <p:cNvPr id="6166" name="Line 12"/>
          <p:cNvSpPr>
            <a:spLocks noChangeShapeType="1"/>
          </p:cNvSpPr>
          <p:nvPr/>
        </p:nvSpPr>
        <p:spPr bwMode="auto">
          <a:xfrm>
            <a:off x="3254375" y="2439988"/>
            <a:ext cx="1727200" cy="1235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 animBg="1"/>
      <p:bldP spid="82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5400675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Estrogeny / antiestrogeny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187450" y="5516563"/>
            <a:ext cx="7772400" cy="792162"/>
          </a:xfrm>
        </p:spPr>
        <p:txBody>
          <a:bodyPr/>
          <a:lstStyle/>
          <a:p>
            <a:r>
              <a:rPr lang="cs-CZ" altLang="cs-CZ" sz="1800" smtClean="0">
                <a:latin typeface="Comic Sans MS" pitchFamily="66" charset="0"/>
              </a:rPr>
              <a:t>17a-ethinylestradiol – první semisyntetický estrogen (aktivuje ER);</a:t>
            </a:r>
          </a:p>
          <a:p>
            <a:r>
              <a:rPr lang="cs-CZ" altLang="cs-CZ" sz="1800" smtClean="0">
                <a:latin typeface="Comic Sans MS" pitchFamily="66" charset="0"/>
              </a:rPr>
              <a:t>Tamoxifen - antiestrogenní</a:t>
            </a:r>
          </a:p>
        </p:txBody>
      </p:sp>
      <p:sp>
        <p:nvSpPr>
          <p:cNvPr id="20484" name="TextovéPole 7"/>
          <p:cNvSpPr txBox="1">
            <a:spLocks noChangeArrowheads="1"/>
          </p:cNvSpPr>
          <p:nvPr/>
        </p:nvSpPr>
        <p:spPr bwMode="auto">
          <a:xfrm>
            <a:off x="1331913" y="2854325"/>
            <a:ext cx="188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17</a:t>
            </a:r>
            <a:r>
              <a:rPr lang="cs-CZ" altLang="cs-CZ" sz="1400">
                <a:latin typeface="Symbol" pitchFamily="18" charset="2"/>
              </a:rPr>
              <a:t>a</a:t>
            </a:r>
            <a:r>
              <a:rPr lang="cs-CZ" altLang="cs-CZ" sz="1400"/>
              <a:t>-ethinylestradiol</a:t>
            </a: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6399213" y="2700338"/>
            <a:ext cx="106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Tamoxifen</a:t>
            </a:r>
          </a:p>
        </p:txBody>
      </p:sp>
      <p:pic>
        <p:nvPicPr>
          <p:cNvPr id="204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077913"/>
            <a:ext cx="31845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1559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376613"/>
            <a:ext cx="2914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ovéPole 11"/>
          <p:cNvSpPr txBox="1">
            <a:spLocks noChangeArrowheads="1"/>
          </p:cNvSpPr>
          <p:nvPr/>
        </p:nvSpPr>
        <p:spPr bwMode="auto">
          <a:xfrm>
            <a:off x="4221163" y="4365625"/>
            <a:ext cx="1868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17</a:t>
            </a:r>
            <a:r>
              <a:rPr lang="cs-CZ" altLang="cs-CZ" sz="1400">
                <a:latin typeface="Symbol" pitchFamily="18" charset="2"/>
              </a:rPr>
              <a:t>b</a:t>
            </a:r>
            <a:r>
              <a:rPr lang="cs-CZ" altLang="cs-CZ" sz="1400"/>
              <a:t>-ethinylestradiol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50187" cy="88265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0000"/>
                </a:solidFill>
                <a:latin typeface="Comic Sans MS" pitchFamily="66" charset="0"/>
              </a:rPr>
              <a:t>Inhibitory enzymů signální transdukce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187450" y="5516563"/>
            <a:ext cx="7772400" cy="792162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Indomethacin, ibuprofen – inhibitory cyklooxygenáz (inhibice syntézy prostaglandinů);</a:t>
            </a:r>
          </a:p>
          <a:p>
            <a:r>
              <a:rPr lang="cs-CZ" altLang="cs-CZ" sz="2000" smtClean="0">
                <a:latin typeface="Comic Sans MS" pitchFamily="66" charset="0"/>
              </a:rPr>
              <a:t>U0126 – inhibitor proteinkináz MEK1/2 (signální dráha vedoucí k aktivaci ERK1/2)</a:t>
            </a:r>
          </a:p>
        </p:txBody>
      </p:sp>
      <p:sp>
        <p:nvSpPr>
          <p:cNvPr id="21508" name="TextovéPole 7"/>
          <p:cNvSpPr txBox="1">
            <a:spLocks noChangeArrowheads="1"/>
          </p:cNvSpPr>
          <p:nvPr/>
        </p:nvSpPr>
        <p:spPr bwMode="auto">
          <a:xfrm>
            <a:off x="1301750" y="2781300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INDOMETHACIN</a:t>
            </a:r>
          </a:p>
        </p:txBody>
      </p:sp>
      <p:sp>
        <p:nvSpPr>
          <p:cNvPr id="21509" name="TextovéPole 8"/>
          <p:cNvSpPr txBox="1">
            <a:spLocks noChangeArrowheads="1"/>
          </p:cNvSpPr>
          <p:nvPr/>
        </p:nvSpPr>
        <p:spPr bwMode="auto">
          <a:xfrm>
            <a:off x="5743575" y="3927475"/>
            <a:ext cx="245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IBUPROFEN (enanciomery)</a:t>
            </a:r>
          </a:p>
        </p:txBody>
      </p:sp>
      <p:sp>
        <p:nvSpPr>
          <p:cNvPr id="21510" name="TextovéPole 9"/>
          <p:cNvSpPr txBox="1">
            <a:spLocks noChangeArrowheads="1"/>
          </p:cNvSpPr>
          <p:nvPr/>
        </p:nvSpPr>
        <p:spPr bwMode="auto">
          <a:xfrm>
            <a:off x="4729163" y="5051425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U0126</a:t>
            </a:r>
          </a:p>
        </p:txBody>
      </p:sp>
      <p:pic>
        <p:nvPicPr>
          <p:cNvPr id="2151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062038"/>
            <a:ext cx="30956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62038"/>
            <a:ext cx="30305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429000"/>
            <a:ext cx="34734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993063" cy="884237"/>
          </a:xfrm>
        </p:spPr>
        <p:txBody>
          <a:bodyPr/>
          <a:lstStyle/>
          <a:p>
            <a:pPr algn="ctr"/>
            <a: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  <a:t>Průmyslové kontaminanty: organochlorové pesticidy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187450" y="5373688"/>
            <a:ext cx="7772400" cy="1008062"/>
          </a:xfrm>
        </p:spPr>
        <p:txBody>
          <a:bodyPr/>
          <a:lstStyle/>
          <a:p>
            <a:r>
              <a:rPr lang="cs-CZ" altLang="cs-CZ" sz="2000" dirty="0" smtClean="0">
                <a:latin typeface="Comic Sans MS" pitchFamily="66" charset="0"/>
              </a:rPr>
              <a:t>DDT – otvírá sodíkové kanály v neuronech hmyzu; 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vysoce persistentní </a:t>
            </a:r>
            <a:r>
              <a:rPr lang="cs-CZ" altLang="cs-CZ" sz="2000" dirty="0" smtClean="0">
                <a:latin typeface="Comic Sans MS" pitchFamily="66" charset="0"/>
              </a:rPr>
              <a:t>(persistentní je i metabolit DDE), </a:t>
            </a:r>
            <a:r>
              <a:rPr lang="cs-CZ" altLang="cs-CZ" sz="2000" dirty="0" err="1" smtClean="0">
                <a:solidFill>
                  <a:srgbClr val="EA5816"/>
                </a:solidFill>
                <a:latin typeface="Comic Sans MS" pitchFamily="66" charset="0"/>
              </a:rPr>
              <a:t>bioakumulace</a:t>
            </a:r>
            <a:r>
              <a:rPr lang="cs-CZ" altLang="cs-CZ" sz="2000" dirty="0" smtClean="0">
                <a:latin typeface="Comic Sans MS" pitchFamily="66" charset="0"/>
              </a:rPr>
              <a:t>;</a:t>
            </a:r>
          </a:p>
          <a:p>
            <a:r>
              <a:rPr lang="cs-CZ" altLang="cs-CZ" sz="2000" dirty="0" smtClean="0">
                <a:latin typeface="Comic Sans MS" pitchFamily="66" charset="0"/>
              </a:rPr>
              <a:t>HCH aj. – široce používány v 1950-1970.</a:t>
            </a:r>
          </a:p>
        </p:txBody>
      </p:sp>
      <p:sp>
        <p:nvSpPr>
          <p:cNvPr id="22532" name="TextovéPole 7"/>
          <p:cNvSpPr txBox="1">
            <a:spLocks noChangeArrowheads="1"/>
          </p:cNvSpPr>
          <p:nvPr/>
        </p:nvSpPr>
        <p:spPr bwMode="auto">
          <a:xfrm>
            <a:off x="2216150" y="308610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p,p</a:t>
            </a:r>
            <a:r>
              <a:rPr lang="en-US" altLang="cs-CZ" sz="1400"/>
              <a:t>’-</a:t>
            </a:r>
            <a:r>
              <a:rPr lang="cs-CZ" altLang="cs-CZ" sz="1400"/>
              <a:t>DDT</a:t>
            </a:r>
          </a:p>
        </p:txBody>
      </p:sp>
      <p:sp>
        <p:nvSpPr>
          <p:cNvPr id="22533" name="TextovéPole 8"/>
          <p:cNvSpPr txBox="1">
            <a:spLocks noChangeArrowheads="1"/>
          </p:cNvSpPr>
          <p:nvPr/>
        </p:nvSpPr>
        <p:spPr bwMode="auto">
          <a:xfrm>
            <a:off x="5219700" y="4305300"/>
            <a:ext cx="283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>
                <a:latin typeface="Symbol" pitchFamily="18" charset="2"/>
              </a:rPr>
              <a:t>g</a:t>
            </a:r>
            <a:r>
              <a:rPr lang="cs-CZ" altLang="cs-CZ" sz="1400"/>
              <a:t>-HEXACHLOROCYCLOHEXAN</a:t>
            </a:r>
          </a:p>
        </p:txBody>
      </p:sp>
      <p:pic>
        <p:nvPicPr>
          <p:cNvPr id="2253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326072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17256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62075"/>
            <a:ext cx="3097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ovéPole 11"/>
          <p:cNvSpPr txBox="1">
            <a:spLocks noChangeArrowheads="1"/>
          </p:cNvSpPr>
          <p:nvPr/>
        </p:nvSpPr>
        <p:spPr bwMode="auto">
          <a:xfrm>
            <a:off x="6599238" y="3124200"/>
            <a:ext cx="906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p,p</a:t>
            </a:r>
            <a:r>
              <a:rPr lang="en-US" altLang="cs-CZ" sz="1400"/>
              <a:t>’-</a:t>
            </a:r>
            <a:r>
              <a:rPr lang="cs-CZ" altLang="cs-CZ" sz="1400"/>
              <a:t>DDE</a:t>
            </a:r>
          </a:p>
        </p:txBody>
      </p:sp>
      <p:cxnSp>
        <p:nvCxnSpPr>
          <p:cNvPr id="22538" name="Přímá spojnice se šipkou 13"/>
          <p:cNvCxnSpPr>
            <a:cxnSpLocks noChangeShapeType="1"/>
          </p:cNvCxnSpPr>
          <p:nvPr/>
        </p:nvCxnSpPr>
        <p:spPr bwMode="auto">
          <a:xfrm>
            <a:off x="4303713" y="2154238"/>
            <a:ext cx="106045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993063" cy="884237"/>
          </a:xfrm>
        </p:spPr>
        <p:txBody>
          <a:bodyPr/>
          <a:lstStyle/>
          <a:p>
            <a:pPr algn="ctr"/>
            <a: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  <a:t>Průmyslové kontaminanty: moderní pesticidy</a:t>
            </a:r>
            <a:b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altLang="cs-CZ" sz="2000" b="1" smtClean="0">
                <a:solidFill>
                  <a:srgbClr val="FF0000"/>
                </a:solidFill>
                <a:latin typeface="Comic Sans MS" pitchFamily="66" charset="0"/>
              </a:rPr>
              <a:t>(tlumení a hubení rostlinných a živočišných škůdců – herbicidy, insekticidy, fungicidy – vys. účinnost i degradace)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130300" y="5330825"/>
            <a:ext cx="7772400" cy="1341438"/>
          </a:xfrm>
        </p:spPr>
        <p:txBody>
          <a:bodyPr/>
          <a:lstStyle/>
          <a:p>
            <a:r>
              <a:rPr lang="cs-CZ" altLang="cs-CZ" sz="2000" smtClean="0">
                <a:latin typeface="Comic Sans MS" pitchFamily="66" charset="0"/>
              </a:rPr>
              <a:t>Organofosfáty – ireversibilní inhibice acetylcholinesteráz</a:t>
            </a:r>
          </a:p>
          <a:p>
            <a:r>
              <a:rPr lang="cs-CZ" altLang="cs-CZ" sz="2000" smtClean="0">
                <a:latin typeface="Comic Sans MS" pitchFamily="66" charset="0"/>
              </a:rPr>
              <a:t>Karbamáty – reversibilní inhibice AChE</a:t>
            </a:r>
          </a:p>
          <a:p>
            <a:r>
              <a:rPr lang="cs-CZ" altLang="cs-CZ" sz="2000" smtClean="0">
                <a:latin typeface="Comic Sans MS" pitchFamily="66" charset="0"/>
              </a:rPr>
              <a:t>Pyrethroidy (př. cypermethrin) – vysoce účinné insekticidy, odvozené od přírodního pesticidu kys. chrysantémové</a:t>
            </a:r>
          </a:p>
        </p:txBody>
      </p:sp>
      <p:sp>
        <p:nvSpPr>
          <p:cNvPr id="23556" name="TextovéPole 7"/>
          <p:cNvSpPr txBox="1">
            <a:spLocks noChangeArrowheads="1"/>
          </p:cNvSpPr>
          <p:nvPr/>
        </p:nvSpPr>
        <p:spPr bwMode="auto">
          <a:xfrm>
            <a:off x="1171575" y="2535238"/>
            <a:ext cx="1830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ORGANOFOSFÁTY</a:t>
            </a:r>
          </a:p>
        </p:txBody>
      </p:sp>
      <p:sp>
        <p:nvSpPr>
          <p:cNvPr id="23557" name="TextovéPole 8"/>
          <p:cNvSpPr txBox="1">
            <a:spLocks noChangeArrowheads="1"/>
          </p:cNvSpPr>
          <p:nvPr/>
        </p:nvSpPr>
        <p:spPr bwMode="auto">
          <a:xfrm>
            <a:off x="3178175" y="2538413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KARBAMÁTY</a:t>
            </a:r>
          </a:p>
        </p:txBody>
      </p:sp>
      <p:pic>
        <p:nvPicPr>
          <p:cNvPr id="235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1943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6825"/>
            <a:ext cx="21304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068638"/>
            <a:ext cx="60039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ovéPole 9"/>
          <p:cNvSpPr txBox="1">
            <a:spLocks noChangeArrowheads="1"/>
          </p:cNvSpPr>
          <p:nvPr/>
        </p:nvSpPr>
        <p:spPr bwMode="auto">
          <a:xfrm>
            <a:off x="5519738" y="4437063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CYPERMETHRIN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993063" cy="884237"/>
          </a:xfrm>
        </p:spPr>
        <p:txBody>
          <a:bodyPr/>
          <a:lstStyle/>
          <a:p>
            <a:pPr algn="ctr"/>
            <a: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  <a:t>Polychlorované dibenzo-p-dioxiny, dibenzofurany a bifenyly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1176338" y="5159375"/>
            <a:ext cx="7772400" cy="792163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Vysoce persistentní a </a:t>
            </a:r>
            <a:r>
              <a:rPr lang="cs-CZ" altLang="cs-CZ" sz="2000" dirty="0" err="1" smtClean="0">
                <a:solidFill>
                  <a:srgbClr val="EA5816"/>
                </a:solidFill>
                <a:latin typeface="Comic Sans MS" pitchFamily="66" charset="0"/>
              </a:rPr>
              <a:t>bioakumulující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 látky</a:t>
            </a:r>
            <a:r>
              <a:rPr lang="cs-CZ" altLang="cs-CZ" sz="2000" dirty="0" smtClean="0">
                <a:latin typeface="Comic Sans MS" pitchFamily="66" charset="0"/>
              </a:rPr>
              <a:t>; planární </a:t>
            </a:r>
            <a:r>
              <a:rPr lang="cs-CZ" altLang="cs-CZ" sz="2000" dirty="0" err="1" smtClean="0">
                <a:latin typeface="Comic Sans MS" pitchFamily="66" charset="0"/>
              </a:rPr>
              <a:t>kongenery</a:t>
            </a:r>
            <a:r>
              <a:rPr lang="cs-CZ" altLang="cs-CZ" sz="2000" dirty="0" smtClean="0">
                <a:latin typeface="Comic Sans MS" pitchFamily="66" charset="0"/>
              </a:rPr>
              <a:t> (PCDD, PCDF, některé PCB jako např. PCB 126) působí přes </a:t>
            </a:r>
            <a:r>
              <a:rPr lang="cs-CZ" altLang="cs-CZ" sz="2000" dirty="0" err="1" smtClean="0">
                <a:latin typeface="Comic Sans MS" pitchFamily="66" charset="0"/>
              </a:rPr>
              <a:t>aryluhlovodíkový</a:t>
            </a:r>
            <a:r>
              <a:rPr lang="cs-CZ" altLang="cs-CZ" sz="2000" dirty="0" smtClean="0">
                <a:latin typeface="Comic Sans MS" pitchFamily="66" charset="0"/>
              </a:rPr>
              <a:t> receptor – „dioxinová“ toxicita</a:t>
            </a:r>
          </a:p>
          <a:p>
            <a:r>
              <a:rPr lang="cs-CZ" altLang="cs-CZ" sz="2000" dirty="0" smtClean="0">
                <a:latin typeface="Comic Sans MS" pitchFamily="66" charset="0"/>
              </a:rPr>
              <a:t>Nekoplanární PCB – efekty na steroidní receptory, </a:t>
            </a:r>
            <a:r>
              <a:rPr lang="cs-CZ" altLang="cs-CZ" sz="2000" dirty="0" err="1" smtClean="0">
                <a:latin typeface="Comic Sans MS" pitchFamily="66" charset="0"/>
              </a:rPr>
              <a:t>plasmat</a:t>
            </a:r>
            <a:r>
              <a:rPr lang="cs-CZ" altLang="cs-CZ" sz="2000" dirty="0" smtClean="0">
                <a:latin typeface="Comic Sans MS" pitchFamily="66" charset="0"/>
              </a:rPr>
              <a:t>. membránu aj., vede k nádor. promoci a endokrinní </a:t>
            </a:r>
            <a:r>
              <a:rPr lang="cs-CZ" altLang="cs-CZ" sz="2000" dirty="0" err="1" smtClean="0">
                <a:latin typeface="Comic Sans MS" pitchFamily="66" charset="0"/>
              </a:rPr>
              <a:t>disrupci</a:t>
            </a:r>
            <a:r>
              <a:rPr lang="cs-CZ" altLang="cs-CZ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24580" name="TextovéPole 7"/>
          <p:cNvSpPr txBox="1">
            <a:spLocks noChangeArrowheads="1"/>
          </p:cNvSpPr>
          <p:nvPr/>
        </p:nvSpPr>
        <p:spPr bwMode="auto">
          <a:xfrm>
            <a:off x="971550" y="2160588"/>
            <a:ext cx="324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2,3,7,8-Tetrachlorodibenzo-p-dioxin</a:t>
            </a:r>
          </a:p>
        </p:txBody>
      </p:sp>
      <p:sp>
        <p:nvSpPr>
          <p:cNvPr id="24581" name="TextovéPole 8"/>
          <p:cNvSpPr txBox="1">
            <a:spLocks noChangeArrowheads="1"/>
          </p:cNvSpPr>
          <p:nvPr/>
        </p:nvSpPr>
        <p:spPr bwMode="auto">
          <a:xfrm>
            <a:off x="5148263" y="2189163"/>
            <a:ext cx="265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Polychlorované dibenzofurany</a:t>
            </a:r>
          </a:p>
        </p:txBody>
      </p:sp>
      <p:pic>
        <p:nvPicPr>
          <p:cNvPr id="2458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673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63638"/>
            <a:ext cx="2520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294063"/>
            <a:ext cx="23685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ovéPole 9"/>
          <p:cNvSpPr txBox="1">
            <a:spLocks noChangeArrowheads="1"/>
          </p:cNvSpPr>
          <p:nvPr/>
        </p:nvSpPr>
        <p:spPr bwMode="auto">
          <a:xfrm>
            <a:off x="1227138" y="4427538"/>
            <a:ext cx="225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Polychlorované bifenyly</a:t>
            </a:r>
          </a:p>
          <a:p>
            <a:r>
              <a:rPr lang="cs-CZ" altLang="cs-CZ" sz="1400"/>
              <a:t>(209 různých kongenerů)</a:t>
            </a:r>
          </a:p>
        </p:txBody>
      </p:sp>
      <p:pic>
        <p:nvPicPr>
          <p:cNvPr id="24586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468563"/>
            <a:ext cx="2381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497138"/>
            <a:ext cx="2660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ovéPole 14"/>
          <p:cNvSpPr txBox="1">
            <a:spLocks noChangeArrowheads="1"/>
          </p:cNvSpPr>
          <p:nvPr/>
        </p:nvSpPr>
        <p:spPr bwMode="auto">
          <a:xfrm>
            <a:off x="4067175" y="4400550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PCB 126 (koplanární,</a:t>
            </a:r>
          </a:p>
          <a:p>
            <a:r>
              <a:rPr lang="cs-CZ" altLang="cs-CZ" sz="1400"/>
              <a:t>podobný dioxinům)</a:t>
            </a:r>
          </a:p>
        </p:txBody>
      </p:sp>
      <p:sp>
        <p:nvSpPr>
          <p:cNvPr id="24589" name="TextovéPole 15"/>
          <p:cNvSpPr txBox="1">
            <a:spLocks noChangeArrowheads="1"/>
          </p:cNvSpPr>
          <p:nvPr/>
        </p:nvSpPr>
        <p:spPr bwMode="auto">
          <a:xfrm>
            <a:off x="6611938" y="4425950"/>
            <a:ext cx="238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PCB 153 (nekoplanární,</a:t>
            </a:r>
          </a:p>
          <a:p>
            <a:r>
              <a:rPr lang="cs-CZ" altLang="cs-CZ" sz="1400"/>
              <a:t>jiné mechanismy působení)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993063" cy="884237"/>
          </a:xfrm>
        </p:spPr>
        <p:txBody>
          <a:bodyPr/>
          <a:lstStyle/>
          <a:p>
            <a:pPr algn="ctr"/>
            <a: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  <a:t>Polycyklické aromatické uhlovodíky (PAH) a jejich deriváty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050925" y="5589588"/>
            <a:ext cx="7772400" cy="1079500"/>
          </a:xfrm>
        </p:spPr>
        <p:txBody>
          <a:bodyPr/>
          <a:lstStyle/>
          <a:p>
            <a:r>
              <a:rPr lang="en-US" altLang="cs-CZ" sz="2000" dirty="0" smtClean="0">
                <a:latin typeface="Comic Sans MS" pitchFamily="66" charset="0"/>
              </a:rPr>
              <a:t>PAH </a:t>
            </a:r>
            <a:r>
              <a:rPr lang="cs-CZ" altLang="cs-CZ" sz="2000" dirty="0" smtClean="0">
                <a:latin typeface="Comic Sans MS" pitchFamily="66" charset="0"/>
              </a:rPr>
              <a:t>–</a:t>
            </a:r>
            <a:r>
              <a:rPr lang="en-US" altLang="cs-CZ" sz="2000" dirty="0" smtClean="0">
                <a:latin typeface="Comic Sans MS" pitchFamily="66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</a:rPr>
              <a:t>nejsou nebo málo</a:t>
            </a:r>
            <a:r>
              <a:rPr lang="en-US" altLang="cs-CZ" sz="2000" dirty="0" smtClean="0">
                <a:latin typeface="Comic Sans MS" pitchFamily="66" charset="0"/>
              </a:rPr>
              <a:t> </a:t>
            </a:r>
            <a:r>
              <a:rPr lang="en-US" altLang="cs-CZ" sz="2000" dirty="0" err="1" smtClean="0">
                <a:latin typeface="Comic Sans MS" pitchFamily="66" charset="0"/>
              </a:rPr>
              <a:t>persistentn</a:t>
            </a:r>
            <a:r>
              <a:rPr lang="cs-CZ" altLang="cs-CZ" sz="2000" dirty="0" smtClean="0">
                <a:latin typeface="Comic Sans MS" pitchFamily="66" charset="0"/>
              </a:rPr>
              <a:t>í; 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metabolizují se na </a:t>
            </a:r>
            <a:r>
              <a:rPr lang="en-US" altLang="cs-CZ" sz="2000" dirty="0" err="1" smtClean="0">
                <a:solidFill>
                  <a:srgbClr val="EA5816"/>
                </a:solidFill>
                <a:latin typeface="Comic Sans MS" pitchFamily="66" charset="0"/>
              </a:rPr>
              <a:t>genotoxick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é</a:t>
            </a:r>
            <a:r>
              <a:rPr lang="en-US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 a </a:t>
            </a:r>
            <a:r>
              <a:rPr lang="en-US" altLang="cs-CZ" sz="2000" dirty="0" err="1" smtClean="0">
                <a:solidFill>
                  <a:srgbClr val="EA5816"/>
                </a:solidFill>
                <a:latin typeface="Comic Sans MS" pitchFamily="66" charset="0"/>
              </a:rPr>
              <a:t>karcinogenn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í intermediáty</a:t>
            </a:r>
            <a:r>
              <a:rPr lang="cs-CZ" altLang="cs-CZ" sz="2000" dirty="0" smtClean="0">
                <a:latin typeface="Comic Sans MS" pitchFamily="66" charset="0"/>
              </a:rPr>
              <a:t>; ale popsány i efekty na </a:t>
            </a:r>
            <a:r>
              <a:rPr lang="cs-CZ" altLang="cs-CZ" sz="2000" dirty="0" err="1" smtClean="0">
                <a:latin typeface="Comic Sans MS" pitchFamily="66" charset="0"/>
              </a:rPr>
              <a:t>AhR</a:t>
            </a:r>
            <a:r>
              <a:rPr lang="cs-CZ" altLang="cs-CZ" sz="2000" dirty="0" smtClean="0">
                <a:latin typeface="Comic Sans MS" pitchFamily="66" charset="0"/>
              </a:rPr>
              <a:t> a další </a:t>
            </a:r>
            <a:r>
              <a:rPr lang="cs-CZ" altLang="cs-CZ" sz="2000" dirty="0" err="1" smtClean="0">
                <a:solidFill>
                  <a:srgbClr val="EA5816"/>
                </a:solidFill>
                <a:latin typeface="Comic Sans MS" pitchFamily="66" charset="0"/>
              </a:rPr>
              <a:t>negenotoxické</a:t>
            </a:r>
            <a:r>
              <a:rPr lang="cs-CZ" altLang="cs-CZ" sz="2000" dirty="0" smtClean="0">
                <a:solidFill>
                  <a:srgbClr val="EA5816"/>
                </a:solidFill>
                <a:latin typeface="Comic Sans MS" pitchFamily="66" charset="0"/>
              </a:rPr>
              <a:t> mechanismy</a:t>
            </a:r>
            <a:r>
              <a:rPr lang="cs-CZ" altLang="cs-CZ" sz="2000" dirty="0" smtClean="0">
                <a:latin typeface="Comic Sans MS" pitchFamily="66" charset="0"/>
              </a:rPr>
              <a:t> toxicity.</a:t>
            </a:r>
          </a:p>
        </p:txBody>
      </p:sp>
      <p:sp>
        <p:nvSpPr>
          <p:cNvPr id="25604" name="TextovéPole 7"/>
          <p:cNvSpPr txBox="1">
            <a:spLocks noChangeArrowheads="1"/>
          </p:cNvSpPr>
          <p:nvPr/>
        </p:nvSpPr>
        <p:spPr bwMode="auto">
          <a:xfrm>
            <a:off x="2708275" y="2706688"/>
            <a:ext cx="137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Benzo</a:t>
            </a:r>
            <a:r>
              <a:rPr lang="en-US" altLang="cs-CZ" sz="1400"/>
              <a:t>[a]pyren</a:t>
            </a:r>
            <a:endParaRPr lang="cs-CZ" altLang="cs-CZ" sz="1400"/>
          </a:p>
        </p:txBody>
      </p:sp>
      <p:sp>
        <p:nvSpPr>
          <p:cNvPr id="25605" name="TextovéPole 8"/>
          <p:cNvSpPr txBox="1">
            <a:spLocks noChangeArrowheads="1"/>
          </p:cNvSpPr>
          <p:nvPr/>
        </p:nvSpPr>
        <p:spPr bwMode="auto">
          <a:xfrm>
            <a:off x="2700338" y="4954588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cs-CZ" sz="1400"/>
              <a:t>Anthrachinon</a:t>
            </a:r>
            <a:endParaRPr lang="cs-CZ" altLang="cs-CZ" sz="1400"/>
          </a:p>
        </p:txBody>
      </p:sp>
      <p:pic>
        <p:nvPicPr>
          <p:cNvPr id="2560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30275"/>
            <a:ext cx="28448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ovéPole 6"/>
          <p:cNvSpPr txBox="1">
            <a:spLocks noChangeArrowheads="1"/>
          </p:cNvSpPr>
          <p:nvPr/>
        </p:nvSpPr>
        <p:spPr bwMode="auto">
          <a:xfrm>
            <a:off x="6781800" y="2743200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1-Nitropyren</a:t>
            </a:r>
          </a:p>
        </p:txBody>
      </p:sp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6813550" y="4960938"/>
            <a:ext cx="139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sz="1400"/>
              <a:t>1-Methylpyren</a:t>
            </a:r>
          </a:p>
        </p:txBody>
      </p:sp>
      <p:pic>
        <p:nvPicPr>
          <p:cNvPr id="2560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24188"/>
            <a:ext cx="25463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2949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3100"/>
            <a:ext cx="21367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 noEditPoints="1"/>
          </p:cNvSpPr>
          <p:nvPr/>
        </p:nvSpPr>
        <p:spPr bwMode="auto">
          <a:xfrm>
            <a:off x="4070350" y="2751138"/>
            <a:ext cx="777875" cy="771525"/>
          </a:xfrm>
          <a:custGeom>
            <a:avLst/>
            <a:gdLst>
              <a:gd name="T0" fmla="*/ 1079232588 w 406"/>
              <a:gd name="T1" fmla="*/ 150271245 h 403"/>
              <a:gd name="T2" fmla="*/ 1079232588 w 406"/>
              <a:gd name="T3" fmla="*/ 150271245 h 403"/>
              <a:gd name="T4" fmla="*/ 1233408946 w 406"/>
              <a:gd name="T5" fmla="*/ 183257289 h 403"/>
              <a:gd name="T6" fmla="*/ 1438976784 w 406"/>
              <a:gd name="T7" fmla="*/ 480131686 h 403"/>
              <a:gd name="T8" fmla="*/ 1325179037 w 406"/>
              <a:gd name="T9" fmla="*/ 381173554 h 403"/>
              <a:gd name="T10" fmla="*/ 1079232588 w 406"/>
              <a:gd name="T11" fmla="*/ 150271245 h 403"/>
              <a:gd name="T12" fmla="*/ 1490368265 w 406"/>
              <a:gd name="T13" fmla="*/ 755018577 h 403"/>
              <a:gd name="T14" fmla="*/ 1391254345 w 406"/>
              <a:gd name="T15" fmla="*/ 1106870351 h 403"/>
              <a:gd name="T16" fmla="*/ 1424292957 w 406"/>
              <a:gd name="T17" fmla="*/ 817324485 h 403"/>
              <a:gd name="T18" fmla="*/ 1461000610 w 406"/>
              <a:gd name="T19" fmla="*/ 542439509 h 403"/>
              <a:gd name="T20" fmla="*/ 1391254345 w 406"/>
              <a:gd name="T21" fmla="*/ 1106870351 h 403"/>
              <a:gd name="T22" fmla="*/ 1332520950 w 406"/>
              <a:gd name="T23" fmla="*/ 1077550487 h 403"/>
              <a:gd name="T24" fmla="*/ 1391254345 w 406"/>
              <a:gd name="T25" fmla="*/ 1106870351 h 403"/>
              <a:gd name="T26" fmla="*/ 1332520950 w 406"/>
              <a:gd name="T27" fmla="*/ 1077550487 h 403"/>
              <a:gd name="T28" fmla="*/ 1361888606 w 406"/>
              <a:gd name="T29" fmla="*/ 1092209462 h 403"/>
              <a:gd name="T30" fmla="*/ 1248090858 w 406"/>
              <a:gd name="T31" fmla="*/ 1282797196 h 403"/>
              <a:gd name="T32" fmla="*/ 939740058 w 406"/>
              <a:gd name="T33" fmla="*/ 1458724041 h 403"/>
              <a:gd name="T34" fmla="*/ 1156320767 w 406"/>
              <a:gd name="T35" fmla="*/ 1282797196 h 403"/>
              <a:gd name="T36" fmla="*/ 1391254345 w 406"/>
              <a:gd name="T37" fmla="*/ 1106870351 h 403"/>
              <a:gd name="T38" fmla="*/ 657084041 w 406"/>
              <a:gd name="T39" fmla="*/ 1477049195 h 403"/>
              <a:gd name="T40" fmla="*/ 411135677 w 406"/>
              <a:gd name="T41" fmla="*/ 1330444129 h 403"/>
              <a:gd name="T42" fmla="*/ 726830306 w 406"/>
              <a:gd name="T43" fmla="*/ 1422071817 h 403"/>
              <a:gd name="T44" fmla="*/ 411135677 w 406"/>
              <a:gd name="T45" fmla="*/ 1330444129 h 403"/>
              <a:gd name="T46" fmla="*/ 374428024 w 406"/>
              <a:gd name="T47" fmla="*/ 1385421508 h 403"/>
              <a:gd name="T48" fmla="*/ 403793763 w 406"/>
              <a:gd name="T49" fmla="*/ 1330444129 h 403"/>
              <a:gd name="T50" fmla="*/ 374428024 w 406"/>
              <a:gd name="T51" fmla="*/ 1385421508 h 403"/>
              <a:gd name="T52" fmla="*/ 381769938 w 406"/>
              <a:gd name="T53" fmla="*/ 1385421508 h 403"/>
              <a:gd name="T54" fmla="*/ 403793763 w 406"/>
              <a:gd name="T55" fmla="*/ 1330444129 h 403"/>
              <a:gd name="T56" fmla="*/ 157847315 w 406"/>
              <a:gd name="T57" fmla="*/ 1191169509 h 403"/>
              <a:gd name="T58" fmla="*/ 84430093 w 406"/>
              <a:gd name="T59" fmla="*/ 923613062 h 403"/>
              <a:gd name="T60" fmla="*/ 249617405 w 406"/>
              <a:gd name="T61" fmla="*/ 1202164218 h 403"/>
              <a:gd name="T62" fmla="*/ 29367655 w 406"/>
              <a:gd name="T63" fmla="*/ 938273952 h 403"/>
              <a:gd name="T64" fmla="*/ 22025741 w 406"/>
              <a:gd name="T65" fmla="*/ 586422177 h 403"/>
              <a:gd name="T66" fmla="*/ 121137746 w 406"/>
              <a:gd name="T67" fmla="*/ 465472711 h 403"/>
              <a:gd name="T68" fmla="*/ 66075308 w 406"/>
              <a:gd name="T69" fmla="*/ 788004621 h 403"/>
              <a:gd name="T70" fmla="*/ 150505401 w 406"/>
              <a:gd name="T71" fmla="*/ 403164888 h 403"/>
              <a:gd name="T72" fmla="*/ 150505401 w 406"/>
              <a:gd name="T73" fmla="*/ 403164888 h 403"/>
              <a:gd name="T74" fmla="*/ 150505401 w 406"/>
              <a:gd name="T75" fmla="*/ 403164888 h 403"/>
              <a:gd name="T76" fmla="*/ 99113920 w 406"/>
              <a:gd name="T77" fmla="*/ 373843109 h 403"/>
              <a:gd name="T78" fmla="*/ 150505401 w 406"/>
              <a:gd name="T79" fmla="*/ 403164888 h 403"/>
              <a:gd name="T80" fmla="*/ 99113920 w 406"/>
              <a:gd name="T81" fmla="*/ 373843109 h 403"/>
              <a:gd name="T82" fmla="*/ 352402282 w 406"/>
              <a:gd name="T83" fmla="*/ 113619022 h 403"/>
              <a:gd name="T84" fmla="*/ 502907683 w 406"/>
              <a:gd name="T85" fmla="*/ 106288577 h 403"/>
              <a:gd name="T86" fmla="*/ 234935494 w 406"/>
              <a:gd name="T87" fmla="*/ 289545866 h 403"/>
              <a:gd name="T88" fmla="*/ 613032558 w 406"/>
              <a:gd name="T89" fmla="*/ 7330445 h 403"/>
              <a:gd name="T90" fmla="*/ 972776754 w 406"/>
              <a:gd name="T91" fmla="*/ 36652224 h 403"/>
              <a:gd name="T92" fmla="*/ 954423886 w 406"/>
              <a:gd name="T93" fmla="*/ 91627687 h 403"/>
              <a:gd name="T94" fmla="*/ 627716386 w 406"/>
              <a:gd name="T95" fmla="*/ 69638268 h 403"/>
              <a:gd name="T96" fmla="*/ 1093916416 w 406"/>
              <a:gd name="T97" fmla="*/ 120949466 h 403"/>
              <a:gd name="T98" fmla="*/ 1079232588 w 406"/>
              <a:gd name="T99" fmla="*/ 150271245 h 403"/>
              <a:gd name="T100" fmla="*/ 1093916416 w 406"/>
              <a:gd name="T101" fmla="*/ 120949466 h 4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06" h="403">
                <a:moveTo>
                  <a:pt x="302" y="25"/>
                </a:moveTo>
                <a:lnTo>
                  <a:pt x="304" y="27"/>
                </a:lnTo>
                <a:lnTo>
                  <a:pt x="294" y="41"/>
                </a:lnTo>
                <a:lnTo>
                  <a:pt x="296" y="41"/>
                </a:lnTo>
                <a:lnTo>
                  <a:pt x="302" y="25"/>
                </a:lnTo>
                <a:close/>
                <a:moveTo>
                  <a:pt x="294" y="41"/>
                </a:moveTo>
                <a:lnTo>
                  <a:pt x="294" y="41"/>
                </a:lnTo>
                <a:lnTo>
                  <a:pt x="298" y="33"/>
                </a:lnTo>
                <a:lnTo>
                  <a:pt x="294" y="41"/>
                </a:lnTo>
                <a:close/>
                <a:moveTo>
                  <a:pt x="302" y="27"/>
                </a:moveTo>
                <a:lnTo>
                  <a:pt x="321" y="37"/>
                </a:lnTo>
                <a:lnTo>
                  <a:pt x="336" y="50"/>
                </a:lnTo>
                <a:lnTo>
                  <a:pt x="350" y="64"/>
                </a:lnTo>
                <a:lnTo>
                  <a:pt x="363" y="79"/>
                </a:lnTo>
                <a:lnTo>
                  <a:pt x="375" y="94"/>
                </a:lnTo>
                <a:lnTo>
                  <a:pt x="384" y="112"/>
                </a:lnTo>
                <a:lnTo>
                  <a:pt x="392" y="131"/>
                </a:lnTo>
                <a:lnTo>
                  <a:pt x="398" y="148"/>
                </a:lnTo>
                <a:lnTo>
                  <a:pt x="383" y="152"/>
                </a:lnTo>
                <a:lnTo>
                  <a:pt x="377" y="137"/>
                </a:lnTo>
                <a:lnTo>
                  <a:pt x="369" y="119"/>
                </a:lnTo>
                <a:lnTo>
                  <a:pt x="361" y="104"/>
                </a:lnTo>
                <a:lnTo>
                  <a:pt x="350" y="89"/>
                </a:lnTo>
                <a:lnTo>
                  <a:pt x="338" y="75"/>
                </a:lnTo>
                <a:lnTo>
                  <a:pt x="325" y="62"/>
                </a:lnTo>
                <a:lnTo>
                  <a:pt x="311" y="50"/>
                </a:lnTo>
                <a:lnTo>
                  <a:pt x="294" y="41"/>
                </a:lnTo>
                <a:lnTo>
                  <a:pt x="302" y="27"/>
                </a:lnTo>
                <a:close/>
                <a:moveTo>
                  <a:pt x="398" y="148"/>
                </a:moveTo>
                <a:lnTo>
                  <a:pt x="402" y="167"/>
                </a:lnTo>
                <a:lnTo>
                  <a:pt x="404" y="186"/>
                </a:lnTo>
                <a:lnTo>
                  <a:pt x="406" y="206"/>
                </a:lnTo>
                <a:lnTo>
                  <a:pt x="404" y="225"/>
                </a:lnTo>
                <a:lnTo>
                  <a:pt x="400" y="246"/>
                </a:lnTo>
                <a:lnTo>
                  <a:pt x="394" y="265"/>
                </a:lnTo>
                <a:lnTo>
                  <a:pt x="388" y="282"/>
                </a:lnTo>
                <a:lnTo>
                  <a:pt x="379" y="302"/>
                </a:lnTo>
                <a:lnTo>
                  <a:pt x="365" y="294"/>
                </a:lnTo>
                <a:lnTo>
                  <a:pt x="373" y="277"/>
                </a:lnTo>
                <a:lnTo>
                  <a:pt x="381" y="259"/>
                </a:lnTo>
                <a:lnTo>
                  <a:pt x="384" y="242"/>
                </a:lnTo>
                <a:lnTo>
                  <a:pt x="388" y="223"/>
                </a:lnTo>
                <a:lnTo>
                  <a:pt x="388" y="206"/>
                </a:lnTo>
                <a:lnTo>
                  <a:pt x="388" y="188"/>
                </a:lnTo>
                <a:lnTo>
                  <a:pt x="386" y="171"/>
                </a:lnTo>
                <a:lnTo>
                  <a:pt x="383" y="152"/>
                </a:lnTo>
                <a:lnTo>
                  <a:pt x="398" y="148"/>
                </a:lnTo>
                <a:close/>
                <a:moveTo>
                  <a:pt x="365" y="294"/>
                </a:moveTo>
                <a:lnTo>
                  <a:pt x="365" y="294"/>
                </a:lnTo>
                <a:lnTo>
                  <a:pt x="371" y="298"/>
                </a:lnTo>
                <a:lnTo>
                  <a:pt x="365" y="294"/>
                </a:lnTo>
                <a:close/>
                <a:moveTo>
                  <a:pt x="379" y="302"/>
                </a:moveTo>
                <a:lnTo>
                  <a:pt x="379" y="302"/>
                </a:lnTo>
                <a:lnTo>
                  <a:pt x="365" y="294"/>
                </a:lnTo>
                <a:lnTo>
                  <a:pt x="379" y="302"/>
                </a:lnTo>
                <a:close/>
                <a:moveTo>
                  <a:pt x="363" y="294"/>
                </a:moveTo>
                <a:lnTo>
                  <a:pt x="365" y="294"/>
                </a:lnTo>
                <a:lnTo>
                  <a:pt x="371" y="298"/>
                </a:lnTo>
                <a:lnTo>
                  <a:pt x="363" y="294"/>
                </a:lnTo>
                <a:close/>
                <a:moveTo>
                  <a:pt x="379" y="302"/>
                </a:moveTo>
                <a:lnTo>
                  <a:pt x="379" y="302"/>
                </a:lnTo>
                <a:lnTo>
                  <a:pt x="365" y="294"/>
                </a:lnTo>
                <a:lnTo>
                  <a:pt x="363" y="294"/>
                </a:lnTo>
                <a:lnTo>
                  <a:pt x="379" y="302"/>
                </a:lnTo>
                <a:close/>
                <a:moveTo>
                  <a:pt x="365" y="294"/>
                </a:moveTo>
                <a:lnTo>
                  <a:pt x="365" y="294"/>
                </a:lnTo>
                <a:lnTo>
                  <a:pt x="371" y="298"/>
                </a:lnTo>
                <a:lnTo>
                  <a:pt x="365" y="294"/>
                </a:lnTo>
                <a:close/>
                <a:moveTo>
                  <a:pt x="379" y="302"/>
                </a:moveTo>
                <a:lnTo>
                  <a:pt x="367" y="319"/>
                </a:lnTo>
                <a:lnTo>
                  <a:pt x="354" y="336"/>
                </a:lnTo>
                <a:lnTo>
                  <a:pt x="340" y="350"/>
                </a:lnTo>
                <a:lnTo>
                  <a:pt x="325" y="363"/>
                </a:lnTo>
                <a:lnTo>
                  <a:pt x="310" y="373"/>
                </a:lnTo>
                <a:lnTo>
                  <a:pt x="292" y="382"/>
                </a:lnTo>
                <a:lnTo>
                  <a:pt x="275" y="390"/>
                </a:lnTo>
                <a:lnTo>
                  <a:pt x="256" y="398"/>
                </a:lnTo>
                <a:lnTo>
                  <a:pt x="252" y="380"/>
                </a:lnTo>
                <a:lnTo>
                  <a:pt x="269" y="376"/>
                </a:lnTo>
                <a:lnTo>
                  <a:pt x="285" y="369"/>
                </a:lnTo>
                <a:lnTo>
                  <a:pt x="302" y="359"/>
                </a:lnTo>
                <a:lnTo>
                  <a:pt x="315" y="350"/>
                </a:lnTo>
                <a:lnTo>
                  <a:pt x="331" y="338"/>
                </a:lnTo>
                <a:lnTo>
                  <a:pt x="342" y="325"/>
                </a:lnTo>
                <a:lnTo>
                  <a:pt x="354" y="309"/>
                </a:lnTo>
                <a:lnTo>
                  <a:pt x="365" y="294"/>
                </a:lnTo>
                <a:lnTo>
                  <a:pt x="379" y="302"/>
                </a:lnTo>
                <a:close/>
                <a:moveTo>
                  <a:pt x="256" y="398"/>
                </a:moveTo>
                <a:lnTo>
                  <a:pt x="237" y="401"/>
                </a:lnTo>
                <a:lnTo>
                  <a:pt x="217" y="403"/>
                </a:lnTo>
                <a:lnTo>
                  <a:pt x="198" y="403"/>
                </a:lnTo>
                <a:lnTo>
                  <a:pt x="179" y="403"/>
                </a:lnTo>
                <a:lnTo>
                  <a:pt x="160" y="399"/>
                </a:lnTo>
                <a:lnTo>
                  <a:pt x="141" y="394"/>
                </a:lnTo>
                <a:lnTo>
                  <a:pt x="121" y="386"/>
                </a:lnTo>
                <a:lnTo>
                  <a:pt x="102" y="378"/>
                </a:lnTo>
                <a:lnTo>
                  <a:pt x="112" y="363"/>
                </a:lnTo>
                <a:lnTo>
                  <a:pt x="127" y="373"/>
                </a:lnTo>
                <a:lnTo>
                  <a:pt x="144" y="378"/>
                </a:lnTo>
                <a:lnTo>
                  <a:pt x="164" y="384"/>
                </a:lnTo>
                <a:lnTo>
                  <a:pt x="181" y="386"/>
                </a:lnTo>
                <a:lnTo>
                  <a:pt x="198" y="388"/>
                </a:lnTo>
                <a:lnTo>
                  <a:pt x="217" y="388"/>
                </a:lnTo>
                <a:lnTo>
                  <a:pt x="235" y="386"/>
                </a:lnTo>
                <a:lnTo>
                  <a:pt x="252" y="380"/>
                </a:lnTo>
                <a:lnTo>
                  <a:pt x="256" y="398"/>
                </a:lnTo>
                <a:close/>
                <a:moveTo>
                  <a:pt x="112" y="363"/>
                </a:moveTo>
                <a:lnTo>
                  <a:pt x="112" y="363"/>
                </a:lnTo>
                <a:lnTo>
                  <a:pt x="106" y="371"/>
                </a:lnTo>
                <a:lnTo>
                  <a:pt x="112" y="363"/>
                </a:lnTo>
                <a:close/>
                <a:moveTo>
                  <a:pt x="102" y="378"/>
                </a:moveTo>
                <a:lnTo>
                  <a:pt x="102" y="378"/>
                </a:lnTo>
                <a:lnTo>
                  <a:pt x="110" y="363"/>
                </a:lnTo>
                <a:lnTo>
                  <a:pt x="112" y="363"/>
                </a:lnTo>
                <a:lnTo>
                  <a:pt x="102" y="378"/>
                </a:lnTo>
                <a:close/>
                <a:moveTo>
                  <a:pt x="110" y="363"/>
                </a:moveTo>
                <a:lnTo>
                  <a:pt x="110" y="363"/>
                </a:lnTo>
                <a:lnTo>
                  <a:pt x="106" y="371"/>
                </a:lnTo>
                <a:lnTo>
                  <a:pt x="110" y="363"/>
                </a:lnTo>
                <a:close/>
                <a:moveTo>
                  <a:pt x="104" y="378"/>
                </a:moveTo>
                <a:lnTo>
                  <a:pt x="102" y="378"/>
                </a:lnTo>
                <a:lnTo>
                  <a:pt x="102" y="376"/>
                </a:lnTo>
                <a:lnTo>
                  <a:pt x="112" y="363"/>
                </a:lnTo>
                <a:lnTo>
                  <a:pt x="110" y="363"/>
                </a:lnTo>
                <a:lnTo>
                  <a:pt x="104" y="378"/>
                </a:lnTo>
                <a:close/>
                <a:moveTo>
                  <a:pt x="110" y="363"/>
                </a:moveTo>
                <a:lnTo>
                  <a:pt x="112" y="363"/>
                </a:lnTo>
                <a:lnTo>
                  <a:pt x="106" y="371"/>
                </a:lnTo>
                <a:lnTo>
                  <a:pt x="110" y="363"/>
                </a:lnTo>
                <a:close/>
                <a:moveTo>
                  <a:pt x="102" y="378"/>
                </a:moveTo>
                <a:lnTo>
                  <a:pt x="85" y="367"/>
                </a:lnTo>
                <a:lnTo>
                  <a:pt x="70" y="353"/>
                </a:lnTo>
                <a:lnTo>
                  <a:pt x="56" y="340"/>
                </a:lnTo>
                <a:lnTo>
                  <a:pt x="43" y="325"/>
                </a:lnTo>
                <a:lnTo>
                  <a:pt x="31" y="309"/>
                </a:lnTo>
                <a:lnTo>
                  <a:pt x="22" y="292"/>
                </a:lnTo>
                <a:lnTo>
                  <a:pt x="14" y="275"/>
                </a:lnTo>
                <a:lnTo>
                  <a:pt x="8" y="256"/>
                </a:lnTo>
                <a:lnTo>
                  <a:pt x="23" y="252"/>
                </a:lnTo>
                <a:lnTo>
                  <a:pt x="29" y="269"/>
                </a:lnTo>
                <a:lnTo>
                  <a:pt x="37" y="284"/>
                </a:lnTo>
                <a:lnTo>
                  <a:pt x="45" y="300"/>
                </a:lnTo>
                <a:lnTo>
                  <a:pt x="56" y="315"/>
                </a:lnTo>
                <a:lnTo>
                  <a:pt x="68" y="328"/>
                </a:lnTo>
                <a:lnTo>
                  <a:pt x="79" y="342"/>
                </a:lnTo>
                <a:lnTo>
                  <a:pt x="94" y="353"/>
                </a:lnTo>
                <a:lnTo>
                  <a:pt x="110" y="363"/>
                </a:lnTo>
                <a:lnTo>
                  <a:pt x="102" y="378"/>
                </a:lnTo>
                <a:close/>
                <a:moveTo>
                  <a:pt x="8" y="256"/>
                </a:moveTo>
                <a:lnTo>
                  <a:pt x="4" y="236"/>
                </a:lnTo>
                <a:lnTo>
                  <a:pt x="2" y="217"/>
                </a:lnTo>
                <a:lnTo>
                  <a:pt x="0" y="198"/>
                </a:lnTo>
                <a:lnTo>
                  <a:pt x="2" y="179"/>
                </a:lnTo>
                <a:lnTo>
                  <a:pt x="6" y="160"/>
                </a:lnTo>
                <a:lnTo>
                  <a:pt x="10" y="138"/>
                </a:lnTo>
                <a:lnTo>
                  <a:pt x="18" y="121"/>
                </a:lnTo>
                <a:lnTo>
                  <a:pt x="27" y="102"/>
                </a:lnTo>
                <a:lnTo>
                  <a:pt x="41" y="110"/>
                </a:lnTo>
                <a:lnTo>
                  <a:pt x="33" y="127"/>
                </a:lnTo>
                <a:lnTo>
                  <a:pt x="25" y="144"/>
                </a:lnTo>
                <a:lnTo>
                  <a:pt x="22" y="161"/>
                </a:lnTo>
                <a:lnTo>
                  <a:pt x="18" y="181"/>
                </a:lnTo>
                <a:lnTo>
                  <a:pt x="18" y="198"/>
                </a:lnTo>
                <a:lnTo>
                  <a:pt x="18" y="215"/>
                </a:lnTo>
                <a:lnTo>
                  <a:pt x="20" y="234"/>
                </a:lnTo>
                <a:lnTo>
                  <a:pt x="23" y="252"/>
                </a:lnTo>
                <a:lnTo>
                  <a:pt x="8" y="256"/>
                </a:lnTo>
                <a:close/>
                <a:moveTo>
                  <a:pt x="41" y="110"/>
                </a:moveTo>
                <a:lnTo>
                  <a:pt x="41" y="110"/>
                </a:lnTo>
                <a:lnTo>
                  <a:pt x="35" y="106"/>
                </a:lnTo>
                <a:lnTo>
                  <a:pt x="41" y="110"/>
                </a:lnTo>
                <a:close/>
                <a:moveTo>
                  <a:pt x="27" y="102"/>
                </a:moveTo>
                <a:lnTo>
                  <a:pt x="27" y="102"/>
                </a:lnTo>
                <a:lnTo>
                  <a:pt x="41" y="110"/>
                </a:lnTo>
                <a:lnTo>
                  <a:pt x="27" y="102"/>
                </a:lnTo>
                <a:close/>
                <a:moveTo>
                  <a:pt x="41" y="110"/>
                </a:moveTo>
                <a:lnTo>
                  <a:pt x="41" y="110"/>
                </a:lnTo>
                <a:lnTo>
                  <a:pt x="35" y="106"/>
                </a:lnTo>
                <a:lnTo>
                  <a:pt x="41" y="110"/>
                </a:lnTo>
                <a:close/>
                <a:moveTo>
                  <a:pt x="27" y="102"/>
                </a:moveTo>
                <a:lnTo>
                  <a:pt x="27" y="102"/>
                </a:lnTo>
                <a:lnTo>
                  <a:pt x="41" y="110"/>
                </a:lnTo>
                <a:lnTo>
                  <a:pt x="27" y="102"/>
                </a:lnTo>
                <a:close/>
                <a:moveTo>
                  <a:pt x="41" y="110"/>
                </a:moveTo>
                <a:lnTo>
                  <a:pt x="41" y="110"/>
                </a:lnTo>
                <a:lnTo>
                  <a:pt x="35" y="106"/>
                </a:lnTo>
                <a:lnTo>
                  <a:pt x="41" y="110"/>
                </a:lnTo>
                <a:close/>
                <a:moveTo>
                  <a:pt x="27" y="102"/>
                </a:moveTo>
                <a:lnTo>
                  <a:pt x="39" y="85"/>
                </a:lnTo>
                <a:lnTo>
                  <a:pt x="50" y="69"/>
                </a:lnTo>
                <a:lnTo>
                  <a:pt x="66" y="54"/>
                </a:lnTo>
                <a:lnTo>
                  <a:pt x="79" y="42"/>
                </a:lnTo>
                <a:lnTo>
                  <a:pt x="96" y="31"/>
                </a:lnTo>
                <a:lnTo>
                  <a:pt x="114" y="21"/>
                </a:lnTo>
                <a:lnTo>
                  <a:pt x="131" y="14"/>
                </a:lnTo>
                <a:lnTo>
                  <a:pt x="150" y="8"/>
                </a:lnTo>
                <a:lnTo>
                  <a:pt x="154" y="23"/>
                </a:lnTo>
                <a:lnTo>
                  <a:pt x="137" y="29"/>
                </a:lnTo>
                <a:lnTo>
                  <a:pt x="119" y="35"/>
                </a:lnTo>
                <a:lnTo>
                  <a:pt x="104" y="44"/>
                </a:lnTo>
                <a:lnTo>
                  <a:pt x="89" y="54"/>
                </a:lnTo>
                <a:lnTo>
                  <a:pt x="75" y="66"/>
                </a:lnTo>
                <a:lnTo>
                  <a:pt x="64" y="79"/>
                </a:lnTo>
                <a:lnTo>
                  <a:pt x="52" y="94"/>
                </a:lnTo>
                <a:lnTo>
                  <a:pt x="41" y="110"/>
                </a:lnTo>
                <a:lnTo>
                  <a:pt x="27" y="102"/>
                </a:lnTo>
                <a:close/>
                <a:moveTo>
                  <a:pt x="150" y="8"/>
                </a:moveTo>
                <a:lnTo>
                  <a:pt x="167" y="2"/>
                </a:lnTo>
                <a:lnTo>
                  <a:pt x="187" y="0"/>
                </a:lnTo>
                <a:lnTo>
                  <a:pt x="208" y="0"/>
                </a:lnTo>
                <a:lnTo>
                  <a:pt x="227" y="2"/>
                </a:lnTo>
                <a:lnTo>
                  <a:pt x="246" y="4"/>
                </a:lnTo>
                <a:lnTo>
                  <a:pt x="265" y="10"/>
                </a:lnTo>
                <a:lnTo>
                  <a:pt x="285" y="18"/>
                </a:lnTo>
                <a:lnTo>
                  <a:pt x="302" y="27"/>
                </a:lnTo>
                <a:lnTo>
                  <a:pt x="294" y="41"/>
                </a:lnTo>
                <a:lnTo>
                  <a:pt x="277" y="31"/>
                </a:lnTo>
                <a:lnTo>
                  <a:pt x="260" y="25"/>
                </a:lnTo>
                <a:lnTo>
                  <a:pt x="242" y="19"/>
                </a:lnTo>
                <a:lnTo>
                  <a:pt x="225" y="18"/>
                </a:lnTo>
                <a:lnTo>
                  <a:pt x="206" y="16"/>
                </a:lnTo>
                <a:lnTo>
                  <a:pt x="189" y="16"/>
                </a:lnTo>
                <a:lnTo>
                  <a:pt x="171" y="19"/>
                </a:lnTo>
                <a:lnTo>
                  <a:pt x="154" y="23"/>
                </a:lnTo>
                <a:lnTo>
                  <a:pt x="150" y="8"/>
                </a:lnTo>
                <a:close/>
                <a:moveTo>
                  <a:pt x="294" y="41"/>
                </a:moveTo>
                <a:lnTo>
                  <a:pt x="294" y="41"/>
                </a:lnTo>
                <a:lnTo>
                  <a:pt x="298" y="33"/>
                </a:lnTo>
                <a:lnTo>
                  <a:pt x="294" y="41"/>
                </a:lnTo>
                <a:close/>
                <a:moveTo>
                  <a:pt x="302" y="27"/>
                </a:moveTo>
                <a:lnTo>
                  <a:pt x="302" y="27"/>
                </a:lnTo>
                <a:lnTo>
                  <a:pt x="294" y="41"/>
                </a:lnTo>
                <a:lnTo>
                  <a:pt x="302" y="27"/>
                </a:lnTo>
                <a:close/>
                <a:moveTo>
                  <a:pt x="296" y="41"/>
                </a:moveTo>
                <a:lnTo>
                  <a:pt x="294" y="41"/>
                </a:lnTo>
                <a:lnTo>
                  <a:pt x="298" y="33"/>
                </a:lnTo>
                <a:lnTo>
                  <a:pt x="296" y="41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3" name="Freeform 3"/>
          <p:cNvSpPr>
            <a:spLocks noEditPoints="1"/>
          </p:cNvSpPr>
          <p:nvPr/>
        </p:nvSpPr>
        <p:spPr bwMode="auto">
          <a:xfrm>
            <a:off x="3925888" y="2840038"/>
            <a:ext cx="31750" cy="638175"/>
          </a:xfrm>
          <a:custGeom>
            <a:avLst/>
            <a:gdLst>
              <a:gd name="T0" fmla="*/ 0 w 17"/>
              <a:gd name="T1" fmla="*/ 29207015 h 334"/>
              <a:gd name="T2" fmla="*/ 6975662 w 17"/>
              <a:gd name="T3" fmla="*/ 14603508 h 334"/>
              <a:gd name="T4" fmla="*/ 6975662 w 17"/>
              <a:gd name="T5" fmla="*/ 7300798 h 334"/>
              <a:gd name="T6" fmla="*/ 17440088 w 17"/>
              <a:gd name="T7" fmla="*/ 0 h 334"/>
              <a:gd name="T8" fmla="*/ 24417618 w 17"/>
              <a:gd name="T9" fmla="*/ 0 h 334"/>
              <a:gd name="T10" fmla="*/ 38368941 w 17"/>
              <a:gd name="T11" fmla="*/ 0 h 334"/>
              <a:gd name="T12" fmla="*/ 45344603 w 17"/>
              <a:gd name="T13" fmla="*/ 7300798 h 334"/>
              <a:gd name="T14" fmla="*/ 52322132 w 17"/>
              <a:gd name="T15" fmla="*/ 14603508 h 334"/>
              <a:gd name="T16" fmla="*/ 59297794 w 17"/>
              <a:gd name="T17" fmla="*/ 29207015 h 334"/>
              <a:gd name="T18" fmla="*/ 0 w 17"/>
              <a:gd name="T19" fmla="*/ 29207015 h 334"/>
              <a:gd name="T20" fmla="*/ 59297794 w 17"/>
              <a:gd name="T21" fmla="*/ 29207015 h 334"/>
              <a:gd name="T22" fmla="*/ 59297794 w 17"/>
              <a:gd name="T23" fmla="*/ 1193807605 h 334"/>
              <a:gd name="T24" fmla="*/ 0 w 17"/>
              <a:gd name="T25" fmla="*/ 1193807605 h 334"/>
              <a:gd name="T26" fmla="*/ 0 w 17"/>
              <a:gd name="T27" fmla="*/ 29207015 h 334"/>
              <a:gd name="T28" fmla="*/ 59297794 w 17"/>
              <a:gd name="T29" fmla="*/ 29207015 h 334"/>
              <a:gd name="T30" fmla="*/ 59297794 w 17"/>
              <a:gd name="T31" fmla="*/ 1193807605 h 334"/>
              <a:gd name="T32" fmla="*/ 59297794 w 17"/>
              <a:gd name="T33" fmla="*/ 1197458959 h 334"/>
              <a:gd name="T34" fmla="*/ 52322132 w 17"/>
              <a:gd name="T35" fmla="*/ 1204759758 h 334"/>
              <a:gd name="T36" fmla="*/ 38368941 w 17"/>
              <a:gd name="T37" fmla="*/ 1212062467 h 334"/>
              <a:gd name="T38" fmla="*/ 31393279 w 17"/>
              <a:gd name="T39" fmla="*/ 1219363265 h 334"/>
              <a:gd name="T40" fmla="*/ 17440088 w 17"/>
              <a:gd name="T41" fmla="*/ 1212062467 h 334"/>
              <a:gd name="T42" fmla="*/ 10464426 w 17"/>
              <a:gd name="T43" fmla="*/ 1204759758 h 334"/>
              <a:gd name="T44" fmla="*/ 6975662 w 17"/>
              <a:gd name="T45" fmla="*/ 1197458959 h 334"/>
              <a:gd name="T46" fmla="*/ 0 w 17"/>
              <a:gd name="T47" fmla="*/ 1193807605 h 334"/>
              <a:gd name="T48" fmla="*/ 59297794 w 17"/>
              <a:gd name="T49" fmla="*/ 1193807605 h 3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34">
                <a:moveTo>
                  <a:pt x="0" y="8"/>
                </a:moveTo>
                <a:lnTo>
                  <a:pt x="2" y="4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5" y="4"/>
                </a:lnTo>
                <a:lnTo>
                  <a:pt x="17" y="8"/>
                </a:lnTo>
                <a:lnTo>
                  <a:pt x="0" y="8"/>
                </a:lnTo>
                <a:close/>
                <a:moveTo>
                  <a:pt x="17" y="8"/>
                </a:moveTo>
                <a:lnTo>
                  <a:pt x="17" y="327"/>
                </a:lnTo>
                <a:lnTo>
                  <a:pt x="0" y="327"/>
                </a:lnTo>
                <a:lnTo>
                  <a:pt x="0" y="8"/>
                </a:lnTo>
                <a:lnTo>
                  <a:pt x="17" y="8"/>
                </a:lnTo>
                <a:close/>
                <a:moveTo>
                  <a:pt x="17" y="327"/>
                </a:moveTo>
                <a:lnTo>
                  <a:pt x="17" y="328"/>
                </a:lnTo>
                <a:lnTo>
                  <a:pt x="15" y="330"/>
                </a:lnTo>
                <a:lnTo>
                  <a:pt x="11" y="332"/>
                </a:lnTo>
                <a:lnTo>
                  <a:pt x="9" y="334"/>
                </a:lnTo>
                <a:lnTo>
                  <a:pt x="5" y="332"/>
                </a:lnTo>
                <a:lnTo>
                  <a:pt x="3" y="330"/>
                </a:lnTo>
                <a:lnTo>
                  <a:pt x="2" y="328"/>
                </a:lnTo>
                <a:lnTo>
                  <a:pt x="0" y="327"/>
                </a:lnTo>
                <a:lnTo>
                  <a:pt x="17" y="32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4" name="Freeform 4"/>
          <p:cNvSpPr>
            <a:spLocks noEditPoints="1"/>
          </p:cNvSpPr>
          <p:nvPr/>
        </p:nvSpPr>
        <p:spPr bwMode="auto">
          <a:xfrm>
            <a:off x="3925888" y="2532063"/>
            <a:ext cx="554037" cy="338137"/>
          </a:xfrm>
          <a:custGeom>
            <a:avLst/>
            <a:gdLst>
              <a:gd name="T0" fmla="*/ 1014672914 w 290"/>
              <a:gd name="T1" fmla="*/ 0 h 177"/>
              <a:gd name="T2" fmla="*/ 1021972829 w 290"/>
              <a:gd name="T3" fmla="*/ 0 h 177"/>
              <a:gd name="T4" fmla="*/ 1036572659 w 290"/>
              <a:gd name="T5" fmla="*/ 0 h 177"/>
              <a:gd name="T6" fmla="*/ 1043872575 w 290"/>
              <a:gd name="T7" fmla="*/ 0 h 177"/>
              <a:gd name="T8" fmla="*/ 1051172490 w 290"/>
              <a:gd name="T9" fmla="*/ 14599113 h 177"/>
              <a:gd name="T10" fmla="*/ 1058472405 w 290"/>
              <a:gd name="T11" fmla="*/ 21896759 h 177"/>
              <a:gd name="T12" fmla="*/ 1058472405 w 290"/>
              <a:gd name="T13" fmla="*/ 36495871 h 177"/>
              <a:gd name="T14" fmla="*/ 1051172490 w 290"/>
              <a:gd name="T15" fmla="*/ 43795428 h 177"/>
              <a:gd name="T16" fmla="*/ 1043872575 w 290"/>
              <a:gd name="T17" fmla="*/ 51093074 h 177"/>
              <a:gd name="T18" fmla="*/ 1014672914 w 290"/>
              <a:gd name="T19" fmla="*/ 0 h 177"/>
              <a:gd name="T20" fmla="*/ 1043872575 w 290"/>
              <a:gd name="T21" fmla="*/ 51093074 h 177"/>
              <a:gd name="T22" fmla="*/ 47448493 w 290"/>
              <a:gd name="T23" fmla="*/ 645969665 h 177"/>
              <a:gd name="T24" fmla="*/ 10948917 w 290"/>
              <a:gd name="T25" fmla="*/ 587577035 h 177"/>
              <a:gd name="T26" fmla="*/ 1014672914 w 290"/>
              <a:gd name="T27" fmla="*/ 0 h 177"/>
              <a:gd name="T28" fmla="*/ 1043872575 w 290"/>
              <a:gd name="T29" fmla="*/ 51093074 h 177"/>
              <a:gd name="T30" fmla="*/ 47448493 w 290"/>
              <a:gd name="T31" fmla="*/ 645969665 h 177"/>
              <a:gd name="T32" fmla="*/ 32848663 w 290"/>
              <a:gd name="T33" fmla="*/ 645969665 h 177"/>
              <a:gd name="T34" fmla="*/ 18248832 w 290"/>
              <a:gd name="T35" fmla="*/ 645969665 h 177"/>
              <a:gd name="T36" fmla="*/ 10948917 w 290"/>
              <a:gd name="T37" fmla="*/ 638670109 h 177"/>
              <a:gd name="T38" fmla="*/ 7299915 w 290"/>
              <a:gd name="T39" fmla="*/ 631370553 h 177"/>
              <a:gd name="T40" fmla="*/ 0 w 290"/>
              <a:gd name="T41" fmla="*/ 624072907 h 177"/>
              <a:gd name="T42" fmla="*/ 0 w 290"/>
              <a:gd name="T43" fmla="*/ 609473794 h 177"/>
              <a:gd name="T44" fmla="*/ 7299915 w 290"/>
              <a:gd name="T45" fmla="*/ 602174238 h 177"/>
              <a:gd name="T46" fmla="*/ 10948917 w 290"/>
              <a:gd name="T47" fmla="*/ 587577035 h 177"/>
              <a:gd name="T48" fmla="*/ 47448493 w 290"/>
              <a:gd name="T49" fmla="*/ 645969665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7">
                <a:moveTo>
                  <a:pt x="278" y="0"/>
                </a:moveTo>
                <a:lnTo>
                  <a:pt x="280" y="0"/>
                </a:lnTo>
                <a:lnTo>
                  <a:pt x="284" y="0"/>
                </a:lnTo>
                <a:lnTo>
                  <a:pt x="286" y="0"/>
                </a:lnTo>
                <a:lnTo>
                  <a:pt x="288" y="4"/>
                </a:lnTo>
                <a:lnTo>
                  <a:pt x="290" y="6"/>
                </a:lnTo>
                <a:lnTo>
                  <a:pt x="290" y="10"/>
                </a:lnTo>
                <a:lnTo>
                  <a:pt x="288" y="12"/>
                </a:lnTo>
                <a:lnTo>
                  <a:pt x="286" y="14"/>
                </a:lnTo>
                <a:lnTo>
                  <a:pt x="278" y="0"/>
                </a:lnTo>
                <a:close/>
                <a:moveTo>
                  <a:pt x="286" y="14"/>
                </a:moveTo>
                <a:lnTo>
                  <a:pt x="13" y="177"/>
                </a:lnTo>
                <a:lnTo>
                  <a:pt x="3" y="161"/>
                </a:lnTo>
                <a:lnTo>
                  <a:pt x="278" y="0"/>
                </a:lnTo>
                <a:lnTo>
                  <a:pt x="286" y="14"/>
                </a:lnTo>
                <a:close/>
                <a:moveTo>
                  <a:pt x="13" y="177"/>
                </a:moveTo>
                <a:lnTo>
                  <a:pt x="9" y="177"/>
                </a:lnTo>
                <a:lnTo>
                  <a:pt x="5" y="177"/>
                </a:lnTo>
                <a:lnTo>
                  <a:pt x="3" y="175"/>
                </a:lnTo>
                <a:lnTo>
                  <a:pt x="2" y="173"/>
                </a:lnTo>
                <a:lnTo>
                  <a:pt x="0" y="171"/>
                </a:lnTo>
                <a:lnTo>
                  <a:pt x="0" y="167"/>
                </a:lnTo>
                <a:lnTo>
                  <a:pt x="2" y="165"/>
                </a:lnTo>
                <a:lnTo>
                  <a:pt x="3" y="161"/>
                </a:lnTo>
                <a:lnTo>
                  <a:pt x="13" y="17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5" name="Freeform 5"/>
          <p:cNvSpPr>
            <a:spLocks noEditPoints="1"/>
          </p:cNvSpPr>
          <p:nvPr/>
        </p:nvSpPr>
        <p:spPr bwMode="auto">
          <a:xfrm>
            <a:off x="4449763" y="2532063"/>
            <a:ext cx="550862" cy="327025"/>
          </a:xfrm>
          <a:custGeom>
            <a:avLst/>
            <a:gdLst>
              <a:gd name="T0" fmla="*/ 1039007979 w 288"/>
              <a:gd name="T1" fmla="*/ 570551529 h 171"/>
              <a:gd name="T2" fmla="*/ 1053642163 w 288"/>
              <a:gd name="T3" fmla="*/ 581523122 h 171"/>
              <a:gd name="T4" fmla="*/ 1053642163 w 288"/>
              <a:gd name="T5" fmla="*/ 588838155 h 171"/>
              <a:gd name="T6" fmla="*/ 1053642163 w 288"/>
              <a:gd name="T7" fmla="*/ 603466308 h 171"/>
              <a:gd name="T8" fmla="*/ 1053642163 w 288"/>
              <a:gd name="T9" fmla="*/ 610781341 h 171"/>
              <a:gd name="T10" fmla="*/ 1046326027 w 288"/>
              <a:gd name="T11" fmla="*/ 618096374 h 171"/>
              <a:gd name="T12" fmla="*/ 1031691843 w 288"/>
              <a:gd name="T13" fmla="*/ 625411407 h 171"/>
              <a:gd name="T14" fmla="*/ 1028032818 w 288"/>
              <a:gd name="T15" fmla="*/ 625411407 h 171"/>
              <a:gd name="T16" fmla="*/ 1013398634 w 288"/>
              <a:gd name="T17" fmla="*/ 625411407 h 171"/>
              <a:gd name="T18" fmla="*/ 1039007979 w 288"/>
              <a:gd name="T19" fmla="*/ 570551529 h 171"/>
              <a:gd name="T20" fmla="*/ 1013398634 w 288"/>
              <a:gd name="T21" fmla="*/ 625411407 h 171"/>
              <a:gd name="T22" fmla="*/ 14634185 w 288"/>
              <a:gd name="T23" fmla="*/ 51203318 h 171"/>
              <a:gd name="T24" fmla="*/ 43902554 w 288"/>
              <a:gd name="T25" fmla="*/ 0 h 171"/>
              <a:gd name="T26" fmla="*/ 1039007979 w 288"/>
              <a:gd name="T27" fmla="*/ 570551529 h 171"/>
              <a:gd name="T28" fmla="*/ 1013398634 w 288"/>
              <a:gd name="T29" fmla="*/ 625411407 h 171"/>
              <a:gd name="T30" fmla="*/ 14634185 w 288"/>
              <a:gd name="T31" fmla="*/ 51203318 h 171"/>
              <a:gd name="T32" fmla="*/ 0 w 288"/>
              <a:gd name="T33" fmla="*/ 43888285 h 171"/>
              <a:gd name="T34" fmla="*/ 0 w 288"/>
              <a:gd name="T35" fmla="*/ 36573252 h 171"/>
              <a:gd name="T36" fmla="*/ 0 w 288"/>
              <a:gd name="T37" fmla="*/ 21945099 h 171"/>
              <a:gd name="T38" fmla="*/ 0 w 288"/>
              <a:gd name="T39" fmla="*/ 14630066 h 171"/>
              <a:gd name="T40" fmla="*/ 7316136 w 288"/>
              <a:gd name="T41" fmla="*/ 7315033 h 171"/>
              <a:gd name="T42" fmla="*/ 21950321 w 288"/>
              <a:gd name="T43" fmla="*/ 0 h 171"/>
              <a:gd name="T44" fmla="*/ 29268369 w 288"/>
              <a:gd name="T45" fmla="*/ 0 h 171"/>
              <a:gd name="T46" fmla="*/ 43902554 w 288"/>
              <a:gd name="T47" fmla="*/ 0 h 171"/>
              <a:gd name="T48" fmla="*/ 14634185 w 288"/>
              <a:gd name="T49" fmla="*/ 51203318 h 1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1">
                <a:moveTo>
                  <a:pt x="284" y="156"/>
                </a:moveTo>
                <a:lnTo>
                  <a:pt x="288" y="159"/>
                </a:lnTo>
                <a:lnTo>
                  <a:pt x="288" y="161"/>
                </a:lnTo>
                <a:lnTo>
                  <a:pt x="288" y="165"/>
                </a:lnTo>
                <a:lnTo>
                  <a:pt x="288" y="167"/>
                </a:lnTo>
                <a:lnTo>
                  <a:pt x="286" y="169"/>
                </a:lnTo>
                <a:lnTo>
                  <a:pt x="282" y="171"/>
                </a:lnTo>
                <a:lnTo>
                  <a:pt x="281" y="171"/>
                </a:lnTo>
                <a:lnTo>
                  <a:pt x="277" y="171"/>
                </a:lnTo>
                <a:lnTo>
                  <a:pt x="284" y="156"/>
                </a:lnTo>
                <a:close/>
                <a:moveTo>
                  <a:pt x="277" y="171"/>
                </a:moveTo>
                <a:lnTo>
                  <a:pt x="4" y="14"/>
                </a:lnTo>
                <a:lnTo>
                  <a:pt x="12" y="0"/>
                </a:lnTo>
                <a:lnTo>
                  <a:pt x="284" y="156"/>
                </a:lnTo>
                <a:lnTo>
                  <a:pt x="277" y="171"/>
                </a:lnTo>
                <a:close/>
                <a:moveTo>
                  <a:pt x="4" y="14"/>
                </a:moveTo>
                <a:lnTo>
                  <a:pt x="0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12" y="0"/>
                </a:lnTo>
                <a:lnTo>
                  <a:pt x="4" y="14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6" name="Freeform 6"/>
          <p:cNvSpPr>
            <a:spLocks noEditPoints="1"/>
          </p:cNvSpPr>
          <p:nvPr/>
        </p:nvSpPr>
        <p:spPr bwMode="auto">
          <a:xfrm>
            <a:off x="4972050" y="2830513"/>
            <a:ext cx="33338" cy="636587"/>
          </a:xfrm>
          <a:custGeom>
            <a:avLst/>
            <a:gdLst>
              <a:gd name="T0" fmla="*/ 65377779 w 17"/>
              <a:gd name="T1" fmla="*/ 1191363968 h 333"/>
              <a:gd name="T2" fmla="*/ 57686506 w 17"/>
              <a:gd name="T3" fmla="*/ 1198674204 h 333"/>
              <a:gd name="T4" fmla="*/ 49995234 w 17"/>
              <a:gd name="T5" fmla="*/ 1205982529 h 333"/>
              <a:gd name="T6" fmla="*/ 42303961 w 17"/>
              <a:gd name="T7" fmla="*/ 1213290854 h 333"/>
              <a:gd name="T8" fmla="*/ 34612688 w 17"/>
              <a:gd name="T9" fmla="*/ 1216945972 h 333"/>
              <a:gd name="T10" fmla="*/ 23073818 w 17"/>
              <a:gd name="T11" fmla="*/ 1213290854 h 333"/>
              <a:gd name="T12" fmla="*/ 15382545 w 17"/>
              <a:gd name="T13" fmla="*/ 1205982529 h 333"/>
              <a:gd name="T14" fmla="*/ 7691273 w 17"/>
              <a:gd name="T15" fmla="*/ 1198674204 h 333"/>
              <a:gd name="T16" fmla="*/ 0 w 17"/>
              <a:gd name="T17" fmla="*/ 1191363968 h 333"/>
              <a:gd name="T18" fmla="*/ 65377779 w 17"/>
              <a:gd name="T19" fmla="*/ 1191363968 h 333"/>
              <a:gd name="T20" fmla="*/ 0 w 17"/>
              <a:gd name="T21" fmla="*/ 1191363968 h 333"/>
              <a:gd name="T22" fmla="*/ 0 w 17"/>
              <a:gd name="T23" fmla="*/ 25582004 h 333"/>
              <a:gd name="T24" fmla="*/ 57686506 w 17"/>
              <a:gd name="T25" fmla="*/ 25582004 h 333"/>
              <a:gd name="T26" fmla="*/ 65377779 w 17"/>
              <a:gd name="T27" fmla="*/ 1191363968 h 333"/>
              <a:gd name="T28" fmla="*/ 0 w 17"/>
              <a:gd name="T29" fmla="*/ 1191363968 h 333"/>
              <a:gd name="T30" fmla="*/ 0 w 17"/>
              <a:gd name="T31" fmla="*/ 25582004 h 333"/>
              <a:gd name="T32" fmla="*/ 0 w 17"/>
              <a:gd name="T33" fmla="*/ 10963443 h 333"/>
              <a:gd name="T34" fmla="*/ 7691273 w 17"/>
              <a:gd name="T35" fmla="*/ 3655118 h 333"/>
              <a:gd name="T36" fmla="*/ 23073818 w 17"/>
              <a:gd name="T37" fmla="*/ 0 h 333"/>
              <a:gd name="T38" fmla="*/ 30765091 w 17"/>
              <a:gd name="T39" fmla="*/ 0 h 333"/>
              <a:gd name="T40" fmla="*/ 42303961 w 17"/>
              <a:gd name="T41" fmla="*/ 0 h 333"/>
              <a:gd name="T42" fmla="*/ 49995234 w 17"/>
              <a:gd name="T43" fmla="*/ 3655118 h 333"/>
              <a:gd name="T44" fmla="*/ 57686506 w 17"/>
              <a:gd name="T45" fmla="*/ 10963443 h 333"/>
              <a:gd name="T46" fmla="*/ 57686506 w 17"/>
              <a:gd name="T47" fmla="*/ 25582004 h 333"/>
              <a:gd name="T48" fmla="*/ 0 w 17"/>
              <a:gd name="T49" fmla="*/ 25582004 h 3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33">
                <a:moveTo>
                  <a:pt x="17" y="326"/>
                </a:moveTo>
                <a:lnTo>
                  <a:pt x="15" y="328"/>
                </a:lnTo>
                <a:lnTo>
                  <a:pt x="13" y="330"/>
                </a:lnTo>
                <a:lnTo>
                  <a:pt x="11" y="332"/>
                </a:lnTo>
                <a:lnTo>
                  <a:pt x="9" y="333"/>
                </a:lnTo>
                <a:lnTo>
                  <a:pt x="6" y="332"/>
                </a:lnTo>
                <a:lnTo>
                  <a:pt x="4" y="330"/>
                </a:lnTo>
                <a:lnTo>
                  <a:pt x="2" y="328"/>
                </a:lnTo>
                <a:lnTo>
                  <a:pt x="0" y="326"/>
                </a:lnTo>
                <a:lnTo>
                  <a:pt x="17" y="326"/>
                </a:lnTo>
                <a:close/>
                <a:moveTo>
                  <a:pt x="0" y="326"/>
                </a:moveTo>
                <a:lnTo>
                  <a:pt x="0" y="7"/>
                </a:lnTo>
                <a:lnTo>
                  <a:pt x="15" y="7"/>
                </a:lnTo>
                <a:lnTo>
                  <a:pt x="17" y="326"/>
                </a:lnTo>
                <a:lnTo>
                  <a:pt x="0" y="326"/>
                </a:lnTo>
                <a:close/>
                <a:moveTo>
                  <a:pt x="0" y="7"/>
                </a:moveTo>
                <a:lnTo>
                  <a:pt x="0" y="3"/>
                </a:lnTo>
                <a:lnTo>
                  <a:pt x="2" y="1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3" y="1"/>
                </a:lnTo>
                <a:lnTo>
                  <a:pt x="15" y="3"/>
                </a:lnTo>
                <a:lnTo>
                  <a:pt x="15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7" name="Freeform 7"/>
          <p:cNvSpPr>
            <a:spLocks noEditPoints="1"/>
          </p:cNvSpPr>
          <p:nvPr/>
        </p:nvSpPr>
        <p:spPr bwMode="auto">
          <a:xfrm>
            <a:off x="4449763" y="3435350"/>
            <a:ext cx="555625" cy="341313"/>
          </a:xfrm>
          <a:custGeom>
            <a:avLst/>
            <a:gdLst>
              <a:gd name="T0" fmla="*/ 44049567 w 290"/>
              <a:gd name="T1" fmla="*/ 643535174 h 179"/>
              <a:gd name="T2" fmla="*/ 36707653 w 290"/>
              <a:gd name="T3" fmla="*/ 650807620 h 179"/>
              <a:gd name="T4" fmla="*/ 22025741 w 290"/>
              <a:gd name="T5" fmla="*/ 650807620 h 179"/>
              <a:gd name="T6" fmla="*/ 14683828 w 290"/>
              <a:gd name="T7" fmla="*/ 643535174 h 179"/>
              <a:gd name="T8" fmla="*/ 7341914 w 290"/>
              <a:gd name="T9" fmla="*/ 636264635 h 179"/>
              <a:gd name="T10" fmla="*/ 0 w 290"/>
              <a:gd name="T11" fmla="*/ 621721651 h 179"/>
              <a:gd name="T12" fmla="*/ 0 w 290"/>
              <a:gd name="T13" fmla="*/ 614449205 h 179"/>
              <a:gd name="T14" fmla="*/ 7341914 w 290"/>
              <a:gd name="T15" fmla="*/ 599906220 h 179"/>
              <a:gd name="T16" fmla="*/ 14683828 w 290"/>
              <a:gd name="T17" fmla="*/ 592635681 h 179"/>
              <a:gd name="T18" fmla="*/ 44049567 w 290"/>
              <a:gd name="T19" fmla="*/ 643535174 h 179"/>
              <a:gd name="T20" fmla="*/ 14683828 w 290"/>
              <a:gd name="T21" fmla="*/ 592635681 h 179"/>
              <a:gd name="T22" fmla="*/ 1016828237 w 290"/>
              <a:gd name="T23" fmla="*/ 7272446 h 179"/>
              <a:gd name="T24" fmla="*/ 1049864933 w 290"/>
              <a:gd name="T25" fmla="*/ 58171939 h 179"/>
              <a:gd name="T26" fmla="*/ 44049567 w 290"/>
              <a:gd name="T27" fmla="*/ 643535174 h 179"/>
              <a:gd name="T28" fmla="*/ 14683828 w 290"/>
              <a:gd name="T29" fmla="*/ 592635681 h 179"/>
              <a:gd name="T30" fmla="*/ 1016828237 w 290"/>
              <a:gd name="T31" fmla="*/ 7272446 h 179"/>
              <a:gd name="T32" fmla="*/ 1031510149 w 290"/>
              <a:gd name="T33" fmla="*/ 0 h 179"/>
              <a:gd name="T34" fmla="*/ 1042523019 w 290"/>
              <a:gd name="T35" fmla="*/ 0 h 179"/>
              <a:gd name="T36" fmla="*/ 1049864933 w 290"/>
              <a:gd name="T37" fmla="*/ 7272446 h 179"/>
              <a:gd name="T38" fmla="*/ 1057206847 w 290"/>
              <a:gd name="T39" fmla="*/ 14542985 h 179"/>
              <a:gd name="T40" fmla="*/ 1064548761 w 290"/>
              <a:gd name="T41" fmla="*/ 29085969 h 179"/>
              <a:gd name="T42" fmla="*/ 1064548761 w 290"/>
              <a:gd name="T43" fmla="*/ 43628954 h 179"/>
              <a:gd name="T44" fmla="*/ 1057206847 w 290"/>
              <a:gd name="T45" fmla="*/ 50901400 h 179"/>
              <a:gd name="T46" fmla="*/ 1049864933 w 290"/>
              <a:gd name="T47" fmla="*/ 58171939 h 179"/>
              <a:gd name="T48" fmla="*/ 1016828237 w 290"/>
              <a:gd name="T49" fmla="*/ 7272446 h 1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9">
                <a:moveTo>
                  <a:pt x="12" y="177"/>
                </a:moveTo>
                <a:lnTo>
                  <a:pt x="10" y="179"/>
                </a:lnTo>
                <a:lnTo>
                  <a:pt x="6" y="179"/>
                </a:lnTo>
                <a:lnTo>
                  <a:pt x="4" y="177"/>
                </a:lnTo>
                <a:lnTo>
                  <a:pt x="2" y="175"/>
                </a:lnTo>
                <a:lnTo>
                  <a:pt x="0" y="171"/>
                </a:lnTo>
                <a:lnTo>
                  <a:pt x="0" y="169"/>
                </a:lnTo>
                <a:lnTo>
                  <a:pt x="2" y="165"/>
                </a:lnTo>
                <a:lnTo>
                  <a:pt x="4" y="163"/>
                </a:lnTo>
                <a:lnTo>
                  <a:pt x="12" y="177"/>
                </a:lnTo>
                <a:close/>
                <a:moveTo>
                  <a:pt x="4" y="163"/>
                </a:moveTo>
                <a:lnTo>
                  <a:pt x="277" y="2"/>
                </a:lnTo>
                <a:lnTo>
                  <a:pt x="286" y="16"/>
                </a:lnTo>
                <a:lnTo>
                  <a:pt x="12" y="177"/>
                </a:lnTo>
                <a:lnTo>
                  <a:pt x="4" y="163"/>
                </a:lnTo>
                <a:close/>
                <a:moveTo>
                  <a:pt x="277" y="2"/>
                </a:moveTo>
                <a:lnTo>
                  <a:pt x="281" y="0"/>
                </a:lnTo>
                <a:lnTo>
                  <a:pt x="284" y="0"/>
                </a:lnTo>
                <a:lnTo>
                  <a:pt x="286" y="2"/>
                </a:lnTo>
                <a:lnTo>
                  <a:pt x="288" y="4"/>
                </a:lnTo>
                <a:lnTo>
                  <a:pt x="290" y="8"/>
                </a:lnTo>
                <a:lnTo>
                  <a:pt x="290" y="12"/>
                </a:lnTo>
                <a:lnTo>
                  <a:pt x="288" y="14"/>
                </a:lnTo>
                <a:lnTo>
                  <a:pt x="286" y="16"/>
                </a:lnTo>
                <a:lnTo>
                  <a:pt x="277" y="2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88" name="Freeform 8"/>
          <p:cNvSpPr>
            <a:spLocks noEditPoints="1"/>
          </p:cNvSpPr>
          <p:nvPr/>
        </p:nvSpPr>
        <p:spPr bwMode="auto">
          <a:xfrm>
            <a:off x="3929063" y="3446463"/>
            <a:ext cx="550862" cy="330200"/>
          </a:xfrm>
          <a:custGeom>
            <a:avLst/>
            <a:gdLst>
              <a:gd name="T0" fmla="*/ 10975160 w 288"/>
              <a:gd name="T1" fmla="*/ 54645237 h 173"/>
              <a:gd name="T2" fmla="*/ 0 w 288"/>
              <a:gd name="T3" fmla="*/ 47359842 h 173"/>
              <a:gd name="T4" fmla="*/ 0 w 288"/>
              <a:gd name="T5" fmla="*/ 40072538 h 173"/>
              <a:gd name="T6" fmla="*/ 0 w 288"/>
              <a:gd name="T7" fmla="*/ 29143490 h 173"/>
              <a:gd name="T8" fmla="*/ 0 w 288"/>
              <a:gd name="T9" fmla="*/ 14572699 h 173"/>
              <a:gd name="T10" fmla="*/ 3659024 w 288"/>
              <a:gd name="T11" fmla="*/ 7285395 h 173"/>
              <a:gd name="T12" fmla="*/ 18293209 w 288"/>
              <a:gd name="T13" fmla="*/ 0 h 173"/>
              <a:gd name="T14" fmla="*/ 25609345 w 288"/>
              <a:gd name="T15" fmla="*/ 0 h 173"/>
              <a:gd name="T16" fmla="*/ 40243529 w 288"/>
              <a:gd name="T17" fmla="*/ 7285395 h 173"/>
              <a:gd name="T18" fmla="*/ 10975160 w 288"/>
              <a:gd name="T19" fmla="*/ 54645237 h 173"/>
              <a:gd name="T20" fmla="*/ 40243529 w 288"/>
              <a:gd name="T21" fmla="*/ 7285395 h 173"/>
              <a:gd name="T22" fmla="*/ 1039007979 w 288"/>
              <a:gd name="T23" fmla="*/ 571954117 h 173"/>
              <a:gd name="T24" fmla="*/ 1009739610 w 288"/>
              <a:gd name="T25" fmla="*/ 622957610 h 173"/>
              <a:gd name="T26" fmla="*/ 10975160 w 288"/>
              <a:gd name="T27" fmla="*/ 54645237 h 173"/>
              <a:gd name="T28" fmla="*/ 40243529 w 288"/>
              <a:gd name="T29" fmla="*/ 7285395 h 173"/>
              <a:gd name="T30" fmla="*/ 1039007979 w 288"/>
              <a:gd name="T31" fmla="*/ 571954117 h 173"/>
              <a:gd name="T32" fmla="*/ 1053642163 w 288"/>
              <a:gd name="T33" fmla="*/ 579241421 h 173"/>
              <a:gd name="T34" fmla="*/ 1053642163 w 288"/>
              <a:gd name="T35" fmla="*/ 593812212 h 173"/>
              <a:gd name="T36" fmla="*/ 1053642163 w 288"/>
              <a:gd name="T37" fmla="*/ 601099516 h 173"/>
              <a:gd name="T38" fmla="*/ 1053642163 w 288"/>
              <a:gd name="T39" fmla="*/ 615670306 h 173"/>
              <a:gd name="T40" fmla="*/ 1046326027 w 288"/>
              <a:gd name="T41" fmla="*/ 622957610 h 173"/>
              <a:gd name="T42" fmla="*/ 1031691843 w 288"/>
              <a:gd name="T43" fmla="*/ 630243006 h 173"/>
              <a:gd name="T44" fmla="*/ 1024373794 w 288"/>
              <a:gd name="T45" fmla="*/ 630243006 h 173"/>
              <a:gd name="T46" fmla="*/ 1009739610 w 288"/>
              <a:gd name="T47" fmla="*/ 622957610 h 173"/>
              <a:gd name="T48" fmla="*/ 1039007979 w 288"/>
              <a:gd name="T49" fmla="*/ 571954117 h 17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3">
                <a:moveTo>
                  <a:pt x="3" y="15"/>
                </a:move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4"/>
                </a:lnTo>
                <a:lnTo>
                  <a:pt x="1" y="2"/>
                </a:lnTo>
                <a:lnTo>
                  <a:pt x="5" y="0"/>
                </a:lnTo>
                <a:lnTo>
                  <a:pt x="7" y="0"/>
                </a:lnTo>
                <a:lnTo>
                  <a:pt x="11" y="2"/>
                </a:lnTo>
                <a:lnTo>
                  <a:pt x="3" y="15"/>
                </a:lnTo>
                <a:close/>
                <a:moveTo>
                  <a:pt x="11" y="2"/>
                </a:moveTo>
                <a:lnTo>
                  <a:pt x="284" y="157"/>
                </a:lnTo>
                <a:lnTo>
                  <a:pt x="276" y="171"/>
                </a:lnTo>
                <a:lnTo>
                  <a:pt x="3" y="15"/>
                </a:lnTo>
                <a:lnTo>
                  <a:pt x="11" y="2"/>
                </a:lnTo>
                <a:close/>
                <a:moveTo>
                  <a:pt x="284" y="157"/>
                </a:moveTo>
                <a:lnTo>
                  <a:pt x="288" y="159"/>
                </a:lnTo>
                <a:lnTo>
                  <a:pt x="288" y="163"/>
                </a:lnTo>
                <a:lnTo>
                  <a:pt x="288" y="165"/>
                </a:lnTo>
                <a:lnTo>
                  <a:pt x="288" y="169"/>
                </a:lnTo>
                <a:lnTo>
                  <a:pt x="286" y="171"/>
                </a:lnTo>
                <a:lnTo>
                  <a:pt x="282" y="173"/>
                </a:lnTo>
                <a:lnTo>
                  <a:pt x="280" y="173"/>
                </a:lnTo>
                <a:lnTo>
                  <a:pt x="276" y="171"/>
                </a:lnTo>
                <a:lnTo>
                  <a:pt x="284" y="15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Freeform 9"/>
          <p:cNvSpPr>
            <a:spLocks noEditPoints="1"/>
          </p:cNvSpPr>
          <p:nvPr/>
        </p:nvSpPr>
        <p:spPr bwMode="auto">
          <a:xfrm>
            <a:off x="2505075" y="3689350"/>
            <a:ext cx="773113" cy="774700"/>
          </a:xfrm>
          <a:custGeom>
            <a:avLst/>
            <a:gdLst>
              <a:gd name="T0" fmla="*/ 1076640226 w 404"/>
              <a:gd name="T1" fmla="*/ 146359002 h 405"/>
              <a:gd name="T2" fmla="*/ 1069316702 w 404"/>
              <a:gd name="T3" fmla="*/ 146359002 h 405"/>
              <a:gd name="T4" fmla="*/ 1226782980 w 404"/>
              <a:gd name="T5" fmla="*/ 182947796 h 405"/>
              <a:gd name="T6" fmla="*/ 1428196140 w 404"/>
              <a:gd name="T7" fmla="*/ 475663887 h 405"/>
              <a:gd name="T8" fmla="*/ 1314672916 w 404"/>
              <a:gd name="T9" fmla="*/ 376871465 h 405"/>
              <a:gd name="T10" fmla="*/ 1076640226 w 404"/>
              <a:gd name="T11" fmla="*/ 146359002 h 405"/>
              <a:gd name="T12" fmla="*/ 1479464631 w 404"/>
              <a:gd name="T13" fmla="*/ 757404105 h 405"/>
              <a:gd name="T14" fmla="*/ 1380590367 w 404"/>
              <a:gd name="T15" fmla="*/ 1101346038 h 405"/>
              <a:gd name="T16" fmla="*/ 1413547179 w 404"/>
              <a:gd name="T17" fmla="*/ 819605820 h 405"/>
              <a:gd name="T18" fmla="*/ 1450168623 w 404"/>
              <a:gd name="T19" fmla="*/ 545184126 h 405"/>
              <a:gd name="T20" fmla="*/ 1380590367 w 404"/>
              <a:gd name="T21" fmla="*/ 1101346038 h 405"/>
              <a:gd name="T22" fmla="*/ 1329321876 w 404"/>
              <a:gd name="T23" fmla="*/ 1079392379 h 405"/>
              <a:gd name="T24" fmla="*/ 1380590367 w 404"/>
              <a:gd name="T25" fmla="*/ 1101346038 h 405"/>
              <a:gd name="T26" fmla="*/ 1329321876 w 404"/>
              <a:gd name="T27" fmla="*/ 1079392379 h 405"/>
              <a:gd name="T28" fmla="*/ 1358617883 w 404"/>
              <a:gd name="T29" fmla="*/ 1086708990 h 405"/>
              <a:gd name="T30" fmla="*/ 1245094659 w 404"/>
              <a:gd name="T31" fmla="*/ 1276975310 h 405"/>
              <a:gd name="T32" fmla="*/ 937481799 w 404"/>
              <a:gd name="T33" fmla="*/ 1452604582 h 405"/>
              <a:gd name="T34" fmla="*/ 1153543919 w 404"/>
              <a:gd name="T35" fmla="*/ 1276975310 h 405"/>
              <a:gd name="T36" fmla="*/ 1380590367 w 404"/>
              <a:gd name="T37" fmla="*/ 1101346038 h 405"/>
              <a:gd name="T38" fmla="*/ 648180618 w 404"/>
              <a:gd name="T39" fmla="*/ 1474558241 h 405"/>
              <a:gd name="T40" fmla="*/ 402824405 w 404"/>
              <a:gd name="T41" fmla="*/ 1331860414 h 405"/>
              <a:gd name="T42" fmla="*/ 725084312 w 404"/>
              <a:gd name="T43" fmla="*/ 1416015788 h 405"/>
              <a:gd name="T44" fmla="*/ 402824405 w 404"/>
              <a:gd name="T45" fmla="*/ 1331860414 h 405"/>
              <a:gd name="T46" fmla="*/ 373528398 w 404"/>
              <a:gd name="T47" fmla="*/ 1383084343 h 405"/>
              <a:gd name="T48" fmla="*/ 402824405 w 404"/>
              <a:gd name="T49" fmla="*/ 1331860414 h 405"/>
              <a:gd name="T50" fmla="*/ 373528398 w 404"/>
              <a:gd name="T51" fmla="*/ 1383084343 h 405"/>
              <a:gd name="T52" fmla="*/ 373528398 w 404"/>
              <a:gd name="T53" fmla="*/ 1383084343 h 405"/>
              <a:gd name="T54" fmla="*/ 402824405 w 404"/>
              <a:gd name="T55" fmla="*/ 1331860414 h 405"/>
              <a:gd name="T56" fmla="*/ 150142755 w 404"/>
              <a:gd name="T57" fmla="*/ 1185501412 h 405"/>
              <a:gd name="T58" fmla="*/ 80564498 w 404"/>
              <a:gd name="T59" fmla="*/ 918398242 h 405"/>
              <a:gd name="T60" fmla="*/ 241695408 w 404"/>
              <a:gd name="T61" fmla="*/ 1207455071 h 405"/>
              <a:gd name="T62" fmla="*/ 21972484 w 404"/>
              <a:gd name="T63" fmla="*/ 933033377 h 405"/>
              <a:gd name="T64" fmla="*/ 14648960 w 404"/>
              <a:gd name="T65" fmla="*/ 581772920 h 405"/>
              <a:gd name="T66" fmla="*/ 113523224 w 404"/>
              <a:gd name="T67" fmla="*/ 461028752 h 405"/>
              <a:gd name="T68" fmla="*/ 58592014 w 404"/>
              <a:gd name="T69" fmla="*/ 790333637 h 405"/>
              <a:gd name="T70" fmla="*/ 142819231 w 404"/>
              <a:gd name="T71" fmla="*/ 398827037 h 405"/>
              <a:gd name="T72" fmla="*/ 150142755 w 404"/>
              <a:gd name="T73" fmla="*/ 398827037 h 405"/>
              <a:gd name="T74" fmla="*/ 150142755 w 404"/>
              <a:gd name="T75" fmla="*/ 398827037 h 405"/>
              <a:gd name="T76" fmla="*/ 91550740 w 404"/>
              <a:gd name="T77" fmla="*/ 369554854 h 405"/>
              <a:gd name="T78" fmla="*/ 150142755 w 404"/>
              <a:gd name="T79" fmla="*/ 398827037 h 405"/>
              <a:gd name="T80" fmla="*/ 91550740 w 404"/>
              <a:gd name="T81" fmla="*/ 369554854 h 405"/>
              <a:gd name="T82" fmla="*/ 344232391 w 404"/>
              <a:gd name="T83" fmla="*/ 109768295 h 405"/>
              <a:gd name="T84" fmla="*/ 494375145 w 404"/>
              <a:gd name="T85" fmla="*/ 102451684 h 405"/>
              <a:gd name="T86" fmla="*/ 227046448 w 404"/>
              <a:gd name="T87" fmla="*/ 285397567 h 405"/>
              <a:gd name="T88" fmla="*/ 611561088 w 404"/>
              <a:gd name="T89" fmla="*/ 10977786 h 405"/>
              <a:gd name="T90" fmla="*/ 963117002 w 404"/>
              <a:gd name="T91" fmla="*/ 32931445 h 405"/>
              <a:gd name="T92" fmla="*/ 952130760 w 404"/>
              <a:gd name="T93" fmla="*/ 91473898 h 405"/>
              <a:gd name="T94" fmla="*/ 618884611 w 404"/>
              <a:gd name="T95" fmla="*/ 69520239 h 405"/>
              <a:gd name="T96" fmla="*/ 1091289186 w 404"/>
              <a:gd name="T97" fmla="*/ 117086819 h 405"/>
              <a:gd name="T98" fmla="*/ 1076640226 w 404"/>
              <a:gd name="T99" fmla="*/ 146359002 h 405"/>
              <a:gd name="T100" fmla="*/ 1091289186 w 404"/>
              <a:gd name="T101" fmla="*/ 117086819 h 4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04" h="405">
                <a:moveTo>
                  <a:pt x="302" y="26"/>
                </a:moveTo>
                <a:lnTo>
                  <a:pt x="302" y="26"/>
                </a:lnTo>
                <a:lnTo>
                  <a:pt x="292" y="40"/>
                </a:lnTo>
                <a:lnTo>
                  <a:pt x="294" y="40"/>
                </a:lnTo>
                <a:lnTo>
                  <a:pt x="302" y="26"/>
                </a:lnTo>
                <a:close/>
                <a:moveTo>
                  <a:pt x="294" y="40"/>
                </a:moveTo>
                <a:lnTo>
                  <a:pt x="294" y="40"/>
                </a:lnTo>
                <a:lnTo>
                  <a:pt x="292" y="40"/>
                </a:lnTo>
                <a:lnTo>
                  <a:pt x="298" y="32"/>
                </a:lnTo>
                <a:lnTo>
                  <a:pt x="294" y="40"/>
                </a:lnTo>
                <a:close/>
                <a:moveTo>
                  <a:pt x="302" y="26"/>
                </a:moveTo>
                <a:lnTo>
                  <a:pt x="319" y="38"/>
                </a:lnTo>
                <a:lnTo>
                  <a:pt x="335" y="50"/>
                </a:lnTo>
                <a:lnTo>
                  <a:pt x="350" y="63"/>
                </a:lnTo>
                <a:lnTo>
                  <a:pt x="361" y="78"/>
                </a:lnTo>
                <a:lnTo>
                  <a:pt x="373" y="96"/>
                </a:lnTo>
                <a:lnTo>
                  <a:pt x="383" y="113"/>
                </a:lnTo>
                <a:lnTo>
                  <a:pt x="390" y="130"/>
                </a:lnTo>
                <a:lnTo>
                  <a:pt x="396" y="149"/>
                </a:lnTo>
                <a:lnTo>
                  <a:pt x="381" y="153"/>
                </a:lnTo>
                <a:lnTo>
                  <a:pt x="375" y="136"/>
                </a:lnTo>
                <a:lnTo>
                  <a:pt x="367" y="119"/>
                </a:lnTo>
                <a:lnTo>
                  <a:pt x="359" y="103"/>
                </a:lnTo>
                <a:lnTo>
                  <a:pt x="350" y="88"/>
                </a:lnTo>
                <a:lnTo>
                  <a:pt x="336" y="74"/>
                </a:lnTo>
                <a:lnTo>
                  <a:pt x="325" y="61"/>
                </a:lnTo>
                <a:lnTo>
                  <a:pt x="310" y="50"/>
                </a:lnTo>
                <a:lnTo>
                  <a:pt x="294" y="40"/>
                </a:lnTo>
                <a:lnTo>
                  <a:pt x="302" y="26"/>
                </a:lnTo>
                <a:close/>
                <a:moveTo>
                  <a:pt x="396" y="149"/>
                </a:moveTo>
                <a:lnTo>
                  <a:pt x="400" y="167"/>
                </a:lnTo>
                <a:lnTo>
                  <a:pt x="404" y="186"/>
                </a:lnTo>
                <a:lnTo>
                  <a:pt x="404" y="207"/>
                </a:lnTo>
                <a:lnTo>
                  <a:pt x="402" y="226"/>
                </a:lnTo>
                <a:lnTo>
                  <a:pt x="398" y="245"/>
                </a:lnTo>
                <a:lnTo>
                  <a:pt x="394" y="264"/>
                </a:lnTo>
                <a:lnTo>
                  <a:pt x="386" y="284"/>
                </a:lnTo>
                <a:lnTo>
                  <a:pt x="377" y="301"/>
                </a:lnTo>
                <a:lnTo>
                  <a:pt x="363" y="293"/>
                </a:lnTo>
                <a:lnTo>
                  <a:pt x="371" y="276"/>
                </a:lnTo>
                <a:lnTo>
                  <a:pt x="379" y="259"/>
                </a:lnTo>
                <a:lnTo>
                  <a:pt x="383" y="241"/>
                </a:lnTo>
                <a:lnTo>
                  <a:pt x="386" y="224"/>
                </a:lnTo>
                <a:lnTo>
                  <a:pt x="388" y="205"/>
                </a:lnTo>
                <a:lnTo>
                  <a:pt x="386" y="188"/>
                </a:lnTo>
                <a:lnTo>
                  <a:pt x="384" y="170"/>
                </a:lnTo>
                <a:lnTo>
                  <a:pt x="381" y="153"/>
                </a:lnTo>
                <a:lnTo>
                  <a:pt x="396" y="149"/>
                </a:lnTo>
                <a:close/>
                <a:moveTo>
                  <a:pt x="363" y="293"/>
                </a:moveTo>
                <a:lnTo>
                  <a:pt x="363" y="293"/>
                </a:lnTo>
                <a:lnTo>
                  <a:pt x="371" y="297"/>
                </a:lnTo>
                <a:lnTo>
                  <a:pt x="363" y="293"/>
                </a:lnTo>
                <a:close/>
                <a:moveTo>
                  <a:pt x="377" y="301"/>
                </a:moveTo>
                <a:lnTo>
                  <a:pt x="377" y="301"/>
                </a:lnTo>
                <a:lnTo>
                  <a:pt x="363" y="293"/>
                </a:lnTo>
                <a:lnTo>
                  <a:pt x="377" y="301"/>
                </a:lnTo>
                <a:close/>
                <a:moveTo>
                  <a:pt x="363" y="295"/>
                </a:moveTo>
                <a:lnTo>
                  <a:pt x="363" y="293"/>
                </a:lnTo>
                <a:lnTo>
                  <a:pt x="371" y="297"/>
                </a:lnTo>
                <a:lnTo>
                  <a:pt x="363" y="295"/>
                </a:lnTo>
                <a:close/>
                <a:moveTo>
                  <a:pt x="377" y="301"/>
                </a:moveTo>
                <a:lnTo>
                  <a:pt x="377" y="303"/>
                </a:lnTo>
                <a:lnTo>
                  <a:pt x="363" y="293"/>
                </a:lnTo>
                <a:lnTo>
                  <a:pt x="363" y="295"/>
                </a:lnTo>
                <a:lnTo>
                  <a:pt x="377" y="301"/>
                </a:lnTo>
                <a:close/>
                <a:moveTo>
                  <a:pt x="363" y="293"/>
                </a:moveTo>
                <a:lnTo>
                  <a:pt x="363" y="293"/>
                </a:lnTo>
                <a:lnTo>
                  <a:pt x="371" y="297"/>
                </a:lnTo>
                <a:lnTo>
                  <a:pt x="363" y="293"/>
                </a:lnTo>
                <a:close/>
                <a:moveTo>
                  <a:pt x="377" y="301"/>
                </a:moveTo>
                <a:lnTo>
                  <a:pt x="365" y="320"/>
                </a:lnTo>
                <a:lnTo>
                  <a:pt x="354" y="335"/>
                </a:lnTo>
                <a:lnTo>
                  <a:pt x="340" y="349"/>
                </a:lnTo>
                <a:lnTo>
                  <a:pt x="325" y="362"/>
                </a:lnTo>
                <a:lnTo>
                  <a:pt x="308" y="374"/>
                </a:lnTo>
                <a:lnTo>
                  <a:pt x="290" y="383"/>
                </a:lnTo>
                <a:lnTo>
                  <a:pt x="273" y="391"/>
                </a:lnTo>
                <a:lnTo>
                  <a:pt x="256" y="397"/>
                </a:lnTo>
                <a:lnTo>
                  <a:pt x="250" y="382"/>
                </a:lnTo>
                <a:lnTo>
                  <a:pt x="267" y="376"/>
                </a:lnTo>
                <a:lnTo>
                  <a:pt x="285" y="368"/>
                </a:lnTo>
                <a:lnTo>
                  <a:pt x="300" y="360"/>
                </a:lnTo>
                <a:lnTo>
                  <a:pt x="315" y="349"/>
                </a:lnTo>
                <a:lnTo>
                  <a:pt x="329" y="337"/>
                </a:lnTo>
                <a:lnTo>
                  <a:pt x="342" y="324"/>
                </a:lnTo>
                <a:lnTo>
                  <a:pt x="354" y="311"/>
                </a:lnTo>
                <a:lnTo>
                  <a:pt x="363" y="293"/>
                </a:lnTo>
                <a:lnTo>
                  <a:pt x="377" y="301"/>
                </a:lnTo>
                <a:close/>
                <a:moveTo>
                  <a:pt x="256" y="397"/>
                </a:moveTo>
                <a:lnTo>
                  <a:pt x="237" y="401"/>
                </a:lnTo>
                <a:lnTo>
                  <a:pt x="217" y="403"/>
                </a:lnTo>
                <a:lnTo>
                  <a:pt x="198" y="405"/>
                </a:lnTo>
                <a:lnTo>
                  <a:pt x="177" y="403"/>
                </a:lnTo>
                <a:lnTo>
                  <a:pt x="158" y="399"/>
                </a:lnTo>
                <a:lnTo>
                  <a:pt x="139" y="393"/>
                </a:lnTo>
                <a:lnTo>
                  <a:pt x="119" y="387"/>
                </a:lnTo>
                <a:lnTo>
                  <a:pt x="102" y="378"/>
                </a:lnTo>
                <a:lnTo>
                  <a:pt x="110" y="364"/>
                </a:lnTo>
                <a:lnTo>
                  <a:pt x="127" y="372"/>
                </a:lnTo>
                <a:lnTo>
                  <a:pt x="144" y="380"/>
                </a:lnTo>
                <a:lnTo>
                  <a:pt x="162" y="383"/>
                </a:lnTo>
                <a:lnTo>
                  <a:pt x="179" y="387"/>
                </a:lnTo>
                <a:lnTo>
                  <a:pt x="198" y="387"/>
                </a:lnTo>
                <a:lnTo>
                  <a:pt x="215" y="387"/>
                </a:lnTo>
                <a:lnTo>
                  <a:pt x="233" y="385"/>
                </a:lnTo>
                <a:lnTo>
                  <a:pt x="250" y="382"/>
                </a:lnTo>
                <a:lnTo>
                  <a:pt x="256" y="397"/>
                </a:lnTo>
                <a:close/>
                <a:moveTo>
                  <a:pt x="110" y="364"/>
                </a:moveTo>
                <a:lnTo>
                  <a:pt x="110" y="364"/>
                </a:lnTo>
                <a:lnTo>
                  <a:pt x="106" y="370"/>
                </a:lnTo>
                <a:lnTo>
                  <a:pt x="110" y="364"/>
                </a:lnTo>
                <a:close/>
                <a:moveTo>
                  <a:pt x="102" y="378"/>
                </a:moveTo>
                <a:lnTo>
                  <a:pt x="102" y="378"/>
                </a:lnTo>
                <a:lnTo>
                  <a:pt x="110" y="364"/>
                </a:lnTo>
                <a:lnTo>
                  <a:pt x="102" y="378"/>
                </a:lnTo>
                <a:close/>
                <a:moveTo>
                  <a:pt x="110" y="364"/>
                </a:moveTo>
                <a:lnTo>
                  <a:pt x="110" y="364"/>
                </a:lnTo>
                <a:lnTo>
                  <a:pt x="106" y="370"/>
                </a:lnTo>
                <a:lnTo>
                  <a:pt x="110" y="364"/>
                </a:lnTo>
                <a:close/>
                <a:moveTo>
                  <a:pt x="102" y="378"/>
                </a:moveTo>
                <a:lnTo>
                  <a:pt x="102" y="378"/>
                </a:lnTo>
                <a:lnTo>
                  <a:pt x="100" y="378"/>
                </a:lnTo>
                <a:lnTo>
                  <a:pt x="110" y="364"/>
                </a:lnTo>
                <a:lnTo>
                  <a:pt x="102" y="378"/>
                </a:lnTo>
                <a:close/>
                <a:moveTo>
                  <a:pt x="110" y="364"/>
                </a:moveTo>
                <a:lnTo>
                  <a:pt x="110" y="364"/>
                </a:lnTo>
                <a:lnTo>
                  <a:pt x="106" y="370"/>
                </a:lnTo>
                <a:lnTo>
                  <a:pt x="110" y="364"/>
                </a:lnTo>
                <a:close/>
                <a:moveTo>
                  <a:pt x="102" y="378"/>
                </a:moveTo>
                <a:lnTo>
                  <a:pt x="85" y="366"/>
                </a:lnTo>
                <a:lnTo>
                  <a:pt x="68" y="353"/>
                </a:lnTo>
                <a:lnTo>
                  <a:pt x="54" y="339"/>
                </a:lnTo>
                <a:lnTo>
                  <a:pt x="41" y="324"/>
                </a:lnTo>
                <a:lnTo>
                  <a:pt x="29" y="309"/>
                </a:lnTo>
                <a:lnTo>
                  <a:pt x="20" y="291"/>
                </a:lnTo>
                <a:lnTo>
                  <a:pt x="12" y="274"/>
                </a:lnTo>
                <a:lnTo>
                  <a:pt x="6" y="255"/>
                </a:lnTo>
                <a:lnTo>
                  <a:pt x="22" y="251"/>
                </a:lnTo>
                <a:lnTo>
                  <a:pt x="27" y="268"/>
                </a:lnTo>
                <a:lnTo>
                  <a:pt x="35" y="284"/>
                </a:lnTo>
                <a:lnTo>
                  <a:pt x="45" y="301"/>
                </a:lnTo>
                <a:lnTo>
                  <a:pt x="54" y="314"/>
                </a:lnTo>
                <a:lnTo>
                  <a:pt x="66" y="330"/>
                </a:lnTo>
                <a:lnTo>
                  <a:pt x="79" y="341"/>
                </a:lnTo>
                <a:lnTo>
                  <a:pt x="93" y="353"/>
                </a:lnTo>
                <a:lnTo>
                  <a:pt x="110" y="364"/>
                </a:lnTo>
                <a:lnTo>
                  <a:pt x="102" y="378"/>
                </a:lnTo>
                <a:close/>
                <a:moveTo>
                  <a:pt x="6" y="255"/>
                </a:moveTo>
                <a:lnTo>
                  <a:pt x="2" y="236"/>
                </a:lnTo>
                <a:lnTo>
                  <a:pt x="0" y="216"/>
                </a:lnTo>
                <a:lnTo>
                  <a:pt x="0" y="197"/>
                </a:lnTo>
                <a:lnTo>
                  <a:pt x="0" y="178"/>
                </a:lnTo>
                <a:lnTo>
                  <a:pt x="4" y="159"/>
                </a:lnTo>
                <a:lnTo>
                  <a:pt x="10" y="140"/>
                </a:lnTo>
                <a:lnTo>
                  <a:pt x="16" y="121"/>
                </a:lnTo>
                <a:lnTo>
                  <a:pt x="25" y="101"/>
                </a:lnTo>
                <a:lnTo>
                  <a:pt x="39" y="109"/>
                </a:lnTo>
                <a:lnTo>
                  <a:pt x="31" y="126"/>
                </a:lnTo>
                <a:lnTo>
                  <a:pt x="25" y="144"/>
                </a:lnTo>
                <a:lnTo>
                  <a:pt x="20" y="163"/>
                </a:lnTo>
                <a:lnTo>
                  <a:pt x="18" y="180"/>
                </a:lnTo>
                <a:lnTo>
                  <a:pt x="16" y="197"/>
                </a:lnTo>
                <a:lnTo>
                  <a:pt x="16" y="216"/>
                </a:lnTo>
                <a:lnTo>
                  <a:pt x="18" y="234"/>
                </a:lnTo>
                <a:lnTo>
                  <a:pt x="22" y="251"/>
                </a:lnTo>
                <a:lnTo>
                  <a:pt x="6" y="255"/>
                </a:lnTo>
                <a:close/>
                <a:moveTo>
                  <a:pt x="39" y="109"/>
                </a:moveTo>
                <a:lnTo>
                  <a:pt x="39" y="109"/>
                </a:lnTo>
                <a:lnTo>
                  <a:pt x="33" y="105"/>
                </a:lnTo>
                <a:lnTo>
                  <a:pt x="39" y="109"/>
                </a:lnTo>
                <a:close/>
                <a:moveTo>
                  <a:pt x="25" y="101"/>
                </a:moveTo>
                <a:lnTo>
                  <a:pt x="25" y="101"/>
                </a:lnTo>
                <a:lnTo>
                  <a:pt x="41" y="109"/>
                </a:lnTo>
                <a:lnTo>
                  <a:pt x="39" y="109"/>
                </a:lnTo>
                <a:lnTo>
                  <a:pt x="25" y="101"/>
                </a:lnTo>
                <a:close/>
                <a:moveTo>
                  <a:pt x="41" y="109"/>
                </a:moveTo>
                <a:lnTo>
                  <a:pt x="41" y="109"/>
                </a:lnTo>
                <a:lnTo>
                  <a:pt x="33" y="105"/>
                </a:lnTo>
                <a:lnTo>
                  <a:pt x="41" y="109"/>
                </a:lnTo>
                <a:close/>
                <a:moveTo>
                  <a:pt x="25" y="101"/>
                </a:moveTo>
                <a:lnTo>
                  <a:pt x="25" y="101"/>
                </a:lnTo>
                <a:lnTo>
                  <a:pt x="39" y="111"/>
                </a:lnTo>
                <a:lnTo>
                  <a:pt x="41" y="109"/>
                </a:lnTo>
                <a:lnTo>
                  <a:pt x="25" y="101"/>
                </a:lnTo>
                <a:close/>
                <a:moveTo>
                  <a:pt x="41" y="109"/>
                </a:moveTo>
                <a:lnTo>
                  <a:pt x="39" y="109"/>
                </a:lnTo>
                <a:lnTo>
                  <a:pt x="39" y="111"/>
                </a:lnTo>
                <a:lnTo>
                  <a:pt x="33" y="105"/>
                </a:lnTo>
                <a:lnTo>
                  <a:pt x="41" y="109"/>
                </a:lnTo>
                <a:close/>
                <a:moveTo>
                  <a:pt x="25" y="101"/>
                </a:moveTo>
                <a:lnTo>
                  <a:pt x="37" y="84"/>
                </a:lnTo>
                <a:lnTo>
                  <a:pt x="50" y="69"/>
                </a:lnTo>
                <a:lnTo>
                  <a:pt x="64" y="53"/>
                </a:lnTo>
                <a:lnTo>
                  <a:pt x="79" y="42"/>
                </a:lnTo>
                <a:lnTo>
                  <a:pt x="94" y="30"/>
                </a:lnTo>
                <a:lnTo>
                  <a:pt x="112" y="21"/>
                </a:lnTo>
                <a:lnTo>
                  <a:pt x="129" y="13"/>
                </a:lnTo>
                <a:lnTo>
                  <a:pt x="148" y="7"/>
                </a:lnTo>
                <a:lnTo>
                  <a:pt x="152" y="23"/>
                </a:lnTo>
                <a:lnTo>
                  <a:pt x="135" y="28"/>
                </a:lnTo>
                <a:lnTo>
                  <a:pt x="119" y="36"/>
                </a:lnTo>
                <a:lnTo>
                  <a:pt x="104" y="44"/>
                </a:lnTo>
                <a:lnTo>
                  <a:pt x="89" y="53"/>
                </a:lnTo>
                <a:lnTo>
                  <a:pt x="75" y="67"/>
                </a:lnTo>
                <a:lnTo>
                  <a:pt x="62" y="78"/>
                </a:lnTo>
                <a:lnTo>
                  <a:pt x="50" y="94"/>
                </a:lnTo>
                <a:lnTo>
                  <a:pt x="41" y="109"/>
                </a:lnTo>
                <a:lnTo>
                  <a:pt x="25" y="101"/>
                </a:lnTo>
                <a:close/>
                <a:moveTo>
                  <a:pt x="148" y="7"/>
                </a:moveTo>
                <a:lnTo>
                  <a:pt x="167" y="3"/>
                </a:lnTo>
                <a:lnTo>
                  <a:pt x="187" y="0"/>
                </a:lnTo>
                <a:lnTo>
                  <a:pt x="206" y="0"/>
                </a:lnTo>
                <a:lnTo>
                  <a:pt x="225" y="2"/>
                </a:lnTo>
                <a:lnTo>
                  <a:pt x="244" y="3"/>
                </a:lnTo>
                <a:lnTo>
                  <a:pt x="263" y="9"/>
                </a:lnTo>
                <a:lnTo>
                  <a:pt x="283" y="17"/>
                </a:lnTo>
                <a:lnTo>
                  <a:pt x="302" y="26"/>
                </a:lnTo>
                <a:lnTo>
                  <a:pt x="294" y="40"/>
                </a:lnTo>
                <a:lnTo>
                  <a:pt x="277" y="32"/>
                </a:lnTo>
                <a:lnTo>
                  <a:pt x="260" y="25"/>
                </a:lnTo>
                <a:lnTo>
                  <a:pt x="240" y="21"/>
                </a:lnTo>
                <a:lnTo>
                  <a:pt x="223" y="17"/>
                </a:lnTo>
                <a:lnTo>
                  <a:pt x="206" y="15"/>
                </a:lnTo>
                <a:lnTo>
                  <a:pt x="187" y="17"/>
                </a:lnTo>
                <a:lnTo>
                  <a:pt x="169" y="19"/>
                </a:lnTo>
                <a:lnTo>
                  <a:pt x="152" y="23"/>
                </a:lnTo>
                <a:lnTo>
                  <a:pt x="148" y="7"/>
                </a:lnTo>
                <a:close/>
                <a:moveTo>
                  <a:pt x="294" y="40"/>
                </a:moveTo>
                <a:lnTo>
                  <a:pt x="294" y="40"/>
                </a:lnTo>
                <a:lnTo>
                  <a:pt x="298" y="32"/>
                </a:lnTo>
                <a:lnTo>
                  <a:pt x="294" y="40"/>
                </a:lnTo>
                <a:close/>
                <a:moveTo>
                  <a:pt x="302" y="26"/>
                </a:moveTo>
                <a:lnTo>
                  <a:pt x="302" y="26"/>
                </a:lnTo>
                <a:lnTo>
                  <a:pt x="294" y="40"/>
                </a:lnTo>
                <a:lnTo>
                  <a:pt x="302" y="26"/>
                </a:lnTo>
                <a:close/>
                <a:moveTo>
                  <a:pt x="294" y="40"/>
                </a:moveTo>
                <a:lnTo>
                  <a:pt x="294" y="40"/>
                </a:lnTo>
                <a:lnTo>
                  <a:pt x="298" y="32"/>
                </a:lnTo>
                <a:lnTo>
                  <a:pt x="294" y="4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0" name="Freeform 10"/>
          <p:cNvSpPr>
            <a:spLocks noEditPoints="1"/>
          </p:cNvSpPr>
          <p:nvPr/>
        </p:nvSpPr>
        <p:spPr bwMode="auto">
          <a:xfrm>
            <a:off x="2359025" y="3776663"/>
            <a:ext cx="28575" cy="639762"/>
          </a:xfrm>
          <a:custGeom>
            <a:avLst/>
            <a:gdLst>
              <a:gd name="T0" fmla="*/ 0 w 15"/>
              <a:gd name="T1" fmla="*/ 25682422 h 334"/>
              <a:gd name="T2" fmla="*/ 0 w 15"/>
              <a:gd name="T3" fmla="*/ 18344313 h 334"/>
              <a:gd name="T4" fmla="*/ 7258050 w 15"/>
              <a:gd name="T5" fmla="*/ 7338108 h 334"/>
              <a:gd name="T6" fmla="*/ 10887075 w 15"/>
              <a:gd name="T7" fmla="*/ 0 h 334"/>
              <a:gd name="T8" fmla="*/ 25403175 w 15"/>
              <a:gd name="T9" fmla="*/ 0 h 334"/>
              <a:gd name="T10" fmla="*/ 32661225 w 15"/>
              <a:gd name="T11" fmla="*/ 7338108 h 334"/>
              <a:gd name="T12" fmla="*/ 47177325 w 15"/>
              <a:gd name="T13" fmla="*/ 7338108 h 334"/>
              <a:gd name="T14" fmla="*/ 54435375 w 15"/>
              <a:gd name="T15" fmla="*/ 18344313 h 334"/>
              <a:gd name="T16" fmla="*/ 54435375 w 15"/>
              <a:gd name="T17" fmla="*/ 25682422 h 334"/>
              <a:gd name="T18" fmla="*/ 0 w 15"/>
              <a:gd name="T19" fmla="*/ 25682422 h 334"/>
              <a:gd name="T20" fmla="*/ 54435375 w 15"/>
              <a:gd name="T21" fmla="*/ 25682422 h 334"/>
              <a:gd name="T22" fmla="*/ 54435375 w 15"/>
              <a:gd name="T23" fmla="*/ 1196082945 h 334"/>
              <a:gd name="T24" fmla="*/ 0 w 15"/>
              <a:gd name="T25" fmla="*/ 1196082945 h 334"/>
              <a:gd name="T26" fmla="*/ 0 w 15"/>
              <a:gd name="T27" fmla="*/ 25682422 h 334"/>
              <a:gd name="T28" fmla="*/ 54435375 w 15"/>
              <a:gd name="T29" fmla="*/ 25682422 h 334"/>
              <a:gd name="T30" fmla="*/ 54435375 w 15"/>
              <a:gd name="T31" fmla="*/ 1196082945 h 334"/>
              <a:gd name="T32" fmla="*/ 54435375 w 15"/>
              <a:gd name="T33" fmla="*/ 1203421054 h 334"/>
              <a:gd name="T34" fmla="*/ 47177325 w 15"/>
              <a:gd name="T35" fmla="*/ 1218097271 h 334"/>
              <a:gd name="T36" fmla="*/ 39919275 w 15"/>
              <a:gd name="T37" fmla="*/ 1225435379 h 334"/>
              <a:gd name="T38" fmla="*/ 25403175 w 15"/>
              <a:gd name="T39" fmla="*/ 1225435379 h 334"/>
              <a:gd name="T40" fmla="*/ 10887075 w 15"/>
              <a:gd name="T41" fmla="*/ 1225435379 h 334"/>
              <a:gd name="T42" fmla="*/ 7258050 w 15"/>
              <a:gd name="T43" fmla="*/ 1218097271 h 334"/>
              <a:gd name="T44" fmla="*/ 0 w 15"/>
              <a:gd name="T45" fmla="*/ 1203421054 h 334"/>
              <a:gd name="T46" fmla="*/ 0 w 15"/>
              <a:gd name="T47" fmla="*/ 1196082945 h 334"/>
              <a:gd name="T48" fmla="*/ 54435375 w 15"/>
              <a:gd name="T49" fmla="*/ 1196082945 h 3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334">
                <a:moveTo>
                  <a:pt x="0" y="7"/>
                </a:move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7" y="0"/>
                </a:lnTo>
                <a:lnTo>
                  <a:pt x="9" y="2"/>
                </a:lnTo>
                <a:lnTo>
                  <a:pt x="13" y="2"/>
                </a:lnTo>
                <a:lnTo>
                  <a:pt x="15" y="5"/>
                </a:lnTo>
                <a:lnTo>
                  <a:pt x="15" y="7"/>
                </a:lnTo>
                <a:lnTo>
                  <a:pt x="0" y="7"/>
                </a:lnTo>
                <a:close/>
                <a:moveTo>
                  <a:pt x="15" y="7"/>
                </a:moveTo>
                <a:lnTo>
                  <a:pt x="15" y="326"/>
                </a:lnTo>
                <a:lnTo>
                  <a:pt x="0" y="326"/>
                </a:lnTo>
                <a:lnTo>
                  <a:pt x="0" y="7"/>
                </a:lnTo>
                <a:lnTo>
                  <a:pt x="15" y="7"/>
                </a:lnTo>
                <a:close/>
                <a:moveTo>
                  <a:pt x="15" y="326"/>
                </a:moveTo>
                <a:lnTo>
                  <a:pt x="15" y="328"/>
                </a:lnTo>
                <a:lnTo>
                  <a:pt x="13" y="332"/>
                </a:lnTo>
                <a:lnTo>
                  <a:pt x="11" y="334"/>
                </a:lnTo>
                <a:lnTo>
                  <a:pt x="7" y="334"/>
                </a:lnTo>
                <a:lnTo>
                  <a:pt x="3" y="334"/>
                </a:lnTo>
                <a:lnTo>
                  <a:pt x="2" y="332"/>
                </a:lnTo>
                <a:lnTo>
                  <a:pt x="0" y="328"/>
                </a:lnTo>
                <a:lnTo>
                  <a:pt x="0" y="326"/>
                </a:lnTo>
                <a:lnTo>
                  <a:pt x="15" y="32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1" name="Freeform 11"/>
          <p:cNvSpPr>
            <a:spLocks noEditPoints="1"/>
          </p:cNvSpPr>
          <p:nvPr/>
        </p:nvSpPr>
        <p:spPr bwMode="auto">
          <a:xfrm>
            <a:off x="2359025" y="3467100"/>
            <a:ext cx="550863" cy="342900"/>
          </a:xfrm>
          <a:custGeom>
            <a:avLst/>
            <a:gdLst>
              <a:gd name="T0" fmla="*/ 1009743355 w 288"/>
              <a:gd name="T1" fmla="*/ 0 h 179"/>
              <a:gd name="T2" fmla="*/ 1017061417 w 288"/>
              <a:gd name="T3" fmla="*/ 0 h 179"/>
              <a:gd name="T4" fmla="*/ 1031695628 w 288"/>
              <a:gd name="T5" fmla="*/ 0 h 179"/>
              <a:gd name="T6" fmla="*/ 1046329840 w 288"/>
              <a:gd name="T7" fmla="*/ 7338826 h 179"/>
              <a:gd name="T8" fmla="*/ 1053645989 w 288"/>
              <a:gd name="T9" fmla="*/ 14679568 h 179"/>
              <a:gd name="T10" fmla="*/ 1053645989 w 288"/>
              <a:gd name="T11" fmla="*/ 29357221 h 179"/>
              <a:gd name="T12" fmla="*/ 1053645989 w 288"/>
              <a:gd name="T13" fmla="*/ 36696047 h 179"/>
              <a:gd name="T14" fmla="*/ 1046329840 w 288"/>
              <a:gd name="T15" fmla="*/ 51375615 h 179"/>
              <a:gd name="T16" fmla="*/ 1039011778 w 288"/>
              <a:gd name="T17" fmla="*/ 58714441 h 179"/>
              <a:gd name="T18" fmla="*/ 1009743355 w 288"/>
              <a:gd name="T19" fmla="*/ 0 h 179"/>
              <a:gd name="T20" fmla="*/ 1039011778 w 288"/>
              <a:gd name="T21" fmla="*/ 58714441 h 179"/>
              <a:gd name="T22" fmla="*/ 40243603 w 288"/>
              <a:gd name="T23" fmla="*/ 649534973 h 179"/>
              <a:gd name="T24" fmla="*/ 10975180 w 288"/>
              <a:gd name="T25" fmla="*/ 601827813 h 179"/>
              <a:gd name="T26" fmla="*/ 1009743355 w 288"/>
              <a:gd name="T27" fmla="*/ 0 h 179"/>
              <a:gd name="T28" fmla="*/ 1039011778 w 288"/>
              <a:gd name="T29" fmla="*/ 58714441 h 179"/>
              <a:gd name="T30" fmla="*/ 40243603 w 288"/>
              <a:gd name="T31" fmla="*/ 649534973 h 179"/>
              <a:gd name="T32" fmla="*/ 25609391 w 288"/>
              <a:gd name="T33" fmla="*/ 656873799 h 179"/>
              <a:gd name="T34" fmla="*/ 18293242 w 288"/>
              <a:gd name="T35" fmla="*/ 649534973 h 179"/>
              <a:gd name="T36" fmla="*/ 7316149 w 288"/>
              <a:gd name="T37" fmla="*/ 649534973 h 179"/>
              <a:gd name="T38" fmla="*/ 0 w 288"/>
              <a:gd name="T39" fmla="*/ 634855404 h 179"/>
              <a:gd name="T40" fmla="*/ 0 w 288"/>
              <a:gd name="T41" fmla="*/ 627516578 h 179"/>
              <a:gd name="T42" fmla="*/ 0 w 288"/>
              <a:gd name="T43" fmla="*/ 612837010 h 179"/>
              <a:gd name="T44" fmla="*/ 0 w 288"/>
              <a:gd name="T45" fmla="*/ 609168555 h 179"/>
              <a:gd name="T46" fmla="*/ 10975180 w 288"/>
              <a:gd name="T47" fmla="*/ 601827813 h 179"/>
              <a:gd name="T48" fmla="*/ 40243603 w 288"/>
              <a:gd name="T49" fmla="*/ 649534973 h 1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9">
                <a:moveTo>
                  <a:pt x="276" y="0"/>
                </a:moveTo>
                <a:lnTo>
                  <a:pt x="278" y="0"/>
                </a:lnTo>
                <a:lnTo>
                  <a:pt x="282" y="0"/>
                </a:lnTo>
                <a:lnTo>
                  <a:pt x="286" y="2"/>
                </a:lnTo>
                <a:lnTo>
                  <a:pt x="288" y="4"/>
                </a:lnTo>
                <a:lnTo>
                  <a:pt x="288" y="8"/>
                </a:lnTo>
                <a:lnTo>
                  <a:pt x="288" y="10"/>
                </a:lnTo>
                <a:lnTo>
                  <a:pt x="286" y="14"/>
                </a:lnTo>
                <a:lnTo>
                  <a:pt x="284" y="16"/>
                </a:lnTo>
                <a:lnTo>
                  <a:pt x="276" y="0"/>
                </a:lnTo>
                <a:close/>
                <a:moveTo>
                  <a:pt x="284" y="16"/>
                </a:moveTo>
                <a:lnTo>
                  <a:pt x="11" y="177"/>
                </a:lnTo>
                <a:lnTo>
                  <a:pt x="3" y="164"/>
                </a:lnTo>
                <a:lnTo>
                  <a:pt x="276" y="0"/>
                </a:lnTo>
                <a:lnTo>
                  <a:pt x="284" y="16"/>
                </a:lnTo>
                <a:close/>
                <a:moveTo>
                  <a:pt x="11" y="177"/>
                </a:moveTo>
                <a:lnTo>
                  <a:pt x="7" y="179"/>
                </a:lnTo>
                <a:lnTo>
                  <a:pt x="5" y="177"/>
                </a:lnTo>
                <a:lnTo>
                  <a:pt x="2" y="177"/>
                </a:lnTo>
                <a:lnTo>
                  <a:pt x="0" y="173"/>
                </a:lnTo>
                <a:lnTo>
                  <a:pt x="0" y="171"/>
                </a:lnTo>
                <a:lnTo>
                  <a:pt x="0" y="167"/>
                </a:lnTo>
                <a:lnTo>
                  <a:pt x="0" y="166"/>
                </a:lnTo>
                <a:lnTo>
                  <a:pt x="3" y="164"/>
                </a:lnTo>
                <a:lnTo>
                  <a:pt x="11" y="17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2" name="Freeform 12"/>
          <p:cNvSpPr>
            <a:spLocks noEditPoints="1"/>
          </p:cNvSpPr>
          <p:nvPr/>
        </p:nvSpPr>
        <p:spPr bwMode="auto">
          <a:xfrm>
            <a:off x="2879725" y="3467100"/>
            <a:ext cx="555625" cy="327025"/>
          </a:xfrm>
          <a:custGeom>
            <a:avLst/>
            <a:gdLst>
              <a:gd name="T0" fmla="*/ 1049864933 w 290"/>
              <a:gd name="T1" fmla="*/ 577864650 h 171"/>
              <a:gd name="T2" fmla="*/ 1057206847 w 290"/>
              <a:gd name="T3" fmla="*/ 585179682 h 171"/>
              <a:gd name="T4" fmla="*/ 1064548761 w 290"/>
              <a:gd name="T5" fmla="*/ 592494715 h 171"/>
              <a:gd name="T6" fmla="*/ 1064548761 w 290"/>
              <a:gd name="T7" fmla="*/ 607124781 h 171"/>
              <a:gd name="T8" fmla="*/ 1057206847 w 290"/>
              <a:gd name="T9" fmla="*/ 610781341 h 171"/>
              <a:gd name="T10" fmla="*/ 1049864933 w 290"/>
              <a:gd name="T11" fmla="*/ 625411407 h 171"/>
              <a:gd name="T12" fmla="*/ 1042523019 w 290"/>
              <a:gd name="T13" fmla="*/ 625411407 h 171"/>
              <a:gd name="T14" fmla="*/ 1031510149 w 290"/>
              <a:gd name="T15" fmla="*/ 625411407 h 171"/>
              <a:gd name="T16" fmla="*/ 1024170151 w 290"/>
              <a:gd name="T17" fmla="*/ 625411407 h 171"/>
              <a:gd name="T18" fmla="*/ 1049864933 w 290"/>
              <a:gd name="T19" fmla="*/ 577864650 h 171"/>
              <a:gd name="T20" fmla="*/ 1024170151 w 290"/>
              <a:gd name="T21" fmla="*/ 625411407 h 171"/>
              <a:gd name="T22" fmla="*/ 14683828 w 290"/>
              <a:gd name="T23" fmla="*/ 58518351 h 171"/>
              <a:gd name="T24" fmla="*/ 44049567 w 290"/>
              <a:gd name="T25" fmla="*/ 0 h 171"/>
              <a:gd name="T26" fmla="*/ 1049864933 w 290"/>
              <a:gd name="T27" fmla="*/ 577864650 h 171"/>
              <a:gd name="T28" fmla="*/ 1024170151 w 290"/>
              <a:gd name="T29" fmla="*/ 625411407 h 171"/>
              <a:gd name="T30" fmla="*/ 14683828 w 290"/>
              <a:gd name="T31" fmla="*/ 58518351 h 171"/>
              <a:gd name="T32" fmla="*/ 7341914 w 290"/>
              <a:gd name="T33" fmla="*/ 51203318 h 171"/>
              <a:gd name="T34" fmla="*/ 0 w 290"/>
              <a:gd name="T35" fmla="*/ 36573252 h 171"/>
              <a:gd name="T36" fmla="*/ 0 w 290"/>
              <a:gd name="T37" fmla="*/ 29258219 h 171"/>
              <a:gd name="T38" fmla="*/ 0 w 290"/>
              <a:gd name="T39" fmla="*/ 14630066 h 171"/>
              <a:gd name="T40" fmla="*/ 7341914 w 290"/>
              <a:gd name="T41" fmla="*/ 7315033 h 171"/>
              <a:gd name="T42" fmla="*/ 22025741 w 290"/>
              <a:gd name="T43" fmla="*/ 0 h 171"/>
              <a:gd name="T44" fmla="*/ 36707653 w 290"/>
              <a:gd name="T45" fmla="*/ 0 h 171"/>
              <a:gd name="T46" fmla="*/ 44049567 w 290"/>
              <a:gd name="T47" fmla="*/ 0 h 171"/>
              <a:gd name="T48" fmla="*/ 14683828 w 290"/>
              <a:gd name="T49" fmla="*/ 58518351 h 1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1">
                <a:moveTo>
                  <a:pt x="286" y="158"/>
                </a:moveTo>
                <a:lnTo>
                  <a:pt x="288" y="160"/>
                </a:lnTo>
                <a:lnTo>
                  <a:pt x="290" y="162"/>
                </a:lnTo>
                <a:lnTo>
                  <a:pt x="290" y="166"/>
                </a:lnTo>
                <a:lnTo>
                  <a:pt x="288" y="167"/>
                </a:lnTo>
                <a:lnTo>
                  <a:pt x="286" y="171"/>
                </a:lnTo>
                <a:lnTo>
                  <a:pt x="284" y="171"/>
                </a:lnTo>
                <a:lnTo>
                  <a:pt x="281" y="171"/>
                </a:lnTo>
                <a:lnTo>
                  <a:pt x="279" y="171"/>
                </a:lnTo>
                <a:lnTo>
                  <a:pt x="286" y="158"/>
                </a:lnTo>
                <a:close/>
                <a:moveTo>
                  <a:pt x="279" y="171"/>
                </a:moveTo>
                <a:lnTo>
                  <a:pt x="4" y="16"/>
                </a:lnTo>
                <a:lnTo>
                  <a:pt x="12" y="0"/>
                </a:lnTo>
                <a:lnTo>
                  <a:pt x="286" y="158"/>
                </a:lnTo>
                <a:lnTo>
                  <a:pt x="279" y="171"/>
                </a:lnTo>
                <a:close/>
                <a:moveTo>
                  <a:pt x="4" y="16"/>
                </a:move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4" y="1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3" name="Freeform 13"/>
          <p:cNvSpPr>
            <a:spLocks noEditPoints="1"/>
          </p:cNvSpPr>
          <p:nvPr/>
        </p:nvSpPr>
        <p:spPr bwMode="auto">
          <a:xfrm>
            <a:off x="3402013" y="3765550"/>
            <a:ext cx="33337" cy="639763"/>
          </a:xfrm>
          <a:custGeom>
            <a:avLst/>
            <a:gdLst>
              <a:gd name="T0" fmla="*/ 65373857 w 17"/>
              <a:gd name="T1" fmla="*/ 1196086730 h 334"/>
              <a:gd name="T2" fmla="*/ 65373857 w 17"/>
              <a:gd name="T3" fmla="*/ 1203424850 h 334"/>
              <a:gd name="T4" fmla="*/ 57682815 w 17"/>
              <a:gd name="T5" fmla="*/ 1218101090 h 334"/>
              <a:gd name="T6" fmla="*/ 42300731 w 17"/>
              <a:gd name="T7" fmla="*/ 1225439210 h 334"/>
              <a:gd name="T8" fmla="*/ 38455210 w 17"/>
              <a:gd name="T9" fmla="*/ 1225439210 h 334"/>
              <a:gd name="T10" fmla="*/ 23073126 w 17"/>
              <a:gd name="T11" fmla="*/ 1225439210 h 334"/>
              <a:gd name="T12" fmla="*/ 15382084 w 17"/>
              <a:gd name="T13" fmla="*/ 1218101090 h 334"/>
              <a:gd name="T14" fmla="*/ 7691042 w 17"/>
              <a:gd name="T15" fmla="*/ 1203424850 h 334"/>
              <a:gd name="T16" fmla="*/ 7691042 w 17"/>
              <a:gd name="T17" fmla="*/ 1196086730 h 334"/>
              <a:gd name="T18" fmla="*/ 65373857 w 17"/>
              <a:gd name="T19" fmla="*/ 1196086730 h 334"/>
              <a:gd name="T20" fmla="*/ 7691042 w 17"/>
              <a:gd name="T21" fmla="*/ 1196086730 h 334"/>
              <a:gd name="T22" fmla="*/ 0 w 17"/>
              <a:gd name="T23" fmla="*/ 29352480 h 334"/>
              <a:gd name="T24" fmla="*/ 65373857 w 17"/>
              <a:gd name="T25" fmla="*/ 29352480 h 334"/>
              <a:gd name="T26" fmla="*/ 65373857 w 17"/>
              <a:gd name="T27" fmla="*/ 1196086730 h 334"/>
              <a:gd name="T28" fmla="*/ 7691042 w 17"/>
              <a:gd name="T29" fmla="*/ 1196086730 h 334"/>
              <a:gd name="T30" fmla="*/ 0 w 17"/>
              <a:gd name="T31" fmla="*/ 29352480 h 334"/>
              <a:gd name="T32" fmla="*/ 7691042 w 17"/>
              <a:gd name="T33" fmla="*/ 22014360 h 334"/>
              <a:gd name="T34" fmla="*/ 15382084 w 17"/>
              <a:gd name="T35" fmla="*/ 7338120 h 334"/>
              <a:gd name="T36" fmla="*/ 23073126 w 17"/>
              <a:gd name="T37" fmla="*/ 0 h 334"/>
              <a:gd name="T38" fmla="*/ 38455210 w 17"/>
              <a:gd name="T39" fmla="*/ 0 h 334"/>
              <a:gd name="T40" fmla="*/ 42300731 w 17"/>
              <a:gd name="T41" fmla="*/ 7338120 h 334"/>
              <a:gd name="T42" fmla="*/ 57682815 w 17"/>
              <a:gd name="T43" fmla="*/ 7338120 h 334"/>
              <a:gd name="T44" fmla="*/ 57682815 w 17"/>
              <a:gd name="T45" fmla="*/ 22014360 h 334"/>
              <a:gd name="T46" fmla="*/ 65373857 w 17"/>
              <a:gd name="T47" fmla="*/ 29352480 h 334"/>
              <a:gd name="T48" fmla="*/ 0 w 17"/>
              <a:gd name="T49" fmla="*/ 29352480 h 3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34">
                <a:moveTo>
                  <a:pt x="17" y="326"/>
                </a:moveTo>
                <a:lnTo>
                  <a:pt x="17" y="328"/>
                </a:lnTo>
                <a:lnTo>
                  <a:pt x="15" y="332"/>
                </a:lnTo>
                <a:lnTo>
                  <a:pt x="11" y="334"/>
                </a:lnTo>
                <a:lnTo>
                  <a:pt x="10" y="334"/>
                </a:lnTo>
                <a:lnTo>
                  <a:pt x="6" y="334"/>
                </a:lnTo>
                <a:lnTo>
                  <a:pt x="4" y="332"/>
                </a:lnTo>
                <a:lnTo>
                  <a:pt x="2" y="328"/>
                </a:lnTo>
                <a:lnTo>
                  <a:pt x="2" y="326"/>
                </a:lnTo>
                <a:lnTo>
                  <a:pt x="17" y="326"/>
                </a:lnTo>
                <a:close/>
                <a:moveTo>
                  <a:pt x="2" y="326"/>
                </a:moveTo>
                <a:lnTo>
                  <a:pt x="0" y="8"/>
                </a:lnTo>
                <a:lnTo>
                  <a:pt x="17" y="8"/>
                </a:lnTo>
                <a:lnTo>
                  <a:pt x="17" y="326"/>
                </a:lnTo>
                <a:lnTo>
                  <a:pt x="2" y="326"/>
                </a:lnTo>
                <a:close/>
                <a:moveTo>
                  <a:pt x="0" y="8"/>
                </a:move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1" y="2"/>
                </a:lnTo>
                <a:lnTo>
                  <a:pt x="15" y="2"/>
                </a:lnTo>
                <a:lnTo>
                  <a:pt x="15" y="6"/>
                </a:lnTo>
                <a:lnTo>
                  <a:pt x="17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4" name="Freeform 14"/>
          <p:cNvSpPr>
            <a:spLocks noEditPoints="1"/>
          </p:cNvSpPr>
          <p:nvPr/>
        </p:nvSpPr>
        <p:spPr bwMode="auto">
          <a:xfrm>
            <a:off x="2879725" y="4373563"/>
            <a:ext cx="555625" cy="339725"/>
          </a:xfrm>
          <a:custGeom>
            <a:avLst/>
            <a:gdLst>
              <a:gd name="T0" fmla="*/ 51391481 w 290"/>
              <a:gd name="T1" fmla="*/ 652051275 h 177"/>
              <a:gd name="T2" fmla="*/ 36707653 w 290"/>
              <a:gd name="T3" fmla="*/ 652051275 h 177"/>
              <a:gd name="T4" fmla="*/ 22025741 w 290"/>
              <a:gd name="T5" fmla="*/ 652051275 h 177"/>
              <a:gd name="T6" fmla="*/ 14683828 w 290"/>
              <a:gd name="T7" fmla="*/ 644682889 h 177"/>
              <a:gd name="T8" fmla="*/ 7341914 w 290"/>
              <a:gd name="T9" fmla="*/ 637316423 h 177"/>
              <a:gd name="T10" fmla="*/ 0 w 290"/>
              <a:gd name="T11" fmla="*/ 629948037 h 177"/>
              <a:gd name="T12" fmla="*/ 0 w 290"/>
              <a:gd name="T13" fmla="*/ 615211265 h 177"/>
              <a:gd name="T14" fmla="*/ 7341914 w 290"/>
              <a:gd name="T15" fmla="*/ 611528032 h 177"/>
              <a:gd name="T16" fmla="*/ 14683828 w 290"/>
              <a:gd name="T17" fmla="*/ 596793180 h 177"/>
              <a:gd name="T18" fmla="*/ 51391481 w 290"/>
              <a:gd name="T19" fmla="*/ 652051275 h 177"/>
              <a:gd name="T20" fmla="*/ 14683828 w 290"/>
              <a:gd name="T21" fmla="*/ 596793180 h 177"/>
              <a:gd name="T22" fmla="*/ 1024170151 w 290"/>
              <a:gd name="T23" fmla="*/ 0 h 177"/>
              <a:gd name="T24" fmla="*/ 1049864933 w 290"/>
              <a:gd name="T25" fmla="*/ 51574861 h 177"/>
              <a:gd name="T26" fmla="*/ 51391481 w 290"/>
              <a:gd name="T27" fmla="*/ 652051275 h 177"/>
              <a:gd name="T28" fmla="*/ 14683828 w 290"/>
              <a:gd name="T29" fmla="*/ 596793180 h 177"/>
              <a:gd name="T30" fmla="*/ 1024170151 w 290"/>
              <a:gd name="T31" fmla="*/ 0 h 177"/>
              <a:gd name="T32" fmla="*/ 1031510149 w 290"/>
              <a:gd name="T33" fmla="*/ 0 h 177"/>
              <a:gd name="T34" fmla="*/ 1042523019 w 290"/>
              <a:gd name="T35" fmla="*/ 0 h 177"/>
              <a:gd name="T36" fmla="*/ 1049864933 w 290"/>
              <a:gd name="T37" fmla="*/ 0 h 177"/>
              <a:gd name="T38" fmla="*/ 1057206847 w 290"/>
              <a:gd name="T39" fmla="*/ 14734852 h 177"/>
              <a:gd name="T40" fmla="*/ 1064548761 w 290"/>
              <a:gd name="T41" fmla="*/ 22103238 h 177"/>
              <a:gd name="T42" fmla="*/ 1064548761 w 290"/>
              <a:gd name="T43" fmla="*/ 36840009 h 177"/>
              <a:gd name="T44" fmla="*/ 1057206847 w 290"/>
              <a:gd name="T45" fmla="*/ 44206476 h 177"/>
              <a:gd name="T46" fmla="*/ 1049864933 w 290"/>
              <a:gd name="T47" fmla="*/ 51574861 h 177"/>
              <a:gd name="T48" fmla="*/ 1024170151 w 290"/>
              <a:gd name="T49" fmla="*/ 0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7">
                <a:moveTo>
                  <a:pt x="14" y="177"/>
                </a:moveTo>
                <a:lnTo>
                  <a:pt x="10" y="177"/>
                </a:lnTo>
                <a:lnTo>
                  <a:pt x="6" y="177"/>
                </a:lnTo>
                <a:lnTo>
                  <a:pt x="4" y="175"/>
                </a:lnTo>
                <a:lnTo>
                  <a:pt x="2" y="173"/>
                </a:lnTo>
                <a:lnTo>
                  <a:pt x="0" y="171"/>
                </a:lnTo>
                <a:lnTo>
                  <a:pt x="0" y="167"/>
                </a:lnTo>
                <a:lnTo>
                  <a:pt x="2" y="166"/>
                </a:lnTo>
                <a:lnTo>
                  <a:pt x="4" y="162"/>
                </a:lnTo>
                <a:lnTo>
                  <a:pt x="14" y="177"/>
                </a:lnTo>
                <a:close/>
                <a:moveTo>
                  <a:pt x="4" y="162"/>
                </a:moveTo>
                <a:lnTo>
                  <a:pt x="279" y="0"/>
                </a:lnTo>
                <a:lnTo>
                  <a:pt x="286" y="14"/>
                </a:lnTo>
                <a:lnTo>
                  <a:pt x="14" y="177"/>
                </a:lnTo>
                <a:lnTo>
                  <a:pt x="4" y="162"/>
                </a:lnTo>
                <a:close/>
                <a:moveTo>
                  <a:pt x="279" y="0"/>
                </a:moveTo>
                <a:lnTo>
                  <a:pt x="281" y="0"/>
                </a:lnTo>
                <a:lnTo>
                  <a:pt x="284" y="0"/>
                </a:lnTo>
                <a:lnTo>
                  <a:pt x="286" y="0"/>
                </a:lnTo>
                <a:lnTo>
                  <a:pt x="288" y="4"/>
                </a:lnTo>
                <a:lnTo>
                  <a:pt x="290" y="6"/>
                </a:lnTo>
                <a:lnTo>
                  <a:pt x="290" y="10"/>
                </a:lnTo>
                <a:lnTo>
                  <a:pt x="288" y="12"/>
                </a:lnTo>
                <a:lnTo>
                  <a:pt x="286" y="14"/>
                </a:lnTo>
                <a:lnTo>
                  <a:pt x="279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5" name="Freeform 15"/>
          <p:cNvSpPr>
            <a:spLocks noEditPoints="1"/>
          </p:cNvSpPr>
          <p:nvPr/>
        </p:nvSpPr>
        <p:spPr bwMode="auto">
          <a:xfrm>
            <a:off x="2359025" y="4386263"/>
            <a:ext cx="555625" cy="327025"/>
          </a:xfrm>
          <a:custGeom>
            <a:avLst/>
            <a:gdLst>
              <a:gd name="T0" fmla="*/ 11012871 w 290"/>
              <a:gd name="T1" fmla="*/ 51203318 h 171"/>
              <a:gd name="T2" fmla="*/ 7341914 w 290"/>
              <a:gd name="T3" fmla="*/ 43888285 h 171"/>
              <a:gd name="T4" fmla="*/ 0 w 290"/>
              <a:gd name="T5" fmla="*/ 36573252 h 171"/>
              <a:gd name="T6" fmla="*/ 0 w 290"/>
              <a:gd name="T7" fmla="*/ 21945099 h 171"/>
              <a:gd name="T8" fmla="*/ 0 w 290"/>
              <a:gd name="T9" fmla="*/ 14630066 h 171"/>
              <a:gd name="T10" fmla="*/ 7341914 w 290"/>
              <a:gd name="T11" fmla="*/ 0 h 171"/>
              <a:gd name="T12" fmla="*/ 18354784 w 290"/>
              <a:gd name="T13" fmla="*/ 0 h 171"/>
              <a:gd name="T14" fmla="*/ 25696698 w 290"/>
              <a:gd name="T15" fmla="*/ 0 h 171"/>
              <a:gd name="T16" fmla="*/ 40378610 w 290"/>
              <a:gd name="T17" fmla="*/ 0 h 171"/>
              <a:gd name="T18" fmla="*/ 11012871 w 290"/>
              <a:gd name="T19" fmla="*/ 51203318 h 171"/>
              <a:gd name="T20" fmla="*/ 40378610 w 290"/>
              <a:gd name="T21" fmla="*/ 0 h 171"/>
              <a:gd name="T22" fmla="*/ 1049864933 w 290"/>
              <a:gd name="T23" fmla="*/ 570551529 h 171"/>
              <a:gd name="T24" fmla="*/ 1013157280 w 290"/>
              <a:gd name="T25" fmla="*/ 625411407 h 171"/>
              <a:gd name="T26" fmla="*/ 11012871 w 290"/>
              <a:gd name="T27" fmla="*/ 51203318 h 171"/>
              <a:gd name="T28" fmla="*/ 40378610 w 290"/>
              <a:gd name="T29" fmla="*/ 0 h 171"/>
              <a:gd name="T30" fmla="*/ 1049864933 w 290"/>
              <a:gd name="T31" fmla="*/ 570551529 h 171"/>
              <a:gd name="T32" fmla="*/ 1057206847 w 290"/>
              <a:gd name="T33" fmla="*/ 577864650 h 171"/>
              <a:gd name="T34" fmla="*/ 1064548761 w 290"/>
              <a:gd name="T35" fmla="*/ 588838155 h 171"/>
              <a:gd name="T36" fmla="*/ 1064548761 w 290"/>
              <a:gd name="T37" fmla="*/ 603466308 h 171"/>
              <a:gd name="T38" fmla="*/ 1057206847 w 290"/>
              <a:gd name="T39" fmla="*/ 610781341 h 171"/>
              <a:gd name="T40" fmla="*/ 1049864933 w 290"/>
              <a:gd name="T41" fmla="*/ 618096374 h 171"/>
              <a:gd name="T42" fmla="*/ 1042523019 w 290"/>
              <a:gd name="T43" fmla="*/ 625411407 h 171"/>
              <a:gd name="T44" fmla="*/ 1027841108 w 290"/>
              <a:gd name="T45" fmla="*/ 625411407 h 171"/>
              <a:gd name="T46" fmla="*/ 1013157280 w 290"/>
              <a:gd name="T47" fmla="*/ 625411407 h 171"/>
              <a:gd name="T48" fmla="*/ 1049864933 w 290"/>
              <a:gd name="T49" fmla="*/ 570551529 h 1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1">
                <a:moveTo>
                  <a:pt x="3" y="14"/>
                </a:move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3" y="14"/>
                </a:lnTo>
                <a:close/>
                <a:moveTo>
                  <a:pt x="11" y="0"/>
                </a:moveTo>
                <a:lnTo>
                  <a:pt x="286" y="156"/>
                </a:lnTo>
                <a:lnTo>
                  <a:pt x="276" y="171"/>
                </a:lnTo>
                <a:lnTo>
                  <a:pt x="3" y="14"/>
                </a:lnTo>
                <a:lnTo>
                  <a:pt x="11" y="0"/>
                </a:lnTo>
                <a:close/>
                <a:moveTo>
                  <a:pt x="286" y="156"/>
                </a:moveTo>
                <a:lnTo>
                  <a:pt x="288" y="158"/>
                </a:lnTo>
                <a:lnTo>
                  <a:pt x="290" y="161"/>
                </a:lnTo>
                <a:lnTo>
                  <a:pt x="290" y="165"/>
                </a:lnTo>
                <a:lnTo>
                  <a:pt x="288" y="167"/>
                </a:lnTo>
                <a:lnTo>
                  <a:pt x="286" y="169"/>
                </a:lnTo>
                <a:lnTo>
                  <a:pt x="284" y="171"/>
                </a:lnTo>
                <a:lnTo>
                  <a:pt x="280" y="171"/>
                </a:lnTo>
                <a:lnTo>
                  <a:pt x="276" y="171"/>
                </a:lnTo>
                <a:lnTo>
                  <a:pt x="286" y="15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6" name="Freeform 16"/>
          <p:cNvSpPr>
            <a:spLocks noEditPoints="1"/>
          </p:cNvSpPr>
          <p:nvPr/>
        </p:nvSpPr>
        <p:spPr bwMode="auto">
          <a:xfrm>
            <a:off x="4972050" y="2825750"/>
            <a:ext cx="33338" cy="639763"/>
          </a:xfrm>
          <a:custGeom>
            <a:avLst/>
            <a:gdLst>
              <a:gd name="T0" fmla="*/ 0 w 17"/>
              <a:gd name="T1" fmla="*/ 25682462 h 334"/>
              <a:gd name="T2" fmla="*/ 7691273 w 17"/>
              <a:gd name="T3" fmla="*/ 18344342 h 334"/>
              <a:gd name="T4" fmla="*/ 15382545 w 17"/>
              <a:gd name="T5" fmla="*/ 11006222 h 334"/>
              <a:gd name="T6" fmla="*/ 23073818 w 17"/>
              <a:gd name="T7" fmla="*/ 7338120 h 334"/>
              <a:gd name="T8" fmla="*/ 34612688 w 17"/>
              <a:gd name="T9" fmla="*/ 0 h 334"/>
              <a:gd name="T10" fmla="*/ 42303961 w 17"/>
              <a:gd name="T11" fmla="*/ 7338120 h 334"/>
              <a:gd name="T12" fmla="*/ 57686506 w 17"/>
              <a:gd name="T13" fmla="*/ 11006222 h 334"/>
              <a:gd name="T14" fmla="*/ 57686506 w 17"/>
              <a:gd name="T15" fmla="*/ 18344342 h 334"/>
              <a:gd name="T16" fmla="*/ 65377779 w 17"/>
              <a:gd name="T17" fmla="*/ 33020582 h 334"/>
              <a:gd name="T18" fmla="*/ 0 w 17"/>
              <a:gd name="T19" fmla="*/ 25682462 h 334"/>
              <a:gd name="T20" fmla="*/ 65377779 w 17"/>
              <a:gd name="T21" fmla="*/ 33020582 h 334"/>
              <a:gd name="T22" fmla="*/ 65377779 w 17"/>
              <a:gd name="T23" fmla="*/ 1196086730 h 334"/>
              <a:gd name="T24" fmla="*/ 7691273 w 17"/>
              <a:gd name="T25" fmla="*/ 1196086730 h 334"/>
              <a:gd name="T26" fmla="*/ 0 w 17"/>
              <a:gd name="T27" fmla="*/ 25682462 h 334"/>
              <a:gd name="T28" fmla="*/ 65377779 w 17"/>
              <a:gd name="T29" fmla="*/ 33020582 h 334"/>
              <a:gd name="T30" fmla="*/ 65377779 w 17"/>
              <a:gd name="T31" fmla="*/ 1196086730 h 334"/>
              <a:gd name="T32" fmla="*/ 65377779 w 17"/>
              <a:gd name="T33" fmla="*/ 1210762970 h 334"/>
              <a:gd name="T34" fmla="*/ 57686506 w 17"/>
              <a:gd name="T35" fmla="*/ 1218101090 h 334"/>
              <a:gd name="T36" fmla="*/ 49995234 w 17"/>
              <a:gd name="T37" fmla="*/ 1225439210 h 334"/>
              <a:gd name="T38" fmla="*/ 34612688 w 17"/>
              <a:gd name="T39" fmla="*/ 1225439210 h 334"/>
              <a:gd name="T40" fmla="*/ 23073818 w 17"/>
              <a:gd name="T41" fmla="*/ 1225439210 h 334"/>
              <a:gd name="T42" fmla="*/ 15382545 w 17"/>
              <a:gd name="T43" fmla="*/ 1218101090 h 334"/>
              <a:gd name="T44" fmla="*/ 7691273 w 17"/>
              <a:gd name="T45" fmla="*/ 1210762970 h 334"/>
              <a:gd name="T46" fmla="*/ 7691273 w 17"/>
              <a:gd name="T47" fmla="*/ 1196086730 h 334"/>
              <a:gd name="T48" fmla="*/ 65377779 w 17"/>
              <a:gd name="T49" fmla="*/ 1196086730 h 3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34">
                <a:moveTo>
                  <a:pt x="0" y="7"/>
                </a:move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1" y="2"/>
                </a:lnTo>
                <a:lnTo>
                  <a:pt x="15" y="3"/>
                </a:lnTo>
                <a:lnTo>
                  <a:pt x="15" y="5"/>
                </a:lnTo>
                <a:lnTo>
                  <a:pt x="17" y="9"/>
                </a:lnTo>
                <a:lnTo>
                  <a:pt x="0" y="7"/>
                </a:lnTo>
                <a:close/>
                <a:moveTo>
                  <a:pt x="17" y="9"/>
                </a:moveTo>
                <a:lnTo>
                  <a:pt x="17" y="326"/>
                </a:lnTo>
                <a:lnTo>
                  <a:pt x="2" y="326"/>
                </a:lnTo>
                <a:lnTo>
                  <a:pt x="0" y="7"/>
                </a:lnTo>
                <a:lnTo>
                  <a:pt x="17" y="9"/>
                </a:lnTo>
                <a:close/>
                <a:moveTo>
                  <a:pt x="17" y="326"/>
                </a:moveTo>
                <a:lnTo>
                  <a:pt x="17" y="330"/>
                </a:lnTo>
                <a:lnTo>
                  <a:pt x="15" y="332"/>
                </a:lnTo>
                <a:lnTo>
                  <a:pt x="13" y="334"/>
                </a:lnTo>
                <a:lnTo>
                  <a:pt x="9" y="334"/>
                </a:lnTo>
                <a:lnTo>
                  <a:pt x="6" y="334"/>
                </a:lnTo>
                <a:lnTo>
                  <a:pt x="4" y="332"/>
                </a:lnTo>
                <a:lnTo>
                  <a:pt x="2" y="330"/>
                </a:lnTo>
                <a:lnTo>
                  <a:pt x="2" y="326"/>
                </a:lnTo>
                <a:lnTo>
                  <a:pt x="17" y="32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Freeform 17"/>
          <p:cNvSpPr>
            <a:spLocks noEditPoints="1"/>
          </p:cNvSpPr>
          <p:nvPr/>
        </p:nvSpPr>
        <p:spPr bwMode="auto">
          <a:xfrm>
            <a:off x="4976813" y="2516188"/>
            <a:ext cx="550862" cy="342900"/>
          </a:xfrm>
          <a:custGeom>
            <a:avLst/>
            <a:gdLst>
              <a:gd name="T0" fmla="*/ 1009739610 w 288"/>
              <a:gd name="T1" fmla="*/ 7338826 h 179"/>
              <a:gd name="T2" fmla="*/ 1017057658 w 288"/>
              <a:gd name="T3" fmla="*/ 0 h 179"/>
              <a:gd name="T4" fmla="*/ 1031691843 w 288"/>
              <a:gd name="T5" fmla="*/ 0 h 179"/>
              <a:gd name="T6" fmla="*/ 1039007979 w 288"/>
              <a:gd name="T7" fmla="*/ 7338826 h 179"/>
              <a:gd name="T8" fmla="*/ 1053642163 w 288"/>
              <a:gd name="T9" fmla="*/ 14679568 h 179"/>
              <a:gd name="T10" fmla="*/ 1053642163 w 288"/>
              <a:gd name="T11" fmla="*/ 29357221 h 179"/>
              <a:gd name="T12" fmla="*/ 1053642163 w 288"/>
              <a:gd name="T13" fmla="*/ 36696047 h 179"/>
              <a:gd name="T14" fmla="*/ 1046326027 w 288"/>
              <a:gd name="T15" fmla="*/ 51375615 h 179"/>
              <a:gd name="T16" fmla="*/ 1039007979 w 288"/>
              <a:gd name="T17" fmla="*/ 58714441 h 179"/>
              <a:gd name="T18" fmla="*/ 1009739610 w 288"/>
              <a:gd name="T19" fmla="*/ 7338826 h 179"/>
              <a:gd name="T20" fmla="*/ 1039007979 w 288"/>
              <a:gd name="T21" fmla="*/ 58714441 h 179"/>
              <a:gd name="T22" fmla="*/ 40243529 w 288"/>
              <a:gd name="T23" fmla="*/ 649534973 h 179"/>
              <a:gd name="T24" fmla="*/ 14634185 w 288"/>
              <a:gd name="T25" fmla="*/ 601827813 h 179"/>
              <a:gd name="T26" fmla="*/ 1009739610 w 288"/>
              <a:gd name="T27" fmla="*/ 7338826 h 179"/>
              <a:gd name="T28" fmla="*/ 1039007979 w 288"/>
              <a:gd name="T29" fmla="*/ 58714441 h 179"/>
              <a:gd name="T30" fmla="*/ 40243529 w 288"/>
              <a:gd name="T31" fmla="*/ 649534973 h 179"/>
              <a:gd name="T32" fmla="*/ 25609345 w 288"/>
              <a:gd name="T33" fmla="*/ 656873799 h 179"/>
              <a:gd name="T34" fmla="*/ 21950321 w 288"/>
              <a:gd name="T35" fmla="*/ 656873799 h 179"/>
              <a:gd name="T36" fmla="*/ 7316136 w 288"/>
              <a:gd name="T37" fmla="*/ 649534973 h 179"/>
              <a:gd name="T38" fmla="*/ 0 w 288"/>
              <a:gd name="T39" fmla="*/ 642194231 h 179"/>
              <a:gd name="T40" fmla="*/ 0 w 288"/>
              <a:gd name="T41" fmla="*/ 627516578 h 179"/>
              <a:gd name="T42" fmla="*/ 0 w 288"/>
              <a:gd name="T43" fmla="*/ 612837010 h 179"/>
              <a:gd name="T44" fmla="*/ 0 w 288"/>
              <a:gd name="T45" fmla="*/ 605498184 h 179"/>
              <a:gd name="T46" fmla="*/ 14634185 w 288"/>
              <a:gd name="T47" fmla="*/ 601827813 h 179"/>
              <a:gd name="T48" fmla="*/ 40243529 w 288"/>
              <a:gd name="T49" fmla="*/ 649534973 h 1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9">
                <a:moveTo>
                  <a:pt x="276" y="2"/>
                </a:moveTo>
                <a:lnTo>
                  <a:pt x="278" y="0"/>
                </a:lnTo>
                <a:lnTo>
                  <a:pt x="282" y="0"/>
                </a:lnTo>
                <a:lnTo>
                  <a:pt x="284" y="2"/>
                </a:lnTo>
                <a:lnTo>
                  <a:pt x="288" y="4"/>
                </a:lnTo>
                <a:lnTo>
                  <a:pt x="288" y="8"/>
                </a:lnTo>
                <a:lnTo>
                  <a:pt x="288" y="10"/>
                </a:lnTo>
                <a:lnTo>
                  <a:pt x="286" y="14"/>
                </a:lnTo>
                <a:lnTo>
                  <a:pt x="284" y="16"/>
                </a:lnTo>
                <a:lnTo>
                  <a:pt x="276" y="2"/>
                </a:lnTo>
                <a:close/>
                <a:moveTo>
                  <a:pt x="284" y="16"/>
                </a:moveTo>
                <a:lnTo>
                  <a:pt x="11" y="177"/>
                </a:lnTo>
                <a:lnTo>
                  <a:pt x="4" y="164"/>
                </a:lnTo>
                <a:lnTo>
                  <a:pt x="276" y="2"/>
                </a:lnTo>
                <a:lnTo>
                  <a:pt x="284" y="16"/>
                </a:lnTo>
                <a:close/>
                <a:moveTo>
                  <a:pt x="11" y="177"/>
                </a:moveTo>
                <a:lnTo>
                  <a:pt x="7" y="179"/>
                </a:lnTo>
                <a:lnTo>
                  <a:pt x="6" y="179"/>
                </a:lnTo>
                <a:lnTo>
                  <a:pt x="2" y="177"/>
                </a:lnTo>
                <a:lnTo>
                  <a:pt x="0" y="175"/>
                </a:lnTo>
                <a:lnTo>
                  <a:pt x="0" y="171"/>
                </a:lnTo>
                <a:lnTo>
                  <a:pt x="0" y="167"/>
                </a:lnTo>
                <a:lnTo>
                  <a:pt x="0" y="165"/>
                </a:lnTo>
                <a:lnTo>
                  <a:pt x="4" y="164"/>
                </a:lnTo>
                <a:lnTo>
                  <a:pt x="11" y="17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8" name="Freeform 18"/>
          <p:cNvSpPr>
            <a:spLocks noEditPoints="1"/>
          </p:cNvSpPr>
          <p:nvPr/>
        </p:nvSpPr>
        <p:spPr bwMode="auto">
          <a:xfrm>
            <a:off x="5497513" y="2516188"/>
            <a:ext cx="555625" cy="330200"/>
          </a:xfrm>
          <a:custGeom>
            <a:avLst/>
            <a:gdLst>
              <a:gd name="T0" fmla="*/ 1053535890 w 290"/>
              <a:gd name="T1" fmla="*/ 575597769 h 173"/>
              <a:gd name="T2" fmla="*/ 1057206847 w 290"/>
              <a:gd name="T3" fmla="*/ 582883164 h 173"/>
              <a:gd name="T4" fmla="*/ 1064548761 w 290"/>
              <a:gd name="T5" fmla="*/ 590170468 h 173"/>
              <a:gd name="T6" fmla="*/ 1064548761 w 290"/>
              <a:gd name="T7" fmla="*/ 601099516 h 173"/>
              <a:gd name="T8" fmla="*/ 1057206847 w 290"/>
              <a:gd name="T9" fmla="*/ 615670306 h 173"/>
              <a:gd name="T10" fmla="*/ 1053535890 w 290"/>
              <a:gd name="T11" fmla="*/ 622957610 h 173"/>
              <a:gd name="T12" fmla="*/ 1046193976 w 290"/>
              <a:gd name="T13" fmla="*/ 630243006 h 173"/>
              <a:gd name="T14" fmla="*/ 1031510149 w 290"/>
              <a:gd name="T15" fmla="*/ 630243006 h 173"/>
              <a:gd name="T16" fmla="*/ 1016828237 w 290"/>
              <a:gd name="T17" fmla="*/ 622957610 h 173"/>
              <a:gd name="T18" fmla="*/ 1053535890 w 290"/>
              <a:gd name="T19" fmla="*/ 575597769 h 173"/>
              <a:gd name="T20" fmla="*/ 1016828237 w 290"/>
              <a:gd name="T21" fmla="*/ 622957610 h 173"/>
              <a:gd name="T22" fmla="*/ 14683828 w 290"/>
              <a:gd name="T23" fmla="*/ 58288889 h 173"/>
              <a:gd name="T24" fmla="*/ 44049567 w 290"/>
              <a:gd name="T25" fmla="*/ 7285395 h 173"/>
              <a:gd name="T26" fmla="*/ 1053535890 w 290"/>
              <a:gd name="T27" fmla="*/ 575597769 h 173"/>
              <a:gd name="T28" fmla="*/ 1016828237 w 290"/>
              <a:gd name="T29" fmla="*/ 622957610 h 173"/>
              <a:gd name="T30" fmla="*/ 14683828 w 290"/>
              <a:gd name="T31" fmla="*/ 58288889 h 173"/>
              <a:gd name="T32" fmla="*/ 7341914 w 290"/>
              <a:gd name="T33" fmla="*/ 51001585 h 173"/>
              <a:gd name="T34" fmla="*/ 0 w 290"/>
              <a:gd name="T35" fmla="*/ 36430794 h 173"/>
              <a:gd name="T36" fmla="*/ 0 w 290"/>
              <a:gd name="T37" fmla="*/ 29143490 h 173"/>
              <a:gd name="T38" fmla="*/ 0 w 290"/>
              <a:gd name="T39" fmla="*/ 14572699 h 173"/>
              <a:gd name="T40" fmla="*/ 7341914 w 290"/>
              <a:gd name="T41" fmla="*/ 7285395 h 173"/>
              <a:gd name="T42" fmla="*/ 22025741 w 290"/>
              <a:gd name="T43" fmla="*/ 0 h 173"/>
              <a:gd name="T44" fmla="*/ 29367655 w 290"/>
              <a:gd name="T45" fmla="*/ 0 h 173"/>
              <a:gd name="T46" fmla="*/ 44049567 w 290"/>
              <a:gd name="T47" fmla="*/ 7285395 h 173"/>
              <a:gd name="T48" fmla="*/ 14683828 w 290"/>
              <a:gd name="T49" fmla="*/ 58288889 h 17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3">
                <a:moveTo>
                  <a:pt x="287" y="158"/>
                </a:moveTo>
                <a:lnTo>
                  <a:pt x="288" y="160"/>
                </a:lnTo>
                <a:lnTo>
                  <a:pt x="290" y="162"/>
                </a:lnTo>
                <a:lnTo>
                  <a:pt x="290" y="165"/>
                </a:lnTo>
                <a:lnTo>
                  <a:pt x="288" y="169"/>
                </a:lnTo>
                <a:lnTo>
                  <a:pt x="287" y="171"/>
                </a:lnTo>
                <a:lnTo>
                  <a:pt x="285" y="173"/>
                </a:lnTo>
                <a:lnTo>
                  <a:pt x="281" y="173"/>
                </a:lnTo>
                <a:lnTo>
                  <a:pt x="277" y="171"/>
                </a:lnTo>
                <a:lnTo>
                  <a:pt x="287" y="158"/>
                </a:lnTo>
                <a:close/>
                <a:moveTo>
                  <a:pt x="277" y="171"/>
                </a:moveTo>
                <a:lnTo>
                  <a:pt x="4" y="16"/>
                </a:lnTo>
                <a:lnTo>
                  <a:pt x="12" y="2"/>
                </a:lnTo>
                <a:lnTo>
                  <a:pt x="287" y="158"/>
                </a:lnTo>
                <a:lnTo>
                  <a:pt x="277" y="171"/>
                </a:lnTo>
                <a:close/>
                <a:moveTo>
                  <a:pt x="4" y="16"/>
                </a:move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12" y="2"/>
                </a:lnTo>
                <a:lnTo>
                  <a:pt x="4" y="1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6019800" y="2814638"/>
            <a:ext cx="33338" cy="639762"/>
          </a:xfrm>
          <a:custGeom>
            <a:avLst/>
            <a:gdLst>
              <a:gd name="T0" fmla="*/ 65377779 w 17"/>
              <a:gd name="T1" fmla="*/ 1196082945 h 334"/>
              <a:gd name="T2" fmla="*/ 65377779 w 17"/>
              <a:gd name="T3" fmla="*/ 1210759162 h 334"/>
              <a:gd name="T4" fmla="*/ 57686506 w 17"/>
              <a:gd name="T5" fmla="*/ 1218097271 h 334"/>
              <a:gd name="T6" fmla="*/ 46149597 w 17"/>
              <a:gd name="T7" fmla="*/ 1225435379 h 334"/>
              <a:gd name="T8" fmla="*/ 38458325 w 17"/>
              <a:gd name="T9" fmla="*/ 1225435379 h 334"/>
              <a:gd name="T10" fmla="*/ 23073818 w 17"/>
              <a:gd name="T11" fmla="*/ 1225435379 h 334"/>
              <a:gd name="T12" fmla="*/ 15382545 w 17"/>
              <a:gd name="T13" fmla="*/ 1218097271 h 334"/>
              <a:gd name="T14" fmla="*/ 7691273 w 17"/>
              <a:gd name="T15" fmla="*/ 1210759162 h 334"/>
              <a:gd name="T16" fmla="*/ 7691273 w 17"/>
              <a:gd name="T17" fmla="*/ 1196082945 h 334"/>
              <a:gd name="T18" fmla="*/ 65377779 w 17"/>
              <a:gd name="T19" fmla="*/ 1196082945 h 334"/>
              <a:gd name="T20" fmla="*/ 7691273 w 17"/>
              <a:gd name="T21" fmla="*/ 1196082945 h 334"/>
              <a:gd name="T22" fmla="*/ 0 w 17"/>
              <a:gd name="T23" fmla="*/ 29352434 h 334"/>
              <a:gd name="T24" fmla="*/ 65377779 w 17"/>
              <a:gd name="T25" fmla="*/ 33020530 h 334"/>
              <a:gd name="T26" fmla="*/ 65377779 w 17"/>
              <a:gd name="T27" fmla="*/ 1196082945 h 334"/>
              <a:gd name="T28" fmla="*/ 7691273 w 17"/>
              <a:gd name="T29" fmla="*/ 1196082945 h 334"/>
              <a:gd name="T30" fmla="*/ 0 w 17"/>
              <a:gd name="T31" fmla="*/ 29352434 h 334"/>
              <a:gd name="T32" fmla="*/ 7691273 w 17"/>
              <a:gd name="T33" fmla="*/ 22014325 h 334"/>
              <a:gd name="T34" fmla="*/ 15382545 w 17"/>
              <a:gd name="T35" fmla="*/ 14676217 h 334"/>
              <a:gd name="T36" fmla="*/ 23073818 w 17"/>
              <a:gd name="T37" fmla="*/ 7338108 h 334"/>
              <a:gd name="T38" fmla="*/ 38458325 w 17"/>
              <a:gd name="T39" fmla="*/ 0 h 334"/>
              <a:gd name="T40" fmla="*/ 46149597 w 17"/>
              <a:gd name="T41" fmla="*/ 7338108 h 334"/>
              <a:gd name="T42" fmla="*/ 53840870 w 17"/>
              <a:gd name="T43" fmla="*/ 14676217 h 334"/>
              <a:gd name="T44" fmla="*/ 57686506 w 17"/>
              <a:gd name="T45" fmla="*/ 22014325 h 334"/>
              <a:gd name="T46" fmla="*/ 65377779 w 17"/>
              <a:gd name="T47" fmla="*/ 33020530 h 334"/>
              <a:gd name="T48" fmla="*/ 0 w 17"/>
              <a:gd name="T49" fmla="*/ 29352434 h 3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34">
                <a:moveTo>
                  <a:pt x="17" y="326"/>
                </a:moveTo>
                <a:lnTo>
                  <a:pt x="17" y="330"/>
                </a:lnTo>
                <a:lnTo>
                  <a:pt x="15" y="332"/>
                </a:lnTo>
                <a:lnTo>
                  <a:pt x="12" y="334"/>
                </a:lnTo>
                <a:lnTo>
                  <a:pt x="10" y="334"/>
                </a:lnTo>
                <a:lnTo>
                  <a:pt x="6" y="334"/>
                </a:lnTo>
                <a:lnTo>
                  <a:pt x="4" y="332"/>
                </a:lnTo>
                <a:lnTo>
                  <a:pt x="2" y="330"/>
                </a:lnTo>
                <a:lnTo>
                  <a:pt x="2" y="326"/>
                </a:lnTo>
                <a:lnTo>
                  <a:pt x="17" y="326"/>
                </a:lnTo>
                <a:close/>
                <a:moveTo>
                  <a:pt x="2" y="326"/>
                </a:moveTo>
                <a:lnTo>
                  <a:pt x="0" y="8"/>
                </a:lnTo>
                <a:lnTo>
                  <a:pt x="17" y="9"/>
                </a:lnTo>
                <a:lnTo>
                  <a:pt x="17" y="326"/>
                </a:lnTo>
                <a:lnTo>
                  <a:pt x="2" y="326"/>
                </a:lnTo>
                <a:close/>
                <a:moveTo>
                  <a:pt x="0" y="8"/>
                </a:move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2" y="2"/>
                </a:lnTo>
                <a:lnTo>
                  <a:pt x="14" y="4"/>
                </a:lnTo>
                <a:lnTo>
                  <a:pt x="15" y="6"/>
                </a:lnTo>
                <a:lnTo>
                  <a:pt x="17" y="9"/>
                </a:lnTo>
                <a:lnTo>
                  <a:pt x="0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5497513" y="3422650"/>
            <a:ext cx="555625" cy="339725"/>
          </a:xfrm>
          <a:custGeom>
            <a:avLst/>
            <a:gdLst>
              <a:gd name="T0" fmla="*/ 51391481 w 290"/>
              <a:gd name="T1" fmla="*/ 652051275 h 177"/>
              <a:gd name="T2" fmla="*/ 36707653 w 290"/>
              <a:gd name="T3" fmla="*/ 652051275 h 177"/>
              <a:gd name="T4" fmla="*/ 22025741 w 290"/>
              <a:gd name="T5" fmla="*/ 652051275 h 177"/>
              <a:gd name="T6" fmla="*/ 14683828 w 290"/>
              <a:gd name="T7" fmla="*/ 652051275 h 177"/>
              <a:gd name="T8" fmla="*/ 7341914 w 290"/>
              <a:gd name="T9" fmla="*/ 637316423 h 177"/>
              <a:gd name="T10" fmla="*/ 0 w 290"/>
              <a:gd name="T11" fmla="*/ 629948037 h 177"/>
              <a:gd name="T12" fmla="*/ 0 w 290"/>
              <a:gd name="T13" fmla="*/ 615211265 h 177"/>
              <a:gd name="T14" fmla="*/ 7341914 w 290"/>
              <a:gd name="T15" fmla="*/ 607844799 h 177"/>
              <a:gd name="T16" fmla="*/ 14683828 w 290"/>
              <a:gd name="T17" fmla="*/ 604159646 h 177"/>
              <a:gd name="T18" fmla="*/ 51391481 w 290"/>
              <a:gd name="T19" fmla="*/ 652051275 h 177"/>
              <a:gd name="T20" fmla="*/ 14683828 w 290"/>
              <a:gd name="T21" fmla="*/ 604159646 h 177"/>
              <a:gd name="T22" fmla="*/ 1024170151 w 290"/>
              <a:gd name="T23" fmla="*/ 0 h 177"/>
              <a:gd name="T24" fmla="*/ 1053535890 w 290"/>
              <a:gd name="T25" fmla="*/ 58943247 h 177"/>
              <a:gd name="T26" fmla="*/ 51391481 w 290"/>
              <a:gd name="T27" fmla="*/ 652051275 h 177"/>
              <a:gd name="T28" fmla="*/ 14683828 w 290"/>
              <a:gd name="T29" fmla="*/ 604159646 h 177"/>
              <a:gd name="T30" fmla="*/ 1024170151 w 290"/>
              <a:gd name="T31" fmla="*/ 0 h 177"/>
              <a:gd name="T32" fmla="*/ 1031510149 w 290"/>
              <a:gd name="T33" fmla="*/ 0 h 177"/>
              <a:gd name="T34" fmla="*/ 1046193976 w 290"/>
              <a:gd name="T35" fmla="*/ 0 h 177"/>
              <a:gd name="T36" fmla="*/ 1053535890 w 290"/>
              <a:gd name="T37" fmla="*/ 7368386 h 177"/>
              <a:gd name="T38" fmla="*/ 1057206847 w 290"/>
              <a:gd name="T39" fmla="*/ 14734852 h 177"/>
              <a:gd name="T40" fmla="*/ 1064548761 w 290"/>
              <a:gd name="T41" fmla="*/ 22103238 h 177"/>
              <a:gd name="T42" fmla="*/ 1064548761 w 290"/>
              <a:gd name="T43" fmla="*/ 36840009 h 177"/>
              <a:gd name="T44" fmla="*/ 1057206847 w 290"/>
              <a:gd name="T45" fmla="*/ 44206476 h 177"/>
              <a:gd name="T46" fmla="*/ 1053535890 w 290"/>
              <a:gd name="T47" fmla="*/ 58943247 h 177"/>
              <a:gd name="T48" fmla="*/ 1024170151 w 290"/>
              <a:gd name="T49" fmla="*/ 0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7">
                <a:moveTo>
                  <a:pt x="14" y="177"/>
                </a:moveTo>
                <a:lnTo>
                  <a:pt x="10" y="177"/>
                </a:lnTo>
                <a:lnTo>
                  <a:pt x="6" y="177"/>
                </a:lnTo>
                <a:lnTo>
                  <a:pt x="4" y="177"/>
                </a:lnTo>
                <a:lnTo>
                  <a:pt x="2" y="173"/>
                </a:lnTo>
                <a:lnTo>
                  <a:pt x="0" y="171"/>
                </a:lnTo>
                <a:lnTo>
                  <a:pt x="0" y="167"/>
                </a:lnTo>
                <a:lnTo>
                  <a:pt x="2" y="165"/>
                </a:lnTo>
                <a:lnTo>
                  <a:pt x="4" y="164"/>
                </a:lnTo>
                <a:lnTo>
                  <a:pt x="14" y="177"/>
                </a:lnTo>
                <a:close/>
                <a:moveTo>
                  <a:pt x="4" y="164"/>
                </a:moveTo>
                <a:lnTo>
                  <a:pt x="279" y="0"/>
                </a:lnTo>
                <a:lnTo>
                  <a:pt x="287" y="16"/>
                </a:lnTo>
                <a:lnTo>
                  <a:pt x="14" y="177"/>
                </a:lnTo>
                <a:lnTo>
                  <a:pt x="4" y="164"/>
                </a:lnTo>
                <a:close/>
                <a:moveTo>
                  <a:pt x="279" y="0"/>
                </a:moveTo>
                <a:lnTo>
                  <a:pt x="281" y="0"/>
                </a:lnTo>
                <a:lnTo>
                  <a:pt x="285" y="0"/>
                </a:lnTo>
                <a:lnTo>
                  <a:pt x="287" y="2"/>
                </a:lnTo>
                <a:lnTo>
                  <a:pt x="288" y="4"/>
                </a:lnTo>
                <a:lnTo>
                  <a:pt x="290" y="6"/>
                </a:lnTo>
                <a:lnTo>
                  <a:pt x="290" y="10"/>
                </a:lnTo>
                <a:lnTo>
                  <a:pt x="288" y="12"/>
                </a:lnTo>
                <a:lnTo>
                  <a:pt x="287" y="16"/>
                </a:lnTo>
                <a:lnTo>
                  <a:pt x="279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6813" y="3435350"/>
            <a:ext cx="555625" cy="327025"/>
          </a:xfrm>
          <a:custGeom>
            <a:avLst/>
            <a:gdLst>
              <a:gd name="T0" fmla="*/ 14683828 w 290"/>
              <a:gd name="T1" fmla="*/ 58518351 h 171"/>
              <a:gd name="T2" fmla="*/ 7341914 w 290"/>
              <a:gd name="T3" fmla="*/ 43888285 h 171"/>
              <a:gd name="T4" fmla="*/ 0 w 290"/>
              <a:gd name="T5" fmla="*/ 36573252 h 171"/>
              <a:gd name="T6" fmla="*/ 0 w 290"/>
              <a:gd name="T7" fmla="*/ 21945099 h 171"/>
              <a:gd name="T8" fmla="*/ 0 w 290"/>
              <a:gd name="T9" fmla="*/ 14630066 h 171"/>
              <a:gd name="T10" fmla="*/ 7341914 w 290"/>
              <a:gd name="T11" fmla="*/ 7315033 h 171"/>
              <a:gd name="T12" fmla="*/ 22025741 w 290"/>
              <a:gd name="T13" fmla="*/ 0 h 171"/>
              <a:gd name="T14" fmla="*/ 25696698 w 290"/>
              <a:gd name="T15" fmla="*/ 0 h 171"/>
              <a:gd name="T16" fmla="*/ 40378610 w 290"/>
              <a:gd name="T17" fmla="*/ 0 h 171"/>
              <a:gd name="T18" fmla="*/ 14683828 w 290"/>
              <a:gd name="T19" fmla="*/ 58518351 h 171"/>
              <a:gd name="T20" fmla="*/ 40378610 w 290"/>
              <a:gd name="T21" fmla="*/ 0 h 171"/>
              <a:gd name="T22" fmla="*/ 1049864933 w 290"/>
              <a:gd name="T23" fmla="*/ 577864650 h 171"/>
              <a:gd name="T24" fmla="*/ 1013157280 w 290"/>
              <a:gd name="T25" fmla="*/ 625411407 h 171"/>
              <a:gd name="T26" fmla="*/ 14683828 w 290"/>
              <a:gd name="T27" fmla="*/ 58518351 h 171"/>
              <a:gd name="T28" fmla="*/ 40378610 w 290"/>
              <a:gd name="T29" fmla="*/ 0 h 171"/>
              <a:gd name="T30" fmla="*/ 1049864933 w 290"/>
              <a:gd name="T31" fmla="*/ 577864650 h 171"/>
              <a:gd name="T32" fmla="*/ 1057206847 w 290"/>
              <a:gd name="T33" fmla="*/ 581523122 h 171"/>
              <a:gd name="T34" fmla="*/ 1057206847 w 290"/>
              <a:gd name="T35" fmla="*/ 588838155 h 171"/>
              <a:gd name="T36" fmla="*/ 1064548761 w 290"/>
              <a:gd name="T37" fmla="*/ 603466308 h 171"/>
              <a:gd name="T38" fmla="*/ 1057206847 w 290"/>
              <a:gd name="T39" fmla="*/ 610781341 h 171"/>
              <a:gd name="T40" fmla="*/ 1049864933 w 290"/>
              <a:gd name="T41" fmla="*/ 625411407 h 171"/>
              <a:gd name="T42" fmla="*/ 1042523019 w 290"/>
              <a:gd name="T43" fmla="*/ 625411407 h 171"/>
              <a:gd name="T44" fmla="*/ 1027841108 w 290"/>
              <a:gd name="T45" fmla="*/ 625411407 h 171"/>
              <a:gd name="T46" fmla="*/ 1013157280 w 290"/>
              <a:gd name="T47" fmla="*/ 625411407 h 171"/>
              <a:gd name="T48" fmla="*/ 1049864933 w 290"/>
              <a:gd name="T49" fmla="*/ 577864650 h 1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1">
                <a:moveTo>
                  <a:pt x="4" y="16"/>
                </a:move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7" y="0"/>
                </a:lnTo>
                <a:lnTo>
                  <a:pt x="11" y="0"/>
                </a:lnTo>
                <a:lnTo>
                  <a:pt x="4" y="16"/>
                </a:lnTo>
                <a:close/>
                <a:moveTo>
                  <a:pt x="11" y="0"/>
                </a:moveTo>
                <a:lnTo>
                  <a:pt x="286" y="158"/>
                </a:lnTo>
                <a:lnTo>
                  <a:pt x="276" y="171"/>
                </a:lnTo>
                <a:lnTo>
                  <a:pt x="4" y="16"/>
                </a:lnTo>
                <a:lnTo>
                  <a:pt x="11" y="0"/>
                </a:lnTo>
                <a:close/>
                <a:moveTo>
                  <a:pt x="286" y="158"/>
                </a:moveTo>
                <a:lnTo>
                  <a:pt x="288" y="159"/>
                </a:lnTo>
                <a:lnTo>
                  <a:pt x="288" y="161"/>
                </a:lnTo>
                <a:lnTo>
                  <a:pt x="290" y="165"/>
                </a:lnTo>
                <a:lnTo>
                  <a:pt x="288" y="167"/>
                </a:lnTo>
                <a:lnTo>
                  <a:pt x="286" y="171"/>
                </a:lnTo>
                <a:lnTo>
                  <a:pt x="284" y="171"/>
                </a:lnTo>
                <a:lnTo>
                  <a:pt x="280" y="171"/>
                </a:lnTo>
                <a:lnTo>
                  <a:pt x="276" y="171"/>
                </a:lnTo>
                <a:lnTo>
                  <a:pt x="286" y="15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3554413" y="3678238"/>
            <a:ext cx="771525" cy="769937"/>
          </a:xfrm>
          <a:custGeom>
            <a:avLst/>
            <a:gdLst>
              <a:gd name="T0" fmla="*/ 1073884307 w 403"/>
              <a:gd name="T1" fmla="*/ 138703291 h 403"/>
              <a:gd name="T2" fmla="*/ 1073884307 w 403"/>
              <a:gd name="T3" fmla="*/ 146003363 h 403"/>
              <a:gd name="T4" fmla="*/ 1073884307 w 403"/>
              <a:gd name="T5" fmla="*/ 146003363 h 403"/>
              <a:gd name="T6" fmla="*/ 1279131016 w 403"/>
              <a:gd name="T7" fmla="*/ 229953244 h 403"/>
              <a:gd name="T8" fmla="*/ 1425737996 w 403"/>
              <a:gd name="T9" fmla="*/ 467208470 h 403"/>
              <a:gd name="T10" fmla="*/ 1348769284 w 403"/>
              <a:gd name="T11" fmla="*/ 434357188 h 403"/>
              <a:gd name="T12" fmla="*/ 1187503329 w 403"/>
              <a:gd name="T13" fmla="*/ 222653171 h 403"/>
              <a:gd name="T14" fmla="*/ 1447727416 w 403"/>
              <a:gd name="T15" fmla="*/ 540209197 h 403"/>
              <a:gd name="T16" fmla="*/ 1469718750 w 403"/>
              <a:gd name="T17" fmla="*/ 817613868 h 403"/>
              <a:gd name="T18" fmla="*/ 1378091063 w 403"/>
              <a:gd name="T19" fmla="*/ 1098669531 h 403"/>
              <a:gd name="T20" fmla="*/ 1407410927 w 403"/>
              <a:gd name="T21" fmla="*/ 883314522 h 403"/>
              <a:gd name="T22" fmla="*/ 1407410927 w 403"/>
              <a:gd name="T23" fmla="*/ 616860915 h 403"/>
              <a:gd name="T24" fmla="*/ 1330444129 w 403"/>
              <a:gd name="T25" fmla="*/ 1069467330 h 403"/>
              <a:gd name="T26" fmla="*/ 1378091063 w 403"/>
              <a:gd name="T27" fmla="*/ 1098669531 h 403"/>
              <a:gd name="T28" fmla="*/ 1330444129 w 403"/>
              <a:gd name="T29" fmla="*/ 1069467330 h 403"/>
              <a:gd name="T30" fmla="*/ 1330444129 w 403"/>
              <a:gd name="T31" fmla="*/ 1069467330 h 403"/>
              <a:gd name="T32" fmla="*/ 1330444129 w 403"/>
              <a:gd name="T33" fmla="*/ 1069467330 h 403"/>
              <a:gd name="T34" fmla="*/ 1330444129 w 403"/>
              <a:gd name="T35" fmla="*/ 1069467330 h 403"/>
              <a:gd name="T36" fmla="*/ 1330444129 w 403"/>
              <a:gd name="T37" fmla="*/ 1069467330 h 403"/>
              <a:gd name="T38" fmla="*/ 1238814528 w 403"/>
              <a:gd name="T39" fmla="*/ 1189919484 h 403"/>
              <a:gd name="T40" fmla="*/ 1279131016 w 403"/>
              <a:gd name="T41" fmla="*/ 1233721830 h 403"/>
              <a:gd name="T42" fmla="*/ 1187503329 w 403"/>
              <a:gd name="T43" fmla="*/ 1244670984 h 403"/>
              <a:gd name="T44" fmla="*/ 1117865061 w 403"/>
              <a:gd name="T45" fmla="*/ 1365123138 h 403"/>
              <a:gd name="T46" fmla="*/ 879632308 w 403"/>
              <a:gd name="T47" fmla="*/ 1456375001 h 403"/>
              <a:gd name="T48" fmla="*/ 619408221 w 403"/>
              <a:gd name="T49" fmla="*/ 1463675074 h 403"/>
              <a:gd name="T50" fmla="*/ 421490042 w 403"/>
              <a:gd name="T51" fmla="*/ 1401623501 h 403"/>
              <a:gd name="T52" fmla="*/ 491128310 w 403"/>
              <a:gd name="T53" fmla="*/ 1365123138 h 403"/>
              <a:gd name="T54" fmla="*/ 773343731 w 403"/>
              <a:gd name="T55" fmla="*/ 1416223646 h 403"/>
              <a:gd name="T56" fmla="*/ 1125195506 w 403"/>
              <a:gd name="T57" fmla="*/ 1288471420 h 403"/>
              <a:gd name="T58" fmla="*/ 399498708 w 403"/>
              <a:gd name="T59" fmla="*/ 1324971783 h 403"/>
              <a:gd name="T60" fmla="*/ 370178844 w 403"/>
              <a:gd name="T61" fmla="*/ 1372423210 h 403"/>
              <a:gd name="T62" fmla="*/ 399498708 w 403"/>
              <a:gd name="T63" fmla="*/ 1324971783 h 403"/>
              <a:gd name="T64" fmla="*/ 399498708 w 403"/>
              <a:gd name="T65" fmla="*/ 1324971783 h 403"/>
              <a:gd name="T66" fmla="*/ 300540576 w 403"/>
              <a:gd name="T67" fmla="*/ 1328622774 h 403"/>
              <a:gd name="T68" fmla="*/ 399498708 w 403"/>
              <a:gd name="T69" fmla="*/ 1324971783 h 403"/>
              <a:gd name="T70" fmla="*/ 131944176 w 403"/>
              <a:gd name="T71" fmla="*/ 1157070112 h 403"/>
              <a:gd name="T72" fmla="*/ 238234667 w 403"/>
              <a:gd name="T73" fmla="*/ 1273871274 h 403"/>
              <a:gd name="T74" fmla="*/ 54977378 w 403"/>
              <a:gd name="T75" fmla="*/ 1022017813 h 403"/>
              <a:gd name="T76" fmla="*/ 0 w 403"/>
              <a:gd name="T77" fmla="*/ 722712924 h 403"/>
              <a:gd name="T78" fmla="*/ 25655599 w 403"/>
              <a:gd name="T79" fmla="*/ 518308979 h 403"/>
              <a:gd name="T80" fmla="*/ 146605066 w 403"/>
              <a:gd name="T81" fmla="*/ 397856825 h 403"/>
              <a:gd name="T82" fmla="*/ 76968712 w 403"/>
              <a:gd name="T83" fmla="*/ 580360552 h 403"/>
              <a:gd name="T84" fmla="*/ 91627687 w 403"/>
              <a:gd name="T85" fmla="*/ 952666167 h 403"/>
              <a:gd name="T86" fmla="*/ 146605066 w 403"/>
              <a:gd name="T87" fmla="*/ 397856825 h 403"/>
              <a:gd name="T88" fmla="*/ 146605066 w 403"/>
              <a:gd name="T89" fmla="*/ 397856825 h 403"/>
              <a:gd name="T90" fmla="*/ 146605066 w 403"/>
              <a:gd name="T91" fmla="*/ 397856825 h 403"/>
              <a:gd name="T92" fmla="*/ 146605066 w 403"/>
              <a:gd name="T93" fmla="*/ 397856825 h 403"/>
              <a:gd name="T94" fmla="*/ 146605066 w 403"/>
              <a:gd name="T95" fmla="*/ 397856825 h 403"/>
              <a:gd name="T96" fmla="*/ 238234667 w 403"/>
              <a:gd name="T97" fmla="*/ 273755590 h 403"/>
              <a:gd name="T98" fmla="*/ 194251999 w 403"/>
              <a:gd name="T99" fmla="*/ 229953244 h 403"/>
              <a:gd name="T100" fmla="*/ 285879687 w 403"/>
              <a:gd name="T101" fmla="*/ 222653171 h 403"/>
              <a:gd name="T102" fmla="*/ 359184134 w 403"/>
              <a:gd name="T103" fmla="*/ 98551936 h 403"/>
              <a:gd name="T104" fmla="*/ 597416887 w 403"/>
              <a:gd name="T105" fmla="*/ 7300073 h 403"/>
              <a:gd name="T106" fmla="*/ 850310529 w 403"/>
              <a:gd name="T107" fmla="*/ 7300073 h 403"/>
              <a:gd name="T108" fmla="*/ 1055559153 w 403"/>
              <a:gd name="T109" fmla="*/ 69351645 h 403"/>
              <a:gd name="T110" fmla="*/ 982256620 w 403"/>
              <a:gd name="T111" fmla="*/ 98551936 h 403"/>
              <a:gd name="T112" fmla="*/ 703705464 w 403"/>
              <a:gd name="T113" fmla="*/ 54751500 h 403"/>
              <a:gd name="T114" fmla="*/ 351853689 w 403"/>
              <a:gd name="T115" fmla="*/ 175203654 h 403"/>
              <a:gd name="T116" fmla="*/ 1073884307 w 403"/>
              <a:gd name="T117" fmla="*/ 146003363 h 4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03" h="403">
                <a:moveTo>
                  <a:pt x="301" y="25"/>
                </a:moveTo>
                <a:lnTo>
                  <a:pt x="301" y="25"/>
                </a:lnTo>
                <a:lnTo>
                  <a:pt x="293" y="38"/>
                </a:lnTo>
                <a:lnTo>
                  <a:pt x="293" y="40"/>
                </a:lnTo>
                <a:lnTo>
                  <a:pt x="301" y="25"/>
                </a:lnTo>
                <a:close/>
                <a:moveTo>
                  <a:pt x="293" y="40"/>
                </a:moveTo>
                <a:lnTo>
                  <a:pt x="293" y="38"/>
                </a:lnTo>
                <a:lnTo>
                  <a:pt x="297" y="32"/>
                </a:lnTo>
                <a:lnTo>
                  <a:pt x="293" y="40"/>
                </a:lnTo>
                <a:close/>
                <a:moveTo>
                  <a:pt x="301" y="25"/>
                </a:moveTo>
                <a:lnTo>
                  <a:pt x="318" y="36"/>
                </a:lnTo>
                <a:lnTo>
                  <a:pt x="334" y="50"/>
                </a:lnTo>
                <a:lnTo>
                  <a:pt x="349" y="63"/>
                </a:lnTo>
                <a:lnTo>
                  <a:pt x="361" y="79"/>
                </a:lnTo>
                <a:lnTo>
                  <a:pt x="372" y="94"/>
                </a:lnTo>
                <a:lnTo>
                  <a:pt x="382" y="111"/>
                </a:lnTo>
                <a:lnTo>
                  <a:pt x="389" y="128"/>
                </a:lnTo>
                <a:lnTo>
                  <a:pt x="395" y="148"/>
                </a:lnTo>
                <a:lnTo>
                  <a:pt x="380" y="151"/>
                </a:lnTo>
                <a:lnTo>
                  <a:pt x="374" y="134"/>
                </a:lnTo>
                <a:lnTo>
                  <a:pt x="368" y="119"/>
                </a:lnTo>
                <a:lnTo>
                  <a:pt x="359" y="104"/>
                </a:lnTo>
                <a:lnTo>
                  <a:pt x="349" y="88"/>
                </a:lnTo>
                <a:lnTo>
                  <a:pt x="338" y="75"/>
                </a:lnTo>
                <a:lnTo>
                  <a:pt x="324" y="61"/>
                </a:lnTo>
                <a:lnTo>
                  <a:pt x="309" y="50"/>
                </a:lnTo>
                <a:lnTo>
                  <a:pt x="293" y="40"/>
                </a:lnTo>
                <a:lnTo>
                  <a:pt x="301" y="25"/>
                </a:lnTo>
                <a:close/>
                <a:moveTo>
                  <a:pt x="395" y="148"/>
                </a:moveTo>
                <a:lnTo>
                  <a:pt x="401" y="167"/>
                </a:lnTo>
                <a:lnTo>
                  <a:pt x="403" y="186"/>
                </a:lnTo>
                <a:lnTo>
                  <a:pt x="403" y="205"/>
                </a:lnTo>
                <a:lnTo>
                  <a:pt x="401" y="224"/>
                </a:lnTo>
                <a:lnTo>
                  <a:pt x="399" y="244"/>
                </a:lnTo>
                <a:lnTo>
                  <a:pt x="393" y="263"/>
                </a:lnTo>
                <a:lnTo>
                  <a:pt x="386" y="282"/>
                </a:lnTo>
                <a:lnTo>
                  <a:pt x="376" y="301"/>
                </a:lnTo>
                <a:lnTo>
                  <a:pt x="363" y="293"/>
                </a:lnTo>
                <a:lnTo>
                  <a:pt x="372" y="276"/>
                </a:lnTo>
                <a:lnTo>
                  <a:pt x="378" y="259"/>
                </a:lnTo>
                <a:lnTo>
                  <a:pt x="384" y="242"/>
                </a:lnTo>
                <a:lnTo>
                  <a:pt x="386" y="222"/>
                </a:lnTo>
                <a:lnTo>
                  <a:pt x="388" y="205"/>
                </a:lnTo>
                <a:lnTo>
                  <a:pt x="388" y="186"/>
                </a:lnTo>
                <a:lnTo>
                  <a:pt x="384" y="169"/>
                </a:lnTo>
                <a:lnTo>
                  <a:pt x="380" y="151"/>
                </a:lnTo>
                <a:lnTo>
                  <a:pt x="395" y="148"/>
                </a:lnTo>
                <a:close/>
                <a:moveTo>
                  <a:pt x="363" y="293"/>
                </a:moveTo>
                <a:lnTo>
                  <a:pt x="363" y="293"/>
                </a:lnTo>
                <a:lnTo>
                  <a:pt x="370" y="297"/>
                </a:lnTo>
                <a:lnTo>
                  <a:pt x="363" y="293"/>
                </a:lnTo>
                <a:close/>
                <a:moveTo>
                  <a:pt x="376" y="301"/>
                </a:moveTo>
                <a:lnTo>
                  <a:pt x="376" y="301"/>
                </a:lnTo>
                <a:lnTo>
                  <a:pt x="363" y="293"/>
                </a:lnTo>
                <a:lnTo>
                  <a:pt x="376" y="301"/>
                </a:lnTo>
                <a:close/>
                <a:moveTo>
                  <a:pt x="363" y="293"/>
                </a:moveTo>
                <a:lnTo>
                  <a:pt x="363" y="293"/>
                </a:lnTo>
                <a:lnTo>
                  <a:pt x="370" y="297"/>
                </a:lnTo>
                <a:lnTo>
                  <a:pt x="363" y="293"/>
                </a:lnTo>
                <a:close/>
                <a:moveTo>
                  <a:pt x="378" y="301"/>
                </a:moveTo>
                <a:lnTo>
                  <a:pt x="376" y="301"/>
                </a:lnTo>
                <a:lnTo>
                  <a:pt x="363" y="293"/>
                </a:lnTo>
                <a:lnTo>
                  <a:pt x="378" y="301"/>
                </a:lnTo>
                <a:close/>
                <a:moveTo>
                  <a:pt x="363" y="293"/>
                </a:moveTo>
                <a:lnTo>
                  <a:pt x="363" y="293"/>
                </a:lnTo>
                <a:lnTo>
                  <a:pt x="370" y="297"/>
                </a:lnTo>
                <a:lnTo>
                  <a:pt x="363" y="293"/>
                </a:lnTo>
                <a:close/>
                <a:moveTo>
                  <a:pt x="376" y="301"/>
                </a:moveTo>
                <a:lnTo>
                  <a:pt x="364" y="320"/>
                </a:lnTo>
                <a:lnTo>
                  <a:pt x="349" y="338"/>
                </a:lnTo>
                <a:lnTo>
                  <a:pt x="338" y="326"/>
                </a:lnTo>
                <a:lnTo>
                  <a:pt x="351" y="311"/>
                </a:lnTo>
                <a:lnTo>
                  <a:pt x="363" y="293"/>
                </a:lnTo>
                <a:lnTo>
                  <a:pt x="376" y="301"/>
                </a:lnTo>
                <a:close/>
                <a:moveTo>
                  <a:pt x="349" y="338"/>
                </a:moveTo>
                <a:lnTo>
                  <a:pt x="334" y="353"/>
                </a:lnTo>
                <a:lnTo>
                  <a:pt x="316" y="366"/>
                </a:lnTo>
                <a:lnTo>
                  <a:pt x="307" y="353"/>
                </a:lnTo>
                <a:lnTo>
                  <a:pt x="324" y="341"/>
                </a:lnTo>
                <a:lnTo>
                  <a:pt x="338" y="326"/>
                </a:lnTo>
                <a:lnTo>
                  <a:pt x="349" y="338"/>
                </a:lnTo>
                <a:close/>
                <a:moveTo>
                  <a:pt x="316" y="366"/>
                </a:moveTo>
                <a:lnTo>
                  <a:pt x="305" y="374"/>
                </a:lnTo>
                <a:lnTo>
                  <a:pt x="292" y="382"/>
                </a:lnTo>
                <a:lnTo>
                  <a:pt x="280" y="388"/>
                </a:lnTo>
                <a:lnTo>
                  <a:pt x="267" y="391"/>
                </a:lnTo>
                <a:lnTo>
                  <a:pt x="240" y="399"/>
                </a:lnTo>
                <a:lnTo>
                  <a:pt x="211" y="403"/>
                </a:lnTo>
                <a:lnTo>
                  <a:pt x="197" y="403"/>
                </a:lnTo>
                <a:lnTo>
                  <a:pt x="184" y="403"/>
                </a:lnTo>
                <a:lnTo>
                  <a:pt x="169" y="401"/>
                </a:lnTo>
                <a:lnTo>
                  <a:pt x="155" y="397"/>
                </a:lnTo>
                <a:lnTo>
                  <a:pt x="142" y="393"/>
                </a:lnTo>
                <a:lnTo>
                  <a:pt x="128" y="389"/>
                </a:lnTo>
                <a:lnTo>
                  <a:pt x="115" y="384"/>
                </a:lnTo>
                <a:lnTo>
                  <a:pt x="101" y="376"/>
                </a:lnTo>
                <a:lnTo>
                  <a:pt x="109" y="363"/>
                </a:lnTo>
                <a:lnTo>
                  <a:pt x="121" y="368"/>
                </a:lnTo>
                <a:lnTo>
                  <a:pt x="134" y="374"/>
                </a:lnTo>
                <a:lnTo>
                  <a:pt x="146" y="378"/>
                </a:lnTo>
                <a:lnTo>
                  <a:pt x="159" y="382"/>
                </a:lnTo>
                <a:lnTo>
                  <a:pt x="186" y="386"/>
                </a:lnTo>
                <a:lnTo>
                  <a:pt x="211" y="388"/>
                </a:lnTo>
                <a:lnTo>
                  <a:pt x="236" y="384"/>
                </a:lnTo>
                <a:lnTo>
                  <a:pt x="261" y="376"/>
                </a:lnTo>
                <a:lnTo>
                  <a:pt x="286" y="366"/>
                </a:lnTo>
                <a:lnTo>
                  <a:pt x="307" y="353"/>
                </a:lnTo>
                <a:lnTo>
                  <a:pt x="316" y="366"/>
                </a:lnTo>
                <a:close/>
                <a:moveTo>
                  <a:pt x="109" y="363"/>
                </a:moveTo>
                <a:lnTo>
                  <a:pt x="109" y="363"/>
                </a:lnTo>
                <a:lnTo>
                  <a:pt x="105" y="370"/>
                </a:lnTo>
                <a:lnTo>
                  <a:pt x="109" y="363"/>
                </a:lnTo>
                <a:close/>
                <a:moveTo>
                  <a:pt x="101" y="376"/>
                </a:moveTo>
                <a:lnTo>
                  <a:pt x="101" y="376"/>
                </a:lnTo>
                <a:lnTo>
                  <a:pt x="109" y="363"/>
                </a:lnTo>
                <a:lnTo>
                  <a:pt x="101" y="376"/>
                </a:lnTo>
                <a:close/>
                <a:moveTo>
                  <a:pt x="109" y="363"/>
                </a:moveTo>
                <a:lnTo>
                  <a:pt x="109" y="363"/>
                </a:lnTo>
                <a:lnTo>
                  <a:pt x="105" y="370"/>
                </a:lnTo>
                <a:lnTo>
                  <a:pt x="109" y="363"/>
                </a:lnTo>
                <a:close/>
                <a:moveTo>
                  <a:pt x="101" y="376"/>
                </a:moveTo>
                <a:lnTo>
                  <a:pt x="82" y="364"/>
                </a:lnTo>
                <a:lnTo>
                  <a:pt x="65" y="349"/>
                </a:lnTo>
                <a:lnTo>
                  <a:pt x="75" y="338"/>
                </a:lnTo>
                <a:lnTo>
                  <a:pt x="92" y="351"/>
                </a:lnTo>
                <a:lnTo>
                  <a:pt x="109" y="363"/>
                </a:lnTo>
                <a:lnTo>
                  <a:pt x="101" y="376"/>
                </a:lnTo>
                <a:close/>
                <a:moveTo>
                  <a:pt x="65" y="349"/>
                </a:moveTo>
                <a:lnTo>
                  <a:pt x="50" y="334"/>
                </a:lnTo>
                <a:lnTo>
                  <a:pt x="36" y="317"/>
                </a:lnTo>
                <a:lnTo>
                  <a:pt x="48" y="307"/>
                </a:lnTo>
                <a:lnTo>
                  <a:pt x="61" y="322"/>
                </a:lnTo>
                <a:lnTo>
                  <a:pt x="75" y="338"/>
                </a:lnTo>
                <a:lnTo>
                  <a:pt x="65" y="349"/>
                </a:lnTo>
                <a:close/>
                <a:moveTo>
                  <a:pt x="36" y="317"/>
                </a:moveTo>
                <a:lnTo>
                  <a:pt x="28" y="305"/>
                </a:lnTo>
                <a:lnTo>
                  <a:pt x="21" y="292"/>
                </a:lnTo>
                <a:lnTo>
                  <a:pt x="15" y="280"/>
                </a:lnTo>
                <a:lnTo>
                  <a:pt x="9" y="267"/>
                </a:lnTo>
                <a:lnTo>
                  <a:pt x="3" y="240"/>
                </a:lnTo>
                <a:lnTo>
                  <a:pt x="0" y="211"/>
                </a:lnTo>
                <a:lnTo>
                  <a:pt x="0" y="198"/>
                </a:lnTo>
                <a:lnTo>
                  <a:pt x="0" y="184"/>
                </a:lnTo>
                <a:lnTo>
                  <a:pt x="2" y="169"/>
                </a:lnTo>
                <a:lnTo>
                  <a:pt x="3" y="155"/>
                </a:lnTo>
                <a:lnTo>
                  <a:pt x="7" y="142"/>
                </a:lnTo>
                <a:lnTo>
                  <a:pt x="13" y="128"/>
                </a:lnTo>
                <a:lnTo>
                  <a:pt x="19" y="115"/>
                </a:lnTo>
                <a:lnTo>
                  <a:pt x="27" y="102"/>
                </a:lnTo>
                <a:lnTo>
                  <a:pt x="40" y="109"/>
                </a:lnTo>
                <a:lnTo>
                  <a:pt x="32" y="121"/>
                </a:lnTo>
                <a:lnTo>
                  <a:pt x="28" y="134"/>
                </a:lnTo>
                <a:lnTo>
                  <a:pt x="23" y="146"/>
                </a:lnTo>
                <a:lnTo>
                  <a:pt x="21" y="159"/>
                </a:lnTo>
                <a:lnTo>
                  <a:pt x="15" y="184"/>
                </a:lnTo>
                <a:lnTo>
                  <a:pt x="15" y="211"/>
                </a:lnTo>
                <a:lnTo>
                  <a:pt x="19" y="236"/>
                </a:lnTo>
                <a:lnTo>
                  <a:pt x="25" y="261"/>
                </a:lnTo>
                <a:lnTo>
                  <a:pt x="36" y="286"/>
                </a:lnTo>
                <a:lnTo>
                  <a:pt x="48" y="307"/>
                </a:lnTo>
                <a:lnTo>
                  <a:pt x="36" y="317"/>
                </a:lnTo>
                <a:close/>
                <a:moveTo>
                  <a:pt x="40" y="109"/>
                </a:moveTo>
                <a:lnTo>
                  <a:pt x="40" y="109"/>
                </a:lnTo>
                <a:lnTo>
                  <a:pt x="32" y="105"/>
                </a:lnTo>
                <a:lnTo>
                  <a:pt x="40" y="109"/>
                </a:lnTo>
                <a:close/>
                <a:moveTo>
                  <a:pt x="25" y="102"/>
                </a:moveTo>
                <a:lnTo>
                  <a:pt x="27" y="102"/>
                </a:lnTo>
                <a:lnTo>
                  <a:pt x="27" y="100"/>
                </a:lnTo>
                <a:lnTo>
                  <a:pt x="40" y="109"/>
                </a:lnTo>
                <a:lnTo>
                  <a:pt x="25" y="102"/>
                </a:lnTo>
                <a:close/>
                <a:moveTo>
                  <a:pt x="40" y="109"/>
                </a:moveTo>
                <a:lnTo>
                  <a:pt x="40" y="109"/>
                </a:lnTo>
                <a:lnTo>
                  <a:pt x="32" y="105"/>
                </a:lnTo>
                <a:lnTo>
                  <a:pt x="40" y="109"/>
                </a:lnTo>
                <a:close/>
                <a:moveTo>
                  <a:pt x="27" y="102"/>
                </a:moveTo>
                <a:lnTo>
                  <a:pt x="38" y="82"/>
                </a:lnTo>
                <a:lnTo>
                  <a:pt x="53" y="63"/>
                </a:lnTo>
                <a:lnTo>
                  <a:pt x="65" y="75"/>
                </a:lnTo>
                <a:lnTo>
                  <a:pt x="52" y="92"/>
                </a:lnTo>
                <a:lnTo>
                  <a:pt x="40" y="109"/>
                </a:lnTo>
                <a:lnTo>
                  <a:pt x="27" y="102"/>
                </a:lnTo>
                <a:close/>
                <a:moveTo>
                  <a:pt x="53" y="63"/>
                </a:moveTo>
                <a:lnTo>
                  <a:pt x="69" y="48"/>
                </a:lnTo>
                <a:lnTo>
                  <a:pt x="86" y="34"/>
                </a:lnTo>
                <a:lnTo>
                  <a:pt x="96" y="48"/>
                </a:lnTo>
                <a:lnTo>
                  <a:pt x="78" y="61"/>
                </a:lnTo>
                <a:lnTo>
                  <a:pt x="65" y="75"/>
                </a:lnTo>
                <a:lnTo>
                  <a:pt x="53" y="63"/>
                </a:lnTo>
                <a:close/>
                <a:moveTo>
                  <a:pt x="86" y="34"/>
                </a:moveTo>
                <a:lnTo>
                  <a:pt x="98" y="27"/>
                </a:lnTo>
                <a:lnTo>
                  <a:pt x="111" y="21"/>
                </a:lnTo>
                <a:lnTo>
                  <a:pt x="123" y="15"/>
                </a:lnTo>
                <a:lnTo>
                  <a:pt x="136" y="9"/>
                </a:lnTo>
                <a:lnTo>
                  <a:pt x="163" y="2"/>
                </a:lnTo>
                <a:lnTo>
                  <a:pt x="190" y="0"/>
                </a:lnTo>
                <a:lnTo>
                  <a:pt x="205" y="0"/>
                </a:lnTo>
                <a:lnTo>
                  <a:pt x="219" y="0"/>
                </a:lnTo>
                <a:lnTo>
                  <a:pt x="232" y="2"/>
                </a:lnTo>
                <a:lnTo>
                  <a:pt x="247" y="4"/>
                </a:lnTo>
                <a:lnTo>
                  <a:pt x="261" y="8"/>
                </a:lnTo>
                <a:lnTo>
                  <a:pt x="274" y="13"/>
                </a:lnTo>
                <a:lnTo>
                  <a:pt x="288" y="19"/>
                </a:lnTo>
                <a:lnTo>
                  <a:pt x="301" y="25"/>
                </a:lnTo>
                <a:lnTo>
                  <a:pt x="293" y="40"/>
                </a:lnTo>
                <a:lnTo>
                  <a:pt x="282" y="32"/>
                </a:lnTo>
                <a:lnTo>
                  <a:pt x="268" y="27"/>
                </a:lnTo>
                <a:lnTo>
                  <a:pt x="257" y="23"/>
                </a:lnTo>
                <a:lnTo>
                  <a:pt x="244" y="19"/>
                </a:lnTo>
                <a:lnTo>
                  <a:pt x="217" y="15"/>
                </a:lnTo>
                <a:lnTo>
                  <a:pt x="192" y="15"/>
                </a:lnTo>
                <a:lnTo>
                  <a:pt x="167" y="19"/>
                </a:lnTo>
                <a:lnTo>
                  <a:pt x="142" y="25"/>
                </a:lnTo>
                <a:lnTo>
                  <a:pt x="117" y="34"/>
                </a:lnTo>
                <a:lnTo>
                  <a:pt x="96" y="48"/>
                </a:lnTo>
                <a:lnTo>
                  <a:pt x="86" y="34"/>
                </a:lnTo>
                <a:close/>
                <a:moveTo>
                  <a:pt x="293" y="40"/>
                </a:moveTo>
                <a:lnTo>
                  <a:pt x="293" y="40"/>
                </a:lnTo>
                <a:lnTo>
                  <a:pt x="297" y="32"/>
                </a:lnTo>
                <a:lnTo>
                  <a:pt x="293" y="4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3406775" y="3765550"/>
            <a:ext cx="28575" cy="635000"/>
          </a:xfrm>
          <a:custGeom>
            <a:avLst/>
            <a:gdLst>
              <a:gd name="T0" fmla="*/ 0 w 15"/>
              <a:gd name="T1" fmla="*/ 29265467 h 332"/>
              <a:gd name="T2" fmla="*/ 0 w 15"/>
              <a:gd name="T3" fmla="*/ 14633690 h 332"/>
              <a:gd name="T4" fmla="*/ 7258050 w 15"/>
              <a:gd name="T5" fmla="*/ 7315889 h 332"/>
              <a:gd name="T6" fmla="*/ 14516100 w 15"/>
              <a:gd name="T7" fmla="*/ 0 h 332"/>
              <a:gd name="T8" fmla="*/ 29032200 w 15"/>
              <a:gd name="T9" fmla="*/ 0 h 332"/>
              <a:gd name="T10" fmla="*/ 39919275 w 15"/>
              <a:gd name="T11" fmla="*/ 0 h 332"/>
              <a:gd name="T12" fmla="*/ 47177325 w 15"/>
              <a:gd name="T13" fmla="*/ 7315889 h 332"/>
              <a:gd name="T14" fmla="*/ 54435375 w 15"/>
              <a:gd name="T15" fmla="*/ 14633690 h 332"/>
              <a:gd name="T16" fmla="*/ 54435375 w 15"/>
              <a:gd name="T17" fmla="*/ 29265467 h 332"/>
              <a:gd name="T18" fmla="*/ 0 w 15"/>
              <a:gd name="T19" fmla="*/ 29265467 h 332"/>
              <a:gd name="T20" fmla="*/ 54435375 w 15"/>
              <a:gd name="T21" fmla="*/ 29265467 h 332"/>
              <a:gd name="T22" fmla="*/ 54435375 w 15"/>
              <a:gd name="T23" fmla="*/ 1185267666 h 332"/>
              <a:gd name="T24" fmla="*/ 0 w 15"/>
              <a:gd name="T25" fmla="*/ 1185267666 h 332"/>
              <a:gd name="T26" fmla="*/ 0 w 15"/>
              <a:gd name="T27" fmla="*/ 29265467 h 332"/>
              <a:gd name="T28" fmla="*/ 54435375 w 15"/>
              <a:gd name="T29" fmla="*/ 29265467 h 332"/>
              <a:gd name="T30" fmla="*/ 54435375 w 15"/>
              <a:gd name="T31" fmla="*/ 1185267666 h 332"/>
              <a:gd name="T32" fmla="*/ 54435375 w 15"/>
              <a:gd name="T33" fmla="*/ 1199899443 h 332"/>
              <a:gd name="T34" fmla="*/ 47177325 w 15"/>
              <a:gd name="T35" fmla="*/ 1207217244 h 332"/>
              <a:gd name="T36" fmla="*/ 39919275 w 15"/>
              <a:gd name="T37" fmla="*/ 1214533133 h 332"/>
              <a:gd name="T38" fmla="*/ 29032200 w 15"/>
              <a:gd name="T39" fmla="*/ 1214533133 h 332"/>
              <a:gd name="T40" fmla="*/ 21774150 w 15"/>
              <a:gd name="T41" fmla="*/ 1214533133 h 332"/>
              <a:gd name="T42" fmla="*/ 7258050 w 15"/>
              <a:gd name="T43" fmla="*/ 1207217244 h 332"/>
              <a:gd name="T44" fmla="*/ 0 w 15"/>
              <a:gd name="T45" fmla="*/ 1199899443 h 332"/>
              <a:gd name="T46" fmla="*/ 0 w 15"/>
              <a:gd name="T47" fmla="*/ 1185267666 h 332"/>
              <a:gd name="T48" fmla="*/ 54435375 w 15"/>
              <a:gd name="T49" fmla="*/ 1185267666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332">
                <a:moveTo>
                  <a:pt x="0" y="8"/>
                </a:move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3" y="2"/>
                </a:lnTo>
                <a:lnTo>
                  <a:pt x="15" y="4"/>
                </a:lnTo>
                <a:lnTo>
                  <a:pt x="15" y="8"/>
                </a:lnTo>
                <a:lnTo>
                  <a:pt x="0" y="8"/>
                </a:lnTo>
                <a:close/>
                <a:moveTo>
                  <a:pt x="15" y="8"/>
                </a:moveTo>
                <a:lnTo>
                  <a:pt x="15" y="324"/>
                </a:lnTo>
                <a:lnTo>
                  <a:pt x="0" y="324"/>
                </a:lnTo>
                <a:lnTo>
                  <a:pt x="0" y="8"/>
                </a:lnTo>
                <a:lnTo>
                  <a:pt x="15" y="8"/>
                </a:lnTo>
                <a:close/>
                <a:moveTo>
                  <a:pt x="15" y="324"/>
                </a:moveTo>
                <a:lnTo>
                  <a:pt x="15" y="328"/>
                </a:lnTo>
                <a:lnTo>
                  <a:pt x="13" y="330"/>
                </a:lnTo>
                <a:lnTo>
                  <a:pt x="11" y="332"/>
                </a:lnTo>
                <a:lnTo>
                  <a:pt x="8" y="332"/>
                </a:lnTo>
                <a:lnTo>
                  <a:pt x="6" y="332"/>
                </a:lnTo>
                <a:lnTo>
                  <a:pt x="2" y="330"/>
                </a:lnTo>
                <a:lnTo>
                  <a:pt x="0" y="328"/>
                </a:lnTo>
                <a:lnTo>
                  <a:pt x="0" y="324"/>
                </a:lnTo>
                <a:lnTo>
                  <a:pt x="15" y="324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4" name="Freeform 24"/>
          <p:cNvSpPr>
            <a:spLocks noEditPoints="1"/>
          </p:cNvSpPr>
          <p:nvPr/>
        </p:nvSpPr>
        <p:spPr bwMode="auto">
          <a:xfrm>
            <a:off x="3406775" y="3454400"/>
            <a:ext cx="550863" cy="339725"/>
          </a:xfrm>
          <a:custGeom>
            <a:avLst/>
            <a:gdLst>
              <a:gd name="T0" fmla="*/ 1009743355 w 288"/>
              <a:gd name="T1" fmla="*/ 7285002 h 178"/>
              <a:gd name="T2" fmla="*/ 1024377566 w 288"/>
              <a:gd name="T3" fmla="*/ 0 h 178"/>
              <a:gd name="T4" fmla="*/ 1031695628 w 288"/>
              <a:gd name="T5" fmla="*/ 0 h 178"/>
              <a:gd name="T6" fmla="*/ 1046329840 w 288"/>
              <a:gd name="T7" fmla="*/ 7285002 h 178"/>
              <a:gd name="T8" fmla="*/ 1053645989 w 288"/>
              <a:gd name="T9" fmla="*/ 14570004 h 178"/>
              <a:gd name="T10" fmla="*/ 1053645989 w 288"/>
              <a:gd name="T11" fmla="*/ 25498461 h 178"/>
              <a:gd name="T12" fmla="*/ 1053645989 w 288"/>
              <a:gd name="T13" fmla="*/ 40068464 h 178"/>
              <a:gd name="T14" fmla="*/ 1053645989 w 288"/>
              <a:gd name="T15" fmla="*/ 47353466 h 178"/>
              <a:gd name="T16" fmla="*/ 1039011778 w 288"/>
              <a:gd name="T17" fmla="*/ 54640377 h 178"/>
              <a:gd name="T18" fmla="*/ 1009743355 w 288"/>
              <a:gd name="T19" fmla="*/ 7285002 h 178"/>
              <a:gd name="T20" fmla="*/ 1039011778 w 288"/>
              <a:gd name="T21" fmla="*/ 54640377 h 178"/>
              <a:gd name="T22" fmla="*/ 40243603 w 288"/>
              <a:gd name="T23" fmla="*/ 641103063 h 178"/>
              <a:gd name="T24" fmla="*/ 14634211 w 288"/>
              <a:gd name="T25" fmla="*/ 593747689 h 178"/>
              <a:gd name="T26" fmla="*/ 1009743355 w 288"/>
              <a:gd name="T27" fmla="*/ 7285002 h 178"/>
              <a:gd name="T28" fmla="*/ 1039011778 w 288"/>
              <a:gd name="T29" fmla="*/ 54640377 h 178"/>
              <a:gd name="T30" fmla="*/ 40243603 w 288"/>
              <a:gd name="T31" fmla="*/ 641103063 h 178"/>
              <a:gd name="T32" fmla="*/ 32925541 w 288"/>
              <a:gd name="T33" fmla="*/ 648388065 h 178"/>
              <a:gd name="T34" fmla="*/ 21950360 w 288"/>
              <a:gd name="T35" fmla="*/ 648388065 h 178"/>
              <a:gd name="T36" fmla="*/ 7316149 w 288"/>
              <a:gd name="T37" fmla="*/ 641103063 h 178"/>
              <a:gd name="T38" fmla="*/ 0 w 288"/>
              <a:gd name="T39" fmla="*/ 633818062 h 178"/>
              <a:gd name="T40" fmla="*/ 0 w 288"/>
              <a:gd name="T41" fmla="*/ 622889605 h 178"/>
              <a:gd name="T42" fmla="*/ 0 w 288"/>
              <a:gd name="T43" fmla="*/ 615604603 h 178"/>
              <a:gd name="T44" fmla="*/ 7316149 w 288"/>
              <a:gd name="T45" fmla="*/ 601034599 h 178"/>
              <a:gd name="T46" fmla="*/ 14634211 w 288"/>
              <a:gd name="T47" fmla="*/ 593747689 h 178"/>
              <a:gd name="T48" fmla="*/ 40243603 w 288"/>
              <a:gd name="T49" fmla="*/ 641103063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8">
                <a:moveTo>
                  <a:pt x="276" y="2"/>
                </a:moveTo>
                <a:lnTo>
                  <a:pt x="280" y="0"/>
                </a:lnTo>
                <a:lnTo>
                  <a:pt x="282" y="0"/>
                </a:lnTo>
                <a:lnTo>
                  <a:pt x="286" y="2"/>
                </a:lnTo>
                <a:lnTo>
                  <a:pt x="288" y="4"/>
                </a:lnTo>
                <a:lnTo>
                  <a:pt x="288" y="7"/>
                </a:lnTo>
                <a:lnTo>
                  <a:pt x="288" y="11"/>
                </a:lnTo>
                <a:lnTo>
                  <a:pt x="288" y="13"/>
                </a:lnTo>
                <a:lnTo>
                  <a:pt x="284" y="15"/>
                </a:lnTo>
                <a:lnTo>
                  <a:pt x="276" y="2"/>
                </a:lnTo>
                <a:close/>
                <a:moveTo>
                  <a:pt x="284" y="15"/>
                </a:moveTo>
                <a:lnTo>
                  <a:pt x="11" y="176"/>
                </a:lnTo>
                <a:lnTo>
                  <a:pt x="4" y="163"/>
                </a:lnTo>
                <a:lnTo>
                  <a:pt x="276" y="2"/>
                </a:lnTo>
                <a:lnTo>
                  <a:pt x="284" y="15"/>
                </a:lnTo>
                <a:close/>
                <a:moveTo>
                  <a:pt x="11" y="176"/>
                </a:moveTo>
                <a:lnTo>
                  <a:pt x="9" y="178"/>
                </a:lnTo>
                <a:lnTo>
                  <a:pt x="6" y="178"/>
                </a:lnTo>
                <a:lnTo>
                  <a:pt x="2" y="176"/>
                </a:lnTo>
                <a:lnTo>
                  <a:pt x="0" y="174"/>
                </a:lnTo>
                <a:lnTo>
                  <a:pt x="0" y="171"/>
                </a:lnTo>
                <a:lnTo>
                  <a:pt x="0" y="169"/>
                </a:lnTo>
                <a:lnTo>
                  <a:pt x="2" y="165"/>
                </a:lnTo>
                <a:lnTo>
                  <a:pt x="4" y="163"/>
                </a:lnTo>
                <a:lnTo>
                  <a:pt x="11" y="17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5" name="Freeform 25"/>
          <p:cNvSpPr>
            <a:spLocks noEditPoints="1"/>
          </p:cNvSpPr>
          <p:nvPr/>
        </p:nvSpPr>
        <p:spPr bwMode="auto">
          <a:xfrm>
            <a:off x="3929063" y="3454400"/>
            <a:ext cx="554037" cy="330200"/>
          </a:xfrm>
          <a:custGeom>
            <a:avLst/>
            <a:gdLst>
              <a:gd name="T0" fmla="*/ 1051109794 w 289"/>
              <a:gd name="T1" fmla="*/ 571954117 h 173"/>
              <a:gd name="T2" fmla="*/ 1058459891 w 289"/>
              <a:gd name="T3" fmla="*/ 579241421 h 173"/>
              <a:gd name="T4" fmla="*/ 1062134939 w 289"/>
              <a:gd name="T5" fmla="*/ 593812212 h 173"/>
              <a:gd name="T6" fmla="*/ 1062134939 w 289"/>
              <a:gd name="T7" fmla="*/ 601099516 h 173"/>
              <a:gd name="T8" fmla="*/ 1058459891 w 289"/>
              <a:gd name="T9" fmla="*/ 615670306 h 173"/>
              <a:gd name="T10" fmla="*/ 1051109794 w 289"/>
              <a:gd name="T11" fmla="*/ 622957610 h 173"/>
              <a:gd name="T12" fmla="*/ 1043759698 w 289"/>
              <a:gd name="T13" fmla="*/ 630243006 h 173"/>
              <a:gd name="T14" fmla="*/ 1029057588 w 289"/>
              <a:gd name="T15" fmla="*/ 630243006 h 173"/>
              <a:gd name="T16" fmla="*/ 1021707492 w 289"/>
              <a:gd name="T17" fmla="*/ 622957610 h 173"/>
              <a:gd name="T18" fmla="*/ 1051109794 w 289"/>
              <a:gd name="T19" fmla="*/ 571954117 h 173"/>
              <a:gd name="T20" fmla="*/ 1021707492 w 289"/>
              <a:gd name="T21" fmla="*/ 622957610 h 173"/>
              <a:gd name="T22" fmla="*/ 11025145 w 289"/>
              <a:gd name="T23" fmla="*/ 54645237 h 173"/>
              <a:gd name="T24" fmla="*/ 40427447 w 289"/>
              <a:gd name="T25" fmla="*/ 7285395 h 173"/>
              <a:gd name="T26" fmla="*/ 1051109794 w 289"/>
              <a:gd name="T27" fmla="*/ 571954117 h 173"/>
              <a:gd name="T28" fmla="*/ 1021707492 w 289"/>
              <a:gd name="T29" fmla="*/ 622957610 h 173"/>
              <a:gd name="T30" fmla="*/ 11025145 w 289"/>
              <a:gd name="T31" fmla="*/ 54645237 h 173"/>
              <a:gd name="T32" fmla="*/ 3675048 w 289"/>
              <a:gd name="T33" fmla="*/ 47359842 h 173"/>
              <a:gd name="T34" fmla="*/ 0 w 289"/>
              <a:gd name="T35" fmla="*/ 40072538 h 173"/>
              <a:gd name="T36" fmla="*/ 0 w 289"/>
              <a:gd name="T37" fmla="*/ 25501747 h 173"/>
              <a:gd name="T38" fmla="*/ 3675048 w 289"/>
              <a:gd name="T39" fmla="*/ 14572699 h 173"/>
              <a:gd name="T40" fmla="*/ 11025145 w 289"/>
              <a:gd name="T41" fmla="*/ 7285395 h 173"/>
              <a:gd name="T42" fmla="*/ 18375241 w 289"/>
              <a:gd name="T43" fmla="*/ 7285395 h 173"/>
              <a:gd name="T44" fmla="*/ 33077351 w 289"/>
              <a:gd name="T45" fmla="*/ 0 h 173"/>
              <a:gd name="T46" fmla="*/ 40427447 w 289"/>
              <a:gd name="T47" fmla="*/ 7285395 h 173"/>
              <a:gd name="T48" fmla="*/ 11025145 w 289"/>
              <a:gd name="T49" fmla="*/ 54645237 h 17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9" h="173">
                <a:moveTo>
                  <a:pt x="286" y="157"/>
                </a:moveTo>
                <a:lnTo>
                  <a:pt x="288" y="159"/>
                </a:lnTo>
                <a:lnTo>
                  <a:pt x="289" y="163"/>
                </a:lnTo>
                <a:lnTo>
                  <a:pt x="289" y="165"/>
                </a:lnTo>
                <a:lnTo>
                  <a:pt x="288" y="169"/>
                </a:lnTo>
                <a:lnTo>
                  <a:pt x="286" y="171"/>
                </a:lnTo>
                <a:lnTo>
                  <a:pt x="284" y="173"/>
                </a:lnTo>
                <a:lnTo>
                  <a:pt x="280" y="173"/>
                </a:lnTo>
                <a:lnTo>
                  <a:pt x="278" y="171"/>
                </a:lnTo>
                <a:lnTo>
                  <a:pt x="286" y="157"/>
                </a:lnTo>
                <a:close/>
                <a:moveTo>
                  <a:pt x="278" y="171"/>
                </a:moveTo>
                <a:lnTo>
                  <a:pt x="3" y="15"/>
                </a:lnTo>
                <a:lnTo>
                  <a:pt x="11" y="2"/>
                </a:lnTo>
                <a:lnTo>
                  <a:pt x="286" y="157"/>
                </a:lnTo>
                <a:lnTo>
                  <a:pt x="278" y="171"/>
                </a:lnTo>
                <a:close/>
                <a:moveTo>
                  <a:pt x="3" y="15"/>
                </a:moveTo>
                <a:lnTo>
                  <a:pt x="1" y="13"/>
                </a:lnTo>
                <a:lnTo>
                  <a:pt x="0" y="11"/>
                </a:lnTo>
                <a:lnTo>
                  <a:pt x="0" y="7"/>
                </a:lnTo>
                <a:lnTo>
                  <a:pt x="1" y="4"/>
                </a:lnTo>
                <a:lnTo>
                  <a:pt x="3" y="2"/>
                </a:lnTo>
                <a:lnTo>
                  <a:pt x="5" y="2"/>
                </a:lnTo>
                <a:lnTo>
                  <a:pt x="9" y="0"/>
                </a:lnTo>
                <a:lnTo>
                  <a:pt x="11" y="2"/>
                </a:lnTo>
                <a:lnTo>
                  <a:pt x="3" y="15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6" name="Freeform 26"/>
          <p:cNvSpPr>
            <a:spLocks noEditPoints="1"/>
          </p:cNvSpPr>
          <p:nvPr/>
        </p:nvSpPr>
        <p:spPr bwMode="auto">
          <a:xfrm>
            <a:off x="4454525" y="3754438"/>
            <a:ext cx="28575" cy="635000"/>
          </a:xfrm>
          <a:custGeom>
            <a:avLst/>
            <a:gdLst>
              <a:gd name="T0" fmla="*/ 54435375 w 15"/>
              <a:gd name="T1" fmla="*/ 1185267666 h 332"/>
              <a:gd name="T2" fmla="*/ 54435375 w 15"/>
              <a:gd name="T3" fmla="*/ 1199899443 h 332"/>
              <a:gd name="T4" fmla="*/ 50806350 w 15"/>
              <a:gd name="T5" fmla="*/ 1207217244 h 332"/>
              <a:gd name="T6" fmla="*/ 43548300 w 15"/>
              <a:gd name="T7" fmla="*/ 1214533133 h 332"/>
              <a:gd name="T8" fmla="*/ 29032200 w 15"/>
              <a:gd name="T9" fmla="*/ 1214533133 h 332"/>
              <a:gd name="T10" fmla="*/ 14516100 w 15"/>
              <a:gd name="T11" fmla="*/ 1214533133 h 332"/>
              <a:gd name="T12" fmla="*/ 7258050 w 15"/>
              <a:gd name="T13" fmla="*/ 1207217244 h 332"/>
              <a:gd name="T14" fmla="*/ 0 w 15"/>
              <a:gd name="T15" fmla="*/ 1199899443 h 332"/>
              <a:gd name="T16" fmla="*/ 0 w 15"/>
              <a:gd name="T17" fmla="*/ 1185267666 h 332"/>
              <a:gd name="T18" fmla="*/ 54435375 w 15"/>
              <a:gd name="T19" fmla="*/ 1185267666 h 332"/>
              <a:gd name="T20" fmla="*/ 0 w 15"/>
              <a:gd name="T21" fmla="*/ 1185267666 h 332"/>
              <a:gd name="T22" fmla="*/ 0 w 15"/>
              <a:gd name="T23" fmla="*/ 29265467 h 332"/>
              <a:gd name="T24" fmla="*/ 54435375 w 15"/>
              <a:gd name="T25" fmla="*/ 29265467 h 332"/>
              <a:gd name="T26" fmla="*/ 54435375 w 15"/>
              <a:gd name="T27" fmla="*/ 1185267666 h 332"/>
              <a:gd name="T28" fmla="*/ 0 w 15"/>
              <a:gd name="T29" fmla="*/ 1185267666 h 332"/>
              <a:gd name="T30" fmla="*/ 0 w 15"/>
              <a:gd name="T31" fmla="*/ 29265467 h 332"/>
              <a:gd name="T32" fmla="*/ 0 w 15"/>
              <a:gd name="T33" fmla="*/ 14633690 h 332"/>
              <a:gd name="T34" fmla="*/ 7258050 w 15"/>
              <a:gd name="T35" fmla="*/ 7315889 h 332"/>
              <a:gd name="T36" fmla="*/ 14516100 w 15"/>
              <a:gd name="T37" fmla="*/ 0 h 332"/>
              <a:gd name="T38" fmla="*/ 29032200 w 15"/>
              <a:gd name="T39" fmla="*/ 0 h 332"/>
              <a:gd name="T40" fmla="*/ 36290250 w 15"/>
              <a:gd name="T41" fmla="*/ 0 h 332"/>
              <a:gd name="T42" fmla="*/ 50806350 w 15"/>
              <a:gd name="T43" fmla="*/ 7315889 h 332"/>
              <a:gd name="T44" fmla="*/ 54435375 w 15"/>
              <a:gd name="T45" fmla="*/ 14633690 h 332"/>
              <a:gd name="T46" fmla="*/ 54435375 w 15"/>
              <a:gd name="T47" fmla="*/ 29265467 h 332"/>
              <a:gd name="T48" fmla="*/ 0 w 15"/>
              <a:gd name="T49" fmla="*/ 2926546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332">
                <a:moveTo>
                  <a:pt x="15" y="324"/>
                </a:moveTo>
                <a:lnTo>
                  <a:pt x="15" y="328"/>
                </a:lnTo>
                <a:lnTo>
                  <a:pt x="14" y="330"/>
                </a:lnTo>
                <a:lnTo>
                  <a:pt x="12" y="332"/>
                </a:lnTo>
                <a:lnTo>
                  <a:pt x="8" y="332"/>
                </a:lnTo>
                <a:lnTo>
                  <a:pt x="4" y="332"/>
                </a:lnTo>
                <a:lnTo>
                  <a:pt x="2" y="330"/>
                </a:lnTo>
                <a:lnTo>
                  <a:pt x="0" y="328"/>
                </a:lnTo>
                <a:lnTo>
                  <a:pt x="0" y="324"/>
                </a:lnTo>
                <a:lnTo>
                  <a:pt x="15" y="324"/>
                </a:lnTo>
                <a:close/>
                <a:moveTo>
                  <a:pt x="0" y="324"/>
                </a:moveTo>
                <a:lnTo>
                  <a:pt x="0" y="8"/>
                </a:lnTo>
                <a:lnTo>
                  <a:pt x="15" y="8"/>
                </a:lnTo>
                <a:lnTo>
                  <a:pt x="15" y="324"/>
                </a:lnTo>
                <a:lnTo>
                  <a:pt x="0" y="324"/>
                </a:lnTo>
                <a:close/>
                <a:moveTo>
                  <a:pt x="0" y="8"/>
                </a:move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4" y="2"/>
                </a:lnTo>
                <a:lnTo>
                  <a:pt x="15" y="4"/>
                </a:lnTo>
                <a:lnTo>
                  <a:pt x="15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7" name="Freeform 27"/>
          <p:cNvSpPr>
            <a:spLocks noEditPoints="1"/>
          </p:cNvSpPr>
          <p:nvPr/>
        </p:nvSpPr>
        <p:spPr bwMode="auto">
          <a:xfrm>
            <a:off x="3930650" y="4360863"/>
            <a:ext cx="552450" cy="341312"/>
          </a:xfrm>
          <a:custGeom>
            <a:avLst/>
            <a:gdLst>
              <a:gd name="T0" fmla="*/ 44155717 w 288"/>
              <a:gd name="T1" fmla="*/ 647106460 h 178"/>
              <a:gd name="T2" fmla="*/ 29437145 w 288"/>
              <a:gd name="T3" fmla="*/ 654460008 h 178"/>
              <a:gd name="T4" fmla="*/ 22076899 w 288"/>
              <a:gd name="T5" fmla="*/ 654460008 h 178"/>
              <a:gd name="T6" fmla="*/ 7358327 w 288"/>
              <a:gd name="T7" fmla="*/ 647106460 h 178"/>
              <a:gd name="T8" fmla="*/ 0 w 288"/>
              <a:gd name="T9" fmla="*/ 639752912 h 178"/>
              <a:gd name="T10" fmla="*/ 0 w 288"/>
              <a:gd name="T11" fmla="*/ 628723549 h 178"/>
              <a:gd name="T12" fmla="*/ 0 w 288"/>
              <a:gd name="T13" fmla="*/ 614016453 h 178"/>
              <a:gd name="T14" fmla="*/ 0 w 288"/>
              <a:gd name="T15" fmla="*/ 606662905 h 178"/>
              <a:gd name="T16" fmla="*/ 14718572 w 288"/>
              <a:gd name="T17" fmla="*/ 599309357 h 178"/>
              <a:gd name="T18" fmla="*/ 44155717 w 288"/>
              <a:gd name="T19" fmla="*/ 647106460 h 178"/>
              <a:gd name="T20" fmla="*/ 14718572 w 288"/>
              <a:gd name="T21" fmla="*/ 599309357 h 178"/>
              <a:gd name="T22" fmla="*/ 1019249149 w 288"/>
              <a:gd name="T23" fmla="*/ 7353548 h 178"/>
              <a:gd name="T24" fmla="*/ 1048686294 w 288"/>
              <a:gd name="T25" fmla="*/ 55150650 h 178"/>
              <a:gd name="T26" fmla="*/ 44155717 w 288"/>
              <a:gd name="T27" fmla="*/ 647106460 h 178"/>
              <a:gd name="T28" fmla="*/ 14718572 w 288"/>
              <a:gd name="T29" fmla="*/ 599309357 h 178"/>
              <a:gd name="T30" fmla="*/ 1019249149 w 288"/>
              <a:gd name="T31" fmla="*/ 7353548 h 178"/>
              <a:gd name="T32" fmla="*/ 1033967722 w 288"/>
              <a:gd name="T33" fmla="*/ 0 h 178"/>
              <a:gd name="T34" fmla="*/ 1041327967 w 288"/>
              <a:gd name="T35" fmla="*/ 0 h 178"/>
              <a:gd name="T36" fmla="*/ 1056046540 w 288"/>
              <a:gd name="T37" fmla="*/ 7353548 h 178"/>
              <a:gd name="T38" fmla="*/ 1059725703 w 288"/>
              <a:gd name="T39" fmla="*/ 14707096 h 178"/>
              <a:gd name="T40" fmla="*/ 1059725703 w 288"/>
              <a:gd name="T41" fmla="*/ 25736459 h 178"/>
              <a:gd name="T42" fmla="*/ 1059725703 w 288"/>
              <a:gd name="T43" fmla="*/ 33090007 h 178"/>
              <a:gd name="T44" fmla="*/ 1056046540 w 288"/>
              <a:gd name="T45" fmla="*/ 47797102 h 178"/>
              <a:gd name="T46" fmla="*/ 1048686294 w 288"/>
              <a:gd name="T47" fmla="*/ 55150650 h 178"/>
              <a:gd name="T48" fmla="*/ 1019249149 w 288"/>
              <a:gd name="T49" fmla="*/ 7353548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178">
                <a:moveTo>
                  <a:pt x="12" y="176"/>
                </a:moveTo>
                <a:lnTo>
                  <a:pt x="8" y="178"/>
                </a:lnTo>
                <a:lnTo>
                  <a:pt x="6" y="178"/>
                </a:lnTo>
                <a:lnTo>
                  <a:pt x="2" y="176"/>
                </a:lnTo>
                <a:lnTo>
                  <a:pt x="0" y="174"/>
                </a:lnTo>
                <a:lnTo>
                  <a:pt x="0" y="171"/>
                </a:lnTo>
                <a:lnTo>
                  <a:pt x="0" y="167"/>
                </a:lnTo>
                <a:lnTo>
                  <a:pt x="0" y="165"/>
                </a:lnTo>
                <a:lnTo>
                  <a:pt x="4" y="163"/>
                </a:lnTo>
                <a:lnTo>
                  <a:pt x="12" y="176"/>
                </a:lnTo>
                <a:close/>
                <a:moveTo>
                  <a:pt x="4" y="163"/>
                </a:moveTo>
                <a:lnTo>
                  <a:pt x="277" y="2"/>
                </a:lnTo>
                <a:lnTo>
                  <a:pt x="285" y="15"/>
                </a:lnTo>
                <a:lnTo>
                  <a:pt x="12" y="176"/>
                </a:lnTo>
                <a:lnTo>
                  <a:pt x="4" y="163"/>
                </a:lnTo>
                <a:close/>
                <a:moveTo>
                  <a:pt x="277" y="2"/>
                </a:moveTo>
                <a:lnTo>
                  <a:pt x="281" y="0"/>
                </a:lnTo>
                <a:lnTo>
                  <a:pt x="283" y="0"/>
                </a:lnTo>
                <a:lnTo>
                  <a:pt x="287" y="2"/>
                </a:lnTo>
                <a:lnTo>
                  <a:pt x="288" y="4"/>
                </a:lnTo>
                <a:lnTo>
                  <a:pt x="288" y="7"/>
                </a:lnTo>
                <a:lnTo>
                  <a:pt x="288" y="9"/>
                </a:lnTo>
                <a:lnTo>
                  <a:pt x="287" y="13"/>
                </a:lnTo>
                <a:lnTo>
                  <a:pt x="285" y="15"/>
                </a:lnTo>
                <a:lnTo>
                  <a:pt x="277" y="2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8" name="Freeform 28"/>
          <p:cNvSpPr>
            <a:spLocks noEditPoints="1"/>
          </p:cNvSpPr>
          <p:nvPr/>
        </p:nvSpPr>
        <p:spPr bwMode="auto">
          <a:xfrm>
            <a:off x="3406775" y="4371975"/>
            <a:ext cx="555625" cy="330200"/>
          </a:xfrm>
          <a:custGeom>
            <a:avLst/>
            <a:gdLst>
              <a:gd name="T0" fmla="*/ 14683828 w 290"/>
              <a:gd name="T1" fmla="*/ 55283543 h 172"/>
              <a:gd name="T2" fmla="*/ 7341914 w 290"/>
              <a:gd name="T3" fmla="*/ 47911636 h 172"/>
              <a:gd name="T4" fmla="*/ 0 w 290"/>
              <a:gd name="T5" fmla="*/ 33169742 h 172"/>
              <a:gd name="T6" fmla="*/ 0 w 290"/>
              <a:gd name="T7" fmla="*/ 25797835 h 172"/>
              <a:gd name="T8" fmla="*/ 7341914 w 290"/>
              <a:gd name="T9" fmla="*/ 11055941 h 172"/>
              <a:gd name="T10" fmla="*/ 14683828 w 290"/>
              <a:gd name="T11" fmla="*/ 3685953 h 172"/>
              <a:gd name="T12" fmla="*/ 22025741 w 290"/>
              <a:gd name="T13" fmla="*/ 0 h 172"/>
              <a:gd name="T14" fmla="*/ 33038612 w 290"/>
              <a:gd name="T15" fmla="*/ 0 h 172"/>
              <a:gd name="T16" fmla="*/ 40378610 w 290"/>
              <a:gd name="T17" fmla="*/ 3685953 h 172"/>
              <a:gd name="T18" fmla="*/ 14683828 w 290"/>
              <a:gd name="T19" fmla="*/ 55283543 h 172"/>
              <a:gd name="T20" fmla="*/ 40378610 w 290"/>
              <a:gd name="T21" fmla="*/ 3685953 h 172"/>
              <a:gd name="T22" fmla="*/ 1049864933 w 290"/>
              <a:gd name="T23" fmla="*/ 578623666 h 172"/>
              <a:gd name="T24" fmla="*/ 1020499194 w 290"/>
              <a:gd name="T25" fmla="*/ 626535302 h 172"/>
              <a:gd name="T26" fmla="*/ 14683828 w 290"/>
              <a:gd name="T27" fmla="*/ 55283543 h 172"/>
              <a:gd name="T28" fmla="*/ 40378610 w 290"/>
              <a:gd name="T29" fmla="*/ 3685953 h 172"/>
              <a:gd name="T30" fmla="*/ 1049864933 w 290"/>
              <a:gd name="T31" fmla="*/ 578623666 h 172"/>
              <a:gd name="T32" fmla="*/ 1057206847 w 290"/>
              <a:gd name="T33" fmla="*/ 585995573 h 172"/>
              <a:gd name="T34" fmla="*/ 1064548761 w 290"/>
              <a:gd name="T35" fmla="*/ 593367480 h 172"/>
              <a:gd name="T36" fmla="*/ 1064548761 w 290"/>
              <a:gd name="T37" fmla="*/ 608109374 h 172"/>
              <a:gd name="T38" fmla="*/ 1057206847 w 290"/>
              <a:gd name="T39" fmla="*/ 619165315 h 172"/>
              <a:gd name="T40" fmla="*/ 1049864933 w 290"/>
              <a:gd name="T41" fmla="*/ 626535302 h 172"/>
              <a:gd name="T42" fmla="*/ 1042523019 w 290"/>
              <a:gd name="T43" fmla="*/ 626535302 h 172"/>
              <a:gd name="T44" fmla="*/ 1027841108 w 290"/>
              <a:gd name="T45" fmla="*/ 633907209 h 172"/>
              <a:gd name="T46" fmla="*/ 1020499194 w 290"/>
              <a:gd name="T47" fmla="*/ 626535302 h 172"/>
              <a:gd name="T48" fmla="*/ 1049864933 w 290"/>
              <a:gd name="T49" fmla="*/ 578623666 h 1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0" h="172">
                <a:moveTo>
                  <a:pt x="4" y="15"/>
                </a:moveTo>
                <a:lnTo>
                  <a:pt x="2" y="13"/>
                </a:lnTo>
                <a:lnTo>
                  <a:pt x="0" y="9"/>
                </a:lnTo>
                <a:lnTo>
                  <a:pt x="0" y="7"/>
                </a:lnTo>
                <a:lnTo>
                  <a:pt x="2" y="3"/>
                </a:lnTo>
                <a:lnTo>
                  <a:pt x="4" y="1"/>
                </a:lnTo>
                <a:lnTo>
                  <a:pt x="6" y="0"/>
                </a:lnTo>
                <a:lnTo>
                  <a:pt x="9" y="0"/>
                </a:lnTo>
                <a:lnTo>
                  <a:pt x="11" y="1"/>
                </a:lnTo>
                <a:lnTo>
                  <a:pt x="4" y="15"/>
                </a:lnTo>
                <a:close/>
                <a:moveTo>
                  <a:pt x="11" y="1"/>
                </a:moveTo>
                <a:lnTo>
                  <a:pt x="286" y="157"/>
                </a:lnTo>
                <a:lnTo>
                  <a:pt x="278" y="170"/>
                </a:lnTo>
                <a:lnTo>
                  <a:pt x="4" y="15"/>
                </a:lnTo>
                <a:lnTo>
                  <a:pt x="11" y="1"/>
                </a:lnTo>
                <a:close/>
                <a:moveTo>
                  <a:pt x="286" y="157"/>
                </a:moveTo>
                <a:lnTo>
                  <a:pt x="288" y="159"/>
                </a:lnTo>
                <a:lnTo>
                  <a:pt x="290" y="161"/>
                </a:lnTo>
                <a:lnTo>
                  <a:pt x="290" y="165"/>
                </a:lnTo>
                <a:lnTo>
                  <a:pt x="288" y="168"/>
                </a:lnTo>
                <a:lnTo>
                  <a:pt x="286" y="170"/>
                </a:lnTo>
                <a:lnTo>
                  <a:pt x="284" y="170"/>
                </a:lnTo>
                <a:lnTo>
                  <a:pt x="280" y="172"/>
                </a:lnTo>
                <a:lnTo>
                  <a:pt x="278" y="170"/>
                </a:lnTo>
                <a:lnTo>
                  <a:pt x="286" y="157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4465638" y="4364038"/>
            <a:ext cx="242887" cy="153987"/>
          </a:xfrm>
          <a:custGeom>
            <a:avLst/>
            <a:gdLst>
              <a:gd name="T0" fmla="*/ 435259241 w 127"/>
              <a:gd name="T1" fmla="*/ 296399952 h 80"/>
              <a:gd name="T2" fmla="*/ 0 w 127"/>
              <a:gd name="T3" fmla="*/ 48165209 h 80"/>
              <a:gd name="T4" fmla="*/ 29261190 w 127"/>
              <a:gd name="T5" fmla="*/ 0 h 80"/>
              <a:gd name="T6" fmla="*/ 464520431 w 127"/>
              <a:gd name="T7" fmla="*/ 248234743 h 80"/>
              <a:gd name="T8" fmla="*/ 435259241 w 127"/>
              <a:gd name="T9" fmla="*/ 296399952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" h="80">
                <a:moveTo>
                  <a:pt x="119" y="80"/>
                </a:moveTo>
                <a:lnTo>
                  <a:pt x="0" y="13"/>
                </a:lnTo>
                <a:lnTo>
                  <a:pt x="8" y="0"/>
                </a:lnTo>
                <a:lnTo>
                  <a:pt x="127" y="67"/>
                </a:lnTo>
                <a:lnTo>
                  <a:pt x="119" y="8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60988" y="206057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600">
                <a:solidFill>
                  <a:srgbClr val="EA5816"/>
                </a:solidFill>
                <a:latin typeface="Arial" pitchFamily="34" charset="0"/>
              </a:rPr>
              <a:t>OH</a:t>
            </a:r>
            <a:endParaRPr lang="cs-CZ" altLang="cs-CZ" sz="1600">
              <a:solidFill>
                <a:srgbClr val="EA5816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303963" y="2508250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600">
                <a:solidFill>
                  <a:srgbClr val="EA5816"/>
                </a:solidFill>
                <a:latin typeface="Arial" pitchFamily="34" charset="0"/>
              </a:rPr>
              <a:t>OH</a:t>
            </a:r>
            <a:endParaRPr lang="cs-CZ" altLang="cs-CZ" sz="1600">
              <a:solidFill>
                <a:srgbClr val="EA5816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5900738" y="3849688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600" b="1">
                <a:solidFill>
                  <a:srgbClr val="EA5816"/>
                </a:solidFill>
                <a:latin typeface="Arial" pitchFamily="34" charset="0"/>
              </a:rPr>
              <a:t>O</a:t>
            </a:r>
            <a:endParaRPr lang="cs-CZ" altLang="cs-CZ" sz="1600" b="1">
              <a:solidFill>
                <a:srgbClr val="EA5816"/>
              </a:solidFill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4697881" y="4448175"/>
            <a:ext cx="3360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600" b="1" dirty="0">
                <a:solidFill>
                  <a:srgbClr val="FFFF00"/>
                </a:solidFill>
                <a:latin typeface="Arial" pitchFamily="34" charset="0"/>
              </a:rPr>
              <a:t>CH</a:t>
            </a: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5020636" y="4586674"/>
            <a:ext cx="7705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1400" b="1" dirty="0"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>
            <a:off x="5449888" y="2278063"/>
            <a:ext cx="133350" cy="268287"/>
          </a:xfrm>
          <a:custGeom>
            <a:avLst/>
            <a:gdLst>
              <a:gd name="T0" fmla="*/ 0 w 70"/>
              <a:gd name="T1" fmla="*/ 0 h 140"/>
              <a:gd name="T2" fmla="*/ 254031750 w 70"/>
              <a:gd name="T3" fmla="*/ 0 h 140"/>
              <a:gd name="T4" fmla="*/ 119757825 w 70"/>
              <a:gd name="T5" fmla="*/ 514127960 h 140"/>
              <a:gd name="T6" fmla="*/ 0 w 70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140">
                <a:moveTo>
                  <a:pt x="0" y="0"/>
                </a:moveTo>
                <a:lnTo>
                  <a:pt x="70" y="0"/>
                </a:lnTo>
                <a:lnTo>
                  <a:pt x="33" y="140"/>
                </a:lnTo>
                <a:lnTo>
                  <a:pt x="0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6184900" y="2627313"/>
            <a:ext cx="125413" cy="131762"/>
          </a:xfrm>
          <a:custGeom>
            <a:avLst/>
            <a:gdLst>
              <a:gd name="T0" fmla="*/ 97489606 w 66"/>
              <a:gd name="T1" fmla="*/ 0 h 69"/>
              <a:gd name="T2" fmla="*/ 238309403 w 66"/>
              <a:gd name="T3" fmla="*/ 204206275 h 69"/>
              <a:gd name="T4" fmla="*/ 111933003 w 66"/>
              <a:gd name="T5" fmla="*/ 251611951 h 69"/>
              <a:gd name="T6" fmla="*/ 0 w 66"/>
              <a:gd name="T7" fmla="*/ 83871287 h 69"/>
              <a:gd name="T8" fmla="*/ 97489606 w 66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" h="69">
                <a:moveTo>
                  <a:pt x="27" y="0"/>
                </a:moveTo>
                <a:lnTo>
                  <a:pt x="66" y="56"/>
                </a:lnTo>
                <a:lnTo>
                  <a:pt x="31" y="69"/>
                </a:lnTo>
                <a:lnTo>
                  <a:pt x="0" y="23"/>
                </a:lnTo>
                <a:lnTo>
                  <a:pt x="27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6119813" y="2703513"/>
            <a:ext cx="87312" cy="88900"/>
          </a:xfrm>
          <a:custGeom>
            <a:avLst/>
            <a:gdLst>
              <a:gd name="T0" fmla="*/ 82862884 w 46"/>
              <a:gd name="T1" fmla="*/ 0 h 46"/>
              <a:gd name="T2" fmla="*/ 165725768 w 46"/>
              <a:gd name="T3" fmla="*/ 130723585 h 46"/>
              <a:gd name="T4" fmla="*/ 46835296 w 46"/>
              <a:gd name="T5" fmla="*/ 171808913 h 46"/>
              <a:gd name="T6" fmla="*/ 0 w 46"/>
              <a:gd name="T7" fmla="*/ 85904457 h 46"/>
              <a:gd name="T8" fmla="*/ 82862884 w 46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46">
                <a:moveTo>
                  <a:pt x="23" y="0"/>
                </a:moveTo>
                <a:lnTo>
                  <a:pt x="46" y="35"/>
                </a:lnTo>
                <a:lnTo>
                  <a:pt x="13" y="46"/>
                </a:lnTo>
                <a:lnTo>
                  <a:pt x="0" y="23"/>
                </a:lnTo>
                <a:lnTo>
                  <a:pt x="23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6019800" y="2774950"/>
            <a:ext cx="92075" cy="68263"/>
          </a:xfrm>
          <a:custGeom>
            <a:avLst/>
            <a:gdLst>
              <a:gd name="T0" fmla="*/ 139825479 w 48"/>
              <a:gd name="T1" fmla="*/ 0 h 36"/>
              <a:gd name="T2" fmla="*/ 176620951 w 48"/>
              <a:gd name="T3" fmla="*/ 61123828 h 36"/>
              <a:gd name="T4" fmla="*/ 0 w 48"/>
              <a:gd name="T5" fmla="*/ 129439921 h 36"/>
              <a:gd name="T6" fmla="*/ 139825479 w 48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36">
                <a:moveTo>
                  <a:pt x="38" y="0"/>
                </a:moveTo>
                <a:lnTo>
                  <a:pt x="48" y="17"/>
                </a:lnTo>
                <a:lnTo>
                  <a:pt x="0" y="36"/>
                </a:lnTo>
                <a:lnTo>
                  <a:pt x="38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>
            <a:off x="5935663" y="3714750"/>
            <a:ext cx="128587" cy="103188"/>
          </a:xfrm>
          <a:custGeom>
            <a:avLst/>
            <a:gdLst>
              <a:gd name="T0" fmla="*/ 246785322 w 67"/>
              <a:gd name="T1" fmla="*/ 197180803 h 54"/>
              <a:gd name="T2" fmla="*/ 0 w 67"/>
              <a:gd name="T3" fmla="*/ 153362210 h 54"/>
              <a:gd name="T4" fmla="*/ 47884263 w 67"/>
              <a:gd name="T5" fmla="*/ 0 h 54"/>
              <a:gd name="T6" fmla="*/ 246785322 w 67"/>
              <a:gd name="T7" fmla="*/ 36515176 h 54"/>
              <a:gd name="T8" fmla="*/ 246785322 w 67"/>
              <a:gd name="T9" fmla="*/ 197180803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54">
                <a:moveTo>
                  <a:pt x="67" y="54"/>
                </a:moveTo>
                <a:lnTo>
                  <a:pt x="0" y="42"/>
                </a:lnTo>
                <a:lnTo>
                  <a:pt x="13" y="0"/>
                </a:lnTo>
                <a:lnTo>
                  <a:pt x="67" y="10"/>
                </a:lnTo>
                <a:lnTo>
                  <a:pt x="67" y="54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5975350" y="3594100"/>
            <a:ext cx="84138" cy="90488"/>
          </a:xfrm>
          <a:custGeom>
            <a:avLst/>
            <a:gdLst>
              <a:gd name="T0" fmla="*/ 160890978 w 44"/>
              <a:gd name="T1" fmla="*/ 170584961 h 48"/>
              <a:gd name="T2" fmla="*/ 0 w 44"/>
              <a:gd name="T3" fmla="*/ 142154763 h 48"/>
              <a:gd name="T4" fmla="*/ 47536058 w 44"/>
              <a:gd name="T5" fmla="*/ 0 h 48"/>
              <a:gd name="T6" fmla="*/ 146264352 w 44"/>
              <a:gd name="T7" fmla="*/ 17769581 h 48"/>
              <a:gd name="T8" fmla="*/ 160890978 w 44"/>
              <a:gd name="T9" fmla="*/ 170584961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48">
                <a:moveTo>
                  <a:pt x="44" y="48"/>
                </a:moveTo>
                <a:lnTo>
                  <a:pt x="0" y="40"/>
                </a:lnTo>
                <a:lnTo>
                  <a:pt x="13" y="0"/>
                </a:lnTo>
                <a:lnTo>
                  <a:pt x="40" y="5"/>
                </a:lnTo>
                <a:lnTo>
                  <a:pt x="44" y="4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>
            <a:off x="6011863" y="3438525"/>
            <a:ext cx="41275" cy="120650"/>
          </a:xfrm>
          <a:custGeom>
            <a:avLst/>
            <a:gdLst>
              <a:gd name="T0" fmla="*/ 81125030 w 21"/>
              <a:gd name="T1" fmla="*/ 231054325 h 63"/>
              <a:gd name="T2" fmla="*/ 0 w 21"/>
              <a:gd name="T3" fmla="*/ 220052194 h 63"/>
              <a:gd name="T4" fmla="*/ 73398743 w 21"/>
              <a:gd name="T5" fmla="*/ 0 h 63"/>
              <a:gd name="T6" fmla="*/ 81125030 w 21"/>
              <a:gd name="T7" fmla="*/ 231054325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63">
                <a:moveTo>
                  <a:pt x="21" y="63"/>
                </a:moveTo>
                <a:lnTo>
                  <a:pt x="0" y="60"/>
                </a:lnTo>
                <a:lnTo>
                  <a:pt x="19" y="0"/>
                </a:lnTo>
                <a:lnTo>
                  <a:pt x="21" y="63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5722938" y="3841750"/>
            <a:ext cx="136525" cy="144463"/>
          </a:xfrm>
          <a:custGeom>
            <a:avLst/>
            <a:gdLst>
              <a:gd name="T0" fmla="*/ 262522192 w 71"/>
              <a:gd name="T1" fmla="*/ 59362736 h 75"/>
              <a:gd name="T2" fmla="*/ 133109952 w 71"/>
              <a:gd name="T3" fmla="*/ 278260778 h 75"/>
              <a:gd name="T4" fmla="*/ 0 w 71"/>
              <a:gd name="T5" fmla="*/ 178086282 h 75"/>
              <a:gd name="T6" fmla="*/ 103530176 w 71"/>
              <a:gd name="T7" fmla="*/ 0 h 75"/>
              <a:gd name="T8" fmla="*/ 262522192 w 71"/>
              <a:gd name="T9" fmla="*/ 5936273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5">
                <a:moveTo>
                  <a:pt x="71" y="16"/>
                </a:moveTo>
                <a:lnTo>
                  <a:pt x="36" y="75"/>
                </a:lnTo>
                <a:lnTo>
                  <a:pt x="0" y="48"/>
                </a:lnTo>
                <a:lnTo>
                  <a:pt x="28" y="0"/>
                </a:lnTo>
                <a:lnTo>
                  <a:pt x="71" y="1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>
            <a:off x="5627688" y="3810000"/>
            <a:ext cx="101600" cy="92075"/>
          </a:xfrm>
          <a:custGeom>
            <a:avLst/>
            <a:gdLst>
              <a:gd name="T0" fmla="*/ 194765283 w 53"/>
              <a:gd name="T1" fmla="*/ 40476554 h 48"/>
              <a:gd name="T2" fmla="*/ 117593374 w 53"/>
              <a:gd name="T3" fmla="*/ 176620951 h 48"/>
              <a:gd name="T4" fmla="*/ 0 w 53"/>
              <a:gd name="T5" fmla="*/ 84630353 h 48"/>
              <a:gd name="T6" fmla="*/ 55122792 w 53"/>
              <a:gd name="T7" fmla="*/ 0 h 48"/>
              <a:gd name="T8" fmla="*/ 194765283 w 53"/>
              <a:gd name="T9" fmla="*/ 40476554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48">
                <a:moveTo>
                  <a:pt x="53" y="11"/>
                </a:moveTo>
                <a:lnTo>
                  <a:pt x="32" y="48"/>
                </a:lnTo>
                <a:lnTo>
                  <a:pt x="0" y="23"/>
                </a:lnTo>
                <a:lnTo>
                  <a:pt x="15" y="0"/>
                </a:lnTo>
                <a:lnTo>
                  <a:pt x="53" y="11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>
            <a:off x="5497513" y="3754438"/>
            <a:ext cx="114300" cy="74612"/>
          </a:xfrm>
          <a:custGeom>
            <a:avLst/>
            <a:gdLst>
              <a:gd name="T0" fmla="*/ 217741500 w 60"/>
              <a:gd name="T1" fmla="*/ 76861839 h 39"/>
              <a:gd name="T2" fmla="*/ 181451250 w 60"/>
              <a:gd name="T3" fmla="*/ 142742322 h 39"/>
              <a:gd name="T4" fmla="*/ 0 w 60"/>
              <a:gd name="T5" fmla="*/ 0 h 39"/>
              <a:gd name="T6" fmla="*/ 217741500 w 60"/>
              <a:gd name="T7" fmla="*/ 76861839 h 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39">
                <a:moveTo>
                  <a:pt x="60" y="21"/>
                </a:moveTo>
                <a:lnTo>
                  <a:pt x="50" y="39"/>
                </a:lnTo>
                <a:lnTo>
                  <a:pt x="0" y="0"/>
                </a:lnTo>
                <a:lnTo>
                  <a:pt x="60" y="21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EA5816"/>
              </a:solidFill>
            </a:endParaRP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1030242" y="5145088"/>
            <a:ext cx="6870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2000" b="1" dirty="0">
                <a:solidFill>
                  <a:srgbClr val="EA5816"/>
                </a:solidFill>
                <a:latin typeface="Comic Sans MS" panose="030F0702030302020204" pitchFamily="66" charset="0"/>
              </a:rPr>
              <a:t>1,2-DIHYDROXY-3,4-EPOXY-5-METHYLCHRYSENE</a:t>
            </a: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755650" y="1509713"/>
            <a:ext cx="8159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EA5816"/>
                </a:solidFill>
              </a:rPr>
              <a:t>GENOTOXICKÝ METABOLIT 5-METHYLCHRYSENU:</a:t>
            </a:r>
          </a:p>
        </p:txBody>
      </p:sp>
      <p:sp>
        <p:nvSpPr>
          <p:cNvPr id="20527" name="TextovéPole 1"/>
          <p:cNvSpPr txBox="1">
            <a:spLocks noChangeArrowheads="1"/>
          </p:cNvSpPr>
          <p:nvPr/>
        </p:nvSpPr>
        <p:spPr bwMode="auto">
          <a:xfrm>
            <a:off x="981541" y="255588"/>
            <a:ext cx="75857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/>
            <a:r>
              <a:rPr lang="cs-CZ" alt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PAHs</a:t>
            </a:r>
            <a:r>
              <a:rPr lang="cs-CZ" alt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nejsou persistentní, metabolizují se </a:t>
            </a:r>
          </a:p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 genotoxické intermediáty</a:t>
            </a:r>
          </a:p>
        </p:txBody>
      </p:sp>
    </p:spTree>
    <p:extLst>
      <p:ext uri="{BB962C8B-B14F-4D97-AF65-F5344CB8AC3E}">
        <p14:creationId xmlns:p14="http://schemas.microsoft.com/office/powerpoint/2010/main" val="3159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925513" y="260350"/>
            <a:ext cx="7993062" cy="1038225"/>
          </a:xfrm>
        </p:spPr>
        <p:txBody>
          <a:bodyPr/>
          <a:lstStyle/>
          <a:p>
            <a:pPr algn="ctr"/>
            <a:r>
              <a:rPr lang="cs-CZ" altLang="cs-CZ" sz="2800" b="1" smtClean="0">
                <a:solidFill>
                  <a:srgbClr val="FF0000"/>
                </a:solidFill>
                <a:latin typeface="Comic Sans MS" pitchFamily="66" charset="0"/>
              </a:rPr>
              <a:t>Průmyslové kontaminanty: nové neionogenní detergenty (nejsou na bázi sulfonanů a fosfátů)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79712" y="5516562"/>
            <a:ext cx="7164288" cy="1008781"/>
          </a:xfrm>
        </p:spPr>
        <p:txBody>
          <a:bodyPr/>
          <a:lstStyle/>
          <a:p>
            <a:r>
              <a:rPr lang="cs-CZ" altLang="cs-CZ" sz="2000" dirty="0" err="1" smtClean="0">
                <a:latin typeface="Comic Sans MS" pitchFamily="66" charset="0"/>
              </a:rPr>
              <a:t>degradačn</a:t>
            </a:r>
            <a:r>
              <a:rPr lang="cs-CZ" altLang="cs-CZ" sz="2000" dirty="0" smtClean="0">
                <a:latin typeface="Comic Sans MS" pitchFamily="66" charset="0"/>
              </a:rPr>
              <a:t> í produkty  (4-nonyl-, </a:t>
            </a:r>
            <a:r>
              <a:rPr lang="cs-CZ" altLang="cs-CZ" sz="2000" dirty="0" err="1" smtClean="0">
                <a:latin typeface="Comic Sans MS" pitchFamily="66" charset="0"/>
              </a:rPr>
              <a:t>oktylfenol</a:t>
            </a:r>
            <a:r>
              <a:rPr lang="cs-CZ" altLang="cs-CZ" sz="2000" dirty="0" smtClean="0">
                <a:latin typeface="Comic Sans MS" pitchFamily="66" charset="0"/>
              </a:rPr>
              <a:t>) jsou toxické (narkotický účinek, efekty na steroidní receptory apod.) a relativně persistentní v prostředí</a:t>
            </a:r>
          </a:p>
        </p:txBody>
      </p:sp>
      <p:sp>
        <p:nvSpPr>
          <p:cNvPr id="26628" name="TextovéPole 7"/>
          <p:cNvSpPr txBox="1">
            <a:spLocks noChangeArrowheads="1"/>
          </p:cNvSpPr>
          <p:nvPr/>
        </p:nvSpPr>
        <p:spPr bwMode="auto">
          <a:xfrm>
            <a:off x="3271143" y="1760538"/>
            <a:ext cx="530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b="1" dirty="0" err="1"/>
              <a:t>Polyglykoétery</a:t>
            </a:r>
            <a:r>
              <a:rPr lang="cs-CZ" altLang="cs-CZ" b="1" dirty="0"/>
              <a:t> alkylovaných fenolů</a:t>
            </a:r>
          </a:p>
        </p:txBody>
      </p:sp>
      <p:sp>
        <p:nvSpPr>
          <p:cNvPr id="26629" name="TextovéPole 8"/>
          <p:cNvSpPr txBox="1">
            <a:spLocks noChangeArrowheads="1"/>
          </p:cNvSpPr>
          <p:nvPr/>
        </p:nvSpPr>
        <p:spPr bwMode="auto">
          <a:xfrm>
            <a:off x="4546797" y="3400426"/>
            <a:ext cx="182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b="1" dirty="0" err="1"/>
              <a:t>Alkylfenoly</a:t>
            </a:r>
            <a:endParaRPr lang="cs-CZ" altLang="cs-CZ" b="1" dirty="0"/>
          </a:p>
        </p:txBody>
      </p:sp>
      <p:pic>
        <p:nvPicPr>
          <p:cNvPr id="2663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18" y="3631407"/>
            <a:ext cx="42957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1" name="Přímá spojnice se šipkou 6"/>
          <p:cNvCxnSpPr>
            <a:cxnSpLocks noChangeShapeType="1"/>
          </p:cNvCxnSpPr>
          <p:nvPr/>
        </p:nvCxnSpPr>
        <p:spPr bwMode="auto">
          <a:xfrm>
            <a:off x="5526706" y="2309813"/>
            <a:ext cx="0" cy="849312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748811"/>
              </p:ext>
            </p:extLst>
          </p:nvPr>
        </p:nvGraphicFramePr>
        <p:xfrm>
          <a:off x="7617" y="977963"/>
          <a:ext cx="2648046" cy="565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CorelDRAW" r:id="rId4" imgW="3180893" imgH="6791249" progId="CorelDraw.Graphic.11">
                  <p:embed/>
                </p:oleObj>
              </mc:Choice>
              <mc:Fallback>
                <p:oleObj name="CorelDRAW" r:id="rId4" imgW="3180893" imgH="6791249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" y="977963"/>
                        <a:ext cx="2648046" cy="5651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se šipkou 3"/>
          <p:cNvCxnSpPr/>
          <p:nvPr/>
        </p:nvCxnSpPr>
        <p:spPr bwMode="auto">
          <a:xfrm>
            <a:off x="1331640" y="5593557"/>
            <a:ext cx="0" cy="139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5"/>
          <p:cNvCxnSpPr/>
          <p:nvPr/>
        </p:nvCxnSpPr>
        <p:spPr bwMode="auto">
          <a:xfrm>
            <a:off x="179512" y="4612482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>
            <a:off x="179512" y="2996952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078038" y="260350"/>
            <a:ext cx="48688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Novel (“</a:t>
            </a: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emerging</a:t>
            </a: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“) </a:t>
            </a: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contaminants</a:t>
            </a: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Brominated</a:t>
            </a: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flame</a:t>
            </a:r>
            <a:r>
              <a:rPr lang="cs-CZ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retardants</a:t>
            </a:r>
            <a:endParaRPr lang="cs-CZ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3343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ovéPole 3"/>
          <p:cNvSpPr txBox="1">
            <a:spLocks noChangeArrowheads="1"/>
          </p:cNvSpPr>
          <p:nvPr/>
        </p:nvSpPr>
        <p:spPr bwMode="auto">
          <a:xfrm>
            <a:off x="1355725" y="3073400"/>
            <a:ext cx="4748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2000" b="1" dirty="0" err="1">
                <a:solidFill>
                  <a:srgbClr val="EA5816"/>
                </a:solidFill>
                <a:latin typeface="Comic Sans MS" panose="030F0702030302020204" pitchFamily="66" charset="0"/>
              </a:rPr>
              <a:t>Decabromodiphenyl</a:t>
            </a:r>
            <a:r>
              <a:rPr lang="cs-CZ" altLang="cs-CZ" sz="2000" b="1" dirty="0">
                <a:solidFill>
                  <a:srgbClr val="EA5816"/>
                </a:solidFill>
                <a:latin typeface="Comic Sans MS" panose="030F0702030302020204" pitchFamily="66" charset="0"/>
              </a:rPr>
              <a:t> ether (BDE-209)</a:t>
            </a:r>
          </a:p>
        </p:txBody>
      </p:sp>
      <p:sp>
        <p:nvSpPr>
          <p:cNvPr id="23558" name="Obdélník 4"/>
          <p:cNvSpPr>
            <a:spLocks noChangeArrowheads="1"/>
          </p:cNvSpPr>
          <p:nvPr/>
        </p:nvSpPr>
        <p:spPr bwMode="auto">
          <a:xfrm>
            <a:off x="1552575" y="1196975"/>
            <a:ext cx="360363" cy="2159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endParaRPr lang="cs-CZ" altLang="cs-CZ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6638"/>
            <a:ext cx="30765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TextovéPole 10"/>
          <p:cNvSpPr txBox="1">
            <a:spLocks noChangeArrowheads="1"/>
          </p:cNvSpPr>
          <p:nvPr/>
        </p:nvSpPr>
        <p:spPr bwMode="auto">
          <a:xfrm>
            <a:off x="1392238" y="4868863"/>
            <a:ext cx="330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r>
              <a:rPr lang="cs-CZ" altLang="cs-CZ" sz="2000" b="1" dirty="0" err="1">
                <a:solidFill>
                  <a:srgbClr val="EA5816"/>
                </a:solidFill>
                <a:latin typeface="Comic Sans MS" panose="030F0702030302020204" pitchFamily="66" charset="0"/>
              </a:rPr>
              <a:t>Hexabromocyclododecane</a:t>
            </a:r>
            <a:endParaRPr lang="cs-CZ" altLang="cs-CZ" sz="2000" b="1" dirty="0">
              <a:solidFill>
                <a:srgbClr val="EA581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19250" y="558800"/>
            <a:ext cx="7005638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REGULACE BUNĚČNÝCH PROCESŮ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Regulace tvorby aktivního enzymu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regulace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mRNA</a:t>
            </a:r>
            <a:r>
              <a:rPr lang="cs-CZ" altLang="cs-CZ" sz="2000" smtClean="0">
                <a:latin typeface="Comic Sans MS" pitchFamily="66" charset="0"/>
                <a:cs typeface="Arial" pitchFamily="34" charset="0"/>
              </a:rPr>
              <a:t>, indukce/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suprese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biosyntézy (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negat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., pozitivní kontrola transkripce, mutace), regulace enzymové aktivity (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allosterická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regulace, de/fosforylace,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zpětno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-vazebná regulace produktem metabolismu), stabilizace a degradace proteinů, nespecifické mechanismy (ztráta energie - NAD(P)H, ATP).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Typy </a:t>
            </a:r>
            <a:r>
              <a:rPr lang="cs-CZ" altLang="cs-CZ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signalizace mezi buňkami 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(endokrinní,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parakrinní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autokrinní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, přímé komunikace - GJIC, „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adherens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junctions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“ aj.).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Intracelulární</a:t>
            </a:r>
            <a:r>
              <a:rPr lang="cs-CZ" altLang="cs-CZ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signální transdukce (bun. povrchové receptory, aktivace enzymů - MAPK, lipázy, sekundární „messengery“, transkripční faktory).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Extracelulární chemické stimuly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: hormony, růstové faktory,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cytokiny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cs-CZ" altLang="cs-CZ" sz="2000" dirty="0" err="1">
                <a:latin typeface="Comic Sans MS" pitchFamily="66" charset="0"/>
                <a:cs typeface="Arial" pitchFamily="34" charset="0"/>
              </a:rPr>
              <a:t>xenobiotika</a:t>
            </a: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, dietární PUFA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5025"/>
            <a:ext cx="8064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580063" y="6381750"/>
            <a:ext cx="3268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omic Sans MS" pitchFamily="66" charset="0"/>
                <a:cs typeface="Arial" pitchFamily="34" charset="0"/>
              </a:rPr>
              <a:t>(Hanahan, Weinberg, Cell, 2000)</a:t>
            </a:r>
          </a:p>
        </p:txBody>
      </p:sp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903288" y="0"/>
            <a:ext cx="8371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cs-CZ" altLang="cs-CZ" b="1" dirty="0">
                <a:solidFill>
                  <a:srgbClr val="FF0000"/>
                </a:solidFill>
              </a:rPr>
              <a:t>Regulace jsou komplexní a ve všech místech mohou být</a:t>
            </a:r>
          </a:p>
          <a:p>
            <a:r>
              <a:rPr lang="cs-CZ" altLang="cs-CZ" b="1" dirty="0">
                <a:solidFill>
                  <a:srgbClr val="FF0000"/>
                </a:solidFill>
              </a:rPr>
              <a:t>ovlivňovány cizorodými látkami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0593" y="1052736"/>
            <a:ext cx="14253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Membrány</a:t>
            </a:r>
            <a:endParaRPr lang="cs-CZ" sz="2000" i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605246"/>
            <a:ext cx="12410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i="1" dirty="0" err="1" smtClean="0">
                <a:solidFill>
                  <a:srgbClr val="0070C0"/>
                </a:solidFill>
              </a:rPr>
              <a:t>Intracel</a:t>
            </a:r>
            <a:r>
              <a:rPr lang="cs-CZ" sz="20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signály</a:t>
            </a:r>
            <a:endParaRPr lang="cs-CZ" sz="2000" i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562" y="2420888"/>
            <a:ext cx="170591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Transkripční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faktory</a:t>
            </a:r>
            <a:endParaRPr lang="cs-CZ" sz="2000" i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4562" y="3301774"/>
            <a:ext cx="156004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Regulátory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bun. cyklu a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bun. smrti</a:t>
            </a:r>
            <a:endParaRPr lang="cs-CZ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6858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Principy metabolické regulace – cíle modulace cizorodými látkami</a:t>
            </a:r>
            <a:endParaRPr lang="cs-CZ" altLang="cs-CZ" sz="3200" dirty="0" smtClean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4"/>
            <a:ext cx="8686800" cy="5184353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indukce/</a:t>
            </a:r>
            <a:r>
              <a:rPr lang="cs-CZ" altLang="cs-CZ" sz="1800" b="1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biosyntézy 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enzymů 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mRNA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protein, aktivita), 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aktivace, inhibice, fosforylace / defosforylace, stabilizace a degradace proteinů;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 hormony, růstové faktory a další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cytokiny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neurotransmitery, buněčná interkomunikace (endokrinní,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parakrinní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autokrinní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signály; „cell-to-cell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communication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“ = gap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junction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tight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junction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; adheze); funkce povrchových bun. receptorů, Na+/K+, Ca2+ pumpy);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 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intracelulární signální transdukce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(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proteinkinázy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fosfatázy, lipázy), „2nd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messengers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“ (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lipidní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signální molekuly jako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kys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. arachidonová,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ceramid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; Ca2</a:t>
            </a:r>
            <a:r>
              <a:rPr lang="cs-CZ" altLang="cs-CZ" sz="1800" b="1" dirty="0">
                <a:latin typeface="Comic Sans MS" panose="030F0702030302020204" pitchFamily="66" charset="0"/>
              </a:rPr>
              <a:t>+; </a:t>
            </a:r>
            <a:r>
              <a:rPr lang="cs-CZ" altLang="cs-CZ" sz="1800" b="1" dirty="0" err="1">
                <a:latin typeface="Comic Sans MS" panose="030F0702030302020204" pitchFamily="66" charset="0"/>
              </a:rPr>
              <a:t>eikosanoidy</a:t>
            </a:r>
            <a:r>
              <a:rPr lang="cs-CZ" altLang="cs-CZ" sz="1800" b="1" dirty="0">
                <a:latin typeface="Comic Sans MS" panose="030F0702030302020204" pitchFamily="66" charset="0"/>
              </a:rPr>
              <a:t> a enzymy kaskády kyseliny arachidonové </a:t>
            </a:r>
            <a:r>
              <a:rPr lang="cs-CZ" altLang="cs-CZ" sz="1800" b="1" dirty="0" smtClean="0">
                <a:latin typeface="Comic Sans MS" panose="030F0702030302020204" pitchFamily="66" charset="0"/>
              </a:rPr>
              <a:t>- PLA2</a:t>
            </a:r>
            <a:r>
              <a:rPr lang="cs-CZ" altLang="cs-CZ" sz="1800" b="1" dirty="0">
                <a:latin typeface="Comic Sans MS" panose="030F0702030302020204" pitchFamily="66" charset="0"/>
              </a:rPr>
              <a:t>, LOX, COX, CYP</a:t>
            </a:r>
            <a:r>
              <a:rPr lang="cs-CZ" altLang="cs-CZ" sz="1800" b="1" dirty="0" smtClean="0">
                <a:latin typeface="Comic Sans MS" panose="030F0702030302020204" pitchFamily="66" charset="0"/>
              </a:rPr>
              <a:t>), </a:t>
            </a:r>
            <a:r>
              <a:rPr lang="cs-CZ" altLang="cs-CZ" sz="18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intracelulární receptory 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(po aktivaci transkripční faktory – AhR, ER, a další ze steroidní „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superrodiny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“ receptorů,;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  modulace regulátorů buněčného cyklu; proliferace, diferenciace, </a:t>
            </a:r>
            <a:r>
              <a:rPr lang="cs-CZ" altLang="cs-CZ" sz="1800" b="1" dirty="0" err="1" smtClean="0">
                <a:effectLst/>
                <a:latin typeface="Comic Sans MS" panose="030F0702030302020204" pitchFamily="66" charset="0"/>
              </a:rPr>
              <a:t>apoptóza</a:t>
            </a:r>
            <a:r>
              <a:rPr lang="cs-CZ" altLang="cs-CZ" sz="1800" b="1" dirty="0" smtClean="0">
                <a:effectLst/>
                <a:latin typeface="Comic Sans MS" panose="030F0702030302020204" pitchFamily="66" charset="0"/>
              </a:rPr>
              <a:t>, nekróza aj. typy buněčné smrti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1800" dirty="0" smtClean="0">
              <a:effectLst/>
            </a:endParaRP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6858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Principy modulace cizorodými látkami</a:t>
            </a:r>
            <a:endParaRPr lang="cs-CZ" altLang="cs-CZ" sz="3200" dirty="0" smtClean="0">
              <a:latin typeface="Comic Sans MS" panose="030F0702030302020204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86800" cy="3959225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dirty="0" smtClean="0">
                <a:effectLst/>
              </a:rPr>
              <a:t>  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XENOBIOTIKA OVLIVŇUJÍ REGULACI BUNĚČNÝCH, BIOCHEMICKÝCH A MOLEKULÁRNĚ BIOLOGICKÝCH PROCESŮ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endParaRPr lang="cs-CZ" altLang="cs-CZ" sz="2000" b="1" dirty="0" smtClean="0">
              <a:effectLst/>
              <a:latin typeface="Comic Sans MS" panose="030F0702030302020204" pitchFamily="66" charset="0"/>
            </a:endParaRP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JEDNOTLIVÉ CIZORODÉ LÁTKY PŮSOBÍ ŘADOU MECHANISMŮ TOXICITY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endParaRPr lang="cs-CZ" altLang="cs-CZ" sz="2000" b="1" dirty="0" smtClean="0">
              <a:effectLst/>
              <a:latin typeface="Comic Sans MS" panose="030F0702030302020204" pitchFamily="66" charset="0"/>
            </a:endParaRP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REÁLNÁ EXPOZICE VŽDY VELMI KOMPLEXNÍ SMĚSÍ DIETÁRNÍHO, ENVIRONMENTÁLNÍHO EVENT. MEDICÍNSKÉHO PŮVODU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2000" dirty="0" smtClean="0">
              <a:effectLst/>
            </a:endParaRP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6858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Úvod -</a:t>
            </a:r>
            <a:r>
              <a:rPr lang="en-US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3200" b="1" dirty="0" err="1" smtClean="0">
                <a:solidFill>
                  <a:srgbClr val="FF5008"/>
                </a:solidFill>
                <a:latin typeface="Comic Sans MS" panose="030F0702030302020204" pitchFamily="66" charset="0"/>
              </a:rPr>
              <a:t>jednotliv</a:t>
            </a:r>
            <a:r>
              <a:rPr lang="cs-CZ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é třídy cizorodých látek</a:t>
            </a:r>
            <a:endParaRPr lang="cs-CZ" altLang="cs-CZ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86800" cy="5112345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Font typeface="Wingdings" pitchFamily="2" charset="2"/>
              <a:buNone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PŘÍRODNÍ LÁTKY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biogenní aminy, heterocyklické aminy, alkaloidy, peptidy,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polyfenoly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přírodní barviva, terpenoidy;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bakteriální toxiny, toxiny sinic, mykotoxiny aj.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ANTROPOGENNÍ LÁTKY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průmyslové kontaminanty (PCDD/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Fs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PCB,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PAHs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ftaláty, detergenty), pesticidy (herbicidy, insekticidy), anorganické polutanty;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aditiva v potravinách,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xenobiotika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vzniklá úpravou a skladováním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   potravin (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heteryklické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aminy, biogenní aminy);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farmaka a jejich rezidua</a:t>
            </a:r>
          </a:p>
        </p:txBody>
      </p:sp>
    </p:spTree>
    <p:extLst>
      <p:ext uri="{BB962C8B-B14F-4D97-AF65-F5344CB8AC3E}">
        <p14:creationId xmlns:p14="http://schemas.microsoft.com/office/powerpoint/2010/main" val="27957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116013" y="260350"/>
            <a:ext cx="776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Přehled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xenobiotik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cs-CZ" altLang="cs-CZ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které modulují fyziologické, celulární, biochemické a molekulárně biologické procesy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82663" y="1628775"/>
            <a:ext cx="7913687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KLASIFIKACE CIZORODÝCH LÁTEK PODLE PŮVODU: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přírodní látky (peptidy, biogenní aminy, alkaloidy,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polyfenoly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xanthofyly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aj. barviva, terpenoidy, bakteriální toxiny, mykotoxiny);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syntetická farmaka (farmaka vegetativního nervového systému, např. </a:t>
            </a:r>
            <a:r>
              <a:rPr lang="cs-CZ" altLang="cs-CZ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-blokátory nebo inhibitory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AChE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analgetika, cytostatika atd.);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průmyslově produkované cizorodé látky (pesticidy, PCB, ftaláty, detergenty);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průmyslové kontaminanty prostředí (dioxiny, PAH)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anorganické látky (kovy, oxidy kovů, oxidy dusíku, dusičnany a dusitany aj.)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KLASIFIKACE PODLE ÚČINKU: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genotoxiny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tumorové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promotery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chemické karcinogeny;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endokrinní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disruptory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neurotoxické látky (inhibitory 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AChE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Ca</a:t>
            </a:r>
            <a:r>
              <a:rPr lang="cs-CZ" altLang="cs-CZ" sz="18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2+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dopamin aj.);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imunomodulační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látky;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chemoprotektivní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látky (antioxidanty, inhibitory enzymů signální transdukce, inhibitory CYP atd.)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cs-CZ" altLang="cs-CZ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6858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rgbClr val="FF5008"/>
                </a:solidFill>
                <a:latin typeface="Comic Sans MS" panose="030F0702030302020204" pitchFamily="66" charset="0"/>
              </a:rPr>
              <a:t>Expozice a metabolismus </a:t>
            </a:r>
            <a:r>
              <a:rPr lang="cs-CZ" altLang="cs-CZ" sz="3200" b="1" dirty="0" err="1" smtClean="0">
                <a:solidFill>
                  <a:srgbClr val="FF5008"/>
                </a:solidFill>
                <a:latin typeface="Comic Sans MS" panose="030F0702030302020204" pitchFamily="66" charset="0"/>
              </a:rPr>
              <a:t>xenobiotik</a:t>
            </a:r>
            <a:endParaRPr lang="cs-CZ" altLang="cs-CZ" sz="3200" dirty="0" smtClean="0"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86800" cy="5688161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dirty="0" smtClean="0">
                <a:effectLst/>
              </a:rPr>
              <a:t>  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farmakokinetika, příjem a vylučování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xenobiotik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; 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základní reakce metabolismu cizorodých látek (oxidace, redukce, hydrolýza, štěpení aromatických jader, cyklizace, konjugační reakce); </a:t>
            </a:r>
            <a:r>
              <a:rPr lang="cs-CZ" altLang="cs-CZ" sz="20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1., 2., 3. fáze biotransformace: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b="1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monooxygenázy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(cytochromy P450 (CYP),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flavinmonooxygenázy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reakční mechanismy); metody studia CYP enzymů, evoluce a polymorfismus CYP, klasifikace CYP enzymů a mezidruhové rozdíly v substrátové specifitě; význam CYP ve farmakologii, toxikologii a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ekotoxikologii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; </a:t>
            </a:r>
            <a:r>
              <a:rPr lang="cs-CZ" altLang="cs-CZ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reduktázy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esterázy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UDP-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glukuronyltransferázy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glutathion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-S-transferázy a další </a:t>
            </a:r>
            <a:r>
              <a:rPr lang="cs-CZ" altLang="cs-CZ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konjugační enzymy 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(sulfatace, acetylace,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methylace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tvorba kyseliny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merkapturové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„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multidrug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resistence“ systémy (= </a:t>
            </a:r>
            <a:r>
              <a:rPr lang="cs-CZ" altLang="cs-CZ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ABC transportéry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)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8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6858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Hlavní mechanismy toxicity </a:t>
            </a:r>
            <a:r>
              <a:rPr lang="cs-CZ" altLang="cs-CZ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xenobiotik</a:t>
            </a:r>
            <a:endParaRPr lang="cs-CZ" altLang="cs-CZ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86800" cy="5111750"/>
          </a:xfrm>
        </p:spPr>
        <p:txBody>
          <a:bodyPr/>
          <a:lstStyle/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dirty="0" smtClean="0">
                <a:effectLst/>
              </a:rPr>
              <a:t> 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genotoxicita - metabolická aktivace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promutagenů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vznik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aduktů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DNA; chromosomální aberace;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Ah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receptorem-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mediovaná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„dioxinová“ toxicita; 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oxidativní stres: reaktivní formy kyslíku, redoxní cyklování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semichinonů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...; efekty: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peroxidace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lipidů, oxidativní poškození DNA, proteinů a cytoskeletonu);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další receptor-dependentní mechanismy toxicity (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peroxisomální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proliferace, endokrinní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disruptory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- estrogeny, androgeny aj.);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inhibice mitochondriálních funkcí,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apoptotické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procesy;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hlavní mechanismy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neurotoxicity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a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imunotoxicity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(Ca</a:t>
            </a:r>
            <a:r>
              <a:rPr lang="cs-CZ" altLang="cs-CZ" sz="2000" b="1" baseline="30000" dirty="0" smtClean="0">
                <a:effectLst/>
                <a:latin typeface="Comic Sans MS" panose="030F0702030302020204" pitchFamily="66" charset="0"/>
              </a:rPr>
              <a:t>2+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AChE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apoptóza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);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Char char="q"/>
              <a:tabLst>
                <a:tab pos="757238" algn="l"/>
              </a:tabLst>
            </a:pP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 poruchy metabolismu endogenních látek po expozici 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xenobiotiky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 (např. „</a:t>
            </a:r>
            <a:r>
              <a:rPr lang="cs-CZ" altLang="cs-CZ" sz="2000" b="1" dirty="0" err="1" smtClean="0">
                <a:effectLst/>
                <a:latin typeface="Comic Sans MS" panose="030F0702030302020204" pitchFamily="66" charset="0"/>
              </a:rPr>
              <a:t>obesogeny</a:t>
            </a:r>
            <a:r>
              <a:rPr lang="cs-CZ" altLang="cs-CZ" sz="2000" b="1" dirty="0" smtClean="0">
                <a:effectLst/>
                <a:latin typeface="Comic Sans MS" panose="030F0702030302020204" pitchFamily="66" charset="0"/>
              </a:rPr>
              <a:t>“). </a:t>
            </a:r>
          </a:p>
          <a:p>
            <a:pPr marL="20638" indent="-20638" algn="just">
              <a:lnSpc>
                <a:spcPct val="135000"/>
              </a:lnSpc>
              <a:buClr>
                <a:srgbClr val="FAFD00"/>
              </a:buClr>
              <a:buFont typeface="Wingdings" pitchFamily="2" charset="2"/>
              <a:buNone/>
              <a:tabLst>
                <a:tab pos="757238" algn="l"/>
              </a:tabLst>
            </a:pPr>
            <a:endParaRPr lang="cs-CZ" altLang="cs-CZ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9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1680</Words>
  <Application>Microsoft Office PowerPoint</Application>
  <PresentationFormat>Předvádění na obrazovce (4:3)</PresentationFormat>
  <Paragraphs>211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Comic Sans MS</vt:lpstr>
      <vt:lpstr>Symbol</vt:lpstr>
      <vt:lpstr>Times New Roman</vt:lpstr>
      <vt:lpstr>Times New Roman CE</vt:lpstr>
      <vt:lpstr>Wingdings</vt:lpstr>
      <vt:lpstr>Wingdings 2</vt:lpstr>
      <vt:lpstr>Dad's Tie</vt:lpstr>
      <vt:lpstr>CorelDRAW</vt:lpstr>
      <vt:lpstr>Prezentace aplikace PowerPoint</vt:lpstr>
      <vt:lpstr>Prezentace aplikace PowerPoint</vt:lpstr>
      <vt:lpstr>Prezentace aplikace PowerPoint</vt:lpstr>
      <vt:lpstr>Principy metabolické regulace – cíle modulace cizorodými látkami</vt:lpstr>
      <vt:lpstr>Principy modulace cizorodými látkami</vt:lpstr>
      <vt:lpstr>Úvod - jednotlivé třídy cizorodých látek</vt:lpstr>
      <vt:lpstr>Prezentace aplikace PowerPoint</vt:lpstr>
      <vt:lpstr>Expozice a metabolismus xenobiotik</vt:lpstr>
      <vt:lpstr>Hlavní mechanismy toxicity xenobiotik</vt:lpstr>
      <vt:lpstr>Chemická karcinogeneze, cytostatika, chemoprotektivní látky</vt:lpstr>
      <vt:lpstr>Prezentace aplikace PowerPoint</vt:lpstr>
      <vt:lpstr>Alkaloidy</vt:lpstr>
      <vt:lpstr>Alkaloidy: xanthiny</vt:lpstr>
      <vt:lpstr>Polyfenoly</vt:lpstr>
      <vt:lpstr>Polyfenoly: flavonoidy</vt:lpstr>
      <vt:lpstr>Prezentace aplikace PowerPoint</vt:lpstr>
      <vt:lpstr>Prezentace aplikace PowerPoint</vt:lpstr>
      <vt:lpstr>Příklady farmak: cytostatika</vt:lpstr>
      <vt:lpstr>Příklady farmak: cytostatika</vt:lpstr>
      <vt:lpstr>Estrogeny / antiestrogeny</vt:lpstr>
      <vt:lpstr>Inhibitory enzymů signální transdukce</vt:lpstr>
      <vt:lpstr>Průmyslové kontaminanty: organochlorové pesticidy</vt:lpstr>
      <vt:lpstr>Průmyslové kontaminanty: moderní pesticidy (tlumení a hubení rostlinných a živočišných škůdců – herbicidy, insekticidy, fungicidy – vys. účinnost i degradace)</vt:lpstr>
      <vt:lpstr>Polychlorované dibenzo-p-dioxiny, dibenzofurany a bifenyly</vt:lpstr>
      <vt:lpstr>Polycyklické aromatické uhlovodíky (PAH) a jejich deriváty</vt:lpstr>
      <vt:lpstr>Prezentace aplikace PowerPoint</vt:lpstr>
      <vt:lpstr>Průmyslové kontaminanty: nové neionogenní detergenty (nejsou na bázi sulfonanů a fosfátů)</vt:lpstr>
      <vt:lpstr>Prezentace aplikace PowerPoint</vt:lpstr>
      <vt:lpstr>Prezentace aplikace PowerPoint</vt:lpstr>
    </vt:vector>
  </TitlesOfParts>
  <Company>BFÚ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 Soucek</dc:creator>
  <cp:lastModifiedBy>Miroslav Machala</cp:lastModifiedBy>
  <cp:revision>143</cp:revision>
  <cp:lastPrinted>2016-02-16T14:40:35Z</cp:lastPrinted>
  <dcterms:created xsi:type="dcterms:W3CDTF">2007-02-05T17:05:44Z</dcterms:created>
  <dcterms:modified xsi:type="dcterms:W3CDTF">2020-02-14T10:50:30Z</dcterms:modified>
</cp:coreProperties>
</file>