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431" r:id="rId2"/>
    <p:sldId id="514" r:id="rId3"/>
    <p:sldId id="522" r:id="rId4"/>
    <p:sldId id="523" r:id="rId5"/>
    <p:sldId id="524" r:id="rId6"/>
    <p:sldId id="525" r:id="rId7"/>
    <p:sldId id="526" r:id="rId8"/>
    <p:sldId id="528" r:id="rId9"/>
    <p:sldId id="534" r:id="rId10"/>
    <p:sldId id="536" r:id="rId11"/>
    <p:sldId id="533" r:id="rId12"/>
    <p:sldId id="535" r:id="rId13"/>
    <p:sldId id="537" r:id="rId14"/>
    <p:sldId id="538" r:id="rId15"/>
    <p:sldId id="532" r:id="rId16"/>
    <p:sldId id="541" r:id="rId17"/>
    <p:sldId id="527" r:id="rId18"/>
    <p:sldId id="540" r:id="rId19"/>
    <p:sldId id="539" r:id="rId20"/>
    <p:sldId id="542" r:id="rId21"/>
  </p:sldIdLst>
  <p:sldSz cx="9144000" cy="6858000" type="screen4x3"/>
  <p:notesSz cx="7099300" cy="10234613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D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000" autoAdjust="0"/>
  </p:normalViewPr>
  <p:slideViewPr>
    <p:cSldViewPr>
      <p:cViewPr varScale="1">
        <p:scale>
          <a:sx n="96" d="100"/>
          <a:sy n="96" d="100"/>
        </p:scale>
        <p:origin x="1350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1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560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F2DB209-CE3B-44D8-AA8E-DC01340C431A}" type="datetimeFigureOut">
              <a:rPr lang="cs-CZ"/>
              <a:pPr>
                <a:defRPr/>
              </a:pPr>
              <a:t>04.03.2020</a:t>
            </a:fld>
            <a:endParaRPr lang="cs-CZ"/>
          </a:p>
        </p:txBody>
      </p:sp>
      <p:sp>
        <p:nvSpPr>
          <p:cNvPr id="2560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560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670E509-2310-4A73-BC9C-E8275F25BF6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961818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37224B5-C6C1-45CC-B0F8-B01F6A68CD5A}" type="datetimeFigureOut">
              <a:rPr lang="cs-CZ"/>
              <a:pPr>
                <a:defRPr/>
              </a:pPr>
              <a:t>04.03.2020</a:t>
            </a:fld>
            <a:endParaRPr lang="cs-CZ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/>
              <a:t>Klepnutím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3FEA0E6-8A63-47F3-A152-8F11A648292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700089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355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64CFD51-2155-40F0-BED6-48D310011899}" type="slidenum">
              <a:rPr lang="cs-CZ" smtClean="0"/>
              <a:pPr/>
              <a:t>10</a:t>
            </a:fld>
            <a:endParaRPr lang="cs-CZ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458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720AE02-D55F-4F56-9BDF-4FCE89B9EACD}" type="slidenum">
              <a:rPr lang="cs-CZ" smtClean="0"/>
              <a:pPr/>
              <a:t>11</a:t>
            </a:fld>
            <a:endParaRPr lang="cs-CZ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458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720AE02-D55F-4F56-9BDF-4FCE89B9EACD}" type="slidenum">
              <a:rPr lang="cs-CZ" smtClean="0"/>
              <a:pPr/>
              <a:t>12</a:t>
            </a:fld>
            <a:endParaRPr lang="cs-CZ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458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720AE02-D55F-4F56-9BDF-4FCE89B9EACD}" type="slidenum">
              <a:rPr lang="cs-CZ" smtClean="0"/>
              <a:pPr/>
              <a:t>13</a:t>
            </a:fld>
            <a:endParaRPr lang="cs-CZ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458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720AE02-D55F-4F56-9BDF-4FCE89B9EACD}" type="slidenum">
              <a:rPr lang="cs-CZ" smtClean="0"/>
              <a:pPr/>
              <a:t>14</a:t>
            </a:fld>
            <a:endParaRPr lang="cs-CZ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662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6BA0BBE-E017-4439-ABC5-851E700B5FC7}" type="slidenum">
              <a:rPr lang="cs-CZ" smtClean="0"/>
              <a:pPr/>
              <a:t>15</a:t>
            </a:fld>
            <a:endParaRPr lang="cs-CZ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662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6BA0BBE-E017-4439-ABC5-851E700B5FC7}" type="slidenum">
              <a:rPr lang="cs-CZ" smtClean="0"/>
              <a:pPr/>
              <a:t>16</a:t>
            </a:fld>
            <a:endParaRPr lang="cs-CZ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AE7A703-13D5-49EC-A1DC-B37D285D01F6}" type="slidenum">
              <a:rPr lang="cs-CZ" smtClean="0"/>
              <a:pPr/>
              <a:t>17</a:t>
            </a:fld>
            <a:endParaRPr lang="cs-CZ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AE7A703-13D5-49EC-A1DC-B37D285D01F6}" type="slidenum">
              <a:rPr lang="cs-CZ" smtClean="0"/>
              <a:pPr/>
              <a:t>18</a:t>
            </a:fld>
            <a:endParaRPr lang="cs-CZ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AE7A703-13D5-49EC-A1DC-B37D285D01F6}" type="slidenum">
              <a:rPr lang="cs-CZ" smtClean="0"/>
              <a:pPr/>
              <a:t>19</a:t>
            </a:fld>
            <a:endParaRPr lang="cs-CZ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73CC57F-3FD0-4462-B036-334C4E3FB179}" type="slidenum">
              <a:rPr lang="cs-CZ" smtClean="0"/>
              <a:pPr/>
              <a:t>2</a:t>
            </a:fld>
            <a:endParaRPr lang="cs-CZ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AE7A703-13D5-49EC-A1DC-B37D285D01F6}" type="slidenum">
              <a:rPr lang="cs-CZ" smtClean="0"/>
              <a:pPr/>
              <a:t>20</a:t>
            </a:fld>
            <a:endParaRPr lang="cs-CZ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4A4950D-4D67-4289-A462-4B9949C05E4F}" type="slidenum">
              <a:rPr lang="cs-CZ" smtClean="0"/>
              <a:pPr/>
              <a:t>3</a:t>
            </a:fld>
            <a:endParaRPr lang="cs-CZ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3338" cy="3836988"/>
          </a:xfrm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5957" y="4860088"/>
            <a:ext cx="5207386" cy="4606253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2A1AE04-49C4-4A1B-9F72-5C6749AF9DB8}" type="slidenum">
              <a:rPr lang="cs-CZ" smtClean="0"/>
              <a:pPr/>
              <a:t>5</a:t>
            </a:fld>
            <a:endParaRPr lang="cs-CZ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099E56E-1D20-4AA4-AD4E-A29786E4B69C}" type="slidenum">
              <a:rPr lang="cs-CZ" smtClean="0"/>
              <a:pPr/>
              <a:t>6</a:t>
            </a:fld>
            <a:endParaRPr lang="cs-CZ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3338" cy="3836988"/>
          </a:xfrm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5957" y="4860088"/>
            <a:ext cx="5207386" cy="4606253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253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77F9425-AA35-42B8-8471-BF8F00680A12}" type="slidenum">
              <a:rPr lang="cs-CZ" smtClean="0"/>
              <a:pPr/>
              <a:t>8</a:t>
            </a:fld>
            <a:endParaRPr lang="cs-CZ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560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BB8DEB7-7892-4267-956B-B26016779922}" type="slidenum">
              <a:rPr lang="cs-CZ" smtClean="0"/>
              <a:pPr/>
              <a:t>9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7" descr="1212570_28446780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ek 8" descr="logo_mu_cerne.gif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7863" y="900113"/>
            <a:ext cx="3157537" cy="74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/>
              <a:t>Klepnutím lze upravit styl předlohy podnadpisů.</a:t>
            </a: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C494E-6413-4D07-9001-F87B2975288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A0A2C-E34E-4194-8B9F-2828A9CE09E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A3B3C9-86E0-47B8-B570-25D4CC3E601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1F367F-5CD2-435A-8CA4-1932E60B512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7" descr="1212570_28446780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ek 8" descr="logo_mu_cerne.gif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7863" y="900113"/>
            <a:ext cx="3157537" cy="74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Klepnutím lze upravit styly předlohy textu.</a:t>
            </a: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6CC82B-F7F1-4D38-8B17-29EC0256CD8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376DFA-F56E-4004-9B38-6B8B0690ED4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139172-2349-4A4B-B60D-89403753C8C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0F0F8A-36F4-405B-8429-F4B1F13614D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8353C7-E785-4839-BB67-9CA1366879B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6AA2ED-B296-454B-B8B2-C24DCCDC747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2BB0C0-826C-4F34-9CDD-6FC0A348BB1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Obrázek 13" descr="1212569_21823227.jpg"/>
          <p:cNvPicPr>
            <a:picLocks noChangeAspect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654050"/>
          </a:xfrm>
          <a:prstGeom prst="rect">
            <a:avLst/>
          </a:prstGeom>
          <a:solidFill>
            <a:schemeClr val="tx1">
              <a:lumMod val="65000"/>
              <a:lumOff val="35000"/>
              <a:alpha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dirty="0"/>
              <a:t>Klepnutím lze upravit styl předlohy nadpisů.</a:t>
            </a:r>
          </a:p>
        </p:txBody>
      </p:sp>
      <p:sp>
        <p:nvSpPr>
          <p:cNvPr id="1028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6B4670F-B1B7-4809-8F8A-E37A6D0538C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pic>
        <p:nvPicPr>
          <p:cNvPr id="1031" name="Obrázek 9" descr="logo_mu_cerne.gif"/>
          <p:cNvPicPr>
            <a:picLocks noChangeAspect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55613" y="6323013"/>
            <a:ext cx="181610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00" r:id="rId2"/>
    <p:sldLayoutId id="214748381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3200" kern="1200">
          <a:solidFill>
            <a:srgbClr val="818184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–"/>
        <a:defRPr sz="2800" kern="1200">
          <a:solidFill>
            <a:srgbClr val="818184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400" kern="1200">
          <a:solidFill>
            <a:srgbClr val="818184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–"/>
        <a:defRPr sz="2000" kern="1200">
          <a:solidFill>
            <a:srgbClr val="818184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»"/>
        <a:defRPr sz="2000" kern="1200">
          <a:solidFill>
            <a:srgbClr val="81818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Podnadpis 2"/>
          <p:cNvSpPr>
            <a:spLocks/>
          </p:cNvSpPr>
          <p:nvPr/>
        </p:nvSpPr>
        <p:spPr bwMode="auto">
          <a:xfrm>
            <a:off x="1331640" y="4221088"/>
            <a:ext cx="640080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Font typeface="Arial" charset="0"/>
              <a:buNone/>
            </a:pPr>
            <a:br>
              <a:rPr lang="cs-CZ" sz="2000" b="1" dirty="0">
                <a:solidFill>
                  <a:srgbClr val="000066"/>
                </a:solidFill>
                <a:latin typeface="Tahoma" pitchFamily="34" charset="0"/>
              </a:rPr>
            </a:br>
            <a:r>
              <a:rPr lang="cs-CZ" sz="2000" dirty="0">
                <a:solidFill>
                  <a:srgbClr val="000066"/>
                </a:solidFill>
                <a:latin typeface="Tahoma" pitchFamily="34" charset="0"/>
              </a:rPr>
              <a:t> Luděk Bláha, </a:t>
            </a:r>
            <a:r>
              <a:rPr lang="cs-CZ" sz="2000" dirty="0" err="1">
                <a:solidFill>
                  <a:srgbClr val="000066"/>
                </a:solidFill>
                <a:latin typeface="Tahoma" pitchFamily="34" charset="0"/>
              </a:rPr>
              <a:t>PřF</a:t>
            </a:r>
            <a:r>
              <a:rPr lang="cs-CZ" sz="2000" dirty="0">
                <a:solidFill>
                  <a:srgbClr val="000066"/>
                </a:solidFill>
                <a:latin typeface="Tahoma" pitchFamily="34" charset="0"/>
              </a:rPr>
              <a:t> MU</a:t>
            </a:r>
            <a:r>
              <a:rPr lang="en-US" sz="2000" dirty="0">
                <a:solidFill>
                  <a:srgbClr val="000066"/>
                </a:solidFill>
                <a:latin typeface="Tahoma" pitchFamily="34" charset="0"/>
              </a:rPr>
              <a:t>, RECETOX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Font typeface="Arial" charset="0"/>
              <a:buNone/>
            </a:pPr>
            <a:r>
              <a:rPr lang="en-US" sz="2000" dirty="0">
                <a:solidFill>
                  <a:srgbClr val="000066"/>
                </a:solidFill>
                <a:latin typeface="Tahoma" pitchFamily="34" charset="0"/>
              </a:rPr>
              <a:t>www.recetox.cz</a:t>
            </a:r>
            <a:endParaRPr lang="cs-CZ" sz="2000" dirty="0">
              <a:solidFill>
                <a:srgbClr val="000066"/>
              </a:solidFill>
              <a:latin typeface="Tahoma" pitchFamily="34" charset="0"/>
            </a:endParaRPr>
          </a:p>
        </p:txBody>
      </p:sp>
      <p:sp>
        <p:nvSpPr>
          <p:cNvPr id="4099" name="Rectangle 6"/>
          <p:cNvSpPr>
            <a:spLocks noChangeArrowheads="1"/>
          </p:cNvSpPr>
          <p:nvPr/>
        </p:nvSpPr>
        <p:spPr bwMode="auto">
          <a:xfrm>
            <a:off x="457200" y="2384425"/>
            <a:ext cx="8382000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cs-CZ" sz="2800" dirty="0">
                <a:solidFill>
                  <a:srgbClr val="FF3300"/>
                </a:solidFill>
              </a:rPr>
              <a:t>BIOMARKERS AND TOXICITY MECHANISMS</a:t>
            </a:r>
          </a:p>
          <a:p>
            <a:pPr algn="ctr" eaLnBrk="0" hangingPunct="0"/>
            <a:r>
              <a:rPr lang="cs-CZ" sz="3600" b="1" dirty="0">
                <a:solidFill>
                  <a:srgbClr val="FF3300"/>
                </a:solidFill>
              </a:rPr>
              <a:t>04 – </a:t>
            </a:r>
            <a:r>
              <a:rPr lang="en-GB" sz="3600" b="1" dirty="0">
                <a:solidFill>
                  <a:srgbClr val="FF3300"/>
                </a:solidFill>
              </a:rPr>
              <a:t>Mechanisms </a:t>
            </a:r>
            <a:r>
              <a:rPr lang="en-US" sz="3600" b="1" dirty="0">
                <a:solidFill>
                  <a:srgbClr val="FF3300"/>
                </a:solidFill>
              </a:rPr>
              <a:t>@</a:t>
            </a:r>
            <a:r>
              <a:rPr lang="cs-CZ" sz="3600" b="1" dirty="0" err="1">
                <a:solidFill>
                  <a:srgbClr val="FF3300"/>
                </a:solidFill>
              </a:rPr>
              <a:t>membranes</a:t>
            </a:r>
            <a:endParaRPr lang="en-GB" sz="3600" b="1" dirty="0">
              <a:solidFill>
                <a:srgbClr val="FF3300"/>
              </a:solidFill>
            </a:endParaRPr>
          </a:p>
          <a:p>
            <a:pPr algn="ctr" eaLnBrk="0" hangingPunct="0"/>
            <a:endParaRPr lang="cs-CZ" sz="4000" dirty="0"/>
          </a:p>
        </p:txBody>
      </p:sp>
      <p:pic>
        <p:nvPicPr>
          <p:cNvPr id="4100" name="Picture 7" descr="OPVK_MU_stred_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4663" y="5487988"/>
            <a:ext cx="4537075" cy="1109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7" descr="C:\Documents and Settings\Ludek Blaha\Obrázky\1.jpg"/>
          <p:cNvPicPr>
            <a:picLocks noChangeAspect="1" noChangeArrowheads="1"/>
          </p:cNvPicPr>
          <p:nvPr/>
        </p:nvPicPr>
        <p:blipFill>
          <a:blip r:embed="rId3" cstate="print"/>
          <a:srcRect l="9375" r="10001" b="6541"/>
          <a:stretch>
            <a:fillRect/>
          </a:stretch>
        </p:blipFill>
        <p:spPr bwMode="auto">
          <a:xfrm>
            <a:off x="4230844" y="1196752"/>
            <a:ext cx="4768302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8" descr="C:\Documents and Settings\Ludek Blaha\Obrázky\2.jpg"/>
          <p:cNvPicPr>
            <a:picLocks noChangeAspect="1" noChangeArrowheads="1"/>
          </p:cNvPicPr>
          <p:nvPr/>
        </p:nvPicPr>
        <p:blipFill>
          <a:blip r:embed="rId4" cstate="print"/>
          <a:srcRect l="19733" r="19424" b="9836"/>
          <a:stretch>
            <a:fillRect/>
          </a:stretch>
        </p:blipFill>
        <p:spPr bwMode="auto">
          <a:xfrm>
            <a:off x="228601" y="1196752"/>
            <a:ext cx="3884718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ovéPole 3"/>
          <p:cNvSpPr txBox="1"/>
          <p:nvPr/>
        </p:nvSpPr>
        <p:spPr>
          <a:xfrm>
            <a:off x="1321607" y="332656"/>
            <a:ext cx="64187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Principal types of channel activation</a:t>
            </a:r>
            <a:endParaRPr lang="en-GB" sz="2800" b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52400" y="1277193"/>
            <a:ext cx="8915400" cy="5464175"/>
            <a:chOff x="96" y="495"/>
            <a:chExt cx="5616" cy="3442"/>
          </a:xfrm>
        </p:grpSpPr>
        <p:pic>
          <p:nvPicPr>
            <p:cNvPr id="9219" name="Picture 3" descr="C:\Documents and Settings\Ludek Blaha\Obrázky\1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6" y="1056"/>
              <a:ext cx="5616" cy="28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20" name="Picture 4" descr="C:\Documents and Settings\Ludek Blaha\Obrázky\1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056" y="495"/>
              <a:ext cx="4656" cy="5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" name="TextovéPole 4"/>
          <p:cNvSpPr txBox="1"/>
          <p:nvPr/>
        </p:nvSpPr>
        <p:spPr>
          <a:xfrm>
            <a:off x="539552" y="332656"/>
            <a:ext cx="70176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/>
              <a:t>Various membrane </a:t>
            </a:r>
            <a:r>
              <a:rPr lang="en-US" sz="2800" b="1" dirty="0"/>
              <a:t>channels - examples</a:t>
            </a:r>
            <a:endParaRPr lang="en-GB" sz="2800" b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325960" y="316974"/>
            <a:ext cx="3886000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Activation of </a:t>
            </a:r>
            <a:r>
              <a:rPr lang="en-US" sz="2800" b="1" dirty="0" err="1"/>
              <a:t>AcChol</a:t>
            </a:r>
            <a:r>
              <a:rPr lang="en-US" sz="2800" b="1" dirty="0"/>
              <a:t> </a:t>
            </a:r>
            <a:br>
              <a:rPr lang="en-US" sz="2800" b="1" dirty="0"/>
            </a:br>
            <a:r>
              <a:rPr lang="en-US" sz="2800" b="1" dirty="0"/>
              <a:t>receptors </a:t>
            </a:r>
          </a:p>
          <a:p>
            <a:r>
              <a:rPr lang="en-US" sz="2800" dirty="0">
                <a:sym typeface="Wingdings" pitchFamily="2" charset="2"/>
              </a:rPr>
              <a:t> Disruption </a:t>
            </a:r>
            <a:br>
              <a:rPr lang="en-US" sz="2800" dirty="0">
                <a:sym typeface="Wingdings" pitchFamily="2" charset="2"/>
              </a:rPr>
            </a:br>
            <a:r>
              <a:rPr lang="en-US" sz="2800" dirty="0">
                <a:sym typeface="Wingdings" pitchFamily="2" charset="2"/>
              </a:rPr>
              <a:t>of membrane gradients</a:t>
            </a:r>
            <a:endParaRPr lang="en-GB" sz="2800" dirty="0"/>
          </a:p>
        </p:txBody>
      </p:sp>
      <p:pic>
        <p:nvPicPr>
          <p:cNvPr id="36866" name="Picture 2" descr="http://www.mun.ca/biology/desmid/brian/BIOL2060/BIOL2060-13/13_20.jpg"/>
          <p:cNvPicPr>
            <a:picLocks noChangeAspect="1" noChangeArrowheads="1"/>
          </p:cNvPicPr>
          <p:nvPr/>
        </p:nvPicPr>
        <p:blipFill>
          <a:blip r:embed="rId3" cstate="print"/>
          <a:srcRect t="20129" r="37138"/>
          <a:stretch>
            <a:fillRect/>
          </a:stretch>
        </p:blipFill>
        <p:spPr bwMode="auto">
          <a:xfrm>
            <a:off x="4644008" y="260648"/>
            <a:ext cx="3960440" cy="2571490"/>
          </a:xfrm>
          <a:prstGeom prst="rect">
            <a:avLst/>
          </a:prstGeom>
          <a:noFill/>
        </p:spPr>
      </p:pic>
      <p:pic>
        <p:nvPicPr>
          <p:cNvPr id="36868" name="Picture 4" descr="http://philschatz.com/anatomy-book/resources/1216_Ligand-gated_Channel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7704" y="3096344"/>
            <a:ext cx="7152886" cy="37170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325960" y="316974"/>
            <a:ext cx="8350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Activation / inhibition of </a:t>
            </a:r>
            <a:r>
              <a:rPr lang="en-US" sz="2800" b="1" dirty="0" err="1"/>
              <a:t>ligand</a:t>
            </a:r>
            <a:r>
              <a:rPr lang="en-US" sz="2800" b="1" dirty="0"/>
              <a:t>-gated channels  </a:t>
            </a:r>
          </a:p>
        </p:txBody>
      </p:sp>
      <p:pic>
        <p:nvPicPr>
          <p:cNvPr id="49154" name="Picture 2" descr="https://courses.washington.edu/chat543/cvans/images/sfp/large_format/achrecs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196752"/>
            <a:ext cx="6101789" cy="5589240"/>
          </a:xfrm>
          <a:prstGeom prst="rect">
            <a:avLst/>
          </a:prstGeom>
          <a:noFill/>
        </p:spPr>
      </p:pic>
      <p:sp>
        <p:nvSpPr>
          <p:cNvPr id="6" name="Elipsa 5"/>
          <p:cNvSpPr/>
          <p:nvPr/>
        </p:nvSpPr>
        <p:spPr>
          <a:xfrm>
            <a:off x="2598921" y="2780927"/>
            <a:ext cx="1728192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Elipsa 8"/>
          <p:cNvSpPr/>
          <p:nvPr/>
        </p:nvSpPr>
        <p:spPr>
          <a:xfrm>
            <a:off x="4327113" y="2132855"/>
            <a:ext cx="1728192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Elipsa 9"/>
          <p:cNvSpPr/>
          <p:nvPr/>
        </p:nvSpPr>
        <p:spPr>
          <a:xfrm>
            <a:off x="4327113" y="5157191"/>
            <a:ext cx="1728192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ovéPole 10"/>
          <p:cNvSpPr txBox="1"/>
          <p:nvPr/>
        </p:nvSpPr>
        <p:spPr>
          <a:xfrm>
            <a:off x="7092280" y="3212976"/>
            <a:ext cx="174919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/>
              <a:t>Concentration</a:t>
            </a:r>
          </a:p>
          <a:p>
            <a:pPr algn="ctr"/>
            <a:r>
              <a:rPr lang="en-GB" b="1" dirty="0"/>
              <a:t>-dependent</a:t>
            </a:r>
          </a:p>
          <a:p>
            <a:pPr algn="ctr"/>
            <a:r>
              <a:rPr lang="en-GB" dirty="0"/>
              <a:t>action</a:t>
            </a:r>
          </a:p>
        </p:txBody>
      </p:sp>
      <p:cxnSp>
        <p:nvCxnSpPr>
          <p:cNvPr id="13" name="Přímá spojovací šipka 12"/>
          <p:cNvCxnSpPr/>
          <p:nvPr/>
        </p:nvCxnSpPr>
        <p:spPr>
          <a:xfrm flipH="1" flipV="1">
            <a:off x="6012160" y="2564904"/>
            <a:ext cx="864096" cy="10081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ovací šipka 13"/>
          <p:cNvCxnSpPr/>
          <p:nvPr/>
        </p:nvCxnSpPr>
        <p:spPr>
          <a:xfrm flipH="1">
            <a:off x="6156176" y="3933056"/>
            <a:ext cx="792088" cy="14401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325960" y="316974"/>
            <a:ext cx="8350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Activation / inhibition of </a:t>
            </a:r>
            <a:r>
              <a:rPr lang="en-US" sz="2800" b="1" dirty="0" err="1"/>
              <a:t>ligand</a:t>
            </a:r>
            <a:r>
              <a:rPr lang="en-US" sz="2800" b="1" dirty="0"/>
              <a:t>-gated channels  </a:t>
            </a:r>
          </a:p>
        </p:txBody>
      </p:sp>
      <p:pic>
        <p:nvPicPr>
          <p:cNvPr id="51202" name="Picture 2" descr="http://www.atsdr.cdc.gov/csem/cholinesterase/images/nicotinic_muscarinic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908720"/>
            <a:ext cx="7776864" cy="58403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220200" cy="675928"/>
          </a:xfrm>
        </p:spPr>
        <p:txBody>
          <a:bodyPr/>
          <a:lstStyle/>
          <a:p>
            <a:pPr algn="ctr" eaLnBrk="1" hangingPunct="1"/>
            <a:r>
              <a:rPr lang="en-GB" sz="2800" dirty="0">
                <a:solidFill>
                  <a:schemeClr val="tx1"/>
                </a:solidFill>
              </a:rPr>
              <a:t>Environmentally relevant </a:t>
            </a:r>
            <a:r>
              <a:rPr lang="en-GB" sz="2800" dirty="0" err="1">
                <a:solidFill>
                  <a:schemeClr val="tx1"/>
                </a:solidFill>
              </a:rPr>
              <a:t>i</a:t>
            </a:r>
            <a:r>
              <a:rPr lang="cs-CZ" sz="2800" dirty="0">
                <a:solidFill>
                  <a:schemeClr val="tx1"/>
                </a:solidFill>
              </a:rPr>
              <a:t>on </a:t>
            </a:r>
            <a:r>
              <a:rPr lang="en-US" sz="2800" dirty="0">
                <a:solidFill>
                  <a:schemeClr val="tx1"/>
                </a:solidFill>
              </a:rPr>
              <a:t>c</a:t>
            </a:r>
            <a:r>
              <a:rPr lang="cs-CZ" sz="2800" dirty="0" err="1">
                <a:solidFill>
                  <a:schemeClr val="tx1"/>
                </a:solidFill>
              </a:rPr>
              <a:t>hannel</a:t>
            </a:r>
            <a:r>
              <a:rPr lang="cs-CZ" sz="2800" dirty="0">
                <a:solidFill>
                  <a:schemeClr val="tx1"/>
                </a:solidFill>
              </a:rPr>
              <a:t> </a:t>
            </a:r>
            <a:r>
              <a:rPr lang="en-US" sz="2800" dirty="0">
                <a:solidFill>
                  <a:schemeClr val="tx1"/>
                </a:solidFill>
              </a:rPr>
              <a:t>activators</a:t>
            </a:r>
            <a:endParaRPr lang="cs-CZ" sz="2800" dirty="0">
              <a:solidFill>
                <a:schemeClr val="tx1"/>
              </a:solidFill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219200"/>
            <a:ext cx="8839200" cy="4800600"/>
          </a:xfrm>
        </p:spPr>
        <p:txBody>
          <a:bodyPr/>
          <a:lstStyle/>
          <a:p>
            <a:pPr marL="533400" indent="-533400" eaLnBrk="1" hangingPunct="1">
              <a:buFont typeface="Wingdings" pitchFamily="2" charset="2"/>
              <a:buNone/>
            </a:pPr>
            <a:r>
              <a:rPr lang="cs-CZ" sz="2400" dirty="0" err="1"/>
              <a:t>Neurotoxins</a:t>
            </a:r>
            <a:r>
              <a:rPr lang="cs-CZ" sz="2400" dirty="0"/>
              <a:t> (</a:t>
            </a:r>
            <a:r>
              <a:rPr lang="cs-CZ" sz="2400" dirty="0" err="1"/>
              <a:t>cyanobacterial</a:t>
            </a:r>
            <a:r>
              <a:rPr lang="cs-CZ" sz="2400" dirty="0"/>
              <a:t>)</a:t>
            </a:r>
          </a:p>
          <a:p>
            <a:pPr marL="533400" indent="-533400" eaLnBrk="1" hangingPunct="1">
              <a:buFont typeface="Wingdings" pitchFamily="2" charset="2"/>
              <a:buNone/>
            </a:pPr>
            <a:endParaRPr lang="cs-CZ" sz="2400" dirty="0"/>
          </a:p>
          <a:p>
            <a:pPr marL="533400" indent="-533400" eaLnBrk="1" hangingPunct="1">
              <a:buFont typeface="Wingdings" pitchFamily="2" charset="2"/>
              <a:buNone/>
            </a:pPr>
            <a:endParaRPr lang="cs-CZ" sz="2400" dirty="0"/>
          </a:p>
          <a:p>
            <a:pPr marL="533400" indent="-533400" eaLnBrk="1" hangingPunct="1">
              <a:buFont typeface="Wingdings" pitchFamily="2" charset="2"/>
              <a:buNone/>
            </a:pPr>
            <a:endParaRPr lang="cs-CZ" sz="2400" dirty="0"/>
          </a:p>
          <a:p>
            <a:pPr marL="533400" indent="-533400" eaLnBrk="1" hangingPunct="1">
              <a:buFont typeface="Wingdings" pitchFamily="2" charset="2"/>
              <a:buNone/>
            </a:pPr>
            <a:endParaRPr lang="cs-CZ" sz="2400" i="1" dirty="0"/>
          </a:p>
          <a:p>
            <a:pPr marL="533400" indent="-533400" eaLnBrk="1" hangingPunct="1">
              <a:buFont typeface="Wingdings" pitchFamily="2" charset="2"/>
              <a:buNone/>
            </a:pPr>
            <a:endParaRPr lang="cs-CZ" sz="2400" dirty="0"/>
          </a:p>
        </p:txBody>
      </p:sp>
      <p:pic>
        <p:nvPicPr>
          <p:cNvPr id="43010" name="Picture 2" descr="Toxins 02 02359 g005 1024"/>
          <p:cNvPicPr>
            <a:picLocks noChangeAspect="1" noChangeArrowheads="1"/>
          </p:cNvPicPr>
          <p:nvPr/>
        </p:nvPicPr>
        <p:blipFill>
          <a:blip r:embed="rId3" cstate="print"/>
          <a:srcRect t="49895" r="49144"/>
          <a:stretch>
            <a:fillRect/>
          </a:stretch>
        </p:blipFill>
        <p:spPr bwMode="auto">
          <a:xfrm>
            <a:off x="4572000" y="1628799"/>
            <a:ext cx="4032448" cy="5139585"/>
          </a:xfrm>
          <a:prstGeom prst="rect">
            <a:avLst/>
          </a:prstGeom>
          <a:noFill/>
        </p:spPr>
      </p:pic>
      <p:pic>
        <p:nvPicPr>
          <p:cNvPr id="43014" name="Picture 6" descr="https://encrypted-tbn0.gstatic.com/images?q=tbn:ANd9GcQHRpAgIeIPwnv_Z0rdf0lvw1uSuGlyI5UAd8_akQHeZy4mLGr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1988840"/>
            <a:ext cx="3898858" cy="1368152"/>
          </a:xfrm>
          <a:prstGeom prst="rect">
            <a:avLst/>
          </a:prstGeom>
          <a:noFill/>
        </p:spPr>
      </p:pic>
      <p:pic>
        <p:nvPicPr>
          <p:cNvPr id="43016" name="Picture 8" descr="http://microbiology.science.oregonstate.edu/files/micro/theo%20photo%20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3933056"/>
            <a:ext cx="4067944" cy="28855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220200" cy="675928"/>
          </a:xfrm>
        </p:spPr>
        <p:txBody>
          <a:bodyPr/>
          <a:lstStyle/>
          <a:p>
            <a:pPr algn="ctr" eaLnBrk="1" hangingPunct="1"/>
            <a:r>
              <a:rPr lang="en-GB" sz="2800" dirty="0">
                <a:solidFill>
                  <a:schemeClr val="tx1"/>
                </a:solidFill>
              </a:rPr>
              <a:t>Environmentally relevant </a:t>
            </a:r>
            <a:r>
              <a:rPr lang="en-GB" sz="2800" dirty="0" err="1">
                <a:solidFill>
                  <a:schemeClr val="tx1"/>
                </a:solidFill>
              </a:rPr>
              <a:t>i</a:t>
            </a:r>
            <a:r>
              <a:rPr lang="cs-CZ" sz="2800" dirty="0">
                <a:solidFill>
                  <a:schemeClr val="tx1"/>
                </a:solidFill>
              </a:rPr>
              <a:t>on </a:t>
            </a:r>
            <a:r>
              <a:rPr lang="en-US" sz="2800" dirty="0">
                <a:solidFill>
                  <a:schemeClr val="tx1"/>
                </a:solidFill>
              </a:rPr>
              <a:t>c</a:t>
            </a:r>
            <a:r>
              <a:rPr lang="cs-CZ" sz="2800" dirty="0" err="1">
                <a:solidFill>
                  <a:schemeClr val="tx1"/>
                </a:solidFill>
              </a:rPr>
              <a:t>hannel</a:t>
            </a:r>
            <a:r>
              <a:rPr lang="cs-CZ" sz="2800" dirty="0">
                <a:solidFill>
                  <a:schemeClr val="tx1"/>
                </a:solidFill>
              </a:rPr>
              <a:t> </a:t>
            </a:r>
            <a:r>
              <a:rPr lang="en-US" sz="2800" dirty="0">
                <a:solidFill>
                  <a:schemeClr val="tx1"/>
                </a:solidFill>
              </a:rPr>
              <a:t>activators</a:t>
            </a:r>
            <a:endParaRPr lang="cs-CZ" sz="2800" dirty="0">
              <a:solidFill>
                <a:schemeClr val="tx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4189" y="4077072"/>
            <a:ext cx="5152307" cy="263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395536" y="1084153"/>
            <a:ext cx="492544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err="1"/>
              <a:t>SAXITOXINS</a:t>
            </a:r>
            <a:endParaRPr lang="cs-CZ" sz="2400" b="1" dirty="0"/>
          </a:p>
          <a:p>
            <a:pPr marL="285750" indent="-285750">
              <a:buFont typeface="Arial" charset="0"/>
              <a:buChar char="•"/>
            </a:pPr>
            <a:r>
              <a:rPr lang="cs-CZ" dirty="0" err="1"/>
              <a:t>Produced</a:t>
            </a:r>
            <a:r>
              <a:rPr lang="cs-CZ" dirty="0"/>
              <a:t> by </a:t>
            </a:r>
            <a:r>
              <a:rPr lang="cs-CZ" b="1" dirty="0" err="1"/>
              <a:t>dinoflagelates</a:t>
            </a:r>
            <a:r>
              <a:rPr lang="cs-CZ" dirty="0"/>
              <a:t> and </a:t>
            </a:r>
            <a:r>
              <a:rPr lang="cs-CZ" b="1" dirty="0" err="1"/>
              <a:t>cyanobacteria</a:t>
            </a:r>
            <a:endParaRPr lang="cs-CZ" b="1" dirty="0"/>
          </a:p>
          <a:p>
            <a:pPr marL="285750" indent="-285750">
              <a:buFont typeface="Arial" charset="0"/>
              <a:buChar char="•"/>
            </a:pPr>
            <a:r>
              <a:rPr lang="cs-CZ" dirty="0"/>
              <a:t>(</a:t>
            </a:r>
            <a:r>
              <a:rPr lang="cs-CZ" dirty="0" err="1"/>
              <a:t>toxic</a:t>
            </a:r>
            <a:r>
              <a:rPr lang="cs-CZ" dirty="0"/>
              <a:t> </a:t>
            </a:r>
            <a:r>
              <a:rPr lang="cs-CZ" dirty="0" err="1"/>
              <a:t>blooms</a:t>
            </a:r>
            <a:r>
              <a:rPr lang="cs-CZ" dirty="0"/>
              <a:t>, „</a:t>
            </a:r>
            <a:r>
              <a:rPr lang="cs-CZ" dirty="0" err="1"/>
              <a:t>red</a:t>
            </a:r>
            <a:r>
              <a:rPr lang="cs-CZ" dirty="0"/>
              <a:t> </a:t>
            </a:r>
            <a:r>
              <a:rPr lang="cs-CZ" dirty="0" err="1"/>
              <a:t>tides</a:t>
            </a:r>
            <a:r>
              <a:rPr lang="cs-CZ" dirty="0"/>
              <a:t>“)</a:t>
            </a:r>
            <a:endParaRPr lang="en-US" dirty="0"/>
          </a:p>
        </p:txBody>
      </p:sp>
      <p:pic>
        <p:nvPicPr>
          <p:cNvPr id="1031" name="Picture 7" descr="Výsledek obrázku pro saxitoxi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3104" y="1196752"/>
            <a:ext cx="3471384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ál 4"/>
          <p:cNvSpPr/>
          <p:nvPr/>
        </p:nvSpPr>
        <p:spPr>
          <a:xfrm>
            <a:off x="6732240" y="2144197"/>
            <a:ext cx="864096" cy="99677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</a:endParaRPr>
          </a:p>
        </p:txBody>
      </p:sp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372" y="2659598"/>
            <a:ext cx="3423420" cy="2735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65141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994122"/>
          </a:xfrm>
        </p:spPr>
        <p:txBody>
          <a:bodyPr/>
          <a:lstStyle/>
          <a:p>
            <a:r>
              <a:rPr lang="cs-CZ" sz="3200" b="1" dirty="0" err="1">
                <a:solidFill>
                  <a:schemeClr val="tx1"/>
                </a:solidFill>
              </a:rPr>
              <a:t>Botulinum</a:t>
            </a:r>
            <a:r>
              <a:rPr lang="cs-CZ" sz="3200" b="1" dirty="0">
                <a:solidFill>
                  <a:schemeClr val="tx1"/>
                </a:solidFill>
              </a:rPr>
              <a:t> </a:t>
            </a:r>
            <a:r>
              <a:rPr lang="cs-CZ" sz="3200" b="1" dirty="0" err="1">
                <a:solidFill>
                  <a:schemeClr val="tx1"/>
                </a:solidFill>
              </a:rPr>
              <a:t>and</a:t>
            </a:r>
            <a:r>
              <a:rPr lang="cs-CZ" sz="3200" b="1" dirty="0">
                <a:solidFill>
                  <a:schemeClr val="tx1"/>
                </a:solidFill>
              </a:rPr>
              <a:t> Tetanus </a:t>
            </a:r>
            <a:r>
              <a:rPr lang="cs-CZ" sz="3200" b="1" dirty="0" err="1">
                <a:solidFill>
                  <a:schemeClr val="tx1"/>
                </a:solidFill>
              </a:rPr>
              <a:t>toxins</a:t>
            </a:r>
            <a:r>
              <a:rPr lang="cs-CZ" sz="3200" b="1" dirty="0">
                <a:solidFill>
                  <a:schemeClr val="tx1"/>
                </a:solidFill>
              </a:rPr>
              <a:t> </a:t>
            </a:r>
            <a:br>
              <a:rPr lang="cs-CZ" sz="3200" b="1" dirty="0">
                <a:solidFill>
                  <a:schemeClr val="tx1"/>
                </a:solidFill>
              </a:rPr>
            </a:br>
            <a:r>
              <a:rPr lang="cs-CZ" sz="1800" dirty="0">
                <a:solidFill>
                  <a:schemeClr val="tx1"/>
                </a:solidFill>
              </a:rPr>
              <a:t>(Clostridium </a:t>
            </a:r>
            <a:r>
              <a:rPr lang="cs-CZ" sz="1800" dirty="0" err="1">
                <a:solidFill>
                  <a:schemeClr val="tx1"/>
                </a:solidFill>
              </a:rPr>
              <a:t>botulinum</a:t>
            </a:r>
            <a:r>
              <a:rPr lang="cs-CZ" sz="1800" dirty="0">
                <a:solidFill>
                  <a:schemeClr val="tx1"/>
                </a:solidFill>
              </a:rPr>
              <a:t>, Clostridium </a:t>
            </a:r>
            <a:r>
              <a:rPr lang="cs-CZ" sz="1800" dirty="0" err="1">
                <a:solidFill>
                  <a:schemeClr val="tx1"/>
                </a:solidFill>
              </a:rPr>
              <a:t>tetani</a:t>
            </a:r>
            <a:r>
              <a:rPr lang="cs-CZ" sz="1800" dirty="0">
                <a:solidFill>
                  <a:schemeClr val="tx1"/>
                </a:solidFill>
              </a:rPr>
              <a:t>)</a:t>
            </a:r>
            <a:endParaRPr lang="en-GB" sz="1800" dirty="0">
              <a:solidFill>
                <a:schemeClr val="tx1"/>
              </a:solidFill>
            </a:endParaRPr>
          </a:p>
        </p:txBody>
      </p:sp>
      <p:pic>
        <p:nvPicPr>
          <p:cNvPr id="7" name="Picture 8" descr="C:\Documents and Settings\Ludek Blaha\Obrázky\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1844824"/>
            <a:ext cx="5453863" cy="4792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ovéPole 7"/>
          <p:cNvSpPr txBox="1"/>
          <p:nvPr/>
        </p:nvSpPr>
        <p:spPr>
          <a:xfrm>
            <a:off x="35496" y="1124744"/>
            <a:ext cx="6719981" cy="36009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br>
              <a:rPr lang="cs-CZ" sz="1600" dirty="0"/>
            </a:br>
            <a:r>
              <a:rPr lang="cs-CZ" sz="1600" u="sng" dirty="0"/>
              <a:t>Special MoA proceses - mediated through both proteins and membranes</a:t>
            </a:r>
          </a:p>
          <a:p>
            <a:pPr lvl="0"/>
            <a:endParaRPr lang="cs-CZ" sz="1600" b="1" dirty="0"/>
          </a:p>
          <a:p>
            <a:pPr lvl="0"/>
            <a:r>
              <a:rPr lang="cs-CZ" b="1" dirty="0"/>
              <a:t>Toxins = enzymes - </a:t>
            </a:r>
            <a:r>
              <a:rPr lang="cs-CZ" b="1" u="sng" dirty="0"/>
              <a:t>proteases</a:t>
            </a:r>
            <a:r>
              <a:rPr lang="cs-CZ" b="1" dirty="0"/>
              <a:t> (!) </a:t>
            </a:r>
            <a:br>
              <a:rPr lang="cs-CZ" dirty="0"/>
            </a:br>
            <a:r>
              <a:rPr lang="cs-CZ" dirty="0"/>
              <a:t>- </a:t>
            </a:r>
            <a:r>
              <a:rPr lang="en-GB" dirty="0"/>
              <a:t>direct </a:t>
            </a:r>
            <a:r>
              <a:rPr lang="cs-CZ" dirty="0" err="1"/>
              <a:t>cleavage</a:t>
            </a:r>
            <a:r>
              <a:rPr lang="cs-CZ" dirty="0"/>
              <a:t> </a:t>
            </a:r>
            <a:br>
              <a:rPr lang="en-US" dirty="0"/>
            </a:br>
            <a:r>
              <a:rPr lang="cs-CZ" dirty="0"/>
              <a:t>of </a:t>
            </a:r>
            <a:r>
              <a:rPr lang="cs-CZ" dirty="0" err="1"/>
              <a:t>proteins</a:t>
            </a:r>
            <a:r>
              <a:rPr lang="cs-CZ" dirty="0"/>
              <a:t> </a:t>
            </a:r>
            <a:r>
              <a:rPr lang="cs-CZ" dirty="0" err="1"/>
              <a:t>involved</a:t>
            </a:r>
            <a:r>
              <a:rPr lang="cs-CZ" dirty="0"/>
              <a:t> </a:t>
            </a:r>
            <a:br>
              <a:rPr lang="en-US" dirty="0"/>
            </a:br>
            <a:r>
              <a:rPr lang="cs-CZ" dirty="0"/>
              <a:t>in </a:t>
            </a:r>
            <a:r>
              <a:rPr lang="cs-CZ" dirty="0" err="1"/>
              <a:t>vesicle</a:t>
            </a:r>
            <a:r>
              <a:rPr lang="cs-CZ" dirty="0"/>
              <a:t> </a:t>
            </a:r>
            <a:r>
              <a:rPr lang="cs-CZ" dirty="0" err="1"/>
              <a:t>formation</a:t>
            </a:r>
            <a:br>
              <a:rPr lang="cs-CZ" dirty="0"/>
            </a:br>
            <a:r>
              <a:rPr lang="cs-CZ" dirty="0"/>
              <a:t>- </a:t>
            </a:r>
            <a:r>
              <a:rPr lang="cs-CZ" dirty="0" err="1"/>
              <a:t>selective</a:t>
            </a:r>
            <a:r>
              <a:rPr lang="cs-CZ" dirty="0"/>
              <a:t> </a:t>
            </a:r>
            <a:r>
              <a:rPr lang="cs-CZ" dirty="0" err="1"/>
              <a:t>inhibition</a:t>
            </a:r>
            <a:r>
              <a:rPr lang="cs-CZ" dirty="0"/>
              <a:t> of </a:t>
            </a:r>
            <a:br>
              <a:rPr lang="en-US" dirty="0"/>
            </a:br>
            <a:r>
              <a:rPr lang="cs-CZ" dirty="0"/>
              <a:t>neutrotransmitter release</a:t>
            </a:r>
            <a:br>
              <a:rPr lang="cs-CZ" dirty="0"/>
            </a:br>
            <a:endParaRPr lang="en-GB" dirty="0"/>
          </a:p>
          <a:p>
            <a:pPr lvl="0"/>
            <a:r>
              <a:rPr lang="en-GB" dirty="0"/>
              <a:t>BOTULINISM </a:t>
            </a:r>
            <a:br>
              <a:rPr lang="en-GB" dirty="0"/>
            </a:br>
            <a:r>
              <a:rPr lang="en-GB" b="1" dirty="0">
                <a:sym typeface="Wingdings" pitchFamily="2" charset="2"/>
              </a:rPr>
              <a:t> </a:t>
            </a:r>
            <a:r>
              <a:rPr lang="cs-CZ" b="1" dirty="0" err="1"/>
              <a:t>neurotoxicity</a:t>
            </a:r>
            <a:r>
              <a:rPr lang="en-US" b="1" dirty="0"/>
              <a:t> </a:t>
            </a:r>
            <a:r>
              <a:rPr lang="en-GB" b="1" dirty="0"/>
              <a:t>(paralysis)</a:t>
            </a:r>
            <a:endParaRPr lang="cs-CZ" b="1" dirty="0"/>
          </a:p>
          <a:p>
            <a:endParaRPr lang="en-GB" dirty="0"/>
          </a:p>
        </p:txBody>
      </p:sp>
      <p:pic>
        <p:nvPicPr>
          <p:cNvPr id="2050" name="Picture 2" descr="http://ssrl.slac.stanford.edu/research/highlights_archive/bont-stevens_fig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4689433"/>
            <a:ext cx="2404520" cy="20876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ovéPole 7"/>
          <p:cNvSpPr txBox="1"/>
          <p:nvPr/>
        </p:nvSpPr>
        <p:spPr>
          <a:xfrm>
            <a:off x="35496" y="1630541"/>
            <a:ext cx="5968622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GB" b="1" dirty="0"/>
              <a:t>TETANUS TOXIN (</a:t>
            </a:r>
            <a:r>
              <a:rPr lang="en-GB" b="1" dirty="0" err="1"/>
              <a:t>tetanospasmin</a:t>
            </a:r>
            <a:r>
              <a:rPr lang="en-GB" b="1" dirty="0"/>
              <a:t>)</a:t>
            </a:r>
          </a:p>
          <a:p>
            <a:pPr lvl="0"/>
            <a:endParaRPr lang="en-GB" dirty="0"/>
          </a:p>
          <a:p>
            <a:pPr lvl="0"/>
            <a:r>
              <a:rPr lang="en-GB" dirty="0"/>
              <a:t> blocks release of INHIBITORY NEUROTRANSMITERS </a:t>
            </a:r>
            <a:br>
              <a:rPr lang="en-GB" dirty="0"/>
            </a:br>
            <a:r>
              <a:rPr lang="en-GB" dirty="0"/>
              <a:t>(γ-</a:t>
            </a:r>
            <a:r>
              <a:rPr lang="en-GB" dirty="0" err="1"/>
              <a:t>aminobutyric</a:t>
            </a:r>
            <a:r>
              <a:rPr lang="en-GB" dirty="0"/>
              <a:t> acid (GABA) in CNS</a:t>
            </a:r>
          </a:p>
          <a:p>
            <a:pPr lvl="0"/>
            <a:endParaRPr lang="en-GB" dirty="0"/>
          </a:p>
          <a:p>
            <a:pPr lvl="0"/>
            <a:r>
              <a:rPr lang="en-GB" b="1" dirty="0">
                <a:sym typeface="Wingdings" pitchFamily="2" charset="2"/>
              </a:rPr>
              <a:t> </a:t>
            </a:r>
            <a:r>
              <a:rPr lang="cs-CZ" b="1" dirty="0" err="1"/>
              <a:t>neurotoxicity</a:t>
            </a:r>
            <a:r>
              <a:rPr lang="en-US" b="1" dirty="0"/>
              <a:t> </a:t>
            </a:r>
            <a:r>
              <a:rPr lang="en-GB" b="1" dirty="0"/>
              <a:t>– permanent </a:t>
            </a:r>
            <a:r>
              <a:rPr lang="cs-CZ" b="1" dirty="0"/>
              <a:t>muscle </a:t>
            </a:r>
            <a:r>
              <a:rPr lang="en-GB" b="1" dirty="0"/>
              <a:t>contraction</a:t>
            </a:r>
            <a:endParaRPr lang="cs-CZ" b="1" dirty="0"/>
          </a:p>
          <a:p>
            <a:endParaRPr lang="en-GB" dirty="0"/>
          </a:p>
        </p:txBody>
      </p:sp>
      <p:pic>
        <p:nvPicPr>
          <p:cNvPr id="55298" name="Picture 2" descr="https://encrypted-tbn1.gstatic.com/images?q=tbn:ANd9GcStx6ZbOIqeRwoQiN90IdLcl0UtWWVcyk74FiwYbUwJA9i_hrnOi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2420888"/>
            <a:ext cx="2781300" cy="1647825"/>
          </a:xfrm>
          <a:prstGeom prst="rect">
            <a:avLst/>
          </a:prstGeom>
          <a:noFill/>
        </p:spPr>
      </p:pic>
      <p:pic>
        <p:nvPicPr>
          <p:cNvPr id="55300" name="Picture 4" descr="http://www.atsu.edu/faculty/chamberlain/Website/Lects/toxin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710" y="4176464"/>
            <a:ext cx="7704650" cy="2564904"/>
          </a:xfrm>
          <a:prstGeom prst="rect">
            <a:avLst/>
          </a:prstGeom>
          <a:noFill/>
        </p:spPr>
      </p:pic>
      <p:sp>
        <p:nvSpPr>
          <p:cNvPr id="7" name="Nadpis 4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994122"/>
          </a:xfrm>
        </p:spPr>
        <p:txBody>
          <a:bodyPr/>
          <a:lstStyle/>
          <a:p>
            <a:r>
              <a:rPr lang="cs-CZ" sz="3200" b="1" dirty="0" err="1">
                <a:solidFill>
                  <a:schemeClr val="tx1"/>
                </a:solidFill>
              </a:rPr>
              <a:t>Botulinum</a:t>
            </a:r>
            <a:r>
              <a:rPr lang="cs-CZ" sz="3200" b="1" dirty="0">
                <a:solidFill>
                  <a:schemeClr val="tx1"/>
                </a:solidFill>
              </a:rPr>
              <a:t> </a:t>
            </a:r>
            <a:r>
              <a:rPr lang="cs-CZ" sz="3200" b="1" dirty="0" err="1">
                <a:solidFill>
                  <a:schemeClr val="tx1"/>
                </a:solidFill>
              </a:rPr>
              <a:t>and</a:t>
            </a:r>
            <a:r>
              <a:rPr lang="cs-CZ" sz="3200" b="1" dirty="0">
                <a:solidFill>
                  <a:schemeClr val="tx1"/>
                </a:solidFill>
              </a:rPr>
              <a:t> Tetanus </a:t>
            </a:r>
            <a:r>
              <a:rPr lang="cs-CZ" sz="3200" b="1" dirty="0" err="1">
                <a:solidFill>
                  <a:schemeClr val="tx1"/>
                </a:solidFill>
              </a:rPr>
              <a:t>toxins</a:t>
            </a:r>
            <a:r>
              <a:rPr lang="cs-CZ" sz="3200" b="1" dirty="0">
                <a:solidFill>
                  <a:schemeClr val="tx1"/>
                </a:solidFill>
              </a:rPr>
              <a:t> </a:t>
            </a:r>
            <a:br>
              <a:rPr lang="cs-CZ" sz="3200" b="1" dirty="0">
                <a:solidFill>
                  <a:schemeClr val="tx1"/>
                </a:solidFill>
              </a:rPr>
            </a:br>
            <a:r>
              <a:rPr lang="cs-CZ" sz="1800" dirty="0">
                <a:solidFill>
                  <a:schemeClr val="tx1"/>
                </a:solidFill>
              </a:rPr>
              <a:t>(Clostridium </a:t>
            </a:r>
            <a:r>
              <a:rPr lang="cs-CZ" sz="1800" dirty="0" err="1">
                <a:solidFill>
                  <a:schemeClr val="tx1"/>
                </a:solidFill>
              </a:rPr>
              <a:t>botulinum</a:t>
            </a:r>
            <a:r>
              <a:rPr lang="cs-CZ" sz="1800" dirty="0">
                <a:solidFill>
                  <a:schemeClr val="tx1"/>
                </a:solidFill>
              </a:rPr>
              <a:t>, Clostridium </a:t>
            </a:r>
            <a:r>
              <a:rPr lang="cs-CZ" sz="1800" dirty="0" err="1">
                <a:solidFill>
                  <a:schemeClr val="tx1"/>
                </a:solidFill>
              </a:rPr>
              <a:t>tetani</a:t>
            </a:r>
            <a:r>
              <a:rPr lang="cs-CZ" sz="1800" dirty="0">
                <a:solidFill>
                  <a:schemeClr val="tx1"/>
                </a:solidFill>
              </a:rPr>
              <a:t>)</a:t>
            </a:r>
            <a:endParaRPr lang="en-GB" sz="1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188640"/>
            <a:ext cx="9144000" cy="65405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sz="2800" dirty="0">
                <a:solidFill>
                  <a:schemeClr val="tx1"/>
                </a:solidFill>
              </a:rPr>
              <a:t>Gradient of H+ </a:t>
            </a:r>
            <a:r>
              <a:rPr lang="en-GB" sz="2800" dirty="0">
                <a:solidFill>
                  <a:schemeClr val="tx1"/>
                </a:solidFill>
                <a:sym typeface="Wingdings" pitchFamily="2" charset="2"/>
              </a:rPr>
              <a:t> ATP generation </a:t>
            </a:r>
            <a:r>
              <a:rPr lang="en-US" sz="2800" dirty="0">
                <a:solidFill>
                  <a:schemeClr val="tx1"/>
                </a:solidFill>
                <a:sym typeface="Wingdings" pitchFamily="2" charset="2"/>
              </a:rPr>
              <a:t>&amp; its</a:t>
            </a:r>
            <a:r>
              <a:rPr lang="en-GB" sz="2800" dirty="0">
                <a:solidFill>
                  <a:schemeClr val="tx1"/>
                </a:solidFill>
                <a:sym typeface="Wingdings" pitchFamily="2" charset="2"/>
              </a:rPr>
              <a:t> disruption </a:t>
            </a:r>
            <a:endParaRPr lang="cs-CZ" sz="2800" dirty="0">
              <a:solidFill>
                <a:schemeClr val="tx1"/>
              </a:solidFill>
            </a:endParaRPr>
          </a:p>
        </p:txBody>
      </p:sp>
      <p:pic>
        <p:nvPicPr>
          <p:cNvPr id="53252" name="Picture 4" descr="http://classconnection.s3.amazonaws.com/64/flashcards/266064/png/poison135545959848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4643" y="1008112"/>
            <a:ext cx="7903781" cy="5733256"/>
          </a:xfrm>
          <a:prstGeom prst="rect">
            <a:avLst/>
          </a:prstGeom>
          <a:noFill/>
        </p:spPr>
      </p:pic>
      <p:sp>
        <p:nvSpPr>
          <p:cNvPr id="9" name="Elipsa 8"/>
          <p:cNvSpPr/>
          <p:nvPr/>
        </p:nvSpPr>
        <p:spPr>
          <a:xfrm>
            <a:off x="3851920" y="836712"/>
            <a:ext cx="2880320" cy="122413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Major mechanisms (modes of action) to be discussed in detail</a:t>
            </a: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251520" y="1052736"/>
            <a:ext cx="8625136" cy="5112568"/>
          </a:xfrm>
        </p:spPr>
        <p:txBody>
          <a:bodyPr>
            <a:normAutofit fontScale="77500" lnSpcReduction="20000"/>
          </a:bodyPr>
          <a:lstStyle/>
          <a:p>
            <a:pPr marL="476250" indent="-533400"/>
            <a:r>
              <a:rPr lang="en-GB" b="1" dirty="0">
                <a:solidFill>
                  <a:srgbClr val="FF0000"/>
                </a:solidFill>
              </a:rPr>
              <a:t>Proteins </a:t>
            </a:r>
            <a:r>
              <a:rPr lang="en-GB" dirty="0"/>
              <a:t>and </a:t>
            </a:r>
            <a:r>
              <a:rPr lang="en-GB" dirty="0" err="1"/>
              <a:t>i</a:t>
            </a:r>
            <a:r>
              <a:rPr lang="cs-CZ" dirty="0" err="1"/>
              <a:t>nhibition</a:t>
            </a:r>
            <a:r>
              <a:rPr lang="cs-CZ" dirty="0"/>
              <a:t> of enzym</a:t>
            </a:r>
            <a:r>
              <a:rPr lang="en-US" dirty="0" err="1"/>
              <a:t>atic</a:t>
            </a:r>
            <a:r>
              <a:rPr lang="en-US" dirty="0"/>
              <a:t> activities</a:t>
            </a:r>
            <a:endParaRPr lang="cs-CZ" dirty="0"/>
          </a:p>
          <a:p>
            <a:pPr marL="476250" indent="-533400"/>
            <a:r>
              <a:rPr lang="cs-CZ" dirty="0" err="1"/>
              <a:t>Mitotic</a:t>
            </a:r>
            <a:r>
              <a:rPr lang="cs-CZ" dirty="0"/>
              <a:t> </a:t>
            </a:r>
            <a:r>
              <a:rPr lang="cs-CZ" dirty="0" err="1"/>
              <a:t>poisons</a:t>
            </a:r>
            <a:r>
              <a:rPr lang="cs-CZ" dirty="0"/>
              <a:t> </a:t>
            </a:r>
            <a:r>
              <a:rPr lang="en-US" dirty="0"/>
              <a:t>&amp;</a:t>
            </a:r>
            <a:r>
              <a:rPr lang="cs-CZ" dirty="0"/>
              <a:t> </a:t>
            </a:r>
            <a:r>
              <a:rPr lang="cs-CZ" dirty="0" err="1"/>
              <a:t>microtubule</a:t>
            </a:r>
            <a:r>
              <a:rPr lang="en-US" dirty="0"/>
              <a:t> </a:t>
            </a:r>
            <a:r>
              <a:rPr lang="en-US" dirty="0" err="1"/>
              <a:t>toxicit</a:t>
            </a:r>
            <a:r>
              <a:rPr lang="cs-CZ" dirty="0"/>
              <a:t>y</a:t>
            </a:r>
          </a:p>
          <a:p>
            <a:pPr marL="476250" indent="-533400"/>
            <a:endParaRPr lang="en-GB" dirty="0"/>
          </a:p>
          <a:p>
            <a:pPr marL="476250" indent="-533400"/>
            <a:r>
              <a:rPr lang="cs-CZ" b="1" dirty="0" err="1">
                <a:solidFill>
                  <a:srgbClr val="FF0000"/>
                </a:solidFill>
              </a:rPr>
              <a:t>Membrane</a:t>
            </a:r>
            <a:r>
              <a:rPr lang="cs-CZ" dirty="0"/>
              <a:t> </a:t>
            </a:r>
            <a:r>
              <a:rPr lang="cs-CZ" dirty="0" err="1"/>
              <a:t>nonspecific</a:t>
            </a:r>
            <a:r>
              <a:rPr lang="cs-CZ" dirty="0"/>
              <a:t> toxicity (</a:t>
            </a:r>
            <a:r>
              <a:rPr lang="cs-CZ" dirty="0" err="1"/>
              <a:t>narcosis</a:t>
            </a:r>
            <a:r>
              <a:rPr lang="cs-CZ" dirty="0"/>
              <a:t>)</a:t>
            </a:r>
          </a:p>
          <a:p>
            <a:pPr marL="476250" indent="-533400"/>
            <a:r>
              <a:rPr lang="cs-CZ" dirty="0"/>
              <a:t>Toxicity to </a:t>
            </a:r>
            <a:r>
              <a:rPr lang="cs-CZ" dirty="0" err="1"/>
              <a:t>membrane</a:t>
            </a:r>
            <a:r>
              <a:rPr lang="cs-CZ" dirty="0"/>
              <a:t> </a:t>
            </a:r>
            <a:r>
              <a:rPr lang="cs-CZ" dirty="0" err="1"/>
              <a:t>gradients</a:t>
            </a:r>
            <a:endParaRPr lang="cs-CZ" dirty="0"/>
          </a:p>
          <a:p>
            <a:pPr marL="476250" indent="-533400"/>
            <a:endParaRPr lang="en-GB" dirty="0"/>
          </a:p>
          <a:p>
            <a:pPr marL="476250" indent="-533400"/>
            <a:r>
              <a:rPr lang="cs-CZ" b="1" dirty="0">
                <a:solidFill>
                  <a:srgbClr val="FF0000"/>
                </a:solidFill>
              </a:rPr>
              <a:t>DNA </a:t>
            </a:r>
            <a:r>
              <a:rPr lang="cs-CZ" dirty="0"/>
              <a:t>toxicity (</a:t>
            </a:r>
            <a:r>
              <a:rPr lang="cs-CZ" dirty="0" err="1"/>
              <a:t>genotoxicity</a:t>
            </a:r>
            <a:r>
              <a:rPr lang="cs-CZ" dirty="0"/>
              <a:t>)</a:t>
            </a:r>
            <a:endParaRPr lang="en-GB" dirty="0"/>
          </a:p>
          <a:p>
            <a:pPr marL="476250" indent="-533400"/>
            <a:endParaRPr lang="en-GB" dirty="0"/>
          </a:p>
          <a:p>
            <a:pPr marL="476250" indent="-533400"/>
            <a:r>
              <a:rPr lang="en-GB" b="1" dirty="0">
                <a:solidFill>
                  <a:srgbClr val="FF0000"/>
                </a:solidFill>
              </a:rPr>
              <a:t>Complex </a:t>
            </a:r>
            <a:r>
              <a:rPr lang="en-GB" dirty="0"/>
              <a:t>mechanisms</a:t>
            </a:r>
          </a:p>
          <a:p>
            <a:pPr marL="876300" lvl="1" indent="-533400"/>
            <a:r>
              <a:rPr lang="en-GB" dirty="0" err="1"/>
              <a:t>Detoxificiation</a:t>
            </a:r>
            <a:endParaRPr lang="en-GB" dirty="0"/>
          </a:p>
          <a:p>
            <a:pPr marL="1276350" lvl="2" indent="-533400"/>
            <a:r>
              <a:rPr lang="en-GB" dirty="0"/>
              <a:t>d</a:t>
            </a:r>
            <a:r>
              <a:rPr lang="cs-CZ" dirty="0" err="1"/>
              <a:t>efence</a:t>
            </a:r>
            <a:r>
              <a:rPr lang="cs-CZ" dirty="0"/>
              <a:t> </a:t>
            </a:r>
            <a:r>
              <a:rPr lang="cs-CZ" dirty="0" err="1"/>
              <a:t>processes</a:t>
            </a:r>
            <a:r>
              <a:rPr lang="cs-CZ" dirty="0"/>
              <a:t> as toxicity </a:t>
            </a:r>
            <a:r>
              <a:rPr lang="cs-CZ" dirty="0" err="1"/>
              <a:t>mechanisms</a:t>
            </a:r>
            <a:endParaRPr lang="en-GB" dirty="0"/>
          </a:p>
          <a:p>
            <a:pPr marL="876300" lvl="1" indent="-533400"/>
            <a:r>
              <a:rPr lang="cs-CZ" dirty="0" err="1"/>
              <a:t>Oxidative</a:t>
            </a:r>
            <a:r>
              <a:rPr lang="cs-CZ" dirty="0"/>
              <a:t> stress – </a:t>
            </a:r>
            <a:r>
              <a:rPr lang="cs-CZ" dirty="0" err="1"/>
              <a:t>redox</a:t>
            </a:r>
            <a:r>
              <a:rPr lang="cs-CZ" dirty="0"/>
              <a:t> toxicity</a:t>
            </a:r>
            <a:endParaRPr lang="en-GB" dirty="0"/>
          </a:p>
          <a:p>
            <a:pPr marL="876300" lvl="1" indent="-533400"/>
            <a:r>
              <a:rPr lang="cs-CZ" dirty="0"/>
              <a:t>Toxicity to </a:t>
            </a:r>
            <a:r>
              <a:rPr lang="cs-CZ" dirty="0" err="1"/>
              <a:t>signal</a:t>
            </a:r>
            <a:r>
              <a:rPr lang="cs-CZ" dirty="0"/>
              <a:t> </a:t>
            </a:r>
            <a:r>
              <a:rPr lang="cs-CZ" dirty="0" err="1"/>
              <a:t>transduction</a:t>
            </a:r>
            <a:r>
              <a:rPr lang="cs-CZ" dirty="0"/>
              <a:t> </a:t>
            </a:r>
          </a:p>
          <a:p>
            <a:pPr marL="876300" lvl="1" indent="-533400"/>
            <a:r>
              <a:rPr lang="cs-CZ" dirty="0"/>
              <a:t>Ligand </a:t>
            </a:r>
            <a:r>
              <a:rPr lang="cs-CZ" dirty="0" err="1"/>
              <a:t>competition</a:t>
            </a:r>
            <a:r>
              <a:rPr lang="cs-CZ" dirty="0"/>
              <a:t> –</a:t>
            </a:r>
            <a:r>
              <a:rPr lang="en-US" dirty="0"/>
              <a:t> </a:t>
            </a:r>
            <a:r>
              <a:rPr lang="cs-CZ" dirty="0"/>
              <a:t>re</a:t>
            </a:r>
            <a:r>
              <a:rPr lang="en-US" dirty="0" err="1"/>
              <a:t>ceptor</a:t>
            </a:r>
            <a:r>
              <a:rPr lang="en-US" dirty="0"/>
              <a:t> mediated </a:t>
            </a:r>
            <a:r>
              <a:rPr lang="en-US" dirty="0" err="1"/>
              <a:t>toxicit</a:t>
            </a:r>
            <a:r>
              <a:rPr lang="cs-CZ" dirty="0"/>
              <a:t>y</a:t>
            </a:r>
          </a:p>
          <a:p>
            <a:pPr marL="876300" lvl="1" indent="-533400"/>
            <a:endParaRPr lang="en-GB" dirty="0"/>
          </a:p>
          <a:p>
            <a:pPr marL="876300" lvl="1" indent="-533400"/>
            <a:endParaRPr lang="cs-CZ" dirty="0"/>
          </a:p>
          <a:p>
            <a:pPr marL="876300" lvl="1" indent="-533400"/>
            <a:endParaRPr lang="cs-CZ" u="sng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188640"/>
            <a:ext cx="9144000" cy="65405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sz="2800" dirty="0">
                <a:solidFill>
                  <a:schemeClr val="tx1"/>
                </a:solidFill>
              </a:rPr>
              <a:t>Gradient of H+ </a:t>
            </a:r>
            <a:r>
              <a:rPr lang="en-GB" sz="2800" dirty="0">
                <a:solidFill>
                  <a:schemeClr val="tx1"/>
                </a:solidFill>
                <a:sym typeface="Wingdings" pitchFamily="2" charset="2"/>
              </a:rPr>
              <a:t> ATP generation </a:t>
            </a:r>
            <a:r>
              <a:rPr lang="en-US" sz="2800" dirty="0">
                <a:solidFill>
                  <a:schemeClr val="tx1"/>
                </a:solidFill>
                <a:sym typeface="Wingdings" pitchFamily="2" charset="2"/>
              </a:rPr>
              <a:t>&amp; its</a:t>
            </a:r>
            <a:r>
              <a:rPr lang="en-GB" sz="2800" dirty="0">
                <a:solidFill>
                  <a:schemeClr val="tx1"/>
                </a:solidFill>
                <a:sym typeface="Wingdings" pitchFamily="2" charset="2"/>
              </a:rPr>
              <a:t> disruption </a:t>
            </a:r>
            <a:endParaRPr lang="cs-CZ" sz="2800" dirty="0">
              <a:solidFill>
                <a:schemeClr val="tx1"/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129" y="1196351"/>
            <a:ext cx="2786949" cy="2060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467544" y="1124744"/>
            <a:ext cx="1249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/>
              <a:t>Rotenone</a:t>
            </a:r>
            <a:endParaRPr lang="en-US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6088" y="1124744"/>
            <a:ext cx="2232248" cy="2302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ovéPole 7"/>
          <p:cNvSpPr txBox="1"/>
          <p:nvPr/>
        </p:nvSpPr>
        <p:spPr>
          <a:xfrm>
            <a:off x="4674433" y="1195456"/>
            <a:ext cx="1441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err="1"/>
              <a:t>Oligomycin</a:t>
            </a:r>
            <a:endParaRPr lang="en-US" b="1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5845" y="4221088"/>
            <a:ext cx="4425278" cy="246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ovéPole 9"/>
          <p:cNvSpPr txBox="1"/>
          <p:nvPr/>
        </p:nvSpPr>
        <p:spPr>
          <a:xfrm>
            <a:off x="2937025" y="3068960"/>
            <a:ext cx="321915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/>
              <a:t>CO (</a:t>
            </a:r>
            <a:r>
              <a:rPr lang="cs-CZ" b="1" dirty="0" err="1"/>
              <a:t>carbon</a:t>
            </a:r>
            <a:r>
              <a:rPr lang="cs-CZ" b="1" dirty="0"/>
              <a:t> </a:t>
            </a:r>
            <a:r>
              <a:rPr lang="cs-CZ" b="1" dirty="0" err="1"/>
              <a:t>monoxide</a:t>
            </a:r>
            <a:r>
              <a:rPr lang="cs-CZ" b="1" dirty="0"/>
              <a:t>)</a:t>
            </a:r>
            <a:br>
              <a:rPr lang="cs-CZ" b="1" dirty="0"/>
            </a:br>
            <a:r>
              <a:rPr lang="cs-CZ" b="1" dirty="0" err="1"/>
              <a:t>CN</a:t>
            </a:r>
            <a:r>
              <a:rPr lang="cs-CZ" b="1" dirty="0"/>
              <a:t> (</a:t>
            </a:r>
            <a:r>
              <a:rPr lang="cs-CZ" b="1" dirty="0" err="1"/>
              <a:t>cyanide</a:t>
            </a:r>
            <a:r>
              <a:rPr lang="cs-CZ" b="1" dirty="0"/>
              <a:t>) </a:t>
            </a:r>
            <a:r>
              <a:rPr lang="en-US" b="1" dirty="0"/>
              <a:t>		</a:t>
            </a:r>
            <a:br>
              <a:rPr lang="en-US" b="1" dirty="0"/>
            </a:br>
            <a:r>
              <a:rPr lang="cs-CZ" dirty="0">
                <a:sym typeface="Wingdings" panose="05000000000000000000" pitchFamily="2" charset="2"/>
              </a:rPr>
              <a:t>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cs-CZ" dirty="0" err="1"/>
              <a:t>Bindin</a:t>
            </a:r>
            <a:r>
              <a:rPr lang="en-US" dirty="0"/>
              <a:t>g to </a:t>
            </a:r>
            <a:r>
              <a:rPr lang="en-US" dirty="0" err="1"/>
              <a:t>haem</a:t>
            </a:r>
            <a:r>
              <a:rPr lang="en-US" dirty="0"/>
              <a:t> structures</a:t>
            </a:r>
          </a:p>
        </p:txBody>
      </p:sp>
    </p:spTree>
    <p:extLst>
      <p:ext uri="{BB962C8B-B14F-4D97-AF65-F5344CB8AC3E}">
        <p14:creationId xmlns:p14="http://schemas.microsoft.com/office/powerpoint/2010/main" val="26379490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2096"/>
            <a:ext cx="9220200" cy="750640"/>
          </a:xfrm>
        </p:spPr>
        <p:txBody>
          <a:bodyPr/>
          <a:lstStyle/>
          <a:p>
            <a:pPr algn="ctr" eaLnBrk="1" hangingPunct="1"/>
            <a:r>
              <a:rPr lang="cs-CZ" sz="3400" dirty="0">
                <a:solidFill>
                  <a:schemeClr val="tx1"/>
                </a:solidFill>
              </a:rPr>
              <a:t>Cell </a:t>
            </a:r>
            <a:r>
              <a:rPr lang="cs-CZ" sz="3400" dirty="0" err="1">
                <a:solidFill>
                  <a:schemeClr val="tx1"/>
                </a:solidFill>
              </a:rPr>
              <a:t>membrane</a:t>
            </a:r>
            <a:endParaRPr lang="cs-CZ" sz="3400" dirty="0">
              <a:solidFill>
                <a:schemeClr val="tx1"/>
              </a:solidFill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288" y="1268760"/>
            <a:ext cx="8839200" cy="4800600"/>
          </a:xfrm>
        </p:spPr>
        <p:txBody>
          <a:bodyPr/>
          <a:lstStyle/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3500" b="1" dirty="0" err="1"/>
              <a:t>Key</a:t>
            </a:r>
            <a:r>
              <a:rPr lang="cs-CZ" sz="3500" b="1" dirty="0"/>
              <a:t> </a:t>
            </a:r>
            <a:r>
              <a:rPr lang="cs-CZ" sz="3500" b="1" dirty="0" err="1"/>
              <a:t>functions</a:t>
            </a:r>
            <a:r>
              <a:rPr lang="cs-CZ" sz="3500" b="1" dirty="0"/>
              <a:t> </a:t>
            </a:r>
            <a:r>
              <a:rPr lang="cs-CZ" sz="3500" b="1" dirty="0" err="1"/>
              <a:t>for</a:t>
            </a:r>
            <a:r>
              <a:rPr lang="cs-CZ" sz="3500" b="1" dirty="0"/>
              <a:t> </a:t>
            </a:r>
            <a:r>
              <a:rPr lang="cs-CZ" sz="3500" b="1" dirty="0" err="1"/>
              <a:t>life</a:t>
            </a:r>
            <a:endParaRPr lang="cs-CZ" sz="3500" b="1" dirty="0"/>
          </a:p>
          <a:p>
            <a:pPr marL="533400" indent="-533400" eaLnBrk="1" hangingPunct="1">
              <a:lnSpc>
                <a:spcPct val="90000"/>
              </a:lnSpc>
              <a:buFontTx/>
              <a:buChar char="-"/>
            </a:pPr>
            <a:r>
              <a:rPr lang="cs-CZ" sz="2400" dirty="0" err="1"/>
              <a:t>Primary</a:t>
            </a:r>
            <a:r>
              <a:rPr lang="cs-CZ" sz="2400" dirty="0"/>
              <a:t> </a:t>
            </a:r>
            <a:r>
              <a:rPr lang="cs-CZ" sz="2400" dirty="0" err="1">
                <a:solidFill>
                  <a:srgbClr val="FF0000"/>
                </a:solidFill>
              </a:rPr>
              <a:t>barrier</a:t>
            </a:r>
            <a:r>
              <a:rPr lang="cs-CZ" sz="2400" dirty="0">
                <a:solidFill>
                  <a:srgbClr val="FF0000"/>
                </a:solidFill>
              </a:rPr>
              <a:t> </a:t>
            </a:r>
            <a:r>
              <a:rPr lang="cs-CZ" sz="2400" dirty="0"/>
              <a:t>/ </a:t>
            </a:r>
            <a:r>
              <a:rPr lang="cs-CZ" sz="2400" dirty="0" err="1"/>
              <a:t>separation</a:t>
            </a:r>
            <a:r>
              <a:rPr lang="cs-CZ" sz="2400" dirty="0"/>
              <a:t> of „</a:t>
            </a:r>
            <a:r>
              <a:rPr lang="cs-CZ" sz="2400" dirty="0" err="1"/>
              <a:t>living</a:t>
            </a:r>
            <a:r>
              <a:rPr lang="cs-CZ" sz="2400" dirty="0"/>
              <a:t>“ </a:t>
            </a:r>
            <a:r>
              <a:rPr lang="cs-CZ" sz="2400" dirty="0" err="1"/>
              <a:t>inside</a:t>
            </a:r>
            <a:r>
              <a:rPr lang="cs-CZ" sz="2400" dirty="0"/>
              <a:t> </a:t>
            </a:r>
            <a:r>
              <a:rPr lang="cs-CZ" sz="2400" dirty="0" err="1"/>
              <a:t>from</a:t>
            </a:r>
            <a:r>
              <a:rPr lang="cs-CZ" sz="2400" dirty="0"/>
              <a:t> „</a:t>
            </a:r>
            <a:r>
              <a:rPr lang="cs-CZ" sz="2400" dirty="0" err="1"/>
              <a:t>abiotic</a:t>
            </a:r>
            <a:r>
              <a:rPr lang="cs-CZ" sz="2400" dirty="0"/>
              <a:t>“ </a:t>
            </a:r>
            <a:r>
              <a:rPr lang="cs-CZ" sz="2400" dirty="0" err="1"/>
              <a:t>outside</a:t>
            </a:r>
            <a:endParaRPr lang="cs-CZ" sz="2400" dirty="0"/>
          </a:p>
          <a:p>
            <a:pPr marL="533400" indent="-533400" eaLnBrk="1" hangingPunct="1">
              <a:lnSpc>
                <a:spcPct val="90000"/>
              </a:lnSpc>
              <a:buFontTx/>
              <a:buChar char="-"/>
            </a:pPr>
            <a:r>
              <a:rPr lang="cs-CZ" sz="2400" dirty="0">
                <a:solidFill>
                  <a:srgbClr val="FF0000"/>
                </a:solidFill>
              </a:rPr>
              <a:t>Semipermeability</a:t>
            </a:r>
            <a:r>
              <a:rPr lang="cs-CZ" sz="2400" dirty="0"/>
              <a:t> </a:t>
            </a:r>
            <a:r>
              <a:rPr lang="cs-CZ" sz="2400" dirty="0" err="1"/>
              <a:t>for</a:t>
            </a:r>
            <a:r>
              <a:rPr lang="cs-CZ" sz="2400" dirty="0"/>
              <a:t> </a:t>
            </a:r>
            <a:r>
              <a:rPr lang="cs-CZ" sz="2400" dirty="0" err="1"/>
              <a:t>nutrients</a:t>
            </a:r>
            <a:r>
              <a:rPr lang="cs-CZ" sz="2400" dirty="0"/>
              <a:t> / </a:t>
            </a:r>
            <a:r>
              <a:rPr lang="cs-CZ" sz="2400" dirty="0" err="1"/>
              <a:t>signals</a:t>
            </a:r>
            <a:endParaRPr lang="cs-CZ" sz="2400" dirty="0"/>
          </a:p>
          <a:p>
            <a:pPr marL="533400" indent="-533400" eaLnBrk="1" hangingPunct="1">
              <a:lnSpc>
                <a:spcPct val="90000"/>
              </a:lnSpc>
              <a:buFontTx/>
              <a:buChar char="-"/>
            </a:pPr>
            <a:r>
              <a:rPr lang="cs-CZ" sz="2400" dirty="0" err="1">
                <a:solidFill>
                  <a:srgbClr val="FF0000"/>
                </a:solidFill>
              </a:rPr>
              <a:t>Reception</a:t>
            </a:r>
            <a:r>
              <a:rPr lang="cs-CZ" sz="2400" dirty="0"/>
              <a:t> of </a:t>
            </a:r>
            <a:r>
              <a:rPr lang="cs-CZ" sz="2400" dirty="0" err="1"/>
              <a:t>chemical</a:t>
            </a:r>
            <a:r>
              <a:rPr lang="cs-CZ" sz="2400" dirty="0"/>
              <a:t> </a:t>
            </a:r>
            <a:r>
              <a:rPr lang="cs-CZ" sz="2400" dirty="0" err="1"/>
              <a:t>signals</a:t>
            </a:r>
            <a:r>
              <a:rPr lang="cs-CZ" sz="2400" dirty="0"/>
              <a:t> </a:t>
            </a:r>
            <a:r>
              <a:rPr lang="en-US" sz="2400" dirty="0"/>
              <a:t>&amp; regulator</a:t>
            </a:r>
            <a:r>
              <a:rPr lang="cs-CZ" sz="2400" dirty="0"/>
              <a:t>y </a:t>
            </a:r>
            <a:r>
              <a:rPr lang="cs-CZ" sz="2400" dirty="0" err="1"/>
              <a:t>molecules</a:t>
            </a:r>
            <a:endParaRPr lang="cs-CZ" sz="2400" dirty="0"/>
          </a:p>
          <a:p>
            <a:pPr marL="533400" indent="-533400" eaLnBrk="1" hangingPunct="1">
              <a:lnSpc>
                <a:spcPct val="90000"/>
              </a:lnSpc>
              <a:buFontTx/>
              <a:buChar char="-"/>
            </a:pPr>
            <a:r>
              <a:rPr lang="cs-CZ" sz="2400" dirty="0" err="1"/>
              <a:t>Keeping</a:t>
            </a:r>
            <a:r>
              <a:rPr lang="cs-CZ" sz="2400" dirty="0"/>
              <a:t> </a:t>
            </a:r>
            <a:r>
              <a:rPr lang="cs-CZ" sz="2400" dirty="0" err="1">
                <a:solidFill>
                  <a:srgbClr val="FF0000"/>
                </a:solidFill>
              </a:rPr>
              <a:t>gradients</a:t>
            </a:r>
            <a:r>
              <a:rPr lang="cs-CZ" sz="2400" dirty="0"/>
              <a:t> </a:t>
            </a:r>
            <a:r>
              <a:rPr lang="cs-CZ" sz="2400" dirty="0" err="1"/>
              <a:t>necessary</a:t>
            </a:r>
            <a:r>
              <a:rPr lang="cs-CZ" sz="2400" dirty="0"/>
              <a:t> </a:t>
            </a:r>
            <a:r>
              <a:rPr lang="cs-CZ" sz="2400" dirty="0" err="1"/>
              <a:t>for</a:t>
            </a:r>
            <a:r>
              <a:rPr lang="cs-CZ" sz="2400" dirty="0"/>
              <a:t> </a:t>
            </a:r>
            <a:r>
              <a:rPr lang="cs-CZ" sz="2400" dirty="0" err="1"/>
              <a:t>life</a:t>
            </a:r>
            <a:endParaRPr lang="cs-CZ" sz="2400" dirty="0"/>
          </a:p>
          <a:p>
            <a:pPr marL="933450" lvl="1" indent="-533400" eaLnBrk="1" hangingPunct="1">
              <a:lnSpc>
                <a:spcPct val="90000"/>
              </a:lnSpc>
              <a:buFontTx/>
              <a:buChar char="-"/>
            </a:pPr>
            <a:r>
              <a:rPr lang="cs-CZ" sz="2000" dirty="0"/>
              <a:t>H+  - ATP </a:t>
            </a:r>
            <a:r>
              <a:rPr lang="cs-CZ" sz="2000" dirty="0" err="1"/>
              <a:t>synthesis</a:t>
            </a:r>
            <a:r>
              <a:rPr lang="cs-CZ" sz="2000" dirty="0"/>
              <a:t>(</a:t>
            </a:r>
            <a:r>
              <a:rPr lang="cs-CZ" sz="2000" dirty="0" err="1"/>
              <a:t>mitochondria</a:t>
            </a:r>
            <a:r>
              <a:rPr lang="cs-CZ" sz="2000" dirty="0"/>
              <a:t> / </a:t>
            </a:r>
            <a:r>
              <a:rPr lang="cs-CZ" sz="2000" dirty="0" err="1"/>
              <a:t>bacterial</a:t>
            </a:r>
            <a:r>
              <a:rPr lang="cs-CZ" sz="2000" dirty="0"/>
              <a:t> </a:t>
            </a:r>
            <a:r>
              <a:rPr lang="cs-CZ" sz="2000" dirty="0" err="1"/>
              <a:t>emambrane</a:t>
            </a:r>
            <a:r>
              <a:rPr lang="cs-CZ" sz="2000" dirty="0"/>
              <a:t>)</a:t>
            </a:r>
          </a:p>
          <a:p>
            <a:pPr marL="933450" lvl="1" indent="-533400" eaLnBrk="1" hangingPunct="1">
              <a:lnSpc>
                <a:spcPct val="90000"/>
              </a:lnSpc>
              <a:buFontTx/>
              <a:buChar char="-"/>
            </a:pPr>
            <a:r>
              <a:rPr lang="cs-CZ" sz="2000" dirty="0"/>
              <a:t>K+/Na+ - </a:t>
            </a:r>
            <a:r>
              <a:rPr lang="cs-CZ" sz="2000" dirty="0" err="1"/>
              <a:t>neuronal</a:t>
            </a:r>
            <a:r>
              <a:rPr lang="cs-CZ" sz="2000" dirty="0"/>
              <a:t> </a:t>
            </a:r>
            <a:r>
              <a:rPr lang="cs-CZ" sz="2000" dirty="0" err="1"/>
              <a:t>signals</a:t>
            </a:r>
            <a:endParaRPr lang="cs-CZ" sz="2000" dirty="0"/>
          </a:p>
          <a:p>
            <a:pPr marL="533400" indent="-533400" eaLnBrk="1" hangingPunct="1">
              <a:lnSpc>
                <a:spcPct val="90000"/>
              </a:lnSpc>
              <a:buFontTx/>
              <a:buChar char="-"/>
            </a:pPr>
            <a:r>
              <a:rPr lang="cs-CZ" sz="2400" dirty="0" err="1">
                <a:solidFill>
                  <a:srgbClr val="FF0000"/>
                </a:solidFill>
              </a:rPr>
              <a:t>Proteosynthesis</a:t>
            </a:r>
            <a:r>
              <a:rPr lang="cs-CZ" sz="2400" dirty="0"/>
              <a:t> (</a:t>
            </a:r>
            <a:r>
              <a:rPr lang="cs-CZ" sz="2400" dirty="0" err="1"/>
              <a:t>ribosomes</a:t>
            </a:r>
            <a:r>
              <a:rPr lang="cs-CZ" sz="2400" dirty="0"/>
              <a:t>) </a:t>
            </a:r>
            <a:r>
              <a:rPr lang="cs-CZ" sz="2400" dirty="0" err="1"/>
              <a:t>depends</a:t>
            </a:r>
            <a:r>
              <a:rPr lang="cs-CZ" sz="2400" dirty="0"/>
              <a:t> on </a:t>
            </a:r>
            <a:r>
              <a:rPr lang="cs-CZ" sz="2400" dirty="0" err="1"/>
              <a:t>membranes</a:t>
            </a:r>
            <a:endParaRPr lang="cs-CZ" sz="2400" dirty="0"/>
          </a:p>
          <a:p>
            <a:pPr marL="533400" indent="-533400" eaLnBrk="1" hangingPunct="1">
              <a:lnSpc>
                <a:spcPct val="90000"/>
              </a:lnSpc>
              <a:buFontTx/>
              <a:buChar char="-"/>
            </a:pPr>
            <a:r>
              <a:rPr lang="cs-CZ" sz="2400" dirty="0"/>
              <a:t>Many </a:t>
            </a:r>
            <a:r>
              <a:rPr lang="cs-CZ" sz="2400" dirty="0" err="1"/>
              <a:t>other</a:t>
            </a:r>
            <a:r>
              <a:rPr lang="cs-CZ" sz="2400" dirty="0"/>
              <a:t> </a:t>
            </a:r>
            <a:r>
              <a:rPr lang="cs-CZ" sz="2400" dirty="0" err="1">
                <a:solidFill>
                  <a:srgbClr val="FF0000"/>
                </a:solidFill>
              </a:rPr>
              <a:t>enzymes</a:t>
            </a:r>
            <a:r>
              <a:rPr lang="cs-CZ" sz="2400" dirty="0">
                <a:solidFill>
                  <a:srgbClr val="FF0000"/>
                </a:solidFill>
              </a:rPr>
              <a:t> </a:t>
            </a:r>
            <a:r>
              <a:rPr lang="cs-CZ" sz="2400" dirty="0" err="1">
                <a:solidFill>
                  <a:srgbClr val="FF0000"/>
                </a:solidFill>
              </a:rPr>
              <a:t>bound</a:t>
            </a:r>
            <a:r>
              <a:rPr lang="cs-CZ" sz="2400" dirty="0">
                <a:solidFill>
                  <a:srgbClr val="FF0000"/>
                </a:solidFill>
              </a:rPr>
              <a:t> to </a:t>
            </a:r>
            <a:r>
              <a:rPr lang="cs-CZ" sz="2400" dirty="0" err="1">
                <a:solidFill>
                  <a:srgbClr val="FF0000"/>
                </a:solidFill>
              </a:rPr>
              <a:t>membranes</a:t>
            </a:r>
            <a:r>
              <a:rPr lang="cs-CZ" sz="2400" dirty="0">
                <a:solidFill>
                  <a:srgbClr val="FF0000"/>
                </a:solidFill>
              </a:rPr>
              <a:t> </a:t>
            </a:r>
            <a:r>
              <a:rPr lang="cs-CZ" sz="2400" dirty="0"/>
              <a:t>(</a:t>
            </a:r>
            <a:r>
              <a:rPr lang="cs-CZ" sz="2400" dirty="0" err="1"/>
              <a:t>e.g</a:t>
            </a:r>
            <a:r>
              <a:rPr lang="cs-CZ" sz="2400" dirty="0"/>
              <a:t>. </a:t>
            </a:r>
            <a:r>
              <a:rPr lang="cs-CZ" sz="2400" dirty="0" err="1"/>
              <a:t>signaling</a:t>
            </a:r>
            <a:r>
              <a:rPr lang="cs-CZ" sz="2400" dirty="0"/>
              <a:t>, </a:t>
            </a:r>
            <a:r>
              <a:rPr lang="cs-CZ" sz="2400" dirty="0" err="1"/>
              <a:t>detoxification</a:t>
            </a:r>
            <a:r>
              <a:rPr lang="cs-CZ" sz="2400" dirty="0"/>
              <a:t>, post-</a:t>
            </a:r>
            <a:r>
              <a:rPr lang="cs-CZ" sz="2400" dirty="0" err="1"/>
              <a:t>translational</a:t>
            </a:r>
            <a:r>
              <a:rPr lang="cs-CZ" sz="2400" dirty="0"/>
              <a:t> </a:t>
            </a:r>
            <a:r>
              <a:rPr lang="cs-CZ" sz="2400" dirty="0" err="1"/>
              <a:t>modifications</a:t>
            </a:r>
            <a:r>
              <a:rPr lang="cs-CZ" sz="2400" dirty="0"/>
              <a:t>)</a:t>
            </a:r>
          </a:p>
          <a:p>
            <a:pPr marL="533400" indent="-533400" eaLnBrk="1" hangingPunct="1">
              <a:lnSpc>
                <a:spcPct val="90000"/>
              </a:lnSpc>
              <a:buFontTx/>
              <a:buChar char="-"/>
            </a:pPr>
            <a:r>
              <a:rPr lang="cs-CZ" sz="2400" dirty="0" err="1"/>
              <a:t>Etc</a:t>
            </a:r>
            <a:r>
              <a:rPr lang="cs-CZ" sz="2400" dirty="0"/>
              <a:t>….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98525" y="404813"/>
            <a:ext cx="7316788" cy="548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Oval 6"/>
          <p:cNvSpPr>
            <a:spLocks noChangeArrowheads="1"/>
          </p:cNvSpPr>
          <p:nvPr/>
        </p:nvSpPr>
        <p:spPr bwMode="auto">
          <a:xfrm>
            <a:off x="1044575" y="2708275"/>
            <a:ext cx="2879725" cy="273685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08" name="Text Box 7"/>
          <p:cNvSpPr txBox="1">
            <a:spLocks noChangeArrowheads="1"/>
          </p:cNvSpPr>
          <p:nvPr/>
        </p:nvSpPr>
        <p:spPr bwMode="auto">
          <a:xfrm>
            <a:off x="611188" y="5446965"/>
            <a:ext cx="551946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b="1" i="1" dirty="0" err="1"/>
              <a:t>Note</a:t>
            </a:r>
            <a:r>
              <a:rPr lang="cs-CZ" b="1" i="1" dirty="0"/>
              <a:t>: </a:t>
            </a:r>
            <a:r>
              <a:rPr lang="cs-CZ" i="1" dirty="0"/>
              <a:t>cholesterol – </a:t>
            </a:r>
            <a:r>
              <a:rPr lang="cs-CZ" i="1" dirty="0" err="1"/>
              <a:t>struct</a:t>
            </a:r>
            <a:r>
              <a:rPr lang="en-GB" i="1" dirty="0"/>
              <a:t>u</a:t>
            </a:r>
            <a:r>
              <a:rPr lang="cs-CZ" i="1" dirty="0" err="1"/>
              <a:t>ral</a:t>
            </a:r>
            <a:r>
              <a:rPr lang="cs-CZ" i="1" dirty="0"/>
              <a:t>/</a:t>
            </a:r>
            <a:r>
              <a:rPr lang="cs-CZ" i="1" dirty="0" err="1"/>
              <a:t>size</a:t>
            </a:r>
            <a:r>
              <a:rPr lang="cs-CZ" i="1" dirty="0"/>
              <a:t> </a:t>
            </a:r>
            <a:r>
              <a:rPr lang="cs-CZ" i="1" dirty="0" err="1"/>
              <a:t>similarity</a:t>
            </a:r>
            <a:r>
              <a:rPr lang="cs-CZ" i="1" dirty="0"/>
              <a:t> to </a:t>
            </a:r>
            <a:r>
              <a:rPr lang="cs-CZ" i="1" dirty="0" err="1"/>
              <a:t>toxic</a:t>
            </a:r>
            <a:r>
              <a:rPr lang="cs-CZ" i="1" dirty="0"/>
              <a:t> </a:t>
            </a:r>
          </a:p>
          <a:p>
            <a:r>
              <a:rPr lang="cs-CZ" i="1" dirty="0" err="1"/>
              <a:t>organics</a:t>
            </a:r>
            <a:r>
              <a:rPr lang="cs-CZ" i="1" dirty="0"/>
              <a:t> </a:t>
            </a:r>
            <a:r>
              <a:rPr lang="cs-CZ" i="1" dirty="0" err="1"/>
              <a:t>e.g</a:t>
            </a:r>
            <a:r>
              <a:rPr lang="cs-CZ" i="1" dirty="0"/>
              <a:t>. </a:t>
            </a:r>
            <a:r>
              <a:rPr lang="cs-CZ" i="1" dirty="0" err="1"/>
              <a:t>Benzo</a:t>
            </a:r>
            <a:r>
              <a:rPr lang="en-US" i="1" dirty="0"/>
              <a:t>[a]</a:t>
            </a:r>
            <a:r>
              <a:rPr lang="en-US" i="1" dirty="0" err="1"/>
              <a:t>pyrene</a:t>
            </a:r>
            <a:endParaRPr lang="cs-CZ" i="1" dirty="0"/>
          </a:p>
        </p:txBody>
      </p:sp>
      <p:pic>
        <p:nvPicPr>
          <p:cNvPr id="10242" name="Picture 2" descr="Benzo[a]pyre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5805264"/>
            <a:ext cx="1338739" cy="8367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97296" y="188640"/>
            <a:ext cx="8839200" cy="747936"/>
          </a:xfrm>
        </p:spPr>
        <p:txBody>
          <a:bodyPr/>
          <a:lstStyle/>
          <a:p>
            <a:pPr algn="ctr" eaLnBrk="1" hangingPunct="1"/>
            <a:r>
              <a:rPr lang="en-GB" sz="3400" dirty="0">
                <a:solidFill>
                  <a:schemeClr val="tx1"/>
                </a:solidFill>
              </a:rPr>
              <a:t>N</a:t>
            </a:r>
            <a:r>
              <a:rPr lang="cs-CZ" sz="3400" dirty="0" err="1">
                <a:solidFill>
                  <a:schemeClr val="tx1"/>
                </a:solidFill>
              </a:rPr>
              <a:t>onspecific</a:t>
            </a:r>
            <a:r>
              <a:rPr lang="cs-CZ" sz="3400" dirty="0">
                <a:solidFill>
                  <a:schemeClr val="tx1"/>
                </a:solidFill>
              </a:rPr>
              <a:t> </a:t>
            </a:r>
            <a:r>
              <a:rPr lang="en-GB" sz="3400" dirty="0">
                <a:solidFill>
                  <a:schemeClr val="tx1"/>
                </a:solidFill>
              </a:rPr>
              <a:t>(basal, narcotic) </a:t>
            </a:r>
            <a:r>
              <a:rPr lang="en-US" sz="3400" dirty="0" err="1">
                <a:solidFill>
                  <a:schemeClr val="tx1"/>
                </a:solidFill>
              </a:rPr>
              <a:t>toxicit</a:t>
            </a:r>
            <a:r>
              <a:rPr lang="cs-CZ" sz="3400" dirty="0">
                <a:solidFill>
                  <a:schemeClr val="tx1"/>
                </a:solidFill>
              </a:rPr>
              <a:t>y</a:t>
            </a:r>
            <a:r>
              <a:rPr lang="en-GB" sz="3400" dirty="0">
                <a:solidFill>
                  <a:schemeClr val="tx1"/>
                </a:solidFill>
              </a:rPr>
              <a:t> </a:t>
            </a:r>
            <a:endParaRPr lang="cs-CZ" sz="3400" dirty="0">
              <a:solidFill>
                <a:schemeClr val="tx1"/>
              </a:solidFill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292696"/>
            <a:ext cx="8839200" cy="4800600"/>
          </a:xfrm>
        </p:spPr>
        <p:txBody>
          <a:bodyPr/>
          <a:lstStyle/>
          <a:p>
            <a:pPr marL="533400" indent="-533400" eaLnBrk="1" hangingPunct="1">
              <a:lnSpc>
                <a:spcPct val="90000"/>
              </a:lnSpc>
              <a:buNone/>
            </a:pPr>
            <a:r>
              <a:rPr lang="cs-CZ" sz="2400" b="1" dirty="0"/>
              <a:t>- </a:t>
            </a:r>
            <a:r>
              <a:rPr lang="cs-CZ" sz="2400" b="1" dirty="0" err="1"/>
              <a:t>All</a:t>
            </a:r>
            <a:r>
              <a:rPr lang="cs-CZ" sz="2400" b="1" dirty="0"/>
              <a:t> </a:t>
            </a:r>
            <a:r>
              <a:rPr lang="cs-CZ" sz="2400" b="1" u="sng" dirty="0" err="1"/>
              <a:t>organic</a:t>
            </a:r>
            <a:r>
              <a:rPr lang="cs-CZ" sz="2400" b="1" dirty="0"/>
              <a:t> </a:t>
            </a:r>
            <a:r>
              <a:rPr lang="cs-CZ" sz="2400" b="1" dirty="0" err="1"/>
              <a:t>compounds</a:t>
            </a:r>
            <a:r>
              <a:rPr lang="cs-CZ" sz="2400" b="1" dirty="0"/>
              <a:t> </a:t>
            </a:r>
            <a:r>
              <a:rPr lang="en-GB" sz="2400" b="1" dirty="0"/>
              <a:t>tend to accumulate in membranes, being “</a:t>
            </a:r>
            <a:r>
              <a:rPr lang="cs-CZ" sz="2400" b="1" dirty="0" err="1"/>
              <a:t>narcotic</a:t>
            </a:r>
            <a:r>
              <a:rPr lang="en-GB" sz="2400" b="1" dirty="0"/>
              <a:t>”</a:t>
            </a:r>
            <a:r>
              <a:rPr lang="cs-CZ" sz="2400" b="1" dirty="0"/>
              <a:t> </a:t>
            </a:r>
            <a:r>
              <a:rPr lang="en-US" sz="2400" b="1" dirty="0"/>
              <a:t>at relatively </a:t>
            </a:r>
            <a:r>
              <a:rPr lang="cs-CZ" sz="2400" b="1" dirty="0"/>
              <a:t>"</a:t>
            </a:r>
            <a:r>
              <a:rPr lang="cs-CZ" sz="2400" b="1" dirty="0" err="1"/>
              <a:t>high</a:t>
            </a:r>
            <a:r>
              <a:rPr lang="cs-CZ" sz="2400" b="1" dirty="0"/>
              <a:t>“ c</a:t>
            </a:r>
            <a:r>
              <a:rPr lang="en-US" sz="2400" b="1" dirty="0" err="1"/>
              <a:t>oncentration</a:t>
            </a:r>
            <a:r>
              <a:rPr lang="cs-CZ" sz="2400" b="1" dirty="0"/>
              <a:t>s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sz="1400" b="1" dirty="0"/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2400" b="1" dirty="0"/>
              <a:t>- </a:t>
            </a:r>
            <a:r>
              <a:rPr lang="cs-CZ" sz="2400" b="1" dirty="0" err="1"/>
              <a:t>Compounds</a:t>
            </a:r>
            <a:r>
              <a:rPr lang="cs-CZ" sz="2400" b="1" dirty="0"/>
              <a:t> </a:t>
            </a:r>
            <a:r>
              <a:rPr lang="en-GB" sz="2400" b="1" dirty="0"/>
              <a:t>then </a:t>
            </a:r>
            <a:r>
              <a:rPr lang="cs-CZ" sz="2400" b="1" dirty="0" err="1"/>
              <a:t>affect</a:t>
            </a:r>
            <a:r>
              <a:rPr lang="cs-CZ" sz="2400" b="1" dirty="0"/>
              <a:t> </a:t>
            </a:r>
            <a:r>
              <a:rPr lang="cs-CZ" sz="2400" b="1" dirty="0" err="1"/>
              <a:t>membranes</a:t>
            </a:r>
            <a:br>
              <a:rPr lang="en-GB" sz="2400" b="1" dirty="0"/>
            </a:br>
            <a:r>
              <a:rPr lang="en-GB" sz="2400" dirty="0">
                <a:sym typeface="Wingdings" pitchFamily="2" charset="2"/>
              </a:rPr>
              <a:t></a:t>
            </a:r>
            <a:r>
              <a:rPr lang="en-US" sz="2400" dirty="0"/>
              <a:t> </a:t>
            </a:r>
            <a:r>
              <a:rPr lang="cs-CZ" sz="2400" dirty="0" err="1"/>
              <a:t>nonspecific</a:t>
            </a:r>
            <a:r>
              <a:rPr lang="cs-CZ" sz="2400" dirty="0"/>
              <a:t> </a:t>
            </a:r>
            <a:r>
              <a:rPr lang="en-US" sz="2400" dirty="0"/>
              <a:t>disruption of </a:t>
            </a:r>
            <a:r>
              <a:rPr lang="en-US" sz="2400" dirty="0" err="1"/>
              <a:t>fluidit</a:t>
            </a:r>
            <a:r>
              <a:rPr lang="cs-CZ" sz="2400" dirty="0"/>
              <a:t>y </a:t>
            </a:r>
            <a:br>
              <a:rPr lang="en-US" sz="2400" dirty="0"/>
            </a:br>
            <a:r>
              <a:rPr lang="en-US" sz="2400" dirty="0">
                <a:sym typeface="Wingdings" pitchFamily="2" charset="2"/>
              </a:rPr>
              <a:t> </a:t>
            </a:r>
            <a:r>
              <a:rPr lang="en-GB" sz="2400" dirty="0">
                <a:sym typeface="Wingdings" pitchFamily="2" charset="2"/>
              </a:rPr>
              <a:t>and/or disruption of membrane </a:t>
            </a:r>
            <a:r>
              <a:rPr lang="en-GB" sz="2400" dirty="0"/>
              <a:t>proteins </a:t>
            </a:r>
            <a:endParaRPr lang="cs-CZ" sz="2400" dirty="0"/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sz="1100" b="1" dirty="0"/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2400" b="1" dirty="0"/>
              <a:t>- </a:t>
            </a:r>
            <a:r>
              <a:rPr lang="en-US" sz="2400" b="1" dirty="0"/>
              <a:t>Related to </a:t>
            </a:r>
            <a:r>
              <a:rPr lang="en-US" sz="2400" b="1" dirty="0" err="1"/>
              <a:t>lipophilicit</a:t>
            </a:r>
            <a:r>
              <a:rPr lang="cs-CZ" sz="2400" b="1" dirty="0"/>
              <a:t>y (</a:t>
            </a:r>
            <a:r>
              <a:rPr lang="cs-CZ" sz="2400" b="1" dirty="0" err="1"/>
              <a:t>Kow</a:t>
            </a:r>
            <a:r>
              <a:rPr lang="cs-CZ" sz="2400" b="1" dirty="0"/>
              <a:t>): </a:t>
            </a:r>
            <a:r>
              <a:rPr lang="cs-CZ" sz="2400" b="1" dirty="0" err="1"/>
              <a:t>tendency</a:t>
            </a:r>
            <a:r>
              <a:rPr lang="cs-CZ" sz="2400" b="1" dirty="0"/>
              <a:t> of </a:t>
            </a:r>
            <a:r>
              <a:rPr lang="cs-CZ" sz="2400" b="1" dirty="0" err="1"/>
              <a:t>compounds</a:t>
            </a:r>
            <a:r>
              <a:rPr lang="cs-CZ" sz="2400" b="1" dirty="0"/>
              <a:t> to </a:t>
            </a:r>
            <a:r>
              <a:rPr lang="cs-CZ" sz="2400" b="1" dirty="0" err="1"/>
              <a:t>accumulate</a:t>
            </a:r>
            <a:r>
              <a:rPr lang="cs-CZ" sz="2400" b="1" dirty="0"/>
              <a:t> in body </a:t>
            </a:r>
            <a:r>
              <a:rPr lang="cs-CZ" sz="2400" b="1" dirty="0" err="1"/>
              <a:t>lipids</a:t>
            </a:r>
            <a:r>
              <a:rPr lang="cs-CZ" sz="2400" b="1" dirty="0"/>
              <a:t> (</a:t>
            </a:r>
            <a:r>
              <a:rPr lang="cs-CZ" sz="2400" b="1" dirty="0" err="1"/>
              <a:t>incl</a:t>
            </a:r>
            <a:r>
              <a:rPr lang="cs-CZ" sz="2400" b="1" dirty="0"/>
              <a:t>. </a:t>
            </a:r>
            <a:r>
              <a:rPr lang="cs-CZ" sz="2400" b="1" dirty="0" err="1"/>
              <a:t>membranes</a:t>
            </a:r>
            <a:r>
              <a:rPr lang="cs-CZ" sz="2400" b="1" dirty="0"/>
              <a:t>)</a:t>
            </a:r>
            <a:br>
              <a:rPr lang="cs-CZ" sz="2400" b="1" dirty="0"/>
            </a:br>
            <a:br>
              <a:rPr lang="en-GB" sz="2400" b="1" dirty="0"/>
            </a:br>
            <a:r>
              <a:rPr lang="en-GB" sz="1800" dirty="0"/>
              <a:t>E.g. n</a:t>
            </a:r>
            <a:r>
              <a:rPr lang="cs-CZ" sz="1800" dirty="0" err="1"/>
              <a:t>arcotic</a:t>
            </a:r>
            <a:r>
              <a:rPr lang="cs-CZ" sz="1800" dirty="0"/>
              <a:t> toxicity to </a:t>
            </a:r>
            <a:r>
              <a:rPr lang="cs-CZ" sz="1800" dirty="0" err="1"/>
              <a:t>fish</a:t>
            </a:r>
            <a:r>
              <a:rPr lang="cs-CZ" sz="1800" dirty="0"/>
              <a:t>:  log (1</a:t>
            </a:r>
            <a:r>
              <a:rPr lang="en-US" sz="1800" dirty="0"/>
              <a:t>/LC50</a:t>
            </a:r>
            <a:r>
              <a:rPr lang="cs-CZ" sz="1800" dirty="0"/>
              <a:t>) = 0.907 . log </a:t>
            </a:r>
            <a:r>
              <a:rPr lang="cs-CZ" sz="1800" dirty="0" err="1"/>
              <a:t>Kow</a:t>
            </a:r>
            <a:r>
              <a:rPr lang="cs-CZ" sz="1800" dirty="0"/>
              <a:t>  -  4.94</a:t>
            </a:r>
            <a:endParaRPr lang="cs-CZ" sz="1400" dirty="0"/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sz="1600" b="1" i="1" dirty="0"/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2400" b="1" dirty="0"/>
              <a:t>- </a:t>
            </a:r>
            <a:r>
              <a:rPr lang="cs-CZ" sz="2400" b="1" dirty="0" err="1"/>
              <a:t>The</a:t>
            </a:r>
            <a:r>
              <a:rPr lang="cs-CZ" sz="2400" b="1" dirty="0"/>
              <a:t> </a:t>
            </a:r>
            <a:r>
              <a:rPr lang="cs-CZ" sz="2400" b="1" dirty="0" err="1"/>
              <a:t>toxic</a:t>
            </a:r>
            <a:r>
              <a:rPr lang="cs-CZ" sz="2400" b="1" dirty="0"/>
              <a:t> </a:t>
            </a:r>
            <a:r>
              <a:rPr lang="cs-CZ" sz="2400" b="1" dirty="0" err="1"/>
              <a:t>effects</a:t>
            </a:r>
            <a:r>
              <a:rPr lang="cs-CZ" sz="2400" b="1" dirty="0"/>
              <a:t> </a:t>
            </a:r>
            <a:r>
              <a:rPr lang="cs-CZ" sz="2400" b="1" dirty="0" err="1"/>
              <a:t>occur</a:t>
            </a:r>
            <a:r>
              <a:rPr lang="cs-CZ" sz="2400" b="1" dirty="0"/>
              <a:t> at </a:t>
            </a:r>
            <a:r>
              <a:rPr lang="cs-CZ" sz="2400" b="1" dirty="0" err="1"/>
              <a:t>the</a:t>
            </a:r>
            <a:r>
              <a:rPr lang="cs-CZ" sz="2400" b="1" dirty="0"/>
              <a:t> </a:t>
            </a:r>
            <a:r>
              <a:rPr lang="cs-CZ" sz="2400" b="1" dirty="0" err="1"/>
              <a:t>same</a:t>
            </a:r>
            <a:r>
              <a:rPr lang="cs-CZ" sz="2400" b="1" dirty="0"/>
              <a:t> "</a:t>
            </a:r>
            <a:r>
              <a:rPr lang="cs-CZ" sz="2400" b="1" dirty="0" err="1"/>
              <a:t>molar</a:t>
            </a:r>
            <a:r>
              <a:rPr lang="cs-CZ" sz="2400" b="1" dirty="0"/>
              <a:t> volume" of </a:t>
            </a:r>
            <a:r>
              <a:rPr lang="cs-CZ" sz="2400" b="1" dirty="0" err="1"/>
              <a:t>all</a:t>
            </a:r>
            <a:r>
              <a:rPr lang="cs-CZ" sz="2400" b="1" dirty="0"/>
              <a:t> </a:t>
            </a:r>
            <a:r>
              <a:rPr lang="cs-CZ" sz="2400" b="1" dirty="0" err="1"/>
              <a:t>narcotic</a:t>
            </a:r>
            <a:r>
              <a:rPr lang="cs-CZ" sz="2400" b="1" dirty="0"/>
              <a:t> </a:t>
            </a:r>
            <a:r>
              <a:rPr lang="cs-CZ" sz="2400" b="1" dirty="0" err="1"/>
              <a:t>compounds</a:t>
            </a:r>
            <a:r>
              <a:rPr lang="cs-CZ" sz="2400" b="1" dirty="0"/>
              <a:t> (</a:t>
            </a:r>
            <a:r>
              <a:rPr lang="cs-CZ" sz="2400" b="1" i="1" dirty="0"/>
              <a:t>volume of </a:t>
            </a:r>
            <a:r>
              <a:rPr lang="cs-CZ" sz="2400" b="1" i="1" dirty="0" err="1"/>
              <a:t>distribution</a:t>
            </a:r>
            <a:r>
              <a:rPr lang="cs-CZ" sz="2400" b="1" i="1" dirty="0"/>
              <a:t> </a:t>
            </a:r>
            <a:r>
              <a:rPr lang="cs-CZ" sz="2400" b="1" i="1" dirty="0" err="1"/>
              <a:t>principle</a:t>
            </a:r>
            <a:r>
              <a:rPr lang="cs-CZ" sz="2400" b="1" dirty="0"/>
              <a:t>)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sz="2400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8080"/>
            <a:ext cx="9144000" cy="750640"/>
          </a:xfrm>
        </p:spPr>
        <p:txBody>
          <a:bodyPr/>
          <a:lstStyle/>
          <a:p>
            <a:pPr eaLnBrk="1" hangingPunct="1"/>
            <a:r>
              <a:rPr lang="cs-CZ" sz="3400" dirty="0">
                <a:solidFill>
                  <a:schemeClr val="tx1"/>
                </a:solidFill>
              </a:rPr>
              <a:t>Volume of </a:t>
            </a:r>
            <a:r>
              <a:rPr lang="cs-CZ" sz="3400" dirty="0" err="1">
                <a:solidFill>
                  <a:schemeClr val="tx1"/>
                </a:solidFill>
              </a:rPr>
              <a:t>distribution</a:t>
            </a:r>
            <a:r>
              <a:rPr lang="cs-CZ" sz="3400" dirty="0">
                <a:solidFill>
                  <a:schemeClr val="tx1"/>
                </a:solidFill>
              </a:rPr>
              <a:t> </a:t>
            </a:r>
            <a:r>
              <a:rPr lang="cs-CZ" sz="3400" dirty="0" err="1">
                <a:solidFill>
                  <a:schemeClr val="tx1"/>
                </a:solidFill>
              </a:rPr>
              <a:t>principle</a:t>
            </a:r>
            <a:endParaRPr lang="cs-CZ" sz="3400" dirty="0">
              <a:solidFill>
                <a:schemeClr val="tx1"/>
              </a:solidFill>
            </a:endParaRPr>
          </a:p>
        </p:txBody>
      </p:sp>
      <p:pic>
        <p:nvPicPr>
          <p:cNvPr id="23556" name="Picture 7" descr="00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0983" t="38194" b="25891"/>
          <a:stretch>
            <a:fillRect/>
          </a:stretch>
        </p:blipFill>
        <p:spPr bwMode="auto">
          <a:xfrm>
            <a:off x="-36512" y="1024880"/>
            <a:ext cx="5836447" cy="5068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ovéPole 4"/>
          <p:cNvSpPr txBox="1"/>
          <p:nvPr/>
        </p:nvSpPr>
        <p:spPr>
          <a:xfrm>
            <a:off x="5220072" y="1375608"/>
            <a:ext cx="407029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BCF – </a:t>
            </a:r>
            <a:r>
              <a:rPr lang="en-GB" b="1" dirty="0" err="1"/>
              <a:t>bioconcentration</a:t>
            </a:r>
            <a:r>
              <a:rPr lang="en-GB" b="1" dirty="0"/>
              <a:t> factor</a:t>
            </a:r>
          </a:p>
          <a:p>
            <a:r>
              <a:rPr lang="cs-CZ" dirty="0"/>
              <a:t>* </a:t>
            </a:r>
            <a:r>
              <a:rPr lang="en-GB" dirty="0"/>
              <a:t>Depends </a:t>
            </a:r>
            <a:r>
              <a:rPr lang="cs-CZ" dirty="0"/>
              <a:t>on </a:t>
            </a:r>
            <a:r>
              <a:rPr lang="cs-CZ" dirty="0" err="1"/>
              <a:t>hydrophobicity</a:t>
            </a:r>
            <a:br>
              <a:rPr lang="cs-CZ" dirty="0"/>
            </a:br>
            <a:r>
              <a:rPr lang="cs-CZ" dirty="0"/>
              <a:t>    (i.e. </a:t>
            </a:r>
            <a:r>
              <a:rPr lang="cs-CZ" dirty="0" err="1"/>
              <a:t>Kow</a:t>
            </a:r>
            <a:r>
              <a:rPr lang="cs-CZ" dirty="0"/>
              <a:t>)</a:t>
            </a:r>
          </a:p>
          <a:p>
            <a:endParaRPr lang="cs-CZ" dirty="0"/>
          </a:p>
          <a:p>
            <a:r>
              <a:rPr lang="cs-CZ" dirty="0"/>
              <a:t>*  </a:t>
            </a:r>
            <a:r>
              <a:rPr lang="cs-CZ" dirty="0" err="1"/>
              <a:t>Higher</a:t>
            </a:r>
            <a:r>
              <a:rPr lang="cs-CZ" dirty="0"/>
              <a:t> BCF </a:t>
            </a:r>
            <a:br>
              <a:rPr lang="en-US" dirty="0"/>
            </a:br>
            <a:r>
              <a:rPr lang="en-US" dirty="0"/>
              <a:t>   </a:t>
            </a:r>
            <a:r>
              <a:rPr lang="cs-CZ" dirty="0">
                <a:sym typeface="Wingdings" pitchFamily="2" charset="2"/>
              </a:rPr>
              <a:t></a:t>
            </a:r>
            <a:r>
              <a:rPr lang="en-US" dirty="0">
                <a:sym typeface="Wingdings" pitchFamily="2" charset="2"/>
              </a:rPr>
              <a:t> lower concentration is</a:t>
            </a:r>
            <a:br>
              <a:rPr lang="en-US" dirty="0">
                <a:sym typeface="Wingdings" pitchFamily="2" charset="2"/>
              </a:rPr>
            </a:br>
            <a:r>
              <a:rPr lang="en-US" dirty="0">
                <a:sym typeface="Wingdings" pitchFamily="2" charset="2"/>
              </a:rPr>
              <a:t>   sufficient for </a:t>
            </a:r>
            <a:r>
              <a:rPr lang="en-US" dirty="0" err="1">
                <a:sym typeface="Wingdings" pitchFamily="2" charset="2"/>
              </a:rPr>
              <a:t>bioconcentration</a:t>
            </a:r>
            <a:br>
              <a:rPr lang="en-US" dirty="0">
                <a:sym typeface="Wingdings" pitchFamily="2" charset="2"/>
              </a:rPr>
            </a:br>
            <a:r>
              <a:rPr lang="en-US" dirty="0">
                <a:sym typeface="Wingdings" pitchFamily="2" charset="2"/>
              </a:rPr>
              <a:t>   to the same </a:t>
            </a:r>
            <a:r>
              <a:rPr lang="en-GB" dirty="0">
                <a:sym typeface="Wingdings" pitchFamily="2" charset="2"/>
              </a:rPr>
              <a:t>“tissue concentration”</a:t>
            </a:r>
          </a:p>
          <a:p>
            <a:r>
              <a:rPr lang="en-GB" dirty="0"/>
              <a:t>   </a:t>
            </a:r>
            <a:r>
              <a:rPr lang="en-GB" dirty="0">
                <a:sym typeface="Wingdings" pitchFamily="2" charset="2"/>
              </a:rPr>
              <a:t> lower external concentration </a:t>
            </a:r>
            <a:br>
              <a:rPr lang="en-GB" dirty="0">
                <a:sym typeface="Wingdings" pitchFamily="2" charset="2"/>
              </a:rPr>
            </a:br>
            <a:r>
              <a:rPr lang="en-GB" dirty="0">
                <a:sym typeface="Wingdings" pitchFamily="2" charset="2"/>
              </a:rPr>
              <a:t>   (IC50) will induce toxic effect</a:t>
            </a:r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i="1" dirty="0"/>
              <a:t>* Confirmed by chemical analyses  </a:t>
            </a:r>
            <a:br>
              <a:rPr lang="en-GB" i="1" dirty="0"/>
            </a:br>
            <a:r>
              <a:rPr lang="en-GB" i="1" dirty="0"/>
              <a:t>   (same molar concentrations of </a:t>
            </a:r>
            <a:br>
              <a:rPr lang="en-GB" i="1" dirty="0"/>
            </a:br>
            <a:r>
              <a:rPr lang="en-GB" i="1" dirty="0"/>
              <a:t>    different compounds accumulated</a:t>
            </a:r>
            <a:br>
              <a:rPr lang="en-GB" i="1" dirty="0"/>
            </a:br>
            <a:r>
              <a:rPr lang="en-GB" i="1" dirty="0"/>
              <a:t>    in membranes)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251520" y="898525"/>
            <a:ext cx="861060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cs-CZ" sz="2200" b="1" dirty="0" err="1">
                <a:solidFill>
                  <a:schemeClr val="tx2"/>
                </a:solidFill>
              </a:rPr>
              <a:t>Acute</a:t>
            </a:r>
            <a:r>
              <a:rPr lang="cs-CZ" sz="2200" b="1" dirty="0">
                <a:solidFill>
                  <a:schemeClr val="tx2"/>
                </a:solidFill>
              </a:rPr>
              <a:t> </a:t>
            </a:r>
            <a:r>
              <a:rPr lang="cs-CZ" sz="2200" b="1" dirty="0" err="1">
                <a:solidFill>
                  <a:schemeClr val="tx2"/>
                </a:solidFill>
              </a:rPr>
              <a:t>basal</a:t>
            </a:r>
            <a:r>
              <a:rPr lang="cs-CZ" sz="2200" b="1" dirty="0">
                <a:solidFill>
                  <a:schemeClr val="tx2"/>
                </a:solidFill>
              </a:rPr>
              <a:t> toxicity </a:t>
            </a:r>
          </a:p>
          <a:p>
            <a:pPr eaLnBrk="0" hangingPunct="0"/>
            <a:r>
              <a:rPr lang="cs-CZ" sz="2200" dirty="0" err="1"/>
              <a:t>Direct</a:t>
            </a:r>
            <a:r>
              <a:rPr lang="cs-CZ" sz="2200" dirty="0"/>
              <a:t> </a:t>
            </a:r>
            <a:r>
              <a:rPr lang="cs-CZ" sz="2200" dirty="0" err="1"/>
              <a:t>correlation</a:t>
            </a:r>
            <a:r>
              <a:rPr lang="en-GB" sz="2200" dirty="0"/>
              <a:t>s</a:t>
            </a:r>
            <a:r>
              <a:rPr lang="cs-CZ" sz="2200" dirty="0"/>
              <a:t> </a:t>
            </a:r>
            <a:r>
              <a:rPr lang="en-GB" sz="2200" dirty="0"/>
              <a:t>between </a:t>
            </a:r>
            <a:r>
              <a:rPr lang="en-GB" sz="2200" dirty="0" err="1"/>
              <a:t>logKow</a:t>
            </a:r>
            <a:r>
              <a:rPr lang="en-GB" sz="2200" dirty="0"/>
              <a:t> (=</a:t>
            </a:r>
            <a:r>
              <a:rPr lang="cs-CZ" sz="2200" dirty="0" err="1"/>
              <a:t>logP</a:t>
            </a:r>
            <a:r>
              <a:rPr lang="en-GB" sz="2200" dirty="0"/>
              <a:t>)</a:t>
            </a:r>
            <a:r>
              <a:rPr lang="cs-CZ" sz="2200" dirty="0"/>
              <a:t> </a:t>
            </a:r>
            <a:r>
              <a:rPr lang="en-GB" sz="2200" dirty="0"/>
              <a:t>and </a:t>
            </a:r>
            <a:r>
              <a:rPr lang="cs-CZ" sz="2200" dirty="0"/>
              <a:t>EC50 </a:t>
            </a:r>
            <a:r>
              <a:rPr lang="en-GB" sz="2200" dirty="0"/>
              <a:t>for </a:t>
            </a:r>
            <a:r>
              <a:rPr lang="cs-CZ" sz="2200" dirty="0" err="1"/>
              <a:t>aquatic</a:t>
            </a:r>
            <a:r>
              <a:rPr lang="cs-CZ" sz="2200" dirty="0"/>
              <a:t> </a:t>
            </a:r>
            <a:r>
              <a:rPr lang="cs-CZ" sz="2200" dirty="0" err="1"/>
              <a:t>organisms</a:t>
            </a:r>
            <a:r>
              <a:rPr lang="cs-CZ" sz="2200" dirty="0"/>
              <a:t> (</a:t>
            </a:r>
            <a:r>
              <a:rPr lang="en-GB" sz="2200" dirty="0"/>
              <a:t>e.g. </a:t>
            </a:r>
            <a:r>
              <a:rPr lang="cs-CZ" sz="2200" i="1" dirty="0" err="1"/>
              <a:t>Daphnia</a:t>
            </a:r>
            <a:r>
              <a:rPr lang="en-GB" sz="2200" i="1" dirty="0"/>
              <a:t> magna) </a:t>
            </a:r>
            <a:endParaRPr lang="cs-CZ" sz="2200" i="1" dirty="0"/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304800" y="304800"/>
            <a:ext cx="861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cs-CZ" b="1">
                <a:solidFill>
                  <a:srgbClr val="FF3300"/>
                </a:solidFill>
              </a:rPr>
              <a:t>Narcotic toxicity in ecotoxicology</a:t>
            </a:r>
            <a:endParaRPr lang="cs-CZ">
              <a:solidFill>
                <a:srgbClr val="FF3300"/>
              </a:solidFill>
            </a:endParaRPr>
          </a:p>
        </p:txBody>
      </p:sp>
      <p:pic>
        <p:nvPicPr>
          <p:cNvPr id="2458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2870200"/>
            <a:ext cx="4762500" cy="351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1" name="TextovéPole 4"/>
          <p:cNvSpPr txBox="1">
            <a:spLocks noChangeArrowheads="1"/>
          </p:cNvSpPr>
          <p:nvPr/>
        </p:nvSpPr>
        <p:spPr bwMode="auto">
          <a:xfrm>
            <a:off x="5148064" y="2420888"/>
            <a:ext cx="4185761" cy="3831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b="1" dirty="0" err="1"/>
              <a:t>Example</a:t>
            </a:r>
            <a:r>
              <a:rPr lang="cs-CZ" b="1" dirty="0"/>
              <a:t>:</a:t>
            </a:r>
          </a:p>
          <a:p>
            <a:endParaRPr lang="cs-CZ" dirty="0"/>
          </a:p>
          <a:p>
            <a:r>
              <a:rPr lang="cs-CZ" u="sng" dirty="0" err="1"/>
              <a:t>Neutral</a:t>
            </a:r>
            <a:r>
              <a:rPr lang="cs-CZ" u="sng" dirty="0"/>
              <a:t> </a:t>
            </a:r>
            <a:r>
              <a:rPr lang="cs-CZ" u="sng" dirty="0" err="1"/>
              <a:t>organics</a:t>
            </a:r>
            <a:r>
              <a:rPr lang="cs-CZ" u="sng" dirty="0"/>
              <a:t> </a:t>
            </a:r>
          </a:p>
          <a:p>
            <a:pPr lvl="1">
              <a:buFont typeface="Wingdings" pitchFamily="2" charset="2"/>
              <a:buChar char="à"/>
            </a:pPr>
            <a:r>
              <a:rPr lang="cs-CZ" b="1" dirty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cs-CZ" b="1" dirty="0" err="1">
                <a:solidFill>
                  <a:srgbClr val="FF0000"/>
                </a:solidFill>
                <a:sym typeface="Wingdings" pitchFamily="2" charset="2"/>
              </a:rPr>
              <a:t>Nonpolar</a:t>
            </a:r>
            <a:r>
              <a:rPr lang="cs-CZ" b="1" dirty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cs-CZ" b="1" dirty="0" err="1">
                <a:solidFill>
                  <a:srgbClr val="FF0000"/>
                </a:solidFill>
                <a:sym typeface="Wingdings" pitchFamily="2" charset="2"/>
              </a:rPr>
              <a:t>narcosis</a:t>
            </a:r>
            <a:r>
              <a:rPr lang="cs-CZ" b="1" dirty="0">
                <a:solidFill>
                  <a:srgbClr val="FF0000"/>
                </a:solidFill>
                <a:sym typeface="Wingdings" pitchFamily="2" charset="2"/>
              </a:rPr>
              <a:t> </a:t>
            </a:r>
          </a:p>
          <a:p>
            <a:pPr>
              <a:buFont typeface="Wingdings" pitchFamily="2" charset="2"/>
              <a:buChar char="à"/>
            </a:pPr>
            <a:endParaRPr lang="cs-CZ" dirty="0">
              <a:sym typeface="Wingdings" pitchFamily="2" charset="2"/>
            </a:endParaRPr>
          </a:p>
          <a:p>
            <a:r>
              <a:rPr lang="cs-CZ" dirty="0" err="1"/>
              <a:t>Amines</a:t>
            </a:r>
            <a:r>
              <a:rPr lang="cs-CZ" dirty="0"/>
              <a:t>, </a:t>
            </a:r>
            <a:r>
              <a:rPr lang="cs-CZ" dirty="0" err="1"/>
              <a:t>phenols</a:t>
            </a:r>
            <a:r>
              <a:rPr lang="cs-CZ" dirty="0"/>
              <a:t> </a:t>
            </a:r>
          </a:p>
          <a:p>
            <a:pPr lvl="1">
              <a:buFont typeface="Wingdings" pitchFamily="2" charset="2"/>
              <a:buChar char="à"/>
            </a:pPr>
            <a:r>
              <a:rPr lang="cs-CZ" dirty="0">
                <a:sym typeface="Wingdings" pitchFamily="2" charset="2"/>
              </a:rPr>
              <a:t> </a:t>
            </a:r>
            <a:r>
              <a:rPr lang="cs-CZ" b="1" dirty="0">
                <a:solidFill>
                  <a:srgbClr val="FF0000"/>
                </a:solidFill>
                <a:sym typeface="Wingdings" pitchFamily="2" charset="2"/>
              </a:rPr>
              <a:t>P</a:t>
            </a:r>
            <a:r>
              <a:rPr lang="en-US" b="1" dirty="0">
                <a:solidFill>
                  <a:srgbClr val="FF0000"/>
                </a:solidFill>
                <a:sym typeface="Wingdings" pitchFamily="2" charset="2"/>
              </a:rPr>
              <a:t>o</a:t>
            </a:r>
            <a:r>
              <a:rPr lang="cs-CZ" b="1" dirty="0" err="1">
                <a:solidFill>
                  <a:srgbClr val="FF0000"/>
                </a:solidFill>
                <a:sym typeface="Wingdings" pitchFamily="2" charset="2"/>
              </a:rPr>
              <a:t>lar</a:t>
            </a:r>
            <a:r>
              <a:rPr lang="cs-CZ" b="1" dirty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cs-CZ" b="1" dirty="0" err="1">
                <a:solidFill>
                  <a:srgbClr val="FF0000"/>
                </a:solidFill>
                <a:sym typeface="Wingdings" pitchFamily="2" charset="2"/>
              </a:rPr>
              <a:t>narcosis</a:t>
            </a:r>
            <a:br>
              <a:rPr lang="cs-CZ" dirty="0">
                <a:sym typeface="Wingdings" pitchFamily="2" charset="2"/>
              </a:rPr>
            </a:br>
            <a:r>
              <a:rPr lang="cs-CZ" sz="1500" i="1" dirty="0">
                <a:sym typeface="Wingdings" pitchFamily="2" charset="2"/>
              </a:rPr>
              <a:t>(</a:t>
            </a:r>
            <a:r>
              <a:rPr lang="cs-CZ" sz="1500" i="1" dirty="0" err="1">
                <a:sym typeface="Wingdings" pitchFamily="2" charset="2"/>
              </a:rPr>
              <a:t>similar</a:t>
            </a:r>
            <a:r>
              <a:rPr lang="cs-CZ" sz="1500" i="1" dirty="0">
                <a:sym typeface="Wingdings" pitchFamily="2" charset="2"/>
              </a:rPr>
              <a:t> </a:t>
            </a:r>
            <a:r>
              <a:rPr lang="cs-CZ" sz="1500" i="1" dirty="0" err="1">
                <a:sym typeface="Wingdings" pitchFamily="2" charset="2"/>
              </a:rPr>
              <a:t>logP</a:t>
            </a:r>
            <a:r>
              <a:rPr lang="cs-CZ" sz="1500" i="1" dirty="0">
                <a:sym typeface="Wingdings" pitchFamily="2" charset="2"/>
              </a:rPr>
              <a:t> </a:t>
            </a:r>
            <a:r>
              <a:rPr lang="en-US" sz="1500" i="1" dirty="0">
                <a:sym typeface="Wingdings" pitchFamily="2" charset="2"/>
              </a:rPr>
              <a:t> higher toxicity, i.e. higher</a:t>
            </a:r>
          </a:p>
          <a:p>
            <a:pPr lvl="1"/>
            <a:r>
              <a:rPr lang="en-US" sz="1500" i="1" dirty="0">
                <a:sym typeface="Wingdings" pitchFamily="2" charset="2"/>
              </a:rPr>
              <a:t>Values of 1/EC50 in comparison to</a:t>
            </a:r>
            <a:br>
              <a:rPr lang="en-US" sz="1500" i="1" dirty="0">
                <a:sym typeface="Wingdings" pitchFamily="2" charset="2"/>
              </a:rPr>
            </a:br>
            <a:r>
              <a:rPr lang="en-US" sz="1500" i="1" dirty="0">
                <a:sym typeface="Wingdings" pitchFamily="2" charset="2"/>
              </a:rPr>
              <a:t>neutral organics</a:t>
            </a:r>
            <a:r>
              <a:rPr lang="cs-CZ" sz="1500" i="1" dirty="0">
                <a:sym typeface="Wingdings" pitchFamily="2" charset="2"/>
              </a:rPr>
              <a:t>)</a:t>
            </a:r>
          </a:p>
          <a:p>
            <a:pPr lvl="1">
              <a:buFont typeface="Wingdings" pitchFamily="2" charset="2"/>
              <a:buChar char="à"/>
            </a:pPr>
            <a:r>
              <a:rPr lang="en-GB" dirty="0"/>
              <a:t> </a:t>
            </a:r>
            <a:r>
              <a:rPr lang="en-GB" b="1" dirty="0"/>
              <a:t>More specific</a:t>
            </a:r>
            <a:r>
              <a:rPr lang="en-GB" dirty="0"/>
              <a:t> </a:t>
            </a:r>
            <a:r>
              <a:rPr lang="en-GB" sz="1600" dirty="0"/>
              <a:t>... In addition </a:t>
            </a:r>
            <a:br>
              <a:rPr lang="en-GB" sz="1600" dirty="0"/>
            </a:br>
            <a:r>
              <a:rPr lang="en-GB" sz="1600" dirty="0"/>
              <a:t>to membrane accumulation, direct </a:t>
            </a:r>
            <a:br>
              <a:rPr lang="en-GB" sz="1600" dirty="0"/>
            </a:br>
            <a:r>
              <a:rPr lang="en-GB" sz="1600" dirty="0"/>
              <a:t>interactions with proteins </a:t>
            </a:r>
            <a:br>
              <a:rPr lang="en-GB" sz="1600" dirty="0"/>
            </a:br>
            <a:r>
              <a:rPr lang="en-GB" sz="1600" dirty="0"/>
              <a:t>are anticipated</a:t>
            </a:r>
            <a:endParaRPr lang="cs-CZ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648"/>
            <a:ext cx="9249272" cy="936104"/>
          </a:xfrm>
        </p:spPr>
        <p:txBody>
          <a:bodyPr/>
          <a:lstStyle/>
          <a:p>
            <a:pPr algn="ctr" eaLnBrk="1" hangingPunct="1"/>
            <a:r>
              <a:rPr lang="en-US" sz="2800" b="1" dirty="0" err="1">
                <a:solidFill>
                  <a:schemeClr val="tx1"/>
                </a:solidFill>
              </a:rPr>
              <a:t>Toxicit</a:t>
            </a:r>
            <a:r>
              <a:rPr lang="cs-CZ" sz="2800" b="1" dirty="0">
                <a:solidFill>
                  <a:schemeClr val="tx1"/>
                </a:solidFill>
              </a:rPr>
              <a:t>y to </a:t>
            </a:r>
            <a:r>
              <a:rPr lang="cs-CZ" sz="2800" b="1" dirty="0" err="1">
                <a:solidFill>
                  <a:schemeClr val="tx1"/>
                </a:solidFill>
              </a:rPr>
              <a:t>membrane</a:t>
            </a:r>
            <a:r>
              <a:rPr lang="cs-CZ" sz="2800" b="1" dirty="0">
                <a:solidFill>
                  <a:schemeClr val="tx1"/>
                </a:solidFill>
              </a:rPr>
              <a:t> </a:t>
            </a:r>
            <a:r>
              <a:rPr lang="cs-CZ" sz="2800" b="1" dirty="0" err="1">
                <a:solidFill>
                  <a:schemeClr val="tx1"/>
                </a:solidFill>
              </a:rPr>
              <a:t>gradients</a:t>
            </a:r>
            <a:r>
              <a:rPr lang="cs-CZ" sz="2800" b="1" dirty="0">
                <a:solidFill>
                  <a:schemeClr val="tx1"/>
                </a:solidFill>
              </a:rPr>
              <a:t> </a:t>
            </a:r>
            <a:r>
              <a:rPr lang="cs-CZ" sz="2800" b="1" dirty="0" err="1">
                <a:solidFill>
                  <a:schemeClr val="tx1"/>
                </a:solidFill>
              </a:rPr>
              <a:t>and</a:t>
            </a:r>
            <a:r>
              <a:rPr lang="cs-CZ" sz="2800" b="1" dirty="0">
                <a:solidFill>
                  <a:schemeClr val="tx1"/>
                </a:solidFill>
              </a:rPr>
              <a:t> transport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3496" y="1740024"/>
            <a:ext cx="8763000" cy="4497288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cs-CZ" sz="2400" b="1" dirty="0">
                <a:solidFill>
                  <a:schemeClr val="tx2"/>
                </a:solidFill>
              </a:rPr>
              <a:t>Semipermeability</a:t>
            </a:r>
            <a:r>
              <a:rPr lang="cs-CZ" sz="2400" b="1" dirty="0"/>
              <a:t> is essential for membranes</a:t>
            </a:r>
            <a:r>
              <a:rPr lang="en-GB" sz="2400" b="1" dirty="0"/>
              <a:t> key functions</a:t>
            </a:r>
            <a:endParaRPr lang="cs-CZ" sz="2400" b="1" dirty="0"/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cs-CZ" sz="2400" b="1" dirty="0"/>
              <a:t>	- cytoplasmic membrane: </a:t>
            </a:r>
            <a:br>
              <a:rPr lang="cs-CZ" sz="2400" b="1" dirty="0"/>
            </a:br>
            <a:r>
              <a:rPr lang="cs-CZ" sz="2400" b="1" dirty="0"/>
              <a:t>	</a:t>
            </a:r>
            <a:r>
              <a:rPr lang="cs-CZ" sz="2400" dirty="0"/>
              <a:t>	signalling, neural cells Na+/K+ gradient</a:t>
            </a:r>
            <a:br>
              <a:rPr lang="cs-CZ" sz="2400" dirty="0"/>
            </a:br>
            <a:r>
              <a:rPr lang="cs-CZ" sz="2400" b="1" dirty="0"/>
              <a:t>	- mitochondrial membrane:</a:t>
            </a:r>
            <a:br>
              <a:rPr lang="cs-CZ" sz="2400" b="1" dirty="0"/>
            </a:br>
            <a:r>
              <a:rPr lang="cs-CZ" sz="2400" dirty="0"/>
              <a:t>		electrone flow </a:t>
            </a:r>
            <a:r>
              <a:rPr lang="cs-CZ" sz="2400" dirty="0">
                <a:sym typeface="Wingdings" pitchFamily="2" charset="2"/>
              </a:rPr>
              <a:t></a:t>
            </a:r>
            <a:r>
              <a:rPr lang="en-US" sz="2400" dirty="0"/>
              <a:t> ATP s</a:t>
            </a:r>
            <a:r>
              <a:rPr lang="cs-CZ" sz="2400" dirty="0"/>
              <a:t>ynthesis</a:t>
            </a:r>
            <a:br>
              <a:rPr lang="cs-CZ" sz="2400" dirty="0"/>
            </a:br>
            <a:r>
              <a:rPr lang="cs-CZ" sz="2400" b="1" dirty="0"/>
              <a:t>	- endoplasmatic reticulum</a:t>
            </a:r>
            <a:br>
              <a:rPr lang="cs-CZ" sz="2400" b="1" dirty="0"/>
            </a:br>
            <a:r>
              <a:rPr lang="cs-CZ" sz="2400" dirty="0"/>
              <a:t>		Ca</a:t>
            </a:r>
            <a:r>
              <a:rPr lang="cs-CZ" sz="2400" baseline="30000" dirty="0"/>
              <a:t>2+</a:t>
            </a:r>
            <a:r>
              <a:rPr lang="cs-CZ" sz="2400" dirty="0"/>
              <a:t> signalling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cs-CZ" sz="2400" dirty="0"/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cs-CZ" sz="2400" b="1" dirty="0"/>
              <a:t>Disruptions can be either through </a:t>
            </a:r>
            <a:r>
              <a:rPr lang="cs-CZ" sz="2400" b="1" dirty="0">
                <a:solidFill>
                  <a:schemeClr val="tx2"/>
                </a:solidFill>
              </a:rPr>
              <a:t>nonspecific</a:t>
            </a:r>
            <a:r>
              <a:rPr lang="cs-CZ" sz="2400" b="1" dirty="0"/>
              <a:t> narcotic toxicity or via </a:t>
            </a:r>
            <a:r>
              <a:rPr lang="cs-CZ" sz="2400" b="1" dirty="0">
                <a:solidFill>
                  <a:schemeClr val="tx2"/>
                </a:solidFill>
              </a:rPr>
              <a:t>specific</a:t>
            </a:r>
            <a:r>
              <a:rPr lang="cs-CZ" sz="2400" b="1" dirty="0"/>
              <a:t> effects of toxicants</a:t>
            </a:r>
          </a:p>
          <a:p>
            <a:pPr marL="0" indent="0" eaLnBrk="1" hangingPunct="1">
              <a:lnSpc>
                <a:spcPct val="90000"/>
              </a:lnSpc>
              <a:buNone/>
            </a:pPr>
            <a:br>
              <a:rPr lang="cs-CZ" sz="2400" b="1" dirty="0"/>
            </a:br>
            <a:endParaRPr lang="cs-CZ" sz="2400" b="1" dirty="0"/>
          </a:p>
          <a:p>
            <a:pPr marL="0" indent="0" eaLnBrk="1" hangingPunct="1">
              <a:lnSpc>
                <a:spcPct val="90000"/>
              </a:lnSpc>
              <a:buNone/>
            </a:pPr>
            <a:endParaRPr lang="cs-CZ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32656"/>
            <a:ext cx="9220200" cy="792088"/>
          </a:xfrm>
        </p:spPr>
        <p:txBody>
          <a:bodyPr/>
          <a:lstStyle/>
          <a:p>
            <a:pPr algn="l" eaLnBrk="1" hangingPunct="1"/>
            <a:r>
              <a:rPr lang="en-GB" dirty="0">
                <a:solidFill>
                  <a:schemeClr val="tx1"/>
                </a:solidFill>
              </a:rPr>
              <a:t> Direct m</a:t>
            </a:r>
            <a:r>
              <a:rPr lang="cs-CZ" dirty="0" err="1">
                <a:solidFill>
                  <a:schemeClr val="tx1"/>
                </a:solidFill>
              </a:rPr>
              <a:t>embrane</a:t>
            </a:r>
            <a:r>
              <a:rPr lang="cs-CZ" dirty="0">
                <a:solidFill>
                  <a:schemeClr val="tx1"/>
                </a:solidFill>
              </a:rPr>
              <a:t> gradient </a:t>
            </a:r>
            <a:r>
              <a:rPr lang="cs-CZ" dirty="0" err="1">
                <a:solidFill>
                  <a:schemeClr val="tx1"/>
                </a:solidFill>
              </a:rPr>
              <a:t>disruption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71600"/>
            <a:ext cx="4572000" cy="1371600"/>
          </a:xfrm>
        </p:spPr>
        <p:txBody>
          <a:bodyPr/>
          <a:lstStyle/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2400" b="1" dirty="0"/>
              <a:t>Ion transfer ("</a:t>
            </a:r>
            <a:r>
              <a:rPr lang="cs-CZ" sz="2400" b="1" dirty="0">
                <a:solidFill>
                  <a:srgbClr val="FF0000"/>
                </a:solidFill>
              </a:rPr>
              <a:t>ionofor</a:t>
            </a:r>
            <a:r>
              <a:rPr lang="en-GB" sz="2400" b="1" dirty="0">
                <a:solidFill>
                  <a:srgbClr val="FF0000"/>
                </a:solidFill>
              </a:rPr>
              <a:t>e</a:t>
            </a:r>
            <a:r>
              <a:rPr lang="cs-CZ" sz="2400" b="1" dirty="0">
                <a:solidFill>
                  <a:srgbClr val="FF0000"/>
                </a:solidFill>
              </a:rPr>
              <a:t>s</a:t>
            </a:r>
            <a:r>
              <a:rPr lang="cs-CZ" sz="2400" b="1" dirty="0"/>
              <a:t>") </a:t>
            </a:r>
            <a:br>
              <a:rPr lang="en-GB" sz="2400" b="1" dirty="0"/>
            </a:br>
            <a:r>
              <a:rPr lang="en-GB" sz="2400" b="1" dirty="0"/>
              <a:t>e.g. </a:t>
            </a:r>
            <a:r>
              <a:rPr lang="cs-CZ" sz="2400" b="1" dirty="0" err="1"/>
              <a:t>antibiotics</a:t>
            </a:r>
            <a:r>
              <a:rPr lang="cs-CZ" sz="2400" b="1" dirty="0"/>
              <a:t> </a:t>
            </a:r>
            <a:br>
              <a:rPr lang="cs-CZ" sz="2400" dirty="0"/>
            </a:br>
            <a:r>
              <a:rPr lang="cs-CZ" sz="2400" dirty="0"/>
              <a:t>(K+, Ca2+, Mg2+)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sz="2400" dirty="0"/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sz="2400" dirty="0"/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sz="2400" dirty="0"/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sz="2400" dirty="0"/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sz="2400" dirty="0"/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sz="2400" dirty="0"/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sz="2400" dirty="0"/>
          </a:p>
        </p:txBody>
      </p:sp>
      <p:pic>
        <p:nvPicPr>
          <p:cNvPr id="10244" name="Picture 10" descr="C:\Documents and Settings\Ludek Blaha\Obrázky\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76200"/>
            <a:ext cx="2765425" cy="275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11" descr="C:\Documents and Settings\Ludek Blaha\Obrázky\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9719" y="2858616"/>
            <a:ext cx="1978025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12" descr="C:\Documents and Settings\Ludek Blaha\Obrázky\1.gif"/>
          <p:cNvPicPr>
            <a:picLocks noChangeAspect="1" noChangeArrowheads="1"/>
          </p:cNvPicPr>
          <p:nvPr/>
        </p:nvPicPr>
        <p:blipFill>
          <a:blip r:embed="rId5" cstate="print"/>
          <a:srcRect t="18594" b="13669"/>
          <a:stretch>
            <a:fillRect/>
          </a:stretch>
        </p:blipFill>
        <p:spPr bwMode="auto">
          <a:xfrm>
            <a:off x="2335213" y="2971800"/>
            <a:ext cx="6808787" cy="36798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recetox">
      <a:dk1>
        <a:srgbClr val="58585A"/>
      </a:dk1>
      <a:lt1>
        <a:srgbClr val="FFFFFF"/>
      </a:lt1>
      <a:dk2>
        <a:srgbClr val="1F82C0"/>
      </a:dk2>
      <a:lt2>
        <a:srgbClr val="EEECE1"/>
      </a:lt2>
      <a:accent1>
        <a:srgbClr val="244061"/>
      </a:accent1>
      <a:accent2>
        <a:srgbClr val="953734"/>
      </a:accent2>
      <a:accent3>
        <a:srgbClr val="CBD300"/>
      </a:accent3>
      <a:accent4>
        <a:srgbClr val="BCC6E2"/>
      </a:accent4>
      <a:accent5>
        <a:srgbClr val="EA683E"/>
      </a:accent5>
      <a:accent6>
        <a:srgbClr val="FAC08F"/>
      </a:accent6>
      <a:hlink>
        <a:srgbClr val="CBD300"/>
      </a:hlink>
      <a:folHlink>
        <a:srgbClr val="EA683E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3397</TotalTime>
  <Words>803</Words>
  <Application>Microsoft Office PowerPoint</Application>
  <PresentationFormat>On-screen Show (4:3)</PresentationFormat>
  <Paragraphs>126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Tahoma</vt:lpstr>
      <vt:lpstr>Wingdings</vt:lpstr>
      <vt:lpstr>Motiv sady Office</vt:lpstr>
      <vt:lpstr>PowerPoint Presentation</vt:lpstr>
      <vt:lpstr>Major mechanisms (modes of action) to be discussed in detail</vt:lpstr>
      <vt:lpstr>Cell membrane</vt:lpstr>
      <vt:lpstr>PowerPoint Presentation</vt:lpstr>
      <vt:lpstr>Nonspecific (basal, narcotic) toxicity </vt:lpstr>
      <vt:lpstr>Volume of distribution principle</vt:lpstr>
      <vt:lpstr>PowerPoint Presentation</vt:lpstr>
      <vt:lpstr>Toxicity to membrane gradients and transport</vt:lpstr>
      <vt:lpstr> Direct membrane gradient disruption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Environmentally relevant ion channel activators</vt:lpstr>
      <vt:lpstr>Environmentally relevant ion channel activators</vt:lpstr>
      <vt:lpstr>Botulinum and Tetanus toxins  (Clostridium botulinum, Clostridium tetani)</vt:lpstr>
      <vt:lpstr>Botulinum and Tetanus toxins  (Clostridium botulinum, Clostridium tetani)</vt:lpstr>
      <vt:lpstr>Gradient of H+  ATP generation &amp; its disruption </vt:lpstr>
      <vt:lpstr>Gradient of H+  ATP generation &amp; its disruption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SustrRadim</dc:creator>
  <cp:lastModifiedBy>Ludek Blaha</cp:lastModifiedBy>
  <cp:revision>120</cp:revision>
  <dcterms:created xsi:type="dcterms:W3CDTF">2010-05-17T15:27:49Z</dcterms:created>
  <dcterms:modified xsi:type="dcterms:W3CDTF">2020-03-04T07:37:18Z</dcterms:modified>
</cp:coreProperties>
</file>