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0" r:id="rId3"/>
    <p:sldId id="273" r:id="rId4"/>
    <p:sldId id="274" r:id="rId5"/>
    <p:sldId id="288" r:id="rId6"/>
    <p:sldId id="257" r:id="rId7"/>
    <p:sldId id="258" r:id="rId8"/>
    <p:sldId id="259" r:id="rId9"/>
    <p:sldId id="260" r:id="rId10"/>
    <p:sldId id="263" r:id="rId11"/>
    <p:sldId id="265" r:id="rId12"/>
    <p:sldId id="266" r:id="rId13"/>
    <p:sldId id="267" r:id="rId14"/>
    <p:sldId id="269" r:id="rId15"/>
    <p:sldId id="281" r:id="rId16"/>
    <p:sldId id="270" r:id="rId17"/>
    <p:sldId id="271" r:id="rId18"/>
    <p:sldId id="286" r:id="rId19"/>
    <p:sldId id="272" r:id="rId20"/>
    <p:sldId id="279" r:id="rId21"/>
    <p:sldId id="275" r:id="rId22"/>
    <p:sldId id="283" r:id="rId23"/>
    <p:sldId id="284" r:id="rId24"/>
    <p:sldId id="287" r:id="rId25"/>
    <p:sldId id="285" r:id="rId26"/>
    <p:sldId id="282" r:id="rId27"/>
  </p:sldIdLst>
  <p:sldSz cx="9144000" cy="6858000" type="screen4x3"/>
  <p:notesSz cx="6858000" cy="9144000"/>
  <p:custDataLst>
    <p:tags r:id="rId29"/>
  </p:custData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616C8F06-822C-4EB9-848B-8AAA62D899C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2E4BC0B-EA40-4BA8-9503-6ABFCDC4B8A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820F6747-92C7-4A74-91BF-6EDED84B10F7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499964FD-F6A1-4836-8505-15CFEC3EA01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34822" name="Rectangle 6">
            <a:extLst>
              <a:ext uri="{FF2B5EF4-FFF2-40B4-BE49-F238E27FC236}">
                <a16:creationId xmlns:a16="http://schemas.microsoft.com/office/drawing/2014/main" id="{E2322ABF-0D6C-4991-8DD5-5161B93DC1E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4823" name="Rectangle 7">
            <a:extLst>
              <a:ext uri="{FF2B5EF4-FFF2-40B4-BE49-F238E27FC236}">
                <a16:creationId xmlns:a16="http://schemas.microsoft.com/office/drawing/2014/main" id="{AB1BF019-3F8A-4604-94DE-74637D5871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739349F-1A6A-45AA-A9E4-70F4C44A9979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82DD9F4B-69D5-47AF-A74C-9E0F1A50B1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1879F1-387D-42F6-B568-6F4A1AD2B0B8}" type="slidenum">
              <a:rPr lang="cs-CZ" altLang="cs-CZ"/>
              <a:pPr>
                <a:spcBef>
                  <a:spcPct val="0"/>
                </a:spcBef>
              </a:pPr>
              <a:t>1</a:t>
            </a:fld>
            <a:endParaRPr lang="cs-CZ" altLang="cs-CZ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1C6CCEF7-5EAC-4FF5-B68A-D2F1F9F4C96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C87C4209-A842-4871-9FB5-CF21918E7A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97A1340B-3A58-4AE0-B957-62371CA83E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FDD76C-78C7-427A-B1DE-E50778316798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30F2F13F-E244-437C-8A01-29642876929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F21AB39-6F30-4A29-994D-513F9C22A5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0E57DC19-9072-44A8-B295-6B5CAE2A2F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F6570A-C620-4E8A-9552-CA34D325301D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FC5CED26-A8D6-4162-9198-2CDCC2BC116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42401370-B12A-48D4-8A48-618FCCDECD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02C7E949-2692-4ACE-8357-88F8398C7A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438C5D-08CF-4FCC-A3DC-81A7FA379BA4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881318E9-F1EE-45CB-ABBB-E34302E65A8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8E308E15-31FC-4C8D-BA5E-92EEBC26CA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2251FFEA-641B-4C90-8ACE-D178E4311A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CAA868-069D-4B75-9323-905EA0DAF4D7}" type="slidenum">
              <a:rPr lang="cs-CZ" altLang="cs-CZ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D1FAB225-BC82-4C95-8E55-5D0DE2F0144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6617B01B-6084-4A20-B570-25C3E011EE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D4A48CEB-6628-46A1-9963-C25B84155F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D78F0C-FFD4-467A-9253-0E6F079224FE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6E8BCA5F-BFDF-4D65-86B5-02D4AB7CE4F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5AE0CDBE-0132-4318-AD7D-E83C0B06CE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CA0E3D7C-C366-427F-8256-BD8BB64C45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9099F9-E016-4319-8ABD-2FE0FF3E0074}" type="slidenum">
              <a:rPr lang="cs-CZ" altLang="cs-CZ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EA43F0CD-FD3A-4E35-A865-7ADA708A428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F6A9463C-B20F-45D1-9743-7D06AA0AF3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E00550DF-3A7A-44BE-BD7A-ED727D54AA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750C1C-A6DC-4515-BECD-1BFC002B04FA}" type="slidenum">
              <a:rPr lang="cs-CZ"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F1740E46-9483-43E7-B10A-4FDB7325CBC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9989431C-FFBE-4173-B35D-B32908E502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785C2E66-4135-4DA0-A24C-7823F68EC4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DB11E3-0389-40F7-81E1-0B567C1FFCDA}" type="slidenum">
              <a:rPr lang="cs-CZ" altLang="cs-CZ"/>
              <a:pPr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8DD9D28B-C4D2-4BAC-8356-D98F759075E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076B1392-F09A-47E3-973D-42134008B1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D8BAC953-3E89-41B6-933F-B45A018018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A6005F-1E1D-4EC3-B68E-B005EBE73DD5}" type="slidenum">
              <a:rPr lang="cs-CZ" altLang="cs-CZ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49AE9991-1C29-46B4-8685-1A51598CD28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95362BD5-5A49-4A78-BD88-6D0A9720AA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193EFF3B-CC90-4444-8A98-2C1CB9A14C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5ADABE-7812-494A-A151-311029989911}" type="slidenum">
              <a:rPr lang="cs-CZ" altLang="cs-CZ"/>
              <a:pPr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A40A6DA1-EDEF-4F8B-A5F0-066991D09B3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C5FE5EFA-7BDF-4E22-8448-A5FD713662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88232F80-7946-4A73-9B72-F4F90AB070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6B552D-422F-4F23-B73E-27A3486C7C15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57FDD9DD-8C4D-4600-9F52-19905186100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2197AD2-B3D0-4A4B-881F-07B775352F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6CEFA73F-C8E6-4A95-B3F3-E2F7FB4B4F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6747AE2-B31E-4959-BCA5-76FB3B9C56B5}" type="slidenum">
              <a:rPr lang="cs-CZ" altLang="cs-CZ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23E3699B-F35F-4920-92C7-9A090AAFEA7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A3FEAA72-8CFD-459F-A216-91B5136159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8E963673-A103-441B-98DB-DB79B50E0F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5B0DB3-A1EF-4F98-A59B-E3D3AAEC2829}" type="slidenum">
              <a:rPr lang="cs-CZ" altLang="cs-CZ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4E472916-781E-45A2-9B70-1C5B8E589B5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9F380609-0638-4639-BABA-58DD2DB3B5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E4EA6834-5872-4389-9281-BF120BB97D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32F003-2DA6-4BF7-ACD1-35CE282BE10C}" type="slidenum">
              <a:rPr lang="cs-CZ" altLang="cs-CZ"/>
              <a:pPr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7FFE90D1-2E3A-4C51-92E7-4FF5120B1DB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0DEBFF55-0D0A-4577-B6F4-A8BFC25816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1ADB35C6-335D-4828-8346-A8D8468640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581A7E-AFAD-4EE8-AA97-699978F0665F}" type="slidenum">
              <a:rPr lang="cs-CZ" altLang="cs-CZ"/>
              <a:pPr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A720367E-6C06-4814-9833-09F4103260E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3BA84216-6A0A-4B03-847C-435A92241A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3E9A9069-B5D4-4CF6-B540-6530045CE7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70041C-FEFD-4EF0-BAF6-16C13F4E70D9}" type="slidenum">
              <a:rPr lang="cs-CZ" altLang="cs-CZ"/>
              <a:pPr>
                <a:spcBef>
                  <a:spcPct val="0"/>
                </a:spcBef>
              </a:pPr>
              <a:t>26</a:t>
            </a:fld>
            <a:endParaRPr lang="cs-CZ" altLang="cs-CZ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83DE5F20-AC55-4FAB-AE69-4AADB61D51C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E6664E54-3444-4928-9D17-2CC9D6BBF7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943C6A5B-F9D4-4B0A-A4A1-EBA20A85FB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3D8C10-C96B-4960-AF44-6DDBE4779DA5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FC8D384-57B7-4754-94F0-57BC85E70F3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1D7C149-0CCA-4917-9BEE-BE125BE1EC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EAAB6665-0D51-4E04-BAEB-10DF1E0F0E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56D44F-6CA5-4210-9396-0C86011749C9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28D726D8-9150-4135-97C6-5BA74C730C3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688034D9-50D5-4FEF-8F3E-9A3D9A5AD1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C829406A-16D1-4ECF-87E3-31A11EA05C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EF4994-BDEC-459B-86E0-10D5539C589D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42D959B6-62C1-463C-86EB-7D8FC4DBE0E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81A61601-2CF3-4AA7-B201-714317C7A8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DA239F73-A57B-4065-944F-029A255724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5452E64-203B-43E7-88C7-CDD07EC3B9BF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8A3FBCF-5DF8-49E4-A33D-8202D849E21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49B15DA-72A8-452F-8A1D-3BB01C468E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B2957F24-950F-4D0D-936F-505E040459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2CAC32-BA30-4D15-BC1F-8D1559C405E9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3C6D6CA8-87C0-4DCA-9EC6-38CA5F6E341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EEBA1517-815F-4678-B451-FBFAD36CB4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E456F11D-D740-4381-AC72-847B74A5B1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8BF1A4-1B80-4DBD-9C0E-CEAA8C017846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D9B6FAD3-BBE1-4DA9-8A00-81515107A38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889A9A92-AC6C-48AA-BD88-96546B5712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8C93838-95ED-405C-AB07-FE449D1FDD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3D7E0B-24E3-4FB0-A43A-11223962F541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9D969C49-D7CB-4318-93F1-130F4DF4D07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D48E6539-4AAB-4C69-98DC-B6AE184C24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1A312E-FA29-4979-914F-586EEA2EBB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21BF9E-3A14-4871-9630-893C4CF0C3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274383-9583-4144-A6AC-3A74E7693D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2493A6-27CB-4D80-BED7-0DE28F8BB1C4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887897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B4CD20-1165-4F5A-B0B6-4E4C02E9D7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7D3309-8384-40E2-A36F-8C9366226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2BBF13-D0C2-4548-A7D7-ED604AE5BD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B3FDCC-5527-4191-B797-C13BF7470B4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868061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E1B503-8E30-4DCF-9067-F403AF542E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4216D6-12B8-4A4B-B55B-CEC22534A0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F0E4B3-34BE-467B-82F3-62000A151B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B89537-2DA7-4CF7-BABA-6555F629720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90624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717CA33-7799-48AA-8F0F-0E9DADD1C0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CB958C1-4F6C-45EA-BADE-D11D8ED7CA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2B121EF-F9A2-47E1-835F-8704F429AF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12AA56-CB93-489F-845A-87AB7A01D0C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713929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EB6ABA-97F5-4E4C-ACB2-94E389E487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BAB8C2-5841-4490-AF20-A32F2EDA77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203356-82E6-41E5-8A1E-768495117F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413C58-5FC8-4DC3-A9D2-EDF271BA4B8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535234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2AA44C9-FEFB-487C-A82E-89BCB14A74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CED01EF-6137-4AFF-9C7F-414EFF1F30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B2AD1D4-1C75-4C20-BF77-88769BB5A3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F5DAF5-A8AF-4BE3-A811-C85CBA0588F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53833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A0A2C1-BE20-48BE-B520-3A2E7CCEE3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123593-A663-43CB-BEA2-F3A013F8DF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EE44C4-9420-417E-84A0-EAE7EB48F5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5AFCCE-1DBC-4765-B60A-8E86B9518E2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654918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0A9255-3855-4250-B6DE-513FA8281B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F9661B-0EE4-4EEB-92EA-97D407D451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FCC7F9-00FC-4E91-8B7D-168D2C3379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645943-FA44-40E1-B680-BC1933B1D00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08080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77C8F7-EB69-45CB-88A7-4021B70BFA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C30AA0-93E3-47EA-B62F-6743AC4F6C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983CF6-BD6A-45BC-89AC-EF452CB06A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DB70A1-5C7C-4A13-B0DB-0A8ABBAD357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457526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7727D35-AD7A-4313-ADA7-047171E587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34A4AD8-F0DF-498A-A2D4-55DFD8CFA7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D75DE3-4217-4485-8EAD-0A05FF6669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3F13C9-9301-4853-8A93-771DC38E179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652726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DC8B8C2-71F9-42A9-8819-9B99456B67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289EDFF-21D1-46D6-8F19-C4B05BDA72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790412B-211D-4564-BE9B-82860DD6DD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21E1EB-9494-4C25-836B-37BCF104003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16246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3A01032-CEA5-4A9D-A1E2-69515388B4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479CAD-381B-41EF-986F-4E3712423F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4AD2B75-E38A-4604-8B37-6D424F70FF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1FCF7F-B9B6-4118-81A6-2CC9A18434D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21910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66453D-9316-48BD-B670-D3BA7BB640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1F4BC2-A835-4BC4-A1A0-4BBBCEE6B5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1D3195-88C6-4288-A343-4E8AE6C392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48799A-90FD-4731-9604-FFE8D68C3E9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662601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81C2B0-736E-4A40-8A05-445970FE0A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5D5193-8490-4A4A-A3FA-B3B38CCB6C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3156C6-A6E2-4337-BE7C-838B1778CD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0F4961-2DEF-48E1-945A-3D7F3C2EB38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803346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DFA19F3-DC63-4428-B757-01F430CC7C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4E0482A-2397-4E45-93EA-CB7B92E38C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styly předlohy textu.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</a:t>
            </a:r>
          </a:p>
          <a:p>
            <a:pPr lvl="4"/>
            <a:r>
              <a:rPr lang="en-GB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9020545-2385-471B-A6EE-61857319CA6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D8FFA05-05B5-45E0-9A93-7AC812DA7C1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C6CF7DA-9E7D-4C2C-A1A3-99A5672CE42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036EB63-54C9-4240-A712-DFC128D0DF7D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jpe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2.xml"/><Relationship Id="rId7" Type="http://schemas.openxmlformats.org/officeDocument/2006/relationships/image" Target="http://static.howstuffworks.com/gif/vision13.gif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4.m4a"/><Relationship Id="rId7" Type="http://schemas.openxmlformats.org/officeDocument/2006/relationships/image" Target="../media/image19.gi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7.m4a"/><Relationship Id="rId7" Type="http://schemas.openxmlformats.org/officeDocument/2006/relationships/image" Target="../media/image2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7" Type="http://schemas.openxmlformats.org/officeDocument/2006/relationships/image" Target="../media/image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7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media" Target="../media/media31.m4a"/><Relationship Id="rId7" Type="http://schemas.openxmlformats.org/officeDocument/2006/relationships/image" Target="../media/image2.jpe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1.m4a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.png"/><Relationship Id="rId3" Type="http://schemas.microsoft.com/office/2007/relationships/media" Target="../media/media4.m4a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4.m4a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8.m4a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1.m4a"/><Relationship Id="rId7" Type="http://schemas.openxmlformats.org/officeDocument/2006/relationships/image" Target="../media/image1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5.jpeg"/><Relationship Id="rId4" Type="http://schemas.openxmlformats.org/officeDocument/2006/relationships/audio" Target="../media/media11.m4a"/><Relationship Id="rId9" Type="http://schemas.openxmlformats.org/officeDocument/2006/relationships/image" Target="http://static.howstuffworks.com/gif/vision12.gi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6E10F17-7C66-4648-9640-503D545750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427538" y="2636838"/>
            <a:ext cx="4532312" cy="2160587"/>
          </a:xfrm>
        </p:spPr>
        <p:txBody>
          <a:bodyPr/>
          <a:lstStyle/>
          <a:p>
            <a:pPr eaLnBrk="1" hangingPunct="1"/>
            <a:r>
              <a:rPr lang="cs-CZ" altLang="cs-CZ" sz="3600"/>
              <a:t>Vyšetřování smyslového vnímání a pomůcky pro smyslově postižené</a:t>
            </a:r>
            <a:endParaRPr lang="en-GB" altLang="cs-CZ" sz="3600"/>
          </a:p>
        </p:txBody>
      </p:sp>
      <p:pic>
        <p:nvPicPr>
          <p:cNvPr id="3075" name="Picture 5" descr="kon_cocky">
            <a:extLst>
              <a:ext uri="{FF2B5EF4-FFF2-40B4-BE49-F238E27FC236}">
                <a16:creationId xmlns:a16="http://schemas.microsoft.com/office/drawing/2014/main" id="{9AD3814D-B8BD-45E3-AE25-31C75AE93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029200"/>
            <a:ext cx="3886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ear implant diagram">
            <a:extLst>
              <a:ext uri="{FF2B5EF4-FFF2-40B4-BE49-F238E27FC236}">
                <a16:creationId xmlns:a16="http://schemas.microsoft.com/office/drawing/2014/main" id="{6F343CA4-CC5F-4131-B44F-E43DBECB1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781300"/>
            <a:ext cx="345440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7">
            <a:extLst>
              <a:ext uri="{FF2B5EF4-FFF2-40B4-BE49-F238E27FC236}">
                <a16:creationId xmlns:a16="http://schemas.microsoft.com/office/drawing/2014/main" id="{386E3099-E4A3-4C9F-B6B7-458488989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04813"/>
            <a:ext cx="7489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 dirty="0"/>
              <a:t>Přednášky z lékařské biofyziky</a:t>
            </a:r>
            <a:br>
              <a:rPr lang="cs-CZ" altLang="cs-CZ" sz="4000" dirty="0"/>
            </a:br>
            <a:r>
              <a:rPr lang="cs-CZ" altLang="cs-CZ" sz="2000" dirty="0"/>
              <a:t>Biofyzikální ústav Lékařské fakulty</a:t>
            </a:r>
            <a:r>
              <a:rPr lang="en-GB" altLang="cs-CZ" sz="2000" dirty="0"/>
              <a:t> </a:t>
            </a:r>
            <a:br>
              <a:rPr lang="en-GB" altLang="cs-CZ" sz="2000" dirty="0"/>
            </a:br>
            <a:r>
              <a:rPr lang="en-GB" altLang="cs-CZ" sz="2000" dirty="0"/>
              <a:t>Masaryk</a:t>
            </a:r>
            <a:r>
              <a:rPr lang="cs-CZ" altLang="cs-CZ" sz="2000" dirty="0"/>
              <a:t>ovy univerzity, </a:t>
            </a:r>
            <a:r>
              <a:rPr lang="en-GB" altLang="cs-CZ" sz="2000" dirty="0"/>
              <a:t>Brno</a:t>
            </a:r>
            <a:br>
              <a:rPr lang="en-GB" altLang="cs-CZ" sz="2000" dirty="0"/>
            </a:br>
            <a:endParaRPr lang="cs-CZ" altLang="cs-CZ" sz="2000" dirty="0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51BF2BE3-CB8F-483D-93D0-905493CBF8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575" y="5805263"/>
            <a:ext cx="1249982" cy="969417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92D428-1E1E-40D6-A394-2DFADD6A71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00392" y="1507143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9BB9F67-E9BB-4C03-A4DC-63241CE7E5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chemeClr val="tx1"/>
                </a:solidFill>
              </a:rPr>
              <a:t>Dalekozrakost</a:t>
            </a:r>
            <a:r>
              <a:rPr lang="cs-CZ" altLang="cs-CZ" sz="4000">
                <a:solidFill>
                  <a:schemeClr val="tx1"/>
                </a:solidFill>
                <a:cs typeface="Arial" panose="020B0604020202020204" pitchFamily="34" charset="0"/>
              </a:rPr>
              <a:t> (hyperopie, hypermetropie)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D0AAA022-0100-4564-90E7-4F127E9A291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br>
              <a:rPr lang="en-GB" altLang="cs-CZ" sz="2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en-GB" altLang="cs-CZ" sz="2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0484" name="Picture 7" descr="hypermetropie">
            <a:extLst>
              <a:ext uri="{FF2B5EF4-FFF2-40B4-BE49-F238E27FC236}">
                <a16:creationId xmlns:a16="http://schemas.microsoft.com/office/drawing/2014/main" id="{F553E7E3-18AD-425B-9D8F-D03C98F8CA14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4508500"/>
            <a:ext cx="3024187" cy="1374775"/>
          </a:xfrm>
          <a:noFill/>
        </p:spPr>
      </p:pic>
      <p:sp>
        <p:nvSpPr>
          <p:cNvPr id="20485" name="Rectangle 4">
            <a:extLst>
              <a:ext uri="{FF2B5EF4-FFF2-40B4-BE49-F238E27FC236}">
                <a16:creationId xmlns:a16="http://schemas.microsoft.com/office/drawing/2014/main" id="{25D6EAA1-1900-4D2D-B41B-6F4BBDE60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463" y="2595563"/>
            <a:ext cx="3514725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0486" name="Picture 5" descr="http://static.howstuffworks.com/gif/vision13.gif">
            <a:extLst>
              <a:ext uri="{FF2B5EF4-FFF2-40B4-BE49-F238E27FC236}">
                <a16:creationId xmlns:a16="http://schemas.microsoft.com/office/drawing/2014/main" id="{EE0A6A14-EB8D-4482-BA13-0E0EC803A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276475"/>
            <a:ext cx="3817938" cy="31765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9" descr="pohled hyperm">
            <a:extLst>
              <a:ext uri="{FF2B5EF4-FFF2-40B4-BE49-F238E27FC236}">
                <a16:creationId xmlns:a16="http://schemas.microsoft.com/office/drawing/2014/main" id="{7F7EB24F-87B2-4B97-92EB-D6090123759F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1844675"/>
            <a:ext cx="936625" cy="620713"/>
          </a:xfrm>
          <a:noFill/>
        </p:spPr>
      </p:pic>
      <p:sp>
        <p:nvSpPr>
          <p:cNvPr id="20488" name="Text Box 11">
            <a:extLst>
              <a:ext uri="{FF2B5EF4-FFF2-40B4-BE49-F238E27FC236}">
                <a16:creationId xmlns:a16="http://schemas.microsoft.com/office/drawing/2014/main" id="{DADB1C76-C575-46B0-BE27-7116574D8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3573463"/>
            <a:ext cx="1296987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Obrazové ohnisko</a:t>
            </a:r>
          </a:p>
        </p:txBody>
      </p:sp>
      <p:sp>
        <p:nvSpPr>
          <p:cNvPr id="20489" name="Text Box 12">
            <a:extLst>
              <a:ext uri="{FF2B5EF4-FFF2-40B4-BE49-F238E27FC236}">
                <a16:creationId xmlns:a16="http://schemas.microsoft.com/office/drawing/2014/main" id="{F046A08A-83DC-4417-9133-55124AC64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941888"/>
            <a:ext cx="12239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 spojka</a:t>
            </a:r>
          </a:p>
        </p:txBody>
      </p:sp>
      <p:pic>
        <p:nvPicPr>
          <p:cNvPr id="20490" name="Picture 14" descr="pohled hyperm">
            <a:extLst>
              <a:ext uri="{FF2B5EF4-FFF2-40B4-BE49-F238E27FC236}">
                <a16:creationId xmlns:a16="http://schemas.microsoft.com/office/drawing/2014/main" id="{C74CC6CF-1D6B-423A-A523-BDC1557C8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6263"/>
            <a:ext cx="3455988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FCAFC3E-F488-489A-9BE4-6B008842E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81497" y="6024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DF460134-2561-479F-9A60-639AA7F008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74638"/>
            <a:ext cx="8640763" cy="922337"/>
          </a:xfrm>
        </p:spPr>
        <p:txBody>
          <a:bodyPr/>
          <a:lstStyle/>
          <a:p>
            <a:pPr eaLnBrk="1" hangingPunct="1"/>
            <a:r>
              <a:rPr lang="cs-CZ" altLang="cs-CZ" sz="4000"/>
              <a:t>Asférické ametropie (astigmatismus)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4CB17CBE-833C-46F9-9C0F-AE01735661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2376488"/>
          </a:xfrm>
        </p:spPr>
        <p:txBody>
          <a:bodyPr/>
          <a:lstStyle/>
          <a:p>
            <a:pPr marL="6350" indent="22225" eaLnBrk="1" hangingPunct="1">
              <a:buFontTx/>
              <a:buNone/>
            </a:pPr>
            <a:r>
              <a:rPr lang="cs-CZ" altLang="cs-CZ" sz="2800"/>
              <a:t>Astigmatismus vzniká tehdy, jestliže rohovka nebo čočka mají různé zakřivení v různých rovinách</a:t>
            </a:r>
            <a:r>
              <a:rPr lang="en-GB" altLang="cs-CZ" sz="2800"/>
              <a:t>. </a:t>
            </a:r>
            <a:r>
              <a:rPr lang="cs-CZ" altLang="cs-CZ" sz="2800"/>
              <a:t>Tato nepravidelnost brání soustředění všech paprsků na sítnici</a:t>
            </a:r>
            <a:r>
              <a:rPr lang="en-GB" altLang="cs-CZ" sz="2800"/>
              <a:t>. </a:t>
            </a:r>
            <a:r>
              <a:rPr lang="cs-CZ" altLang="cs-CZ" sz="2800"/>
              <a:t>Výsledkem je neostré vidění do jakékoliv vzdálenosti</a:t>
            </a:r>
            <a:r>
              <a:rPr lang="en-GB" altLang="cs-CZ" sz="2800"/>
              <a:t>. </a:t>
            </a:r>
          </a:p>
        </p:txBody>
      </p:sp>
      <p:pic>
        <p:nvPicPr>
          <p:cNvPr id="22532" name="Picture 4" descr="eyeball-astigmatism">
            <a:extLst>
              <a:ext uri="{FF2B5EF4-FFF2-40B4-BE49-F238E27FC236}">
                <a16:creationId xmlns:a16="http://schemas.microsoft.com/office/drawing/2014/main" id="{0C27180F-E239-42E6-BBF1-038CDAD879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933825"/>
            <a:ext cx="568801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5">
            <a:extLst>
              <a:ext uri="{FF2B5EF4-FFF2-40B4-BE49-F238E27FC236}">
                <a16:creationId xmlns:a16="http://schemas.microsoft.com/office/drawing/2014/main" id="{5C483781-923C-4AF5-80D9-0D2378DD9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4437063"/>
            <a:ext cx="180022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2534" name="Text Box 6">
            <a:extLst>
              <a:ext uri="{FF2B5EF4-FFF2-40B4-BE49-F238E27FC236}">
                <a16:creationId xmlns:a16="http://schemas.microsoft.com/office/drawing/2014/main" id="{141C6C41-5122-433B-AB43-23C0A0055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5300663"/>
            <a:ext cx="2160588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1E6CE3-745A-423D-8744-374C955F4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8384" y="3690143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228DBE6-7834-4209-A289-66064416BE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89235" y="465815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3D4D6C79-33AB-450E-8685-F5C034FD41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Astigmatismus</a:t>
            </a:r>
          </a:p>
        </p:txBody>
      </p:sp>
      <p:pic>
        <p:nvPicPr>
          <p:cNvPr id="24579" name="Picture 3" descr="pohled_09">
            <a:extLst>
              <a:ext uri="{FF2B5EF4-FFF2-40B4-BE49-F238E27FC236}">
                <a16:creationId xmlns:a16="http://schemas.microsoft.com/office/drawing/2014/main" id="{37052381-F80B-450E-9D86-8D2AF9059F88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844675"/>
            <a:ext cx="6083300" cy="3444875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BDB30FD-C636-4C60-A55A-566DF22C0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9437" y="5486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0175138-836E-4BFB-B569-A616A791C5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sz="4000"/>
              <a:t>Astigmatismus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4B6A224-F1F1-4B36-B501-3CDCA0FE47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125538"/>
            <a:ext cx="8496300" cy="2519362"/>
          </a:xfrm>
        </p:spPr>
        <p:txBody>
          <a:bodyPr/>
          <a:lstStyle/>
          <a:p>
            <a:pPr marL="6350" indent="22225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 b="1"/>
              <a:t>Jednoduchý astigmatismus (a. simplex)</a:t>
            </a:r>
            <a:r>
              <a:rPr lang="en-GB" altLang="cs-CZ" sz="2400" b="1"/>
              <a:t>: </a:t>
            </a:r>
            <a:r>
              <a:rPr lang="cs-CZ" altLang="cs-CZ" sz="2400"/>
              <a:t>Jedna </a:t>
            </a:r>
            <a:r>
              <a:rPr lang="cs-CZ" altLang="cs-CZ" sz="2400" b="1"/>
              <a:t>fokála </a:t>
            </a:r>
            <a:r>
              <a:rPr lang="cs-CZ" altLang="cs-CZ" sz="2400"/>
              <a:t>(ohnisková úsečka) neleží na sítnici.</a:t>
            </a:r>
            <a:r>
              <a:rPr lang="en-GB" altLang="cs-CZ" sz="2400"/>
              <a:t> </a:t>
            </a:r>
            <a:endParaRPr lang="en-GB" altLang="cs-CZ" sz="2400" b="1"/>
          </a:p>
          <a:p>
            <a:pPr marL="6350" indent="22225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 b="1"/>
              <a:t>Smíšený astigmatismus (a. mixtus)</a:t>
            </a:r>
            <a:r>
              <a:rPr lang="en-GB" altLang="cs-CZ" sz="2400" b="1"/>
              <a:t>:</a:t>
            </a:r>
            <a:r>
              <a:rPr lang="en-GB" altLang="cs-CZ" sz="2400"/>
              <a:t> </a:t>
            </a:r>
            <a:r>
              <a:rPr lang="cs-CZ" altLang="cs-CZ" sz="2400"/>
              <a:t>Jedna fokála leží před sítnicí, druhá za ní</a:t>
            </a:r>
            <a:r>
              <a:rPr lang="en-GB" altLang="cs-CZ" sz="2400"/>
              <a:t>.</a:t>
            </a:r>
            <a:endParaRPr lang="en-GB" altLang="cs-CZ" sz="2400" b="1"/>
          </a:p>
          <a:p>
            <a:pPr marL="6350" indent="22225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cs-CZ" altLang="cs-CZ" sz="2400" b="1"/>
              <a:t>Složený astigmatismus (a. compositus)</a:t>
            </a:r>
            <a:r>
              <a:rPr lang="en-GB" altLang="cs-CZ" sz="2400" b="1"/>
              <a:t>: </a:t>
            </a:r>
            <a:r>
              <a:rPr lang="cs-CZ" altLang="cs-CZ" sz="2400"/>
              <a:t>v tomto případě je oko postiženo jak astigmatismem tak krátkozrakostí nebo dalekozrakostí</a:t>
            </a:r>
            <a:r>
              <a:rPr lang="en-GB" altLang="cs-CZ" sz="2400"/>
              <a:t>. </a:t>
            </a:r>
            <a:r>
              <a:rPr lang="cs-CZ" altLang="cs-CZ" sz="2400"/>
              <a:t>Obě fokály jsou před sítnicí nebo za sítnicí</a:t>
            </a:r>
            <a:r>
              <a:rPr lang="en-GB" altLang="cs-CZ" sz="2400"/>
              <a:t>.</a:t>
            </a:r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5A95300C-E09A-4AED-9BB5-B3054FDB1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85" b="1288"/>
          <a:stretch>
            <a:fillRect/>
          </a:stretch>
        </p:blipFill>
        <p:spPr bwMode="auto">
          <a:xfrm>
            <a:off x="1619250" y="3860800"/>
            <a:ext cx="48958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5">
            <a:extLst>
              <a:ext uri="{FF2B5EF4-FFF2-40B4-BE49-F238E27FC236}">
                <a16:creationId xmlns:a16="http://schemas.microsoft.com/office/drawing/2014/main" id="{8D63557F-1638-49D5-93DD-058D30639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5734050"/>
            <a:ext cx="54006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/>
              <a:t>Hlavní meridiány</a:t>
            </a:r>
            <a:r>
              <a:rPr lang="en-GB" altLang="cs-CZ" sz="1600"/>
              <a:t> </a:t>
            </a:r>
            <a:r>
              <a:rPr lang="cs-CZ" altLang="cs-CZ" sz="1600"/>
              <a:t>oka </a:t>
            </a:r>
            <a:r>
              <a:rPr lang="en-GB" altLang="cs-CZ" sz="1600"/>
              <a:t>(chara</a:t>
            </a:r>
            <a:r>
              <a:rPr lang="cs-CZ" altLang="cs-CZ" sz="1600"/>
              <a:t>kterizované největším rozdílem v zakřivení</a:t>
            </a:r>
            <a:r>
              <a:rPr lang="en-GB" altLang="cs-CZ" sz="1600"/>
              <a:t>) </a:t>
            </a:r>
            <a:r>
              <a:rPr lang="cs-CZ" altLang="cs-CZ" sz="1600"/>
              <a:t>– případ smíšeného astigmatismu</a:t>
            </a:r>
            <a:endParaRPr lang="en-GB" altLang="cs-CZ" sz="1600"/>
          </a:p>
        </p:txBody>
      </p:sp>
      <p:sp>
        <p:nvSpPr>
          <p:cNvPr id="26630" name="Line 6">
            <a:extLst>
              <a:ext uri="{FF2B5EF4-FFF2-40B4-BE49-F238E27FC236}">
                <a16:creationId xmlns:a16="http://schemas.microsoft.com/office/drawing/2014/main" id="{3165E2BF-D3E0-4E20-83BF-DC28DE81EB7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95513" y="4724400"/>
            <a:ext cx="647700" cy="10810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31" name="Line 7">
            <a:extLst>
              <a:ext uri="{FF2B5EF4-FFF2-40B4-BE49-F238E27FC236}">
                <a16:creationId xmlns:a16="http://schemas.microsoft.com/office/drawing/2014/main" id="{6B06CB3F-4ECC-4CD1-98F1-46268D13B66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39975" y="4508500"/>
            <a:ext cx="576263" cy="12969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ABF5070-DDA6-4817-BEE1-35004560D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6" y="343989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CBFB9A-5BCD-418C-B0A4-6BB8E085D0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6993" y="404956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E39CF64F-7197-4001-B64F-647F28CD5B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cs-CZ" altLang="cs-CZ" sz="4000"/>
              <a:t>Korekce astigmatismu</a:t>
            </a:r>
            <a:endParaRPr lang="en-GB" altLang="cs-CZ" sz="4000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701AFE74-6C00-4230-8A99-C2F9A9842F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218487" cy="50403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/>
              <a:t>Jednoduchý astigmatismus je korigován </a:t>
            </a:r>
            <a:r>
              <a:rPr lang="cs-CZ" altLang="cs-CZ" b="1"/>
              <a:t>cylindrickými čočkami</a:t>
            </a:r>
            <a:r>
              <a:rPr lang="cs-CZ" altLang="cs-CZ"/>
              <a:t> nebo chirurgickou úpravou tvaru rohovky</a:t>
            </a:r>
            <a:r>
              <a:rPr lang="en-US" altLang="cs-CZ"/>
              <a:t>. </a:t>
            </a:r>
            <a:endParaRPr lang="en-GB" altLang="cs-CZ"/>
          </a:p>
          <a:p>
            <a:pPr eaLnBrk="1" hangingPunct="1">
              <a:buFontTx/>
              <a:buNone/>
            </a:pPr>
            <a:r>
              <a:rPr lang="cs-CZ" altLang="cs-CZ"/>
              <a:t>Složený a smíšený astigmatismus korigujeme </a:t>
            </a:r>
            <a:r>
              <a:rPr lang="en-GB" altLang="cs-CZ" b="1"/>
              <a:t>toric</a:t>
            </a:r>
            <a:r>
              <a:rPr lang="cs-CZ" altLang="cs-CZ" b="1"/>
              <a:t>kými čočkami</a:t>
            </a:r>
            <a:r>
              <a:rPr lang="en-GB" altLang="cs-CZ" b="1"/>
              <a:t> </a:t>
            </a:r>
            <a:r>
              <a:rPr lang="en-GB" altLang="cs-CZ"/>
              <a:t>(toric</a:t>
            </a:r>
            <a:r>
              <a:rPr lang="cs-CZ" altLang="cs-CZ"/>
              <a:t>ká refrakční plocha vzniká kombinací plochy válcové a kulové, tj. má různý poloměr zakřivení v různých rovinách</a:t>
            </a:r>
            <a:r>
              <a:rPr lang="en-US" altLang="cs-CZ"/>
              <a:t>)</a:t>
            </a:r>
            <a:r>
              <a:rPr lang="cs-CZ" altLang="cs-CZ"/>
              <a:t>.</a:t>
            </a:r>
            <a:r>
              <a:rPr lang="en-GB" altLang="cs-CZ"/>
              <a:t>  </a:t>
            </a:r>
          </a:p>
          <a:p>
            <a:pPr eaLnBrk="1" hangingPunct="1">
              <a:buFontTx/>
              <a:buNone/>
            </a:pPr>
            <a:endParaRPr lang="en-GB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2F2029B-62C7-4B07-9717-8FB95A461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3055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>
            <a:extLst>
              <a:ext uri="{FF2B5EF4-FFF2-40B4-BE49-F238E27FC236}">
                <a16:creationId xmlns:a16="http://schemas.microsoft.com/office/drawing/2014/main" id="{F8ABFEEB-BF66-4E83-9890-31FF9D8226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35975" cy="1143000"/>
          </a:xfrm>
        </p:spPr>
        <p:txBody>
          <a:bodyPr/>
          <a:lstStyle/>
          <a:p>
            <a:pPr eaLnBrk="1" hangingPunct="1"/>
            <a:r>
              <a:rPr lang="cs-CZ" altLang="cs-CZ" sz="4000"/>
              <a:t>Brýlová skla (čočky)</a:t>
            </a:r>
            <a:r>
              <a:rPr lang="en-GB" altLang="cs-CZ" sz="4000"/>
              <a:t> – </a:t>
            </a:r>
            <a:r>
              <a:rPr lang="cs-CZ" altLang="cs-CZ" sz="4000"/>
              <a:t>vrcholová lomivost</a:t>
            </a:r>
            <a:endParaRPr lang="en-GB" altLang="cs-CZ" sz="400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87C21AAE-87FF-445A-8A77-FE17F16855F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cs-CZ" altLang="cs-CZ" sz="2800"/>
              <a:t>Oproti jiným optickým systémům, které jsou charakterizovány optickou mohutností,</a:t>
            </a:r>
            <a:r>
              <a:rPr lang="en-GB" altLang="cs-CZ" sz="2800"/>
              <a:t> </a:t>
            </a:r>
            <a:r>
              <a:rPr lang="cs-CZ" altLang="cs-CZ" sz="2800"/>
              <a:t>brýlová skla charakterizujeme pomocí vrcholové lomivosti</a:t>
            </a:r>
            <a:endParaRPr lang="en-GB" altLang="cs-CZ" sz="2800"/>
          </a:p>
          <a:p>
            <a:pPr eaLnBrk="1" hangingPunct="1">
              <a:buFontTx/>
              <a:buNone/>
            </a:pPr>
            <a:r>
              <a:rPr lang="en-GB" altLang="cs-CZ" sz="2800" i="1"/>
              <a:t>	A´ = 1 / a’</a:t>
            </a:r>
            <a:r>
              <a:rPr lang="en-GB" altLang="cs-CZ" sz="2800"/>
              <a:t> </a:t>
            </a:r>
          </a:p>
        </p:txBody>
      </p:sp>
      <p:grpSp>
        <p:nvGrpSpPr>
          <p:cNvPr id="30724" name="Group 10">
            <a:extLst>
              <a:ext uri="{FF2B5EF4-FFF2-40B4-BE49-F238E27FC236}">
                <a16:creationId xmlns:a16="http://schemas.microsoft.com/office/drawing/2014/main" id="{D1240685-E089-4FB1-A61A-3B09FFC544D0}"/>
              </a:ext>
            </a:extLst>
          </p:cNvPr>
          <p:cNvGrpSpPr>
            <a:grpSpLocks/>
          </p:cNvGrpSpPr>
          <p:nvPr/>
        </p:nvGrpSpPr>
        <p:grpSpPr bwMode="auto">
          <a:xfrm>
            <a:off x="5003800" y="1773238"/>
            <a:ext cx="3673475" cy="2670175"/>
            <a:chOff x="3152" y="1117"/>
            <a:chExt cx="2314" cy="1682"/>
          </a:xfrm>
        </p:grpSpPr>
        <p:pic>
          <p:nvPicPr>
            <p:cNvPr id="30725" name="Picture 4" descr="13-x">
              <a:extLst>
                <a:ext uri="{FF2B5EF4-FFF2-40B4-BE49-F238E27FC236}">
                  <a16:creationId xmlns:a16="http://schemas.microsoft.com/office/drawing/2014/main" id="{56064410-CA95-4C00-A6F8-7911E60175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994"/>
            <a:stretch>
              <a:fillRect/>
            </a:stretch>
          </p:blipFill>
          <p:spPr bwMode="auto">
            <a:xfrm>
              <a:off x="3152" y="1117"/>
              <a:ext cx="2314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6" name="Text Box 8">
              <a:extLst>
                <a:ext uri="{FF2B5EF4-FFF2-40B4-BE49-F238E27FC236}">
                  <a16:creationId xmlns:a16="http://schemas.microsoft.com/office/drawing/2014/main" id="{9F27CDB5-9E0D-4BC6-A9E6-9069EF326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3" y="2568"/>
              <a:ext cx="2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1800"/>
                <a:t>a</a:t>
              </a:r>
            </a:p>
          </p:txBody>
        </p:sp>
        <p:sp>
          <p:nvSpPr>
            <p:cNvPr id="30727" name="Text Box 9">
              <a:extLst>
                <a:ext uri="{FF2B5EF4-FFF2-40B4-BE49-F238E27FC236}">
                  <a16:creationId xmlns:a16="http://schemas.microsoft.com/office/drawing/2014/main" id="{48E55AB0-5CD6-440E-9E67-EBED568A5D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2568"/>
              <a:ext cx="2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cs-CZ" sz="1800"/>
                <a:t>a’</a:t>
              </a:r>
            </a:p>
          </p:txBody>
        </p:sp>
      </p:grp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BFFECD6-DFE5-41F0-9BFC-EE7F8C076C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18.092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9437" y="11080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E621D95E-8B81-4185-B027-3E3F3609C0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 sz="4000"/>
              <a:t>Kontaktní čočky</a:t>
            </a:r>
            <a:endParaRPr lang="en-GB" altLang="cs-CZ" sz="4000"/>
          </a:p>
        </p:txBody>
      </p:sp>
      <p:pic>
        <p:nvPicPr>
          <p:cNvPr id="32771" name="Picture 3" descr="kon_cocky">
            <a:extLst>
              <a:ext uri="{FF2B5EF4-FFF2-40B4-BE49-F238E27FC236}">
                <a16:creationId xmlns:a16="http://schemas.microsoft.com/office/drawing/2014/main" id="{E45B0380-FBA3-4547-8321-172704EE4AAE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676400"/>
            <a:ext cx="3886200" cy="1828800"/>
          </a:xfrm>
          <a:noFill/>
        </p:spPr>
      </p:pic>
      <p:sp>
        <p:nvSpPr>
          <p:cNvPr id="32772" name="Text Box 4">
            <a:extLst>
              <a:ext uri="{FF2B5EF4-FFF2-40B4-BE49-F238E27FC236}">
                <a16:creationId xmlns:a16="http://schemas.microsoft.com/office/drawing/2014/main" id="{6AD75771-482E-41FB-AB20-4311D1707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0"/>
            <a:ext cx="6324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Kontaktní čočky mohou být vyrobeny z hydrofilního gelu (měkké – Otto Wichterle, 1913-1998) nebo se vyrábějí jako tvrdé s označením RGP </a:t>
            </a:r>
            <a:r>
              <a:rPr lang="en-GB" altLang="cs-CZ" sz="2400" dirty="0"/>
              <a:t>– Rigid Gas-Permeable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8057497-6FB3-4BCE-94E3-0FE1ADB31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49212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vyšetření">
            <a:extLst>
              <a:ext uri="{FF2B5EF4-FFF2-40B4-BE49-F238E27FC236}">
                <a16:creationId xmlns:a16="http://schemas.microsoft.com/office/drawing/2014/main" id="{788B399C-9BE1-42DE-BE8F-C6C4291C5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420938"/>
            <a:ext cx="40513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4">
            <a:extLst>
              <a:ext uri="{FF2B5EF4-FFF2-40B4-BE49-F238E27FC236}">
                <a16:creationId xmlns:a16="http://schemas.microsoft.com/office/drawing/2014/main" id="{678A245D-9290-4481-B445-C9508286E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836613"/>
            <a:ext cx="6553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/>
              <a:t>Refraktometr – objektivní vyšetření zraku</a:t>
            </a:r>
            <a:endParaRPr lang="en-GB" altLang="cs-CZ" sz="4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C9E968-93F4-4322-8236-9CC3964FB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5486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>
            <a:extLst>
              <a:ext uri="{FF2B5EF4-FFF2-40B4-BE49-F238E27FC236}">
                <a16:creationId xmlns:a16="http://schemas.microsoft.com/office/drawing/2014/main" id="{1DA4592B-B91B-41FC-B848-8BA870E12C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sz="4000"/>
              <a:t>Další metody vyšetření zraku</a:t>
            </a:r>
          </a:p>
        </p:txBody>
      </p:sp>
      <p:pic>
        <p:nvPicPr>
          <p:cNvPr id="36867" name="Picture 5" descr="a_perimetrie">
            <a:extLst>
              <a:ext uri="{FF2B5EF4-FFF2-40B4-BE49-F238E27FC236}">
                <a16:creationId xmlns:a16="http://schemas.microsoft.com/office/drawing/2014/main" id="{E554CB66-12FF-4BD8-8317-C959670703AB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773238"/>
            <a:ext cx="3175000" cy="2463800"/>
          </a:xfrm>
          <a:noFill/>
        </p:spPr>
      </p:pic>
      <p:pic>
        <p:nvPicPr>
          <p:cNvPr id="36868" name="Picture 11" descr="gdx">
            <a:extLst>
              <a:ext uri="{FF2B5EF4-FFF2-40B4-BE49-F238E27FC236}">
                <a16:creationId xmlns:a16="http://schemas.microsoft.com/office/drawing/2014/main" id="{3D5298EF-C4BB-4EE4-A522-7A143F4688B9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412875"/>
            <a:ext cx="2133600" cy="1768475"/>
          </a:xfrm>
          <a:noFill/>
        </p:spPr>
      </p:pic>
      <p:sp>
        <p:nvSpPr>
          <p:cNvPr id="36869" name="Text Box 7">
            <a:extLst>
              <a:ext uri="{FF2B5EF4-FFF2-40B4-BE49-F238E27FC236}">
                <a16:creationId xmlns:a16="http://schemas.microsoft.com/office/drawing/2014/main" id="{E0F78730-03F1-4A43-920B-93E2407EA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75" y="4673600"/>
            <a:ext cx="3187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/>
          </a:p>
        </p:txBody>
      </p:sp>
      <p:sp>
        <p:nvSpPr>
          <p:cNvPr id="36870" name="Rectangle 8">
            <a:extLst>
              <a:ext uri="{FF2B5EF4-FFF2-40B4-BE49-F238E27FC236}">
                <a16:creationId xmlns:a16="http://schemas.microsoft.com/office/drawing/2014/main" id="{9333ADBE-86CD-4DD9-B4E6-30CD04261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4581525"/>
            <a:ext cx="3186112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Perimetrie</a:t>
            </a:r>
            <a:r>
              <a:rPr lang="cs-CZ" altLang="cs-CZ" sz="1400"/>
              <a:t> je vyšetřovací metoda k posouzení rozsahu zorného pole. Její podstatou je schopnost oka rozlišit dva podněty v zorném poli. Jedním podnětem je světelná značka a druhým pozadí v okolí značky. Cíleně se provádí při podezření na výpadek zorného pole,  tzv. skotom.</a:t>
            </a:r>
            <a:r>
              <a:rPr lang="cs-CZ" altLang="cs-CZ" sz="1800"/>
              <a:t> </a:t>
            </a:r>
          </a:p>
        </p:txBody>
      </p:sp>
      <p:sp>
        <p:nvSpPr>
          <p:cNvPr id="36871" name="Rectangle 9">
            <a:extLst>
              <a:ext uri="{FF2B5EF4-FFF2-40B4-BE49-F238E27FC236}">
                <a16:creationId xmlns:a16="http://schemas.microsoft.com/office/drawing/2014/main" id="{7FB7F415-0FE9-445B-A217-BC365AB31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213100"/>
            <a:ext cx="4176713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Analyzátor vrstvy nervových vláken - GDx</a:t>
            </a:r>
            <a:r>
              <a:rPr lang="cs-CZ" altLang="cs-CZ" sz="1400"/>
              <a:t> (Glaucoma Diagnostics). Tloušťka vrstvy nervových vláken sítnice je měřena pomocí laserové skenovací polarimetrie. Tato technika využívá dvojlomu nervových vláken. Fázového posuvu mezi ordinárním a extraordinárním paprskem po průchodu vrstvou nervových vláken sítnice se využije k měření její tloušťky v peripapilární oblasti . Zařízení je vybaveno skenovací jednotkou s diodou emitující světlo vlnové délky 780 nm, které je spojeno s počítačem převádějícím stupeň polarizace v každém bodě obrazu na tloušťku vrstvy nervových vláken pomocí Fourierovy analýzy. </a:t>
            </a:r>
          </a:p>
        </p:txBody>
      </p:sp>
      <p:pic>
        <p:nvPicPr>
          <p:cNvPr id="36872" name="Picture 13" descr="gdx2">
            <a:extLst>
              <a:ext uri="{FF2B5EF4-FFF2-40B4-BE49-F238E27FC236}">
                <a16:creationId xmlns:a16="http://schemas.microsoft.com/office/drawing/2014/main" id="{D7846D56-263D-4875-8085-036B36FA41CD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8488" y="1484313"/>
            <a:ext cx="1763712" cy="1722437"/>
          </a:xfrm>
          <a:noFill/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E56B86-DBE9-44BA-8588-57F23B131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0392" y="5746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93D08297-BE6E-4A6D-B4E0-B04C9A949A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cs-CZ" altLang="cs-CZ" sz="4000"/>
              <a:t>Elektroretinografie (ERG)</a:t>
            </a:r>
            <a:endParaRPr lang="en-GB" altLang="cs-CZ" sz="4000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09ED96D9-BE94-4D7A-A048-5136B7CC888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28775"/>
            <a:ext cx="4038600" cy="4895850"/>
          </a:xfrm>
        </p:spPr>
        <p:txBody>
          <a:bodyPr/>
          <a:lstStyle/>
          <a:p>
            <a:pPr marL="6350" indent="22225" eaLnBrk="1" hangingPunct="1">
              <a:buFontTx/>
              <a:buNone/>
            </a:pPr>
            <a:r>
              <a:rPr lang="en-GB" altLang="cs-CZ" b="1"/>
              <a:t>Ele</a:t>
            </a:r>
            <a:r>
              <a:rPr lang="cs-CZ" altLang="cs-CZ" b="1"/>
              <a:t>k</a:t>
            </a:r>
            <a:r>
              <a:rPr lang="en-GB" altLang="cs-CZ" b="1"/>
              <a:t>troretinogra</a:t>
            </a:r>
            <a:r>
              <a:rPr lang="cs-CZ" altLang="cs-CZ" b="1"/>
              <a:t>fie</a:t>
            </a:r>
            <a:endParaRPr lang="en-GB" altLang="cs-CZ" b="1"/>
          </a:p>
          <a:p>
            <a:pPr marL="6350" indent="22225" eaLnBrk="1" hangingPunct="1">
              <a:buFontTx/>
              <a:buNone/>
            </a:pPr>
            <a:r>
              <a:rPr lang="cs-CZ" altLang="cs-CZ"/>
              <a:t>Je vyšetření, při kterém se měří elektrická odpověď světločivých buněk v sítnici</a:t>
            </a:r>
            <a:r>
              <a:rPr lang="en-GB" altLang="cs-CZ"/>
              <a:t>.</a:t>
            </a:r>
            <a:r>
              <a:rPr lang="cs-CZ" altLang="cs-CZ"/>
              <a:t> Elektrody jsou umísťovány na rohovku a na kůži v blízkosti oka</a:t>
            </a:r>
            <a:r>
              <a:rPr lang="en-GB" altLang="cs-CZ"/>
              <a:t> (</a:t>
            </a:r>
            <a:r>
              <a:rPr lang="cs-CZ" altLang="cs-CZ"/>
              <a:t>unipolární svod</a:t>
            </a:r>
            <a:r>
              <a:rPr lang="en-GB" altLang="cs-CZ"/>
              <a:t>), 100 – 400 </a:t>
            </a:r>
            <a:r>
              <a:rPr lang="cs-CZ" altLang="cs-CZ">
                <a:latin typeface="Symbol" panose="05050102010706020507" pitchFamily="18" charset="2"/>
              </a:rPr>
              <a:t>m</a:t>
            </a:r>
            <a:r>
              <a:rPr lang="cs-CZ" altLang="cs-CZ"/>
              <a:t>V</a:t>
            </a:r>
            <a:r>
              <a:rPr lang="en-GB" altLang="cs-CZ"/>
              <a:t>.</a:t>
            </a:r>
          </a:p>
        </p:txBody>
      </p:sp>
      <p:pic>
        <p:nvPicPr>
          <p:cNvPr id="38916" name="Picture 5" descr="erg">
            <a:extLst>
              <a:ext uri="{FF2B5EF4-FFF2-40B4-BE49-F238E27FC236}">
                <a16:creationId xmlns:a16="http://schemas.microsoft.com/office/drawing/2014/main" id="{FE3F40E6-484C-4D1C-AE63-EBF6BCCB7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205038"/>
            <a:ext cx="37433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D21FF5-1821-4781-A1C3-82BD697A2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3118" y="15676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77F7EF2-B6ED-44AD-8121-3D12E771F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Obsah přednášky</a:t>
            </a:r>
            <a:endParaRPr lang="en-GB" altLang="cs-CZ" sz="400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4D019F6-F77C-402A-81EF-D7279C7F86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/>
              <a:t>Ostrost zraku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Ametropie – vady optického systému oka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- Sférická ametropie: krátkozrakost a dalekozrakost</a:t>
            </a:r>
            <a:endParaRPr lang="cs-CZ" altLang="cs-CZ" sz="2400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buSzPct val="80000"/>
              <a:buFontTx/>
              <a:buNone/>
            </a:pPr>
            <a:r>
              <a:rPr lang="cs-CZ" altLang="cs-CZ" sz="2400"/>
              <a:t>- Asférické ametropie (astigmatismus)       </a:t>
            </a:r>
          </a:p>
          <a:p>
            <a:pPr eaLnBrk="1" hangingPunct="1">
              <a:lnSpc>
                <a:spcPct val="80000"/>
              </a:lnSpc>
              <a:buSzPct val="70000"/>
              <a:buFont typeface="Arial Black" panose="020B0A04020102020204" pitchFamily="34" charset="0"/>
              <a:buChar char="•"/>
            </a:pPr>
            <a:r>
              <a:rPr lang="cs-CZ" altLang="cs-CZ" sz="2800"/>
              <a:t>Vyšetřování zraku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Elektroretinografie (ERG)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Retinální implantát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Audiometrie – vyšetřování vad sluchu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Sluchadla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Kochleární implantát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CD1075DE-41FF-463C-97CA-D51B235774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890838" cy="1143000"/>
          </a:xfrm>
        </p:spPr>
        <p:txBody>
          <a:bodyPr/>
          <a:lstStyle/>
          <a:p>
            <a:pPr eaLnBrk="1" hangingPunct="1"/>
            <a:r>
              <a:rPr lang="cs-CZ" altLang="cs-CZ" sz="4000"/>
              <a:t>Retinální implantát</a:t>
            </a:r>
            <a:endParaRPr lang="en-GB" altLang="cs-CZ" sz="4000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B1F1C1CA-A7E5-40A8-973C-E5FB549201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205038"/>
            <a:ext cx="3168650" cy="7191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1800"/>
              <a:t>www.nmi.de/deutsch/ showprj.php3?id=3&amp;typ=1</a:t>
            </a:r>
            <a:endParaRPr lang="en-GB" altLang="cs-CZ" sz="3600"/>
          </a:p>
        </p:txBody>
      </p:sp>
      <p:pic>
        <p:nvPicPr>
          <p:cNvPr id="40964" name="Picture 4" descr="Retinal Implant">
            <a:extLst>
              <a:ext uri="{FF2B5EF4-FFF2-40B4-BE49-F238E27FC236}">
                <a16:creationId xmlns:a16="http://schemas.microsoft.com/office/drawing/2014/main" id="{03B515C7-DAF6-4665-806E-817275A6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188913"/>
            <a:ext cx="56292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46">
            <a:extLst>
              <a:ext uri="{FF2B5EF4-FFF2-40B4-BE49-F238E27FC236}">
                <a16:creationId xmlns:a16="http://schemas.microsoft.com/office/drawing/2014/main" id="{6B4A9E9D-1A59-427D-8C37-C0C77BE1D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30241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6">
            <a:extLst>
              <a:ext uri="{FF2B5EF4-FFF2-40B4-BE49-F238E27FC236}">
                <a16:creationId xmlns:a16="http://schemas.microsoft.com/office/drawing/2014/main" id="{32EC2B3A-BC8D-4829-A588-21B60AF91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4724400"/>
            <a:ext cx="5148263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200" i="1"/>
              <a:t>MPDA – micro-photo-diode-array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200"/>
              <a:t>Toto zařízení je v klinických zkouškách. Lidem postiženým některými druhy slepoty by mělo umožnit základní orientaci v prostoru</a:t>
            </a:r>
            <a:r>
              <a:rPr lang="en-US" altLang="cs-CZ" sz="2200"/>
              <a:t>.</a:t>
            </a:r>
            <a:endParaRPr lang="en-GB" altLang="cs-CZ" sz="22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15C8A12-CC9B-4191-AD89-DA5C64FA7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0CB7D3D3-991F-4788-BC3B-0E458EC27F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GB" altLang="cs-CZ" sz="4000"/>
              <a:t> </a:t>
            </a:r>
            <a:r>
              <a:rPr lang="cs-CZ" altLang="cs-CZ" sz="4000"/>
              <a:t>Audiometrie – vyšetřování vad sluchu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53CB7881-06EE-4AD9-BD4F-71B4557BDF2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628775"/>
            <a:ext cx="3671887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Audiometrie </a:t>
            </a:r>
            <a:r>
              <a:rPr lang="cs-CZ" altLang="cs-CZ" sz="2400"/>
              <a:t>– viz praktická cvičení. V klinické praxi získáváme graf </a:t>
            </a:r>
            <a:r>
              <a:rPr lang="cs-CZ" altLang="cs-CZ" sz="2400" b="1"/>
              <a:t>rozdílů hladin hlasitosti v závislosti na frekvenci </a:t>
            </a:r>
            <a:r>
              <a:rPr lang="cs-CZ" altLang="cs-CZ" sz="2400"/>
              <a:t>ve srovnání s normálním slyšením.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Kostní vedení </a:t>
            </a:r>
            <a:r>
              <a:rPr lang="cs-CZ" altLang="cs-CZ" sz="2400"/>
              <a:t>se vyšetřuje pomocí ladiček nebo speciálními oscilátory, které jsou přikládány k </a:t>
            </a:r>
            <a:r>
              <a:rPr lang="cs-CZ" altLang="cs-CZ" sz="2400" i="1"/>
              <a:t>proc. mastoideus</a:t>
            </a:r>
            <a:r>
              <a:rPr lang="en-GB" altLang="cs-CZ" sz="2400" b="1"/>
              <a:t>.</a:t>
            </a:r>
            <a:endParaRPr lang="cs-CZ" altLang="cs-CZ" sz="2400" b="1"/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E58AE6B3-3EF3-4F4D-BE5A-B7FDE39865CD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20" b="-9857"/>
          <a:stretch>
            <a:fillRect/>
          </a:stretch>
        </p:blipFill>
        <p:spPr>
          <a:xfrm>
            <a:off x="3635375" y="2144713"/>
            <a:ext cx="5508625" cy="3365500"/>
          </a:xfrm>
          <a:noFill/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38792E4-B0FA-4650-9590-8185EB997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35771" y="507831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1C65CD82-8836-4CA5-A79F-6BBEF2CF14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Dva typy sluchových poruch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563B5785-6AD3-4D24-9BAD-4247A951BB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/>
              <a:t>Porucha vedení zvuku</a:t>
            </a:r>
            <a:r>
              <a:rPr lang="cs-CZ" altLang="cs-CZ" sz="2400"/>
              <a:t> - příčinou bývá ucpání zvukovodu, ztuhnutí bubínku nebo snížení pohyblivosti  kůstek po zánětu. Nevede k úplné hluchotě - část energie proniká do vnitřního ucha kostmi. </a:t>
            </a:r>
            <a:r>
              <a:rPr lang="cs-CZ" altLang="cs-CZ" sz="2400" b="1"/>
              <a:t>Audiogram pro kůstkové vedení je </a:t>
            </a:r>
            <a:r>
              <a:rPr lang="cs-CZ" altLang="cs-CZ" sz="2400"/>
              <a:t>v celém rozsahu frekvencí</a:t>
            </a:r>
            <a:r>
              <a:rPr lang="cs-CZ" altLang="cs-CZ" sz="2400" b="1"/>
              <a:t> snížen, kostní vedení je neporušeno.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/>
              <a:t>Porucha vnímání nebo nervového vedení. </a:t>
            </a:r>
            <a:r>
              <a:rPr lang="cs-CZ" altLang="cs-CZ" sz="2400"/>
              <a:t>Bývá zpočátku omezena na frekvence okolo 4000 Hz. Vliv dlouhého působení hluku. Postižení vnímají zvuk zkresleně. Audiogram prokáže snížení vnímání ve zmíněné frekvenční oblasti, sníženo i kostní vedení.</a:t>
            </a:r>
            <a:r>
              <a:rPr lang="cs-CZ" altLang="cs-CZ" sz="2400" b="1"/>
              <a:t>      S věkem se prohlubuje.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A8FFE84-C12A-427B-BFB4-C7D34F02D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3118" y="358775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36781FE-B6C9-48F5-9F4D-F5DB214239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2872" y="111283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6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802BFD7E-8531-43B9-91F5-A4BEF2E06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Korekce poruch slyšení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29EACE18-921E-4D12-97C4-AA9C4DBF6D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18002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/>
              <a:t>Sluchadla: </a:t>
            </a:r>
            <a:r>
              <a:rPr lang="cs-CZ" altLang="cs-CZ" sz="1800"/>
              <a:t>mikrofon, zesilovač, zdroj energie a vhodný reprodukční systém. Ten mívá tvar sluchátka s nástavcem, který se zasouvá do zevního zvukovodu. Někdy je vhodnější </a:t>
            </a:r>
            <a:r>
              <a:rPr lang="cs-CZ" altLang="cs-CZ" sz="1800" b="1"/>
              <a:t>vibrátor</a:t>
            </a:r>
            <a:r>
              <a:rPr lang="cs-CZ" altLang="cs-CZ" sz="1800"/>
              <a:t>, fixovaný na </a:t>
            </a:r>
            <a:r>
              <a:rPr lang="cs-CZ" altLang="cs-CZ" sz="1800" i="1"/>
              <a:t>proc. mastoideus</a:t>
            </a:r>
            <a:r>
              <a:rPr lang="cs-CZ" altLang="cs-CZ" sz="1800"/>
              <a:t>. Vibrátor slouží k přenosu zvuku kostním vedením.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/>
              <a:t>Sluchadla zesilují frekvence, které jsou hůře slyšeny - význam filtrace. Moderní sluchadla lze včetně zdroje umístit do bočnic brýlových obrub. Lze jich použít u poruch převodních i u poruch vnímání. </a:t>
            </a:r>
          </a:p>
        </p:txBody>
      </p:sp>
      <p:pic>
        <p:nvPicPr>
          <p:cNvPr id="47108" name="Picture 4" descr="Diagram of how sound is amplified through a hearing aid">
            <a:extLst>
              <a:ext uri="{FF2B5EF4-FFF2-40B4-BE49-F238E27FC236}">
                <a16:creationId xmlns:a16="http://schemas.microsoft.com/office/drawing/2014/main" id="{44ABB701-4915-4429-A5AF-3EA314FDC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001963"/>
            <a:ext cx="8569325" cy="385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7AEC1A5-5A9E-4665-9E46-66552C59E2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3118" y="34293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3CAB915E-F237-487F-BE45-34954B9EB2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Další metody v audiologii</a:t>
            </a:r>
          </a:p>
        </p:txBody>
      </p:sp>
      <p:sp>
        <p:nvSpPr>
          <p:cNvPr id="49155" name="Zástupný symbol pro obsah 2">
            <a:extLst>
              <a:ext uri="{FF2B5EF4-FFF2-40B4-BE49-F238E27FC236}">
                <a16:creationId xmlns:a16="http://schemas.microsoft.com/office/drawing/2014/main" id="{F4C8C4B8-F3F5-4F6A-9E43-798C2C7CA62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800" b="1" dirty="0" err="1"/>
              <a:t>Otoakustická</a:t>
            </a:r>
            <a:r>
              <a:rPr lang="cs-CZ" altLang="cs-CZ" sz="2800" b="1" dirty="0"/>
              <a:t> emise </a:t>
            </a:r>
            <a:r>
              <a:rPr lang="cs-CZ" altLang="cs-CZ" sz="2800" dirty="0"/>
              <a:t>– viz přednáška o biofyzice sluchu</a:t>
            </a:r>
          </a:p>
          <a:p>
            <a:pPr eaLnBrk="1" hangingPunct="1"/>
            <a:r>
              <a:rPr lang="cs-CZ" altLang="cs-CZ" sz="2800" dirty="0"/>
              <a:t>Měření </a:t>
            </a:r>
            <a:r>
              <a:rPr lang="cs-CZ" altLang="cs-CZ" sz="2800" b="1" dirty="0"/>
              <a:t>evokovaných potenciálů </a:t>
            </a:r>
            <a:r>
              <a:rPr lang="cs-CZ" altLang="cs-CZ" sz="2800" dirty="0"/>
              <a:t>– objektivní ověření přenosu sluchové informace do mozku</a:t>
            </a:r>
          </a:p>
          <a:p>
            <a:pPr eaLnBrk="1" hangingPunct="1"/>
            <a:r>
              <a:rPr lang="cs-CZ" altLang="cs-CZ" sz="2800" b="1" dirty="0" err="1"/>
              <a:t>Tympanometrie</a:t>
            </a:r>
            <a:r>
              <a:rPr lang="cs-CZ" altLang="cs-CZ" sz="2800" dirty="0"/>
              <a:t> – ověření přenosu akustické energie do středního ucha pomocí odraženého tónu o frekvenci 226 Hz. Testuje se vlastně pružnost bubínku a navazujícího systému kůstek.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9E21096-7EA5-47C3-A2A8-F6F55AF7E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3118" y="27463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54CA59D5-DF18-48EE-B046-F575552185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986463" cy="92075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Kochleární implantát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B8D99391-EB44-4A8A-8F0A-B05253B9FB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5229225"/>
            <a:ext cx="8218488" cy="13684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V posledních cca dvaceti letech je k dispozici metoda umožňující částečnou náhradu slyšení především u dětí se zachovanou funkcí sluchového nervu - </a:t>
            </a:r>
            <a:r>
              <a:rPr lang="cs-CZ" altLang="cs-CZ" sz="2000" b="1" dirty="0"/>
              <a:t>kochleární implantát</a:t>
            </a:r>
            <a:r>
              <a:rPr lang="cs-CZ" altLang="cs-CZ" sz="2000" dirty="0"/>
              <a:t> - systém elektrod implantovaný do hlemýždě, který dráždí impulsy z tzv. řečového procesoru sluchový nerv a tak částečně nahrazuje C. orgán. </a:t>
            </a:r>
          </a:p>
        </p:txBody>
      </p:sp>
      <p:pic>
        <p:nvPicPr>
          <p:cNvPr id="50180" name="Picture 4" descr="ear implant diagram">
            <a:extLst>
              <a:ext uri="{FF2B5EF4-FFF2-40B4-BE49-F238E27FC236}">
                <a16:creationId xmlns:a16="http://schemas.microsoft.com/office/drawing/2014/main" id="{C3B0F243-FB59-4CBE-BC59-0D84A7704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195388"/>
            <a:ext cx="5688012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>
            <a:extLst>
              <a:ext uri="{FF2B5EF4-FFF2-40B4-BE49-F238E27FC236}">
                <a16:creationId xmlns:a16="http://schemas.microsoft.com/office/drawing/2014/main" id="{430511F3-58D7-4AC2-8DD0-7CB5FCF4D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7813" y="260350"/>
            <a:ext cx="22336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/>
              <a:t>http://www.accessexcellence.org/AB/BA/biochip3.html</a:t>
            </a:r>
          </a:p>
        </p:txBody>
      </p:sp>
      <p:pic>
        <p:nvPicPr>
          <p:cNvPr id="50182" name="Picture 7" descr="VÃ½sledek obrÃ¡zku pro kochleÃ¡rnÃ­ implantÃ¡t">
            <a:extLst>
              <a:ext uri="{FF2B5EF4-FFF2-40B4-BE49-F238E27FC236}">
                <a16:creationId xmlns:a16="http://schemas.microsoft.com/office/drawing/2014/main" id="{8180D31B-24B0-40C3-94B8-12CB3F2FD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579688"/>
            <a:ext cx="32099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534CD8-4D68-4950-8A09-CF88E9E78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652" y="1556792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B6706B0-1B9C-40A4-BED8-958806BF44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23728" y="157397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09981DE8-E3E7-48F0-ABDD-F0F43573E1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836613"/>
            <a:ext cx="8135938" cy="4968875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Autoři: </a:t>
            </a:r>
            <a:br>
              <a:rPr lang="cs-CZ" altLang="cs-CZ" sz="3200" dirty="0"/>
            </a:br>
            <a:r>
              <a:rPr lang="cs-CZ" altLang="cs-CZ" sz="3200" b="1" dirty="0"/>
              <a:t>Vojtěch Mornstein, Lenka </a:t>
            </a:r>
            <a:r>
              <a:rPr lang="cs-CZ" altLang="cs-CZ" sz="3200" b="1" dirty="0" err="1"/>
              <a:t>Forýtková</a:t>
            </a:r>
            <a:br>
              <a:rPr lang="cs-CZ" altLang="cs-CZ" sz="3200" dirty="0"/>
            </a:br>
            <a:br>
              <a:rPr lang="cs-CZ" altLang="cs-CZ" sz="3200" dirty="0"/>
            </a:br>
            <a:r>
              <a:rPr lang="cs-CZ" altLang="cs-CZ" sz="3200" dirty="0"/>
              <a:t>Obsahová spolupráce: </a:t>
            </a:r>
            <a:br>
              <a:rPr lang="cs-CZ" altLang="cs-CZ" sz="3200" dirty="0"/>
            </a:br>
            <a:r>
              <a:rPr lang="cs-CZ" altLang="cs-CZ" sz="3200" b="1" dirty="0"/>
              <a:t>Ivo Hrazdira, Carmel J. Caruana</a:t>
            </a:r>
            <a:br>
              <a:rPr lang="cs-CZ" altLang="cs-CZ" sz="3200" dirty="0"/>
            </a:br>
            <a:br>
              <a:rPr lang="cs-CZ" altLang="cs-CZ" sz="3200" dirty="0"/>
            </a:br>
            <a:br>
              <a:rPr lang="cs-CZ" altLang="cs-CZ" sz="3200" dirty="0"/>
            </a:br>
            <a:br>
              <a:rPr lang="cs-CZ" altLang="cs-CZ" sz="3200" dirty="0"/>
            </a:br>
            <a:r>
              <a:rPr lang="cs-CZ" altLang="cs-CZ" sz="3200" dirty="0"/>
              <a:t>Poslední revize a ozvučení: duben 2020</a:t>
            </a: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90F37266-CE9B-40DB-A7A6-46B7E5348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75" y="5805263"/>
            <a:ext cx="1249982" cy="96941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2FE5116-CBA5-4AC6-BC6E-A2CB52EE05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cs-CZ" altLang="cs-CZ" sz="4000"/>
              <a:t>Ostrost zraku</a:t>
            </a:r>
            <a:endParaRPr lang="en-GB" altLang="cs-CZ" sz="400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35EC5827-CF20-4BF2-947E-D4C107FAB3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642350" cy="54721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cs-CZ" sz="2600" dirty="0" err="1"/>
              <a:t>Defini</a:t>
            </a:r>
            <a:r>
              <a:rPr lang="cs-CZ" altLang="cs-CZ" sz="2600" dirty="0" err="1"/>
              <a:t>ce</a:t>
            </a:r>
            <a:r>
              <a:rPr lang="en-GB" altLang="cs-CZ" sz="2600" dirty="0"/>
              <a:t>: </a:t>
            </a:r>
            <a:r>
              <a:rPr lang="cs-CZ" altLang="cs-CZ" sz="2600" dirty="0"/>
              <a:t>zřetelnost a ostrost vidění</a:t>
            </a:r>
            <a:r>
              <a:rPr lang="en-GB" altLang="cs-CZ" sz="2600" dirty="0"/>
              <a:t> </a:t>
            </a:r>
            <a:endParaRPr lang="cs-CZ" altLang="cs-CZ" sz="26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600" dirty="0"/>
              <a:t>Pro vyšetřování ostrosti zraku jsou používány </a:t>
            </a:r>
            <a:r>
              <a:rPr lang="cs-CZ" altLang="cs-CZ" sz="2600" b="1" dirty="0" err="1"/>
              <a:t>Snellenovy</a:t>
            </a:r>
            <a:r>
              <a:rPr lang="cs-CZ" altLang="cs-CZ" sz="2600" b="1" dirty="0"/>
              <a:t> optotypy</a:t>
            </a:r>
            <a:r>
              <a:rPr lang="cs-CZ" altLang="cs-CZ" sz="2600" dirty="0"/>
              <a:t> pojmenované dle nizozemského oftalmologa</a:t>
            </a:r>
            <a:r>
              <a:rPr lang="en-GB" altLang="cs-CZ" sz="2600" dirty="0"/>
              <a:t> Hermann</a:t>
            </a:r>
            <a:r>
              <a:rPr lang="cs-CZ" altLang="cs-CZ" sz="2600" dirty="0"/>
              <a:t>a</a:t>
            </a:r>
            <a:r>
              <a:rPr lang="en-GB" altLang="cs-CZ" sz="2600" dirty="0"/>
              <a:t> Snellen</a:t>
            </a:r>
            <a:r>
              <a:rPr lang="cs-CZ" altLang="cs-CZ" sz="2600" dirty="0"/>
              <a:t>a</a:t>
            </a:r>
            <a:r>
              <a:rPr lang="en-GB" altLang="cs-CZ" sz="2600" b="1" dirty="0"/>
              <a:t> </a:t>
            </a:r>
            <a:r>
              <a:rPr lang="en-GB" altLang="cs-CZ" sz="2600" dirty="0"/>
              <a:t>(1834–1908)</a:t>
            </a:r>
            <a:r>
              <a:rPr lang="cs-CZ" altLang="cs-CZ" sz="2600" dirty="0"/>
              <a:t>, který je vytvořil a začal používat pro vyšetřování ostrosti zraku u krátkozrakosti</a:t>
            </a:r>
            <a:r>
              <a:rPr lang="en-GB" altLang="cs-CZ" sz="2600" dirty="0"/>
              <a:t>. 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600" dirty="0"/>
              <a:t>Optotypy se vyrábějí pro pozorovací vzdálenost</a:t>
            </a:r>
            <a:r>
              <a:rPr lang="en-GB" altLang="cs-CZ" sz="2600" dirty="0"/>
              <a:t> 4, 5 a 6 m</a:t>
            </a:r>
            <a:r>
              <a:rPr lang="cs-CZ" altLang="cs-CZ" sz="2600" dirty="0"/>
              <a:t> (vytištěné, skříňové, promítané, LCD panely). Zrakovou ostrost (</a:t>
            </a:r>
            <a:r>
              <a:rPr lang="cs-CZ" altLang="cs-CZ" sz="2600" dirty="0" err="1"/>
              <a:t>visus</a:t>
            </a:r>
            <a:r>
              <a:rPr lang="cs-CZ" altLang="cs-CZ" sz="2600" dirty="0"/>
              <a:t>) vyjadřujeme pomocí zlomku, v jehož čitateli je pozorovací vzdálenost v metrech a ve jmenovateli číslo řádku s ještě rozlišitelnými symboly</a:t>
            </a:r>
            <a:r>
              <a:rPr lang="en-GB" altLang="cs-CZ" sz="2600" dirty="0"/>
              <a:t> (</a:t>
            </a:r>
            <a:r>
              <a:rPr lang="cs-CZ" altLang="cs-CZ" sz="2600" dirty="0"/>
              <a:t>např. </a:t>
            </a:r>
            <a:r>
              <a:rPr lang="en-GB" altLang="cs-CZ" sz="2600" dirty="0"/>
              <a:t>6/18</a:t>
            </a:r>
            <a:r>
              <a:rPr lang="cs-CZ" altLang="cs-CZ" sz="2600" dirty="0"/>
              <a:t> znamená </a:t>
            </a:r>
            <a:r>
              <a:rPr lang="cs-CZ" altLang="cs-CZ" sz="2600" dirty="0" err="1"/>
              <a:t>visus</a:t>
            </a:r>
            <a:r>
              <a:rPr lang="cs-CZ" altLang="cs-CZ" sz="2600" dirty="0"/>
              <a:t> snížený na jednu třetinu, zlomek nekrátíme</a:t>
            </a:r>
            <a:r>
              <a:rPr lang="en-GB" altLang="cs-CZ" sz="2600" dirty="0"/>
              <a:t>).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600" dirty="0"/>
              <a:t>Osoba s visem </a:t>
            </a:r>
            <a:r>
              <a:rPr lang="en-GB" altLang="cs-CZ" sz="2600" b="1" dirty="0"/>
              <a:t>6/6 </a:t>
            </a:r>
            <a:r>
              <a:rPr lang="cs-CZ" altLang="cs-CZ" sz="2600" dirty="0"/>
              <a:t>je schopna svým okem rozpoznat právě takový symbol, který zaujímá pozorovací úhel</a:t>
            </a:r>
            <a:r>
              <a:rPr lang="en-GB" altLang="cs-CZ" sz="2600" dirty="0"/>
              <a:t> </a:t>
            </a:r>
            <a:r>
              <a:rPr lang="en-GB" altLang="cs-CZ" sz="2600" i="1" dirty="0"/>
              <a:t>5 </a:t>
            </a:r>
            <a:r>
              <a:rPr lang="en-GB" altLang="cs-CZ" sz="2600" i="1" dirty="0" err="1"/>
              <a:t>minut</a:t>
            </a:r>
            <a:r>
              <a:rPr lang="en-GB" altLang="cs-CZ" sz="2600" dirty="0"/>
              <a:t> (</a:t>
            </a:r>
            <a:r>
              <a:rPr lang="en-GB" altLang="cs-CZ" sz="2600" i="1" dirty="0"/>
              <a:t>5'</a:t>
            </a:r>
            <a:r>
              <a:rPr lang="en-GB" altLang="cs-CZ" sz="2600" dirty="0"/>
              <a:t>). </a:t>
            </a:r>
            <a:r>
              <a:rPr lang="cs-CZ" altLang="cs-CZ" sz="2600" dirty="0"/>
              <a:t>Detail symbolu odpovídá úhlu 1</a:t>
            </a:r>
            <a:r>
              <a:rPr lang="en-GB" altLang="cs-CZ" sz="2600" i="1" dirty="0"/>
              <a:t>'</a:t>
            </a:r>
            <a:r>
              <a:rPr lang="cs-CZ" altLang="cs-CZ" sz="2600" i="1" dirty="0"/>
              <a:t>.</a:t>
            </a:r>
            <a:endParaRPr lang="en-GB" altLang="cs-CZ" sz="2600" i="1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6D34D6-CEDB-4302-8D4E-6120FF9BD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11969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0C6C838-3555-4C35-904B-7208AE294F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24300" y="274638"/>
            <a:ext cx="4762500" cy="1143000"/>
          </a:xfrm>
        </p:spPr>
        <p:txBody>
          <a:bodyPr/>
          <a:lstStyle/>
          <a:p>
            <a:pPr eaLnBrk="1" hangingPunct="1"/>
            <a:r>
              <a:rPr lang="cs-CZ" altLang="cs-CZ" sz="4000"/>
              <a:t>Snellenovy optotypy</a:t>
            </a:r>
            <a:endParaRPr lang="en-GB" altLang="cs-CZ" sz="4000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1A0D16A3-7559-42F5-BBC6-A4288F637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3078163"/>
            <a:ext cx="18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sz="40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9220" name="Picture 5" descr="opt, num,">
            <a:extLst>
              <a:ext uri="{FF2B5EF4-FFF2-40B4-BE49-F238E27FC236}">
                <a16:creationId xmlns:a16="http://schemas.microsoft.com/office/drawing/2014/main" id="{C409A690-0428-47AC-ADAC-23812A405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1192213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opt, type">
            <a:extLst>
              <a:ext uri="{FF2B5EF4-FFF2-40B4-BE49-F238E27FC236}">
                <a16:creationId xmlns:a16="http://schemas.microsoft.com/office/drawing/2014/main" id="{3A4D2FA2-D9D3-4787-BC56-95558EE97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119380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 descr="opt,hook">
            <a:extLst>
              <a:ext uri="{FF2B5EF4-FFF2-40B4-BE49-F238E27FC236}">
                <a16:creationId xmlns:a16="http://schemas.microsoft.com/office/drawing/2014/main" id="{28D0E2A1-0E7C-44A6-82BE-D017ED0A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86000"/>
            <a:ext cx="1243013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 descr="opt">
            <a:extLst>
              <a:ext uri="{FF2B5EF4-FFF2-40B4-BE49-F238E27FC236}">
                <a16:creationId xmlns:a16="http://schemas.microsoft.com/office/drawing/2014/main" id="{DA408E9E-7C0B-4998-8573-50B79A62B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86000"/>
            <a:ext cx="114300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9" descr="gima_1">
            <a:extLst>
              <a:ext uri="{FF2B5EF4-FFF2-40B4-BE49-F238E27FC236}">
                <a16:creationId xmlns:a16="http://schemas.microsoft.com/office/drawing/2014/main" id="{1EE939D2-FEB6-41D7-AB3C-2A8739C3B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52600"/>
            <a:ext cx="314483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0" descr="SouvisejÃ­cÃ­ obrÃ¡zek">
            <a:extLst>
              <a:ext uri="{FF2B5EF4-FFF2-40B4-BE49-F238E27FC236}">
                <a16:creationId xmlns:a16="http://schemas.microsoft.com/office/drawing/2014/main" id="{E39A6DFD-4BE7-4531-8E04-82C793608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60325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15A9C8A-4713-4827-A555-B3BA7B4BB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80618" y="1481813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39E3165-21D6-44FA-87B1-D8B0CD261A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42733" y="148181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284C8CD0-089A-4600-A5B7-D323AD69BE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1963" y="6308725"/>
            <a:ext cx="8218487" cy="433388"/>
          </a:xfrm>
        </p:spPr>
        <p:txBody>
          <a:bodyPr/>
          <a:lstStyle/>
          <a:p>
            <a:r>
              <a:rPr lang="cs-CZ" altLang="cs-CZ" sz="1400"/>
              <a:t>https://is.muni.cz/do/rect/el/estud/lf/js16/refrakcni_vady/web/pages/03-naturalni-zrakova-ostrost.html</a:t>
            </a:r>
          </a:p>
        </p:txBody>
      </p:sp>
      <p:pic>
        <p:nvPicPr>
          <p:cNvPr id="11267" name="Picture 2" descr="PÅÃ­klad Jaegerovy tabulky">
            <a:extLst>
              <a:ext uri="{FF2B5EF4-FFF2-40B4-BE49-F238E27FC236}">
                <a16:creationId xmlns:a16="http://schemas.microsoft.com/office/drawing/2014/main" id="{FE96AADD-3B44-4962-8FA6-1DE76EDCA2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0813" y="1052513"/>
            <a:ext cx="5689600" cy="5073650"/>
          </a:xfrm>
          <a:noFill/>
        </p:spPr>
      </p:pic>
      <p:sp>
        <p:nvSpPr>
          <p:cNvPr id="11268" name="TextovéPole 1">
            <a:extLst>
              <a:ext uri="{FF2B5EF4-FFF2-40B4-BE49-F238E27FC236}">
                <a16:creationId xmlns:a16="http://schemas.microsoft.com/office/drawing/2014/main" id="{F95512F2-DBC6-4EDE-B81D-A506164D1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975" y="239713"/>
            <a:ext cx="62658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3600"/>
              <a:t>Vyšetřování dalekozrakosti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3BF63C-1BD8-4D35-906C-51300E276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8088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0078491-1BC2-4137-93EF-0399D0AA2E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cs-CZ" altLang="cs-CZ" sz="4000"/>
              <a:t>Ametropie – vady optického systému oka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9DBB7426-5AE1-4704-BBB7-2E97233A2C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 b="1"/>
              <a:t>Emetropie: </a:t>
            </a:r>
            <a:r>
              <a:rPr lang="cs-CZ" altLang="cs-CZ" sz="2800"/>
              <a:t>normální (“emetropické”) oko zobrazuje bodově a obrazy jsou promítány na sítnici. </a:t>
            </a:r>
            <a:endParaRPr lang="cs-CZ" altLang="cs-CZ" sz="2800" b="1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800" b="1"/>
              <a:t>Ametropie:</a:t>
            </a:r>
            <a:r>
              <a:rPr lang="cs-CZ" altLang="cs-CZ" sz="2800"/>
              <a:t> Jestliže obrazové ohnisko neleží na sítnici nebo oko nezobrazuje bodově (oko je ametropické, člověk postižený touto vadou je ametrop).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800"/>
              <a:t>Můžeme rozlišit dva hlavní druhy ametropie: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/>
              <a:t>sférickou (krátkozrakost a dalekozrakost</a:t>
            </a:r>
            <a:r>
              <a:rPr lang="cs-CZ" altLang="cs-CZ" sz="2400">
                <a:cs typeface="Times New Roman" panose="02020603050405020304" pitchFamily="18" charset="0"/>
              </a:rPr>
              <a:t>)</a:t>
            </a:r>
            <a:endParaRPr lang="cs-CZ" altLang="cs-CZ" sz="2400"/>
          </a:p>
          <a:p>
            <a:pPr lvl="1" eaLnBrk="1" hangingPunct="1">
              <a:lnSpc>
                <a:spcPct val="90000"/>
              </a:lnSpc>
            </a:pPr>
            <a:r>
              <a:rPr lang="cs-CZ" altLang="cs-CZ" sz="2400"/>
              <a:t>asférickou (astigmatismus)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B7D2C6E-E98B-466C-BF81-FF90CDAF6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3118" y="16002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878B8B2-DD8E-4199-AB89-B14DD477F2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6096000" cy="9604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/>
              <a:t>Za normálních okolností může oko promítnout obraz přesně na sítnici</a:t>
            </a:r>
            <a:r>
              <a:rPr lang="en-GB" altLang="cs-CZ" sz="2800"/>
              <a:t>: </a:t>
            </a:r>
            <a:endParaRPr lang="en-GB" altLang="cs-CZ" sz="200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89EC0204-7E9E-47CA-A6EF-6AE0FC8D86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cs-CZ" altLang="cs-CZ" sz="4000"/>
              <a:t>Normální oko</a:t>
            </a:r>
            <a:endParaRPr lang="en-GB" altLang="cs-CZ" sz="4000"/>
          </a:p>
        </p:txBody>
      </p:sp>
      <p:pic>
        <p:nvPicPr>
          <p:cNvPr id="14340" name="Picture 4" descr="vision11">
            <a:extLst>
              <a:ext uri="{FF2B5EF4-FFF2-40B4-BE49-F238E27FC236}">
                <a16:creationId xmlns:a16="http://schemas.microsoft.com/office/drawing/2014/main" id="{DE16D69A-ABD5-4BA3-9D74-31B90BD04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590800"/>
            <a:ext cx="62547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>
            <a:extLst>
              <a:ext uri="{FF2B5EF4-FFF2-40B4-BE49-F238E27FC236}">
                <a16:creationId xmlns:a16="http://schemas.microsoft.com/office/drawing/2014/main" id="{82613F0C-8B88-4A79-B831-8FFCD73B7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876925"/>
            <a:ext cx="28797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(tato projekce je totálně špatně namalovaná, ale obrázek je moc hezký!)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ED0743-3470-403B-907E-066E6772C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75066" y="609600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B9D4907-9209-463D-97A0-37E782648E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5828" y="16000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74CF4E20-C571-437C-BE22-B09D60A15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964613" cy="1143000"/>
          </a:xfrm>
        </p:spPr>
        <p:txBody>
          <a:bodyPr/>
          <a:lstStyle/>
          <a:p>
            <a:pPr eaLnBrk="1" hangingPunct="1"/>
            <a:r>
              <a:rPr lang="cs-CZ" altLang="cs-CZ" sz="4000"/>
              <a:t>Sférické ametropie</a:t>
            </a:r>
            <a:r>
              <a:rPr lang="en-GB" altLang="cs-CZ" sz="4000"/>
              <a:t>:</a:t>
            </a:r>
            <a:br>
              <a:rPr lang="en-GB" altLang="cs-CZ" sz="4000"/>
            </a:br>
            <a:r>
              <a:rPr lang="en-GB" altLang="cs-CZ" sz="4000"/>
              <a:t> </a:t>
            </a:r>
            <a:r>
              <a:rPr lang="cs-CZ" altLang="cs-CZ" sz="4000"/>
              <a:t>Krátkozrakost a dalekozrakost</a:t>
            </a:r>
            <a:endParaRPr lang="en-GB" altLang="cs-CZ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407457F-B7E7-4FD6-8059-57471E2AC0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484313"/>
            <a:ext cx="8713788" cy="51133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>
                <a:cs typeface="Arial" panose="020B0604020202020204" pitchFamily="34" charset="0"/>
              </a:rPr>
              <a:t>Krátkozrakost (myopie): </a:t>
            </a:r>
            <a:r>
              <a:rPr lang="cs-CZ" altLang="cs-CZ" sz="2400">
                <a:cs typeface="Arial" panose="020B0604020202020204" pitchFamily="34" charset="0"/>
              </a:rPr>
              <a:t>blízké předměty jsou viděny dobře, problém je s viděním do dálky. Světelné paprsky přicházející z velké vzdálenosti jsou soustřeďovány do ohniska před sítnicí. Může to být způsobeno příliš velkou délkou očního bulbu nebo příliš velkou optickou mohutností oka. Korekce je prováděna </a:t>
            </a:r>
            <a:r>
              <a:rPr lang="cs-CZ" altLang="cs-CZ" sz="2400" b="1">
                <a:cs typeface="Arial" panose="020B0604020202020204" pitchFamily="34" charset="0"/>
              </a:rPr>
              <a:t>konkávními</a:t>
            </a:r>
            <a:r>
              <a:rPr lang="cs-CZ" altLang="cs-CZ" sz="2400">
                <a:cs typeface="Arial" panose="020B0604020202020204" pitchFamily="34" charset="0"/>
              </a:rPr>
              <a:t> </a:t>
            </a:r>
            <a:r>
              <a:rPr lang="cs-CZ" altLang="cs-CZ" sz="2400" b="1">
                <a:cs typeface="Arial" panose="020B0604020202020204" pitchFamily="34" charset="0"/>
              </a:rPr>
              <a:t>(rozptylnými)</a:t>
            </a:r>
            <a:r>
              <a:rPr lang="cs-CZ" altLang="cs-CZ" sz="2400">
                <a:cs typeface="Arial" panose="020B0604020202020204" pitchFamily="34" charset="0"/>
              </a:rPr>
              <a:t> čočkami</a:t>
            </a:r>
            <a:r>
              <a:rPr lang="cs-CZ" altLang="cs-CZ" sz="2400" b="1">
                <a:cs typeface="Arial" panose="020B0604020202020204" pitchFamily="34" charset="0"/>
              </a:rPr>
              <a:t>.</a:t>
            </a:r>
            <a:r>
              <a:rPr lang="cs-CZ" altLang="cs-CZ" sz="2400">
                <a:cs typeface="Arial" panose="020B0604020202020204" pitchFamily="34" charset="0"/>
              </a:rPr>
              <a:t> Tyto čočky zvyšují rozbíhavost (snižují sbíhavost) paprsků vstupujících do oka.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 b="1">
                <a:cs typeface="Arial" panose="020B0604020202020204" pitchFamily="34" charset="0"/>
              </a:rPr>
              <a:t>Dalekozrakost (hyperopie, hypermetropie):</a:t>
            </a:r>
            <a:r>
              <a:rPr lang="cs-CZ" altLang="cs-CZ" sz="2400">
                <a:cs typeface="Arial" panose="020B0604020202020204" pitchFamily="34" charset="0"/>
              </a:rPr>
              <a:t> vzdálené předměty jsou viděny lépe než předměty blízké. Světelné paprsky přicházející z velké vzdálenosti jsou soustřeďovány do ohniska za sítnicí. Může to být způsobeno příliš krátkou délkou očního bulbu nebo příliš malou optickou mohutností oka. Korekce je prováděna </a:t>
            </a:r>
            <a:r>
              <a:rPr lang="cs-CZ" altLang="cs-CZ" sz="2400" b="1">
                <a:cs typeface="Arial" panose="020B0604020202020204" pitchFamily="34" charset="0"/>
              </a:rPr>
              <a:t>konvexními (spojnými)</a:t>
            </a:r>
            <a:r>
              <a:rPr lang="cs-CZ" altLang="cs-CZ" sz="2400">
                <a:cs typeface="Arial" panose="020B0604020202020204" pitchFamily="34" charset="0"/>
              </a:rPr>
              <a:t> čočkami. Tyto čočky snižují rozbíhavost (zvyšují sbíhavost) paprsků vstupujících do oka.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6DCB5F7-CD64-4759-B856-9C97125924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36639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34C7E85-06EF-4E0B-A0C0-342801F9C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>
                <a:solidFill>
                  <a:schemeClr val="tx1"/>
                </a:solidFill>
              </a:rPr>
              <a:t>Krátkozrakost</a:t>
            </a:r>
            <a:r>
              <a:rPr lang="en-GB" altLang="cs-CZ" sz="4000">
                <a:solidFill>
                  <a:schemeClr val="tx1"/>
                </a:solidFill>
                <a:cs typeface="Arial" panose="020B0604020202020204" pitchFamily="34" charset="0"/>
              </a:rPr>
              <a:t> (</a:t>
            </a:r>
            <a:r>
              <a:rPr lang="cs-CZ" altLang="cs-CZ" sz="4000">
                <a:solidFill>
                  <a:schemeClr val="tx1"/>
                </a:solidFill>
                <a:cs typeface="Arial" panose="020B0604020202020204" pitchFamily="34" charset="0"/>
              </a:rPr>
              <a:t>myopie</a:t>
            </a:r>
            <a:r>
              <a:rPr lang="en-GB" altLang="cs-CZ" sz="400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3800C5C2-93ED-4313-ABF4-768CA6672C8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br>
              <a:rPr lang="en-GB" altLang="cs-CZ" sz="2800">
                <a:solidFill>
                  <a:srgbClr val="000000"/>
                </a:solidFill>
                <a:cs typeface="Arial" panose="020B0604020202020204" pitchFamily="34" charset="0"/>
              </a:rPr>
            </a:br>
            <a:br>
              <a:rPr lang="en-GB" altLang="cs-CZ" sz="2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en-GB" altLang="cs-CZ" sz="2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8436" name="Picture 8" descr="myopie">
            <a:extLst>
              <a:ext uri="{FF2B5EF4-FFF2-40B4-BE49-F238E27FC236}">
                <a16:creationId xmlns:a16="http://schemas.microsoft.com/office/drawing/2014/main" id="{25441752-F61B-4E16-86E7-6D3B62B5DF43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4437063"/>
            <a:ext cx="2551112" cy="1147762"/>
          </a:xfrm>
          <a:noFill/>
        </p:spPr>
      </p:pic>
      <p:sp>
        <p:nvSpPr>
          <p:cNvPr id="18437" name="Rectangle 4">
            <a:extLst>
              <a:ext uri="{FF2B5EF4-FFF2-40B4-BE49-F238E27FC236}">
                <a16:creationId xmlns:a16="http://schemas.microsoft.com/office/drawing/2014/main" id="{7A2C4C00-45D0-4077-B045-3FE7779EB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463" y="2533650"/>
            <a:ext cx="3514725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8438" name="Rectangle 5">
            <a:extLst>
              <a:ext uri="{FF2B5EF4-FFF2-40B4-BE49-F238E27FC236}">
                <a16:creationId xmlns:a16="http://schemas.microsoft.com/office/drawing/2014/main" id="{DA076A0D-8F53-4840-92CB-F41D2FE92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514600"/>
            <a:ext cx="357187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cs-CZ" altLang="cs-CZ" sz="900">
                <a:solidFill>
                  <a:srgbClr val="000000"/>
                </a:solidFill>
                <a:cs typeface="Arial" panose="020B0604020202020204" pitchFamily="34" charset="0"/>
              </a:rPr>
            </a:br>
            <a:br>
              <a:rPr lang="cs-CZ" altLang="cs-CZ" sz="9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800"/>
          </a:p>
        </p:txBody>
      </p:sp>
      <p:pic>
        <p:nvPicPr>
          <p:cNvPr id="18439" name="Picture 7" descr="http://static.howstuffworks.com/gif/vision12.gif">
            <a:extLst>
              <a:ext uri="{FF2B5EF4-FFF2-40B4-BE49-F238E27FC236}">
                <a16:creationId xmlns:a16="http://schemas.microsoft.com/office/drawing/2014/main" id="{93E4254F-0D69-41D6-B5A1-415175BD1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84375"/>
            <a:ext cx="4465638" cy="3736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0" descr="pohled_myop">
            <a:extLst>
              <a:ext uri="{FF2B5EF4-FFF2-40B4-BE49-F238E27FC236}">
                <a16:creationId xmlns:a16="http://schemas.microsoft.com/office/drawing/2014/main" id="{8F9AB5D3-FCE1-4D3F-8CF0-16B751DEF222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557338"/>
            <a:ext cx="3167062" cy="2084387"/>
          </a:xfrm>
          <a:noFill/>
        </p:spPr>
      </p:pic>
      <p:sp>
        <p:nvSpPr>
          <p:cNvPr id="18441" name="Text Box 13">
            <a:extLst>
              <a:ext uri="{FF2B5EF4-FFF2-40B4-BE49-F238E27FC236}">
                <a16:creationId xmlns:a16="http://schemas.microsoft.com/office/drawing/2014/main" id="{147F99E1-8709-4AF7-9272-94E340F57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1844675"/>
            <a:ext cx="14382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sítnice</a:t>
            </a:r>
          </a:p>
        </p:txBody>
      </p:sp>
      <p:sp>
        <p:nvSpPr>
          <p:cNvPr id="18442" name="Line 14">
            <a:extLst>
              <a:ext uri="{FF2B5EF4-FFF2-40B4-BE49-F238E27FC236}">
                <a16:creationId xmlns:a16="http://schemas.microsoft.com/office/drawing/2014/main" id="{03A37376-595F-495F-AF65-A01E0F1C779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1863" y="2133600"/>
            <a:ext cx="1944687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3" name="Text Box 15">
            <a:extLst>
              <a:ext uri="{FF2B5EF4-FFF2-40B4-BE49-F238E27FC236}">
                <a16:creationId xmlns:a16="http://schemas.microsoft.com/office/drawing/2014/main" id="{DA29DBB5-44BA-42A6-87E4-5895ADCB2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188" y="3429000"/>
            <a:ext cx="1296987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Obrazové ohnisko</a:t>
            </a:r>
          </a:p>
        </p:txBody>
      </p:sp>
      <p:sp>
        <p:nvSpPr>
          <p:cNvPr id="18444" name="Text Box 16">
            <a:extLst>
              <a:ext uri="{FF2B5EF4-FFF2-40B4-BE49-F238E27FC236}">
                <a16:creationId xmlns:a16="http://schemas.microsoft.com/office/drawing/2014/main" id="{6A2925DD-B5EC-4891-BBE2-435B390CF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5157788"/>
            <a:ext cx="1584325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>
                <a:solidFill>
                  <a:srgbClr val="FF0000"/>
                </a:solidFill>
              </a:rPr>
              <a:t>rozptylka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79B683-713A-4320-A076-9113C4ED8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44681" y="806129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827546-256E-42FA-8FDD-6558E9ABE1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89131" y="167084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5c23b46d-fec4-4ee3-9e8f-69b36d09a51a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1344</Words>
  <Application>Microsoft Office PowerPoint</Application>
  <PresentationFormat>Předvádění na obrazovce (4:3)</PresentationFormat>
  <Paragraphs>113</Paragraphs>
  <Slides>26</Slides>
  <Notes>24</Notes>
  <HiddenSlides>0</HiddenSlides>
  <MMClips>31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Arial</vt:lpstr>
      <vt:lpstr>Times New Roman</vt:lpstr>
      <vt:lpstr>Arial Black</vt:lpstr>
      <vt:lpstr>Wingdings</vt:lpstr>
      <vt:lpstr>Symbol</vt:lpstr>
      <vt:lpstr>Výchozí návrh</vt:lpstr>
      <vt:lpstr>Vyšetřování smyslového vnímání a pomůcky pro smyslově postižené</vt:lpstr>
      <vt:lpstr>Obsah přednášky</vt:lpstr>
      <vt:lpstr>Ostrost zraku</vt:lpstr>
      <vt:lpstr>Snellenovy optotypy</vt:lpstr>
      <vt:lpstr>https://is.muni.cz/do/rect/el/estud/lf/js16/refrakcni_vady/web/pages/03-naturalni-zrakova-ostrost.html</vt:lpstr>
      <vt:lpstr>Ametropie – vady optického systému oka</vt:lpstr>
      <vt:lpstr>Normální oko</vt:lpstr>
      <vt:lpstr>Sférické ametropie:  Krátkozrakost a dalekozrakost</vt:lpstr>
      <vt:lpstr>Krátkozrakost (myopie)</vt:lpstr>
      <vt:lpstr>Dalekozrakost (hyperopie, hypermetropie)</vt:lpstr>
      <vt:lpstr>Asférické ametropie (astigmatismus)</vt:lpstr>
      <vt:lpstr>Astigmatismus</vt:lpstr>
      <vt:lpstr>Astigmatismus</vt:lpstr>
      <vt:lpstr>Korekce astigmatismu</vt:lpstr>
      <vt:lpstr>Brýlová skla (čočky) – vrcholová lomivost</vt:lpstr>
      <vt:lpstr>Kontaktní čočky</vt:lpstr>
      <vt:lpstr>Prezentace aplikace PowerPoint</vt:lpstr>
      <vt:lpstr>Další metody vyšetření zraku</vt:lpstr>
      <vt:lpstr>Elektroretinografie (ERG)</vt:lpstr>
      <vt:lpstr>Retinální implantát</vt:lpstr>
      <vt:lpstr> Audiometrie – vyšetřování vad sluchu</vt:lpstr>
      <vt:lpstr>Dva typy sluchových poruch</vt:lpstr>
      <vt:lpstr>Korekce poruch slyšení</vt:lpstr>
      <vt:lpstr>Další metody v audiologii</vt:lpstr>
      <vt:lpstr>Kochleární implantát</vt:lpstr>
      <vt:lpstr>Autoři:  Vojtěch Mornstein, Lenka Forýtková  Obsahová spolupráce:  Ivo Hrazdira, Carmel J. Caruana    Poslední revize a ozvučení: duben 2020</vt:lpstr>
    </vt:vector>
  </TitlesOfParts>
  <Company>LF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otec</dc:creator>
  <cp:lastModifiedBy>Vojtěch Mornstein</cp:lastModifiedBy>
  <cp:revision>49</cp:revision>
  <dcterms:created xsi:type="dcterms:W3CDTF">2007-07-04T19:11:35Z</dcterms:created>
  <dcterms:modified xsi:type="dcterms:W3CDTF">2020-04-03T09:11:12Z</dcterms:modified>
</cp:coreProperties>
</file>