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1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64C7A5-2FCD-4821-9D86-6A452AFFD2CB}" v="1" dt="2020-02-27T14:09:08.3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14" d="100"/>
          <a:sy n="114" d="100"/>
        </p:scale>
        <p:origin x="156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ojtěch Wertich" userId="979c3f01-25ae-4c9e-a512-d63cb0df9f33" providerId="ADAL" clId="{8064C7A5-2FCD-4821-9D86-6A452AFFD2CB}"/>
    <pc:docChg chg="modSld">
      <pc:chgData name="Vojtěch Wertich" userId="979c3f01-25ae-4c9e-a512-d63cb0df9f33" providerId="ADAL" clId="{8064C7A5-2FCD-4821-9D86-6A452AFFD2CB}" dt="2020-02-27T14:09:15.357" v="2" actId="14100"/>
      <pc:docMkLst>
        <pc:docMk/>
      </pc:docMkLst>
      <pc:sldChg chg="modSp">
        <pc:chgData name="Vojtěch Wertich" userId="979c3f01-25ae-4c9e-a512-d63cb0df9f33" providerId="ADAL" clId="{8064C7A5-2FCD-4821-9D86-6A452AFFD2CB}" dt="2020-02-27T14:09:15.357" v="2" actId="14100"/>
        <pc:sldMkLst>
          <pc:docMk/>
          <pc:sldMk cId="4235314286" sldId="256"/>
        </pc:sldMkLst>
        <pc:picChg chg="mod">
          <ac:chgData name="Vojtěch Wertich" userId="979c3f01-25ae-4c9e-a512-d63cb0df9f33" providerId="ADAL" clId="{8064C7A5-2FCD-4821-9D86-6A452AFFD2CB}" dt="2020-02-27T14:09:15.357" v="2" actId="14100"/>
          <ac:picMkLst>
            <pc:docMk/>
            <pc:sldMk cId="4235314286" sldId="256"/>
            <ac:picMk id="7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20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325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735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445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134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01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7146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412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784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738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975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141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74637"/>
            <a:ext cx="7772400" cy="2276872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>
                <a:latin typeface="+mn-lt"/>
              </a:rPr>
              <a:t>GI231 </a:t>
            </a:r>
            <a:r>
              <a:rPr lang="en-GB" sz="4000" b="1" dirty="0">
                <a:latin typeface="+mn-lt"/>
              </a:rPr>
              <a:t>3D </a:t>
            </a:r>
            <a:r>
              <a:rPr lang="en-GB" sz="4000" b="1" dirty="0" err="1">
                <a:latin typeface="+mn-lt"/>
              </a:rPr>
              <a:t>modelování</a:t>
            </a:r>
            <a:r>
              <a:rPr lang="en-GB" sz="4000" b="1" dirty="0">
                <a:latin typeface="+mn-lt"/>
              </a:rPr>
              <a:t> v </a:t>
            </a:r>
            <a:r>
              <a:rPr lang="en-GB" sz="4000" b="1" dirty="0" err="1">
                <a:latin typeface="+mn-lt"/>
              </a:rPr>
              <a:t>programu</a:t>
            </a:r>
            <a:r>
              <a:rPr lang="en-GB" sz="4000" b="1" dirty="0">
                <a:latin typeface="+mn-lt"/>
              </a:rPr>
              <a:t> </a:t>
            </a:r>
            <a:r>
              <a:rPr lang="cs-CZ" sz="4000" b="1" dirty="0">
                <a:latin typeface="+mn-lt"/>
              </a:rPr>
              <a:t>Leapfrog</a:t>
            </a:r>
            <a:r>
              <a:rPr lang="en-GB" sz="4000" b="1" dirty="0">
                <a:latin typeface="+mn-lt"/>
              </a:rPr>
              <a:t> Geo</a:t>
            </a:r>
            <a:br>
              <a:rPr lang="cs-CZ" b="1" dirty="0">
                <a:latin typeface="+mn-lt"/>
              </a:rPr>
            </a:br>
            <a:endParaRPr lang="cs-CZ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2087" y="4221088"/>
            <a:ext cx="3488432" cy="1752600"/>
          </a:xfrm>
        </p:spPr>
        <p:txBody>
          <a:bodyPr/>
          <a:lstStyle/>
          <a:p>
            <a:pPr algn="l"/>
            <a:r>
              <a:rPr lang="cs-CZ" b="1" dirty="0">
                <a:solidFill>
                  <a:schemeClr val="tx1"/>
                </a:solidFill>
              </a:rPr>
              <a:t>Jakub Výravský</a:t>
            </a:r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Vojtěch Wertich</a:t>
            </a:r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Přemysl Pořádek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29425" y="4978972"/>
            <a:ext cx="1692958" cy="677183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6031471"/>
            <a:ext cx="2257425" cy="7239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941168"/>
            <a:ext cx="2040226" cy="1224136"/>
          </a:xfrm>
          <a:prstGeom prst="rect">
            <a:avLst/>
          </a:prstGeom>
        </p:spPr>
      </p:pic>
      <p:sp>
        <p:nvSpPr>
          <p:cNvPr id="10" name="Podnadpis 2"/>
          <p:cNvSpPr txBox="1">
            <a:spLocks/>
          </p:cNvSpPr>
          <p:nvPr/>
        </p:nvSpPr>
        <p:spPr>
          <a:xfrm>
            <a:off x="323529" y="2071104"/>
            <a:ext cx="3456384" cy="21499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b="1" dirty="0">
                <a:solidFill>
                  <a:schemeClr val="tx1"/>
                </a:solidFill>
              </a:rPr>
              <a:t>Lekce: </a:t>
            </a:r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Typy povrchů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9594" y="5656156"/>
            <a:ext cx="1018295" cy="1018295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6"/>
          <a:srcRect l="41321" t="9582" b="16959"/>
          <a:stretch/>
        </p:blipFill>
        <p:spPr>
          <a:xfrm>
            <a:off x="4067944" y="1126536"/>
            <a:ext cx="4647707" cy="3814632"/>
          </a:xfrm>
          <a:prstGeom prst="rect">
            <a:avLst/>
          </a:prstGeom>
        </p:spPr>
      </p:pic>
      <p:sp>
        <p:nvSpPr>
          <p:cNvPr id="12" name="Podnadpis 2"/>
          <p:cNvSpPr txBox="1">
            <a:spLocks/>
          </p:cNvSpPr>
          <p:nvPr/>
        </p:nvSpPr>
        <p:spPr>
          <a:xfrm>
            <a:off x="416225" y="6127960"/>
            <a:ext cx="3554463" cy="656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1" dirty="0">
                <a:solidFill>
                  <a:schemeClr val="tx1"/>
                </a:solidFill>
              </a:rPr>
              <a:t>Realizováno v rámci projektu </a:t>
            </a:r>
            <a:r>
              <a:rPr lang="en-GB" sz="1200" b="1" dirty="0">
                <a:solidFill>
                  <a:schemeClr val="tx1"/>
                </a:solidFill>
              </a:rPr>
              <a:t>MUNI/FR/1282/2015</a:t>
            </a:r>
            <a:r>
              <a:rPr lang="cs-CZ" sz="1200" b="1" dirty="0">
                <a:solidFill>
                  <a:schemeClr val="tx1"/>
                </a:solidFill>
              </a:rPr>
              <a:t> – Podpora praktické výuky ložiskové geologie inovací tří volitelných předmětů  </a:t>
            </a:r>
          </a:p>
        </p:txBody>
      </p:sp>
    </p:spTree>
    <p:extLst>
      <p:ext uri="{BB962C8B-B14F-4D97-AF65-F5344CB8AC3E}">
        <p14:creationId xmlns:p14="http://schemas.microsoft.com/office/powerpoint/2010/main" val="4235314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odnadpis 2"/>
          <p:cNvSpPr txBox="1">
            <a:spLocks/>
          </p:cNvSpPr>
          <p:nvPr/>
        </p:nvSpPr>
        <p:spPr>
          <a:xfrm>
            <a:off x="93390" y="44624"/>
            <a:ext cx="8957220" cy="724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400" b="1" dirty="0">
                <a:solidFill>
                  <a:schemeClr val="tx1"/>
                </a:solidFill>
              </a:rPr>
              <a:t>Lekce: Typy povrchů a </a:t>
            </a:r>
            <a:r>
              <a:rPr lang="cs-CZ" sz="1400" b="1" dirty="0" err="1">
                <a:solidFill>
                  <a:schemeClr val="tx1"/>
                </a:solidFill>
              </a:rPr>
              <a:t>weathering</a:t>
            </a:r>
            <a:r>
              <a:rPr lang="cs-CZ" sz="1400" b="1" dirty="0">
                <a:solidFill>
                  <a:schemeClr val="tx1"/>
                </a:solidFill>
              </a:rPr>
              <a:t> model		               GI231 - </a:t>
            </a:r>
            <a:r>
              <a:rPr lang="en-GB" sz="1400" b="1" dirty="0">
                <a:solidFill>
                  <a:schemeClr val="tx1"/>
                </a:solidFill>
              </a:rPr>
              <a:t>3D </a:t>
            </a:r>
            <a:r>
              <a:rPr lang="en-GB" sz="1400" b="1" dirty="0" err="1">
                <a:solidFill>
                  <a:schemeClr val="tx1"/>
                </a:solidFill>
              </a:rPr>
              <a:t>modelování</a:t>
            </a:r>
            <a:r>
              <a:rPr lang="en-GB" sz="1400" b="1" dirty="0">
                <a:solidFill>
                  <a:schemeClr val="tx1"/>
                </a:solidFill>
              </a:rPr>
              <a:t> v </a:t>
            </a:r>
            <a:r>
              <a:rPr lang="en-GB" sz="1400" b="1" dirty="0" err="1">
                <a:solidFill>
                  <a:schemeClr val="tx1"/>
                </a:solidFill>
              </a:rPr>
              <a:t>programu</a:t>
            </a:r>
            <a:r>
              <a:rPr lang="en-GB" sz="1400" b="1" dirty="0">
                <a:solidFill>
                  <a:schemeClr val="tx1"/>
                </a:solidFill>
              </a:rPr>
              <a:t> </a:t>
            </a:r>
            <a:r>
              <a:rPr lang="cs-CZ" sz="1400" b="1" dirty="0">
                <a:solidFill>
                  <a:schemeClr val="tx1"/>
                </a:solidFill>
              </a:rPr>
              <a:t>Leapfrog</a:t>
            </a:r>
            <a:r>
              <a:rPr lang="en-GB" sz="1400" b="1" dirty="0">
                <a:solidFill>
                  <a:schemeClr val="tx1"/>
                </a:solidFill>
              </a:rPr>
              <a:t> Geo</a:t>
            </a:r>
            <a:endParaRPr lang="cs-CZ" sz="1400" b="1" dirty="0">
              <a:solidFill>
                <a:schemeClr val="tx1"/>
              </a:solidFill>
            </a:endParaRPr>
          </a:p>
        </p:txBody>
      </p:sp>
      <p:grpSp>
        <p:nvGrpSpPr>
          <p:cNvPr id="3" name="Skupina 2"/>
          <p:cNvGrpSpPr>
            <a:grpSpLocks noChangeAspect="1"/>
          </p:cNvGrpSpPr>
          <p:nvPr/>
        </p:nvGrpSpPr>
        <p:grpSpPr>
          <a:xfrm>
            <a:off x="93390" y="6237312"/>
            <a:ext cx="3591992" cy="540000"/>
            <a:chOff x="93390" y="6014247"/>
            <a:chExt cx="5273589" cy="792802"/>
          </a:xfrm>
        </p:grpSpPr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23320" y="6088109"/>
              <a:ext cx="1008112" cy="697924"/>
            </a:xfrm>
            <a:prstGeom prst="rect">
              <a:avLst/>
            </a:prstGeom>
          </p:spPr>
        </p:pic>
        <p:pic>
          <p:nvPicPr>
            <p:cNvPr id="8" name="Obrázek 7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488" b="11881"/>
            <a:stretch/>
          </p:blipFill>
          <p:spPr>
            <a:xfrm>
              <a:off x="1498821" y="6192779"/>
              <a:ext cx="2137075" cy="477184"/>
            </a:xfrm>
            <a:prstGeom prst="rect">
              <a:avLst/>
            </a:prstGeom>
          </p:spPr>
        </p:pic>
        <p:pic>
          <p:nvPicPr>
            <p:cNvPr id="9" name="Obrázek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390" y="6014247"/>
              <a:ext cx="1238250" cy="742950"/>
            </a:xfrm>
            <a:prstGeom prst="rect">
              <a:avLst/>
            </a:prstGeom>
          </p:spPr>
        </p:pic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44008" y="6084078"/>
              <a:ext cx="722971" cy="722971"/>
            </a:xfrm>
            <a:prstGeom prst="rect">
              <a:avLst/>
            </a:prstGeom>
          </p:spPr>
        </p:pic>
      </p:grp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485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3200" dirty="0">
                <a:latin typeface="Calibri" panose="020F0502020204030204" pitchFamily="34" charset="0"/>
              </a:rPr>
              <a:t>Jaké máme možnosti</a:t>
            </a:r>
            <a:endParaRPr lang="en-US" altLang="cs-CZ" sz="3200" dirty="0">
              <a:latin typeface="Calibri" panose="020F0502020204030204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68313" y="1628775"/>
            <a:ext cx="8229600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chemeClr val="tx1"/>
                </a:solidFill>
                <a:latin typeface="Calibri" panose="020F0502020204030204" pitchFamily="34" charset="0"/>
              </a:rPr>
              <a:t>V rámci geologického modelu si ve složce </a:t>
            </a:r>
            <a:r>
              <a:rPr lang="cs-CZ" altLang="cs-CZ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surface</a:t>
            </a:r>
            <a:r>
              <a:rPr lang="cs-CZ" altLang="cs-CZ" sz="1600" dirty="0">
                <a:solidFill>
                  <a:schemeClr val="tx1"/>
                </a:solidFill>
                <a:latin typeface="Calibri" panose="020F0502020204030204" pitchFamily="34" charset="0"/>
              </a:rPr>
              <a:t> chronology můžeme vybrat několik typů povrchů, které chceme z importovaných dat vytvořit:</a:t>
            </a:r>
          </a:p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1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628650" lvl="1" indent="-1714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12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vein</a:t>
            </a:r>
            <a:r>
              <a:rPr lang="cs-CZ" altLang="cs-CZ" sz="1200" b="1" dirty="0">
                <a:solidFill>
                  <a:schemeClr val="tx1"/>
                </a:solidFill>
                <a:latin typeface="Calibri" panose="020F0502020204030204" pitchFamily="34" charset="0"/>
              </a:rPr>
              <a:t>:</a:t>
            </a:r>
            <a:r>
              <a:rPr lang="cs-CZ" altLang="cs-CZ" sz="1200" dirty="0">
                <a:solidFill>
                  <a:schemeClr val="tx1"/>
                </a:solidFill>
                <a:latin typeface="Calibri" panose="020F0502020204030204" pitchFamily="34" charset="0"/>
              </a:rPr>
              <a:t> Vytvoří kontakt žíly s okolními horninami, vytvoří se nadložní (</a:t>
            </a:r>
            <a:r>
              <a:rPr lang="cs-CZ" altLang="cs-CZ" sz="1200" dirty="0" err="1">
                <a:solidFill>
                  <a:schemeClr val="tx1"/>
                </a:solidFill>
                <a:latin typeface="Calibri" panose="020F0502020204030204" pitchFamily="34" charset="0"/>
              </a:rPr>
              <a:t>hanging</a:t>
            </a:r>
            <a:r>
              <a:rPr lang="cs-CZ" altLang="cs-CZ" sz="12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1200" dirty="0" err="1">
                <a:solidFill>
                  <a:schemeClr val="tx1"/>
                </a:solidFill>
                <a:latin typeface="Calibri" panose="020F0502020204030204" pitchFamily="34" charset="0"/>
              </a:rPr>
              <a:t>wall</a:t>
            </a:r>
            <a:r>
              <a:rPr lang="cs-CZ" altLang="cs-CZ" sz="1200" dirty="0">
                <a:solidFill>
                  <a:schemeClr val="tx1"/>
                </a:solidFill>
                <a:latin typeface="Calibri" panose="020F0502020204030204" pitchFamily="34" charset="0"/>
              </a:rPr>
              <a:t>) a podložní (</a:t>
            </a:r>
            <a:r>
              <a:rPr lang="cs-CZ" altLang="cs-CZ" sz="1200" dirty="0" err="1">
                <a:solidFill>
                  <a:schemeClr val="tx1"/>
                </a:solidFill>
                <a:latin typeface="Calibri" panose="020F0502020204030204" pitchFamily="34" charset="0"/>
              </a:rPr>
              <a:t>footwall</a:t>
            </a:r>
            <a:r>
              <a:rPr lang="cs-CZ" altLang="cs-CZ" sz="1200" dirty="0">
                <a:solidFill>
                  <a:schemeClr val="tx1"/>
                </a:solidFill>
                <a:latin typeface="Calibri" panose="020F0502020204030204" pitchFamily="34" charset="0"/>
              </a:rPr>
              <a:t>) plocha</a:t>
            </a:r>
          </a:p>
          <a:p>
            <a:pPr marL="628650" lvl="1" indent="-1714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628650" lvl="1" indent="-1714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12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vein</a:t>
            </a:r>
            <a:r>
              <a:rPr lang="cs-CZ" altLang="cs-CZ" sz="12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12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system</a:t>
            </a:r>
            <a:r>
              <a:rPr lang="cs-CZ" altLang="cs-CZ" sz="1200" b="1" dirty="0">
                <a:solidFill>
                  <a:schemeClr val="tx1"/>
                </a:solidFill>
                <a:latin typeface="Calibri" panose="020F0502020204030204" pitchFamily="34" charset="0"/>
              </a:rPr>
              <a:t>:</a:t>
            </a:r>
            <a:r>
              <a:rPr lang="cs-CZ" altLang="cs-CZ" sz="1200" dirty="0">
                <a:solidFill>
                  <a:schemeClr val="tx1"/>
                </a:solidFill>
                <a:latin typeface="Calibri" panose="020F0502020204030204" pitchFamily="34" charset="0"/>
              </a:rPr>
              <a:t> Používáme pokud máme systém více žil, můžeme volit stáří a vztahy (křížení vs. utínání atd.)</a:t>
            </a:r>
          </a:p>
          <a:p>
            <a:pPr marL="628650" lvl="1" indent="-1714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628650" lvl="1" indent="-1714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12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intrusion</a:t>
            </a:r>
            <a:r>
              <a:rPr lang="cs-CZ" altLang="cs-CZ" sz="1200" b="1" dirty="0">
                <a:solidFill>
                  <a:schemeClr val="tx1"/>
                </a:solidFill>
                <a:latin typeface="Calibri" panose="020F0502020204030204" pitchFamily="34" charset="0"/>
              </a:rPr>
              <a:t>:</a:t>
            </a:r>
            <a:r>
              <a:rPr lang="cs-CZ" altLang="cs-CZ" sz="1200" dirty="0">
                <a:solidFill>
                  <a:schemeClr val="tx1"/>
                </a:solidFill>
                <a:latin typeface="Calibri" panose="020F0502020204030204" pitchFamily="34" charset="0"/>
              </a:rPr>
              <a:t> Vytvoří plochu kontaktu mezi litologií kterou nastavíme jako vnitřní a všemi ostatními, které se nacházejí vně. Nemusí se vždy jednat o intruzi z geologického hlediska, můžeme použít např. k modelování alterační aureoly okolo ložiska</a:t>
            </a:r>
          </a:p>
          <a:p>
            <a:pPr marL="628650" lvl="1" indent="-1714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628650" lvl="1" indent="-1714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12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stratigraphic</a:t>
            </a:r>
            <a:r>
              <a:rPr lang="cs-CZ" altLang="cs-CZ" sz="12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12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sequence</a:t>
            </a:r>
            <a:r>
              <a:rPr lang="cs-CZ" altLang="cs-CZ" sz="1200" b="1" dirty="0">
                <a:solidFill>
                  <a:schemeClr val="tx1"/>
                </a:solidFill>
                <a:latin typeface="Calibri" panose="020F0502020204030204" pitchFamily="34" charset="0"/>
              </a:rPr>
              <a:t>:</a:t>
            </a:r>
            <a:r>
              <a:rPr lang="cs-CZ" altLang="cs-CZ" sz="1200" dirty="0">
                <a:solidFill>
                  <a:schemeClr val="tx1"/>
                </a:solidFill>
                <a:latin typeface="Calibri" panose="020F0502020204030204" pitchFamily="34" charset="0"/>
              </a:rPr>
              <a:t> Použijeme pokud máme více sedimentárních hornin a známe jejich relativní stáří. Program sám vytvoří povrchy kontaktů mezi všemi horninami</a:t>
            </a:r>
          </a:p>
          <a:p>
            <a:pPr marL="628650" lvl="1" indent="-1714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628650" lvl="1" indent="-1714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1200" b="1" dirty="0">
                <a:solidFill>
                  <a:schemeClr val="tx1"/>
                </a:solidFill>
                <a:latin typeface="Calibri" panose="020F0502020204030204" pitchFamily="34" charset="0"/>
              </a:rPr>
              <a:t>deposit:</a:t>
            </a:r>
            <a:r>
              <a:rPr lang="cs-CZ" altLang="cs-CZ" sz="1200" dirty="0">
                <a:solidFill>
                  <a:schemeClr val="tx1"/>
                </a:solidFill>
                <a:latin typeface="Calibri" panose="020F0502020204030204" pitchFamily="34" charset="0"/>
              </a:rPr>
              <a:t> Vytvoří kontakt specifické litologie s ostatními. Na rozdíl od „</a:t>
            </a:r>
            <a:r>
              <a:rPr lang="cs-CZ" altLang="cs-CZ" sz="1200" dirty="0" err="1">
                <a:solidFill>
                  <a:schemeClr val="tx1"/>
                </a:solidFill>
                <a:latin typeface="Calibri" panose="020F0502020204030204" pitchFamily="34" charset="0"/>
              </a:rPr>
              <a:t>intrusion</a:t>
            </a:r>
            <a:r>
              <a:rPr lang="cs-CZ" altLang="cs-CZ" sz="1200" dirty="0">
                <a:solidFill>
                  <a:schemeClr val="tx1"/>
                </a:solidFill>
                <a:latin typeface="Calibri" panose="020F0502020204030204" pitchFamily="34" charset="0"/>
              </a:rPr>
              <a:t>“ ovšem vytvoří kontaktní plochu pouze nad nebo pod touto zvolenou litologií a ne všude okolo („use </a:t>
            </a:r>
            <a:r>
              <a:rPr lang="cs-CZ" altLang="cs-CZ" sz="1200" dirty="0" err="1">
                <a:solidFill>
                  <a:schemeClr val="tx1"/>
                </a:solidFill>
                <a:latin typeface="Calibri" panose="020F0502020204030204" pitchFamily="34" charset="0"/>
              </a:rPr>
              <a:t>contacts</a:t>
            </a:r>
            <a:r>
              <a:rPr lang="cs-CZ" altLang="cs-CZ" sz="12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1200" dirty="0" err="1">
                <a:solidFill>
                  <a:schemeClr val="tx1"/>
                </a:solidFill>
                <a:latin typeface="Calibri" panose="020F0502020204030204" pitchFamily="34" charset="0"/>
              </a:rPr>
              <a:t>above</a:t>
            </a:r>
            <a:r>
              <a:rPr lang="cs-CZ" altLang="cs-CZ" sz="1200" dirty="0">
                <a:solidFill>
                  <a:schemeClr val="tx1"/>
                </a:solidFill>
                <a:latin typeface="Calibri" panose="020F0502020204030204" pitchFamily="34" charset="0"/>
              </a:rPr>
              <a:t>“ nebo „use </a:t>
            </a:r>
            <a:r>
              <a:rPr lang="cs-CZ" altLang="cs-CZ" sz="1200" dirty="0" err="1">
                <a:solidFill>
                  <a:schemeClr val="tx1"/>
                </a:solidFill>
                <a:latin typeface="Calibri" panose="020F0502020204030204" pitchFamily="34" charset="0"/>
              </a:rPr>
              <a:t>contacts</a:t>
            </a:r>
            <a:r>
              <a:rPr lang="cs-CZ" altLang="cs-CZ" sz="12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1200" dirty="0" err="1">
                <a:solidFill>
                  <a:schemeClr val="tx1"/>
                </a:solidFill>
                <a:latin typeface="Calibri" panose="020F0502020204030204" pitchFamily="34" charset="0"/>
              </a:rPr>
              <a:t>below</a:t>
            </a:r>
            <a:r>
              <a:rPr lang="cs-CZ" altLang="cs-CZ" sz="1200" dirty="0">
                <a:solidFill>
                  <a:schemeClr val="tx1"/>
                </a:solidFill>
                <a:latin typeface="Calibri" panose="020F0502020204030204" pitchFamily="34" charset="0"/>
              </a:rPr>
              <a:t>“)</a:t>
            </a:r>
          </a:p>
          <a:p>
            <a:pPr marL="628650" lvl="1" indent="-1714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628650" lvl="1" indent="-1714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12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erosion</a:t>
            </a:r>
            <a:r>
              <a:rPr lang="cs-CZ" altLang="cs-CZ" sz="1200" b="1" dirty="0">
                <a:solidFill>
                  <a:schemeClr val="tx1"/>
                </a:solidFill>
                <a:latin typeface="Calibri" panose="020F0502020204030204" pitchFamily="34" charset="0"/>
              </a:rPr>
              <a:t>:</a:t>
            </a:r>
            <a:r>
              <a:rPr lang="cs-CZ" altLang="cs-CZ" sz="1200" dirty="0">
                <a:solidFill>
                  <a:schemeClr val="tx1"/>
                </a:solidFill>
                <a:latin typeface="Calibri" panose="020F0502020204030204" pitchFamily="34" charset="0"/>
              </a:rPr>
              <a:t> Funguje podobně jako „deposit“, ovšem na rozdíl od něj starší litologie nacházející se nad plochou kontaktu „ukrojí“</a:t>
            </a:r>
          </a:p>
          <a:p>
            <a:pPr marL="628650" lvl="1" indent="-1714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chemeClr val="tx1"/>
                </a:solidFill>
                <a:latin typeface="Calibri" panose="020F0502020204030204" pitchFamily="34" charset="0"/>
              </a:rPr>
              <a:t>Kromě zvolení typu povrchu výsledek ovlivní, jak nastavíte relativní stáří různých povrchů (např. jestli je povrch intruze starší nebo mladší, než povrch erozní atd.</a:t>
            </a:r>
            <a:endParaRPr lang="en-US" altLang="cs-CZ" sz="1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325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odnadpis 2"/>
          <p:cNvSpPr txBox="1">
            <a:spLocks/>
          </p:cNvSpPr>
          <p:nvPr/>
        </p:nvSpPr>
        <p:spPr>
          <a:xfrm>
            <a:off x="93390" y="44624"/>
            <a:ext cx="8957220" cy="724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400" b="1" dirty="0">
                <a:solidFill>
                  <a:schemeClr val="tx1"/>
                </a:solidFill>
              </a:rPr>
              <a:t>Lekce: Typy povrchů a </a:t>
            </a:r>
            <a:r>
              <a:rPr lang="cs-CZ" sz="1400" b="1" dirty="0" err="1">
                <a:solidFill>
                  <a:schemeClr val="tx1"/>
                </a:solidFill>
              </a:rPr>
              <a:t>weathering</a:t>
            </a:r>
            <a:r>
              <a:rPr lang="cs-CZ" sz="1400" b="1" dirty="0">
                <a:solidFill>
                  <a:schemeClr val="tx1"/>
                </a:solidFill>
              </a:rPr>
              <a:t> model		               GI231 - </a:t>
            </a:r>
            <a:r>
              <a:rPr lang="en-GB" sz="1400" b="1" dirty="0">
                <a:solidFill>
                  <a:schemeClr val="tx1"/>
                </a:solidFill>
              </a:rPr>
              <a:t>3D </a:t>
            </a:r>
            <a:r>
              <a:rPr lang="en-GB" sz="1400" b="1" dirty="0" err="1">
                <a:solidFill>
                  <a:schemeClr val="tx1"/>
                </a:solidFill>
              </a:rPr>
              <a:t>modelování</a:t>
            </a:r>
            <a:r>
              <a:rPr lang="en-GB" sz="1400" b="1" dirty="0">
                <a:solidFill>
                  <a:schemeClr val="tx1"/>
                </a:solidFill>
              </a:rPr>
              <a:t> v </a:t>
            </a:r>
            <a:r>
              <a:rPr lang="en-GB" sz="1400" b="1" dirty="0" err="1">
                <a:solidFill>
                  <a:schemeClr val="tx1"/>
                </a:solidFill>
              </a:rPr>
              <a:t>programu</a:t>
            </a:r>
            <a:r>
              <a:rPr lang="en-GB" sz="1400" b="1" dirty="0">
                <a:solidFill>
                  <a:schemeClr val="tx1"/>
                </a:solidFill>
              </a:rPr>
              <a:t> </a:t>
            </a:r>
            <a:r>
              <a:rPr lang="cs-CZ" sz="1400" b="1" dirty="0">
                <a:solidFill>
                  <a:schemeClr val="tx1"/>
                </a:solidFill>
              </a:rPr>
              <a:t>Leapfrog</a:t>
            </a:r>
            <a:r>
              <a:rPr lang="en-GB" sz="1400" b="1" dirty="0">
                <a:solidFill>
                  <a:schemeClr val="tx1"/>
                </a:solidFill>
              </a:rPr>
              <a:t> Geo</a:t>
            </a:r>
            <a:endParaRPr lang="cs-CZ" sz="1400" b="1" dirty="0">
              <a:solidFill>
                <a:schemeClr val="tx1"/>
              </a:solidFill>
            </a:endParaRPr>
          </a:p>
        </p:txBody>
      </p:sp>
      <p:grpSp>
        <p:nvGrpSpPr>
          <p:cNvPr id="3" name="Skupina 2"/>
          <p:cNvGrpSpPr>
            <a:grpSpLocks noChangeAspect="1"/>
          </p:cNvGrpSpPr>
          <p:nvPr/>
        </p:nvGrpSpPr>
        <p:grpSpPr>
          <a:xfrm>
            <a:off x="93390" y="6237312"/>
            <a:ext cx="3591992" cy="540000"/>
            <a:chOff x="93390" y="6014247"/>
            <a:chExt cx="5273589" cy="792802"/>
          </a:xfrm>
        </p:grpSpPr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23320" y="6088109"/>
              <a:ext cx="1008112" cy="697924"/>
            </a:xfrm>
            <a:prstGeom prst="rect">
              <a:avLst/>
            </a:prstGeom>
          </p:spPr>
        </p:pic>
        <p:pic>
          <p:nvPicPr>
            <p:cNvPr id="8" name="Obrázek 7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488" b="11881"/>
            <a:stretch/>
          </p:blipFill>
          <p:spPr>
            <a:xfrm>
              <a:off x="1498821" y="6192779"/>
              <a:ext cx="2137075" cy="477184"/>
            </a:xfrm>
            <a:prstGeom prst="rect">
              <a:avLst/>
            </a:prstGeom>
          </p:spPr>
        </p:pic>
        <p:pic>
          <p:nvPicPr>
            <p:cNvPr id="9" name="Obrázek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390" y="6014247"/>
              <a:ext cx="1238250" cy="742950"/>
            </a:xfrm>
            <a:prstGeom prst="rect">
              <a:avLst/>
            </a:prstGeom>
          </p:spPr>
        </p:pic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44008" y="6084078"/>
              <a:ext cx="722971" cy="722971"/>
            </a:xfrm>
            <a:prstGeom prst="rect">
              <a:avLst/>
            </a:prstGeom>
          </p:spPr>
        </p:pic>
      </p:grp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455613" y="35579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3200" dirty="0"/>
              <a:t>Porovnání „</a:t>
            </a:r>
            <a:r>
              <a:rPr lang="cs-CZ" altLang="cs-CZ" sz="3200" dirty="0" err="1"/>
              <a:t>erosion</a:t>
            </a:r>
            <a:r>
              <a:rPr lang="cs-CZ" altLang="cs-CZ" sz="3200" dirty="0"/>
              <a:t> a „deposit“</a:t>
            </a:r>
            <a:endParaRPr lang="en-US" altLang="cs-CZ" sz="3200" dirty="0"/>
          </a:p>
        </p:txBody>
      </p:sp>
      <p:pic>
        <p:nvPicPr>
          <p:cNvPr id="18" name="Picture 4" descr="Sníme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76" t="10791" r="38234" b="71002"/>
          <a:stretch>
            <a:fillRect/>
          </a:stretch>
        </p:blipFill>
        <p:spPr bwMode="auto">
          <a:xfrm>
            <a:off x="323850" y="1988840"/>
            <a:ext cx="4246563" cy="266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5" descr="Sníme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34" t="34349" r="40984" b="49182"/>
          <a:stretch>
            <a:fillRect/>
          </a:stretch>
        </p:blipFill>
        <p:spPr>
          <a:xfrm>
            <a:off x="4859338" y="2060848"/>
            <a:ext cx="4033837" cy="260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1116013" y="5013325"/>
            <a:ext cx="2808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/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577925" y="1574031"/>
            <a:ext cx="7345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/>
              <a:t>V obou případech máme intruzi a dvě vrstvy hornin</a:t>
            </a:r>
            <a:endParaRPr lang="en-US" altLang="cs-CZ"/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650156" y="4876006"/>
            <a:ext cx="36004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dirty="0"/>
              <a:t>Pokud kontakt červené horniny namodelujeme jako „deposit“, tak tato vyplní prostor nad ostatními litologiemi</a:t>
            </a:r>
            <a:endParaRPr lang="en-US" altLang="cs-CZ" dirty="0"/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5039518" y="5013325"/>
            <a:ext cx="367347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dirty="0"/>
              <a:t>Pokud použijeme „</a:t>
            </a:r>
            <a:r>
              <a:rPr lang="cs-CZ" altLang="cs-CZ" dirty="0" err="1"/>
              <a:t>erosion</a:t>
            </a:r>
            <a:r>
              <a:rPr lang="cs-CZ" altLang="cs-CZ" dirty="0"/>
              <a:t>“, vše co se nachází nad plochou kontaktu modré a červené bude uříznuto.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23255917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iv" id="{9AB0BEB9-AB7F-49F5-A1D3-E6D68CBFDBF7}" vid="{33D7DB3A-C1B8-45BD-BD72-8403976141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18</TotalTime>
  <Words>348</Words>
  <Application>Microsoft Office PowerPoint</Application>
  <PresentationFormat>Předvádění na obrazovce (4:3)</PresentationFormat>
  <Paragraphs>29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Calibri</vt:lpstr>
      <vt:lpstr>Motiv systému Office</vt:lpstr>
      <vt:lpstr>GI231 3D modelování v programu Leapfrog Geo </vt:lpstr>
      <vt:lpstr>Prezentace aplikace PowerPoint</vt:lpstr>
      <vt:lpstr>Prezentace aplikace PowerPoint</vt:lpstr>
    </vt:vector>
  </TitlesOfParts>
  <Company>UGV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GI231 3D modelování v programu Leapfrog Geo </dc:title>
  <dc:creator>Jakub</dc:creator>
  <cp:lastModifiedBy>Vojtěch Wertich</cp:lastModifiedBy>
  <cp:revision>7</cp:revision>
  <dcterms:created xsi:type="dcterms:W3CDTF">2016-05-31T08:20:46Z</dcterms:created>
  <dcterms:modified xsi:type="dcterms:W3CDTF">2020-02-27T14:09:17Z</dcterms:modified>
</cp:coreProperties>
</file>