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87" r:id="rId4"/>
    <p:sldId id="288" r:id="rId5"/>
    <p:sldId id="278" r:id="rId6"/>
    <p:sldId id="281" r:id="rId7"/>
    <p:sldId id="284" r:id="rId8"/>
    <p:sldId id="262" r:id="rId9"/>
    <p:sldId id="286" r:id="rId10"/>
    <p:sldId id="336" r:id="rId11"/>
    <p:sldId id="337" r:id="rId12"/>
    <p:sldId id="338" r:id="rId13"/>
    <p:sldId id="339" r:id="rId14"/>
    <p:sldId id="340" r:id="rId15"/>
    <p:sldId id="341" r:id="rId16"/>
    <p:sldId id="335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744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dolak@sci.muni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0BCDD8E-1CA6-4D06-B9E7-C0F07DADC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196752"/>
            <a:ext cx="10363200" cy="1470025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3">
                    <a:lumMod val="75000"/>
                  </a:schemeClr>
                </a:solidFill>
              </a:rPr>
              <a:t>Ochrana a čistota atmosféry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CF3334D5-CC54-452B-BB6B-6BCEDB58E1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4293096"/>
            <a:ext cx="8534400" cy="1270992"/>
          </a:xfrm>
        </p:spPr>
        <p:txBody>
          <a:bodyPr/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Mgr. Lukáš Dolák, Ph.D.</a:t>
            </a: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Jaro 2020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xmlns="" id="{85D019D2-B294-40FD-9657-597B9DA49C2D}"/>
              </a:ext>
            </a:extLst>
          </p:cNvPr>
          <p:cNvSpPr txBox="1">
            <a:spLocks/>
          </p:cNvSpPr>
          <p:nvPr/>
        </p:nvSpPr>
        <p:spPr>
          <a:xfrm>
            <a:off x="917376" y="2463031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800" dirty="0">
                <a:solidFill>
                  <a:schemeClr val="accent3">
                    <a:lumMod val="75000"/>
                  </a:schemeClr>
                </a:solidFill>
              </a:rPr>
              <a:t>Cvičení 1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xmlns="" id="{08D857CC-8162-4F60-87BB-FCFE702229A0}"/>
              </a:ext>
            </a:extLst>
          </p:cNvPr>
          <p:cNvCxnSpPr/>
          <p:nvPr/>
        </p:nvCxnSpPr>
        <p:spPr>
          <a:xfrm flipV="1">
            <a:off x="1828800" y="620688"/>
            <a:ext cx="10363200" cy="720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9051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C483CE-17EF-4C67-AC07-06BF5B3F2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Opakování odpřednášeného učiva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4F245CD-A2B5-42B9-A848-525BC2E59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168478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Doplňte chybějící teploty, pokud na návětrné straně vypadly srážky (počítejte s přesností na 1 desetinné místo a </a:t>
            </a:r>
            <a:r>
              <a:rPr lang="cs-CZ" dirty="0" err="1"/>
              <a:t>vlhkoadiabatickým</a:t>
            </a:r>
            <a:r>
              <a:rPr lang="cs-CZ" dirty="0"/>
              <a:t> gradientem 0,5 °C)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D3E1EBA3-7EE1-42F1-A012-0F902E0A1E9B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647" t="39407" r="-1330" b="10707"/>
          <a:stretch/>
        </p:blipFill>
        <p:spPr bwMode="auto">
          <a:xfrm>
            <a:off x="3215680" y="3429000"/>
            <a:ext cx="6140212" cy="23762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88C9C383-06CA-4C4B-89A1-67E13D37DEE8}"/>
              </a:ext>
            </a:extLst>
          </p:cNvPr>
          <p:cNvSpPr/>
          <p:nvPr/>
        </p:nvSpPr>
        <p:spPr>
          <a:xfrm>
            <a:off x="4079776" y="3789040"/>
            <a:ext cx="417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+2</a:t>
            </a:r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0742607D-2824-4782-9F1B-34CDEFCF79B4}"/>
              </a:ext>
            </a:extLst>
          </p:cNvPr>
          <p:cNvSpPr/>
          <p:nvPr/>
        </p:nvSpPr>
        <p:spPr>
          <a:xfrm>
            <a:off x="5447928" y="3244334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-3</a:t>
            </a:r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xmlns="" id="{2328D371-110B-4F9F-8179-10E7D135C24E}"/>
              </a:ext>
            </a:extLst>
          </p:cNvPr>
          <p:cNvSpPr/>
          <p:nvPr/>
        </p:nvSpPr>
        <p:spPr>
          <a:xfrm>
            <a:off x="7824192" y="4581128"/>
            <a:ext cx="534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+17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8592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C483CE-17EF-4C67-AC07-06BF5B3F2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Opakování odpřednášeného učiva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4F245CD-A2B5-42B9-A848-525BC2E59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cs-CZ" dirty="0"/>
              <a:t>V oblasti tlakové níže jsou pohyby vzduchu </a:t>
            </a:r>
            <a:r>
              <a:rPr lang="cs-CZ" dirty="0" smtClean="0">
                <a:solidFill>
                  <a:srgbClr val="FF0000"/>
                </a:solidFill>
              </a:rPr>
              <a:t>vzestupné/sestupné</a:t>
            </a:r>
            <a:r>
              <a:rPr lang="cs-CZ" dirty="0" smtClean="0"/>
              <a:t> </a:t>
            </a:r>
            <a:r>
              <a:rPr lang="cs-CZ" dirty="0"/>
              <a:t>a proto jsou rozptylové podmínky </a:t>
            </a:r>
            <a:r>
              <a:rPr lang="cs-CZ" dirty="0">
                <a:solidFill>
                  <a:srgbClr val="FF0000"/>
                </a:solidFill>
              </a:rPr>
              <a:t>lepší/horší </a:t>
            </a:r>
            <a:r>
              <a:rPr lang="cs-CZ" dirty="0"/>
              <a:t>(vyberte). Naopak v oblasti tlakové výše </a:t>
            </a:r>
            <a:r>
              <a:rPr lang="cs-CZ" dirty="0" smtClean="0"/>
              <a:t>převládají </a:t>
            </a:r>
            <a:r>
              <a:rPr lang="cs-CZ" dirty="0" smtClean="0">
                <a:solidFill>
                  <a:srgbClr val="FF0000"/>
                </a:solidFill>
              </a:rPr>
              <a:t>vzestupné/sestupné</a:t>
            </a:r>
            <a:r>
              <a:rPr lang="cs-CZ" dirty="0" smtClean="0"/>
              <a:t> </a:t>
            </a:r>
            <a:r>
              <a:rPr lang="cs-CZ" dirty="0"/>
              <a:t>pohyby vzduchu a proto jsou zde rozptylové podmínky </a:t>
            </a:r>
            <a:r>
              <a:rPr lang="cs-CZ" dirty="0">
                <a:solidFill>
                  <a:srgbClr val="FF0000"/>
                </a:solidFill>
              </a:rPr>
              <a:t>lepší/horší </a:t>
            </a:r>
            <a:r>
              <a:rPr lang="cs-CZ" dirty="0"/>
              <a:t>(vyberte). </a:t>
            </a:r>
          </a:p>
        </p:txBody>
      </p:sp>
    </p:spTree>
    <p:extLst>
      <p:ext uri="{BB962C8B-B14F-4D97-AF65-F5344CB8AC3E}">
        <p14:creationId xmlns:p14="http://schemas.microsoft.com/office/powerpoint/2010/main" xmlns="" val="1892200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C483CE-17EF-4C67-AC07-06BF5B3F2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Opakování odpřednášeného učiva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4F245CD-A2B5-42B9-A848-525BC2E59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cs-CZ" dirty="0"/>
              <a:t>V oblasti tlakové níže jsou pohyby vzduchu                  a proto jsou rozptylové podmínky         . Naopak v </a:t>
            </a:r>
            <a:r>
              <a:rPr lang="cs-CZ" dirty="0" smtClean="0"/>
              <a:t>oblasti </a:t>
            </a:r>
            <a:r>
              <a:rPr lang="cs-CZ" dirty="0"/>
              <a:t>tlakové výše převládají                  pohyby vzduchu a proto jsou zde rozptylové podmínky          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842C7CE8-B7DB-4757-AA87-934BBC4EC8AF}"/>
              </a:ext>
            </a:extLst>
          </p:cNvPr>
          <p:cNvSpPr/>
          <p:nvPr/>
        </p:nvSpPr>
        <p:spPr>
          <a:xfrm>
            <a:off x="8184232" y="1609531"/>
            <a:ext cx="17373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vzestupné</a:t>
            </a:r>
            <a:r>
              <a:rPr lang="cs-CZ" sz="2800" dirty="0"/>
              <a:t>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BBDB8418-12DE-4F6A-B418-8CE507D16011}"/>
              </a:ext>
            </a:extLst>
          </p:cNvPr>
          <p:cNvSpPr/>
          <p:nvPr/>
        </p:nvSpPr>
        <p:spPr>
          <a:xfrm>
            <a:off x="5447928" y="2132751"/>
            <a:ext cx="8545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lepší</a:t>
            </a:r>
            <a:endParaRPr lang="cs-CZ" sz="280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70E4D83D-4E4C-4C66-AA8F-72032DFFF9E5}"/>
              </a:ext>
            </a:extLst>
          </p:cNvPr>
          <p:cNvSpPr/>
          <p:nvPr/>
        </p:nvSpPr>
        <p:spPr>
          <a:xfrm>
            <a:off x="2927648" y="2635890"/>
            <a:ext cx="15063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sestupné</a:t>
            </a:r>
            <a:endParaRPr lang="cs-CZ" sz="2800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98D804D5-1B74-4C1E-94BF-9E1C11D4E299}"/>
              </a:ext>
            </a:extLst>
          </p:cNvPr>
          <p:cNvSpPr/>
          <p:nvPr/>
        </p:nvSpPr>
        <p:spPr>
          <a:xfrm>
            <a:off x="4727848" y="3159110"/>
            <a:ext cx="904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horší</a:t>
            </a:r>
            <a:endParaRPr lang="cs-CZ" sz="2800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xmlns="" id="{71DAE5AE-621B-43C7-9F89-D439AB37D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81417" y="3360925"/>
            <a:ext cx="5438862" cy="2728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7176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C483CE-17EF-4C67-AC07-06BF5B3F2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Opakování odpřednášeného učiva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4F245CD-A2B5-42B9-A848-525BC2E59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1108719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cs-CZ" dirty="0"/>
              <a:t>Pojmenujte následující oblaka. Které z nich se často vyskytují s inverzemi a zhoršují tak rozptylové podmínky? 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xmlns="" id="{689D6A66-1806-43D7-8772-8866C1E527F4}"/>
              </a:ext>
            </a:extLst>
          </p:cNvPr>
          <p:cNvSpPr txBox="1">
            <a:spLocks/>
          </p:cNvSpPr>
          <p:nvPr/>
        </p:nvSpPr>
        <p:spPr>
          <a:xfrm>
            <a:off x="5004792" y="5187355"/>
            <a:ext cx="2182416" cy="527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altLang="cs-CZ" sz="2800" dirty="0"/>
              <a:t>b)</a:t>
            </a:r>
          </a:p>
        </p:txBody>
      </p:sp>
      <p:pic>
        <p:nvPicPr>
          <p:cNvPr id="5" name="Picture 5" descr="http://www.canadiangeographic.ca/atlas/Images/Glossary/cumulus.jpeg">
            <a:extLst>
              <a:ext uri="{FF2B5EF4-FFF2-40B4-BE49-F238E27FC236}">
                <a16:creationId xmlns:a16="http://schemas.microsoft.com/office/drawing/2014/main" xmlns="" id="{8046E72E-D5B3-478B-A330-B0B7A785F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04445" y="2858490"/>
            <a:ext cx="3497907" cy="2328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xmlns="" id="{BB960419-50FF-4920-83A1-AB967C4E23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5400" y="2858490"/>
            <a:ext cx="3104012" cy="2328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D84E90B8-5209-4F99-83BF-2290DAC5B9B7}"/>
              </a:ext>
            </a:extLst>
          </p:cNvPr>
          <p:cNvSpPr txBox="1">
            <a:spLocks/>
          </p:cNvSpPr>
          <p:nvPr/>
        </p:nvSpPr>
        <p:spPr>
          <a:xfrm>
            <a:off x="1347306" y="5187355"/>
            <a:ext cx="1800200" cy="527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altLang="cs-CZ" sz="2800" dirty="0"/>
              <a:t>a)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5B3A131A-A583-41BE-B8A9-1724E77AD8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69568" y="2858491"/>
            <a:ext cx="3350977" cy="232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792E3873-BD4B-4366-8F2E-778CB8779475}"/>
              </a:ext>
            </a:extLst>
          </p:cNvPr>
          <p:cNvSpPr txBox="1">
            <a:spLocks/>
          </p:cNvSpPr>
          <p:nvPr/>
        </p:nvSpPr>
        <p:spPr>
          <a:xfrm>
            <a:off x="8774521" y="5187355"/>
            <a:ext cx="2182416" cy="527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altLang="cs-CZ" sz="2800" dirty="0"/>
              <a:t>c)</a:t>
            </a:r>
          </a:p>
        </p:txBody>
      </p:sp>
    </p:spTree>
    <p:extLst>
      <p:ext uri="{BB962C8B-B14F-4D97-AF65-F5344CB8AC3E}">
        <p14:creationId xmlns:p14="http://schemas.microsoft.com/office/powerpoint/2010/main" xmlns="" val="1668644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xmlns="" id="{037F0065-6ED8-488F-B437-EBAA6CAB67F9}"/>
              </a:ext>
            </a:extLst>
          </p:cNvPr>
          <p:cNvSpPr/>
          <p:nvPr/>
        </p:nvSpPr>
        <p:spPr>
          <a:xfrm>
            <a:off x="8616280" y="5236070"/>
            <a:ext cx="2335404" cy="5277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C483CE-17EF-4C67-AC07-06BF5B3F2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Opakování odpřednášeného učiva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4F245CD-A2B5-42B9-A848-525BC2E59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1108719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cs-CZ" dirty="0"/>
              <a:t>Pojmenujte následující oblaka. Které z nich se často vyskytují s inverzemi a zhoršují tak rozptylové podmínky? 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xmlns="" id="{689D6A66-1806-43D7-8772-8866C1E527F4}"/>
              </a:ext>
            </a:extLst>
          </p:cNvPr>
          <p:cNvSpPr txBox="1">
            <a:spLocks/>
          </p:cNvSpPr>
          <p:nvPr/>
        </p:nvSpPr>
        <p:spPr>
          <a:xfrm>
            <a:off x="4851241" y="5236070"/>
            <a:ext cx="2380536" cy="5277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altLang="cs-CZ" sz="2800" dirty="0"/>
              <a:t>b) </a:t>
            </a:r>
            <a:r>
              <a:rPr lang="cs-CZ" altLang="cs-CZ" sz="2800" dirty="0" err="1"/>
              <a:t>Cumulus</a:t>
            </a:r>
            <a:r>
              <a:rPr lang="cs-CZ" altLang="cs-CZ" sz="2800" dirty="0"/>
              <a:t> (</a:t>
            </a:r>
            <a:r>
              <a:rPr lang="cs-CZ" altLang="cs-CZ" sz="2800" dirty="0" err="1"/>
              <a:t>Cu</a:t>
            </a:r>
            <a:r>
              <a:rPr lang="cs-CZ" altLang="cs-CZ" sz="2800" dirty="0"/>
              <a:t>) </a:t>
            </a:r>
          </a:p>
        </p:txBody>
      </p:sp>
      <p:pic>
        <p:nvPicPr>
          <p:cNvPr id="5" name="Picture 5" descr="http://www.canadiangeographic.ca/atlas/Images/Glossary/cumulus.jpeg">
            <a:extLst>
              <a:ext uri="{FF2B5EF4-FFF2-40B4-BE49-F238E27FC236}">
                <a16:creationId xmlns:a16="http://schemas.microsoft.com/office/drawing/2014/main" xmlns="" id="{8046E72E-D5B3-478B-A330-B0B7A785F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04445" y="2858490"/>
            <a:ext cx="3497907" cy="2328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xmlns="" id="{BB960419-50FF-4920-83A1-AB967C4E23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5400" y="2858490"/>
            <a:ext cx="3104012" cy="2328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D84E90B8-5209-4F99-83BF-2290DAC5B9B7}"/>
              </a:ext>
            </a:extLst>
          </p:cNvPr>
          <p:cNvSpPr txBox="1">
            <a:spLocks/>
          </p:cNvSpPr>
          <p:nvPr/>
        </p:nvSpPr>
        <p:spPr>
          <a:xfrm>
            <a:off x="1347305" y="5187355"/>
            <a:ext cx="1974779" cy="527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altLang="cs-CZ" sz="2800" dirty="0"/>
              <a:t>a) </a:t>
            </a:r>
            <a:r>
              <a:rPr lang="cs-CZ" altLang="cs-CZ" sz="2800" dirty="0" err="1"/>
              <a:t>Cirrus</a:t>
            </a:r>
            <a:r>
              <a:rPr lang="cs-CZ" altLang="cs-CZ" sz="2800" dirty="0"/>
              <a:t> (</a:t>
            </a:r>
            <a:r>
              <a:rPr lang="cs-CZ" altLang="cs-CZ" sz="2800" dirty="0" err="1"/>
              <a:t>Ci</a:t>
            </a:r>
            <a:r>
              <a:rPr lang="cs-CZ" altLang="cs-CZ" sz="2800" dirty="0"/>
              <a:t>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5B3A131A-A583-41BE-B8A9-1724E77AD8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69568" y="2858491"/>
            <a:ext cx="3350977" cy="232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792E3873-BD4B-4366-8F2E-778CB8779475}"/>
              </a:ext>
            </a:extLst>
          </p:cNvPr>
          <p:cNvSpPr txBox="1">
            <a:spLocks/>
          </p:cNvSpPr>
          <p:nvPr/>
        </p:nvSpPr>
        <p:spPr>
          <a:xfrm>
            <a:off x="8769268" y="5227981"/>
            <a:ext cx="2182416" cy="527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altLang="cs-CZ" sz="2800" dirty="0"/>
              <a:t>c) Stratus (St)</a:t>
            </a:r>
          </a:p>
        </p:txBody>
      </p:sp>
    </p:spTree>
    <p:extLst>
      <p:ext uri="{BB962C8B-B14F-4D97-AF65-F5344CB8AC3E}">
        <p14:creationId xmlns:p14="http://schemas.microsoft.com/office/powerpoint/2010/main" xmlns="" val="356306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/>
      <p:bldP spid="7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C483CE-17EF-4C67-AC07-06BF5B3F2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Opakování odpřednášeného učiva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4F245CD-A2B5-42B9-A848-525BC2E59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1143000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cs-CZ" dirty="0"/>
              <a:t>Vzpomenete si na české ekvivalenty pojmů „</a:t>
            </a:r>
            <a:r>
              <a:rPr lang="cs-CZ" i="1" dirty="0" err="1"/>
              <a:t>rain</a:t>
            </a:r>
            <a:r>
              <a:rPr lang="cs-CZ" i="1" dirty="0"/>
              <a:t> </a:t>
            </a:r>
            <a:r>
              <a:rPr lang="cs-CZ" i="1" dirty="0" err="1"/>
              <a:t>out</a:t>
            </a:r>
            <a:r>
              <a:rPr lang="cs-CZ" dirty="0"/>
              <a:t>“ a „</a:t>
            </a:r>
            <a:r>
              <a:rPr lang="cs-CZ" i="1" dirty="0" err="1"/>
              <a:t>wash</a:t>
            </a:r>
            <a:r>
              <a:rPr lang="cs-CZ" i="1" dirty="0"/>
              <a:t> </a:t>
            </a:r>
            <a:r>
              <a:rPr lang="cs-CZ" i="1" dirty="0" err="1"/>
              <a:t>out</a:t>
            </a:r>
            <a:r>
              <a:rPr lang="cs-CZ" dirty="0"/>
              <a:t>“? Jaký je mezi nimi rozdíl? </a:t>
            </a:r>
          </a:p>
        </p:txBody>
      </p:sp>
      <p:pic>
        <p:nvPicPr>
          <p:cNvPr id="4" name="Picture 2" descr="Související obrázek">
            <a:extLst>
              <a:ext uri="{FF2B5EF4-FFF2-40B4-BE49-F238E27FC236}">
                <a16:creationId xmlns:a16="http://schemas.microsoft.com/office/drawing/2014/main" xmlns="" id="{8D182A1E-59E3-4CEF-B915-2CE280D5E9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63" t="21651" r="1963" b="12201"/>
          <a:stretch/>
        </p:blipFill>
        <p:spPr bwMode="auto">
          <a:xfrm>
            <a:off x="2783632" y="2762776"/>
            <a:ext cx="7069705" cy="365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6631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0BCDD8E-1CA6-4D06-B9E7-C0F07DADC1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Děkuji za pozornost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xmlns="" id="{646E84FD-402D-4E04-9964-D52D87BD3B96}"/>
              </a:ext>
            </a:extLst>
          </p:cNvPr>
          <p:cNvCxnSpPr/>
          <p:nvPr/>
        </p:nvCxnSpPr>
        <p:spPr>
          <a:xfrm flipV="1">
            <a:off x="1828800" y="620688"/>
            <a:ext cx="10363200" cy="720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8318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C452F2C-B428-4E6B-9DC5-45D2971D6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Průběh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D8544B6-C900-4A30-9A5A-8E2D0A166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Harmonogram výuky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Exkurze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Prezentace článku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Opakování odpřednášeného učiva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5459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C452F2C-B428-4E6B-9DC5-45D2971D6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Harmonogram výuky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D8544B6-C900-4A30-9A5A-8E2D0A166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  <a:tabLst>
                <a:tab pos="808038" algn="l"/>
              </a:tabLst>
            </a:pPr>
            <a:r>
              <a:rPr lang="cs-CZ" dirty="0"/>
              <a:t>5.3. 	výuka</a:t>
            </a:r>
          </a:p>
          <a:p>
            <a:pPr marL="0" indent="0">
              <a:buNone/>
              <a:tabLst>
                <a:tab pos="808038" algn="l"/>
              </a:tabLst>
            </a:pPr>
            <a:r>
              <a:rPr lang="cs-CZ" dirty="0"/>
              <a:t>12.3. 	výuka</a:t>
            </a:r>
          </a:p>
          <a:p>
            <a:pPr marL="0" indent="0">
              <a:buNone/>
              <a:tabLst>
                <a:tab pos="808038" algn="l"/>
              </a:tabLst>
            </a:pPr>
            <a:r>
              <a:rPr lang="cs-CZ" dirty="0"/>
              <a:t>19.3. 	výuka</a:t>
            </a:r>
          </a:p>
          <a:p>
            <a:pPr marL="0" indent="0">
              <a:buNone/>
              <a:tabLst>
                <a:tab pos="808038" algn="l"/>
              </a:tabLst>
            </a:pPr>
            <a:r>
              <a:rPr lang="cs-CZ" dirty="0"/>
              <a:t>26.3 	výuka</a:t>
            </a:r>
          </a:p>
          <a:p>
            <a:pPr marL="0" indent="0">
              <a:buNone/>
              <a:tabLst>
                <a:tab pos="808038" algn="l"/>
              </a:tabLst>
            </a:pPr>
            <a:r>
              <a:rPr lang="cs-CZ" dirty="0"/>
              <a:t>2.4. 	výuka</a:t>
            </a:r>
          </a:p>
          <a:p>
            <a:pPr marL="0" indent="0">
              <a:buNone/>
              <a:tabLst>
                <a:tab pos="808038" algn="l"/>
              </a:tabLst>
            </a:pPr>
            <a:r>
              <a:rPr lang="cs-CZ" dirty="0"/>
              <a:t>9.4.	výuka</a:t>
            </a:r>
          </a:p>
          <a:p>
            <a:pPr marL="0" indent="0">
              <a:buNone/>
              <a:tabLst>
                <a:tab pos="808038" algn="l"/>
              </a:tabLst>
            </a:pPr>
            <a:r>
              <a:rPr lang="cs-CZ" dirty="0"/>
              <a:t>16.4. 	</a:t>
            </a:r>
            <a:r>
              <a:rPr lang="cs-CZ" dirty="0" smtClean="0"/>
              <a:t>exkurze?</a:t>
            </a:r>
            <a:endParaRPr lang="cs-CZ" dirty="0"/>
          </a:p>
          <a:p>
            <a:pPr marL="0" indent="0">
              <a:buNone/>
              <a:tabLst>
                <a:tab pos="808038" algn="l"/>
              </a:tabLst>
            </a:pPr>
            <a:r>
              <a:rPr lang="cs-CZ" dirty="0"/>
              <a:t>23.4. 	</a:t>
            </a:r>
            <a:r>
              <a:rPr lang="cs-CZ" dirty="0">
                <a:solidFill>
                  <a:srgbClr val="FF0000"/>
                </a:solidFill>
              </a:rPr>
              <a:t>odpadá za exkurzi</a:t>
            </a:r>
          </a:p>
          <a:p>
            <a:pPr marL="0" indent="0">
              <a:buNone/>
              <a:tabLst>
                <a:tab pos="808038" algn="l"/>
              </a:tabLst>
            </a:pPr>
            <a:r>
              <a:rPr lang="cs-CZ" dirty="0"/>
              <a:t>30.4. 	</a:t>
            </a:r>
            <a:r>
              <a:rPr lang="cs-CZ" dirty="0" smtClean="0"/>
              <a:t>výuka?</a:t>
            </a:r>
            <a:endParaRPr lang="cs-CZ" dirty="0"/>
          </a:p>
          <a:p>
            <a:pPr marL="0" indent="0">
              <a:buNone/>
              <a:tabLst>
                <a:tab pos="808038" algn="l"/>
              </a:tabLst>
            </a:pPr>
            <a:r>
              <a:rPr lang="cs-CZ" dirty="0"/>
              <a:t>7.5. 	</a:t>
            </a:r>
            <a:r>
              <a:rPr lang="cs-CZ" dirty="0">
                <a:solidFill>
                  <a:srgbClr val="FF0000"/>
                </a:solidFill>
              </a:rPr>
              <a:t>odpadá</a:t>
            </a:r>
          </a:p>
          <a:p>
            <a:pPr marL="0" indent="0">
              <a:buNone/>
              <a:tabLst>
                <a:tab pos="808038" algn="l"/>
              </a:tabLst>
            </a:pPr>
            <a:r>
              <a:rPr lang="cs-CZ" dirty="0"/>
              <a:t>14.5.	</a:t>
            </a:r>
            <a:r>
              <a:rPr lang="cs-CZ" dirty="0">
                <a:solidFill>
                  <a:srgbClr val="FF0000"/>
                </a:solidFill>
              </a:rPr>
              <a:t>děkanské </a:t>
            </a:r>
            <a:r>
              <a:rPr lang="cs-CZ" dirty="0" smtClean="0">
                <a:solidFill>
                  <a:srgbClr val="FF0000"/>
                </a:solidFill>
              </a:rPr>
              <a:t>volno</a:t>
            </a:r>
          </a:p>
          <a:p>
            <a:pPr marL="0" indent="0">
              <a:buNone/>
              <a:tabLst>
                <a:tab pos="808038" algn="l"/>
              </a:tabLst>
            </a:pPr>
            <a:r>
              <a:rPr lang="cs-CZ" dirty="0" smtClean="0"/>
              <a:t>Pá 15.5. </a:t>
            </a:r>
            <a:r>
              <a:rPr lang="cs-CZ" dirty="0" err="1" smtClean="0"/>
              <a:t>předtermín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5880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C452F2C-B428-4E6B-9DC5-45D2971D6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Exkurze Praha Libuš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D8544B6-C900-4A30-9A5A-8E2D0A166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808038" algn="l"/>
              </a:tabLst>
            </a:pPr>
            <a:r>
              <a:rPr lang="cs-CZ" dirty="0" smtClean="0"/>
              <a:t>Datum – čtvrtek, 16.4.</a:t>
            </a:r>
            <a:endParaRPr lang="cs-CZ" dirty="0"/>
          </a:p>
          <a:p>
            <a:pPr>
              <a:tabLst>
                <a:tab pos="808038" algn="l"/>
              </a:tabLst>
            </a:pPr>
            <a:r>
              <a:rPr lang="cs-CZ" dirty="0"/>
              <a:t>Délka: celý den</a:t>
            </a:r>
          </a:p>
          <a:p>
            <a:pPr>
              <a:tabLst>
                <a:tab pos="808038" algn="l"/>
              </a:tabLst>
            </a:pPr>
            <a:r>
              <a:rPr lang="cs-CZ" dirty="0"/>
              <a:t>Náklady: vlastní </a:t>
            </a:r>
          </a:p>
          <a:p>
            <a:pPr>
              <a:tabLst>
                <a:tab pos="808038" algn="l"/>
              </a:tabLst>
            </a:pPr>
            <a:r>
              <a:rPr lang="cs-CZ" dirty="0"/>
              <a:t>Náplň: </a:t>
            </a:r>
          </a:p>
          <a:p>
            <a:pPr lvl="1">
              <a:tabLst>
                <a:tab pos="808038" algn="l"/>
              </a:tabLst>
            </a:pPr>
            <a:r>
              <a:rPr lang="cs-CZ" dirty="0"/>
              <a:t>ukázka měřící techniky kvality ovzduší</a:t>
            </a:r>
          </a:p>
          <a:p>
            <a:pPr lvl="1">
              <a:tabLst>
                <a:tab pos="808038" algn="l"/>
              </a:tabLst>
            </a:pPr>
            <a:r>
              <a:rPr lang="cs-CZ" dirty="0"/>
              <a:t>přednáška na téma hodnocení kvality ovzduší v ČR </a:t>
            </a:r>
          </a:p>
          <a:p>
            <a:pPr lvl="1">
              <a:tabLst>
                <a:tab pos="808038" algn="l"/>
              </a:tabLst>
            </a:pPr>
            <a:r>
              <a:rPr lang="cs-CZ" dirty="0"/>
              <a:t>přednáška na téma plošné mapování kvality ovzduší v ČR</a:t>
            </a:r>
          </a:p>
          <a:p>
            <a:pPr>
              <a:tabLst>
                <a:tab pos="808038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2131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DD955E1-CB14-41A2-90E4-7AEEDD35F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Prezentace článku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B6E61B-573A-418E-B1D4-9CA8DF2D9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Každý student/</a:t>
            </a:r>
            <a:r>
              <a:rPr lang="cs-CZ" dirty="0" err="1"/>
              <a:t>ka</a:t>
            </a:r>
            <a:r>
              <a:rPr lang="cs-CZ" dirty="0"/>
              <a:t> si vybere do 4.3.2020 jeden odborný recenzovaný článek tematicky zaměřený znečištění atmosféry, jeho dopady, možnosti ochrany apod. </a:t>
            </a:r>
          </a:p>
          <a:p>
            <a:r>
              <a:rPr lang="cs-CZ" dirty="0"/>
              <a:t>Vybraný článek zašle student/</a:t>
            </a:r>
            <a:r>
              <a:rPr lang="cs-CZ" dirty="0" err="1"/>
              <a:t>ka</a:t>
            </a:r>
            <a:r>
              <a:rPr lang="cs-CZ" dirty="0"/>
              <a:t> do 4.3.2020 ke schválení cvičícímu (</a:t>
            </a:r>
            <a:r>
              <a:rPr lang="cs-CZ" dirty="0">
                <a:hlinkClick r:id="rId2"/>
              </a:rPr>
              <a:t>dolak@sci.muni.cz</a:t>
            </a:r>
            <a:r>
              <a:rPr lang="cs-CZ" dirty="0"/>
              <a:t>)</a:t>
            </a:r>
          </a:p>
          <a:p>
            <a:r>
              <a:rPr lang="cs-CZ" dirty="0"/>
              <a:t>Studenti si vyberou datum prezentace článku na semináři dne 27.2.2020</a:t>
            </a:r>
          </a:p>
        </p:txBody>
      </p:sp>
    </p:spTree>
    <p:extLst>
      <p:ext uri="{BB962C8B-B14F-4D97-AF65-F5344CB8AC3E}">
        <p14:creationId xmlns:p14="http://schemas.microsoft.com/office/powerpoint/2010/main" xmlns="" val="17988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DD955E1-CB14-41A2-90E4-7AEEDD35F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Prezentace článku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B6E61B-573A-418E-B1D4-9CA8DF2D9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Studenti odprezentují ve zvolený den na 8–10 slidech cíle, užité metody a hlavní výsledky vybraného článku </a:t>
            </a:r>
          </a:p>
          <a:p>
            <a:r>
              <a:rPr lang="cs-CZ" dirty="0"/>
              <a:t>Není nutné detailně popisovat metodiku článku, naopak je doporučeno smysluplně a „lidsky“ zhodnotit jeho závěry </a:t>
            </a:r>
          </a:p>
          <a:p>
            <a:r>
              <a:rPr lang="cs-CZ" dirty="0"/>
              <a:t>Od zbylých posluchačů bude očekávána diskuze k prezentovanému článku </a:t>
            </a:r>
          </a:p>
          <a:p>
            <a:r>
              <a:rPr lang="cs-CZ" dirty="0"/>
              <a:t>Prezentaci studenti zároveň vloží do odevzdávárny „Prezentace článku“, nejpozději však do </a:t>
            </a:r>
            <a:r>
              <a:rPr lang="cs-CZ" dirty="0">
                <a:solidFill>
                  <a:srgbClr val="FF0000"/>
                </a:solidFill>
              </a:rPr>
              <a:t>14.5.2020</a:t>
            </a:r>
            <a:r>
              <a:rPr lang="cs-CZ" dirty="0"/>
              <a:t> včetně</a:t>
            </a:r>
          </a:p>
        </p:txBody>
      </p:sp>
    </p:spTree>
    <p:extLst>
      <p:ext uri="{BB962C8B-B14F-4D97-AF65-F5344CB8AC3E}">
        <p14:creationId xmlns:p14="http://schemas.microsoft.com/office/powerpoint/2010/main" xmlns="" val="304255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2EFFC09-8DCC-4939-A077-8D30B8773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Zápis termínu prezentace článku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B217E96C-A035-4BEB-9888-E10FA4539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575" y="1719262"/>
            <a:ext cx="9086850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275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DD955E1-CB14-41A2-90E4-7AEEDD35F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Obsah předmětu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B6E61B-573A-418E-B1D4-9CA8DF2D9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Základní informace o atmosféře, přirozené složky atmosféry a její dynamika</a:t>
            </a:r>
          </a:p>
          <a:p>
            <a:r>
              <a:rPr lang="cs-CZ" dirty="0"/>
              <a:t>Interakce atmosféry s dalšími sférami</a:t>
            </a:r>
          </a:p>
          <a:p>
            <a:r>
              <a:rPr lang="cs-CZ" dirty="0"/>
              <a:t>Atmosférická depozice a aerosol</a:t>
            </a:r>
          </a:p>
          <a:p>
            <a:r>
              <a:rPr lang="cs-CZ" dirty="0"/>
              <a:t>Ozon a destrukce ozónové díry, UV záření </a:t>
            </a:r>
          </a:p>
          <a:p>
            <a:r>
              <a:rPr lang="cs-CZ" dirty="0"/>
              <a:t>Znečišťování ovzduší</a:t>
            </a:r>
          </a:p>
          <a:p>
            <a:r>
              <a:rPr lang="cs-CZ" dirty="0"/>
              <a:t>Lokální a globální důsledky znečištění atmosféry (klima měst, kyselé srážky)</a:t>
            </a:r>
          </a:p>
          <a:p>
            <a:r>
              <a:rPr lang="cs-CZ" dirty="0"/>
              <a:t>Monitoring a hodnocení kvality ovzduší</a:t>
            </a:r>
          </a:p>
          <a:p>
            <a:r>
              <a:rPr lang="cs-CZ" dirty="0"/>
              <a:t>Změna klimatu a skleníkové plyny</a:t>
            </a:r>
          </a:p>
          <a:p>
            <a:r>
              <a:rPr lang="cs-CZ" dirty="0"/>
              <a:t>Možnosti ochrany atmosféry</a:t>
            </a:r>
          </a:p>
        </p:txBody>
      </p:sp>
    </p:spTree>
    <p:extLst>
      <p:ext uri="{BB962C8B-B14F-4D97-AF65-F5344CB8AC3E}">
        <p14:creationId xmlns:p14="http://schemas.microsoft.com/office/powerpoint/2010/main" xmlns="" val="94475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C483CE-17EF-4C67-AC07-06BF5B3F2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Opakování odpřednášeného učiva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4F245CD-A2B5-42B9-A848-525BC2E59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Doplňte chybějící teploty, pokud na návětrné straně vypadly srážky (počítejte s přesností na 1 desetinné místo a </a:t>
            </a:r>
            <a:r>
              <a:rPr lang="cs-CZ" dirty="0" err="1"/>
              <a:t>vlhkoadiabatickým</a:t>
            </a:r>
            <a:r>
              <a:rPr lang="cs-CZ" dirty="0"/>
              <a:t> gradientem 0,5 °C)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46F0BB0F-7CB2-4023-9F91-3A0CC8D53628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647" t="39407" r="-1330" b="10707"/>
          <a:stretch/>
        </p:blipFill>
        <p:spPr bwMode="auto">
          <a:xfrm>
            <a:off x="3215680" y="3429000"/>
            <a:ext cx="6140212" cy="23762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96219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466</Words>
  <Application>Microsoft Office PowerPoint</Application>
  <PresentationFormat>Vlastní</PresentationFormat>
  <Paragraphs>78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Ochrana a čistota atmosféry</vt:lpstr>
      <vt:lpstr>Průběh cvičení</vt:lpstr>
      <vt:lpstr>Harmonogram výuky</vt:lpstr>
      <vt:lpstr>Exkurze Praha Libuš</vt:lpstr>
      <vt:lpstr>Prezentace článku</vt:lpstr>
      <vt:lpstr>Prezentace článku</vt:lpstr>
      <vt:lpstr>Zápis termínu prezentace článku</vt:lpstr>
      <vt:lpstr>Obsah předmětu</vt:lpstr>
      <vt:lpstr>Opakování odpřednášeného učiva</vt:lpstr>
      <vt:lpstr>Opakování odpřednášeného učiva</vt:lpstr>
      <vt:lpstr>Opakování odpřednášeného učiva</vt:lpstr>
      <vt:lpstr>Opakování odpřednášeného učiva</vt:lpstr>
      <vt:lpstr>Opakování odpřednášeného učiva</vt:lpstr>
      <vt:lpstr>Opakování odpřednášeného učiva</vt:lpstr>
      <vt:lpstr>Opakování odpřednášeného učiva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 Dolák</dc:creator>
  <cp:lastModifiedBy>Ucitel</cp:lastModifiedBy>
  <cp:revision>96</cp:revision>
  <dcterms:created xsi:type="dcterms:W3CDTF">2019-08-28T12:01:38Z</dcterms:created>
  <dcterms:modified xsi:type="dcterms:W3CDTF">2020-02-27T14:35:24Z</dcterms:modified>
</cp:coreProperties>
</file>