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7" r:id="rId3"/>
    <p:sldId id="281" r:id="rId4"/>
    <p:sldId id="332" r:id="rId5"/>
    <p:sldId id="331" r:id="rId6"/>
    <p:sldId id="308" r:id="rId7"/>
    <p:sldId id="305" r:id="rId8"/>
    <p:sldId id="309" r:id="rId9"/>
    <p:sldId id="278" r:id="rId10"/>
    <p:sldId id="282" r:id="rId11"/>
    <p:sldId id="279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E87228D-8647-469F-9773-6A6C7227DA35}" type="datetimeFigureOut">
              <a:rPr lang="cs-CZ" smtClean="0"/>
              <a:t>14. 4. 2020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C72F559-3745-4816-B0B2-DACC39FD0C25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cs-CZ" dirty="0" smtClean="0"/>
              <a:t>Venkov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cs-CZ" dirty="0" smtClean="0"/>
              <a:t>Geografie venkova, periferií a pohraničí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7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76"/>
    </mc:Choice>
    <mc:Fallback>
      <p:transition spd="slow" advTm="17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Venkov v sociologii </a:t>
            </a:r>
            <a:r>
              <a:rPr lang="cs-CZ" dirty="0" smtClean="0"/>
              <a:t>(</a:t>
            </a:r>
            <a:r>
              <a:rPr lang="cs-CZ" dirty="0" err="1" smtClean="0"/>
              <a:t>MSgS</a:t>
            </a:r>
            <a:r>
              <a:rPr lang="cs-CZ" dirty="0" smtClean="0"/>
              <a:t>, </a:t>
            </a:r>
            <a:r>
              <a:rPr lang="cs-CZ" dirty="0" err="1" smtClean="0"/>
              <a:t>VSgS</a:t>
            </a:r>
            <a:r>
              <a:rPr lang="cs-CZ" dirty="0" smtClean="0"/>
              <a:t> - ???)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7859216" cy="506117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statisticko-demografické </a:t>
            </a:r>
            <a:r>
              <a:rPr lang="cs-CZ" dirty="0" smtClean="0"/>
              <a:t>kritérium – rozmístění populace v prostoru</a:t>
            </a:r>
          </a:p>
          <a:p>
            <a:r>
              <a:rPr lang="cs-CZ" dirty="0" smtClean="0"/>
              <a:t>„obydlený prostor mimo městské lokality tradičně orientovaný na zemědělství a menší hustotou obyvatelstva/zalidnění, ale i jiným způsobem života, většinou propojením s přírodou, a také jinou sociální strukturou ve srovnání s městem“</a:t>
            </a:r>
          </a:p>
          <a:p>
            <a:r>
              <a:rPr lang="cs-CZ" dirty="0" smtClean="0"/>
              <a:t>Sídlo </a:t>
            </a:r>
            <a:r>
              <a:rPr lang="cs-CZ" dirty="0"/>
              <a:t>= vesnice, venkovská či rurální komunita, venkovské společenství</a:t>
            </a:r>
          </a:p>
          <a:p>
            <a:r>
              <a:rPr lang="cs-CZ" dirty="0"/>
              <a:t>Technický pokrok, útěk z venkova, stupeň urbanizace (</a:t>
            </a:r>
            <a:r>
              <a:rPr lang="cs-CZ" dirty="0" err="1"/>
              <a:t>ruralizace</a:t>
            </a:r>
            <a:r>
              <a:rPr lang="cs-CZ" dirty="0"/>
              <a:t>)</a:t>
            </a:r>
          </a:p>
          <a:p>
            <a:r>
              <a:rPr lang="cs-CZ" dirty="0"/>
              <a:t>Složení venkovské populace</a:t>
            </a:r>
          </a:p>
          <a:p>
            <a:r>
              <a:rPr lang="cs-CZ" dirty="0"/>
              <a:t>Venkovský prostor (70. léta 20. století): </a:t>
            </a:r>
          </a:p>
          <a:p>
            <a:r>
              <a:rPr lang="cs-CZ" dirty="0"/>
              <a:t>přírodní charakter, sociokulturní kontext, ekonomické aspekty svébytnost</a:t>
            </a:r>
          </a:p>
          <a:p>
            <a:r>
              <a:rPr lang="cs-CZ" dirty="0"/>
              <a:t>od svébytnosti k rehabilitaci, řešení globálních problémů až uspořádání/plánování struktury osídlení (územní ev. rurální plánování, rurální geografie) (SLEPIČKA 1981)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3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81"/>
    </mc:Choice>
    <mc:Fallback>
      <p:transition spd="slow" advTm="85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(TAYLOR, JONES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17" y="908720"/>
            <a:ext cx="6462775" cy="580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3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35"/>
    </mc:Choice>
    <mc:Fallback>
      <p:transition spd="slow" advTm="111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Typologie městských a venkovských oblastí (ESPON 2018)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48010"/>
            <a:ext cx="5904656" cy="520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6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02"/>
    </mc:Choice>
    <mc:Fallback>
      <p:transition spd="slow" advTm="96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Strukturální typologie venkovských regionů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85869"/>
            <a:ext cx="5872753" cy="527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6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37"/>
    </mc:Choice>
    <mc:Fallback>
      <p:transition spd="slow" advTm="4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Typologie výkonnosti venkovských regionů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45207"/>
            <a:ext cx="5864392" cy="521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5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9"/>
    </mc:Choice>
    <mc:Fallback>
      <p:transition spd="slow" advTm="3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Městské a venkovské regiony – územní synopse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98" y="1700809"/>
            <a:ext cx="5887546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59"/>
    </mc:Choice>
    <mc:Fallback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Potenciál dopravní dostupnosti, multimodální, podle typologie město-venkov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1"/>
            <a:ext cx="2805586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55301"/>
            <a:ext cx="2678782" cy="246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2683352" cy="355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8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47"/>
    </mc:Choice>
    <mc:Fallback>
      <p:transition spd="slow" advTm="3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Geografická specifika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69988"/>
            <a:ext cx="5950506" cy="525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0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59"/>
    </mc:Choice>
    <mc:Fallback>
      <p:transition spd="slow" advTm="34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Regiony geografických specifik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16913"/>
            <a:ext cx="5914941" cy="524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1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47"/>
    </mc:Choice>
    <mc:Fallback>
      <p:transition spd="slow" advTm="33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Integrovaný pohled – územní synopse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30957"/>
            <a:ext cx="5616079" cy="50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0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56"/>
    </mc:Choice>
    <mc:Fallback>
      <p:transition spd="slow" advTm="54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467600" cy="41805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Vymezení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7467600" cy="4968552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nejednoznačné</a:t>
            </a:r>
            <a:r>
              <a:rPr lang="cs-CZ" dirty="0"/>
              <a:t>: v závislosti na kritériích, účelu, přístupu, komplexita (vzájemných) </a:t>
            </a:r>
            <a:r>
              <a:rPr lang="cs-CZ" dirty="0" smtClean="0"/>
              <a:t>vztahů</a:t>
            </a:r>
          </a:p>
          <a:p>
            <a:r>
              <a:rPr lang="cs-CZ" dirty="0"/>
              <a:t>„určování příslušnosti obcí do venkovského či městského prostoru velice obtížné, avšak ne neřešitelné“, </a:t>
            </a:r>
          </a:p>
          <a:p>
            <a:r>
              <a:rPr lang="cs-CZ" dirty="0"/>
              <a:t>každý přístup vychází z rozdílných definic (zpravidla použití </a:t>
            </a:r>
            <a:r>
              <a:rPr lang="cs-CZ" dirty="0" err="1"/>
              <a:t>Booleanovské</a:t>
            </a:r>
            <a:r>
              <a:rPr lang="cs-CZ" dirty="0"/>
              <a:t> logiky – buď, anebo)</a:t>
            </a:r>
          </a:p>
          <a:p>
            <a:r>
              <a:rPr lang="cs-CZ" dirty="0"/>
              <a:t>„od rozboření středověkých hradeb někdy v 18. století neexistuje jasná hranice mezi městem a venkovem“ (PERLÍN 2011, Rabštejn nad Střelou?)	</a:t>
            </a:r>
            <a:endParaRPr lang="cs-CZ" dirty="0" smtClean="0"/>
          </a:p>
          <a:p>
            <a:r>
              <a:rPr lang="cs-CZ" dirty="0" smtClean="0"/>
              <a:t>Pozitivně </a:t>
            </a:r>
            <a:r>
              <a:rPr lang="cs-CZ" dirty="0"/>
              <a:t>– „toto je venkov“ vs. negativně, tj. doplněk k urbánnímu</a:t>
            </a:r>
          </a:p>
          <a:p>
            <a:r>
              <a:rPr lang="cs-CZ" dirty="0"/>
              <a:t>Kontinuálně – prostor zahrnující jak krajinu, tak venkovská sídla (zastavěné území, </a:t>
            </a:r>
            <a:r>
              <a:rPr lang="cs-CZ" dirty="0" err="1"/>
              <a:t>intravilán</a:t>
            </a:r>
            <a:r>
              <a:rPr lang="cs-CZ" dirty="0"/>
              <a:t>)</a:t>
            </a:r>
          </a:p>
          <a:p>
            <a:r>
              <a:rPr lang="cs-CZ" dirty="0"/>
              <a:t>Konvenčně </a:t>
            </a:r>
          </a:p>
          <a:p>
            <a:r>
              <a:rPr lang="cs-CZ" dirty="0"/>
              <a:t>Venkovské sídlo – na základě/s využitím hledisek: urbanistické, architektonické, sociální, ekonomické, historické, administrativní, statistické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2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44"/>
    </mc:Choice>
    <mc:Fallback>
      <p:transition spd="slow" advTm="14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Územní vize a plány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33" y="1304924"/>
            <a:ext cx="4734705" cy="529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7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71"/>
    </mc:Choice>
    <mc:Fallback>
      <p:transition spd="slow" advTm="6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Protiklad venkov – </a:t>
            </a:r>
            <a:r>
              <a:rPr lang="cs-CZ" b="1" dirty="0" smtClean="0"/>
              <a:t>město</a:t>
            </a:r>
            <a:r>
              <a:rPr lang="cs-CZ" dirty="0" smtClean="0"/>
              <a:t> </a:t>
            </a:r>
            <a:r>
              <a:rPr lang="cs-CZ" dirty="0"/>
              <a:t>(KIRK 1980)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Rozdíl </a:t>
            </a:r>
            <a:r>
              <a:rPr lang="cs-CZ" dirty="0"/>
              <a:t>město X venkov, dichotomické či </a:t>
            </a:r>
            <a:r>
              <a:rPr lang="cs-CZ" dirty="0" err="1"/>
              <a:t>bi</a:t>
            </a:r>
            <a:r>
              <a:rPr lang="cs-CZ" dirty="0"/>
              <a:t>/polární </a:t>
            </a:r>
            <a:r>
              <a:rPr lang="cs-CZ" dirty="0" smtClean="0"/>
              <a:t>typologie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prostor </a:t>
            </a:r>
            <a:r>
              <a:rPr lang="cs-CZ" dirty="0"/>
              <a:t>venkovský – mezilehlý – městský,  </a:t>
            </a:r>
          </a:p>
          <a:p>
            <a:r>
              <a:rPr lang="cs-CZ" dirty="0"/>
              <a:t>přechodný charakter (</a:t>
            </a:r>
            <a:r>
              <a:rPr lang="cs-CZ" dirty="0" err="1"/>
              <a:t>rurální-urbánní</a:t>
            </a:r>
            <a:r>
              <a:rPr lang="cs-CZ" dirty="0"/>
              <a:t> kontinuum) resp. odstranění dichotomie vesnice/město </a:t>
            </a: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58334"/>
              </p:ext>
            </p:extLst>
          </p:nvPr>
        </p:nvGraphicFramePr>
        <p:xfrm>
          <a:off x="467544" y="2636912"/>
          <a:ext cx="8496942" cy="1752600"/>
        </p:xfrm>
        <a:graphic>
          <a:graphicData uri="http://schemas.openxmlformats.org/drawingml/2006/table">
            <a:tbl>
              <a:tblPr firstRow="1" firstCol="1" bandRow="1"/>
              <a:tblGrid>
                <a:gridCol w="2592287"/>
                <a:gridCol w="2808312"/>
                <a:gridCol w="3096343"/>
              </a:tblGrid>
              <a:tr h="261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RURÁLNÍ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ZNAKY 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URBÁNNÍ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zemědělská aktivita 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Dominance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obchodně-produkční služby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omezená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Sociální mobilita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méně omezená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nižší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Požadavky na vzdělání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vyšší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ticho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Vjem 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hluk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59"/>
    </mc:Choice>
    <mc:Fallback>
      <p:transition spd="slow" advTm="8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Definice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859216" cy="54932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rurální geografie – věda zabývající se zejména typy využití území (</a:t>
            </a:r>
            <a:r>
              <a:rPr lang="cs-CZ" dirty="0" err="1"/>
              <a:t>land</a:t>
            </a:r>
            <a:r>
              <a:rPr lang="cs-CZ" dirty="0"/>
              <a:t>-use), jakými jsou zemědělské plochy, farmy, lesy, vodní plochy a malá sídla (CLOUT 1976); analýza pomocí kvantitativních ukazatelů, např. obyvatelstva žijícího na venkově, struktury zaměstnanosti, rozsahu a typu služeb aj. </a:t>
            </a:r>
          </a:p>
          <a:p>
            <a:r>
              <a:rPr lang="cs-CZ" dirty="0" smtClean="0"/>
              <a:t>pilíř </a:t>
            </a:r>
            <a:r>
              <a:rPr lang="cs-CZ" dirty="0"/>
              <a:t>ekonomický, ekologický, sociální (FREY, ZIMMER 2001) – geografické aspekty nepřímo ve všech pilířích</a:t>
            </a:r>
          </a:p>
          <a:p>
            <a:r>
              <a:rPr lang="cs-CZ" dirty="0"/>
              <a:t>popisné či analytické definování venkova, sociálně-kulturní vymezování, venkov jako žité místo a venkov reprezentující myšlenkové asociace s tímto slovem (WOODS 2005)</a:t>
            </a:r>
          </a:p>
          <a:p>
            <a:r>
              <a:rPr lang="cs-CZ" dirty="0" smtClean="0"/>
              <a:t>s nízkou </a:t>
            </a:r>
            <a:r>
              <a:rPr lang="cs-CZ" dirty="0"/>
              <a:t>hustotou zalidnění, menšími sídly, vyšší zaměstnaností v zemědělství (avšak toto již nemusí být pravidlem), pozitivním vztahem místních obyvatel k okolní krajině, architektonickým rázem, charakterem zástavby a specifickým životním stylem (ČSÚ 2008)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9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10"/>
    </mc:Choice>
    <mc:Fallback>
      <p:transition spd="slow" advTm="9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odlehlá osídlení a oblasti volné nezastavěné krajiny tvořící mozaiku drobnějších sídel, zemědělských a vodních ploch, lesů, ploch místních komunikací a ostatních ploch (BINEK 2007)</a:t>
            </a:r>
          </a:p>
          <a:p>
            <a:r>
              <a:rPr lang="cs-CZ" dirty="0" smtClean="0"/>
              <a:t>Venkovský </a:t>
            </a:r>
            <a:r>
              <a:rPr lang="cs-CZ" dirty="0"/>
              <a:t>prostor (v prostředí Česka, CHROMÝ a kol. 2011) definován zejména specifickým geografickým umístěním, řádovostí/měřítkem a územní a regionální diferenciací podle převažujících funkcí (např. funkce území) a strukturálních znaků území nebo krajiny, sídel i společnosti (např. využití ploch). </a:t>
            </a:r>
          </a:p>
          <a:p>
            <a:r>
              <a:rPr lang="cs-CZ" dirty="0"/>
              <a:t>Oblasti s nižším lidským a sociálním kapitálem, jež se vyskytují zejména blízko státních hranic Česka a/nebo daleko od regionálních center (např. krajských či okresních měst, JANČÁK a kol. 2008)</a:t>
            </a:r>
          </a:p>
          <a:p>
            <a:r>
              <a:rPr lang="cs-CZ" dirty="0"/>
              <a:t>V Česku: města, </a:t>
            </a:r>
            <a:r>
              <a:rPr lang="cs-CZ" dirty="0" err="1"/>
              <a:t>suburbánní</a:t>
            </a:r>
            <a:r>
              <a:rPr lang="cs-CZ" dirty="0"/>
              <a:t> komunity a zbylá (venkovská) sídla (OUŘEDNÍČEK, ŠPAČKOVÁ, NOVÁK 2012)</a:t>
            </a:r>
          </a:p>
          <a:p>
            <a:r>
              <a:rPr lang="cs-CZ" dirty="0" smtClean="0"/>
              <a:t>Pro EK prostřednictvím tzv. </a:t>
            </a:r>
            <a:r>
              <a:rPr lang="cs-CZ" dirty="0" err="1" smtClean="0"/>
              <a:t>rural</a:t>
            </a:r>
            <a:r>
              <a:rPr lang="cs-CZ" dirty="0" smtClean="0"/>
              <a:t> </a:t>
            </a:r>
            <a:r>
              <a:rPr lang="cs-CZ" dirty="0" err="1" smtClean="0"/>
              <a:t>grid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(buňky klasifikované jako venkovské, 1 </a:t>
            </a:r>
            <a:r>
              <a:rPr lang="cs-CZ" dirty="0" err="1" smtClean="0"/>
              <a:t>qkm</a:t>
            </a:r>
            <a:r>
              <a:rPr lang="cs-CZ" dirty="0" smtClean="0"/>
              <a:t>), 50+ % </a:t>
            </a:r>
            <a:r>
              <a:rPr lang="cs-CZ" dirty="0" smtClean="0">
                <a:latin typeface="Century Schoolbook"/>
              </a:rPr>
              <a:t>→</a:t>
            </a:r>
            <a:r>
              <a:rPr lang="cs-CZ" dirty="0" smtClean="0"/>
              <a:t> venkovské obce (DIJSKTR, POELMAN 2014)</a:t>
            </a: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424"/>
    </mc:Choice>
    <mc:Fallback>
      <p:transition spd="slow" advTm="12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11" y="2564904"/>
            <a:ext cx="8423946" cy="30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79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77"/>
    </mc:Choice>
    <mc:Fallback>
      <p:transition spd="slow" advTm="5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44" y="1124744"/>
            <a:ext cx="8215606" cy="456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5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76"/>
    </mc:Choice>
    <mc:Fallback>
      <p:transition spd="slow" advTm="3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0038"/>
            <a:ext cx="7272808" cy="570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4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65"/>
    </mc:Choice>
    <mc:Fallback>
      <p:transition spd="slow" advTm="5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3568" y="836712"/>
            <a:ext cx="7467600" cy="4873752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Hledání</a:t>
            </a:r>
            <a:r>
              <a:rPr lang="cs-CZ" dirty="0"/>
              <a:t>, výběr, stanovení kritérií – až 40 (DEWEY), základ – počet obyvatel a hustota zalidnění</a:t>
            </a:r>
          </a:p>
          <a:p>
            <a:r>
              <a:rPr lang="cs-CZ" dirty="0"/>
              <a:t>Po 2. světové válce – kontinuum město – venkov, sociologický přístup – sociologie vztahů města a venkova (</a:t>
            </a:r>
            <a:r>
              <a:rPr lang="cs-CZ" dirty="0" err="1"/>
              <a:t>rurban</a:t>
            </a:r>
            <a:r>
              <a:rPr lang="cs-CZ" dirty="0"/>
              <a:t> sociology), utváření jednotného typu sociální organizace pro celou společnost, jednotné struktury populace, interakce a participace, kultury a </a:t>
            </a:r>
            <a:r>
              <a:rPr lang="cs-CZ" dirty="0" smtClean="0"/>
              <a:t>hodnot</a:t>
            </a:r>
          </a:p>
          <a:p>
            <a:r>
              <a:rPr lang="cs-CZ" dirty="0"/>
              <a:t>Specifika příměstských oblastí (</a:t>
            </a:r>
            <a:r>
              <a:rPr lang="cs-CZ" dirty="0" err="1"/>
              <a:t>rural</a:t>
            </a:r>
            <a:r>
              <a:rPr lang="cs-CZ" dirty="0"/>
              <a:t> </a:t>
            </a:r>
            <a:r>
              <a:rPr lang="cs-CZ" dirty="0" err="1"/>
              <a:t>urban</a:t>
            </a:r>
            <a:r>
              <a:rPr lang="cs-CZ" dirty="0"/>
              <a:t> </a:t>
            </a:r>
            <a:r>
              <a:rPr lang="cs-CZ" dirty="0" err="1"/>
              <a:t>fridge</a:t>
            </a:r>
            <a:r>
              <a:rPr lang="cs-CZ" dirty="0"/>
              <a:t>, </a:t>
            </a:r>
            <a:r>
              <a:rPr lang="cs-CZ" dirty="0" err="1"/>
              <a:t>suburbs</a:t>
            </a:r>
            <a:r>
              <a:rPr lang="cs-CZ" dirty="0"/>
              <a:t>) </a:t>
            </a:r>
          </a:p>
          <a:p>
            <a:r>
              <a:rPr lang="cs-CZ" dirty="0"/>
              <a:t>U nás počátky – poměšťování pražského okolí (ULLRICH 1938)</a:t>
            </a:r>
          </a:p>
          <a:p>
            <a:r>
              <a:rPr lang="cs-CZ" dirty="0"/>
              <a:t>Místo tzv. druhého bydlení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4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38"/>
    </mc:Choice>
    <mc:Fallback>
      <p:transition spd="slow" advTm="79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870</TotalTime>
  <Words>464</Words>
  <Application>Microsoft Office PowerPoint</Application>
  <PresentationFormat>Předvádění na obrazovce (4:3)</PresentationFormat>
  <Paragraphs>69</Paragraphs>
  <Slides>20</Slides>
  <Notes>0</Notes>
  <HiddenSlides>0</HiddenSlides>
  <MMClips>20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Arkýř</vt:lpstr>
      <vt:lpstr>Venkov</vt:lpstr>
      <vt:lpstr>Vymezení</vt:lpstr>
      <vt:lpstr>Protiklad venkov – město (KIRK 1980) </vt:lpstr>
      <vt:lpstr>Definice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Venkov v sociologii (MSgS, VSgS - ???)</vt:lpstr>
      <vt:lpstr>(TAYLOR, JONES)</vt:lpstr>
      <vt:lpstr>Typologie městských a venkovských oblastí (ESPON 2018)</vt:lpstr>
      <vt:lpstr>Strukturální typologie venkovských regionů</vt:lpstr>
      <vt:lpstr>Typologie výkonnosti venkovských regionů</vt:lpstr>
      <vt:lpstr>Městské a venkovské regiony – územní synopse</vt:lpstr>
      <vt:lpstr>Potenciál dopravní dostupnosti, multimodální, podle typologie město-venkov</vt:lpstr>
      <vt:lpstr>Geografická specifika</vt:lpstr>
      <vt:lpstr>Regiony geografických specifik</vt:lpstr>
      <vt:lpstr>Integrovaný pohled – územní synopse</vt:lpstr>
      <vt:lpstr>Územní vize a plány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jerabek</dc:creator>
  <cp:lastModifiedBy>jerabek</cp:lastModifiedBy>
  <cp:revision>55</cp:revision>
  <dcterms:created xsi:type="dcterms:W3CDTF">2020-01-31T15:36:36Z</dcterms:created>
  <dcterms:modified xsi:type="dcterms:W3CDTF">2020-04-14T19:55:27Z</dcterms:modified>
</cp:coreProperties>
</file>