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2" r:id="rId5"/>
    <p:sldId id="269" r:id="rId6"/>
    <p:sldId id="270" r:id="rId7"/>
    <p:sldId id="281" r:id="rId8"/>
    <p:sldId id="277" r:id="rId9"/>
    <p:sldId id="279" r:id="rId10"/>
    <p:sldId id="294" r:id="rId11"/>
    <p:sldId id="289" r:id="rId12"/>
    <p:sldId id="290" r:id="rId13"/>
    <p:sldId id="292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2F83A1-C39A-45AA-80F0-E8F4018316AF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F44E9A-A683-4527-A481-A73316785B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sz="3200" dirty="0" smtClean="0"/>
              <a:t>INSTITUCE </a:t>
            </a:r>
            <a:br>
              <a:rPr lang="cs-CZ" sz="3200" dirty="0" smtClean="0"/>
            </a:br>
            <a:r>
              <a:rPr lang="cs-CZ" sz="3200" dirty="0" smtClean="0"/>
              <a:t>PROJEKTY</a:t>
            </a:r>
            <a:br>
              <a:rPr lang="cs-CZ" sz="3200" dirty="0" smtClean="0"/>
            </a:br>
            <a:r>
              <a:rPr lang="cs-CZ" sz="3200" dirty="0" smtClean="0"/>
              <a:t>OSOBNOSTI</a:t>
            </a:r>
            <a:br>
              <a:rPr lang="cs-CZ" sz="3200" dirty="0" smtClean="0"/>
            </a:br>
            <a:r>
              <a:rPr lang="cs-CZ" sz="3200" dirty="0" smtClean="0"/>
              <a:t>LITERATURA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PP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Ústav </a:t>
            </a:r>
            <a:r>
              <a:rPr lang="cs-CZ" b="1" dirty="0" err="1" smtClean="0"/>
              <a:t>geoniky</a:t>
            </a:r>
            <a:r>
              <a:rPr lang="cs-CZ" b="1" dirty="0" smtClean="0"/>
              <a:t> </a:t>
            </a:r>
            <a:r>
              <a:rPr lang="cs-CZ" b="1" dirty="0" err="1" smtClean="0"/>
              <a:t>av</a:t>
            </a:r>
            <a:r>
              <a:rPr lang="cs-CZ" b="1" dirty="0" smtClean="0"/>
              <a:t> </a:t>
            </a:r>
            <a:r>
              <a:rPr lang="cs-CZ" b="1" dirty="0" err="1" smtClean="0"/>
              <a:t>čr</a:t>
            </a:r>
            <a:r>
              <a:rPr lang="cs-CZ" b="1" dirty="0" smtClean="0"/>
              <a:t>, </a:t>
            </a:r>
            <a:r>
              <a:rPr lang="cs-CZ" b="1" dirty="0" err="1" smtClean="0"/>
              <a:t>ostrava</a:t>
            </a:r>
            <a:r>
              <a:rPr lang="cs-CZ" b="1" dirty="0" smtClean="0"/>
              <a:t> / </a:t>
            </a:r>
            <a:r>
              <a:rPr lang="cs-CZ" b="1" dirty="0" err="1" smtClean="0"/>
              <a:t>brno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Mendelova univerzita v brně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0691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doc.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Rndr.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Antonín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vaishar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, CSc</a:t>
            </a:r>
            <a:r>
              <a:rPr lang="cs-CZ" sz="2700" cap="small" dirty="0" smtClean="0">
                <a:solidFill>
                  <a:srgbClr val="575F6D"/>
                </a:solidFill>
                <a:ea typeface="+mj-ea"/>
                <a:cs typeface="+mj-cs"/>
              </a:rPr>
              <a:t>.</a:t>
            </a:r>
          </a:p>
          <a:p>
            <a:pPr marL="0" lvl="0" indent="0">
              <a:buNone/>
            </a:pPr>
            <a:r>
              <a:rPr lang="cs-CZ" sz="27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</a:p>
          <a:p>
            <a:pPr lvl="0"/>
            <a:r>
              <a:rPr lang="cs-CZ" b="1" dirty="0" smtClean="0"/>
              <a:t>Rozvojové </a:t>
            </a:r>
            <a:r>
              <a:rPr lang="cs-CZ" b="1" dirty="0"/>
              <a:t>zájmy pohraničních regionů (na příkladu </a:t>
            </a:r>
            <a:r>
              <a:rPr lang="cs-CZ" b="1" dirty="0" err="1"/>
              <a:t>Orlicka</a:t>
            </a:r>
            <a:r>
              <a:rPr lang="cs-CZ" b="1" dirty="0" smtClean="0"/>
              <a:t>)</a:t>
            </a:r>
          </a:p>
          <a:p>
            <a:pPr lvl="2"/>
            <a:r>
              <a:rPr lang="cs-CZ" dirty="0" smtClean="0"/>
              <a:t>MŠMT, 2006–2011 (spolupráce</a:t>
            </a:r>
            <a:r>
              <a:rPr lang="cs-CZ" dirty="0"/>
              <a:t>: </a:t>
            </a:r>
            <a:r>
              <a:rPr lang="cs-CZ" dirty="0" smtClean="0"/>
              <a:t>SOÚ AV ČR</a:t>
            </a:r>
            <a:r>
              <a:rPr lang="cs-CZ" dirty="0"/>
              <a:t>, </a:t>
            </a:r>
            <a:r>
              <a:rPr lang="cs-CZ" dirty="0" smtClean="0"/>
              <a:t>ÚSD AV ČR</a:t>
            </a:r>
            <a:r>
              <a:rPr lang="cs-CZ" dirty="0"/>
              <a:t>, Sdružení obcí Orlicko</a:t>
            </a:r>
            <a:r>
              <a:rPr lang="cs-CZ" dirty="0" smtClean="0"/>
              <a:t>), A. VAISHAR</a:t>
            </a:r>
            <a:endParaRPr lang="cs-CZ" dirty="0"/>
          </a:p>
          <a:p>
            <a:pPr lvl="1"/>
            <a:r>
              <a:rPr lang="cs-CZ" dirty="0" err="1" smtClean="0"/>
              <a:t>A.Vaishar</a:t>
            </a:r>
            <a:r>
              <a:rPr lang="cs-CZ" dirty="0" smtClean="0"/>
              <a:t> </a:t>
            </a:r>
            <a:r>
              <a:rPr lang="cs-CZ" dirty="0" err="1"/>
              <a:t>ed</a:t>
            </a:r>
            <a:r>
              <a:rPr lang="cs-CZ" dirty="0"/>
              <a:t>.: Regiony v pohraničí (Případové studie vybraných periferních regionů jednotlivých úseků českého pohraničí). SG, 2011.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4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b="1" dirty="0" smtClean="0"/>
              <a:t>Univerzita palackého v </a:t>
            </a:r>
            <a:r>
              <a:rPr lang="cs-CZ" b="1" dirty="0" err="1" smtClean="0"/>
              <a:t>olomouci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352928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DOC. RNDR. VÁCLAV TOUŠEK, CSC.</a:t>
            </a:r>
          </a:p>
          <a:p>
            <a:pPr marL="0" indent="0">
              <a:buNone/>
            </a:pPr>
            <a:r>
              <a:rPr lang="cs-CZ" dirty="0" smtClean="0"/>
              <a:t>DOC. RNDR. ZDENĚK SZCZYRBA, PH.D.</a:t>
            </a:r>
          </a:p>
          <a:p>
            <a:pPr marL="0" indent="0">
              <a:buNone/>
            </a:pPr>
            <a:r>
              <a:rPr lang="cs-CZ" dirty="0" smtClean="0"/>
              <a:t>DOC. RNDR. IRENA SMOLOVÁ, PH.D.</a:t>
            </a:r>
          </a:p>
          <a:p>
            <a:pPr marL="0" indent="0">
              <a:buNone/>
            </a:pPr>
            <a:r>
              <a:rPr lang="cs-CZ" dirty="0" smtClean="0"/>
              <a:t>DOC. RNDR. MARIÁN HALÁS, PH.D.</a:t>
            </a:r>
          </a:p>
          <a:p>
            <a:pPr marL="0" indent="0">
              <a:buNone/>
            </a:pPr>
            <a:r>
              <a:rPr lang="cs-CZ" dirty="0" smtClean="0"/>
              <a:t>MGR. PETR KLADIVO, PH.D.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Aktuální </a:t>
            </a:r>
            <a:r>
              <a:rPr lang="cs-CZ" b="1" dirty="0"/>
              <a:t>změny v prostorových interakcích na moravskoslezském </a:t>
            </a:r>
            <a:r>
              <a:rPr lang="cs-CZ" b="1" dirty="0" smtClean="0"/>
              <a:t>pomezí</a:t>
            </a:r>
          </a:p>
          <a:p>
            <a:pPr lvl="1"/>
            <a:r>
              <a:rPr lang="cs-CZ" dirty="0" smtClean="0"/>
              <a:t>TOUŠEK, V.</a:t>
            </a:r>
          </a:p>
          <a:p>
            <a:pPr lvl="2"/>
            <a:r>
              <a:rPr lang="cs-CZ" dirty="0" smtClean="0"/>
              <a:t>GA ČR, 1995–1997</a:t>
            </a:r>
            <a:endParaRPr lang="cs-CZ" dirty="0"/>
          </a:p>
          <a:p>
            <a:r>
              <a:rPr lang="cs-CZ" b="1" dirty="0" smtClean="0"/>
              <a:t>Analýza </a:t>
            </a:r>
            <a:r>
              <a:rPr lang="cs-CZ" b="1" dirty="0"/>
              <a:t>přeshraniční spolupráce v euroregionálních strukturách na česko-polském pohraničí</a:t>
            </a:r>
            <a:endParaRPr lang="cs-CZ" dirty="0"/>
          </a:p>
          <a:p>
            <a:pPr lvl="2"/>
            <a:r>
              <a:rPr lang="cs-CZ" dirty="0"/>
              <a:t>MZV ČR, 2005-2006</a:t>
            </a:r>
          </a:p>
          <a:p>
            <a:pPr lvl="1"/>
            <a:r>
              <a:rPr lang="cs-CZ" dirty="0"/>
              <a:t>SZCZYRBA, Z., Jeřábek, M</a:t>
            </a:r>
            <a:r>
              <a:rPr lang="cs-CZ" dirty="0" smtClean="0"/>
              <a:t>. (UJEP), </a:t>
            </a:r>
            <a:r>
              <a:rPr lang="cs-CZ" dirty="0"/>
              <a:t>Smolová, I.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9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SZCZYRBA</a:t>
            </a:r>
            <a:r>
              <a:rPr lang="cs-CZ" b="1" dirty="0"/>
              <a:t>, Z., SMOLOVÁ, I. JEŘÁBEK, M.: Analýza přeshraniční spolupráce v euroregionálních strukturách na česko-polském pohraničí. </a:t>
            </a:r>
            <a:r>
              <a:rPr lang="cs-CZ" b="1" dirty="0" smtClean="0"/>
              <a:t>Praha, 2006.</a:t>
            </a:r>
            <a:endParaRPr lang="cs-CZ" dirty="0"/>
          </a:p>
          <a:p>
            <a:r>
              <a:rPr lang="cs-CZ" dirty="0" err="1"/>
              <a:t>Halás</a:t>
            </a:r>
            <a:r>
              <a:rPr lang="cs-CZ" dirty="0"/>
              <a:t>, M., </a:t>
            </a:r>
            <a:r>
              <a:rPr lang="cs-CZ" b="1" dirty="0"/>
              <a:t>Řehák, S. </a:t>
            </a:r>
            <a:r>
              <a:rPr lang="cs-CZ" dirty="0"/>
              <a:t>2008. Příspěvek k anatomii společného pohraničí České republiky a Slovenské republiky. Geografický </a:t>
            </a:r>
            <a:r>
              <a:rPr lang="cs-CZ" dirty="0" smtClean="0"/>
              <a:t>časopis</a:t>
            </a:r>
          </a:p>
          <a:p>
            <a:r>
              <a:rPr lang="cs-CZ" dirty="0" err="1" smtClean="0"/>
              <a:t>Halás</a:t>
            </a:r>
            <a:r>
              <a:rPr lang="cs-CZ" dirty="0"/>
              <a:t>, M., Kladivo, P. 2008. Ekonomický vývoj, </a:t>
            </a:r>
            <a:r>
              <a:rPr lang="cs-CZ" dirty="0" err="1"/>
              <a:t>väzby</a:t>
            </a:r>
            <a:r>
              <a:rPr lang="cs-CZ" dirty="0"/>
              <a:t> a </a:t>
            </a:r>
            <a:r>
              <a:rPr lang="cs-CZ" dirty="0" err="1"/>
              <a:t>spolupráca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Slovenskou a Českou republikou. Regionální </a:t>
            </a:r>
            <a:r>
              <a:rPr lang="cs-CZ" dirty="0" smtClean="0"/>
              <a:t>studia.</a:t>
            </a:r>
          </a:p>
          <a:p>
            <a:r>
              <a:rPr lang="cs-CZ" dirty="0" err="1"/>
              <a:t>Halás</a:t>
            </a:r>
            <a:r>
              <a:rPr lang="cs-CZ" dirty="0"/>
              <a:t>, M., </a:t>
            </a:r>
            <a:r>
              <a:rPr lang="cs-CZ" b="1" dirty="0"/>
              <a:t>Toušek, V. </a:t>
            </a:r>
            <a:r>
              <a:rPr lang="cs-CZ" dirty="0"/>
              <a:t>2007. Cizinci a jejich pozice na trhu práce v regionu Jižní Morava. Geografická revue.</a:t>
            </a:r>
          </a:p>
          <a:p>
            <a:r>
              <a:rPr lang="cs-CZ" dirty="0" err="1"/>
              <a:t>Halás</a:t>
            </a:r>
            <a:r>
              <a:rPr lang="cs-CZ" dirty="0"/>
              <a:t>, M. 2006. </a:t>
            </a:r>
            <a:r>
              <a:rPr lang="cs-CZ" dirty="0" err="1"/>
              <a:t>Cezhraničné</a:t>
            </a:r>
            <a:r>
              <a:rPr lang="cs-CZ" dirty="0"/>
              <a:t> </a:t>
            </a:r>
            <a:r>
              <a:rPr lang="cs-CZ" dirty="0" err="1"/>
              <a:t>väzby</a:t>
            </a:r>
            <a:r>
              <a:rPr lang="cs-CZ" dirty="0"/>
              <a:t> a </a:t>
            </a:r>
            <a:r>
              <a:rPr lang="cs-CZ" dirty="0" err="1"/>
              <a:t>cezhraničná</a:t>
            </a:r>
            <a:r>
              <a:rPr lang="cs-CZ" dirty="0"/>
              <a:t> </a:t>
            </a:r>
            <a:r>
              <a:rPr lang="cs-CZ" dirty="0" err="1"/>
              <a:t>spolupráca</a:t>
            </a:r>
            <a:r>
              <a:rPr lang="cs-CZ" dirty="0"/>
              <a:t> Slovenska s Českou republikou. </a:t>
            </a:r>
            <a:r>
              <a:rPr lang="cs-CZ" dirty="0" err="1"/>
              <a:t>Šamorín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 smtClean="0"/>
              <a:t>Ostravská univerzita v </a:t>
            </a:r>
            <a:r>
              <a:rPr lang="cs-CZ" b="1" dirty="0" err="1" smtClean="0"/>
              <a:t>ostravě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96944" cy="576064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Analýza a modelování mikroregionálních procesů česko-slovensko-polského trojmezí Moravskoslezského kraje v kontextu evropské integrace.</a:t>
            </a:r>
          </a:p>
          <a:p>
            <a:pPr lvl="2"/>
            <a:r>
              <a:rPr lang="cs-CZ" dirty="0" smtClean="0"/>
              <a:t>GA ČR, 1994-1996</a:t>
            </a:r>
          </a:p>
          <a:p>
            <a:pPr lvl="2"/>
            <a:r>
              <a:rPr lang="cs-CZ" sz="2900" dirty="0" smtClean="0"/>
              <a:t>PROF. PAEDDR. JAROSLAV VENCÁLEK, CSC.</a:t>
            </a:r>
          </a:p>
          <a:p>
            <a:pPr lvl="1"/>
            <a:r>
              <a:rPr lang="sk-SK" dirty="0" smtClean="0"/>
              <a:t>VENCÁLEK</a:t>
            </a:r>
            <a:r>
              <a:rPr lang="sk-SK" dirty="0"/>
              <a:t>, J. 2013. Slovensko-český cezhraničný región/ </a:t>
            </a:r>
            <a:r>
              <a:rPr lang="sk-SK" dirty="0" err="1"/>
              <a:t>Genius</a:t>
            </a:r>
            <a:r>
              <a:rPr lang="sk-SK" dirty="0"/>
              <a:t> </a:t>
            </a:r>
            <a:r>
              <a:rPr lang="sk-SK" dirty="0" err="1"/>
              <a:t>loci</a:t>
            </a:r>
            <a:r>
              <a:rPr lang="sk-SK" dirty="0"/>
              <a:t>. </a:t>
            </a:r>
            <a:r>
              <a:rPr lang="sk-SK" dirty="0" smtClean="0"/>
              <a:t>Prešov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Rndr.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 Petr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rumpel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ph.d.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endParaRPr lang="cs-CZ" sz="29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lvl="1"/>
            <a:r>
              <a:rPr lang="cs-CZ" dirty="0" smtClean="0"/>
              <a:t>RUMPEL</a:t>
            </a:r>
            <a:r>
              <a:rPr lang="cs-CZ" dirty="0"/>
              <a:t>, P., WAACK, Ch. Die </a:t>
            </a:r>
            <a:r>
              <a:rPr lang="cs-CZ" dirty="0" err="1"/>
              <a:t>Mährisch</a:t>
            </a:r>
            <a:r>
              <a:rPr lang="cs-CZ" dirty="0"/>
              <a:t> - </a:t>
            </a:r>
            <a:r>
              <a:rPr lang="cs-CZ" dirty="0" err="1"/>
              <a:t>Schlesische</a:t>
            </a:r>
            <a:r>
              <a:rPr lang="cs-CZ" dirty="0"/>
              <a:t> Region. </a:t>
            </a:r>
            <a:r>
              <a:rPr lang="cs-CZ" dirty="0" err="1"/>
              <a:t>Perspektiven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Altindustrieregion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Europa der </a:t>
            </a:r>
            <a:r>
              <a:rPr lang="cs-CZ" dirty="0" err="1"/>
              <a:t>Regionen</a:t>
            </a:r>
            <a:r>
              <a:rPr lang="cs-CZ" dirty="0"/>
              <a:t>. </a:t>
            </a:r>
            <a:r>
              <a:rPr lang="cs-CZ" dirty="0" err="1"/>
              <a:t>Geographische</a:t>
            </a:r>
            <a:r>
              <a:rPr lang="cs-CZ" dirty="0"/>
              <a:t> </a:t>
            </a:r>
            <a:r>
              <a:rPr lang="cs-CZ" dirty="0" err="1"/>
              <a:t>Rundschau</a:t>
            </a:r>
            <a:r>
              <a:rPr lang="cs-CZ" dirty="0"/>
              <a:t>. 2004.</a:t>
            </a:r>
          </a:p>
          <a:p>
            <a:pPr marL="0" indent="0">
              <a:buNone/>
            </a:pP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prof.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Rndr.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 Tadeusz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siwek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csc.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endParaRPr lang="cs-CZ" sz="29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lvl="1"/>
            <a:r>
              <a:rPr lang="cs-CZ" dirty="0" smtClean="0"/>
              <a:t>SIWEK</a:t>
            </a:r>
            <a:r>
              <a:rPr lang="cs-CZ" dirty="0"/>
              <a:t>, T. </a:t>
            </a:r>
            <a:r>
              <a:rPr lang="cs-CZ" dirty="0" err="1"/>
              <a:t>Zróżnicowanie</a:t>
            </a:r>
            <a:r>
              <a:rPr lang="cs-CZ" dirty="0"/>
              <a:t> </a:t>
            </a:r>
            <a:r>
              <a:rPr lang="cs-CZ" dirty="0" err="1"/>
              <a:t>nadgranicznego</a:t>
            </a:r>
            <a:r>
              <a:rPr lang="cs-CZ" dirty="0"/>
              <a:t> </a:t>
            </a:r>
            <a:r>
              <a:rPr lang="cs-CZ" dirty="0" err="1"/>
              <a:t>położenia</a:t>
            </a:r>
            <a:r>
              <a:rPr lang="cs-CZ" dirty="0"/>
              <a:t> </a:t>
            </a:r>
            <a:r>
              <a:rPr lang="cs-CZ" dirty="0" err="1"/>
              <a:t>Śląska</a:t>
            </a:r>
            <a:r>
              <a:rPr lang="cs-CZ" dirty="0"/>
              <a:t> </a:t>
            </a:r>
            <a:r>
              <a:rPr lang="cs-CZ" dirty="0" err="1"/>
              <a:t>Cieszyńskiego</a:t>
            </a:r>
            <a:r>
              <a:rPr lang="cs-CZ" dirty="0"/>
              <a:t> (z </a:t>
            </a:r>
            <a:r>
              <a:rPr lang="cs-CZ" dirty="0" err="1"/>
              <a:t>polskiej</a:t>
            </a:r>
            <a:r>
              <a:rPr lang="cs-CZ" dirty="0"/>
              <a:t> i </a:t>
            </a:r>
            <a:r>
              <a:rPr lang="cs-CZ" dirty="0" err="1"/>
              <a:t>czeskiej</a:t>
            </a:r>
            <a:r>
              <a:rPr lang="cs-CZ" dirty="0"/>
              <a:t> </a:t>
            </a:r>
            <a:r>
              <a:rPr lang="cs-CZ" dirty="0" err="1"/>
              <a:t>strony</a:t>
            </a:r>
            <a:r>
              <a:rPr lang="cs-CZ" dirty="0"/>
              <a:t> </a:t>
            </a:r>
            <a:r>
              <a:rPr lang="cs-CZ" dirty="0" err="1"/>
              <a:t>granicy</a:t>
            </a:r>
            <a:r>
              <a:rPr lang="cs-CZ" dirty="0"/>
              <a:t>). </a:t>
            </a:r>
            <a:r>
              <a:rPr lang="cs-CZ" dirty="0" err="1"/>
              <a:t>Pogranicze</a:t>
            </a:r>
            <a:r>
              <a:rPr lang="cs-CZ" dirty="0"/>
              <a:t> jako </a:t>
            </a:r>
            <a:r>
              <a:rPr lang="cs-CZ" dirty="0" err="1"/>
              <a:t>problem</a:t>
            </a:r>
            <a:r>
              <a:rPr lang="cs-CZ" dirty="0"/>
              <a:t> kultury. </a:t>
            </a:r>
            <a:r>
              <a:rPr lang="cs-CZ" dirty="0" err="1"/>
              <a:t>Opole</a:t>
            </a:r>
            <a:r>
              <a:rPr lang="cs-CZ" dirty="0"/>
              <a:t>, 1994. </a:t>
            </a:r>
          </a:p>
          <a:p>
            <a:pPr marL="0" indent="0">
              <a:buNone/>
            </a:pP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Doc.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Rndr.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 Jaromír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kaňok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r>
              <a:rPr lang="cs-CZ" sz="2900" cap="small" dirty="0" err="1">
                <a:solidFill>
                  <a:srgbClr val="575F6D"/>
                </a:solidFill>
                <a:ea typeface="+mj-ea"/>
                <a:cs typeface="+mj-cs"/>
              </a:rPr>
              <a:t>csc.</a:t>
            </a:r>
            <a:r>
              <a:rPr lang="cs-CZ" sz="2900" cap="small" dirty="0">
                <a:solidFill>
                  <a:srgbClr val="575F6D"/>
                </a:solidFill>
                <a:ea typeface="+mj-ea"/>
                <a:cs typeface="+mj-cs"/>
              </a:rPr>
              <a:t> / </a:t>
            </a:r>
            <a:r>
              <a:rPr lang="cs-CZ" sz="2900" cap="small" dirty="0" err="1" smtClean="0">
                <a:solidFill>
                  <a:srgbClr val="575F6D"/>
                </a:solidFill>
                <a:ea typeface="+mj-ea"/>
                <a:cs typeface="+mj-cs"/>
              </a:rPr>
              <a:t>upol</a:t>
            </a:r>
            <a:endParaRPr lang="cs-CZ" sz="29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lvl="1"/>
            <a:r>
              <a:rPr lang="cs-CZ" dirty="0" smtClean="0"/>
              <a:t>SIWEK</a:t>
            </a:r>
            <a:r>
              <a:rPr lang="cs-CZ" dirty="0"/>
              <a:t>, T., KAŇOK, J. Vědomí slezské identity v mentální mapě. Ostrava, 2000.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7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b="1" dirty="0"/>
              <a:t>Slezské zemské </a:t>
            </a:r>
            <a:r>
              <a:rPr lang="cs-CZ" b="1" dirty="0" smtClean="0"/>
              <a:t>muzeum v </a:t>
            </a:r>
            <a:r>
              <a:rPr lang="cs-CZ" b="1" dirty="0" err="1" smtClean="0"/>
              <a:t>opavě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54461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Slezský ústav </a:t>
            </a:r>
            <a:r>
              <a:rPr lang="cs-CZ" dirty="0"/>
              <a:t>(specializované oddělení SZM)</a:t>
            </a:r>
          </a:p>
          <a:p>
            <a:pPr lvl="1"/>
            <a:r>
              <a:rPr lang="cs-CZ" dirty="0"/>
              <a:t>dějiny historického Slezska, výzkum perzekucí a totalitních systémů ve 20. století</a:t>
            </a:r>
          </a:p>
          <a:p>
            <a:pPr lvl="1"/>
            <a:r>
              <a:rPr lang="cs-CZ" dirty="0"/>
              <a:t>CEP 51 projektů: příjemce 42, </a:t>
            </a:r>
            <a:r>
              <a:rPr lang="cs-CZ" dirty="0" err="1"/>
              <a:t>spolupříjemce</a:t>
            </a:r>
            <a:r>
              <a:rPr lang="cs-CZ" dirty="0"/>
              <a:t> 7, účastník 2</a:t>
            </a:r>
          </a:p>
          <a:p>
            <a:r>
              <a:rPr lang="cs-CZ" b="1" dirty="0" smtClean="0"/>
              <a:t>Slezsko</a:t>
            </a:r>
            <a:r>
              <a:rPr lang="cs-CZ" b="1" dirty="0"/>
              <a:t>: Paměť – identita − region</a:t>
            </a:r>
          </a:p>
          <a:p>
            <a:pPr lvl="2"/>
            <a:r>
              <a:rPr lang="cs-CZ" dirty="0"/>
              <a:t>MK ČR: Program aplikovaného výzkumu a vývoje národní a kulturní identity (NAKI), 2011 – 2015</a:t>
            </a:r>
          </a:p>
          <a:p>
            <a:pPr lvl="2"/>
            <a:r>
              <a:rPr lang="cs-CZ" dirty="0" smtClean="0"/>
              <a:t>PHDR. OĽGA ŠRAJEROVÁ, CSC. A KOL.</a:t>
            </a:r>
            <a:endParaRPr lang="cs-CZ" dirty="0"/>
          </a:p>
          <a:p>
            <a:pPr lvl="1"/>
            <a:r>
              <a:rPr lang="cs-CZ" dirty="0"/>
              <a:t>přispět k zachování, rozvoji a kultivaci regionálních a národních identit a kolektivní a historické paměti obyvatel Slezska a severní </a:t>
            </a:r>
            <a:r>
              <a:rPr lang="cs-CZ" dirty="0" smtClean="0"/>
              <a:t>Moravy </a:t>
            </a:r>
            <a:endParaRPr lang="cs-CZ" dirty="0"/>
          </a:p>
          <a:p>
            <a:pPr lvl="1"/>
            <a:r>
              <a:rPr lang="cs-CZ" dirty="0"/>
              <a:t>Hlavním výstupem: uspořádání šestidílného cyklu výstav s názvem</a:t>
            </a:r>
            <a:r>
              <a:rPr lang="cs-CZ" i="1" dirty="0"/>
              <a:t> </a:t>
            </a:r>
            <a:r>
              <a:rPr lang="cs-CZ" b="1" i="1" dirty="0"/>
              <a:t>Slezsko: Lidé a </a:t>
            </a:r>
            <a:r>
              <a:rPr lang="cs-CZ" b="1" i="1" dirty="0" smtClean="0"/>
              <a:t>země </a:t>
            </a:r>
            <a:r>
              <a:rPr lang="cs-CZ" dirty="0" smtClean="0"/>
              <a:t>(2</a:t>
            </a:r>
            <a:r>
              <a:rPr lang="cs-CZ" dirty="0"/>
              <a:t>: Město – zámek − </a:t>
            </a:r>
            <a:r>
              <a:rPr lang="cs-CZ" dirty="0" smtClean="0"/>
              <a:t>krajina)</a:t>
            </a:r>
          </a:p>
          <a:p>
            <a:r>
              <a:rPr lang="cs-CZ" dirty="0"/>
              <a:t>G. Sokolová, Š. Hernová, O. Šrajerová (1997). Češi, Slováci a Poláci na Těšínsku a jejich vzájemné vztahy</a:t>
            </a:r>
          </a:p>
          <a:p>
            <a:r>
              <a:rPr lang="cs-CZ" dirty="0"/>
              <a:t>J. Machačová, O. Šrajerová </a:t>
            </a:r>
            <a:r>
              <a:rPr lang="cs-CZ" dirty="0" err="1"/>
              <a:t>eds</a:t>
            </a:r>
            <a:r>
              <a:rPr lang="cs-CZ" dirty="0"/>
              <a:t>. (2008). Interakce národnostních kultur / Teoretické a metodologické přístupy </a:t>
            </a:r>
          </a:p>
          <a:p>
            <a:pPr marL="0" indent="0">
              <a:buNone/>
            </a:pPr>
            <a:endParaRPr lang="cs-CZ" b="1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73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89734"/>
            <a:ext cx="7467600" cy="1143000"/>
          </a:xfrm>
        </p:spPr>
        <p:txBody>
          <a:bodyPr/>
          <a:lstStyle/>
          <a:p>
            <a:r>
              <a:rPr lang="cs-CZ" b="1" dirty="0" smtClean="0"/>
              <a:t>Západočeská univerzita v plzni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</a:t>
            </a:r>
            <a:r>
              <a:rPr lang="cs-CZ" dirty="0" err="1" smtClean="0"/>
              <a:t>Paeddr.</a:t>
            </a:r>
            <a:r>
              <a:rPr lang="cs-CZ" dirty="0" smtClean="0"/>
              <a:t> Jaroslav dokoupil,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1504" y="1716832"/>
            <a:ext cx="8352928" cy="5141168"/>
          </a:xfrm>
        </p:spPr>
        <p:txBody>
          <a:bodyPr>
            <a:normAutofit/>
          </a:bodyPr>
          <a:lstStyle/>
          <a:p>
            <a:r>
              <a:rPr lang="cs-CZ" b="1" dirty="0" smtClean="0"/>
              <a:t>Historie </a:t>
            </a:r>
            <a:r>
              <a:rPr lang="cs-CZ" b="1" dirty="0"/>
              <a:t>česko - bavorského pohraničí v letech 1945 </a:t>
            </a:r>
            <a:r>
              <a:rPr lang="cs-CZ" b="1" dirty="0" smtClean="0"/>
              <a:t>– 2008</a:t>
            </a:r>
          </a:p>
          <a:p>
            <a:pPr lvl="1"/>
            <a:r>
              <a:rPr lang="cs-CZ" dirty="0"/>
              <a:t>ESF / Cíl 3, 2008-2010</a:t>
            </a:r>
          </a:p>
          <a:p>
            <a:pPr lvl="1"/>
            <a:r>
              <a:rPr lang="cs-CZ" dirty="0" smtClean="0"/>
              <a:t>ukázat </a:t>
            </a:r>
            <a:r>
              <a:rPr lang="cs-CZ" dirty="0"/>
              <a:t>na důsledky "uzavřené hranice" z hlediska politického, kulturního, duchovního, právního, ekonomického a </a:t>
            </a:r>
            <a:r>
              <a:rPr lang="cs-CZ" dirty="0" smtClean="0"/>
              <a:t>přírodního</a:t>
            </a:r>
          </a:p>
          <a:p>
            <a:pPr lvl="1"/>
            <a:r>
              <a:rPr lang="cs-CZ" dirty="0" smtClean="0"/>
              <a:t>přispět </a:t>
            </a:r>
            <a:r>
              <a:rPr lang="cs-CZ" dirty="0"/>
              <a:t>ke sblížení lidí v česko-bavorském </a:t>
            </a:r>
            <a:r>
              <a:rPr lang="cs-CZ" dirty="0" smtClean="0"/>
              <a:t>pohraničí</a:t>
            </a:r>
          </a:p>
          <a:p>
            <a:pPr lvl="1"/>
            <a:r>
              <a:rPr lang="cs-CZ" dirty="0" smtClean="0"/>
              <a:t>prohloubení </a:t>
            </a:r>
            <a:r>
              <a:rPr lang="cs-CZ" dirty="0"/>
              <a:t>konkrétní spolupráce zúčastněných </a:t>
            </a:r>
            <a:r>
              <a:rPr lang="cs-CZ" dirty="0" smtClean="0"/>
              <a:t>univerzit</a:t>
            </a:r>
            <a:endParaRPr lang="cs-CZ" dirty="0"/>
          </a:p>
          <a:p>
            <a:pPr marL="365760" lvl="1" indent="0">
              <a:buNone/>
            </a:pPr>
            <a:r>
              <a:rPr lang="cs-CZ" b="1" dirty="0" smtClean="0"/>
              <a:t>Dokoupil</a:t>
            </a:r>
            <a:r>
              <a:rPr lang="cs-CZ" b="1" dirty="0"/>
              <a:t>, J.; Kopp, J. a kol. Vliv hranice na přírodní a socioekonomické prostředí česko-bavorského pohraničí. Plzeň, 2011.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fot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214120" cy="163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4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Ing. Dita </a:t>
            </a:r>
            <a:r>
              <a:rPr lang="cs-CZ" dirty="0" err="1" smtClean="0"/>
              <a:t>hommerová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, </a:t>
            </a:r>
            <a:r>
              <a:rPr lang="cs-CZ" dirty="0" err="1" smtClean="0"/>
              <a:t>mba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/>
          <a:lstStyle/>
          <a:p>
            <a:r>
              <a:rPr lang="cs-CZ" b="1" dirty="0" smtClean="0"/>
              <a:t>Česko-saská </a:t>
            </a:r>
            <a:r>
              <a:rPr lang="cs-CZ" b="1" dirty="0"/>
              <a:t>vysokoškolská </a:t>
            </a:r>
            <a:r>
              <a:rPr lang="cs-CZ" b="1" dirty="0" smtClean="0"/>
              <a:t>iniciativa</a:t>
            </a:r>
          </a:p>
          <a:p>
            <a:pPr lvl="2"/>
            <a:r>
              <a:rPr lang="cs-CZ" dirty="0" smtClean="0"/>
              <a:t>ESF / MŠMT ČR / Cíl 3, 2009-2012</a:t>
            </a:r>
          </a:p>
          <a:p>
            <a:pPr lvl="1"/>
            <a:r>
              <a:rPr lang="cs-CZ" dirty="0" err="1" smtClean="0"/>
              <a:t>Scherm</a:t>
            </a:r>
            <a:r>
              <a:rPr lang="cs-CZ" dirty="0" smtClean="0"/>
              <a:t>, I., </a:t>
            </a:r>
            <a:r>
              <a:rPr lang="cs-CZ" dirty="0" err="1" smtClean="0"/>
              <a:t>Belgardt</a:t>
            </a:r>
            <a:r>
              <a:rPr lang="cs-CZ" dirty="0" smtClean="0"/>
              <a:t>, K., </a:t>
            </a:r>
            <a:r>
              <a:rPr lang="cs-CZ" dirty="0" err="1" smtClean="0"/>
              <a:t>Munke</a:t>
            </a:r>
            <a:r>
              <a:rPr lang="cs-CZ" dirty="0" smtClean="0"/>
              <a:t>, M. a kol. Vysokoškolská spolupráce v česko-saském pohraničí (ČSVI – bilance). Chemnitz, 2012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Fotograf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1832610" cy="2077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10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Univerzita </a:t>
            </a:r>
            <a:r>
              <a:rPr lang="cs-CZ" b="1" dirty="0" err="1" smtClean="0"/>
              <a:t>karlova</a:t>
            </a:r>
            <a:r>
              <a:rPr lang="cs-CZ" b="1" dirty="0" smtClean="0"/>
              <a:t> v </a:t>
            </a:r>
            <a:r>
              <a:rPr lang="cs-CZ" b="1" dirty="0" err="1" smtClean="0"/>
              <a:t>praze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err="1"/>
              <a:t>Rndr.</a:t>
            </a:r>
            <a:r>
              <a:rPr lang="cs-CZ" dirty="0"/>
              <a:t> Tomáš </a:t>
            </a:r>
            <a:r>
              <a:rPr lang="cs-CZ" dirty="0" err="1"/>
              <a:t>havlíček</a:t>
            </a:r>
            <a:r>
              <a:rPr lang="cs-CZ" dirty="0"/>
              <a:t>, </a:t>
            </a:r>
            <a:r>
              <a:rPr lang="cs-CZ" dirty="0" err="1"/>
              <a:t>ph.d.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9792" y="1773206"/>
            <a:ext cx="8122647" cy="5069160"/>
          </a:xfrm>
        </p:spPr>
        <p:txBody>
          <a:bodyPr>
            <a:normAutofit/>
          </a:bodyPr>
          <a:lstStyle/>
          <a:p>
            <a:r>
              <a:rPr lang="cs-CZ" b="1" dirty="0" smtClean="0"/>
              <a:t>Role </a:t>
            </a:r>
            <a:r>
              <a:rPr lang="cs-CZ" b="1" dirty="0"/>
              <a:t>lidského a sociálního kapitálu v procesu integrace periferií do regionálních struktur Česka v kontextu nové </a:t>
            </a:r>
            <a:r>
              <a:rPr lang="cs-CZ" b="1" dirty="0" smtClean="0"/>
              <a:t>Evropy</a:t>
            </a:r>
          </a:p>
          <a:p>
            <a:pPr lvl="2"/>
            <a:r>
              <a:rPr lang="cs-CZ" dirty="0" smtClean="0"/>
              <a:t>GA ČR, 2007-2009 (V. JANČÁK)</a:t>
            </a:r>
          </a:p>
          <a:p>
            <a:pPr lvl="1"/>
            <a:r>
              <a:rPr lang="cs-CZ" dirty="0" smtClean="0"/>
              <a:t>zhodnocení </a:t>
            </a:r>
            <a:r>
              <a:rPr lang="cs-CZ" dirty="0"/>
              <a:t>teoretických a metodologických přístupů k výzkumu lidského a sociálního kapitálu a jejich role v rozvoji problémových (periferních) oblastí na území </a:t>
            </a:r>
            <a:r>
              <a:rPr lang="cs-CZ" dirty="0" smtClean="0"/>
              <a:t>Česka</a:t>
            </a:r>
          </a:p>
          <a:p>
            <a:pPr lvl="1"/>
            <a:r>
              <a:rPr lang="cs-CZ" dirty="0" smtClean="0"/>
              <a:t>v případě vnitřních i vnějších periferií, v různých měřítkových úrovních regionů</a:t>
            </a:r>
            <a:endParaRPr lang="cs-CZ" b="1" dirty="0" smtClean="0"/>
          </a:p>
          <a:p>
            <a:pPr lvl="1"/>
            <a:r>
              <a:rPr lang="cs-CZ" b="1" dirty="0"/>
              <a:t>HAVLÍČEK, T., CHROMÝ, P., JANČÁK, V., MARADA, M. (2008): </a:t>
            </a:r>
            <a:r>
              <a:rPr lang="cs-CZ" b="1" dirty="0" err="1"/>
              <a:t>Innere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äußere</a:t>
            </a:r>
            <a:r>
              <a:rPr lang="cs-CZ" b="1" dirty="0"/>
              <a:t> </a:t>
            </a:r>
            <a:r>
              <a:rPr lang="cs-CZ" b="1" dirty="0" err="1"/>
              <a:t>Peripherie</a:t>
            </a:r>
            <a:r>
              <a:rPr lang="cs-CZ" b="1" dirty="0"/>
              <a:t> </a:t>
            </a:r>
            <a:r>
              <a:rPr lang="cs-CZ" b="1" dirty="0" err="1"/>
              <a:t>am</a:t>
            </a:r>
            <a:r>
              <a:rPr lang="cs-CZ" b="1" dirty="0"/>
              <a:t> </a:t>
            </a:r>
            <a:r>
              <a:rPr lang="cs-CZ" b="1" dirty="0" err="1"/>
              <a:t>Beispiel</a:t>
            </a:r>
            <a:r>
              <a:rPr lang="cs-CZ" b="1" dirty="0"/>
              <a:t> </a:t>
            </a:r>
            <a:r>
              <a:rPr lang="cs-CZ" b="1" dirty="0" err="1"/>
              <a:t>Tschechiens</a:t>
            </a:r>
            <a:r>
              <a:rPr lang="cs-CZ" b="1" dirty="0"/>
              <a:t>. </a:t>
            </a:r>
            <a:r>
              <a:rPr lang="cs-CZ" b="1" dirty="0" err="1"/>
              <a:t>Wien</a:t>
            </a:r>
            <a:r>
              <a:rPr lang="cs-CZ" b="1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 descr="Tomáš Havlíč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426210" cy="1697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156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cs-CZ" b="1" dirty="0" smtClean="0"/>
              <a:t>Univerzita </a:t>
            </a:r>
            <a:r>
              <a:rPr lang="cs-CZ" b="1" dirty="0" err="1" smtClean="0"/>
              <a:t>jana</a:t>
            </a:r>
            <a:r>
              <a:rPr lang="cs-CZ" b="1" dirty="0" smtClean="0"/>
              <a:t> evangelisty </a:t>
            </a:r>
            <a:r>
              <a:rPr lang="cs-CZ" b="1" dirty="0" err="1" smtClean="0"/>
              <a:t>purkyně</a:t>
            </a:r>
            <a:r>
              <a:rPr lang="cs-CZ" b="1" dirty="0" smtClean="0"/>
              <a:t> v ústí nad </a:t>
            </a:r>
            <a:r>
              <a:rPr lang="cs-CZ" b="1" dirty="0" err="1" smtClean="0"/>
              <a:t>labem</a:t>
            </a:r>
            <a:r>
              <a:rPr lang="cs-CZ" b="1" dirty="0" smtClean="0"/>
              <a:t> / PŘF, FSE, FF, FŽP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R</a:t>
            </a:r>
            <a:r>
              <a:rPr lang="cs-CZ" b="1" dirty="0" smtClean="0"/>
              <a:t>eflexe </a:t>
            </a:r>
            <a:r>
              <a:rPr lang="cs-CZ" b="1" dirty="0"/>
              <a:t>sudetoněmecké otázky a postoje obyvatelstva českého pohraničí k Německu (názory obyvatel na česko-německé </a:t>
            </a:r>
            <a:r>
              <a:rPr lang="cs-CZ" b="1" dirty="0" smtClean="0"/>
              <a:t>vztahy)</a:t>
            </a:r>
          </a:p>
          <a:p>
            <a:pPr lvl="2"/>
            <a:r>
              <a:rPr lang="cs-CZ" dirty="0" smtClean="0"/>
              <a:t>MZV ČR, 1996 </a:t>
            </a:r>
            <a:r>
              <a:rPr lang="cs-CZ" dirty="0"/>
              <a:t>- 1999</a:t>
            </a:r>
          </a:p>
          <a:p>
            <a:r>
              <a:rPr lang="cs-CZ" b="1" dirty="0" err="1" smtClean="0"/>
              <a:t>Germany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Reshaping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 smtClean="0"/>
              <a:t>Europe</a:t>
            </a:r>
            <a:endParaRPr lang="cs-CZ" b="1" dirty="0" smtClean="0"/>
          </a:p>
          <a:p>
            <a:pPr lvl="2"/>
            <a:r>
              <a:rPr lang="cs-CZ" dirty="0" smtClean="0"/>
              <a:t>Institute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, 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Birmingham, </a:t>
            </a:r>
            <a:r>
              <a:rPr lang="cs-CZ" dirty="0" err="1"/>
              <a:t>Economic</a:t>
            </a:r>
            <a:r>
              <a:rPr lang="cs-CZ" dirty="0"/>
              <a:t>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, </a:t>
            </a:r>
            <a:r>
              <a:rPr lang="cs-CZ" dirty="0" smtClean="0"/>
              <a:t>1999 </a:t>
            </a:r>
            <a:r>
              <a:rPr lang="cs-CZ" dirty="0"/>
              <a:t>- 2001</a:t>
            </a:r>
          </a:p>
          <a:p>
            <a:r>
              <a:rPr lang="cs-CZ" b="1" dirty="0" smtClean="0"/>
              <a:t>Proměna </a:t>
            </a:r>
            <a:r>
              <a:rPr lang="cs-CZ" b="1" dirty="0"/>
              <a:t>vztahu suverenity a identity v procesu evropské integrace - určující faktor nové role česko-německého </a:t>
            </a:r>
            <a:r>
              <a:rPr lang="cs-CZ" b="1" dirty="0" smtClean="0"/>
              <a:t>pohraničí</a:t>
            </a:r>
          </a:p>
          <a:p>
            <a:pPr lvl="2"/>
            <a:r>
              <a:rPr lang="cs-CZ" dirty="0" smtClean="0"/>
              <a:t>MZV ČR, </a:t>
            </a:r>
            <a:r>
              <a:rPr lang="cs-CZ" dirty="0"/>
              <a:t>2000 - 2002</a:t>
            </a:r>
          </a:p>
          <a:p>
            <a:r>
              <a:rPr lang="cs-CZ" b="1" dirty="0" smtClean="0"/>
              <a:t>Občanská </a:t>
            </a:r>
            <a:r>
              <a:rPr lang="cs-CZ" b="1" dirty="0"/>
              <a:t>dimenze česko-německých vztahů ve fázi vstupu ČR do Evropské unie s důrazem na pohraniční </a:t>
            </a:r>
            <a:r>
              <a:rPr lang="cs-CZ" b="1" dirty="0" smtClean="0"/>
              <a:t>oblasti</a:t>
            </a:r>
          </a:p>
          <a:p>
            <a:pPr lvl="2"/>
            <a:r>
              <a:rPr lang="cs-CZ" dirty="0" smtClean="0"/>
              <a:t>Program </a:t>
            </a:r>
            <a:r>
              <a:rPr lang="cs-CZ" dirty="0"/>
              <a:t>podpory cíleného výzkumu a vývoje, </a:t>
            </a:r>
            <a:r>
              <a:rPr lang="cs-CZ" dirty="0" smtClean="0"/>
              <a:t>AV ČR, </a:t>
            </a:r>
            <a:r>
              <a:rPr lang="cs-CZ" dirty="0"/>
              <a:t>2003 - 2005</a:t>
            </a:r>
          </a:p>
          <a:p>
            <a:r>
              <a:rPr lang="cs-CZ" b="1" dirty="0" smtClean="0"/>
              <a:t>Historické </a:t>
            </a:r>
            <a:r>
              <a:rPr lang="cs-CZ" b="1" dirty="0"/>
              <a:t>mezníky v identitách regionu pohraničí (Sebedefinice a vzájemné vnímání Čechů a Němců v přímém </a:t>
            </a:r>
            <a:r>
              <a:rPr lang="cs-CZ" b="1" dirty="0" smtClean="0"/>
              <a:t>sousedství)</a:t>
            </a:r>
          </a:p>
          <a:p>
            <a:pPr lvl="2"/>
            <a:r>
              <a:rPr lang="cs-CZ" dirty="0" smtClean="0"/>
              <a:t>Univerzita </a:t>
            </a:r>
            <a:r>
              <a:rPr lang="cs-CZ" dirty="0"/>
              <a:t>Ludwiga </a:t>
            </a:r>
            <a:r>
              <a:rPr lang="cs-CZ" dirty="0" smtClean="0"/>
              <a:t>Maximiliana </a:t>
            </a:r>
            <a:r>
              <a:rPr lang="cs-CZ" dirty="0"/>
              <a:t>Mnichov, </a:t>
            </a:r>
            <a:r>
              <a:rPr lang="cs-CZ" dirty="0" smtClean="0"/>
              <a:t>Nadace Volkswagen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2003 - </a:t>
            </a:r>
            <a:r>
              <a:rPr lang="cs-CZ" dirty="0" smtClean="0"/>
              <a:t>2005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23473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Univerzita </a:t>
            </a:r>
            <a:r>
              <a:rPr lang="cs-CZ" b="1" dirty="0" err="1"/>
              <a:t>jana</a:t>
            </a:r>
            <a:r>
              <a:rPr lang="cs-CZ" b="1" dirty="0"/>
              <a:t> evangelisty </a:t>
            </a:r>
            <a:r>
              <a:rPr lang="cs-CZ" b="1" dirty="0" err="1"/>
              <a:t>purkyně</a:t>
            </a:r>
            <a:r>
              <a:rPr lang="cs-CZ" b="1" dirty="0"/>
              <a:t> v ústí nad </a:t>
            </a:r>
            <a:r>
              <a:rPr lang="cs-CZ" b="1" dirty="0" err="1"/>
              <a:t>labem</a:t>
            </a:r>
            <a:r>
              <a:rPr lang="cs-CZ" b="1" dirty="0"/>
              <a:t> / PŘF, FSE, FF, FŽP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5213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Doc.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Phdr.</a:t>
            </a:r>
            <a:r>
              <a:rPr lang="cs-CZ" sz="3000" cap="small" dirty="0">
                <a:solidFill>
                  <a:srgbClr val="575F6D"/>
                </a:solidFill>
                <a:ea typeface="+mj-ea"/>
                <a:cs typeface="+mj-cs"/>
              </a:rPr>
              <a:t> Václav houžvička, </a:t>
            </a:r>
            <a:r>
              <a:rPr lang="cs-CZ" sz="3000" cap="small" dirty="0" err="1">
                <a:solidFill>
                  <a:srgbClr val="575F6D"/>
                </a:solidFill>
                <a:ea typeface="+mj-ea"/>
                <a:cs typeface="+mj-cs"/>
              </a:rPr>
              <a:t>ph.d</a:t>
            </a:r>
            <a:r>
              <a:rPr lang="cs-CZ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.</a:t>
            </a:r>
            <a:endParaRPr lang="cs-CZ" sz="30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r>
              <a:rPr lang="cs-CZ" b="1" dirty="0" smtClean="0"/>
              <a:t>Historické </a:t>
            </a:r>
            <a:r>
              <a:rPr lang="cs-CZ" b="1" dirty="0"/>
              <a:t>mezníky v identitách regionu pohraničí (Sebedefinice a vzájemné vnímání Čechů a Němců v přímém sousedství)</a:t>
            </a:r>
          </a:p>
          <a:p>
            <a:pPr lvl="2"/>
            <a:r>
              <a:rPr lang="cs-CZ" dirty="0"/>
              <a:t>Univerzita Ludwiga Maximiliana Mnichov, Nadace Volkswagen, 2003 - 2005</a:t>
            </a:r>
          </a:p>
          <a:p>
            <a:pPr lvl="1"/>
            <a:r>
              <a:rPr lang="cs-CZ" dirty="0" smtClean="0"/>
              <a:t>Houžvička</a:t>
            </a:r>
            <a:r>
              <a:rPr lang="cs-CZ" dirty="0"/>
              <a:t>, V. 2005. Návraty sudetské otázky. </a:t>
            </a:r>
            <a:r>
              <a:rPr lang="cs-CZ" dirty="0" smtClean="0"/>
              <a:t>Praha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Doc</a:t>
            </a:r>
            <a:r>
              <a:rPr lang="cs-CZ" dirty="0"/>
              <a:t>. PhDr. Kristýna KAISEROVÁ, CSc.</a:t>
            </a:r>
          </a:p>
          <a:p>
            <a:pPr lvl="1"/>
            <a:r>
              <a:rPr lang="cs-CZ" dirty="0"/>
              <a:t>ÚSTAV SLOVANSKO-GERMÁNSKÝCH </a:t>
            </a:r>
            <a:r>
              <a:rPr lang="cs-CZ" dirty="0" smtClean="0"/>
              <a:t>STUDIÍ</a:t>
            </a:r>
          </a:p>
          <a:p>
            <a:r>
              <a:rPr lang="cs-CZ" b="1" dirty="0" smtClean="0"/>
              <a:t>Sasko-české </a:t>
            </a:r>
            <a:r>
              <a:rPr lang="cs-CZ" b="1" dirty="0"/>
              <a:t>vztahy v proměnách času</a:t>
            </a:r>
          </a:p>
          <a:p>
            <a:pPr lvl="2"/>
            <a:r>
              <a:rPr lang="cs-CZ" dirty="0"/>
              <a:t>Cíl 3 (K. KAISEROVÁ)</a:t>
            </a:r>
          </a:p>
          <a:p>
            <a:pPr lvl="1"/>
            <a:r>
              <a:rPr lang="cs-CZ" dirty="0"/>
              <a:t>Pomocná výuková </a:t>
            </a:r>
            <a:r>
              <a:rPr lang="cs-CZ" dirty="0" smtClean="0"/>
              <a:t>publikace</a:t>
            </a:r>
          </a:p>
          <a:p>
            <a:pPr lvl="1"/>
            <a:r>
              <a:rPr lang="cs-CZ" dirty="0"/>
              <a:t>KAISEROVÁ, K. 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Erinnerungskultur</a:t>
            </a:r>
            <a:r>
              <a:rPr lang="cs-CZ" dirty="0"/>
              <a:t> in den </a:t>
            </a:r>
            <a:r>
              <a:rPr lang="cs-CZ" dirty="0" err="1"/>
              <a:t>ehemaligen</a:t>
            </a:r>
            <a:r>
              <a:rPr lang="cs-CZ" dirty="0"/>
              <a:t> </a:t>
            </a:r>
            <a:r>
              <a:rPr lang="cs-CZ" dirty="0" err="1"/>
              <a:t>deutsch-böhmischen</a:t>
            </a:r>
            <a:r>
              <a:rPr lang="cs-CZ" dirty="0"/>
              <a:t> </a:t>
            </a:r>
            <a:r>
              <a:rPr lang="cs-CZ" dirty="0" err="1"/>
              <a:t>Gebieten</a:t>
            </a:r>
            <a:r>
              <a:rPr lang="cs-CZ" dirty="0"/>
              <a:t>. </a:t>
            </a:r>
            <a:r>
              <a:rPr lang="cs-CZ" dirty="0" err="1"/>
              <a:t>Dresden</a:t>
            </a:r>
            <a:r>
              <a:rPr lang="cs-CZ" dirty="0"/>
              <a:t>, </a:t>
            </a:r>
            <a:r>
              <a:rPr lang="cs-CZ" dirty="0" smtClean="0"/>
              <a:t>2007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http://fse1.ujep.cz/image.php?idx=3995&amp;di=2&amp;mw=240&amp;mh=16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835723"/>
            <a:ext cx="1199515" cy="1521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kaiserov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008" y="4077072"/>
            <a:ext cx="1422276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3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3762133" cy="5162776"/>
          </a:xfrm>
        </p:spPr>
        <p:txBody>
          <a:bodyPr>
            <a:normAutofit/>
          </a:bodyPr>
          <a:lstStyle/>
          <a:p>
            <a:pPr lvl="2"/>
            <a:r>
              <a:rPr lang="cs-CZ" dirty="0" smtClean="0"/>
              <a:t>OP </a:t>
            </a:r>
            <a:r>
              <a:rPr lang="cs-CZ" dirty="0"/>
              <a:t>Nadnárodní spolupráce Střední Evropa (ERDF), 2009-2012 (+ Leibniz-IÖR </a:t>
            </a:r>
            <a:r>
              <a:rPr lang="cs-CZ" dirty="0" err="1"/>
              <a:t>Dresden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 oblasti </a:t>
            </a:r>
            <a:r>
              <a:rPr lang="cs-CZ" dirty="0" err="1"/>
              <a:t>geoinformatiky</a:t>
            </a:r>
            <a:r>
              <a:rPr lang="cs-CZ" dirty="0"/>
              <a:t> silně heterogenní </a:t>
            </a:r>
            <a:r>
              <a:rPr lang="cs-CZ" dirty="0" err="1"/>
              <a:t>geodata</a:t>
            </a:r>
            <a:endParaRPr lang="cs-CZ" dirty="0"/>
          </a:p>
          <a:p>
            <a:pPr lvl="1"/>
            <a:r>
              <a:rPr lang="cs-CZ" dirty="0"/>
              <a:t>na základě potřeb Správy CHKO Labské pískovce a Správy NP České Švýcarsko vybrány modelové oblasti, kde probíhalo podrobnější hodnocení vývoje krajiny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575F6D"/>
                </a:solidFill>
              </a:rPr>
              <a:t>Ing. Jitka (</a:t>
            </a:r>
            <a:r>
              <a:rPr lang="cs-CZ" dirty="0" err="1">
                <a:solidFill>
                  <a:srgbClr val="575F6D"/>
                </a:solidFill>
              </a:rPr>
              <a:t>prchalová</a:t>
            </a:r>
            <a:r>
              <a:rPr lang="cs-CZ" dirty="0">
                <a:solidFill>
                  <a:srgbClr val="575F6D"/>
                </a:solidFill>
              </a:rPr>
              <a:t>) </a:t>
            </a:r>
            <a:r>
              <a:rPr lang="cs-CZ" dirty="0" err="1">
                <a:solidFill>
                  <a:srgbClr val="575F6D"/>
                </a:solidFill>
              </a:rPr>
              <a:t>Elznicová</a:t>
            </a:r>
            <a:r>
              <a:rPr lang="cs-CZ" dirty="0">
                <a:solidFill>
                  <a:srgbClr val="575F6D"/>
                </a:solidFill>
              </a:rPr>
              <a:t>, Ph.D.</a:t>
            </a:r>
            <a:br>
              <a:rPr lang="cs-CZ" dirty="0">
                <a:solidFill>
                  <a:srgbClr val="575F6D"/>
                </a:solidFill>
              </a:rPr>
            </a:br>
            <a:r>
              <a:rPr lang="cs-CZ" b="1" dirty="0" err="1">
                <a:solidFill>
                  <a:prstClr val="black"/>
                </a:solidFill>
              </a:rPr>
              <a:t>Transnational</a:t>
            </a: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err="1">
                <a:solidFill>
                  <a:prstClr val="black"/>
                </a:solidFill>
              </a:rPr>
              <a:t>Ecological</a:t>
            </a:r>
            <a:r>
              <a:rPr lang="cs-CZ" b="1" dirty="0">
                <a:solidFill>
                  <a:prstClr val="black"/>
                </a:solidFill>
              </a:rPr>
              <a:t> Network in </a:t>
            </a:r>
            <a:r>
              <a:rPr lang="cs-CZ" b="1" dirty="0" err="1">
                <a:solidFill>
                  <a:prstClr val="black"/>
                </a:solidFill>
              </a:rPr>
              <a:t>Central</a:t>
            </a: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err="1">
                <a:solidFill>
                  <a:prstClr val="black"/>
                </a:solidFill>
              </a:rPr>
              <a:t>Europe</a:t>
            </a:r>
            <a:r>
              <a:rPr lang="cs-CZ" b="1" dirty="0">
                <a:solidFill>
                  <a:prstClr val="black"/>
                </a:solidFill>
              </a:rPr>
              <a:t> (</a:t>
            </a:r>
            <a:r>
              <a:rPr lang="cs-CZ" b="1" dirty="0" err="1">
                <a:solidFill>
                  <a:prstClr val="black"/>
                </a:solidFill>
              </a:rPr>
              <a:t>TransEcoNet</a:t>
            </a:r>
            <a:r>
              <a:rPr lang="cs-CZ" b="1" dirty="0" smtClean="0">
                <a:solidFill>
                  <a:prstClr val="black"/>
                </a:solidFill>
              </a:rPr>
              <a:t>)</a:t>
            </a:r>
            <a:endParaRPr lang="cs-CZ" dirty="0"/>
          </a:p>
        </p:txBody>
      </p:sp>
      <p:pic>
        <p:nvPicPr>
          <p:cNvPr id="5" name="Obrázek 4" descr="map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819627"/>
            <a:ext cx="5037847" cy="39580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4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467600" cy="1143000"/>
          </a:xfrm>
        </p:spPr>
        <p:txBody>
          <a:bodyPr/>
          <a:lstStyle/>
          <a:p>
            <a:r>
              <a:rPr lang="cs-CZ" dirty="0" smtClean="0"/>
              <a:t>Ing. Martin </a:t>
            </a:r>
            <a:r>
              <a:rPr lang="cs-CZ" dirty="0" err="1" smtClean="0"/>
              <a:t>neruda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b="1" dirty="0"/>
              <a:t>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Zelená </a:t>
            </a:r>
            <a:r>
              <a:rPr lang="cs-CZ" b="1" dirty="0"/>
              <a:t>síť Krušné hory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48064" y="311858"/>
            <a:ext cx="3888432" cy="654614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Vytvoření </a:t>
            </a:r>
            <a:r>
              <a:rPr lang="cs-CZ" b="1" dirty="0"/>
              <a:t>přeshraničních synergických efektů mezi oblastmi NATURA 2000 a rozvojem venkova v Krušných </a:t>
            </a:r>
            <a:r>
              <a:rPr lang="cs-CZ" b="1" dirty="0" smtClean="0"/>
              <a:t>horách</a:t>
            </a:r>
          </a:p>
          <a:p>
            <a:pPr lvl="2"/>
            <a:r>
              <a:rPr lang="cs-CZ" dirty="0" smtClean="0"/>
              <a:t>Cíl 3, 2010-2011</a:t>
            </a:r>
          </a:p>
          <a:p>
            <a:pPr lvl="1"/>
            <a:r>
              <a:rPr lang="cs-CZ" dirty="0"/>
              <a:t>Krajinné a lesní </a:t>
            </a:r>
            <a:r>
              <a:rPr lang="cs-CZ" dirty="0" smtClean="0"/>
              <a:t>hospodářství</a:t>
            </a:r>
            <a:r>
              <a:rPr lang="cs-CZ" dirty="0"/>
              <a:t>: spojené s ochranou přírodních </a:t>
            </a:r>
            <a:r>
              <a:rPr lang="cs-CZ" dirty="0" smtClean="0"/>
              <a:t>zdrojů; </a:t>
            </a:r>
          </a:p>
          <a:p>
            <a:pPr lvl="1"/>
            <a:r>
              <a:rPr lang="cs-CZ" dirty="0" smtClean="0"/>
              <a:t>Ekoturistika</a:t>
            </a:r>
            <a:r>
              <a:rPr lang="cs-CZ" dirty="0"/>
              <a:t>: potřeba kulturních hodnot + cenná kulturní krajina; </a:t>
            </a:r>
            <a:endParaRPr lang="cs-CZ" dirty="0" smtClean="0"/>
          </a:p>
          <a:p>
            <a:pPr lvl="1"/>
            <a:r>
              <a:rPr lang="cs-CZ" dirty="0" smtClean="0"/>
              <a:t>Stav životního </a:t>
            </a:r>
            <a:r>
              <a:rPr lang="cs-CZ" dirty="0"/>
              <a:t>prostředí jako faktor místa podporovaný schopností konkurovat; </a:t>
            </a:r>
            <a:endParaRPr lang="cs-CZ" dirty="0" smtClean="0"/>
          </a:p>
          <a:p>
            <a:pPr lvl="1"/>
            <a:r>
              <a:rPr lang="cs-CZ" dirty="0" smtClean="0"/>
              <a:t>Další </a:t>
            </a:r>
            <a:r>
              <a:rPr lang="cs-CZ" dirty="0"/>
              <a:t>vývoj </a:t>
            </a:r>
            <a:r>
              <a:rPr lang="cs-CZ" dirty="0" smtClean="0"/>
              <a:t>přírody </a:t>
            </a:r>
            <a:r>
              <a:rPr lang="cs-CZ" dirty="0"/>
              <a:t>krušnohorského regionu = atraktivní faktor </a:t>
            </a:r>
            <a:r>
              <a:rPr lang="cs-CZ" dirty="0" smtClean="0"/>
              <a:t>pro život </a:t>
            </a:r>
            <a:r>
              <a:rPr lang="cs-CZ" dirty="0"/>
              <a:t>a </a:t>
            </a:r>
            <a:r>
              <a:rPr lang="cs-CZ" dirty="0" smtClean="0"/>
              <a:t>výběr místa bydliště + </a:t>
            </a:r>
            <a:r>
              <a:rPr lang="cs-CZ" dirty="0"/>
              <a:t>oblíbené místo pro turistiku; </a:t>
            </a:r>
            <a:endParaRPr lang="cs-CZ" dirty="0" smtClean="0"/>
          </a:p>
          <a:p>
            <a:pPr lvl="1"/>
            <a:r>
              <a:rPr lang="cs-CZ" dirty="0" smtClean="0"/>
              <a:t>Podpora společné </a:t>
            </a:r>
            <a:r>
              <a:rPr lang="cs-CZ" dirty="0"/>
              <a:t>práce D/CZ v </a:t>
            </a:r>
            <a:r>
              <a:rPr lang="cs-CZ" dirty="0" smtClean="0"/>
              <a:t>Krušnohoří vyžaduje </a:t>
            </a:r>
            <a:r>
              <a:rPr lang="cs-CZ" dirty="0"/>
              <a:t>nové a dosud </a:t>
            </a:r>
            <a:r>
              <a:rPr lang="cs-CZ" dirty="0" smtClean="0"/>
              <a:t>nevyužité možnosti</a:t>
            </a:r>
            <a:endParaRPr lang="cs-CZ" dirty="0"/>
          </a:p>
        </p:txBody>
      </p:sp>
      <p:pic>
        <p:nvPicPr>
          <p:cNvPr id="4" name="Obrázek 3" descr="map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5420360" cy="3255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map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2880320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060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003232" cy="1143000"/>
          </a:xfrm>
        </p:spPr>
        <p:txBody>
          <a:bodyPr>
            <a:normAutofit/>
          </a:bodyPr>
          <a:lstStyle/>
          <a:p>
            <a:r>
              <a:rPr lang="cs-CZ" dirty="0"/>
              <a:t>Jihočeská univerzita </a:t>
            </a:r>
            <a:br>
              <a:rPr lang="cs-CZ" dirty="0"/>
            </a:br>
            <a:r>
              <a:rPr lang="cs-CZ" dirty="0"/>
              <a:t>v českých </a:t>
            </a:r>
            <a:r>
              <a:rPr lang="cs-CZ" dirty="0" err="1"/>
              <a:t>budějovicích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19256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Mgr.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petra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karvánková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ph.d.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endParaRPr lang="cs-CZ" sz="27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2700" cap="small" dirty="0" smtClean="0">
                <a:solidFill>
                  <a:srgbClr val="575F6D"/>
                </a:solidFill>
                <a:ea typeface="+mj-ea"/>
                <a:cs typeface="+mj-cs"/>
              </a:rPr>
              <a:t>doc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.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Rndr.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Jan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kubeš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csc.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endParaRPr lang="cs-CZ" sz="27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2700" cap="small" dirty="0" err="1" smtClean="0">
                <a:solidFill>
                  <a:srgbClr val="575F6D"/>
                </a:solidFill>
                <a:ea typeface="+mj-ea"/>
                <a:cs typeface="+mj-cs"/>
              </a:rPr>
              <a:t>mgr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.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michal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vančura</a:t>
            </a:r>
            <a:r>
              <a:rPr lang="cs-CZ" sz="2700" cap="small" dirty="0">
                <a:solidFill>
                  <a:srgbClr val="575F6D"/>
                </a:solidFill>
                <a:ea typeface="+mj-ea"/>
                <a:cs typeface="+mj-cs"/>
              </a:rPr>
              <a:t>, </a:t>
            </a:r>
            <a:r>
              <a:rPr lang="cs-CZ" sz="2700" cap="small" dirty="0" err="1">
                <a:solidFill>
                  <a:srgbClr val="575F6D"/>
                </a:solidFill>
                <a:ea typeface="+mj-ea"/>
                <a:cs typeface="+mj-cs"/>
              </a:rPr>
              <a:t>ph.d</a:t>
            </a:r>
            <a:r>
              <a:rPr lang="cs-CZ" sz="2700" cap="small" dirty="0" err="1" smtClean="0">
                <a:solidFill>
                  <a:srgbClr val="575F6D"/>
                </a:solidFill>
                <a:ea typeface="+mj-ea"/>
                <a:cs typeface="+mj-cs"/>
              </a:rPr>
              <a:t>.</a:t>
            </a:r>
            <a:endParaRPr lang="cs-CZ" sz="27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cs-CZ" sz="2700" cap="small" dirty="0" smtClean="0">
              <a:solidFill>
                <a:srgbClr val="575F6D"/>
              </a:solidFill>
              <a:ea typeface="+mj-ea"/>
              <a:cs typeface="+mj-cs"/>
            </a:endParaRPr>
          </a:p>
          <a:p>
            <a:r>
              <a:rPr lang="cs-CZ" b="1" dirty="0" err="1" smtClean="0"/>
              <a:t>Herber</a:t>
            </a:r>
            <a:r>
              <a:rPr lang="cs-CZ" b="1" dirty="0"/>
              <a:t>, V., </a:t>
            </a:r>
            <a:r>
              <a:rPr lang="cs-CZ" b="1" dirty="0" err="1"/>
              <a:t>Karvánková</a:t>
            </a:r>
            <a:r>
              <a:rPr lang="cs-CZ" b="1" dirty="0"/>
              <a:t>, P., </a:t>
            </a:r>
            <a:r>
              <a:rPr lang="cs-CZ" dirty="0"/>
              <a:t>2008. Využívání krajiny v česko-rakouském příhraničí (Znojmo-</a:t>
            </a:r>
            <a:r>
              <a:rPr lang="cs-CZ" dirty="0" err="1"/>
              <a:t>Retz</a:t>
            </a:r>
            <a:r>
              <a:rPr lang="cs-CZ" dirty="0"/>
              <a:t>). </a:t>
            </a:r>
            <a:r>
              <a:rPr lang="cs-CZ" dirty="0" smtClean="0"/>
              <a:t>Brno</a:t>
            </a:r>
            <a:endParaRPr lang="cs-CZ" dirty="0"/>
          </a:p>
          <a:p>
            <a:r>
              <a:rPr lang="cs-CZ" b="1" dirty="0" smtClean="0"/>
              <a:t>Hynek</a:t>
            </a:r>
            <a:r>
              <a:rPr lang="cs-CZ" b="1" dirty="0"/>
              <a:t>, A., </a:t>
            </a:r>
            <a:r>
              <a:rPr lang="cs-CZ" dirty="0" err="1"/>
              <a:t>Hajszan</a:t>
            </a:r>
            <a:r>
              <a:rPr lang="cs-CZ" dirty="0"/>
              <a:t>, R., </a:t>
            </a:r>
            <a:r>
              <a:rPr lang="cs-CZ" dirty="0" err="1"/>
              <a:t>Karvánková</a:t>
            </a:r>
            <a:r>
              <a:rPr lang="cs-CZ" dirty="0"/>
              <a:t>, P., </a:t>
            </a:r>
            <a:r>
              <a:rPr lang="cs-CZ" dirty="0" err="1" smtClean="0"/>
              <a:t>Bohovic</a:t>
            </a:r>
            <a:r>
              <a:rPr lang="cs-CZ" dirty="0" smtClean="0"/>
              <a:t>,  R.,</a:t>
            </a:r>
            <a:r>
              <a:rPr lang="cs-CZ" dirty="0"/>
              <a:t> 2007. 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Borderland</a:t>
            </a:r>
            <a:r>
              <a:rPr lang="cs-CZ" dirty="0"/>
              <a:t> Area. </a:t>
            </a:r>
            <a:r>
              <a:rPr lang="cs-CZ" dirty="0" err="1" smtClean="0"/>
              <a:t>Vienna</a:t>
            </a:r>
            <a:endParaRPr lang="cs-CZ" dirty="0" smtClean="0"/>
          </a:p>
          <a:p>
            <a:r>
              <a:rPr lang="cs-CZ" dirty="0" smtClean="0"/>
              <a:t>Kubeš</a:t>
            </a:r>
            <a:r>
              <a:rPr lang="cs-CZ" dirty="0"/>
              <a:t>, J., Mičková, K., 2006. Odlišnosti vývoje obyvatelstva a osídlení v česko-rakouském přeshraničním regionu "Novohradské hory" mezi lety 1869 - 2001. </a:t>
            </a:r>
            <a:r>
              <a:rPr lang="cs-CZ" dirty="0" smtClean="0"/>
              <a:t>Prešov</a:t>
            </a:r>
            <a:endParaRPr lang="cs-CZ" dirty="0"/>
          </a:p>
          <a:p>
            <a:r>
              <a:rPr lang="cs-CZ" b="1" dirty="0"/>
              <a:t>Vančura, M., Toušek, V., </a:t>
            </a:r>
            <a:r>
              <a:rPr lang="cs-CZ" dirty="0"/>
              <a:t>1999. Průmysl v českém příhraničí. </a:t>
            </a:r>
            <a:r>
              <a:rPr lang="cs-CZ" dirty="0" smtClean="0"/>
              <a:t>Katovice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1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960</TotalTime>
  <Words>1012</Words>
  <Application>Microsoft Office PowerPoint</Application>
  <PresentationFormat>Předvádění na obrazovce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INSTITUCE  PROJEKTY OSOBNOSTI LITERATURA</vt:lpstr>
      <vt:lpstr>Západočeská univerzita v plzni doc. Paeddr. Jaroslav dokoupil, ph.d.</vt:lpstr>
      <vt:lpstr>Ing. Dita hommerová, ph.d., mba</vt:lpstr>
      <vt:lpstr>Univerzita karlova v praze Rndr. Tomáš havlíček, ph.d.</vt:lpstr>
      <vt:lpstr>Univerzita jana evangelisty purkyně v ústí nad labem / PŘF, FSE, FF, FŽP</vt:lpstr>
      <vt:lpstr>Univerzita jana evangelisty purkyně v ústí nad labem / PŘF, FSE, FF, FŽP</vt:lpstr>
      <vt:lpstr>Ing. Jitka (prchalová) Elznicová, Ph.D. Transnational Ecological Network in Central Europe (TransEcoNet)</vt:lpstr>
      <vt:lpstr>Ing. Martin neruda, ph.d.  Zelená síť Krušné hory</vt:lpstr>
      <vt:lpstr>Jihočeská univerzita  v českých budějovicích</vt:lpstr>
      <vt:lpstr>Ústav geoniky av čr, ostrava / brno Mendelova univerzita v brně</vt:lpstr>
      <vt:lpstr>Univerzita palackého v olomouci</vt:lpstr>
      <vt:lpstr>Prezentace aplikace PowerPoint</vt:lpstr>
      <vt:lpstr>Ostravská univerzita v ostravě</vt:lpstr>
      <vt:lpstr>Slezské zemské muzeum v opavě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Jeřábek</dc:creator>
  <cp:lastModifiedBy>Jeřábek</cp:lastModifiedBy>
  <cp:revision>61</cp:revision>
  <dcterms:created xsi:type="dcterms:W3CDTF">2014-01-13T14:48:14Z</dcterms:created>
  <dcterms:modified xsi:type="dcterms:W3CDTF">2014-03-27T09:47:48Z</dcterms:modified>
</cp:coreProperties>
</file>