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1" r:id="rId3"/>
    <p:sldId id="426" r:id="rId4"/>
    <p:sldId id="424" r:id="rId5"/>
    <p:sldId id="425" r:id="rId6"/>
    <p:sldId id="356" r:id="rId7"/>
    <p:sldId id="346" r:id="rId8"/>
    <p:sldId id="347" r:id="rId9"/>
    <p:sldId id="348" r:id="rId10"/>
    <p:sldId id="350" r:id="rId11"/>
    <p:sldId id="351" r:id="rId12"/>
    <p:sldId id="352" r:id="rId13"/>
    <p:sldId id="427" r:id="rId14"/>
    <p:sldId id="358" r:id="rId15"/>
    <p:sldId id="270" r:id="rId16"/>
    <p:sldId id="396" r:id="rId17"/>
    <p:sldId id="362" r:id="rId18"/>
    <p:sldId id="365" r:id="rId19"/>
    <p:sldId id="436" r:id="rId20"/>
    <p:sldId id="434" r:id="rId21"/>
    <p:sldId id="435" r:id="rId22"/>
    <p:sldId id="366" r:id="rId23"/>
    <p:sldId id="367" r:id="rId24"/>
    <p:sldId id="368" r:id="rId25"/>
    <p:sldId id="369" r:id="rId26"/>
    <p:sldId id="437" r:id="rId27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941" autoAdjust="0"/>
  </p:normalViewPr>
  <p:slideViewPr>
    <p:cSldViewPr>
      <p:cViewPr>
        <p:scale>
          <a:sx n="100" d="100"/>
          <a:sy n="100" d="100"/>
        </p:scale>
        <p:origin x="123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9A7307D-1C38-4727-A733-BAA9C80BC40B}" type="datetimeFigureOut">
              <a:rPr lang="cs-CZ"/>
              <a:pPr>
                <a:defRPr/>
              </a:pPr>
              <a:t>19.02.2020</a:t>
            </a:fld>
            <a:endParaRPr lang="cs-CZ"/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7FA6602-6FA8-4111-8EAF-92DAD9933A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197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500C8EE4-6CDF-4572-9436-6B7415B5B248}" type="datetimeFigureOut">
              <a:rPr lang="cs-CZ"/>
              <a:pPr>
                <a:defRPr/>
              </a:pPr>
              <a:t>19.02.2020</a:t>
            </a:fld>
            <a:endParaRPr lang="cs-CZ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D6D349CE-CF57-4A87-B6C2-2D645EB802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7637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246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FC375F3-DE22-4269-B1B5-2B02167EF2D6}" type="slidenum">
              <a:rPr lang="cs-CZ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cs-CZ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77B2C2-9DBE-44DD-861D-2ACDBF9A7195}" type="slidenum">
              <a:rPr lang="cs-CZ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cs-CZ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45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4348E6E-61A6-47CD-B46B-7279631D04C0}" type="slidenum">
              <a:rPr lang="cs-CZ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cs-CZ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54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59338"/>
            <a:ext cx="5680075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02" tIns="48452" rIns="96902" bIns="48452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540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59338"/>
            <a:ext cx="5680075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02" tIns="48452" rIns="96902" bIns="48452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83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F269ABA-0847-4FA3-B195-6EF48721BBD7}" type="slidenum">
              <a:rPr lang="cs-CZ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cs-CZ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93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B5065C-A3E2-47B3-A492-477E48B6B833}" type="slidenum">
              <a:rPr lang="cs-CZ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cs-CZ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042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D6B406-1B54-4994-8485-5D5E01B75785}" type="slidenum">
              <a:rPr lang="cs-CZ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cs-CZ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898525"/>
            <a:ext cx="31575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0" descr="trojlogo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732463"/>
            <a:ext cx="5232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456073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25C1649-54AC-4B16-BC99-504C0CF693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28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D611589-8817-4131-AD2C-9C6649F227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299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872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898525"/>
            <a:ext cx="31575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0" descr="trojlogo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732463"/>
            <a:ext cx="5232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13709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841432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1BAA3EF-44CC-418F-B590-7AC8153C50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486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7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3591672-606A-41BE-BA31-A56BED784C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1198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C9087B2-0DC9-43F6-8859-8E0EB6295D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3391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B374398-DB25-4EB6-8FE6-1AE2786A24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0606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92078B2-0A5C-4CD4-A62D-B1212876A9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688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F8A3387-0068-48CC-8B0B-0463F88F549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52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pic>
        <p:nvPicPr>
          <p:cNvPr id="1029" name="Obrázek 9" descr="logo_mu_cerne.gi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323013"/>
            <a:ext cx="18161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Obrázek 7" descr="trojlogo.gi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199188"/>
            <a:ext cx="42481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ctrTitle"/>
          </p:nvPr>
        </p:nvSpPr>
        <p:spPr bwMode="auto">
          <a:xfrm>
            <a:off x="685800" y="2162175"/>
            <a:ext cx="7772400" cy="14112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4000" b="1" dirty="0">
                <a:solidFill>
                  <a:schemeClr val="tx1"/>
                </a:solidFill>
              </a:rPr>
              <a:t>Ecotoxicology</a:t>
            </a:r>
            <a:br>
              <a:rPr lang="cs-CZ" altLang="en-US" sz="4000" b="1" dirty="0">
                <a:solidFill>
                  <a:schemeClr val="tx1"/>
                </a:solidFill>
              </a:rPr>
            </a:br>
            <a:r>
              <a:rPr lang="cs-CZ" altLang="en-US" sz="4000" b="1" dirty="0">
                <a:solidFill>
                  <a:schemeClr val="tx1"/>
                </a:solidFill>
              </a:rPr>
              <a:t>Part 1 </a:t>
            </a:r>
            <a:r>
              <a:rPr lang="cs-CZ" altLang="en-US" sz="4000" b="1">
                <a:solidFill>
                  <a:schemeClr val="tx1"/>
                </a:solidFill>
              </a:rPr>
              <a:t>- </a:t>
            </a:r>
            <a:r>
              <a:rPr lang="cs-CZ" altLang="en-US" sz="4000" b="1" dirty="0" err="1">
                <a:solidFill>
                  <a:schemeClr val="tx1"/>
                </a:solidFill>
              </a:rPr>
              <a:t>Introduction</a:t>
            </a:r>
            <a:endParaRPr lang="cs-CZ" altLang="en-US" sz="2000" dirty="0"/>
          </a:p>
        </p:txBody>
      </p:sp>
      <p:sp>
        <p:nvSpPr>
          <p:cNvPr id="13315" name="Podnadpis 2"/>
          <p:cNvSpPr>
            <a:spLocks noGrp="1"/>
          </p:cNvSpPr>
          <p:nvPr>
            <p:ph type="subTitle" idx="1"/>
          </p:nvPr>
        </p:nvSpPr>
        <p:spPr>
          <a:xfrm>
            <a:off x="900113" y="3789363"/>
            <a:ext cx="7343775" cy="1752600"/>
          </a:xfrm>
        </p:spPr>
        <p:txBody>
          <a:bodyPr/>
          <a:lstStyle/>
          <a:p>
            <a:pPr eaLnBrk="1" hangingPunct="1"/>
            <a:r>
              <a:rPr lang="en-US" altLang="en-US" sz="2000" b="1"/>
              <a:t>Lud</a:t>
            </a:r>
            <a:r>
              <a:rPr lang="cs-CZ" altLang="en-US" sz="2000" b="1"/>
              <a:t>ek Blaha</a:t>
            </a:r>
            <a:r>
              <a:rPr lang="en-GB" altLang="en-US" sz="2000" b="1"/>
              <a:t> + ecotox colleagues</a:t>
            </a:r>
            <a:br>
              <a:rPr lang="en-US" altLang="en-US" sz="2000" b="1"/>
            </a:br>
            <a:br>
              <a:rPr lang="en-US" altLang="en-US" sz="2000" b="1"/>
            </a:br>
            <a:endParaRPr lang="en-US" altLang="en-US" sz="2000" b="1"/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661025"/>
            <a:ext cx="7778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sah 4"/>
          <p:cNvSpPr>
            <a:spLocks noGrp="1"/>
          </p:cNvSpPr>
          <p:nvPr>
            <p:ph idx="1"/>
          </p:nvPr>
        </p:nvSpPr>
        <p:spPr>
          <a:xfrm>
            <a:off x="889000" y="1125538"/>
            <a:ext cx="8291513" cy="4967287"/>
          </a:xfrm>
        </p:spPr>
        <p:txBody>
          <a:bodyPr/>
          <a:lstStyle/>
          <a:p>
            <a:r>
              <a:rPr lang="cs-CZ" altLang="en-US" b="1"/>
              <a:t>Loss of biodiversity</a:t>
            </a:r>
          </a:p>
        </p:txBody>
      </p:sp>
      <p:sp>
        <p:nvSpPr>
          <p:cNvPr id="24579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/>
              <a:t>Major impacts</a:t>
            </a:r>
          </a:p>
        </p:txBody>
      </p:sp>
      <p:sp>
        <p:nvSpPr>
          <p:cNvPr id="8" name="Obousměrná svislá šipka 7"/>
          <p:cNvSpPr/>
          <p:nvPr/>
        </p:nvSpPr>
        <p:spPr>
          <a:xfrm>
            <a:off x="7667625" y="3644900"/>
            <a:ext cx="431800" cy="100806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Obousměrná svislá šipka 8"/>
          <p:cNvSpPr/>
          <p:nvPr/>
        </p:nvSpPr>
        <p:spPr>
          <a:xfrm>
            <a:off x="7667625" y="4724400"/>
            <a:ext cx="431800" cy="100806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Kruhová šipka 9"/>
          <p:cNvSpPr/>
          <p:nvPr/>
        </p:nvSpPr>
        <p:spPr>
          <a:xfrm rot="5400000">
            <a:off x="6083300" y="908050"/>
            <a:ext cx="2592388" cy="2592388"/>
          </a:xfrm>
          <a:prstGeom prst="circularArrow">
            <a:avLst>
              <a:gd name="adj1" fmla="val 4962"/>
              <a:gd name="adj2" fmla="val 998453"/>
              <a:gd name="adj3" fmla="val 20381568"/>
              <a:gd name="adj4" fmla="val 10800003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Kruhová šipka 11"/>
          <p:cNvSpPr/>
          <p:nvPr/>
        </p:nvSpPr>
        <p:spPr>
          <a:xfrm rot="16200000">
            <a:off x="-145256" y="1593056"/>
            <a:ext cx="2736850" cy="1944688"/>
          </a:xfrm>
          <a:prstGeom prst="circularArrow">
            <a:avLst>
              <a:gd name="adj1" fmla="val 4962"/>
              <a:gd name="adj2" fmla="val 1184561"/>
              <a:gd name="adj3" fmla="val 20381568"/>
              <a:gd name="adj4" fmla="val 10800003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pic>
        <p:nvPicPr>
          <p:cNvPr id="2458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052513"/>
            <a:ext cx="14557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654" r="17171"/>
          <a:stretch>
            <a:fillRect/>
          </a:stretch>
        </p:blipFill>
        <p:spPr bwMode="auto">
          <a:xfrm flipH="1">
            <a:off x="5939903" y="2708920"/>
            <a:ext cx="52263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300000" rev="0"/>
            </a:camera>
            <a:lightRig rig="threePt" dir="t"/>
          </a:scene3d>
        </p:spPr>
      </p:pic>
      <p:sp>
        <p:nvSpPr>
          <p:cNvPr id="11" name="Zástupný symbol pro obsah 4"/>
          <p:cNvSpPr txBox="1">
            <a:spLocks/>
          </p:cNvSpPr>
          <p:nvPr/>
        </p:nvSpPr>
        <p:spPr bwMode="auto">
          <a:xfrm>
            <a:off x="900113" y="2133600"/>
            <a:ext cx="82073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cs-CZ" sz="3200" b="1" dirty="0" err="1">
                <a:solidFill>
                  <a:srgbClr val="818184"/>
                </a:solidFill>
                <a:latin typeface="+mn-lt"/>
                <a:cs typeface="+mn-cs"/>
              </a:rPr>
              <a:t>Impairment</a:t>
            </a:r>
            <a:r>
              <a:rPr lang="cs-CZ" sz="3200" b="1" dirty="0">
                <a:solidFill>
                  <a:srgbClr val="818184"/>
                </a:solidFill>
                <a:latin typeface="+mn-lt"/>
                <a:cs typeface="+mn-cs"/>
              </a:rPr>
              <a:t> of </a:t>
            </a:r>
            <a:r>
              <a:rPr lang="cs-CZ" sz="3200" b="1" dirty="0" err="1">
                <a:solidFill>
                  <a:srgbClr val="818184"/>
                </a:solidFill>
                <a:latin typeface="+mn-lt"/>
                <a:cs typeface="+mn-cs"/>
              </a:rPr>
              <a:t>ecosystem</a:t>
            </a:r>
            <a:r>
              <a:rPr lang="cs-CZ" sz="3200" b="1" dirty="0">
                <a:solidFill>
                  <a:srgbClr val="818184"/>
                </a:solidFill>
                <a:latin typeface="+mn-lt"/>
                <a:cs typeface="+mn-cs"/>
              </a:rPr>
              <a:t> </a:t>
            </a:r>
            <a:r>
              <a:rPr lang="cs-CZ" sz="3200" b="1" dirty="0" err="1">
                <a:solidFill>
                  <a:srgbClr val="818184"/>
                </a:solidFill>
                <a:latin typeface="+mn-lt"/>
                <a:cs typeface="+mn-cs"/>
              </a:rPr>
              <a:t>services</a:t>
            </a:r>
            <a:endParaRPr lang="cs-CZ" sz="3200" b="1" dirty="0">
              <a:solidFill>
                <a:srgbClr val="818184"/>
              </a:solidFill>
              <a:latin typeface="+mn-lt"/>
              <a:cs typeface="+mn-cs"/>
            </a:endParaRPr>
          </a:p>
        </p:txBody>
      </p:sp>
      <p:sp>
        <p:nvSpPr>
          <p:cNvPr id="14" name="Zástupný symbol pro obsah 4"/>
          <p:cNvSpPr txBox="1">
            <a:spLocks/>
          </p:cNvSpPr>
          <p:nvPr/>
        </p:nvSpPr>
        <p:spPr bwMode="auto">
          <a:xfrm>
            <a:off x="900113" y="2781300"/>
            <a:ext cx="8207375" cy="34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85000" lnSpcReduction="20000"/>
          </a:bodyPr>
          <a:lstStyle/>
          <a:p>
            <a:pPr marL="742950" lvl="1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/>
            </a:pPr>
            <a:r>
              <a:rPr lang="en-GB" sz="2800" b="1" dirty="0">
                <a:solidFill>
                  <a:srgbClr val="818184"/>
                </a:solidFill>
                <a:latin typeface="+mn-lt"/>
                <a:cs typeface="+mn-cs"/>
              </a:rPr>
              <a:t>Unbalanced water cycles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818184"/>
                </a:solidFill>
                <a:latin typeface="+mn-lt"/>
                <a:cs typeface="+mn-cs"/>
              </a:rPr>
              <a:t>Water scarcity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818184"/>
                </a:solidFill>
                <a:latin typeface="+mn-lt"/>
                <a:cs typeface="+mn-cs"/>
              </a:rPr>
              <a:t>D</a:t>
            </a:r>
            <a:r>
              <a:rPr lang="cs-CZ" sz="2400" dirty="0" err="1">
                <a:solidFill>
                  <a:srgbClr val="818184"/>
                </a:solidFill>
                <a:latin typeface="+mn-lt"/>
                <a:cs typeface="+mn-cs"/>
              </a:rPr>
              <a:t>raughts</a:t>
            </a:r>
            <a:r>
              <a:rPr lang="en-US" sz="2400" dirty="0">
                <a:solidFill>
                  <a:srgbClr val="818184"/>
                </a:solidFill>
                <a:latin typeface="+mn-lt"/>
                <a:cs typeface="+mn-cs"/>
              </a:rPr>
              <a:t>/floods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/>
            </a:pPr>
            <a:r>
              <a:rPr lang="cs-CZ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Impaired</a:t>
            </a:r>
            <a:r>
              <a:rPr lang="cs-CZ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w</a:t>
            </a:r>
            <a:r>
              <a:rPr lang="en-GB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ater</a:t>
            </a:r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</a:t>
            </a:r>
            <a:r>
              <a:rPr lang="en-GB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qualit</a:t>
            </a:r>
            <a:r>
              <a:rPr lang="cs-CZ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y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cs-CZ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Drinking</a:t>
            </a:r>
            <a:r>
              <a:rPr lang="cs-CZ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waters</a:t>
            </a:r>
            <a:endParaRPr lang="cs-CZ" sz="24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  <a:p>
            <a:pPr marL="1143000" lvl="2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athing</a:t>
            </a:r>
            <a:r>
              <a:rPr lang="cs-CZ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waters</a:t>
            </a:r>
            <a:endParaRPr lang="cs-CZ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143000" lvl="2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cs-CZ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Toxicants</a:t>
            </a:r>
            <a:r>
              <a:rPr lang="cs-CZ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in </a:t>
            </a:r>
            <a:r>
              <a:rPr lang="cs-CZ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food</a:t>
            </a:r>
            <a:r>
              <a:rPr lang="cs-CZ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</a:t>
            </a:r>
            <a:r>
              <a:rPr lang="cs-CZ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chain</a:t>
            </a:r>
            <a:endParaRPr lang="en-GB" sz="24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/>
            </a:pPr>
            <a:r>
              <a:rPr lang="en-GB" sz="2800" b="1" dirty="0">
                <a:solidFill>
                  <a:srgbClr val="818184"/>
                </a:solidFill>
                <a:latin typeface="+mn-lt"/>
                <a:cs typeface="+mn-cs"/>
              </a:rPr>
              <a:t>Shrinking of food supplies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818184"/>
                </a:solidFill>
                <a:latin typeface="+mn-lt"/>
                <a:cs typeface="+mn-cs"/>
              </a:rPr>
              <a:t>Direct</a:t>
            </a:r>
            <a:r>
              <a:rPr lang="cs-CZ" sz="2400" dirty="0">
                <a:solidFill>
                  <a:srgbClr val="818184"/>
                </a:solidFill>
                <a:latin typeface="+mn-lt"/>
                <a:cs typeface="+mn-cs"/>
              </a:rPr>
              <a:t> 	</a:t>
            </a:r>
            <a:r>
              <a:rPr lang="cs-CZ" sz="2400" dirty="0">
                <a:solidFill>
                  <a:srgbClr val="818184"/>
                </a:solidFill>
                <a:latin typeface="+mn-lt"/>
                <a:cs typeface="+mn-cs"/>
                <a:sym typeface="Wingdings" pitchFamily="2" charset="2"/>
              </a:rPr>
              <a:t></a:t>
            </a:r>
            <a:r>
              <a:rPr lang="en-US" sz="2400" dirty="0">
                <a:solidFill>
                  <a:srgbClr val="818184"/>
                </a:solidFill>
                <a:latin typeface="+mn-lt"/>
                <a:cs typeface="+mn-cs"/>
                <a:sym typeface="Wingdings" pitchFamily="2" charset="2"/>
              </a:rPr>
              <a:t> </a:t>
            </a:r>
            <a:r>
              <a:rPr lang="cs-CZ" sz="2400" dirty="0" err="1">
                <a:solidFill>
                  <a:srgbClr val="818184"/>
                </a:solidFill>
                <a:latin typeface="+mn-lt"/>
                <a:cs typeface="+mn-cs"/>
                <a:sym typeface="Wingdings" pitchFamily="2" charset="2"/>
              </a:rPr>
              <a:t>lowering</a:t>
            </a:r>
            <a:r>
              <a:rPr lang="cs-CZ" sz="2400" dirty="0">
                <a:solidFill>
                  <a:srgbClr val="818184"/>
                </a:solidFill>
                <a:latin typeface="+mn-lt"/>
                <a:cs typeface="+mn-cs"/>
                <a:sym typeface="Wingdings" pitchFamily="2" charset="2"/>
              </a:rPr>
              <a:t> </a:t>
            </a:r>
            <a:r>
              <a:rPr lang="cs-CZ" sz="2400" dirty="0" err="1">
                <a:solidFill>
                  <a:srgbClr val="818184"/>
                </a:solidFill>
                <a:latin typeface="+mn-lt"/>
                <a:cs typeface="+mn-cs"/>
                <a:sym typeface="Wingdings" pitchFamily="2" charset="2"/>
              </a:rPr>
              <a:t>fish</a:t>
            </a:r>
            <a:r>
              <a:rPr lang="cs-CZ" sz="2400" dirty="0">
                <a:solidFill>
                  <a:srgbClr val="818184"/>
                </a:solidFill>
                <a:latin typeface="+mn-lt"/>
                <a:cs typeface="+mn-cs"/>
                <a:sym typeface="Wingdings" pitchFamily="2" charset="2"/>
              </a:rPr>
              <a:t> </a:t>
            </a:r>
            <a:r>
              <a:rPr lang="cs-CZ" sz="2400" dirty="0" err="1">
                <a:solidFill>
                  <a:srgbClr val="818184"/>
                </a:solidFill>
                <a:latin typeface="+mn-lt"/>
                <a:cs typeface="+mn-cs"/>
                <a:sym typeface="Wingdings" pitchFamily="2" charset="2"/>
              </a:rPr>
              <a:t>amounts</a:t>
            </a:r>
            <a:endParaRPr lang="en-US" sz="2400" dirty="0">
              <a:solidFill>
                <a:srgbClr val="818184"/>
              </a:solidFill>
              <a:latin typeface="+mn-lt"/>
              <a:cs typeface="+mn-cs"/>
              <a:sym typeface="Wingdings" pitchFamily="2" charset="2"/>
            </a:endParaRPr>
          </a:p>
          <a:p>
            <a:pPr marL="1143000" lvl="2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818184"/>
                </a:solidFill>
                <a:latin typeface="+mn-lt"/>
                <a:cs typeface="+mn-cs"/>
                <a:sym typeface="Wingdings" pitchFamily="2" charset="2"/>
              </a:rPr>
              <a:t>Indirect </a:t>
            </a:r>
            <a:r>
              <a:rPr lang="cs-CZ" sz="2400" dirty="0">
                <a:solidFill>
                  <a:srgbClr val="818184"/>
                </a:solidFill>
                <a:latin typeface="+mn-lt"/>
                <a:cs typeface="+mn-cs"/>
                <a:sym typeface="Wingdings" pitchFamily="2" charset="2"/>
              </a:rPr>
              <a:t>	</a:t>
            </a:r>
            <a:r>
              <a:rPr lang="en-US" sz="2400" dirty="0">
                <a:solidFill>
                  <a:srgbClr val="818184"/>
                </a:solidFill>
                <a:latin typeface="+mn-lt"/>
                <a:cs typeface="+mn-cs"/>
                <a:sym typeface="Wingdings" pitchFamily="2" charset="2"/>
              </a:rPr>
              <a:t> crop </a:t>
            </a:r>
            <a:r>
              <a:rPr lang="cs-CZ" sz="2400" dirty="0" err="1">
                <a:solidFill>
                  <a:srgbClr val="818184"/>
                </a:solidFill>
                <a:latin typeface="+mn-lt"/>
                <a:cs typeface="+mn-cs"/>
                <a:sym typeface="Wingdings" pitchFamily="2" charset="2"/>
              </a:rPr>
              <a:t>yield</a:t>
            </a:r>
            <a:endParaRPr lang="en-GB" sz="2400" dirty="0">
              <a:solidFill>
                <a:srgbClr val="818184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Impacts on </a:t>
            </a:r>
            <a:r>
              <a:rPr lang="cs-CZ" altLang="en-US"/>
              <a:t>fish </a:t>
            </a:r>
            <a:r>
              <a:rPr lang="cs-CZ" altLang="en-US">
                <a:sym typeface="Wingdings" pitchFamily="2" charset="2"/>
              </a:rPr>
              <a:t></a:t>
            </a:r>
            <a:r>
              <a:rPr lang="en-US" altLang="en-US">
                <a:sym typeface="Wingdings" pitchFamily="2" charset="2"/>
              </a:rPr>
              <a:t> </a:t>
            </a:r>
            <a:r>
              <a:rPr lang="en-US" altLang="en-US"/>
              <a:t>decreased crop </a:t>
            </a:r>
            <a:r>
              <a:rPr lang="cs-CZ" altLang="en-US"/>
              <a:t>yields</a:t>
            </a:r>
          </a:p>
        </p:txBody>
      </p:sp>
      <p:pic>
        <p:nvPicPr>
          <p:cNvPr id="25603" name="Picture 3" descr="C:\Documents and Settings\Ludek\Dokumenty\katedra\vyuka\ObecEkotox\Nature-Ecosystem\nature03962-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19225"/>
            <a:ext cx="647700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79388" y="981075"/>
            <a:ext cx="28114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  <a:latin typeface="Verdana" pitchFamily="34" charset="0"/>
              </a:rPr>
              <a:t>NATURE (2005) 437: 880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/>
              <a:t>Impacts on biota </a:t>
            </a:r>
            <a:r>
              <a:rPr lang="cs-CZ" altLang="en-US">
                <a:sym typeface="Wingdings" pitchFamily="2" charset="2"/>
              </a:rPr>
              <a:t></a:t>
            </a:r>
            <a:r>
              <a:rPr lang="en-US" altLang="en-US">
                <a:sym typeface="Wingdings" pitchFamily="2" charset="2"/>
              </a:rPr>
              <a:t> </a:t>
            </a:r>
            <a:r>
              <a:rPr lang="cs-CZ" altLang="en-US">
                <a:sym typeface="Wingdings" pitchFamily="2" charset="2"/>
              </a:rPr>
              <a:t>global effects </a:t>
            </a:r>
            <a:endParaRPr lang="cs-CZ" altLang="en-US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3323" r="3334" b="3323"/>
          <a:stretch>
            <a:fillRect/>
          </a:stretch>
        </p:blipFill>
        <p:spPr bwMode="auto">
          <a:xfrm>
            <a:off x="4886325" y="1143000"/>
            <a:ext cx="3843338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50825" y="1341438"/>
            <a:ext cx="52578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200" b="1">
                <a:solidFill>
                  <a:schemeClr val="tx1"/>
                </a:solidFill>
                <a:latin typeface="Verdana" pitchFamily="34" charset="0"/>
              </a:rPr>
              <a:t>Mixing oceans 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  <a:latin typeface="Verdana" pitchFamily="34" charset="0"/>
                <a:sym typeface="Wingdings" pitchFamily="2" charset="2"/>
              </a:rPr>
              <a:t></a:t>
            </a:r>
            <a:r>
              <a:rPr lang="en-US" altLang="en-US" sz="2200">
                <a:solidFill>
                  <a:schemeClr val="tx1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cs-CZ" altLang="en-US" sz="2200">
                <a:solidFill>
                  <a:schemeClr val="tx1"/>
                </a:solidFill>
                <a:latin typeface="Verdana" pitchFamily="34" charset="0"/>
              </a:rPr>
              <a:t>cooling the atmosphere</a:t>
            </a:r>
            <a:endParaRPr lang="en-US" altLang="en-US" sz="2200">
              <a:solidFill>
                <a:schemeClr val="tx1"/>
              </a:solidFill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Verdana" pitchFamily="34" charset="0"/>
              </a:rPr>
              <a:t>[Nature 447, p.522, May 31, 2007]</a:t>
            </a:r>
            <a:endParaRPr lang="cs-CZ" altLang="en-US" sz="1600">
              <a:solidFill>
                <a:schemeClr val="tx1"/>
              </a:solidFill>
              <a:latin typeface="Verdana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2100" y="3284538"/>
            <a:ext cx="8670925" cy="2819400"/>
            <a:chOff x="96" y="2448"/>
            <a:chExt cx="5462" cy="1776"/>
          </a:xfrm>
        </p:grpSpPr>
        <p:grpSp>
          <p:nvGrpSpPr>
            <p:cNvPr id="26630" name="Group 6"/>
            <p:cNvGrpSpPr>
              <a:grpSpLocks/>
            </p:cNvGrpSpPr>
            <p:nvPr/>
          </p:nvGrpSpPr>
          <p:grpSpPr bwMode="auto">
            <a:xfrm>
              <a:off x="96" y="2448"/>
              <a:ext cx="5462" cy="1775"/>
              <a:chOff x="144" y="2371"/>
              <a:chExt cx="5462" cy="1775"/>
            </a:xfrm>
          </p:grpSpPr>
          <p:pic>
            <p:nvPicPr>
              <p:cNvPr id="26632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5" t="1471" r="1465" b="1471"/>
              <a:stretch>
                <a:fillRect/>
              </a:stretch>
            </p:blipFill>
            <p:spPr bwMode="auto">
              <a:xfrm>
                <a:off x="144" y="2371"/>
                <a:ext cx="2592" cy="1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633" name="Text Box 8"/>
              <p:cNvSpPr txBox="1">
                <a:spLocks noChangeArrowheads="1"/>
              </p:cNvSpPr>
              <p:nvPr/>
            </p:nvSpPr>
            <p:spPr bwMode="auto">
              <a:xfrm>
                <a:off x="2829" y="2808"/>
                <a:ext cx="2777" cy="1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3200">
                    <a:solidFill>
                      <a:srgbClr val="818184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–"/>
                  <a:defRPr sz="2800">
                    <a:solidFill>
                      <a:srgbClr val="818184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2400">
                    <a:solidFill>
                      <a:srgbClr val="818184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–"/>
                  <a:defRPr sz="2000">
                    <a:solidFill>
                      <a:srgbClr val="818184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cs-CZ" altLang="en-US" sz="1800" u="sng">
                    <a:solidFill>
                      <a:schemeClr val="tx1"/>
                    </a:solidFill>
                    <a:latin typeface="Verdana" pitchFamily="34" charset="0"/>
                  </a:rPr>
                  <a:t>Marine life</a:t>
                </a:r>
                <a:r>
                  <a:rPr lang="cs-CZ" altLang="en-US" sz="1800">
                    <a:solidFill>
                      <a:schemeClr val="tx1"/>
                    </a:solidFill>
                    <a:latin typeface="Verdana" pitchFamily="34" charset="0"/>
                  </a:rPr>
                  <a:t> supplies up to 50% of the mechanical energy required worldwide to mix waters from the surface to deeper cool layers</a:t>
                </a:r>
                <a:endParaRPr lang="en-US" altLang="en-US" sz="1800">
                  <a:solidFill>
                    <a:schemeClr val="tx1"/>
                  </a:solidFill>
                  <a:latin typeface="Verdana" pitchFamily="34" charset="0"/>
                </a:endParaRPr>
              </a:p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solidFill>
                      <a:schemeClr val="tx1"/>
                    </a:solidFill>
                    <a:latin typeface="Verdana" pitchFamily="34" charset="0"/>
                  </a:rPr>
                  <a:t>[Dewar, Marine Res 64:541 </a:t>
                </a:r>
                <a:r>
                  <a:rPr lang="cs-CZ" altLang="en-US" sz="1400">
                    <a:solidFill>
                      <a:schemeClr val="tx1"/>
                    </a:solidFill>
                    <a:latin typeface="Verdana" pitchFamily="34" charset="0"/>
                  </a:rPr>
                  <a:t>(2006)</a:t>
                </a:r>
                <a:r>
                  <a:rPr lang="en-US" altLang="en-US" sz="1400">
                    <a:solidFill>
                      <a:schemeClr val="tx1"/>
                    </a:solidFill>
                    <a:latin typeface="Verdana" pitchFamily="34" charset="0"/>
                  </a:rPr>
                  <a:t>]</a:t>
                </a:r>
                <a:endParaRPr lang="cs-CZ" altLang="en-US" sz="1400">
                  <a:solidFill>
                    <a:schemeClr val="tx1"/>
                  </a:solidFill>
                  <a:latin typeface="Verdana" pitchFamily="34" charset="0"/>
                </a:endParaRPr>
              </a:p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solidFill>
                      <a:schemeClr val="tx1"/>
                    </a:solidFill>
                    <a:latin typeface="Verdana" pitchFamily="34" charset="0"/>
                  </a:rPr>
                  <a:t>[Katija a Dabiri, Nature 460:624 </a:t>
                </a:r>
                <a:r>
                  <a:rPr lang="cs-CZ" altLang="en-US" sz="1400">
                    <a:solidFill>
                      <a:schemeClr val="tx1"/>
                    </a:solidFill>
                    <a:latin typeface="Verdana" pitchFamily="34" charset="0"/>
                  </a:rPr>
                  <a:t>(2009)</a:t>
                </a:r>
                <a:r>
                  <a:rPr lang="en-US" altLang="en-US" sz="1400">
                    <a:solidFill>
                      <a:schemeClr val="tx1"/>
                    </a:solidFill>
                    <a:latin typeface="Verdana" pitchFamily="34" charset="0"/>
                  </a:rPr>
                  <a:t>]</a:t>
                </a:r>
                <a:endParaRPr lang="cs-CZ" altLang="en-US" sz="1400">
                  <a:solidFill>
                    <a:schemeClr val="tx1"/>
                  </a:solidFill>
                  <a:latin typeface="Verdana" pitchFamily="34" charset="0"/>
                </a:endParaRPr>
              </a:p>
            </p:txBody>
          </p:sp>
        </p:grpSp>
        <p:pic>
          <p:nvPicPr>
            <p:cNvPr id="26631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448"/>
              <a:ext cx="1332" cy="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1219200" y="2933700"/>
            <a:ext cx="7313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4800" b="1">
                <a:solidFill>
                  <a:schemeClr val="tx2"/>
                </a:solidFill>
              </a:rPr>
              <a:t>Ecotoxicology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en-US" sz="400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4000">
                <a:solidFill>
                  <a:schemeClr val="tx2"/>
                </a:solidFill>
              </a:rPr>
              <a:t>assessment o hazards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4000">
                <a:solidFill>
                  <a:schemeClr val="tx2"/>
                </a:solidFill>
              </a:rPr>
              <a:t>and risks of chemicals in ecosystems</a:t>
            </a:r>
            <a:endParaRPr lang="nl-NL" altLang="en-US" sz="40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147638" y="2636838"/>
            <a:ext cx="8816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en-US" sz="400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4000">
                <a:solidFill>
                  <a:schemeClr val="tx2"/>
                </a:solidFill>
              </a:rPr>
              <a:t>Assessment of chemical hazards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en-US" sz="400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chemeClr val="tx2"/>
                </a:solidFill>
              </a:rPr>
              <a:t>…to…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en-US" sz="24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chemeClr val="tx2"/>
                </a:solidFill>
              </a:rPr>
              <a:t>	        Humans       	   	            Other organisms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chemeClr val="tx2"/>
                </a:solidFill>
              </a:rPr>
              <a:t>	 (</a:t>
            </a:r>
            <a:r>
              <a:rPr lang="cs-CZ" altLang="en-US" sz="2400" b="1">
                <a:solidFill>
                  <a:schemeClr val="tx2"/>
                </a:solidFill>
              </a:rPr>
              <a:t>TOXICOLOGY</a:t>
            </a:r>
            <a:r>
              <a:rPr lang="cs-CZ" altLang="en-US" sz="2400">
                <a:solidFill>
                  <a:schemeClr val="tx2"/>
                </a:solidFill>
              </a:rPr>
              <a:t>) 			 (</a:t>
            </a:r>
            <a:r>
              <a:rPr lang="cs-CZ" altLang="en-US" sz="2400" b="1">
                <a:solidFill>
                  <a:schemeClr val="tx2"/>
                </a:solidFill>
              </a:rPr>
              <a:t>ECO</a:t>
            </a:r>
            <a:r>
              <a:rPr lang="cs-CZ" altLang="en-US" sz="2400">
                <a:solidFill>
                  <a:schemeClr val="tx2"/>
                </a:solidFill>
              </a:rPr>
              <a:t>toxicology)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nl-NL" altLang="en-US" sz="4000">
              <a:solidFill>
                <a:schemeClr val="tx2"/>
              </a:solidFill>
            </a:endParaRPr>
          </a:p>
        </p:txBody>
      </p:sp>
      <p:pic>
        <p:nvPicPr>
          <p:cNvPr id="28675" name="Picture 2" descr="https://encrypted-tbn1.google.com/images?q=tbn:ANd9GcTE7qm7tLqavKV1VUwQpKDwC6XUksMmHXLKvoBzqHIKaqjvq_mAC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3481388"/>
            <a:ext cx="2724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https://encrypted-tbn2.google.com/images?q=tbn:ANd9GcRorg12adBHNbxSdT8AiWMQmO7b7vltAdBZohD_pqfDehNnre7fk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868863"/>
            <a:ext cx="169386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 descr="https://encrypted-tbn1.google.com/images?q=tbn:ANd9GcQvHwZACb-TU516T7ZMDFe-QBU598rfeCvHryOWorunBunHoi4zp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3500438"/>
            <a:ext cx="3405187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1341438"/>
            <a:ext cx="8315325" cy="46085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000" b="1"/>
              <a:t>Aim:</a:t>
            </a:r>
            <a:r>
              <a:rPr lang="en-GB" altLang="en-US" sz="2000"/>
              <a:t> to maintain the natural structure and function of ecosystems</a:t>
            </a:r>
          </a:p>
          <a:p>
            <a:pPr eaLnBrk="1" hangingPunct="1">
              <a:lnSpc>
                <a:spcPct val="80000"/>
              </a:lnSpc>
            </a:pPr>
            <a:endParaRPr lang="en-GB" altLang="en-US" sz="2000" b="1"/>
          </a:p>
          <a:p>
            <a:pPr eaLnBrk="1" hangingPunct="1">
              <a:lnSpc>
                <a:spcPct val="80000"/>
              </a:lnSpc>
            </a:pPr>
            <a:r>
              <a:rPr lang="en-GB" altLang="en-US" sz="2500" b="1"/>
              <a:t>Definitions: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altLang="en-US" sz="2000"/>
              <a:t>ecotoxicology is concerned with the </a:t>
            </a:r>
            <a:r>
              <a:rPr lang="en-GB" altLang="en-US" sz="2000" b="1">
                <a:solidFill>
                  <a:srgbClr val="3333FF"/>
                </a:solidFill>
              </a:rPr>
              <a:t>toxic effects</a:t>
            </a:r>
            <a:r>
              <a:rPr lang="en-GB" altLang="en-US" sz="2000"/>
              <a:t> of chemical and physical agents on living organisms, especially on </a:t>
            </a:r>
            <a:r>
              <a:rPr lang="en-GB" altLang="en-US" sz="2000" u="sng"/>
              <a:t>populations and communities</a:t>
            </a:r>
            <a:r>
              <a:rPr lang="en-GB" altLang="en-US" sz="2000"/>
              <a:t> within defined ecosy</a:t>
            </a:r>
            <a:r>
              <a:rPr lang="fr-BE" altLang="en-US" sz="2000"/>
              <a:t>s</a:t>
            </a:r>
            <a:r>
              <a:rPr lang="en-GB" altLang="en-US" sz="2000"/>
              <a:t>tems; </a:t>
            </a:r>
            <a:r>
              <a:rPr lang="en-GB" altLang="en-US" sz="2000" b="1">
                <a:solidFill>
                  <a:srgbClr val="3333FF"/>
                </a:solidFill>
              </a:rPr>
              <a:t>it includes the transfer pathways</a:t>
            </a:r>
            <a:r>
              <a:rPr lang="en-GB" altLang="en-US" sz="2000"/>
              <a:t> and  their interactions with the environment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nl-BE" altLang="en-US" sz="2000"/>
              <a:t>science of contaminants in the </a:t>
            </a:r>
            <a:r>
              <a:rPr lang="nl-BE" altLang="en-US" sz="2000" u="sng"/>
              <a:t>biosphere</a:t>
            </a:r>
            <a:r>
              <a:rPr lang="nl-BE" altLang="en-US" sz="2000"/>
              <a:t> and their effect on constituents of the biosphere, including humans’ (Newman &amp; Unger, 2002)</a:t>
            </a:r>
            <a:r>
              <a:rPr lang="nl-BE" altLang="en-US" sz="1800"/>
              <a:t> </a:t>
            </a:r>
            <a:endParaRPr lang="cs-CZ" altLang="en-US" sz="180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000"/>
              <a:t>science that provides critical information on effects of toxic compounds on living organisms</a:t>
            </a:r>
            <a:r>
              <a:rPr lang="cs-CZ" altLang="en-US" sz="2000"/>
              <a:t> which </a:t>
            </a:r>
            <a:r>
              <a:rPr lang="en-US" altLang="en-US" sz="2000" b="1" u="sng"/>
              <a:t>SERVE various practical</a:t>
            </a:r>
            <a:r>
              <a:rPr lang="en-US" altLang="en-US" sz="2000"/>
              <a:t> aims</a:t>
            </a:r>
            <a:r>
              <a:rPr lang="cs-CZ" altLang="en-US" sz="2000"/>
              <a:t> (environmental protection)</a:t>
            </a:r>
            <a:endParaRPr lang="nl-NL" altLang="en-US" sz="1800"/>
          </a:p>
        </p:txBody>
      </p:sp>
      <p:sp>
        <p:nvSpPr>
          <p:cNvPr id="29699" name="Rectangle 4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/>
              <a:t>ECOTOXICOLOGY by definition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2209800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  <a:latin typeface="Verdana" pitchFamily="34" charset="0"/>
              </a:rPr>
              <a:t>CHEMICAL ENTERS THE ENVIRONMENT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4800" y="2438400"/>
            <a:ext cx="2209800" cy="1219200"/>
            <a:chOff x="192" y="1536"/>
            <a:chExt cx="1392" cy="768"/>
          </a:xfrm>
        </p:grpSpPr>
        <p:sp>
          <p:nvSpPr>
            <p:cNvPr id="30757" name="Text Box 4"/>
            <p:cNvSpPr txBox="1">
              <a:spLocks noChangeArrowheads="1"/>
            </p:cNvSpPr>
            <p:nvPr/>
          </p:nvSpPr>
          <p:spPr bwMode="auto">
            <a:xfrm>
              <a:off x="192" y="1894"/>
              <a:ext cx="1392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3200">
                  <a:solidFill>
                    <a:srgbClr val="81818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800">
                  <a:solidFill>
                    <a:srgbClr val="81818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rgbClr val="81818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rgbClr val="818184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s-CZ" altLang="en-US" sz="1800" b="1">
                  <a:solidFill>
                    <a:schemeClr val="tx1"/>
                  </a:solidFill>
                  <a:latin typeface="Verdana" pitchFamily="34" charset="0"/>
                </a:rPr>
                <a:t>Bioavailable fraction</a:t>
              </a:r>
            </a:p>
          </p:txBody>
        </p:sp>
        <p:sp>
          <p:nvSpPr>
            <p:cNvPr id="30758" name="AutoShape 5"/>
            <p:cNvSpPr>
              <a:spLocks noChangeArrowheads="1"/>
            </p:cNvSpPr>
            <p:nvPr/>
          </p:nvSpPr>
          <p:spPr bwMode="auto">
            <a:xfrm>
              <a:off x="816" y="1536"/>
              <a:ext cx="192" cy="336"/>
            </a:xfrm>
            <a:prstGeom prst="down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3200">
                  <a:solidFill>
                    <a:srgbClr val="81818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800">
                  <a:solidFill>
                    <a:srgbClr val="81818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rgbClr val="81818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rgbClr val="818184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04800" y="4576763"/>
            <a:ext cx="2209800" cy="1595437"/>
            <a:chOff x="192" y="2883"/>
            <a:chExt cx="1392" cy="1005"/>
          </a:xfrm>
        </p:grpSpPr>
        <p:sp>
          <p:nvSpPr>
            <p:cNvPr id="30754" name="Text Box 7"/>
            <p:cNvSpPr txBox="1">
              <a:spLocks noChangeArrowheads="1"/>
            </p:cNvSpPr>
            <p:nvPr/>
          </p:nvSpPr>
          <p:spPr bwMode="auto">
            <a:xfrm>
              <a:off x="192" y="2883"/>
              <a:ext cx="1392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3200">
                  <a:solidFill>
                    <a:srgbClr val="81818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800">
                  <a:solidFill>
                    <a:srgbClr val="81818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rgbClr val="81818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rgbClr val="818184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800" b="1">
                  <a:solidFill>
                    <a:schemeClr val="tx1"/>
                  </a:solidFill>
                  <a:latin typeface="Verdana" pitchFamily="34" charset="0"/>
                </a:rPr>
                <a:t>“EXPOSURE”</a:t>
              </a:r>
              <a:endParaRPr lang="cs-CZ" altLang="en-US" sz="1800" b="1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30755" name="Text Box 8"/>
            <p:cNvSpPr txBox="1">
              <a:spLocks noChangeArrowheads="1"/>
            </p:cNvSpPr>
            <p:nvPr/>
          </p:nvSpPr>
          <p:spPr bwMode="auto">
            <a:xfrm>
              <a:off x="192" y="3315"/>
              <a:ext cx="1392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3200">
                  <a:solidFill>
                    <a:srgbClr val="81818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800">
                  <a:solidFill>
                    <a:srgbClr val="81818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rgbClr val="81818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rgbClr val="818184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s-CZ" altLang="en-US" sz="1800">
                  <a:solidFill>
                    <a:schemeClr val="tx1"/>
                  </a:solidFill>
                  <a:latin typeface="Verdana" pitchFamily="34" charset="0"/>
                </a:rPr>
                <a:t>acute</a:t>
              </a:r>
            </a:p>
          </p:txBody>
        </p:sp>
        <p:sp>
          <p:nvSpPr>
            <p:cNvPr id="30756" name="Text Box 9"/>
            <p:cNvSpPr txBox="1">
              <a:spLocks noChangeArrowheads="1"/>
            </p:cNvSpPr>
            <p:nvPr/>
          </p:nvSpPr>
          <p:spPr bwMode="auto">
            <a:xfrm>
              <a:off x="192" y="3651"/>
              <a:ext cx="1392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3200">
                  <a:solidFill>
                    <a:srgbClr val="81818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800">
                  <a:solidFill>
                    <a:srgbClr val="81818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rgbClr val="81818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rgbClr val="818184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s-CZ" altLang="en-US" sz="1800">
                  <a:solidFill>
                    <a:schemeClr val="tx1"/>
                  </a:solidFill>
                  <a:latin typeface="Verdana" pitchFamily="34" charset="0"/>
                </a:rPr>
                <a:t>chronic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486400" y="1544642"/>
            <a:ext cx="3429000" cy="1811337"/>
            <a:chOff x="3504" y="864"/>
            <a:chExt cx="2160" cy="1141"/>
          </a:xfrm>
        </p:grpSpPr>
        <p:sp>
          <p:nvSpPr>
            <p:cNvPr id="30752" name="AutoShape 11"/>
            <p:cNvSpPr>
              <a:spLocks noChangeArrowheads="1"/>
            </p:cNvSpPr>
            <p:nvPr/>
          </p:nvSpPr>
          <p:spPr bwMode="auto">
            <a:xfrm>
              <a:off x="4416" y="864"/>
              <a:ext cx="192" cy="336"/>
            </a:xfrm>
            <a:prstGeom prst="down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3200">
                  <a:solidFill>
                    <a:srgbClr val="81818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800">
                  <a:solidFill>
                    <a:srgbClr val="81818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rgbClr val="81818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rgbClr val="818184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753" name="Text Box 12"/>
            <p:cNvSpPr txBox="1">
              <a:spLocks noChangeArrowheads="1"/>
            </p:cNvSpPr>
            <p:nvPr/>
          </p:nvSpPr>
          <p:spPr bwMode="auto">
            <a:xfrm>
              <a:off x="3504" y="1162"/>
              <a:ext cx="2160" cy="8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3200">
                  <a:solidFill>
                    <a:srgbClr val="81818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800">
                  <a:solidFill>
                    <a:srgbClr val="81818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rgbClr val="81818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rgbClr val="818184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s-CZ" altLang="en-US" sz="1800" b="1" u="sng">
                  <a:solidFill>
                    <a:schemeClr val="tx1"/>
                  </a:solidFill>
                  <a:latin typeface="Verdana" pitchFamily="34" charset="0"/>
                </a:rPr>
                <a:t>Toxicokinetics</a:t>
              </a:r>
            </a:p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s-CZ" altLang="en-US" sz="1800" i="1">
                  <a:solidFill>
                    <a:schemeClr val="tx1"/>
                  </a:solidFill>
                  <a:latin typeface="Verdana" pitchFamily="34" charset="0"/>
                </a:rPr>
                <a:t>biotransformation</a:t>
              </a:r>
              <a:br>
                <a:rPr lang="cs-CZ" altLang="en-US" sz="1800" i="1">
                  <a:solidFill>
                    <a:schemeClr val="tx1"/>
                  </a:solidFill>
                  <a:latin typeface="Verdana" pitchFamily="34" charset="0"/>
                </a:rPr>
              </a:br>
              <a:r>
                <a:rPr lang="cs-CZ" altLang="en-US" sz="1800" i="1">
                  <a:solidFill>
                    <a:schemeClr val="tx1"/>
                  </a:solidFill>
                  <a:latin typeface="Verdana" pitchFamily="34" charset="0"/>
                </a:rPr>
                <a:t>bioactivation</a:t>
              </a:r>
              <a:br>
                <a:rPr lang="cs-CZ" altLang="en-US" sz="1800" i="1">
                  <a:solidFill>
                    <a:schemeClr val="tx1"/>
                  </a:solidFill>
                  <a:latin typeface="Verdana" pitchFamily="34" charset="0"/>
                </a:rPr>
              </a:br>
              <a:r>
                <a:rPr lang="cs-CZ" altLang="en-US" sz="1800" i="1">
                  <a:solidFill>
                    <a:schemeClr val="tx1"/>
                  </a:solidFill>
                  <a:latin typeface="Verdana" pitchFamily="34" charset="0"/>
                </a:rPr>
                <a:t>excretion </a:t>
              </a:r>
              <a:r>
                <a:rPr lang="en-US" altLang="en-US" sz="1800" i="1">
                  <a:solidFill>
                    <a:schemeClr val="tx1"/>
                  </a:solidFill>
                  <a:latin typeface="Verdana" pitchFamily="34" charset="0"/>
                </a:rPr>
                <a:t>/</a:t>
              </a:r>
              <a:r>
                <a:rPr lang="cs-CZ" altLang="en-US" sz="1800" i="1">
                  <a:solidFill>
                    <a:schemeClr val="tx1"/>
                  </a:solidFill>
                  <a:latin typeface="Verdana" pitchFamily="34" charset="0"/>
                </a:rPr>
                <a:t> sequestration</a:t>
              </a:r>
              <a:endParaRPr lang="cs-CZ" altLang="en-US" sz="1800">
                <a:solidFill>
                  <a:schemeClr val="tx1"/>
                </a:solidFill>
                <a:latin typeface="Verdana" pitchFamily="34" charset="0"/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846763" y="3448959"/>
            <a:ext cx="2667000" cy="1096963"/>
            <a:chOff x="3696" y="2149"/>
            <a:chExt cx="1680" cy="691"/>
          </a:xfrm>
        </p:grpSpPr>
        <p:sp>
          <p:nvSpPr>
            <p:cNvPr id="30750" name="Text Box 14"/>
            <p:cNvSpPr txBox="1">
              <a:spLocks noChangeArrowheads="1"/>
            </p:cNvSpPr>
            <p:nvPr/>
          </p:nvSpPr>
          <p:spPr bwMode="auto">
            <a:xfrm>
              <a:off x="3696" y="2149"/>
              <a:ext cx="1680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3200">
                  <a:solidFill>
                    <a:srgbClr val="81818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800">
                  <a:solidFill>
                    <a:srgbClr val="81818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rgbClr val="81818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rgbClr val="818184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800" b="1" dirty="0">
                  <a:solidFill>
                    <a:schemeClr val="tx1"/>
                  </a:solidFill>
                  <a:latin typeface="Verdana" pitchFamily="34" charset="0"/>
                </a:rPr>
                <a:t>Target site</a:t>
              </a:r>
              <a:endParaRPr lang="cs-CZ" altLang="en-US" sz="1800" dirty="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30751" name="Text Box 15"/>
            <p:cNvSpPr txBox="1">
              <a:spLocks noChangeArrowheads="1"/>
            </p:cNvSpPr>
            <p:nvPr/>
          </p:nvSpPr>
          <p:spPr bwMode="auto">
            <a:xfrm>
              <a:off x="3840" y="2433"/>
              <a:ext cx="1392" cy="4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3200">
                  <a:solidFill>
                    <a:srgbClr val="81818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800">
                  <a:solidFill>
                    <a:srgbClr val="81818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rgbClr val="81818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rgbClr val="818184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800" b="1" dirty="0">
                  <a:solidFill>
                    <a:schemeClr val="tx1"/>
                  </a:solidFill>
                  <a:latin typeface="Verdana" pitchFamily="34" charset="0"/>
                </a:rPr>
                <a:t>“EFFECT”</a:t>
              </a:r>
              <a:br>
                <a:rPr lang="cs-CZ" altLang="en-US" sz="1800" b="1" dirty="0">
                  <a:solidFill>
                    <a:schemeClr val="tx1"/>
                  </a:solidFill>
                  <a:latin typeface="Verdana" pitchFamily="34" charset="0"/>
                </a:rPr>
              </a:br>
              <a:r>
                <a:rPr lang="cs-CZ" altLang="en-US" sz="1800" b="1" dirty="0" err="1">
                  <a:solidFill>
                    <a:schemeClr val="tx1"/>
                  </a:solidFill>
                  <a:latin typeface="Verdana" pitchFamily="34" charset="0"/>
                </a:rPr>
                <a:t>toxicodynamics</a:t>
              </a:r>
              <a:endParaRPr lang="cs-CZ" altLang="en-US" sz="1800" b="1" dirty="0">
                <a:solidFill>
                  <a:schemeClr val="tx1"/>
                </a:solidFill>
                <a:latin typeface="Verdana" pitchFamily="34" charset="0"/>
              </a:endParaRP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304800" y="1219200"/>
            <a:ext cx="2209800" cy="1184275"/>
            <a:chOff x="192" y="768"/>
            <a:chExt cx="1392" cy="746"/>
          </a:xfrm>
        </p:grpSpPr>
        <p:sp>
          <p:nvSpPr>
            <p:cNvPr id="30748" name="Text Box 17"/>
            <p:cNvSpPr txBox="1">
              <a:spLocks noChangeArrowheads="1"/>
            </p:cNvSpPr>
            <p:nvPr/>
          </p:nvSpPr>
          <p:spPr bwMode="auto">
            <a:xfrm>
              <a:off x="192" y="1104"/>
              <a:ext cx="1392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3200">
                  <a:solidFill>
                    <a:srgbClr val="81818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800">
                  <a:solidFill>
                    <a:srgbClr val="81818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rgbClr val="81818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rgbClr val="818184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800" b="1">
                  <a:solidFill>
                    <a:schemeClr val="tx1"/>
                  </a:solidFill>
                  <a:latin typeface="Verdana" pitchFamily="34" charset="0"/>
                </a:rPr>
                <a:t>LEVELS, FATE, PROCESSES</a:t>
              </a:r>
              <a:endParaRPr lang="cs-CZ" altLang="en-US" sz="1800" b="1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30749" name="AutoShape 18"/>
            <p:cNvSpPr>
              <a:spLocks noChangeArrowheads="1"/>
            </p:cNvSpPr>
            <p:nvPr/>
          </p:nvSpPr>
          <p:spPr bwMode="auto">
            <a:xfrm>
              <a:off x="816" y="768"/>
              <a:ext cx="192" cy="336"/>
            </a:xfrm>
            <a:prstGeom prst="down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3200">
                  <a:solidFill>
                    <a:srgbClr val="81818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800">
                  <a:solidFill>
                    <a:srgbClr val="81818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rgbClr val="81818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rgbClr val="818184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2438400" y="228600"/>
            <a:ext cx="5791200" cy="4343400"/>
            <a:chOff x="1536" y="144"/>
            <a:chExt cx="3648" cy="2736"/>
          </a:xfrm>
        </p:grpSpPr>
        <p:sp>
          <p:nvSpPr>
            <p:cNvPr id="30740" name="Text Box 20"/>
            <p:cNvSpPr txBox="1">
              <a:spLocks noChangeArrowheads="1"/>
            </p:cNvSpPr>
            <p:nvPr/>
          </p:nvSpPr>
          <p:spPr bwMode="auto">
            <a:xfrm>
              <a:off x="3792" y="144"/>
              <a:ext cx="1392" cy="8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3200">
                  <a:solidFill>
                    <a:srgbClr val="81818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800">
                  <a:solidFill>
                    <a:srgbClr val="81818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rgbClr val="81818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rgbClr val="818184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s-CZ" altLang="en-US" sz="1800" b="1">
                  <a:solidFill>
                    <a:schemeClr val="tx1"/>
                  </a:solidFill>
                  <a:latin typeface="Verdana" pitchFamily="34" charset="0"/>
                </a:rPr>
                <a:t>CHEMICAL ENTERS THE </a:t>
              </a:r>
              <a:r>
                <a:rPr lang="en-US" altLang="en-US" sz="1800" b="1">
                  <a:solidFill>
                    <a:schemeClr val="tx1"/>
                  </a:solidFill>
                  <a:latin typeface="Verdana" pitchFamily="34" charset="0"/>
                </a:rPr>
                <a:t>ORGANISM</a:t>
              </a:r>
            </a:p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800" i="1">
                  <a:solidFill>
                    <a:schemeClr val="tx1"/>
                  </a:solidFill>
                  <a:latin typeface="Verdana" pitchFamily="34" charset="0"/>
                </a:rPr>
                <a:t>biomonitoring</a:t>
              </a:r>
              <a:endParaRPr lang="cs-CZ" altLang="en-US" sz="1800" i="1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grpSp>
          <p:nvGrpSpPr>
            <p:cNvPr id="30741" name="Group 21"/>
            <p:cNvGrpSpPr>
              <a:grpSpLocks/>
            </p:cNvGrpSpPr>
            <p:nvPr/>
          </p:nvGrpSpPr>
          <p:grpSpPr bwMode="auto">
            <a:xfrm>
              <a:off x="1536" y="1200"/>
              <a:ext cx="1920" cy="1680"/>
              <a:chOff x="1536" y="1200"/>
              <a:chExt cx="1920" cy="1680"/>
            </a:xfrm>
          </p:grpSpPr>
          <p:sp>
            <p:nvSpPr>
              <p:cNvPr id="30742" name="AutoShape 22"/>
              <p:cNvSpPr>
                <a:spLocks noChangeArrowheads="1"/>
              </p:cNvSpPr>
              <p:nvPr/>
            </p:nvSpPr>
            <p:spPr bwMode="auto">
              <a:xfrm rot="-5400000">
                <a:off x="1608" y="1896"/>
                <a:ext cx="192" cy="336"/>
              </a:xfrm>
              <a:prstGeom prst="downArrow">
                <a:avLst>
                  <a:gd name="adj1" fmla="val 50000"/>
                  <a:gd name="adj2" fmla="val 4375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3200">
                    <a:solidFill>
                      <a:srgbClr val="818184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–"/>
                  <a:defRPr sz="2800">
                    <a:solidFill>
                      <a:srgbClr val="818184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2400">
                    <a:solidFill>
                      <a:srgbClr val="818184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–"/>
                  <a:defRPr sz="2000">
                    <a:solidFill>
                      <a:srgbClr val="818184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0743" name="Group 23"/>
              <p:cNvGrpSpPr>
                <a:grpSpLocks/>
              </p:cNvGrpSpPr>
              <p:nvPr/>
            </p:nvGrpSpPr>
            <p:grpSpPr bwMode="auto">
              <a:xfrm>
                <a:off x="1872" y="1200"/>
                <a:ext cx="1584" cy="1680"/>
                <a:chOff x="1872" y="1200"/>
                <a:chExt cx="1584" cy="1680"/>
              </a:xfrm>
            </p:grpSpPr>
            <p:pic>
              <p:nvPicPr>
                <p:cNvPr id="30744" name="Picture 2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68" y="1200"/>
                  <a:ext cx="1056" cy="6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745" name="Picture 25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68" y="2286"/>
                  <a:ext cx="1056" cy="5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746" name="Picture 26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88" y="1776"/>
                  <a:ext cx="768" cy="6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747" name="Picture 27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2" y="1824"/>
                  <a:ext cx="708" cy="5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2590800" y="5314950"/>
            <a:ext cx="3394075" cy="1390650"/>
            <a:chOff x="1632" y="3348"/>
            <a:chExt cx="2138" cy="876"/>
          </a:xfrm>
        </p:grpSpPr>
        <p:sp>
          <p:nvSpPr>
            <p:cNvPr id="30738" name="AutoShape 29"/>
            <p:cNvSpPr>
              <a:spLocks noChangeArrowheads="1"/>
            </p:cNvSpPr>
            <p:nvPr/>
          </p:nvSpPr>
          <p:spPr bwMode="auto">
            <a:xfrm rot="-5400000">
              <a:off x="2280" y="2712"/>
              <a:ext cx="144" cy="1440"/>
            </a:xfrm>
            <a:prstGeom prst="downArrow">
              <a:avLst>
                <a:gd name="adj1" fmla="val 50000"/>
                <a:gd name="adj2" fmla="val 2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3200">
                  <a:solidFill>
                    <a:srgbClr val="81818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800">
                  <a:solidFill>
                    <a:srgbClr val="81818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rgbClr val="81818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rgbClr val="818184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pic>
          <p:nvPicPr>
            <p:cNvPr id="30739" name="Picture 3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7" y="3348"/>
              <a:ext cx="673" cy="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2590800" y="4800600"/>
            <a:ext cx="4530725" cy="1752600"/>
            <a:chOff x="1632" y="3024"/>
            <a:chExt cx="2854" cy="1104"/>
          </a:xfrm>
        </p:grpSpPr>
        <p:pic>
          <p:nvPicPr>
            <p:cNvPr id="30736" name="Picture 3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024"/>
              <a:ext cx="83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7" name="AutoShape 33"/>
            <p:cNvSpPr>
              <a:spLocks noChangeArrowheads="1"/>
            </p:cNvSpPr>
            <p:nvPr/>
          </p:nvSpPr>
          <p:spPr bwMode="auto">
            <a:xfrm rot="-5400000">
              <a:off x="2520" y="2808"/>
              <a:ext cx="144" cy="1920"/>
            </a:xfrm>
            <a:prstGeom prst="downArrow">
              <a:avLst>
                <a:gd name="adj1" fmla="val 50000"/>
                <a:gd name="adj2" fmla="val 3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3200">
                  <a:solidFill>
                    <a:srgbClr val="81818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800">
                  <a:solidFill>
                    <a:srgbClr val="81818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rgbClr val="81818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rgbClr val="818184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7239000" y="4486275"/>
            <a:ext cx="1981200" cy="2295525"/>
            <a:chOff x="4560" y="2826"/>
            <a:chExt cx="1248" cy="1446"/>
          </a:xfrm>
        </p:grpSpPr>
        <p:grpSp>
          <p:nvGrpSpPr>
            <p:cNvPr id="30732" name="Group 35"/>
            <p:cNvGrpSpPr>
              <a:grpSpLocks/>
            </p:cNvGrpSpPr>
            <p:nvPr/>
          </p:nvGrpSpPr>
          <p:grpSpPr bwMode="auto">
            <a:xfrm>
              <a:off x="4662" y="2826"/>
              <a:ext cx="1050" cy="1446"/>
              <a:chOff x="4662" y="2826"/>
              <a:chExt cx="1050" cy="1446"/>
            </a:xfrm>
          </p:grpSpPr>
          <p:pic>
            <p:nvPicPr>
              <p:cNvPr id="30734" name="Picture 36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2" y="2826"/>
                <a:ext cx="712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35" name="Picture 37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2" y="3581"/>
                <a:ext cx="1050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733" name="Oval 38"/>
            <p:cNvSpPr>
              <a:spLocks noChangeArrowheads="1"/>
            </p:cNvSpPr>
            <p:nvPr/>
          </p:nvSpPr>
          <p:spPr bwMode="auto">
            <a:xfrm>
              <a:off x="4560" y="2832"/>
              <a:ext cx="1248" cy="14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3200">
                  <a:solidFill>
                    <a:srgbClr val="81818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800">
                  <a:solidFill>
                    <a:srgbClr val="81818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rgbClr val="81818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rgbClr val="818184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179388" y="-100013"/>
            <a:ext cx="8713787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en-US" sz="24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Ecotoxicolog</a:t>
            </a:r>
            <a:r>
              <a:rPr lang="en-GB" altLang="en-US" sz="2400">
                <a:solidFill>
                  <a:schemeClr val="tx2"/>
                </a:solidFill>
              </a:rPr>
              <a:t>y - f</a:t>
            </a:r>
            <a:r>
              <a:rPr lang="cs-CZ" altLang="en-US" sz="2400">
                <a:solidFill>
                  <a:schemeClr val="tx2"/>
                </a:solidFill>
              </a:rPr>
              <a:t>rom molecules to ecosystem</a:t>
            </a:r>
            <a:r>
              <a:rPr lang="en-US" altLang="en-US" sz="2400">
                <a:solidFill>
                  <a:schemeClr val="tx2"/>
                </a:solidFill>
              </a:rPr>
              <a:t>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… and backwards</a:t>
            </a:r>
            <a:endParaRPr lang="cs-CZ" altLang="en-US" sz="2400">
              <a:solidFill>
                <a:schemeClr val="tx2"/>
              </a:solidFill>
            </a:endParaRPr>
          </a:p>
        </p:txBody>
      </p:sp>
      <p:pic>
        <p:nvPicPr>
          <p:cNvPr id="3277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84313"/>
            <a:ext cx="7559675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1752600" y="4275138"/>
            <a:ext cx="19812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1676400" y="3665538"/>
            <a:ext cx="28956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1828800" y="2522538"/>
            <a:ext cx="3886200" cy="1066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000"/>
              <a:t>Ecotoxic effects</a:t>
            </a:r>
            <a:endParaRPr lang="nl-NL" altLang="en-US" sz="3000"/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18750" r="9375" b="6250"/>
          <a:stretch>
            <a:fillRect/>
          </a:stretch>
        </p:blipFill>
        <p:spPr bwMode="auto">
          <a:xfrm>
            <a:off x="827088" y="1125538"/>
            <a:ext cx="76327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381000" y="5635625"/>
            <a:ext cx="680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200">
                <a:solidFill>
                  <a:schemeClr val="tx1"/>
                </a:solidFill>
              </a:rPr>
              <a:t>Escher, B. I., Behra, R., Eggen, R. I. L., Fent, K. (1997), "Molecular mechanisms in ecotoxicology: </a:t>
            </a:r>
            <a:br>
              <a:rPr lang="cs-CZ" altLang="en-US" sz="1200">
                <a:solidFill>
                  <a:schemeClr val="tx1"/>
                </a:solidFill>
              </a:rPr>
            </a:br>
            <a:r>
              <a:rPr lang="cs-CZ" altLang="en-US" sz="1200">
                <a:solidFill>
                  <a:schemeClr val="tx1"/>
                </a:solidFill>
              </a:rPr>
              <a:t>an interplay between environmental chemistry and biology", </a:t>
            </a:r>
            <a:r>
              <a:rPr lang="cs-CZ" altLang="en-US" sz="1200" i="1">
                <a:solidFill>
                  <a:schemeClr val="tx1"/>
                </a:solidFill>
              </a:rPr>
              <a:t>Chimia, </a:t>
            </a:r>
            <a:r>
              <a:rPr lang="cs-CZ" altLang="en-US" sz="1200" b="1">
                <a:solidFill>
                  <a:schemeClr val="tx1"/>
                </a:solidFill>
              </a:rPr>
              <a:t>51</a:t>
            </a:r>
            <a:r>
              <a:rPr lang="cs-CZ" altLang="en-US" sz="1200">
                <a:solidFill>
                  <a:schemeClr val="tx1"/>
                </a:solidFill>
              </a:rPr>
              <a:t>, 915-921.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323850" y="1341438"/>
            <a:ext cx="7313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3600" b="1">
                <a:solidFill>
                  <a:schemeClr val="tx2"/>
                </a:solidFill>
              </a:rPr>
              <a:t>From ecosystems </a:t>
            </a:r>
            <a:endParaRPr lang="en-US" altLang="en-US" sz="3600" b="1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3600" b="1">
                <a:solidFill>
                  <a:schemeClr val="tx2"/>
                </a:solidFill>
                <a:sym typeface="Wingdings" pitchFamily="2" charset="2"/>
              </a:rPr>
              <a:t></a:t>
            </a:r>
            <a:r>
              <a:rPr lang="en-US" altLang="en-US" sz="3600" b="1">
                <a:solidFill>
                  <a:schemeClr val="tx2"/>
                </a:solidFill>
                <a:sym typeface="Wingdings" pitchFamily="2" charset="2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3600" b="1">
                <a:solidFill>
                  <a:schemeClr val="tx2"/>
                </a:solidFill>
                <a:sym typeface="Wingdings" pitchFamily="2" charset="2"/>
              </a:rPr>
              <a:t>d</a:t>
            </a:r>
            <a:r>
              <a:rPr lang="en-US" altLang="en-US" sz="3600" b="1">
                <a:solidFill>
                  <a:schemeClr val="tx2"/>
                </a:solidFill>
                <a:sym typeface="Wingdings" pitchFamily="2" charset="2"/>
              </a:rPr>
              <a:t>own the mechanisms</a:t>
            </a:r>
            <a:endParaRPr lang="nl-NL" altLang="en-US" sz="2800">
              <a:solidFill>
                <a:schemeClr val="tx2"/>
              </a:solidFill>
            </a:endParaRP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395288" y="4589463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3600" b="1">
                <a:solidFill>
                  <a:schemeClr val="tx2"/>
                </a:solidFill>
              </a:rPr>
              <a:t>From mechanisms (molecules)</a:t>
            </a:r>
            <a:endParaRPr lang="en-US" altLang="en-US" sz="3600" b="1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3600" b="1">
                <a:solidFill>
                  <a:schemeClr val="tx2"/>
                </a:solidFill>
                <a:sym typeface="Wingdings" pitchFamily="2" charset="2"/>
              </a:rPr>
              <a:t></a:t>
            </a:r>
            <a:r>
              <a:rPr lang="en-US" altLang="en-US" sz="3600" b="1">
                <a:solidFill>
                  <a:schemeClr val="tx2"/>
                </a:solidFill>
                <a:sym typeface="Wingdings" pitchFamily="2" charset="2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3600" b="1">
                <a:solidFill>
                  <a:schemeClr val="tx2"/>
                </a:solidFill>
                <a:sym typeface="Wingdings" pitchFamily="2" charset="2"/>
              </a:rPr>
              <a:t>up to effects and ecosystems</a:t>
            </a:r>
            <a:endParaRPr lang="nl-NL" altLang="en-US" sz="2800">
              <a:solidFill>
                <a:schemeClr val="tx2"/>
              </a:solidFill>
            </a:endParaRPr>
          </a:p>
        </p:txBody>
      </p:sp>
      <p:sp>
        <p:nvSpPr>
          <p:cNvPr id="2" name="Rovnoramenný trojúhelník 1"/>
          <p:cNvSpPr/>
          <p:nvPr/>
        </p:nvSpPr>
        <p:spPr>
          <a:xfrm>
            <a:off x="7596188" y="4148138"/>
            <a:ext cx="1296987" cy="16478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vnoramenný trojúhelník 4"/>
          <p:cNvSpPr/>
          <p:nvPr/>
        </p:nvSpPr>
        <p:spPr>
          <a:xfrm rot="10800000">
            <a:off x="7566025" y="517525"/>
            <a:ext cx="1295400" cy="164623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798" name="TextovéPole 3"/>
          <p:cNvSpPr txBox="1">
            <a:spLocks noChangeArrowheads="1"/>
          </p:cNvSpPr>
          <p:nvPr/>
        </p:nvSpPr>
        <p:spPr bwMode="auto">
          <a:xfrm>
            <a:off x="3905250" y="2924175"/>
            <a:ext cx="9540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4000" b="1">
                <a:solidFill>
                  <a:srgbClr val="FF0000"/>
                </a:solidFill>
              </a:rPr>
              <a:t>OR</a:t>
            </a:r>
            <a:endParaRPr lang="en-US" altLang="en-US" sz="4000" b="1">
              <a:solidFill>
                <a:srgbClr val="FF0000"/>
              </a:solidFill>
            </a:endParaRPr>
          </a:p>
        </p:txBody>
      </p:sp>
      <p:sp>
        <p:nvSpPr>
          <p:cNvPr id="33799" name="TextovéPole 6"/>
          <p:cNvSpPr txBox="1">
            <a:spLocks noChangeArrowheads="1"/>
          </p:cNvSpPr>
          <p:nvPr/>
        </p:nvSpPr>
        <p:spPr bwMode="auto">
          <a:xfrm>
            <a:off x="8035925" y="2865438"/>
            <a:ext cx="496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4000" b="1">
                <a:solidFill>
                  <a:srgbClr val="FF0000"/>
                </a:solidFill>
              </a:rPr>
              <a:t>?</a:t>
            </a:r>
            <a:endParaRPr lang="en-US" altLang="en-US" sz="4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219200" y="-242888"/>
            <a:ext cx="7313613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4000">
                <a:solidFill>
                  <a:schemeClr val="tx2"/>
                </a:solidFill>
              </a:rPr>
              <a:t>Global anthropogenic threats ?</a:t>
            </a:r>
            <a:endParaRPr lang="nl-NL" altLang="en-US" sz="400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836613"/>
            <a:ext cx="5789612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11"/>
          <p:cNvSpPr txBox="1">
            <a:spLocks noChangeArrowheads="1"/>
          </p:cNvSpPr>
          <p:nvPr/>
        </p:nvSpPr>
        <p:spPr bwMode="auto">
          <a:xfrm>
            <a:off x="79375" y="1341438"/>
            <a:ext cx="3268663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/>
              <a:t>A safe operating space for humanity</a:t>
            </a:r>
          </a:p>
          <a:p>
            <a:pPr>
              <a:defRPr/>
            </a:pPr>
            <a:r>
              <a:rPr lang="en-US" sz="1400" b="1" dirty="0"/>
              <a:t>    &amp; t</a:t>
            </a:r>
            <a:r>
              <a:rPr lang="cs-CZ" sz="1400" b="1" dirty="0"/>
              <a:t>he </a:t>
            </a:r>
            <a:r>
              <a:rPr lang="cs-CZ" sz="1400" b="1" dirty="0" err="1"/>
              <a:t>nine</a:t>
            </a:r>
            <a:r>
              <a:rPr lang="cs-CZ" sz="1400" b="1" dirty="0"/>
              <a:t> </a:t>
            </a:r>
            <a:r>
              <a:rPr lang="en-US" sz="1400" b="1" dirty="0"/>
              <a:t>p</a:t>
            </a:r>
            <a:r>
              <a:rPr lang="cs-CZ" sz="1400" b="1" dirty="0" err="1"/>
              <a:t>lanetary</a:t>
            </a:r>
            <a:r>
              <a:rPr lang="cs-CZ" sz="1400" b="1" dirty="0"/>
              <a:t> </a:t>
            </a:r>
            <a:r>
              <a:rPr lang="cs-CZ" sz="1400" b="1" dirty="0" err="1"/>
              <a:t>boundaries</a:t>
            </a:r>
            <a:r>
              <a:rPr lang="cs-CZ" sz="1400" b="1" dirty="0"/>
              <a:t> </a:t>
            </a:r>
            <a:endParaRPr lang="en-US" sz="1400" b="1" dirty="0"/>
          </a:p>
          <a:p>
            <a:pPr>
              <a:defRPr/>
            </a:pPr>
            <a:endParaRPr lang="en-US" sz="1000" dirty="0"/>
          </a:p>
          <a:p>
            <a:pPr>
              <a:defRPr/>
            </a:pPr>
            <a:r>
              <a:rPr lang="en-US" sz="1000" dirty="0" err="1"/>
              <a:t>Rockstrom</a:t>
            </a:r>
            <a:r>
              <a:rPr lang="en-US" sz="1000" dirty="0"/>
              <a:t> et al. </a:t>
            </a:r>
            <a:r>
              <a:rPr lang="cs-CZ" sz="1000" dirty="0"/>
              <a:t>2009 </a:t>
            </a:r>
            <a:br>
              <a:rPr lang="cs-CZ" sz="1000" dirty="0"/>
            </a:br>
            <a:r>
              <a:rPr lang="cs-CZ" sz="1000" dirty="0"/>
              <a:t>(</a:t>
            </a:r>
            <a:r>
              <a:rPr lang="en-US" sz="1000" i="1" dirty="0"/>
              <a:t>Ecology and Society</a:t>
            </a:r>
            <a:r>
              <a:rPr lang="en-US" sz="1000" dirty="0"/>
              <a:t> </a:t>
            </a:r>
            <a:r>
              <a:rPr lang="en-US" sz="1000" b="1" dirty="0"/>
              <a:t>14</a:t>
            </a:r>
            <a:r>
              <a:rPr lang="en-US" sz="1000" dirty="0"/>
              <a:t>(2): 32; </a:t>
            </a:r>
            <a:r>
              <a:rPr lang="cs-CZ" sz="1000" dirty="0" err="1"/>
              <a:t>Nature</a:t>
            </a:r>
            <a:r>
              <a:rPr lang="cs-CZ" sz="1000" dirty="0"/>
              <a:t> </a:t>
            </a:r>
            <a:r>
              <a:rPr lang="cs-CZ" sz="1000" b="1" dirty="0"/>
              <a:t>461</a:t>
            </a:r>
            <a:r>
              <a:rPr lang="cs-CZ" sz="1000" dirty="0"/>
              <a:t>, 472-475)</a:t>
            </a:r>
            <a:endParaRPr lang="en-US" sz="1000" dirty="0"/>
          </a:p>
          <a:p>
            <a:pPr>
              <a:defRPr/>
            </a:pPr>
            <a:endParaRPr lang="en-US" sz="105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0"/>
          <p:cNvGrpSpPr>
            <a:grpSpLocks/>
          </p:cNvGrpSpPr>
          <p:nvPr/>
        </p:nvGrpSpPr>
        <p:grpSpPr bwMode="auto">
          <a:xfrm>
            <a:off x="228600" y="76200"/>
            <a:ext cx="6424613" cy="6232525"/>
            <a:chOff x="228600" y="76200"/>
            <a:chExt cx="6424613" cy="6232525"/>
          </a:xfrm>
        </p:grpSpPr>
        <p:pic>
          <p:nvPicPr>
            <p:cNvPr id="3482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228600"/>
              <a:ext cx="2678113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85800"/>
              <a:ext cx="1527175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660" name="Rectangle 4"/>
            <p:cNvSpPr>
              <a:spLocks noChangeArrowheads="1"/>
            </p:cNvSpPr>
            <p:nvPr/>
          </p:nvSpPr>
          <p:spPr bwMode="auto">
            <a:xfrm>
              <a:off x="762000" y="76200"/>
              <a:ext cx="32004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charset="2"/>
                <a:buNone/>
                <a:defRPr/>
              </a:pPr>
              <a:r>
                <a:rPr lang="cs-CZ" sz="320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1962</a:t>
              </a:r>
            </a:p>
          </p:txBody>
        </p:sp>
        <p:pic>
          <p:nvPicPr>
            <p:cNvPr id="3482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675" y="3886200"/>
              <a:ext cx="2371725" cy="2419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7" name="Text Box 6"/>
            <p:cNvSpPr txBox="1">
              <a:spLocks noChangeArrowheads="1"/>
            </p:cNvSpPr>
            <p:nvPr/>
          </p:nvSpPr>
          <p:spPr bwMode="auto">
            <a:xfrm>
              <a:off x="2843213" y="5727700"/>
              <a:ext cx="38100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3200">
                  <a:solidFill>
                    <a:srgbClr val="81818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800">
                  <a:solidFill>
                    <a:srgbClr val="81818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rgbClr val="81818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rgbClr val="818184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s-CZ" altLang="en-US" sz="1600">
                  <a:solidFill>
                    <a:schemeClr val="tx1"/>
                  </a:solidFill>
                  <a:latin typeface="Tahoma" charset="0"/>
                </a:rPr>
                <a:t>© Patuxent Wildlife </a:t>
              </a:r>
              <a:br>
                <a:rPr lang="cs-CZ" altLang="en-US" sz="1600">
                  <a:solidFill>
                    <a:schemeClr val="tx1"/>
                  </a:solidFill>
                  <a:latin typeface="Tahoma" charset="0"/>
                </a:rPr>
              </a:br>
              <a:r>
                <a:rPr lang="cs-CZ" altLang="en-US" sz="1600">
                  <a:solidFill>
                    <a:schemeClr val="tx1"/>
                  </a:solidFill>
                  <a:latin typeface="Tahoma" charset="0"/>
                </a:rPr>
                <a:t>Refuge, MA, USA</a:t>
              </a:r>
            </a:p>
          </p:txBody>
        </p:sp>
      </p:grpSp>
      <p:grpSp>
        <p:nvGrpSpPr>
          <p:cNvPr id="34819" name="Group 7"/>
          <p:cNvGrpSpPr>
            <a:grpSpLocks/>
          </p:cNvGrpSpPr>
          <p:nvPr/>
        </p:nvGrpSpPr>
        <p:grpSpPr bwMode="auto">
          <a:xfrm>
            <a:off x="5181600" y="381000"/>
            <a:ext cx="3810000" cy="6356350"/>
            <a:chOff x="3264" y="240"/>
            <a:chExt cx="2400" cy="4004"/>
          </a:xfrm>
        </p:grpSpPr>
        <p:pic>
          <p:nvPicPr>
            <p:cNvPr id="34820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1"/>
            <a:stretch>
              <a:fillRect/>
            </a:stretch>
          </p:blipFill>
          <p:spPr bwMode="auto">
            <a:xfrm>
              <a:off x="3540" y="1152"/>
              <a:ext cx="2074" cy="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1" name="Text Box 9"/>
            <p:cNvSpPr txBox="1">
              <a:spLocks noChangeArrowheads="1"/>
            </p:cNvSpPr>
            <p:nvPr/>
          </p:nvSpPr>
          <p:spPr bwMode="auto">
            <a:xfrm>
              <a:off x="3264" y="4032"/>
              <a:ext cx="2400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3200">
                  <a:solidFill>
                    <a:srgbClr val="81818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800">
                  <a:solidFill>
                    <a:srgbClr val="81818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rgbClr val="81818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rgbClr val="818184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s-CZ" altLang="en-US" sz="1600">
                  <a:solidFill>
                    <a:schemeClr val="tx1"/>
                  </a:solidFill>
                  <a:latin typeface="Tahoma" charset="0"/>
                </a:rPr>
                <a:t>http://www2.ucsc.edu/scpbrg/</a:t>
              </a:r>
            </a:p>
          </p:txBody>
        </p:sp>
        <p:pic>
          <p:nvPicPr>
            <p:cNvPr id="34822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40"/>
              <a:ext cx="1344" cy="8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6400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  <a:latin typeface="Tahoma" charset="0"/>
              </a:rPr>
              <a:t>Bitman et al. </a:t>
            </a:r>
            <a:r>
              <a:rPr lang="cs-CZ" altLang="en-US" sz="2200" i="1">
                <a:solidFill>
                  <a:schemeClr val="tx1"/>
                </a:solidFill>
                <a:latin typeface="Tahoma" charset="0"/>
              </a:rPr>
              <a:t>Science</a:t>
            </a:r>
            <a:r>
              <a:rPr lang="cs-CZ" altLang="en-US" sz="2200">
                <a:solidFill>
                  <a:schemeClr val="tx1"/>
                </a:solidFill>
                <a:latin typeface="Tahoma" charset="0"/>
              </a:rPr>
              <a:t> 1970, 168(3931): 594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" y="838200"/>
            <a:ext cx="7696200" cy="2178050"/>
            <a:chOff x="288" y="528"/>
            <a:chExt cx="4848" cy="1372"/>
          </a:xfrm>
        </p:grpSpPr>
        <p:pic>
          <p:nvPicPr>
            <p:cNvPr id="3585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576"/>
              <a:ext cx="1344" cy="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2" name="Text Box 5"/>
            <p:cNvSpPr txBox="1">
              <a:spLocks noChangeArrowheads="1"/>
            </p:cNvSpPr>
            <p:nvPr/>
          </p:nvSpPr>
          <p:spPr bwMode="auto">
            <a:xfrm>
              <a:off x="1728" y="528"/>
              <a:ext cx="340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3200">
                  <a:solidFill>
                    <a:srgbClr val="81818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800">
                  <a:solidFill>
                    <a:srgbClr val="81818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rgbClr val="81818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rgbClr val="818184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200" b="1">
                  <a:solidFill>
                    <a:schemeClr val="tx1"/>
                  </a:solidFill>
                  <a:latin typeface="Tahoma" charset="0"/>
                </a:rPr>
                <a:t>Biochemi</a:t>
              </a:r>
              <a:r>
                <a:rPr lang="cs-CZ" altLang="en-US" sz="2200" b="1">
                  <a:solidFill>
                    <a:schemeClr val="tx1"/>
                  </a:solidFill>
                  <a:latin typeface="Tahoma" charset="0"/>
                </a:rPr>
                <a:t>stry</a:t>
              </a:r>
              <a:r>
                <a:rPr lang="cs-CZ" altLang="en-US" sz="2200">
                  <a:solidFill>
                    <a:schemeClr val="tx1"/>
                  </a:solidFill>
                  <a:latin typeface="Tahoma" charset="0"/>
                </a:rPr>
                <a:t> </a:t>
              </a:r>
              <a:br>
                <a:rPr lang="cs-CZ" altLang="en-US" sz="2200">
                  <a:solidFill>
                    <a:schemeClr val="tx1"/>
                  </a:solidFill>
                  <a:latin typeface="Tahoma" charset="0"/>
                </a:rPr>
              </a:br>
              <a:r>
                <a:rPr lang="cs-CZ" altLang="en-US" sz="2200" b="1" u="sng">
                  <a:solidFill>
                    <a:schemeClr val="tx1"/>
                  </a:solidFill>
                  <a:latin typeface="Tahoma" charset="0"/>
                </a:rPr>
                <a:t>bird</a:t>
              </a:r>
              <a:r>
                <a:rPr lang="cs-CZ" altLang="en-US" sz="2200">
                  <a:solidFill>
                    <a:schemeClr val="tx1"/>
                  </a:solidFill>
                  <a:latin typeface="Tahoma" charset="0"/>
                </a:rPr>
                <a:t> carbonate dehydratase</a:t>
              </a:r>
            </a:p>
          </p:txBody>
        </p:sp>
      </p:grpSp>
      <p:grpSp>
        <p:nvGrpSpPr>
          <p:cNvPr id="35844" name="Group 6"/>
          <p:cNvGrpSpPr>
            <a:grpSpLocks/>
          </p:cNvGrpSpPr>
          <p:nvPr/>
        </p:nvGrpSpPr>
        <p:grpSpPr bwMode="auto">
          <a:xfrm>
            <a:off x="381000" y="3595688"/>
            <a:ext cx="3429000" cy="2881312"/>
            <a:chOff x="240" y="2265"/>
            <a:chExt cx="2160" cy="1815"/>
          </a:xfrm>
        </p:grpSpPr>
        <p:pic>
          <p:nvPicPr>
            <p:cNvPr id="35849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6" t="41270" r="4326" b="4762"/>
            <a:stretch>
              <a:fillRect/>
            </a:stretch>
          </p:blipFill>
          <p:spPr bwMode="auto">
            <a:xfrm>
              <a:off x="240" y="2553"/>
              <a:ext cx="2016" cy="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0" name="Text Box 8"/>
            <p:cNvSpPr txBox="1">
              <a:spLocks noChangeArrowheads="1"/>
            </p:cNvSpPr>
            <p:nvPr/>
          </p:nvSpPr>
          <p:spPr bwMode="auto">
            <a:xfrm>
              <a:off x="240" y="2265"/>
              <a:ext cx="216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3200">
                  <a:solidFill>
                    <a:srgbClr val="81818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800">
                  <a:solidFill>
                    <a:srgbClr val="81818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rgbClr val="81818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rgbClr val="818184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s-CZ" altLang="en-US" sz="2200" b="1">
                  <a:solidFill>
                    <a:schemeClr val="tx1"/>
                  </a:solidFill>
                  <a:latin typeface="Tahoma" charset="0"/>
                </a:rPr>
                <a:t>In vivo</a:t>
              </a:r>
              <a:r>
                <a:rPr lang="en-US" altLang="en-US" sz="2200" b="1">
                  <a:solidFill>
                    <a:schemeClr val="tx1"/>
                  </a:solidFill>
                  <a:latin typeface="Tahoma" charset="0"/>
                </a:rPr>
                <a:t>:</a:t>
              </a:r>
              <a:r>
                <a:rPr lang="en-US" altLang="en-US" sz="2200">
                  <a:solidFill>
                    <a:schemeClr val="tx1"/>
                  </a:solidFill>
                  <a:latin typeface="Tahoma" charset="0"/>
                </a:rPr>
                <a:t> </a:t>
              </a:r>
              <a:r>
                <a:rPr lang="cs-CZ" altLang="en-US" sz="2200">
                  <a:solidFill>
                    <a:schemeClr val="tx1"/>
                  </a:solidFill>
                  <a:latin typeface="Tahoma" charset="0"/>
                </a:rPr>
                <a:t>shell thinning</a:t>
              </a:r>
            </a:p>
          </p:txBody>
        </p:sp>
      </p:grpSp>
      <p:grpSp>
        <p:nvGrpSpPr>
          <p:cNvPr id="35845" name="Group 9"/>
          <p:cNvGrpSpPr>
            <a:grpSpLocks/>
          </p:cNvGrpSpPr>
          <p:nvPr/>
        </p:nvGrpSpPr>
        <p:grpSpPr bwMode="auto">
          <a:xfrm>
            <a:off x="5181600" y="1905000"/>
            <a:ext cx="3886200" cy="4724400"/>
            <a:chOff x="3264" y="1200"/>
            <a:chExt cx="2448" cy="2976"/>
          </a:xfrm>
        </p:grpSpPr>
        <p:pic>
          <p:nvPicPr>
            <p:cNvPr id="35847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25"/>
            <a:stretch>
              <a:fillRect/>
            </a:stretch>
          </p:blipFill>
          <p:spPr bwMode="auto">
            <a:xfrm>
              <a:off x="3408" y="1776"/>
              <a:ext cx="2240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8" name="Text Box 11"/>
            <p:cNvSpPr txBox="1">
              <a:spLocks noChangeArrowheads="1"/>
            </p:cNvSpPr>
            <p:nvPr/>
          </p:nvSpPr>
          <p:spPr bwMode="auto">
            <a:xfrm>
              <a:off x="3264" y="1200"/>
              <a:ext cx="244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3200">
                  <a:solidFill>
                    <a:srgbClr val="81818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800">
                  <a:solidFill>
                    <a:srgbClr val="81818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rgbClr val="81818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rgbClr val="818184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s-CZ" altLang="en-US" sz="2200" b="1">
                  <a:solidFill>
                    <a:schemeClr val="tx1"/>
                  </a:solidFill>
                  <a:latin typeface="Tahoma" charset="0"/>
                </a:rPr>
                <a:t>In situ</a:t>
              </a:r>
              <a:r>
                <a:rPr lang="en-US" altLang="en-US" sz="2200" b="1">
                  <a:solidFill>
                    <a:schemeClr val="tx1"/>
                  </a:solidFill>
                  <a:latin typeface="Tahoma" charset="0"/>
                </a:rPr>
                <a:t>:</a:t>
              </a:r>
              <a:r>
                <a:rPr lang="en-US" altLang="en-US" sz="2200">
                  <a:solidFill>
                    <a:schemeClr val="tx1"/>
                  </a:solidFill>
                  <a:latin typeface="Tahoma" charset="0"/>
                </a:rPr>
                <a:t> </a:t>
              </a:r>
              <a:r>
                <a:rPr lang="cs-CZ" altLang="en-US" sz="2200">
                  <a:solidFill>
                    <a:schemeClr val="tx1"/>
                  </a:solidFill>
                  <a:latin typeface="Tahoma" charset="0"/>
                </a:rPr>
                <a:t>bioaccumulation </a:t>
              </a:r>
              <a:br>
                <a:rPr lang="cs-CZ" altLang="en-US" sz="2200">
                  <a:solidFill>
                    <a:schemeClr val="tx1"/>
                  </a:solidFill>
                  <a:latin typeface="Tahoma" charset="0"/>
                </a:rPr>
              </a:br>
              <a:r>
                <a:rPr lang="cs-CZ" altLang="en-US" sz="2200" b="1">
                  <a:solidFill>
                    <a:srgbClr val="FF0000"/>
                  </a:solidFill>
                  <a:latin typeface="Tahoma" charset="0"/>
                </a:rPr>
                <a:t>-</a:t>
              </a:r>
              <a:r>
                <a:rPr lang="en-US" altLang="en-US" sz="2200" b="1">
                  <a:solidFill>
                    <a:srgbClr val="FF0000"/>
                  </a:solidFill>
                  <a:latin typeface="Tahoma" charset="0"/>
                </a:rPr>
                <a:t>&gt; </a:t>
              </a:r>
              <a:r>
                <a:rPr lang="cs-CZ" altLang="en-US" sz="2200" b="1">
                  <a:solidFill>
                    <a:srgbClr val="FF0000"/>
                  </a:solidFill>
                  <a:latin typeface="Tahoma" charset="0"/>
                </a:rPr>
                <a:t>bird population decline</a:t>
              </a:r>
            </a:p>
          </p:txBody>
        </p:sp>
      </p:grpSp>
      <p:pic>
        <p:nvPicPr>
          <p:cNvPr id="34822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09800"/>
            <a:ext cx="18669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000" dirty="0"/>
              <a:t>From molecules to individuals </a:t>
            </a:r>
            <a:r>
              <a:rPr lang="cs-CZ" altLang="en-US" sz="3000" dirty="0">
                <a:sym typeface="Wingdings" panose="05000000000000000000" pitchFamily="2" charset="2"/>
              </a:rPr>
              <a:t></a:t>
            </a:r>
            <a:r>
              <a:rPr lang="en-US" altLang="en-US" sz="3000" dirty="0">
                <a:sym typeface="Wingdings" panose="05000000000000000000" pitchFamily="2" charset="2"/>
              </a:rPr>
              <a:t> to populations</a:t>
            </a:r>
            <a:endParaRPr lang="nl-NL" altLang="en-US" sz="3000" dirty="0"/>
          </a:p>
        </p:txBody>
      </p:sp>
      <p:pic>
        <p:nvPicPr>
          <p:cNvPr id="168962" name="Picture 2" descr="http://www.epa.gov/ncer/rfa/2010/comptox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16113"/>
            <a:ext cx="7337425" cy="41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ovéPole 5"/>
          <p:cNvSpPr txBox="1">
            <a:spLocks noChangeArrowheads="1"/>
          </p:cNvSpPr>
          <p:nvPr/>
        </p:nvSpPr>
        <p:spPr bwMode="auto">
          <a:xfrm>
            <a:off x="2987675" y="1268413"/>
            <a:ext cx="3330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MECHANISMS OF TOXICITY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000" dirty="0"/>
              <a:t>From molecules to individuals </a:t>
            </a:r>
            <a:r>
              <a:rPr lang="cs-CZ" altLang="en-US" sz="3000" dirty="0">
                <a:sym typeface="Wingdings" panose="05000000000000000000" pitchFamily="2" charset="2"/>
              </a:rPr>
              <a:t></a:t>
            </a:r>
            <a:r>
              <a:rPr lang="en-US" altLang="en-US" sz="3000" dirty="0">
                <a:sym typeface="Wingdings" panose="05000000000000000000" pitchFamily="2" charset="2"/>
              </a:rPr>
              <a:t> to populations</a:t>
            </a:r>
            <a:endParaRPr lang="nl-NL" altLang="en-US" sz="3000" dirty="0"/>
          </a:p>
        </p:txBody>
      </p:sp>
      <p:sp>
        <p:nvSpPr>
          <p:cNvPr id="37891" name="TextovéPole 5"/>
          <p:cNvSpPr txBox="1">
            <a:spLocks noChangeArrowheads="1"/>
          </p:cNvSpPr>
          <p:nvPr/>
        </p:nvSpPr>
        <p:spPr bwMode="auto">
          <a:xfrm>
            <a:off x="2627313" y="1052513"/>
            <a:ext cx="3860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ADVERSE OUTCOME PATHWAYS</a:t>
            </a:r>
          </a:p>
        </p:txBody>
      </p:sp>
      <p:pic>
        <p:nvPicPr>
          <p:cNvPr id="219138" name="Picture 2" descr="Models for ecotoxicology and risk assessment. Toxicokinetics are &quot;what the organism does with the chemical&quot; and toxicodynamics are &quot;what the chemical does to the organism&quot;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8139113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73100" y="1400175"/>
            <a:ext cx="23145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 dirty="0">
                <a:solidFill>
                  <a:schemeClr val="tx1"/>
                </a:solidFill>
                <a:latin typeface="Verdana" pitchFamily="34" charset="0"/>
              </a:rPr>
              <a:t>Ethinylestradiol (EE2)</a:t>
            </a:r>
          </a:p>
        </p:txBody>
      </p:sp>
      <p:grpSp>
        <p:nvGrpSpPr>
          <p:cNvPr id="38915" name="Group 9"/>
          <p:cNvGrpSpPr>
            <a:grpSpLocks/>
          </p:cNvGrpSpPr>
          <p:nvPr/>
        </p:nvGrpSpPr>
        <p:grpSpPr bwMode="auto">
          <a:xfrm>
            <a:off x="539750" y="1985963"/>
            <a:ext cx="1981200" cy="1155700"/>
            <a:chOff x="3936" y="1392"/>
            <a:chExt cx="1248" cy="728"/>
          </a:xfrm>
        </p:grpSpPr>
        <p:pic>
          <p:nvPicPr>
            <p:cNvPr id="38923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392"/>
              <a:ext cx="1152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4" name="Line 11"/>
            <p:cNvSpPr>
              <a:spLocks noChangeShapeType="1"/>
            </p:cNvSpPr>
            <p:nvPr/>
          </p:nvSpPr>
          <p:spPr bwMode="auto">
            <a:xfrm>
              <a:off x="4896" y="15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5" name="Line 12"/>
            <p:cNvSpPr>
              <a:spLocks noChangeShapeType="1"/>
            </p:cNvSpPr>
            <p:nvPr/>
          </p:nvSpPr>
          <p:spPr bwMode="auto">
            <a:xfrm>
              <a:off x="5040" y="153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6" name="Line 13"/>
            <p:cNvSpPr>
              <a:spLocks noChangeShapeType="1"/>
            </p:cNvSpPr>
            <p:nvPr/>
          </p:nvSpPr>
          <p:spPr bwMode="auto">
            <a:xfrm>
              <a:off x="5040" y="15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7" name="Line 14"/>
            <p:cNvSpPr>
              <a:spLocks noChangeShapeType="1"/>
            </p:cNvSpPr>
            <p:nvPr/>
          </p:nvSpPr>
          <p:spPr bwMode="auto">
            <a:xfrm>
              <a:off x="5040" y="163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16" name="TextovéPole 14"/>
          <p:cNvSpPr txBox="1">
            <a:spLocks noChangeArrowheads="1"/>
          </p:cNvSpPr>
          <p:nvPr/>
        </p:nvSpPr>
        <p:spPr bwMode="auto">
          <a:xfrm>
            <a:off x="3348038" y="2214563"/>
            <a:ext cx="15430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Binds to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ESTROGEN </a:t>
            </a:r>
            <a:br>
              <a:rPr lang="cs-CZ" altLang="en-US" sz="1800" b="1">
                <a:solidFill>
                  <a:schemeClr val="tx1"/>
                </a:solidFill>
              </a:rPr>
            </a:br>
            <a:r>
              <a:rPr lang="cs-CZ" altLang="en-US" sz="1800" b="1">
                <a:solidFill>
                  <a:schemeClr val="tx1"/>
                </a:solidFill>
              </a:rPr>
              <a:t>RECEPTOR</a:t>
            </a:r>
          </a:p>
        </p:txBody>
      </p:sp>
      <p:pic>
        <p:nvPicPr>
          <p:cNvPr id="38917" name="Picture 2" descr="https://www-pls.llnl.gov/data/assets/images/science_and_technology/life_sciences/cancer_diet/kulp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1303338"/>
            <a:ext cx="303847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ovéPole 16"/>
          <p:cNvSpPr txBox="1">
            <a:spLocks noChangeArrowheads="1"/>
          </p:cNvSpPr>
          <p:nvPr/>
        </p:nvSpPr>
        <p:spPr bwMode="auto">
          <a:xfrm>
            <a:off x="1292225" y="3573463"/>
            <a:ext cx="428783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Target genes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cs-CZ" altLang="en-US" sz="1800">
                <a:solidFill>
                  <a:schemeClr val="tx1"/>
                </a:solidFill>
              </a:rPr>
              <a:t> Proliferation</a:t>
            </a:r>
            <a:r>
              <a:rPr lang="en-US" altLang="en-US" sz="1800">
                <a:solidFill>
                  <a:schemeClr val="tx1"/>
                </a:solidFill>
              </a:rPr>
              <a:t>/Apoptosis</a:t>
            </a:r>
            <a:r>
              <a:rPr lang="cs-CZ" altLang="en-US" sz="1800">
                <a:solidFill>
                  <a:schemeClr val="tx1"/>
                </a:solidFill>
              </a:rPr>
              <a:t> (sexual organs)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cs-CZ" altLang="en-US" sz="1800">
                <a:solidFill>
                  <a:schemeClr val="tx1"/>
                </a:solidFill>
              </a:rPr>
              <a:t> </a:t>
            </a:r>
            <a:r>
              <a:rPr lang="en-US" altLang="en-US" sz="1800">
                <a:solidFill>
                  <a:schemeClr val="tx1"/>
                </a:solidFill>
              </a:rPr>
              <a:t>S</a:t>
            </a:r>
            <a:r>
              <a:rPr lang="cs-CZ" altLang="en-US" sz="1800">
                <a:solidFill>
                  <a:schemeClr val="tx1"/>
                </a:solidFill>
              </a:rPr>
              <a:t>ynthesis of egg yolk (fish, amphibia)</a:t>
            </a:r>
          </a:p>
        </p:txBody>
      </p:sp>
      <p:sp>
        <p:nvSpPr>
          <p:cNvPr id="18" name="Šipka doprava 17"/>
          <p:cNvSpPr/>
          <p:nvPr/>
        </p:nvSpPr>
        <p:spPr>
          <a:xfrm>
            <a:off x="323850" y="3933825"/>
            <a:ext cx="719138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9" name="Šipka doprava 18"/>
          <p:cNvSpPr/>
          <p:nvPr/>
        </p:nvSpPr>
        <p:spPr>
          <a:xfrm>
            <a:off x="3059113" y="4941888"/>
            <a:ext cx="720725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0" name="TextovéPole 19"/>
          <p:cNvSpPr txBox="1">
            <a:spLocks noChangeArrowheads="1"/>
          </p:cNvSpPr>
          <p:nvPr/>
        </p:nvSpPr>
        <p:spPr bwMode="auto">
          <a:xfrm>
            <a:off x="3995738" y="4652963"/>
            <a:ext cx="452596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Effects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cs-CZ" altLang="en-US" sz="1800">
                <a:solidFill>
                  <a:schemeClr val="tx1"/>
                </a:solidFill>
              </a:rPr>
              <a:t> Females: reproduction regulation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cs-CZ" altLang="en-US" sz="1800">
                <a:solidFill>
                  <a:schemeClr val="tx1"/>
                </a:solidFill>
              </a:rPr>
              <a:t> Males: feminization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     (+ </a:t>
            </a:r>
            <a:r>
              <a:rPr lang="cs-CZ" altLang="en-US" sz="1800" i="1">
                <a:solidFill>
                  <a:schemeClr val="tx1"/>
                </a:solidFill>
              </a:rPr>
              <a:t>e.g. cancer promotion, development,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         immunomodulation)</a:t>
            </a:r>
            <a:endParaRPr lang="cs-CZ" altLang="en-US" sz="1800">
              <a:solidFill>
                <a:schemeClr val="tx1"/>
              </a:solidFill>
            </a:endParaRPr>
          </a:p>
        </p:txBody>
      </p:sp>
      <p:sp>
        <p:nvSpPr>
          <p:cNvPr id="38922" name="Rectangle 2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2000" dirty="0">
                <a:solidFill>
                  <a:schemeClr val="tx1"/>
                </a:solidFill>
              </a:rPr>
              <a:t>AOP Example: A</a:t>
            </a:r>
            <a:r>
              <a:rPr lang="en-US" altLang="en-US" sz="2000" dirty="0" err="1">
                <a:solidFill>
                  <a:schemeClr val="tx1"/>
                </a:solidFill>
              </a:rPr>
              <a:t>ctivation</a:t>
            </a:r>
            <a:r>
              <a:rPr lang="en-US" altLang="en-US" sz="2000" dirty="0">
                <a:solidFill>
                  <a:schemeClr val="tx1"/>
                </a:solidFill>
              </a:rPr>
              <a:t> of </a:t>
            </a:r>
            <a:r>
              <a:rPr lang="cs-CZ" altLang="en-US" sz="2000" dirty="0">
                <a:solidFill>
                  <a:schemeClr val="tx1"/>
                </a:solidFill>
              </a:rPr>
              <a:t>ER - e</a:t>
            </a:r>
            <a:r>
              <a:rPr lang="en-US" altLang="en-US" sz="2000" dirty="0" err="1">
                <a:solidFill>
                  <a:schemeClr val="tx1"/>
                </a:solidFill>
              </a:rPr>
              <a:t>strogen</a:t>
            </a:r>
            <a:r>
              <a:rPr lang="en-US" altLang="en-US" sz="2000" dirty="0">
                <a:solidFill>
                  <a:schemeClr val="tx1"/>
                </a:solidFill>
              </a:rPr>
              <a:t> receptor </a:t>
            </a:r>
            <a:r>
              <a:rPr lang="cs-CZ" altLang="en-US" sz="2000" dirty="0">
                <a:solidFill>
                  <a:schemeClr val="tx1"/>
                </a:solidFill>
              </a:rPr>
              <a:t>(e.g. by EE2) leads to reproductive disorders and population decline in fish</a:t>
            </a:r>
            <a:endParaRPr lang="nl-NL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69818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  <a:latin typeface="Verdana" pitchFamily="34" charset="0"/>
              </a:rPr>
              <a:t>Kidd, K.A. et al. 2007. </a:t>
            </a:r>
            <a:r>
              <a:rPr lang="cs-CZ" altLang="en-US" sz="1800" b="1" u="sng">
                <a:solidFill>
                  <a:srgbClr val="FF0000"/>
                </a:solidFill>
                <a:latin typeface="Verdana" pitchFamily="34" charset="0"/>
              </a:rPr>
              <a:t>Collapse of a fish population</a:t>
            </a:r>
            <a:r>
              <a:rPr lang="cs-CZ" altLang="en-US" sz="1800">
                <a:solidFill>
                  <a:schemeClr val="tx1"/>
                </a:solidFill>
                <a:latin typeface="Verdana" pitchFamily="34" charset="0"/>
              </a:rPr>
              <a:t> following exposure to </a:t>
            </a:r>
            <a:r>
              <a:rPr lang="cs-CZ" altLang="en-US" sz="1800" b="1" u="sng">
                <a:solidFill>
                  <a:srgbClr val="FF0000"/>
                </a:solidFill>
                <a:latin typeface="Verdana" pitchFamily="34" charset="0"/>
              </a:rPr>
              <a:t>a synthetic estrogen</a:t>
            </a:r>
            <a:r>
              <a:rPr lang="cs-CZ" altLang="en-US" sz="1800">
                <a:solidFill>
                  <a:schemeClr val="tx1"/>
                </a:solidFill>
                <a:latin typeface="Verdana" pitchFamily="34" charset="0"/>
              </a:rPr>
              <a:t>. </a:t>
            </a:r>
            <a:r>
              <a:rPr lang="cs-CZ" altLang="en-US" sz="1800" i="1">
                <a:solidFill>
                  <a:schemeClr val="tx1"/>
                </a:solidFill>
                <a:latin typeface="Verdana" pitchFamily="34" charset="0"/>
              </a:rPr>
              <a:t>Proceedings of the National Academy of Sciences </a:t>
            </a:r>
            <a:r>
              <a:rPr lang="cs-CZ" altLang="en-US" sz="1800">
                <a:solidFill>
                  <a:schemeClr val="tx1"/>
                </a:solidFill>
                <a:latin typeface="Verdana" pitchFamily="34" charset="0"/>
              </a:rPr>
              <a:t>104(21):8897-8901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62400"/>
            <a:ext cx="46482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68738"/>
            <a:ext cx="3733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5400"/>
            <a:ext cx="26670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3048000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4887913" y="3581400"/>
            <a:ext cx="4103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  <a:latin typeface="Verdana" pitchFamily="34" charset="0"/>
              </a:rPr>
              <a:t>Controls        +Ethinylestradiol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7239000" y="1524000"/>
            <a:ext cx="14684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  <a:latin typeface="Verdana" pitchFamily="34" charset="0"/>
              </a:rPr>
              <a:t>5 ng</a:t>
            </a:r>
            <a:r>
              <a:rPr lang="en-US" altLang="en-US" sz="1800" b="1">
                <a:solidFill>
                  <a:schemeClr val="tx1"/>
                </a:solidFill>
                <a:latin typeface="Verdana" pitchFamily="34" charset="0"/>
              </a:rPr>
              <a:t>/L </a:t>
            </a:r>
            <a:r>
              <a:rPr lang="cs-CZ" altLang="en-US" sz="1800" b="1">
                <a:solidFill>
                  <a:schemeClr val="tx1"/>
                </a:solidFill>
                <a:latin typeface="Verdana" pitchFamily="34" charset="0"/>
              </a:rPr>
              <a:t>(!)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  <a:latin typeface="Verdana" pitchFamily="34" charset="0"/>
              </a:rPr>
              <a:t>7 years</a:t>
            </a:r>
          </a:p>
        </p:txBody>
      </p:sp>
      <p:grpSp>
        <p:nvGrpSpPr>
          <p:cNvPr id="39945" name="Group 9"/>
          <p:cNvGrpSpPr>
            <a:grpSpLocks/>
          </p:cNvGrpSpPr>
          <p:nvPr/>
        </p:nvGrpSpPr>
        <p:grpSpPr bwMode="auto">
          <a:xfrm>
            <a:off x="6248400" y="2209800"/>
            <a:ext cx="1981200" cy="1155700"/>
            <a:chOff x="3936" y="1392"/>
            <a:chExt cx="1248" cy="728"/>
          </a:xfrm>
        </p:grpSpPr>
        <p:pic>
          <p:nvPicPr>
            <p:cNvPr id="39946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392"/>
              <a:ext cx="1152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7" name="Line 11"/>
            <p:cNvSpPr>
              <a:spLocks noChangeShapeType="1"/>
            </p:cNvSpPr>
            <p:nvPr/>
          </p:nvSpPr>
          <p:spPr bwMode="auto">
            <a:xfrm>
              <a:off x="4896" y="15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8" name="Line 12"/>
            <p:cNvSpPr>
              <a:spLocks noChangeShapeType="1"/>
            </p:cNvSpPr>
            <p:nvPr/>
          </p:nvSpPr>
          <p:spPr bwMode="auto">
            <a:xfrm>
              <a:off x="5040" y="153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9" name="Line 13"/>
            <p:cNvSpPr>
              <a:spLocks noChangeShapeType="1"/>
            </p:cNvSpPr>
            <p:nvPr/>
          </p:nvSpPr>
          <p:spPr bwMode="auto">
            <a:xfrm>
              <a:off x="5040" y="15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0" name="Line 14"/>
            <p:cNvSpPr>
              <a:spLocks noChangeShapeType="1"/>
            </p:cNvSpPr>
            <p:nvPr/>
          </p:nvSpPr>
          <p:spPr bwMode="auto">
            <a:xfrm>
              <a:off x="5040" y="163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1341438"/>
            <a:ext cx="8315325" cy="46085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en-US" sz="2400" dirty="0" err="1"/>
              <a:t>Ecotoxicology</a:t>
            </a:r>
            <a:r>
              <a:rPr lang="cs-CZ" altLang="en-US" sz="2400" dirty="0"/>
              <a:t> as a science </a:t>
            </a:r>
            <a:r>
              <a:rPr lang="cs-CZ" altLang="en-US" sz="2400" dirty="0" err="1"/>
              <a:t>with</a:t>
            </a:r>
            <a:r>
              <a:rPr lang="cs-CZ" altLang="en-US" sz="2400" dirty="0"/>
              <a:t> </a:t>
            </a:r>
            <a:r>
              <a:rPr lang="cs-CZ" altLang="en-US" sz="2400" dirty="0" err="1"/>
              <a:t>close</a:t>
            </a:r>
            <a:r>
              <a:rPr lang="cs-CZ" altLang="en-US" sz="2400" dirty="0"/>
              <a:t> </a:t>
            </a:r>
            <a:r>
              <a:rPr lang="cs-CZ" altLang="en-US" sz="2400" dirty="0" err="1"/>
              <a:t>links</a:t>
            </a:r>
            <a:r>
              <a:rPr lang="cs-CZ" altLang="en-US" sz="2400" dirty="0"/>
              <a:t> to </a:t>
            </a:r>
            <a:r>
              <a:rPr lang="cs-CZ" altLang="en-US" sz="2400" dirty="0" err="1"/>
              <a:t>practical</a:t>
            </a:r>
            <a:r>
              <a:rPr lang="cs-CZ" altLang="en-US" sz="2400" dirty="0"/>
              <a:t> </a:t>
            </a:r>
            <a:r>
              <a:rPr lang="cs-CZ" altLang="en-US" sz="2400" dirty="0" err="1"/>
              <a:t>environmental</a:t>
            </a:r>
            <a:r>
              <a:rPr lang="cs-CZ" altLang="en-US" sz="2400" dirty="0"/>
              <a:t> </a:t>
            </a:r>
            <a:r>
              <a:rPr lang="cs-CZ" altLang="en-US" sz="2400" dirty="0" err="1"/>
              <a:t>protection</a:t>
            </a:r>
            <a:endParaRPr lang="cs-CZ" alt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cs-CZ" altLang="en-US" sz="1800" dirty="0" err="1"/>
              <a:t>Understand</a:t>
            </a:r>
            <a:r>
              <a:rPr lang="cs-CZ" altLang="en-US" sz="1800" dirty="0"/>
              <a:t> </a:t>
            </a:r>
            <a:r>
              <a:rPr lang="cs-CZ" altLang="en-US" sz="1800" dirty="0" err="1"/>
              <a:t>the</a:t>
            </a:r>
            <a:r>
              <a:rPr lang="cs-CZ" altLang="en-US" sz="1800" dirty="0"/>
              <a:t> </a:t>
            </a:r>
            <a:r>
              <a:rPr lang="cs-CZ" altLang="en-US" sz="1800" dirty="0" err="1"/>
              <a:t>importance</a:t>
            </a:r>
            <a:r>
              <a:rPr lang="cs-CZ" altLang="en-US" sz="1800" dirty="0"/>
              <a:t> and </a:t>
            </a:r>
            <a:r>
              <a:rPr lang="cs-CZ" altLang="en-US" sz="1800" dirty="0" err="1"/>
              <a:t>links</a:t>
            </a:r>
            <a:r>
              <a:rPr lang="cs-CZ" altLang="en-US" sz="1800" dirty="0"/>
              <a:t> </a:t>
            </a:r>
            <a:r>
              <a:rPr lang="cs-CZ" altLang="en-US" sz="1800" dirty="0" err="1"/>
              <a:t>between</a:t>
            </a:r>
            <a:r>
              <a:rPr lang="cs-CZ" altLang="en-US" sz="1800" dirty="0"/>
              <a:t> </a:t>
            </a:r>
            <a:br>
              <a:rPr lang="cs-CZ" altLang="en-US" sz="1800" dirty="0"/>
            </a:br>
            <a:r>
              <a:rPr lang="cs-CZ" altLang="en-US" sz="1800" dirty="0"/>
              <a:t>ECOTOXICITY --- BIODIVERSITY --- ECOSYSTEM SERVICES</a:t>
            </a:r>
            <a:endParaRPr lang="cs-CZ" altLang="en-US" sz="1400" dirty="0"/>
          </a:p>
          <a:p>
            <a:pPr eaLnBrk="1" hangingPunct="1">
              <a:lnSpc>
                <a:spcPct val="80000"/>
              </a:lnSpc>
            </a:pPr>
            <a:endParaRPr lang="cs-CZ" altLang="en-US" sz="2400" dirty="0"/>
          </a:p>
          <a:p>
            <a:pPr eaLnBrk="1" hangingPunct="1">
              <a:lnSpc>
                <a:spcPct val="80000"/>
              </a:lnSpc>
            </a:pPr>
            <a:r>
              <a:rPr lang="cs-CZ" altLang="en-US" sz="2400" dirty="0" err="1"/>
              <a:t>From</a:t>
            </a:r>
            <a:r>
              <a:rPr lang="cs-CZ" altLang="en-US" sz="2400" dirty="0"/>
              <a:t> </a:t>
            </a:r>
            <a:r>
              <a:rPr lang="cs-CZ" altLang="en-US" sz="2400" dirty="0" err="1"/>
              <a:t>molecular</a:t>
            </a:r>
            <a:r>
              <a:rPr lang="cs-CZ" altLang="en-US" sz="2400" dirty="0"/>
              <a:t> </a:t>
            </a:r>
            <a:r>
              <a:rPr lang="cs-CZ" altLang="en-US" sz="2400" dirty="0" err="1"/>
              <a:t>events</a:t>
            </a:r>
            <a:r>
              <a:rPr lang="cs-CZ" altLang="en-US" sz="2400" dirty="0"/>
              <a:t> to </a:t>
            </a:r>
            <a:r>
              <a:rPr lang="cs-CZ" altLang="en-US" sz="2400" dirty="0" err="1"/>
              <a:t>higher</a:t>
            </a:r>
            <a:r>
              <a:rPr lang="cs-CZ" altLang="en-US" sz="2400" dirty="0"/>
              <a:t> </a:t>
            </a:r>
            <a:r>
              <a:rPr lang="cs-CZ" altLang="en-US" sz="2400" dirty="0" err="1"/>
              <a:t>levels</a:t>
            </a:r>
            <a:endParaRPr lang="cs-CZ" alt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cs-CZ" altLang="en-US" sz="1600" dirty="0" err="1"/>
              <a:t>Be</a:t>
            </a:r>
            <a:r>
              <a:rPr lang="cs-CZ" altLang="en-US" sz="1600" dirty="0"/>
              <a:t> </a:t>
            </a:r>
            <a:r>
              <a:rPr lang="cs-CZ" altLang="en-US" sz="1600" dirty="0" err="1"/>
              <a:t>aware</a:t>
            </a:r>
            <a:r>
              <a:rPr lang="cs-CZ" altLang="en-US" sz="1600" dirty="0"/>
              <a:t> </a:t>
            </a:r>
            <a:r>
              <a:rPr lang="cs-CZ" altLang="en-US" sz="1600" dirty="0" err="1"/>
              <a:t>of</a:t>
            </a:r>
            <a:r>
              <a:rPr lang="cs-CZ" altLang="en-US" sz="1600" dirty="0"/>
              <a:t> </a:t>
            </a:r>
            <a:r>
              <a:rPr lang="cs-CZ" altLang="en-US" sz="1600" dirty="0" err="1"/>
              <a:t>different</a:t>
            </a:r>
            <a:r>
              <a:rPr lang="cs-CZ" altLang="en-US" sz="1600" dirty="0"/>
              <a:t> </a:t>
            </a:r>
            <a:r>
              <a:rPr lang="cs-CZ" altLang="en-US" sz="1600" dirty="0" err="1"/>
              <a:t>biological</a:t>
            </a:r>
            <a:r>
              <a:rPr lang="cs-CZ" altLang="en-US" sz="1600" dirty="0"/>
              <a:t> </a:t>
            </a:r>
            <a:r>
              <a:rPr lang="cs-CZ" altLang="en-US" sz="1600" dirty="0" err="1"/>
              <a:t>levels</a:t>
            </a:r>
            <a:r>
              <a:rPr lang="cs-CZ" altLang="en-US" sz="1600" dirty="0"/>
              <a:t> - </a:t>
            </a:r>
            <a:r>
              <a:rPr lang="cs-CZ" altLang="en-US" sz="1600" dirty="0" err="1"/>
              <a:t>from</a:t>
            </a:r>
            <a:r>
              <a:rPr lang="cs-CZ" altLang="en-US" sz="1600" dirty="0"/>
              <a:t> </a:t>
            </a:r>
            <a:r>
              <a:rPr lang="cs-CZ" altLang="en-US" sz="1600" dirty="0" err="1"/>
              <a:t>molecules</a:t>
            </a:r>
            <a:r>
              <a:rPr lang="cs-CZ" altLang="en-US" sz="1600" dirty="0"/>
              <a:t> to </a:t>
            </a:r>
            <a:r>
              <a:rPr lang="cs-CZ" altLang="en-US" sz="1600" dirty="0" err="1"/>
              <a:t>communities</a:t>
            </a:r>
            <a:endParaRPr lang="cs-CZ" altLang="en-US" sz="1600" dirty="0"/>
          </a:p>
          <a:p>
            <a:pPr lvl="1" eaLnBrk="1" hangingPunct="1">
              <a:lnSpc>
                <a:spcPct val="80000"/>
              </a:lnSpc>
            </a:pPr>
            <a:r>
              <a:rPr lang="cs-CZ" altLang="en-US" sz="1600" dirty="0"/>
              <a:t>Know example(s) of „Adverse Outcome Pathway(s)“</a:t>
            </a:r>
          </a:p>
          <a:p>
            <a:pPr lvl="1" eaLnBrk="1" hangingPunct="1">
              <a:lnSpc>
                <a:spcPct val="80000"/>
              </a:lnSpc>
            </a:pPr>
            <a:endParaRPr lang="cs-CZ" altLang="en-US" sz="1600" dirty="0"/>
          </a:p>
          <a:p>
            <a:pPr eaLnBrk="1" hangingPunct="1">
              <a:lnSpc>
                <a:spcPct val="80000"/>
              </a:lnSpc>
            </a:pPr>
            <a:endParaRPr lang="cs-CZ" altLang="en-US" sz="2400" dirty="0"/>
          </a:p>
          <a:p>
            <a:pPr lvl="1" eaLnBrk="1" hangingPunct="1">
              <a:lnSpc>
                <a:spcPct val="80000"/>
              </a:lnSpc>
            </a:pPr>
            <a:endParaRPr lang="cs-CZ" altLang="en-US" sz="1800" dirty="0"/>
          </a:p>
          <a:p>
            <a:pPr lvl="1" eaLnBrk="1" hangingPunct="1">
              <a:lnSpc>
                <a:spcPct val="80000"/>
              </a:lnSpc>
            </a:pPr>
            <a:endParaRPr lang="cs-CZ" altLang="en-US" sz="1600" dirty="0"/>
          </a:p>
          <a:p>
            <a:pPr lvl="1" eaLnBrk="1" hangingPunct="1">
              <a:lnSpc>
                <a:spcPct val="80000"/>
              </a:lnSpc>
            </a:pPr>
            <a:endParaRPr lang="nl-NL" altLang="en-US" sz="1600" dirty="0"/>
          </a:p>
        </p:txBody>
      </p:sp>
      <p:sp>
        <p:nvSpPr>
          <p:cNvPr id="49155" name="Rectangle 4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/>
              <a:t>WRAP UP  … take home message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1116013" y="-90488"/>
            <a:ext cx="7313612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>
                <a:solidFill>
                  <a:schemeClr val="tx2"/>
                </a:solidFill>
              </a:rPr>
              <a:t>1996 - </a:t>
            </a:r>
            <a:r>
              <a:rPr lang="nl-BE" altLang="en-US">
                <a:solidFill>
                  <a:schemeClr val="tx2"/>
                </a:solidFill>
              </a:rPr>
              <a:t>Chemicals in the environment</a:t>
            </a:r>
            <a:endParaRPr lang="nl-NL" altLang="en-US">
              <a:solidFill>
                <a:schemeClr val="tx2"/>
              </a:solidFill>
            </a:endParaRP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323850" y="1401763"/>
            <a:ext cx="61198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nl-NL" altLang="en-US" sz="2000" b="1">
                <a:solidFill>
                  <a:schemeClr val="tx1"/>
                </a:solidFill>
                <a:latin typeface="Verdana" pitchFamily="34" charset="0"/>
              </a:rPr>
              <a:t>Do you believe that </a:t>
            </a:r>
            <a:r>
              <a:rPr lang="nl-NL" altLang="en-US" sz="2000" b="1">
                <a:solidFill>
                  <a:srgbClr val="0066FF"/>
                </a:solidFill>
                <a:latin typeface="Verdana" pitchFamily="34" charset="0"/>
              </a:rPr>
              <a:t>chemicals in products</a:t>
            </a:r>
            <a:r>
              <a:rPr lang="nl-NL" altLang="en-US" sz="2000" b="1">
                <a:solidFill>
                  <a:schemeClr val="tx1"/>
                </a:solidFill>
                <a:latin typeface="Verdana" pitchFamily="34" charset="0"/>
              </a:rPr>
              <a:t> sold to consumers have been proven </a:t>
            </a:r>
            <a:r>
              <a:rPr lang="nl-NL" altLang="en-US" sz="2000" b="1">
                <a:solidFill>
                  <a:srgbClr val="0066FF"/>
                </a:solidFill>
                <a:latin typeface="Verdana" pitchFamily="34" charset="0"/>
              </a:rPr>
              <a:t>safe?</a:t>
            </a:r>
            <a:r>
              <a:rPr lang="nl-NL" altLang="en-US" sz="2000" b="1">
                <a:solidFill>
                  <a:schemeClr val="tx1"/>
                </a:solidFill>
                <a:latin typeface="Verdana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nl-NL" altLang="en-US" sz="2000" b="1">
              <a:solidFill>
                <a:schemeClr val="tx1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80000"/>
              </a:lnSpc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nl-NL" altLang="en-US" sz="2000" b="1">
                <a:solidFill>
                  <a:srgbClr val="FF0000"/>
                </a:solidFill>
                <a:latin typeface="Verdana" pitchFamily="34" charset="0"/>
              </a:rPr>
              <a:t>Think again</a:t>
            </a:r>
          </a:p>
          <a:p>
            <a:pPr algn="ctr" eaLnBrk="1" hangingPunct="1">
              <a:lnSpc>
                <a:spcPct val="80000"/>
              </a:lnSpc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nl-NL" altLang="en-US" sz="2000">
                <a:solidFill>
                  <a:schemeClr val="tx1"/>
                </a:solidFill>
                <a:latin typeface="Verdana" pitchFamily="34" charset="0"/>
              </a:rPr>
              <a:t> </a:t>
            </a:r>
            <a:endParaRPr lang="nl-NL" altLang="en-US" sz="2000" b="1">
              <a:solidFill>
                <a:schemeClr val="tx1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80000"/>
              </a:lnSpc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nl-NL" altLang="en-US" sz="2000" b="1">
                <a:solidFill>
                  <a:schemeClr val="tx1"/>
                </a:solidFill>
                <a:latin typeface="Verdana" pitchFamily="34" charset="0"/>
              </a:rPr>
              <a:t>	</a:t>
            </a:r>
            <a:r>
              <a:rPr lang="cs-CZ" altLang="en-US" sz="2000" b="1">
                <a:solidFill>
                  <a:srgbClr val="0066FF"/>
                </a:solidFill>
                <a:latin typeface="Verdana" pitchFamily="34" charset="0"/>
              </a:rPr>
              <a:t>most</a:t>
            </a:r>
            <a:r>
              <a:rPr lang="nl-NL" altLang="en-US" sz="2000" b="1">
                <a:solidFill>
                  <a:srgbClr val="0066FF"/>
                </a:solidFill>
                <a:latin typeface="Verdana" pitchFamily="34" charset="0"/>
              </a:rPr>
              <a:t> chemicals in modern use have simply not been tested</a:t>
            </a:r>
            <a:r>
              <a:rPr lang="nl-NL" altLang="en-US" sz="2000" b="1">
                <a:solidFill>
                  <a:schemeClr val="tx1"/>
                </a:solidFill>
                <a:latin typeface="Verdana" pitchFamily="34" charset="0"/>
              </a:rPr>
              <a:t> for their impacts on</a:t>
            </a:r>
            <a:endParaRPr lang="cs-CZ" altLang="en-US" sz="2000" b="1">
              <a:solidFill>
                <a:schemeClr val="tx1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80000"/>
              </a:lnSpc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nl-NL" altLang="en-US" sz="2000" b="1">
                <a:solidFill>
                  <a:schemeClr val="tx1"/>
                </a:solidFill>
                <a:latin typeface="Verdana" pitchFamily="34" charset="0"/>
              </a:rPr>
              <a:t>human</a:t>
            </a:r>
            <a:r>
              <a:rPr lang="nl-NL" altLang="en-US" sz="2000">
                <a:solidFill>
                  <a:schemeClr val="tx1"/>
                </a:solidFill>
                <a:latin typeface="Verdana" pitchFamily="34" charset="0"/>
              </a:rPr>
              <a:t>, even very basic effects. </a:t>
            </a:r>
            <a:endParaRPr lang="cs-CZ" altLang="en-US" sz="2000">
              <a:solidFill>
                <a:schemeClr val="tx1"/>
              </a:solidFill>
              <a:latin typeface="Times New Roman" charset="0"/>
            </a:endParaRPr>
          </a:p>
          <a:p>
            <a:pPr algn="ctr" eaLnBrk="1" hangingPunct="1">
              <a:lnSpc>
                <a:spcPct val="80000"/>
              </a:lnSpc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cs-CZ" altLang="en-US" sz="2000">
              <a:solidFill>
                <a:schemeClr val="tx1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80000"/>
              </a:lnSpc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cs-CZ" altLang="en-US" sz="2000">
                <a:solidFill>
                  <a:schemeClr val="tx1"/>
                </a:solidFill>
                <a:latin typeface="Verdana" pitchFamily="34" charset="0"/>
              </a:rPr>
              <a:t>… what about the effects in nature, then</a:t>
            </a:r>
            <a:r>
              <a:rPr lang="en-US" altLang="en-US" sz="2000">
                <a:solidFill>
                  <a:schemeClr val="tx1"/>
                </a:solidFill>
                <a:latin typeface="Verdana" pitchFamily="34" charset="0"/>
              </a:rPr>
              <a:t> ?</a:t>
            </a:r>
            <a:endParaRPr lang="nl-NL" altLang="en-US" sz="200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15364" name="Picture 4" descr="OSF%20Hardback%20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1412875"/>
            <a:ext cx="2570163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47664" y="4820444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dirty="0" err="1">
                <a:solidFill>
                  <a:schemeClr val="tx2"/>
                </a:solidFill>
              </a:rPr>
              <a:t>How</a:t>
            </a:r>
            <a:r>
              <a:rPr lang="cs-CZ" altLang="en-US" dirty="0">
                <a:solidFill>
                  <a:schemeClr val="tx2"/>
                </a:solidFill>
              </a:rPr>
              <a:t> </a:t>
            </a:r>
            <a:r>
              <a:rPr lang="cs-CZ" altLang="en-US" dirty="0" err="1">
                <a:solidFill>
                  <a:schemeClr val="tx2"/>
                </a:solidFill>
              </a:rPr>
              <a:t>we</a:t>
            </a:r>
            <a:r>
              <a:rPr lang="cs-CZ" altLang="en-US" dirty="0">
                <a:solidFill>
                  <a:schemeClr val="tx2"/>
                </a:solidFill>
              </a:rPr>
              <a:t> </a:t>
            </a:r>
            <a:r>
              <a:rPr lang="cs-CZ" altLang="en-US" dirty="0" err="1">
                <a:solidFill>
                  <a:schemeClr val="tx2"/>
                </a:solidFill>
              </a:rPr>
              <a:t>stand</a:t>
            </a:r>
            <a:r>
              <a:rPr lang="cs-CZ" altLang="en-US" dirty="0">
                <a:solidFill>
                  <a:schemeClr val="tx2"/>
                </a:solidFill>
              </a:rPr>
              <a:t> 20 </a:t>
            </a:r>
            <a:r>
              <a:rPr lang="cs-CZ" altLang="en-US" dirty="0" err="1">
                <a:solidFill>
                  <a:schemeClr val="tx2"/>
                </a:solidFill>
              </a:rPr>
              <a:t>years</a:t>
            </a:r>
            <a:r>
              <a:rPr lang="cs-CZ" altLang="en-US" dirty="0">
                <a:solidFill>
                  <a:schemeClr val="tx2"/>
                </a:solidFill>
              </a:rPr>
              <a:t> </a:t>
            </a:r>
            <a:r>
              <a:rPr lang="cs-CZ" altLang="en-US" dirty="0" err="1">
                <a:solidFill>
                  <a:schemeClr val="tx2"/>
                </a:solidFill>
              </a:rPr>
              <a:t>later</a:t>
            </a:r>
            <a:r>
              <a:rPr lang="cs-CZ" altLang="en-US" dirty="0">
                <a:solidFill>
                  <a:schemeClr val="tx2"/>
                </a:solidFill>
              </a:rPr>
              <a:t>? </a:t>
            </a:r>
            <a:endParaRPr lang="nl-NL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15625" r="10938" b="41415"/>
          <a:stretch>
            <a:fillRect/>
          </a:stretch>
        </p:blipFill>
        <p:spPr bwMode="auto">
          <a:xfrm>
            <a:off x="2916238" y="26988"/>
            <a:ext cx="6156325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0" t="14333" r="34445" b="29582"/>
          <a:stretch>
            <a:fillRect/>
          </a:stretch>
        </p:blipFill>
        <p:spPr bwMode="auto">
          <a:xfrm>
            <a:off x="30163" y="2932113"/>
            <a:ext cx="6342062" cy="381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75" t="52409" r="10938" b="20584"/>
          <a:stretch>
            <a:fillRect/>
          </a:stretch>
        </p:blipFill>
        <p:spPr bwMode="auto">
          <a:xfrm>
            <a:off x="7075488" y="1257300"/>
            <a:ext cx="1968500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AutoShape 3" descr="Výsledek obrázku pro theguardian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2335213"/>
            <a:ext cx="22367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260350"/>
            <a:ext cx="4967287" cy="64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http://i.dailymail.co.uk/i/pix/2012/12/05/article-2243155-165C6117000005DC-311_634x5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85750"/>
            <a:ext cx="3787775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1219200" y="2933700"/>
            <a:ext cx="7313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en-US" sz="400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4000">
                <a:solidFill>
                  <a:schemeClr val="tx2"/>
                </a:solidFill>
              </a:rPr>
              <a:t>E</a:t>
            </a:r>
            <a:r>
              <a:rPr lang="nl-BE" altLang="en-US" sz="4000">
                <a:solidFill>
                  <a:schemeClr val="tx2"/>
                </a:solidFill>
              </a:rPr>
              <a:t>nvironment</a:t>
            </a:r>
            <a:r>
              <a:rPr lang="cs-CZ" altLang="en-US" sz="4000">
                <a:solidFill>
                  <a:schemeClr val="tx2"/>
                </a:solidFill>
              </a:rPr>
              <a:t>al pollution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en-US" sz="400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en-US" sz="400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chemeClr val="tx2"/>
                </a:solidFill>
              </a:rPr>
              <a:t>Examples and ecological cosequences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nl-NL" altLang="en-US" sz="40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Major </a:t>
            </a:r>
            <a:r>
              <a:rPr lang="cs-CZ" altLang="en-US"/>
              <a:t>anthropogenic threats – example: waters</a:t>
            </a:r>
          </a:p>
        </p:txBody>
      </p:sp>
      <p:sp>
        <p:nvSpPr>
          <p:cNvPr id="20483" name="TextovéPole 3"/>
          <p:cNvSpPr txBox="1">
            <a:spLocks noChangeArrowheads="1"/>
          </p:cNvSpPr>
          <p:nvPr/>
        </p:nvSpPr>
        <p:spPr bwMode="auto">
          <a:xfrm rot="-5400000">
            <a:off x="-44450" y="2676526"/>
            <a:ext cx="911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Direct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1174750"/>
            <a:ext cx="214947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8" b="11517"/>
          <a:stretch>
            <a:fillRect/>
          </a:stretch>
        </p:blipFill>
        <p:spPr bwMode="auto">
          <a:xfrm>
            <a:off x="3132138" y="1174750"/>
            <a:ext cx="13684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21"/>
          <a:stretch>
            <a:fillRect/>
          </a:stretch>
        </p:blipFill>
        <p:spPr bwMode="auto">
          <a:xfrm>
            <a:off x="900113" y="2974975"/>
            <a:ext cx="12954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2974975"/>
            <a:ext cx="217646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193800"/>
            <a:ext cx="309562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extovéPole 9"/>
          <p:cNvSpPr txBox="1">
            <a:spLocks noChangeArrowheads="1"/>
          </p:cNvSpPr>
          <p:nvPr/>
        </p:nvSpPr>
        <p:spPr bwMode="auto">
          <a:xfrm rot="-5400000">
            <a:off x="-143669" y="5152232"/>
            <a:ext cx="1109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Indirect</a:t>
            </a:r>
          </a:p>
        </p:txBody>
      </p:sp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25" y="3048000"/>
            <a:ext cx="1960563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2"/>
          <a:stretch>
            <a:fillRect/>
          </a:stretch>
        </p:blipFill>
        <p:spPr bwMode="auto">
          <a:xfrm>
            <a:off x="5148263" y="3048000"/>
            <a:ext cx="10715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724400"/>
            <a:ext cx="2592387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Šipka doprava 16"/>
          <p:cNvSpPr/>
          <p:nvPr/>
        </p:nvSpPr>
        <p:spPr>
          <a:xfrm>
            <a:off x="4859338" y="4797425"/>
            <a:ext cx="4105275" cy="1079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err="1"/>
              <a:t>Impacts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sah 4"/>
          <p:cNvSpPr>
            <a:spLocks noGrp="1"/>
          </p:cNvSpPr>
          <p:nvPr>
            <p:ph idx="1"/>
          </p:nvPr>
        </p:nvSpPr>
        <p:spPr>
          <a:xfrm>
            <a:off x="457200" y="1125538"/>
            <a:ext cx="8291513" cy="4967287"/>
          </a:xfrm>
        </p:spPr>
        <p:txBody>
          <a:bodyPr/>
          <a:lstStyle/>
          <a:p>
            <a:r>
              <a:rPr lang="cs-CZ" altLang="en-US" b="1"/>
              <a:t>Loss of biodiversity</a:t>
            </a:r>
          </a:p>
          <a:p>
            <a:pPr lvl="1"/>
            <a:endParaRPr lang="cs-CZ" altLang="en-US"/>
          </a:p>
        </p:txBody>
      </p:sp>
      <p:sp>
        <p:nvSpPr>
          <p:cNvPr id="21507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/>
              <a:t>Major impacts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1204913"/>
            <a:ext cx="14557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Changes in biodiversity</a:t>
            </a:r>
            <a:endParaRPr lang="cs-CZ" altLang="en-US"/>
          </a:p>
        </p:txBody>
      </p:sp>
      <p:pic>
        <p:nvPicPr>
          <p:cNvPr id="2253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1412875"/>
            <a:ext cx="6719887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52913"/>
            <a:ext cx="2382838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412875"/>
            <a:ext cx="2362200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Šipka dolů 8"/>
          <p:cNvSpPr/>
          <p:nvPr/>
        </p:nvSpPr>
        <p:spPr>
          <a:xfrm>
            <a:off x="900113" y="3213100"/>
            <a:ext cx="719137" cy="936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456113"/>
            <a:ext cx="1846263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3304</TotalTime>
  <Words>787</Words>
  <Application>Microsoft Office PowerPoint</Application>
  <PresentationFormat>On-screen Show (4:3)</PresentationFormat>
  <Paragraphs>137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Tahoma</vt:lpstr>
      <vt:lpstr>Times New Roman</vt:lpstr>
      <vt:lpstr>Verdana</vt:lpstr>
      <vt:lpstr>Wingdings</vt:lpstr>
      <vt:lpstr>Motiv sady Office</vt:lpstr>
      <vt:lpstr>Ecotoxicology Part 1 -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Major anthropogenic threats – example: waters</vt:lpstr>
      <vt:lpstr>Major impacts</vt:lpstr>
      <vt:lpstr>Changes in biodiversity</vt:lpstr>
      <vt:lpstr>Major impacts</vt:lpstr>
      <vt:lpstr>Impacts on fish  decreased crop yields</vt:lpstr>
      <vt:lpstr>Impacts on biota  global effects </vt:lpstr>
      <vt:lpstr>PowerPoint Presentation</vt:lpstr>
      <vt:lpstr>PowerPoint Presentation</vt:lpstr>
      <vt:lpstr>ECOTOXICOLOGY by definition</vt:lpstr>
      <vt:lpstr>PowerPoint Presentation</vt:lpstr>
      <vt:lpstr>PowerPoint Presentation</vt:lpstr>
      <vt:lpstr>Ecotoxic effects</vt:lpstr>
      <vt:lpstr>PowerPoint Presentation</vt:lpstr>
      <vt:lpstr>PowerPoint Presentation</vt:lpstr>
      <vt:lpstr>PowerPoint Presentation</vt:lpstr>
      <vt:lpstr>From molecules to individuals  to populations</vt:lpstr>
      <vt:lpstr>From molecules to individuals  to populations</vt:lpstr>
      <vt:lpstr>AOP Example: Activation of ER - estrogen receptor (e.g. by EE2) leads to reproductive disorders and population decline in fish</vt:lpstr>
      <vt:lpstr>PowerPoint Presentation</vt:lpstr>
      <vt:lpstr>WRAP UP  … take home message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User</cp:lastModifiedBy>
  <cp:revision>100</cp:revision>
  <dcterms:created xsi:type="dcterms:W3CDTF">2010-05-17T15:27:49Z</dcterms:created>
  <dcterms:modified xsi:type="dcterms:W3CDTF">2020-02-19T15:05:34Z</dcterms:modified>
</cp:coreProperties>
</file>