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60" r:id="rId3"/>
    <p:sldId id="36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4" r:id="rId13"/>
    <p:sldId id="345" r:id="rId14"/>
    <p:sldId id="346" r:id="rId15"/>
    <p:sldId id="365" r:id="rId16"/>
    <p:sldId id="366" r:id="rId17"/>
    <p:sldId id="367" r:id="rId18"/>
    <p:sldId id="347" r:id="rId19"/>
    <p:sldId id="348" r:id="rId20"/>
    <p:sldId id="349" r:id="rId21"/>
    <p:sldId id="351" r:id="rId22"/>
    <p:sldId id="352" r:id="rId23"/>
    <p:sldId id="355" r:id="rId24"/>
    <p:sldId id="354" r:id="rId25"/>
    <p:sldId id="356" r:id="rId26"/>
    <p:sldId id="357" r:id="rId27"/>
    <p:sldId id="358" r:id="rId28"/>
    <p:sldId id="359" r:id="rId29"/>
    <p:sldId id="360" r:id="rId30"/>
    <p:sldId id="368" r:id="rId31"/>
    <p:sldId id="369" r:id="rId32"/>
    <p:sldId id="370" r:id="rId33"/>
    <p:sldId id="362" r:id="rId34"/>
    <p:sldId id="363" r:id="rId35"/>
    <p:sldId id="333" r:id="rId3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15.01.2021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15.01.2021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333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59666"/>
            <a:ext cx="520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30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4F053A3-F4B1-4DA2-8965-2BFD044FC2FE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1F2CE84-B9DC-42D2-BA75-0B2284E01A97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19D8B-1BB5-4AFD-B037-F11070CE33DF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B1018F5-E467-470F-A5EF-18C17A0839BD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575" y="4859665"/>
            <a:ext cx="5676153" cy="460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z="1500" b="1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0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opkb.org/aopwiki/index.php/Main_Pa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fectopedi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ctor.epa.gov/toxrefdb/faces/Home.j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health.nih.gov/" TargetMode="External"/><Relationship Id="rId5" Type="http://schemas.openxmlformats.org/officeDocument/2006/relationships/hyperlink" Target="http://www.ewg.org/sites/humantoxome/" TargetMode="External"/><Relationship Id="rId4" Type="http://schemas.openxmlformats.org/officeDocument/2006/relationships/hyperlink" Target="http://www.epa.gov/ncct/expocast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hyperlink" Target="http://www.oecd.org/home/0,3675,en_2649_201185_1_1_1_1_1,00.html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tukkk.fi/mediagroup/Pictures/EU%20Flag.jpg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lldesigner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1988840"/>
            <a:ext cx="7772400" cy="198690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err="1">
                <a:solidFill>
                  <a:schemeClr val="tx1"/>
                </a:solidFill>
              </a:rPr>
              <a:t>Ecotoxicology</a:t>
            </a:r>
            <a:br>
              <a:rPr lang="cs-CZ" altLang="en-US" sz="4000" b="1" dirty="0">
                <a:solidFill>
                  <a:schemeClr val="tx1"/>
                </a:solidFill>
              </a:rPr>
            </a:br>
            <a:r>
              <a:rPr lang="cs-CZ" altLang="en-US" sz="4000" b="1" dirty="0">
                <a:solidFill>
                  <a:schemeClr val="tx1"/>
                </a:solidFill>
              </a:rPr>
              <a:t>New </a:t>
            </a:r>
            <a:r>
              <a:rPr lang="cs-CZ" altLang="en-US" sz="4000" b="1" dirty="0" err="1">
                <a:solidFill>
                  <a:schemeClr val="tx1"/>
                </a:solidFill>
              </a:rPr>
              <a:t>topics</a:t>
            </a:r>
            <a:r>
              <a:rPr lang="cs-CZ" altLang="en-US" sz="4000" b="1" dirty="0">
                <a:solidFill>
                  <a:schemeClr val="tx1"/>
                </a:solidFill>
              </a:rPr>
              <a:t> and </a:t>
            </a:r>
            <a:r>
              <a:rPr lang="cs-CZ" altLang="en-US" sz="4000" b="1" dirty="0" err="1">
                <a:solidFill>
                  <a:schemeClr val="tx1"/>
                </a:solidFill>
              </a:rPr>
              <a:t>future</a:t>
            </a:r>
            <a:r>
              <a:rPr lang="cs-CZ" altLang="en-US" sz="4000" b="1" dirty="0">
                <a:solidFill>
                  <a:schemeClr val="tx1"/>
                </a:solidFill>
              </a:rPr>
              <a:t> </a:t>
            </a:r>
            <a:r>
              <a:rPr lang="cs-CZ" altLang="en-US" sz="4000" b="1" dirty="0" err="1">
                <a:solidFill>
                  <a:schemeClr val="tx1"/>
                </a:solidFill>
              </a:rPr>
              <a:t>issues</a:t>
            </a:r>
            <a:endParaRPr lang="cs-CZ" altLang="en-US" sz="20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4340696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 dirty="0" err="1"/>
              <a:t>Lud</a:t>
            </a:r>
            <a:r>
              <a:rPr lang="cs-CZ" altLang="en-US" sz="2000" b="1" dirty="0" err="1"/>
              <a:t>ek</a:t>
            </a:r>
            <a:r>
              <a:rPr lang="cs-CZ" altLang="en-US" sz="2000" b="1" dirty="0"/>
              <a:t> Blaha</a:t>
            </a:r>
            <a:r>
              <a:rPr lang="en-GB" altLang="en-US" sz="2000" b="1" dirty="0"/>
              <a:t> + </a:t>
            </a:r>
            <a:r>
              <a:rPr lang="en-GB" altLang="en-US" sz="2000" b="1" dirty="0" err="1"/>
              <a:t>ecotox</a:t>
            </a:r>
            <a:r>
              <a:rPr lang="en-GB" altLang="en-US" sz="2000" b="1" dirty="0"/>
              <a:t> colleagues</a:t>
            </a:r>
            <a:br>
              <a:rPr lang="en-US" altLang="en-US" sz="2000" b="1" dirty="0"/>
            </a:br>
            <a:br>
              <a:rPr lang="en-US" altLang="en-US" sz="2000" b="1" dirty="0"/>
            </a:br>
            <a:endParaRPr lang="en-US" altLang="en-US" sz="2000" b="1" dirty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AOP Wiki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3"/>
              </a:rPr>
              <a:t>https://aopkb.org/aopwiki/index.php/Main_Page</a:t>
            </a:r>
            <a:endParaRPr lang="en-US" sz="2800" dirty="0"/>
          </a:p>
          <a:p>
            <a:r>
              <a:rPr lang="en-US" sz="2800" dirty="0"/>
              <a:t>Wiki-based platform for development of AOPs</a:t>
            </a:r>
          </a:p>
          <a:p>
            <a:r>
              <a:rPr lang="en-US" sz="2800" dirty="0"/>
              <a:t>Only members of an OECD AOP development project can create / edit AOPs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32770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504"/>
            <a:ext cx="7429500" cy="147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97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04800" y="18864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3200" b="1" dirty="0" err="1">
                <a:solidFill>
                  <a:srgbClr val="FF3300"/>
                </a:solidFill>
              </a:rPr>
              <a:t>What</a:t>
            </a:r>
            <a:r>
              <a:rPr lang="cs-CZ" sz="3200" b="1" dirty="0">
                <a:solidFill>
                  <a:srgbClr val="FF3300"/>
                </a:solidFill>
              </a:rPr>
              <a:t> </a:t>
            </a:r>
            <a:r>
              <a:rPr lang="cs-CZ" sz="3200" b="1" dirty="0" err="1">
                <a:solidFill>
                  <a:srgbClr val="FF3300"/>
                </a:solidFill>
              </a:rPr>
              <a:t>AOPs</a:t>
            </a:r>
            <a:r>
              <a:rPr lang="cs-CZ" sz="3200" b="1" dirty="0">
                <a:solidFill>
                  <a:srgbClr val="FF3300"/>
                </a:solidFill>
              </a:rPr>
              <a:t> are </a:t>
            </a:r>
            <a:r>
              <a:rPr lang="cs-CZ" sz="3200" b="1" dirty="0" err="1">
                <a:solidFill>
                  <a:srgbClr val="FF3300"/>
                </a:solidFill>
              </a:rPr>
              <a:t>now</a:t>
            </a:r>
            <a:endParaRPr lang="cs-CZ" sz="3200" b="1" dirty="0">
              <a:solidFill>
                <a:srgbClr val="FF3300"/>
              </a:solidFill>
            </a:endParaRPr>
          </a:p>
          <a:p>
            <a:pPr eaLnBrk="0" hangingPunct="0"/>
            <a:r>
              <a:rPr lang="cs-CZ" sz="3200" b="1" dirty="0">
                <a:solidFill>
                  <a:srgbClr val="FF3300"/>
                </a:solidFill>
              </a:rPr>
              <a:t>in AOP Wiki (</a:t>
            </a:r>
            <a:r>
              <a:rPr lang="cs-CZ" sz="3200" b="1" dirty="0" err="1">
                <a:solidFill>
                  <a:srgbClr val="FF3300"/>
                </a:solidFill>
              </a:rPr>
              <a:t>spring</a:t>
            </a:r>
            <a:r>
              <a:rPr lang="cs-CZ" sz="3200" b="1" dirty="0">
                <a:solidFill>
                  <a:srgbClr val="FF3300"/>
                </a:solidFill>
              </a:rPr>
              <a:t> 2019)</a:t>
            </a:r>
            <a:endParaRPr lang="cs-CZ" sz="1600" dirty="0">
              <a:solidFill>
                <a:srgbClr val="FF33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76327"/>
              </p:ext>
            </p:extLst>
          </p:nvPr>
        </p:nvGraphicFramePr>
        <p:xfrm>
          <a:off x="251520" y="1559038"/>
          <a:ext cx="8614792" cy="2845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OECD Endorsed (</a:t>
                      </a:r>
                      <a:r>
                        <a:rPr lang="en-GB" sz="2000" u="none" strike="noStrike" dirty="0" err="1">
                          <a:effectLst/>
                        </a:rPr>
                        <a:t>WNT</a:t>
                      </a:r>
                      <a:r>
                        <a:rPr lang="en-GB" sz="2000" u="none" strike="noStrike" dirty="0">
                          <a:effectLst/>
                        </a:rPr>
                        <a:t> and </a:t>
                      </a:r>
                      <a:r>
                        <a:rPr lang="en-GB" sz="2000" u="none" strike="noStrike" dirty="0" err="1">
                          <a:effectLst/>
                        </a:rPr>
                        <a:t>TFHA</a:t>
                      </a:r>
                      <a:r>
                        <a:rPr lang="en-GB" sz="2000" u="none" strike="noStrike" dirty="0">
                          <a:effectLst/>
                        </a:rPr>
                        <a:t>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1x </a:t>
                      </a:r>
                      <a:r>
                        <a:rPr lang="cs-CZ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cs-CZ" sz="1800" b="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cotoxicology</a:t>
                      </a:r>
                      <a:r>
                        <a:rPr lang="cs-CZ" sz="18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: A</a:t>
                      </a:r>
                      <a:r>
                        <a:rPr lang="en-GB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romatase</a:t>
                      </a:r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inhibition leading to reproductive dysfunction (in fish)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EAGMST</a:t>
                      </a:r>
                      <a:r>
                        <a:rPr lang="en-GB" sz="2000" u="none" strike="noStrike" dirty="0">
                          <a:effectLst/>
                        </a:rPr>
                        <a:t> Approved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1x </a:t>
                      </a:r>
                      <a:r>
                        <a:rPr lang="cs-CZ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Ecotox</a:t>
                      </a:r>
                      <a:r>
                        <a:rPr lang="cs-CZ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Androgen receptor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agonism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leading to reproductive dysfunction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err="1">
                          <a:effectLst/>
                        </a:rPr>
                        <a:t>Other</a:t>
                      </a:r>
                      <a:r>
                        <a:rPr lang="cs-CZ" sz="2000" u="none" strike="noStrike" dirty="0">
                          <a:effectLst/>
                        </a:rPr>
                        <a:t> OECD status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U</a:t>
                      </a:r>
                      <a:r>
                        <a:rPr lang="en-GB" sz="2000" u="none" strike="noStrike" dirty="0" err="1">
                          <a:effectLst/>
                        </a:rPr>
                        <a:t>nder</a:t>
                      </a:r>
                      <a:r>
                        <a:rPr lang="en-GB" sz="2000" u="none" strike="noStrike" dirty="0">
                          <a:effectLst/>
                        </a:rPr>
                        <a:t> Development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241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51520" y="5489356"/>
            <a:ext cx="8562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OECD Extended Advisory Group on Molecular Screening and </a:t>
            </a:r>
            <a:r>
              <a:rPr lang="en-GB" sz="1400" dirty="0" err="1"/>
              <a:t>Toxicogenomics</a:t>
            </a:r>
            <a:r>
              <a:rPr lang="en-GB" sz="1400" dirty="0"/>
              <a:t> (</a:t>
            </a:r>
            <a:r>
              <a:rPr lang="en-GB" sz="1400" dirty="0" err="1"/>
              <a:t>EAG</a:t>
            </a:r>
            <a:r>
              <a:rPr lang="en-GB" sz="1400" dirty="0"/>
              <a:t> MST)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Working Group of the National Coordinators of the Test Guidelines Programme (</a:t>
            </a:r>
            <a:r>
              <a:rPr lang="en-GB" sz="1400" dirty="0" err="1"/>
              <a:t>WNT</a:t>
            </a:r>
            <a:r>
              <a:rPr lang="en-GB" sz="1400" dirty="0"/>
              <a:t>)</a:t>
            </a:r>
          </a:p>
          <a:p>
            <a:endParaRPr lang="en-GB" sz="1400" dirty="0"/>
          </a:p>
        </p:txBody>
      </p:sp>
      <p:sp>
        <p:nvSpPr>
          <p:cNvPr id="6" name="Obdélník 5"/>
          <p:cNvSpPr/>
          <p:nvPr/>
        </p:nvSpPr>
        <p:spPr>
          <a:xfrm>
            <a:off x="5940152" y="4725144"/>
            <a:ext cx="2591250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dirty="0"/>
              <a:t>https://aopwiki.org/aops</a:t>
            </a:r>
          </a:p>
        </p:txBody>
      </p:sp>
      <p:pic>
        <p:nvPicPr>
          <p:cNvPr id="8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168352" cy="629609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3563888" y="4409236"/>
            <a:ext cx="208823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Check</a:t>
            </a:r>
            <a:r>
              <a:rPr lang="cs-CZ" dirty="0"/>
              <a:t> online:</a:t>
            </a:r>
          </a:p>
        </p:txBody>
      </p:sp>
    </p:spTree>
    <p:extLst>
      <p:ext uri="{BB962C8B-B14F-4D97-AF65-F5344CB8AC3E}">
        <p14:creationId xmlns:p14="http://schemas.microsoft.com/office/powerpoint/2010/main" val="3848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dirty="0" err="1">
                <a:solidFill>
                  <a:schemeClr val="tx1"/>
                </a:solidFill>
              </a:rPr>
              <a:t>AOP</a:t>
            </a:r>
            <a:r>
              <a:rPr lang="cs-CZ" altLang="en-US" sz="3000" dirty="0">
                <a:solidFill>
                  <a:schemeClr val="tx1"/>
                </a:solidFill>
              </a:rPr>
              <a:t> </a:t>
            </a:r>
            <a:r>
              <a:rPr lang="cs-CZ" altLang="en-US" sz="3000" dirty="0" err="1">
                <a:solidFill>
                  <a:schemeClr val="tx1"/>
                </a:solidFill>
              </a:rPr>
              <a:t>Example</a:t>
            </a:r>
            <a:r>
              <a:rPr lang="cs-CZ" altLang="en-US" sz="3000" dirty="0">
                <a:solidFill>
                  <a:schemeClr val="tx1"/>
                </a:solidFill>
              </a:rPr>
              <a:t>: </a:t>
            </a:r>
            <a:r>
              <a:rPr lang="cs-CZ" altLang="en-US" sz="3000" dirty="0" err="1">
                <a:solidFill>
                  <a:schemeClr val="tx1"/>
                </a:solidFill>
              </a:rPr>
              <a:t>MIE</a:t>
            </a:r>
            <a:r>
              <a:rPr lang="cs-CZ" altLang="en-US" sz="3000" dirty="0">
                <a:solidFill>
                  <a:schemeClr val="tx1"/>
                </a:solidFill>
              </a:rPr>
              <a:t> </a:t>
            </a:r>
            <a:r>
              <a:rPr lang="cs-CZ" altLang="en-US" sz="3000" dirty="0" err="1">
                <a:solidFill>
                  <a:schemeClr val="tx1"/>
                </a:solidFill>
              </a:rPr>
              <a:t>aromatase</a:t>
            </a:r>
            <a:r>
              <a:rPr lang="cs-CZ" altLang="en-US" sz="3000" dirty="0">
                <a:solidFill>
                  <a:schemeClr val="tx1"/>
                </a:solidFill>
              </a:rPr>
              <a:t> </a:t>
            </a:r>
            <a:r>
              <a:rPr lang="cs-CZ" altLang="en-US" sz="3000" dirty="0" err="1">
                <a:solidFill>
                  <a:schemeClr val="tx1"/>
                </a:solidFill>
              </a:rPr>
              <a:t>inhibition</a:t>
            </a:r>
            <a:endParaRPr lang="nl-NL" altLang="en-US" sz="3000" dirty="0">
              <a:solidFill>
                <a:schemeClr val="tx1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981"/>
            <a:ext cx="9144000" cy="44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37388" y="5805264"/>
            <a:ext cx="595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Environmental Toxicology and Chemistry, Vol. 30, No. 1, pp. 64–76, 2011</a:t>
            </a:r>
          </a:p>
        </p:txBody>
      </p:sp>
    </p:spTree>
    <p:extLst>
      <p:ext uri="{BB962C8B-B14F-4D97-AF65-F5344CB8AC3E}">
        <p14:creationId xmlns:p14="http://schemas.microsoft.com/office/powerpoint/2010/main" val="268182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727" y="209991"/>
            <a:ext cx="8034052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Aromatase inhibition leading to reproductive dysfunction (in fish) </a:t>
            </a:r>
          </a:p>
          <a:p>
            <a:r>
              <a:rPr lang="en-GB" dirty="0"/>
              <a:t>https://aopwiki.org/wiki/index.php/Aop:25</a:t>
            </a:r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706" y="980728"/>
            <a:ext cx="5560946" cy="55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9504" y="980728"/>
            <a:ext cx="2847113" cy="427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8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60648"/>
            <a:ext cx="9144000" cy="778098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AOP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r>
              <a:rPr lang="en-US" altLang="en-US" dirty="0">
                <a:solidFill>
                  <a:schemeClr val="tx1"/>
                </a:solidFill>
              </a:rPr>
              <a:t> from </a:t>
            </a:r>
            <a:r>
              <a:rPr lang="en-US" altLang="en-US" dirty="0" err="1">
                <a:solidFill>
                  <a:schemeClr val="tx1"/>
                </a:solidFill>
              </a:rPr>
              <a:t>RECETOX</a:t>
            </a:r>
            <a:r>
              <a:rPr lang="cs-CZ" altLang="en-US" dirty="0">
                <a:solidFill>
                  <a:schemeClr val="tx1"/>
                </a:solidFill>
              </a:rPr>
              <a:t>: </a:t>
            </a:r>
            <a:br>
              <a:rPr lang="cs-CZ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Modulation </a:t>
            </a:r>
            <a:r>
              <a:rPr lang="cs-CZ" altLang="en-US" dirty="0">
                <a:solidFill>
                  <a:schemeClr val="tx1"/>
                </a:solidFill>
              </a:rPr>
              <a:t>of </a:t>
            </a:r>
            <a:r>
              <a:rPr lang="cs-CZ" altLang="en-US" dirty="0" err="1">
                <a:solidFill>
                  <a:schemeClr val="tx1"/>
                </a:solidFill>
              </a:rPr>
              <a:t>RAR</a:t>
            </a:r>
            <a:r>
              <a:rPr lang="en-US" altLang="en-US" dirty="0">
                <a:solidFill>
                  <a:schemeClr val="tx1"/>
                </a:solidFill>
              </a:rPr>
              <a:t>/</a:t>
            </a:r>
            <a:r>
              <a:rPr lang="en-US" altLang="en-US" dirty="0" err="1">
                <a:solidFill>
                  <a:schemeClr val="tx1"/>
                </a:solidFill>
              </a:rPr>
              <a:t>RXR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cs-CZ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chemeClr val="tx1"/>
                </a:solidFill>
                <a:sym typeface="Wingdings" panose="05000000000000000000" pitchFamily="2" charset="2"/>
              </a:rPr>
              <a:t> developmental </a:t>
            </a:r>
            <a:r>
              <a:rPr lang="en-US" alt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toxicit</a:t>
            </a:r>
            <a:r>
              <a:rPr lang="cs-CZ" altLang="en-US" dirty="0">
                <a:solidFill>
                  <a:schemeClr val="tx1"/>
                </a:solidFill>
                <a:sym typeface="Wingdings" panose="05000000000000000000" pitchFamily="2" charset="2"/>
              </a:rPr>
              <a:t>y in </a:t>
            </a:r>
            <a:r>
              <a:rPr lang="cs-CZ" alt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fish</a:t>
            </a:r>
            <a:endParaRPr lang="nl-NL" altLang="en-US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48174" y="6207695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Jonáš et al. 2014 </a:t>
            </a:r>
            <a:r>
              <a:rPr lang="cs-CZ" sz="1200" dirty="0" err="1"/>
              <a:t>Aquatic</a:t>
            </a:r>
            <a:r>
              <a:rPr lang="cs-CZ" sz="1200" dirty="0"/>
              <a:t> </a:t>
            </a:r>
            <a:r>
              <a:rPr lang="cs-CZ" sz="1200" dirty="0" err="1"/>
              <a:t>Toxicology</a:t>
            </a:r>
            <a:endParaRPr lang="cs-CZ" sz="1200" dirty="0"/>
          </a:p>
          <a:p>
            <a:r>
              <a:rPr lang="en-GB" sz="1200" dirty="0"/>
              <a:t>http://dx.doi.org/10.1016/j.aquatox.2014.06.022</a:t>
            </a:r>
          </a:p>
        </p:txBody>
      </p:sp>
      <p:pic>
        <p:nvPicPr>
          <p:cNvPr id="120834" name="Picture 2" descr="Concentration-response curves of the retinoid-like activity (expressed as % of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3824"/>
            <a:ext cx="2980386" cy="18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2295" y="3429000"/>
            <a:ext cx="2555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/>
              <a:t>Activation</a:t>
            </a:r>
            <a:r>
              <a:rPr lang="cs-CZ" sz="1400" dirty="0"/>
              <a:t> of </a:t>
            </a:r>
            <a:r>
              <a:rPr lang="cs-CZ" sz="1400" dirty="0" err="1"/>
              <a:t>RAR</a:t>
            </a:r>
            <a:r>
              <a:rPr lang="en-US" sz="1400" dirty="0"/>
              <a:t>/</a:t>
            </a:r>
            <a:r>
              <a:rPr lang="en-US" sz="1400" dirty="0" err="1"/>
              <a:t>RXR</a:t>
            </a:r>
            <a:br>
              <a:rPr lang="en-US" sz="1400" dirty="0"/>
            </a:br>
            <a:endParaRPr lang="cs-CZ" sz="1400" dirty="0"/>
          </a:p>
          <a:p>
            <a:pPr algn="ctr"/>
            <a:r>
              <a:rPr lang="en-US" sz="1400" dirty="0"/>
              <a:t>in P19/A15 cells b</a:t>
            </a:r>
            <a:r>
              <a:rPr lang="cs-CZ" sz="1400" dirty="0"/>
              <a:t>y </a:t>
            </a:r>
            <a:r>
              <a:rPr lang="cs-CZ" sz="1400" dirty="0" err="1"/>
              <a:t>atRA</a:t>
            </a:r>
            <a:r>
              <a:rPr lang="cs-CZ" sz="1400" dirty="0"/>
              <a:t> and</a:t>
            </a:r>
            <a:br>
              <a:rPr lang="cs-CZ" sz="1400" dirty="0"/>
            </a:br>
            <a:r>
              <a:rPr lang="cs-CZ" sz="1400" dirty="0" err="1"/>
              <a:t>cyanobacterial</a:t>
            </a:r>
            <a:r>
              <a:rPr lang="cs-CZ" sz="1400" dirty="0"/>
              <a:t> </a:t>
            </a:r>
            <a:r>
              <a:rPr lang="cs-CZ" sz="1400" dirty="0" err="1"/>
              <a:t>metabolites</a:t>
            </a:r>
            <a:endParaRPr lang="en-GB" sz="1400" dirty="0"/>
          </a:p>
        </p:txBody>
      </p:sp>
      <p:sp>
        <p:nvSpPr>
          <p:cNvPr id="4" name="Šipka doprava 3"/>
          <p:cNvSpPr/>
          <p:nvPr/>
        </p:nvSpPr>
        <p:spPr>
          <a:xfrm>
            <a:off x="3347864" y="2378504"/>
            <a:ext cx="93610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0836" name="Picture 4" descr="Comparison of phenotypes of control and zebrafish embryos exposed t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23" y="1196752"/>
            <a:ext cx="4516165" cy="41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21732" y="5373216"/>
            <a:ext cx="4516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ZF</a:t>
            </a:r>
            <a:r>
              <a:rPr lang="cs-CZ" sz="1100" dirty="0"/>
              <a:t> </a:t>
            </a:r>
            <a:r>
              <a:rPr lang="en-GB" sz="1100" dirty="0"/>
              <a:t>exposed to </a:t>
            </a:r>
            <a:r>
              <a:rPr lang="en-GB" sz="1100" dirty="0" err="1"/>
              <a:t>ATRA</a:t>
            </a:r>
            <a:r>
              <a:rPr lang="en-GB" sz="1100" dirty="0"/>
              <a:t> and cyanobacterial</a:t>
            </a:r>
            <a:r>
              <a:rPr lang="cs-CZ" sz="1100" dirty="0"/>
              <a:t>  (</a:t>
            </a:r>
            <a:r>
              <a:rPr lang="en-GB" sz="1100" dirty="0"/>
              <a:t>120 h</a:t>
            </a:r>
            <a:r>
              <a:rPr lang="cs-CZ" sz="1100" dirty="0"/>
              <a:t>pf) -</a:t>
            </a:r>
            <a:r>
              <a:rPr lang="en-GB" sz="1100" dirty="0"/>
              <a:t> Control (A), exudates of </a:t>
            </a:r>
            <a:r>
              <a:rPr lang="en-GB" sz="1100" i="1" dirty="0"/>
              <a:t>C. </a:t>
            </a:r>
            <a:r>
              <a:rPr lang="en-GB" sz="1100" i="1" dirty="0" err="1"/>
              <a:t>raciborskii</a:t>
            </a:r>
            <a:r>
              <a:rPr lang="en-GB" sz="1100" dirty="0"/>
              <a:t> 3.3× (B) and 10× (C), </a:t>
            </a:r>
            <a:r>
              <a:rPr lang="en-GB" sz="1100" i="1" dirty="0"/>
              <a:t>M. aeruginosa</a:t>
            </a:r>
            <a:r>
              <a:rPr lang="en-GB" sz="1100" dirty="0"/>
              <a:t> 10× (D) and </a:t>
            </a:r>
            <a:r>
              <a:rPr lang="en-GB" sz="1100" i="1" dirty="0"/>
              <a:t>D. </a:t>
            </a:r>
            <a:r>
              <a:rPr lang="en-GB" sz="1100" i="1" dirty="0" err="1"/>
              <a:t>quadricaudatus</a:t>
            </a:r>
            <a:r>
              <a:rPr lang="en-GB" sz="1100" dirty="0"/>
              <a:t> 17× (E). </a:t>
            </a:r>
            <a:r>
              <a:rPr lang="cs-CZ" sz="1100" dirty="0"/>
              <a:t> </a:t>
            </a:r>
            <a:r>
              <a:rPr lang="en-GB" sz="1100" dirty="0" err="1"/>
              <a:t>ATRA</a:t>
            </a:r>
            <a:r>
              <a:rPr lang="en-GB" sz="1100" dirty="0"/>
              <a:t> 4 </a:t>
            </a:r>
            <a:r>
              <a:rPr lang="el-GR" sz="1100" dirty="0"/>
              <a:t>μ</a:t>
            </a:r>
            <a:r>
              <a:rPr lang="en-GB" sz="1100" dirty="0"/>
              <a:t>g/L (13.3 </a:t>
            </a:r>
            <a:r>
              <a:rPr lang="en-GB" sz="1100" dirty="0" err="1"/>
              <a:t>nM</a:t>
            </a:r>
            <a:r>
              <a:rPr lang="en-GB" sz="1100" dirty="0"/>
              <a:t>) (F), 12 </a:t>
            </a:r>
            <a:r>
              <a:rPr lang="el-GR" sz="1100" dirty="0"/>
              <a:t>μ</a:t>
            </a:r>
            <a:r>
              <a:rPr lang="en-GB" sz="1100" dirty="0"/>
              <a:t>g/L (40 </a:t>
            </a:r>
            <a:r>
              <a:rPr lang="en-GB" sz="1100" dirty="0" err="1"/>
              <a:t>nM</a:t>
            </a:r>
            <a:r>
              <a:rPr lang="en-GB" sz="1100" dirty="0"/>
              <a:t>) ((G) and (H)), 36 </a:t>
            </a:r>
            <a:r>
              <a:rPr lang="el-GR" sz="1100" dirty="0"/>
              <a:t>μ</a:t>
            </a:r>
            <a:r>
              <a:rPr lang="en-GB" sz="1100" dirty="0"/>
              <a:t>g/L (I) and 108 </a:t>
            </a:r>
            <a:r>
              <a:rPr lang="el-GR" sz="1100" dirty="0"/>
              <a:t>μ</a:t>
            </a:r>
            <a:r>
              <a:rPr lang="en-GB" sz="1100" dirty="0"/>
              <a:t>g/L (J). </a:t>
            </a: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5153"/>
            <a:ext cx="1474992" cy="76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5576" y="56612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atRA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95736" y="5949280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other</a:t>
            </a:r>
            <a:r>
              <a:rPr lang="cs-CZ" sz="1400" dirty="0"/>
              <a:t> </a:t>
            </a:r>
            <a:r>
              <a:rPr lang="cs-CZ" sz="1400" dirty="0" err="1"/>
              <a:t>RAs</a:t>
            </a:r>
            <a:r>
              <a:rPr lang="cs-CZ" sz="1400" dirty="0"/>
              <a:t> in </a:t>
            </a:r>
            <a:r>
              <a:rPr lang="cs-CZ" sz="1400" dirty="0" err="1"/>
              <a:t>cyanos</a:t>
            </a:r>
            <a:endParaRPr lang="en-GB" sz="1400" dirty="0"/>
          </a:p>
        </p:txBody>
      </p:sp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8" y="4755154"/>
            <a:ext cx="1321756" cy="58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7" y="5373216"/>
            <a:ext cx="1320924" cy="4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29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4888" y="2276574"/>
            <a:ext cx="8229600" cy="5040858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http://www.effectopedia.org/</a:t>
            </a:r>
            <a:r>
              <a:rPr lang="en-US" sz="2000" dirty="0"/>
              <a:t> -&gt; link to program download</a:t>
            </a:r>
          </a:p>
          <a:p>
            <a:r>
              <a:rPr lang="en-US" sz="2000" dirty="0"/>
              <a:t>Visually Expresses AOPs in their </a:t>
            </a:r>
            <a:r>
              <a:rPr lang="en-US" sz="2000" b="1" dirty="0"/>
              <a:t>biological context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Life-stage, Taxonomy, Gender, Time-to-effect</a:t>
            </a:r>
            <a:r>
              <a:rPr lang="cs-CZ" sz="2000" dirty="0"/>
              <a:t>..</a:t>
            </a:r>
            <a:endParaRPr lang="en-US" sz="2000" dirty="0"/>
          </a:p>
          <a:p>
            <a:r>
              <a:rPr lang="en-US" sz="2000" b="1" dirty="0"/>
              <a:t>Quantitative Relationships</a:t>
            </a:r>
          </a:p>
          <a:p>
            <a:r>
              <a:rPr lang="en-US" sz="2000" b="1" dirty="0"/>
              <a:t>ADME </a:t>
            </a:r>
            <a:r>
              <a:rPr lang="en-US" sz="2000" dirty="0"/>
              <a:t>(Absorption, Distribution, Metabolism, Excretion)</a:t>
            </a:r>
          </a:p>
          <a:p>
            <a:r>
              <a:rPr lang="en-US" sz="2000" dirty="0"/>
              <a:t>Open-knowledge, crowd-sourcing</a:t>
            </a:r>
          </a:p>
          <a:p>
            <a:r>
              <a:rPr lang="en-US" sz="2000" dirty="0"/>
              <a:t>Formal approval not required to enter / modify</a:t>
            </a:r>
          </a:p>
          <a:p>
            <a:r>
              <a:rPr lang="en-US" sz="2000" dirty="0"/>
              <a:t>Credit to authors / reviewers</a:t>
            </a:r>
          </a:p>
          <a:p>
            <a:r>
              <a:rPr lang="en-US" sz="2000" dirty="0"/>
              <a:t>Even fragments of information are welcome (any contribution)</a:t>
            </a:r>
          </a:p>
          <a:p>
            <a:r>
              <a:rPr lang="en-US" sz="2000" dirty="0"/>
              <a:t>Export&lt;-&gt;Import from/to AOP Wiki &amp; others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31746" name="Picture 2" descr="Effect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81" y="136252"/>
            <a:ext cx="6551638" cy="1924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33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Projects &amp; Studies &amp; Databases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7176" y="1102786"/>
            <a:ext cx="8229600" cy="5494864"/>
          </a:xfrm>
        </p:spPr>
        <p:txBody>
          <a:bodyPr/>
          <a:lstStyle/>
          <a:p>
            <a:r>
              <a:rPr lang="en-US" sz="2400" b="1" dirty="0" err="1"/>
              <a:t>TOXNET</a:t>
            </a:r>
            <a:r>
              <a:rPr lang="en-US" sz="2400" b="1" dirty="0"/>
              <a:t> - http://toxnet.nlm.nih.gov/</a:t>
            </a:r>
          </a:p>
          <a:p>
            <a:pPr lvl="1"/>
            <a:r>
              <a:rPr lang="en-US" sz="2000" dirty="0"/>
              <a:t>searching databases on toxicology, hazardous chemicals, environmental health, and toxic releases </a:t>
            </a:r>
          </a:p>
          <a:p>
            <a:r>
              <a:rPr lang="en-US" sz="2400" b="1" dirty="0"/>
              <a:t>Tox21 - http://www.epa.gov/ncct/Tox21/</a:t>
            </a:r>
          </a:p>
          <a:p>
            <a:pPr lvl="1"/>
            <a:r>
              <a:rPr lang="en-US" sz="2000" dirty="0"/>
              <a:t>10,000 chemicals</a:t>
            </a:r>
          </a:p>
          <a:p>
            <a:pPr lvl="1"/>
            <a:r>
              <a:rPr lang="en-US" sz="2000" dirty="0"/>
              <a:t>14 concentrations, 4 logs, 3 replicates</a:t>
            </a:r>
          </a:p>
          <a:p>
            <a:pPr lvl="1"/>
            <a:r>
              <a:rPr lang="en-US" sz="2000" dirty="0"/>
              <a:t>1536 well plates, 2-8 </a:t>
            </a:r>
            <a:r>
              <a:rPr lang="en-US" sz="2000" dirty="0" err="1"/>
              <a:t>uL</a:t>
            </a:r>
            <a:r>
              <a:rPr lang="en-US" sz="2000" dirty="0"/>
              <a:t> volumes</a:t>
            </a:r>
          </a:p>
          <a:p>
            <a:pPr lvl="1"/>
            <a:r>
              <a:rPr lang="en-US" sz="2000" dirty="0"/>
              <a:t>50+ assays</a:t>
            </a:r>
          </a:p>
          <a:p>
            <a:r>
              <a:rPr lang="en-US" sz="2400" b="1" dirty="0" err="1"/>
              <a:t>ToxCast</a:t>
            </a:r>
            <a:r>
              <a:rPr lang="en-US" sz="2400" b="1" dirty="0"/>
              <a:t> - http://www.epa.gov/ncct/toxcast/</a:t>
            </a:r>
          </a:p>
          <a:p>
            <a:pPr lvl="1"/>
            <a:r>
              <a:rPr lang="en-US" sz="2000" dirty="0"/>
              <a:t>App. 2000 chemicals</a:t>
            </a:r>
          </a:p>
          <a:p>
            <a:pPr lvl="1"/>
            <a:r>
              <a:rPr lang="en-US" sz="2000" dirty="0"/>
              <a:t>700+ assay, 300 signaling pathways</a:t>
            </a:r>
          </a:p>
          <a:p>
            <a:pPr lvl="1"/>
            <a:r>
              <a:rPr lang="en-US" sz="2000" dirty="0"/>
              <a:t>DATA AVAILABLE </a:t>
            </a:r>
            <a:r>
              <a:rPr lang="en-US" sz="2000" dirty="0" err="1"/>
              <a:t>iCSS</a:t>
            </a:r>
            <a:r>
              <a:rPr lang="en-US" sz="2000" dirty="0"/>
              <a:t> Dashboard</a:t>
            </a:r>
            <a:endParaRPr lang="cs-CZ" sz="2000" dirty="0"/>
          </a:p>
          <a:p>
            <a:pPr lvl="2"/>
            <a:r>
              <a:rPr lang="en-US" sz="1600" dirty="0"/>
              <a:t>http://actor.epa.gov/dashboar</a:t>
            </a:r>
            <a:r>
              <a:rPr lang="cs-CZ" sz="1600" dirty="0"/>
              <a:t>d</a:t>
            </a:r>
          </a:p>
          <a:p>
            <a:pPr lvl="2"/>
            <a:r>
              <a:rPr lang="cs-CZ" sz="1600" dirty="0"/>
              <a:t>http:</a:t>
            </a:r>
            <a:r>
              <a:rPr lang="en-US" sz="1600" dirty="0"/>
              <a:t>//ww.epa.gov/</a:t>
            </a:r>
            <a:r>
              <a:rPr lang="en-US" sz="1600" dirty="0" err="1"/>
              <a:t>ncct</a:t>
            </a:r>
            <a:r>
              <a:rPr lang="en-US" sz="1600" dirty="0"/>
              <a:t>/</a:t>
            </a:r>
            <a:r>
              <a:rPr lang="en-US" sz="1600" dirty="0" err="1"/>
              <a:t>toxcast</a:t>
            </a:r>
            <a:r>
              <a:rPr lang="en-US" sz="1600" dirty="0"/>
              <a:t>/data.html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4342" name="Picture 6" descr="http://epa.gov/research/annualreport/2012/images/toxca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309820"/>
            <a:ext cx="2464070" cy="1619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03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Projects &amp; Studies &amp; Databases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58011"/>
          </a:xfrm>
        </p:spPr>
        <p:txBody>
          <a:bodyPr/>
          <a:lstStyle/>
          <a:p>
            <a:r>
              <a:rPr lang="en-US" sz="2400" b="1" dirty="0" err="1"/>
              <a:t>ToxRefDB</a:t>
            </a:r>
            <a:r>
              <a:rPr lang="en-US" sz="2400" dirty="0"/>
              <a:t> (Toxicity Reference Database) </a:t>
            </a:r>
          </a:p>
          <a:p>
            <a:pPr lvl="1"/>
            <a:r>
              <a:rPr lang="en-US" sz="2000" i="1" dirty="0"/>
              <a:t>in vivo </a:t>
            </a:r>
            <a:r>
              <a:rPr lang="en-US" sz="2000" dirty="0"/>
              <a:t>toxicological data</a:t>
            </a:r>
          </a:p>
          <a:p>
            <a:pPr lvl="1"/>
            <a:r>
              <a:rPr lang="en-US" sz="2000" dirty="0">
                <a:hlinkClick r:id="rId3"/>
              </a:rPr>
              <a:t>http://actor.epa.gov/toxrefdb/faces/Home.jsp</a:t>
            </a:r>
            <a:endParaRPr lang="en-US" sz="2000" dirty="0"/>
          </a:p>
          <a:p>
            <a:r>
              <a:rPr lang="en-US" sz="2400" b="1" dirty="0" err="1"/>
              <a:t>ExpoCast</a:t>
            </a:r>
            <a:r>
              <a:rPr lang="en-US" sz="2400" b="1" dirty="0"/>
              <a:t> </a:t>
            </a:r>
          </a:p>
          <a:p>
            <a:pPr lvl="1"/>
            <a:r>
              <a:rPr lang="en-US" sz="2000" dirty="0"/>
              <a:t>information on human exposures</a:t>
            </a:r>
          </a:p>
          <a:p>
            <a:pPr lvl="1"/>
            <a:r>
              <a:rPr lang="en-US" sz="2000" dirty="0">
                <a:hlinkClick r:id="rId4"/>
              </a:rPr>
              <a:t>http://www.epa.gov/ncct/expocast/</a:t>
            </a:r>
            <a:endParaRPr lang="en-US" sz="2000" dirty="0"/>
          </a:p>
          <a:p>
            <a:r>
              <a:rPr lang="en-US" sz="2400" b="1" dirty="0"/>
              <a:t>Human </a:t>
            </a:r>
            <a:r>
              <a:rPr lang="en-US" sz="2400" b="1" dirty="0" err="1"/>
              <a:t>Toxome</a:t>
            </a:r>
            <a:r>
              <a:rPr lang="en-US" sz="2400" b="1" dirty="0"/>
              <a:t> Project</a:t>
            </a:r>
          </a:p>
          <a:p>
            <a:pPr lvl="1"/>
            <a:r>
              <a:rPr lang="en-US" sz="2000" dirty="0"/>
              <a:t>information on human exposures</a:t>
            </a:r>
          </a:p>
          <a:p>
            <a:pPr lvl="1"/>
            <a:r>
              <a:rPr lang="en-US" sz="2000" dirty="0">
                <a:hlinkClick r:id="rId5"/>
              </a:rPr>
              <a:t>http://www.ewg.org/sites/humantoxome/</a:t>
            </a:r>
            <a:endParaRPr lang="en-US" sz="2000" dirty="0"/>
          </a:p>
          <a:p>
            <a:r>
              <a:rPr lang="en-US" sz="2400" b="1" dirty="0"/>
              <a:t>Agriculture Health Study</a:t>
            </a:r>
          </a:p>
          <a:p>
            <a:pPr lvl="1"/>
            <a:r>
              <a:rPr lang="en-US" sz="2000" dirty="0"/>
              <a:t>Occupational Exposure to Pesticides – a cohort study</a:t>
            </a:r>
          </a:p>
          <a:p>
            <a:pPr lvl="1"/>
            <a:r>
              <a:rPr lang="en-US" sz="2000" dirty="0">
                <a:hlinkClick r:id="rId6"/>
              </a:rPr>
              <a:t>http://aghealth.nih.gov/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48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6540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Summa</a:t>
            </a:r>
            <a:r>
              <a:rPr lang="cs-CZ" dirty="0" err="1">
                <a:solidFill>
                  <a:schemeClr val="tx1"/>
                </a:solidFill>
              </a:rPr>
              <a:t>ry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36512" y="980728"/>
            <a:ext cx="6336704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Toxicology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is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about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doses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goal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LD</a:t>
            </a:r>
            <a:r>
              <a:rPr lang="cs-CZ" sz="1700" dirty="0"/>
              <a:t>(</a:t>
            </a:r>
            <a:r>
              <a:rPr lang="cs-CZ" sz="1700" dirty="0" err="1"/>
              <a:t>LC</a:t>
            </a:r>
            <a:r>
              <a:rPr lang="cs-CZ" sz="1700" dirty="0"/>
              <a:t>)50 </a:t>
            </a:r>
            <a:r>
              <a:rPr lang="cs-CZ" sz="1700" dirty="0" err="1"/>
              <a:t>or</a:t>
            </a:r>
            <a:r>
              <a:rPr lang="cs-CZ" sz="1700" dirty="0"/>
              <a:t> </a:t>
            </a:r>
            <a:r>
              <a:rPr lang="cs-CZ" sz="1700" dirty="0" err="1"/>
              <a:t>NOAEL</a:t>
            </a:r>
            <a:r>
              <a:rPr lang="en-US" sz="1700" dirty="0"/>
              <a:t>/</a:t>
            </a:r>
            <a:r>
              <a:rPr lang="en-US" sz="1700" dirty="0" err="1"/>
              <a:t>NOEC</a:t>
            </a:r>
            <a:endParaRPr lang="en-US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100" b="1" dirty="0" err="1">
                <a:solidFill>
                  <a:schemeClr val="tx2"/>
                </a:solidFill>
              </a:rPr>
              <a:t>Legislation</a:t>
            </a:r>
            <a:r>
              <a:rPr lang="cs-CZ" sz="2100" b="1" dirty="0">
                <a:solidFill>
                  <a:schemeClr val="tx2"/>
                </a:solidFill>
              </a:rPr>
              <a:t> </a:t>
            </a:r>
            <a:r>
              <a:rPr lang="cs-CZ" sz="2100" b="1" dirty="0" err="1">
                <a:solidFill>
                  <a:schemeClr val="tx2"/>
                </a:solidFill>
              </a:rPr>
              <a:t>defines</a:t>
            </a:r>
            <a:r>
              <a:rPr lang="cs-CZ" sz="2100" b="1" dirty="0">
                <a:solidFill>
                  <a:schemeClr val="tx2"/>
                </a:solidFill>
              </a:rPr>
              <a:t> </a:t>
            </a:r>
            <a:br>
              <a:rPr lang="en-US" sz="2100" dirty="0"/>
            </a:br>
            <a:r>
              <a:rPr lang="en-US" sz="2100" dirty="0"/>
              <a:t>… </a:t>
            </a:r>
            <a:r>
              <a:rPr lang="cs-CZ" sz="2100" dirty="0" err="1"/>
              <a:t>what</a:t>
            </a:r>
            <a:r>
              <a:rPr lang="cs-CZ" sz="2100" dirty="0"/>
              <a:t> </a:t>
            </a:r>
            <a:r>
              <a:rPr lang="cs-CZ" sz="2100" dirty="0" err="1"/>
              <a:t>assays</a:t>
            </a:r>
            <a:r>
              <a:rPr lang="cs-CZ" sz="2100" dirty="0"/>
              <a:t> </a:t>
            </a:r>
            <a:r>
              <a:rPr lang="en-US" sz="2100" dirty="0"/>
              <a:t>and how to do them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About 30 </a:t>
            </a:r>
            <a:r>
              <a:rPr lang="cs-CZ" sz="1700" dirty="0" err="1"/>
              <a:t>assays</a:t>
            </a:r>
            <a:endParaRPr lang="cs-CZ" sz="17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The</a:t>
            </a:r>
            <a:r>
              <a:rPr lang="cs-CZ" sz="1700" dirty="0"/>
              <a:t> most </a:t>
            </a:r>
            <a:r>
              <a:rPr lang="cs-CZ" sz="1700" dirty="0" err="1"/>
              <a:t>widely</a:t>
            </a:r>
            <a:r>
              <a:rPr lang="cs-CZ" sz="1700" dirty="0"/>
              <a:t> </a:t>
            </a:r>
            <a:r>
              <a:rPr lang="cs-CZ" sz="1700" dirty="0" err="1"/>
              <a:t>used</a:t>
            </a:r>
            <a:r>
              <a:rPr lang="cs-CZ" sz="1700" dirty="0"/>
              <a:t> standard - OECD </a:t>
            </a:r>
            <a:r>
              <a:rPr lang="cs-CZ" sz="1700" dirty="0" err="1"/>
              <a:t>Guidelines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</a:t>
            </a:r>
            <a:r>
              <a:rPr lang="cs-CZ" sz="1700" dirty="0" err="1"/>
              <a:t>Testing</a:t>
            </a:r>
            <a:r>
              <a:rPr lang="cs-CZ" sz="1700" dirty="0"/>
              <a:t> of </a:t>
            </a:r>
            <a:r>
              <a:rPr lang="cs-CZ" sz="1700" dirty="0" err="1"/>
              <a:t>Chemicals</a:t>
            </a:r>
            <a:endParaRPr lang="cs-CZ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Replacing</a:t>
            </a:r>
            <a:r>
              <a:rPr lang="cs-CZ" sz="2000" b="1" dirty="0">
                <a:solidFill>
                  <a:schemeClr val="tx2"/>
                </a:solidFill>
              </a:rPr>
              <a:t> „</a:t>
            </a:r>
            <a:r>
              <a:rPr lang="cs-CZ" sz="2000" b="1" dirty="0" err="1">
                <a:solidFill>
                  <a:schemeClr val="tx2"/>
                </a:solidFill>
              </a:rPr>
              <a:t>black</a:t>
            </a:r>
            <a:r>
              <a:rPr lang="cs-CZ" sz="2000" b="1" dirty="0">
                <a:solidFill>
                  <a:schemeClr val="tx2"/>
                </a:solidFill>
              </a:rPr>
              <a:t> box“ in </a:t>
            </a:r>
            <a:r>
              <a:rPr lang="cs-CZ" sz="2000" b="1" dirty="0" err="1">
                <a:solidFill>
                  <a:schemeClr val="tx2"/>
                </a:solidFill>
              </a:rPr>
              <a:t>traditional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testing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Synthesis</a:t>
            </a:r>
            <a:r>
              <a:rPr lang="cs-CZ" sz="1700" dirty="0"/>
              <a:t> of </a:t>
            </a:r>
            <a:r>
              <a:rPr lang="cs-CZ" sz="1700" dirty="0" err="1"/>
              <a:t>mechanistic</a:t>
            </a:r>
            <a:r>
              <a:rPr lang="cs-CZ" sz="1700" dirty="0"/>
              <a:t> and </a:t>
            </a:r>
            <a:r>
              <a:rPr lang="cs-CZ" sz="1700" dirty="0" err="1"/>
              <a:t>omics</a:t>
            </a:r>
            <a:r>
              <a:rPr lang="cs-CZ" sz="1700" dirty="0"/>
              <a:t>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Adverse</a:t>
            </a:r>
            <a:r>
              <a:rPr lang="cs-CZ" sz="1700" dirty="0"/>
              <a:t> </a:t>
            </a:r>
            <a:r>
              <a:rPr lang="cs-CZ" sz="1700" dirty="0" err="1"/>
              <a:t>Outcome</a:t>
            </a:r>
            <a:r>
              <a:rPr lang="cs-CZ" sz="1700" dirty="0"/>
              <a:t> </a:t>
            </a:r>
            <a:r>
              <a:rPr lang="cs-CZ" sz="1700" dirty="0" err="1"/>
              <a:t>Pathways</a:t>
            </a:r>
            <a:endParaRPr lang="cs-CZ" sz="17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Strategically</a:t>
            </a:r>
            <a:r>
              <a:rPr lang="cs-CZ" sz="1700" dirty="0"/>
              <a:t> </a:t>
            </a:r>
            <a:r>
              <a:rPr lang="cs-CZ" sz="1700" dirty="0" err="1"/>
              <a:t>supported</a:t>
            </a:r>
            <a:r>
              <a:rPr lang="cs-CZ" sz="1700" dirty="0"/>
              <a:t> by OECD, EU, USA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700" dirty="0"/>
          </a:p>
        </p:txBody>
      </p:sp>
      <p:sp>
        <p:nvSpPr>
          <p:cNvPr id="3" name="AutoShape 2" descr="Výsledek obrázku pro eu l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7668344" y="3465549"/>
            <a:ext cx="901700" cy="7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U%2520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1453"/>
            <a:ext cx="901700" cy="6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98" y="908720"/>
            <a:ext cx="1080120" cy="12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55333"/>
            <a:ext cx="3270622" cy="64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3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827584" y="1268760"/>
            <a:ext cx="7186583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Do </a:t>
            </a:r>
            <a:r>
              <a:rPr lang="cs-CZ" sz="3600" dirty="0" err="1"/>
              <a:t>we</a:t>
            </a:r>
            <a:r>
              <a:rPr lang="cs-CZ" sz="3600" dirty="0"/>
              <a:t> </a:t>
            </a:r>
            <a:r>
              <a:rPr lang="cs-CZ" sz="3600" dirty="0" err="1"/>
              <a:t>need</a:t>
            </a:r>
            <a:r>
              <a:rPr lang="cs-CZ" sz="3600" dirty="0"/>
              <a:t> </a:t>
            </a:r>
            <a:r>
              <a:rPr lang="cs-CZ" sz="3600" dirty="0" err="1"/>
              <a:t>testing</a:t>
            </a:r>
            <a:r>
              <a:rPr lang="cs-CZ" sz="3600" dirty="0"/>
              <a:t> </a:t>
            </a:r>
            <a:r>
              <a:rPr lang="cs-CZ" sz="3600" dirty="0" err="1"/>
              <a:t>with</a:t>
            </a:r>
            <a:r>
              <a:rPr lang="cs-CZ" sz="3600" dirty="0"/>
              <a:t> </a:t>
            </a:r>
            <a:r>
              <a:rPr lang="cs-CZ" sz="3600" dirty="0" err="1"/>
              <a:t>animals</a:t>
            </a:r>
            <a:r>
              <a:rPr lang="cs-CZ" sz="3600" dirty="0"/>
              <a:t>? </a:t>
            </a:r>
          </a:p>
          <a:p>
            <a:r>
              <a:rPr lang="cs-CZ" sz="3600" dirty="0"/>
              <a:t>Are </a:t>
            </a:r>
            <a:r>
              <a:rPr lang="cs-CZ" sz="3600" dirty="0" err="1"/>
              <a:t>there</a:t>
            </a:r>
            <a:r>
              <a:rPr lang="cs-CZ" sz="3600" dirty="0"/>
              <a:t> </a:t>
            </a:r>
            <a:r>
              <a:rPr lang="cs-CZ" sz="3600" dirty="0" err="1"/>
              <a:t>alternatives</a:t>
            </a:r>
            <a:r>
              <a:rPr lang="cs-CZ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3600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7865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4846-3C3C-44EB-A6F3-3C34EACE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Take home messages from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87941-6BCF-420C-8811-FE64E959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5801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Traditional (eco)toxicity testing (based on simple standardized bioassays) and related chemical risk assessment is likely to change in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century</a:t>
            </a:r>
            <a:r>
              <a:rPr lang="cs-CZ" dirty="0"/>
              <a:t>… </a:t>
            </a:r>
          </a:p>
          <a:p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… towards the </a:t>
            </a:r>
            <a:r>
              <a:rPr lang="en-US" dirty="0">
                <a:sym typeface="Wingdings" panose="05000000000000000000" pitchFamily="2" charset="2"/>
              </a:rPr>
              <a:t>use of mechanistic data </a:t>
            </a:r>
            <a:r>
              <a:rPr lang="cs-CZ" dirty="0">
                <a:sym typeface="Wingdings" panose="05000000000000000000" pitchFamily="2" charset="2"/>
              </a:rPr>
              <a:t>and </a:t>
            </a:r>
            <a:r>
              <a:rPr lang="cs-CZ" dirty="0" err="1">
                <a:sym typeface="Wingdings" panose="05000000000000000000" pitchFamily="2" charset="2"/>
              </a:rPr>
              <a:t>knowledge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omics</a:t>
            </a:r>
            <a:r>
              <a:rPr lang="cs-CZ" dirty="0">
                <a:sym typeface="Wingdings" panose="05000000000000000000" pitchFamily="2" charset="2"/>
              </a:rPr>
              <a:t>) –</a:t>
            </a:r>
            <a:r>
              <a:rPr lang="en-US" dirty="0">
                <a:sym typeface="Wingdings" panose="05000000000000000000" pitchFamily="2" charset="2"/>
              </a:rPr>
              <a:t> through </a:t>
            </a:r>
            <a:r>
              <a:rPr lang="cs-CZ" dirty="0">
                <a:sym typeface="Wingdings" panose="05000000000000000000" pitchFamily="2" charset="2"/>
              </a:rPr>
              <a:t>– </a:t>
            </a:r>
            <a:r>
              <a:rPr lang="cs-CZ" dirty="0" err="1">
                <a:sym typeface="Wingdings" panose="05000000000000000000" pitchFamily="2" charset="2"/>
              </a:rPr>
              <a:t>for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example</a:t>
            </a:r>
            <a:r>
              <a:rPr lang="cs-CZ" dirty="0">
                <a:sym typeface="Wingdings" panose="05000000000000000000" pitchFamily="2" charset="2"/>
              </a:rPr>
              <a:t> - </a:t>
            </a:r>
            <a:r>
              <a:rPr lang="en-US" dirty="0">
                <a:sym typeface="Wingdings" panose="05000000000000000000" pitchFamily="2" charset="2"/>
              </a:rPr>
              <a:t>Adverse </a:t>
            </a:r>
            <a:r>
              <a:rPr lang="cs-CZ" dirty="0">
                <a:sym typeface="Wingdings" panose="05000000000000000000" pitchFamily="2" charset="2"/>
              </a:rPr>
              <a:t>Outcome Pathways, (</a:t>
            </a:r>
            <a:r>
              <a:rPr lang="cs-CZ" dirty="0" err="1">
                <a:sym typeface="Wingdings" panose="05000000000000000000" pitchFamily="2" charset="2"/>
              </a:rPr>
              <a:t>AOPs</a:t>
            </a:r>
            <a:r>
              <a:rPr lang="cs-CZ" dirty="0">
                <a:sym typeface="Wingdings" panose="05000000000000000000" pitchFamily="2" charset="2"/>
              </a:rPr>
              <a:t>) and mathematical models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The paradigm shift is strongly promoted by fluential players – OECD, US EPA, European Commission (example shown – OECD AOPWiki)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Also in line with minimizing use of animals and implementation of „3R“ policies (examples shown)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Toxicological predictions = computational (AI) models are becoming more and more advanced 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98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11163" y="533400"/>
            <a:ext cx="8420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0FF"/>
                </a:solidFill>
                <a:latin typeface="Calibri" pitchFamily="34" charset="0"/>
              </a:rPr>
              <a:t>3Rs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676400"/>
            <a:ext cx="3101975" cy="4660900"/>
            <a:chOff x="3048000" y="1676400"/>
            <a:chExt cx="3102616" cy="4660900"/>
          </a:xfrm>
        </p:grpSpPr>
        <p:pic>
          <p:nvPicPr>
            <p:cNvPr id="15377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399" y="16764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676400"/>
              <a:ext cx="1413518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241" y="5384800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099" y="27813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1" y="27813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4572315" y="3848100"/>
              <a:ext cx="0" cy="106680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21" name="TextBox 27"/>
            <p:cNvSpPr txBox="1">
              <a:spLocks noChangeArrowheads="1"/>
            </p:cNvSpPr>
            <p:nvPr/>
          </p:nvSpPr>
          <p:spPr bwMode="auto">
            <a:xfrm>
              <a:off x="3302052" y="4791075"/>
              <a:ext cx="2537349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EDUCTION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34100" y="1541463"/>
            <a:ext cx="2951163" cy="5240337"/>
            <a:chOff x="6096000" y="1567544"/>
            <a:chExt cx="2950981" cy="5239655"/>
          </a:xfrm>
        </p:grpSpPr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7670703" y="3200868"/>
              <a:ext cx="0" cy="106666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12" name="TextBox 19"/>
            <p:cNvSpPr txBox="1">
              <a:spLocks noChangeArrowheads="1"/>
            </p:cNvSpPr>
            <p:nvPr/>
          </p:nvSpPr>
          <p:spPr bwMode="auto">
            <a:xfrm>
              <a:off x="6400781" y="4267530"/>
              <a:ext cx="2536669" cy="6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EFINEMENT</a:t>
              </a:r>
            </a:p>
          </p:txBody>
        </p:sp>
        <p:pic>
          <p:nvPicPr>
            <p:cNvPr id="1537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321" y="1567544"/>
              <a:ext cx="1693925" cy="186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953000"/>
              <a:ext cx="2950981" cy="185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4800" y="1752600"/>
            <a:ext cx="3365500" cy="4959350"/>
            <a:chOff x="304800" y="1752600"/>
            <a:chExt cx="3365448" cy="4959580"/>
          </a:xfrm>
        </p:grpSpPr>
        <p:grpSp>
          <p:nvGrpSpPr>
            <p:cNvPr id="15367" name="Group 5"/>
            <p:cNvGrpSpPr>
              <a:grpSpLocks/>
            </p:cNvGrpSpPr>
            <p:nvPr/>
          </p:nvGrpSpPr>
          <p:grpSpPr bwMode="auto">
            <a:xfrm>
              <a:off x="304800" y="1752600"/>
              <a:ext cx="2743200" cy="4953000"/>
              <a:chOff x="304800" y="1752600"/>
              <a:chExt cx="2743200" cy="4953000"/>
            </a:xfrm>
          </p:grpSpPr>
          <p:pic>
            <p:nvPicPr>
              <p:cNvPr id="15369" name="Picture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742" y="1752600"/>
                <a:ext cx="1927658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0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4876800"/>
                <a:ext cx="24384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1446196" y="3314773"/>
                <a:ext cx="0" cy="1066850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21525" name="TextBox 24"/>
              <p:cNvSpPr txBox="1">
                <a:spLocks noChangeArrowheads="1"/>
              </p:cNvSpPr>
              <p:nvPr/>
            </p:nvSpPr>
            <p:spPr bwMode="auto">
              <a:xfrm>
                <a:off x="358774" y="4278430"/>
                <a:ext cx="2689184" cy="646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0000FF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R</a:t>
                </a:r>
                <a:r>
                  <a:rPr lang="en-US" sz="2000" b="1" dirty="0">
                    <a:solidFill>
                      <a:srgbClr val="0000FF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EPLACEMENT</a:t>
                </a:r>
              </a:p>
            </p:txBody>
          </p:sp>
        </p:grpSp>
        <p:pic>
          <p:nvPicPr>
            <p:cNvPr id="15368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346" y="4819337"/>
              <a:ext cx="975902" cy="189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179512" y="116632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Alternatives</a:t>
            </a:r>
            <a:r>
              <a:rPr lang="cs-CZ" dirty="0"/>
              <a:t>“ to toxicity </a:t>
            </a:r>
            <a:r>
              <a:rPr lang="cs-CZ" dirty="0" err="1"/>
              <a:t>testing</a:t>
            </a:r>
            <a:r>
              <a:rPr lang="cs-CZ" dirty="0"/>
              <a:t> … 3R </a:t>
            </a:r>
            <a:r>
              <a:rPr lang="cs-CZ" dirty="0" err="1"/>
              <a:t>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722020" cy="16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16024" y="211287"/>
            <a:ext cx="94685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Policies on 3Rs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63687" cy="115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685958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 cstate="print"/>
          <a:srcRect l="25238" t="19810" r="30476" b="14667"/>
          <a:stretch>
            <a:fillRect/>
          </a:stretch>
        </p:blipFill>
        <p:spPr bwMode="auto">
          <a:xfrm>
            <a:off x="1447800" y="762000"/>
            <a:ext cx="6553200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Obdélník 4"/>
          <p:cNvSpPr>
            <a:spLocks noChangeArrowheads="1"/>
          </p:cNvSpPr>
          <p:nvPr/>
        </p:nvSpPr>
        <p:spPr bwMode="auto">
          <a:xfrm>
            <a:off x="7315200" y="29718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89" name="Obdélník 5"/>
          <p:cNvSpPr>
            <a:spLocks noChangeArrowheads="1"/>
          </p:cNvSpPr>
          <p:nvPr/>
        </p:nvSpPr>
        <p:spPr bwMode="auto">
          <a:xfrm>
            <a:off x="7315200" y="3657600"/>
            <a:ext cx="609600" cy="1524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0" name="Obdélník 6"/>
          <p:cNvSpPr>
            <a:spLocks noChangeArrowheads="1"/>
          </p:cNvSpPr>
          <p:nvPr/>
        </p:nvSpPr>
        <p:spPr bwMode="auto">
          <a:xfrm>
            <a:off x="7315200" y="38862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1" name="Obdélník 7"/>
          <p:cNvSpPr>
            <a:spLocks noChangeArrowheads="1"/>
          </p:cNvSpPr>
          <p:nvPr/>
        </p:nvSpPr>
        <p:spPr bwMode="auto">
          <a:xfrm>
            <a:off x="7315200" y="55626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Use of </a:t>
            </a:r>
            <a:r>
              <a:rPr lang="cs-CZ" dirty="0" err="1">
                <a:solidFill>
                  <a:schemeClr val="tx1"/>
                </a:solidFill>
              </a:rPr>
              <a:t>animals</a:t>
            </a:r>
            <a:r>
              <a:rPr lang="cs-CZ" dirty="0">
                <a:solidFill>
                  <a:schemeClr val="tx1"/>
                </a:solidFill>
              </a:rPr>
              <a:t> in EU (2011) 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449888"/>
            <a:ext cx="7701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&gt;60 3Rs Tests submitted to ECVAM since 2008 (update 01/2015)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validated or ongoing validation =&gt; </a:t>
            </a:r>
            <a:r>
              <a:rPr lang="en-US" altLang="en-US" sz="2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Prioritisation</a:t>
            </a: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AD71A-D8A2-47C8-B47C-2E27F9A5C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1" t="12385" r="16926" b="849"/>
          <a:stretch/>
        </p:blipFill>
        <p:spPr>
          <a:xfrm>
            <a:off x="2555776" y="550768"/>
            <a:ext cx="6154254" cy="48170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D29507-1B5B-4A1A-83B3-4361BA9CEDAD}"/>
              </a:ext>
            </a:extLst>
          </p:cNvPr>
          <p:cNvSpPr/>
          <p:nvPr/>
        </p:nvSpPr>
        <p:spPr>
          <a:xfrm>
            <a:off x="179512" y="98170"/>
            <a:ext cx="32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https://tsar.jrc.ec.europa.eu/</a:t>
            </a:r>
          </a:p>
        </p:txBody>
      </p:sp>
    </p:spTree>
    <p:extLst>
      <p:ext uri="{BB962C8B-B14F-4D97-AF65-F5344CB8AC3E}">
        <p14:creationId xmlns:p14="http://schemas.microsoft.com/office/powerpoint/2010/main" val="810004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6" name="AutoShape 4"/>
          <p:cNvSpPr>
            <a:spLocks noChangeArrowheads="1"/>
          </p:cNvSpPr>
          <p:nvPr/>
        </p:nvSpPr>
        <p:spPr bwMode="auto">
          <a:xfrm>
            <a:off x="609600" y="1484313"/>
            <a:ext cx="8458200" cy="3810000"/>
          </a:xfrm>
          <a:prstGeom prst="curvedUpArrow">
            <a:avLst>
              <a:gd name="adj1" fmla="val 29695"/>
              <a:gd name="adj2" fmla="val 52988"/>
              <a:gd name="adj3" fmla="val 22384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0200" y="4303713"/>
            <a:ext cx="3886200" cy="1187450"/>
            <a:chOff x="1600200" y="4303713"/>
            <a:chExt cx="3886200" cy="1187450"/>
          </a:xfrm>
        </p:grpSpPr>
        <p:sp>
          <p:nvSpPr>
            <p:cNvPr id="22555" name="Rectangle 5"/>
            <p:cNvSpPr>
              <a:spLocks noChangeArrowheads="1"/>
            </p:cNvSpPr>
            <p:nvPr/>
          </p:nvSpPr>
          <p:spPr bwMode="auto">
            <a:xfrm>
              <a:off x="3657600" y="50657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Validation</a:t>
              </a:r>
            </a:p>
          </p:txBody>
        </p:sp>
        <p:sp>
          <p:nvSpPr>
            <p:cNvPr id="22556" name="Rectangle 6"/>
            <p:cNvSpPr>
              <a:spLocks noChangeArrowheads="1"/>
            </p:cNvSpPr>
            <p:nvPr/>
          </p:nvSpPr>
          <p:spPr bwMode="auto">
            <a:xfrm>
              <a:off x="1600200" y="4303713"/>
              <a:ext cx="1828800" cy="42386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Prevalidation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1000" y="2398713"/>
            <a:ext cx="2286000" cy="1339850"/>
            <a:chOff x="381000" y="2398713"/>
            <a:chExt cx="2286000" cy="1339850"/>
          </a:xfrm>
        </p:grpSpPr>
        <p:sp>
          <p:nvSpPr>
            <p:cNvPr id="22553" name="Rectangle 7"/>
            <p:cNvSpPr>
              <a:spLocks noChangeArrowheads="1"/>
            </p:cNvSpPr>
            <p:nvPr/>
          </p:nvSpPr>
          <p:spPr bwMode="auto">
            <a:xfrm>
              <a:off x="838200" y="33131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Development</a:t>
              </a:r>
            </a:p>
          </p:txBody>
        </p:sp>
        <p:sp>
          <p:nvSpPr>
            <p:cNvPr id="22554" name="Rectangle 9"/>
            <p:cNvSpPr>
              <a:spLocks noChangeArrowheads="1"/>
            </p:cNvSpPr>
            <p:nvPr/>
          </p:nvSpPr>
          <p:spPr bwMode="auto">
            <a:xfrm>
              <a:off x="381000" y="23987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Research</a:t>
              </a: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38800" y="2474913"/>
            <a:ext cx="3352800" cy="2498725"/>
            <a:chOff x="5638800" y="2474913"/>
            <a:chExt cx="3352800" cy="2498725"/>
          </a:xfrm>
        </p:grpSpPr>
        <p:sp>
          <p:nvSpPr>
            <p:cNvPr id="22550" name="Rectangle 8"/>
            <p:cNvSpPr>
              <a:spLocks noChangeArrowheads="1"/>
            </p:cNvSpPr>
            <p:nvPr/>
          </p:nvSpPr>
          <p:spPr bwMode="auto">
            <a:xfrm>
              <a:off x="5638800" y="4227513"/>
              <a:ext cx="1828800" cy="74612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Independent Review</a:t>
              </a:r>
            </a:p>
          </p:txBody>
        </p:sp>
        <p:sp>
          <p:nvSpPr>
            <p:cNvPr id="22551" name="Rectangle 10"/>
            <p:cNvSpPr>
              <a:spLocks noChangeArrowheads="1"/>
            </p:cNvSpPr>
            <p:nvPr/>
          </p:nvSpPr>
          <p:spPr bwMode="auto">
            <a:xfrm>
              <a:off x="6781800" y="2474913"/>
              <a:ext cx="2209800" cy="423862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Implementation</a:t>
              </a:r>
            </a:p>
          </p:txBody>
        </p:sp>
        <p:sp>
          <p:nvSpPr>
            <p:cNvPr id="22552" name="Rectangle 11"/>
            <p:cNvSpPr>
              <a:spLocks noChangeArrowheads="1"/>
            </p:cNvSpPr>
            <p:nvPr/>
          </p:nvSpPr>
          <p:spPr bwMode="auto">
            <a:xfrm>
              <a:off x="6477000" y="3236913"/>
              <a:ext cx="1828800" cy="74612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Regulatory Acceptance</a:t>
              </a:r>
            </a:p>
          </p:txBody>
        </p:sp>
      </p:grpSp>
      <p:sp>
        <p:nvSpPr>
          <p:cNvPr id="22534" name="Line 14"/>
          <p:cNvSpPr>
            <a:spLocks noChangeShapeType="1"/>
          </p:cNvSpPr>
          <p:nvPr/>
        </p:nvSpPr>
        <p:spPr bwMode="auto">
          <a:xfrm>
            <a:off x="4572000" y="4652963"/>
            <a:ext cx="0" cy="3603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15"/>
          <p:cNvSpPr>
            <a:spLocks noChangeShapeType="1"/>
          </p:cNvSpPr>
          <p:nvPr/>
        </p:nvSpPr>
        <p:spPr bwMode="auto">
          <a:xfrm flipV="1">
            <a:off x="5103813" y="3429000"/>
            <a:ext cx="1262062" cy="4318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7"/>
          <p:cNvSpPr>
            <a:spLocks noChangeShapeType="1"/>
          </p:cNvSpPr>
          <p:nvPr/>
        </p:nvSpPr>
        <p:spPr bwMode="auto">
          <a:xfrm flipH="1">
            <a:off x="3706813" y="4437063"/>
            <a:ext cx="360362" cy="1444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9"/>
          <p:cNvSpPr>
            <a:spLocks noChangeShapeType="1"/>
          </p:cNvSpPr>
          <p:nvPr/>
        </p:nvSpPr>
        <p:spPr bwMode="auto">
          <a:xfrm>
            <a:off x="5103813" y="4221163"/>
            <a:ext cx="431800" cy="2159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20"/>
          <p:cNvSpPr>
            <a:spLocks noChangeShapeType="1"/>
          </p:cNvSpPr>
          <p:nvPr/>
        </p:nvSpPr>
        <p:spPr bwMode="auto">
          <a:xfrm flipH="1" flipV="1">
            <a:off x="2976563" y="3429000"/>
            <a:ext cx="995362" cy="4318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TextBox 29"/>
          <p:cNvSpPr txBox="1">
            <a:spLocks noChangeArrowheads="1"/>
          </p:cNvSpPr>
          <p:nvPr/>
        </p:nvSpPr>
        <p:spPr bwMode="auto">
          <a:xfrm>
            <a:off x="204788" y="549275"/>
            <a:ext cx="8739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Methods – R&amp;D to Implementation</a:t>
            </a:r>
          </a:p>
        </p:txBody>
      </p:sp>
      <p:pic>
        <p:nvPicPr>
          <p:cNvPr id="2254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773363"/>
            <a:ext cx="2209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ZoneTexte 3"/>
          <p:cNvSpPr txBox="1">
            <a:spLocks noChangeArrowheads="1"/>
          </p:cNvSpPr>
          <p:nvPr/>
        </p:nvSpPr>
        <p:spPr bwMode="auto">
          <a:xfrm>
            <a:off x="7740650" y="4543425"/>
            <a:ext cx="113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en-US" b="1"/>
              <a:t>ESAC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53988" y="4437063"/>
            <a:ext cx="2924175" cy="2025650"/>
            <a:chOff x="153988" y="4437063"/>
            <a:chExt cx="2924175" cy="2025650"/>
          </a:xfrm>
        </p:grpSpPr>
        <p:sp>
          <p:nvSpPr>
            <p:cNvPr id="1083394" name="Oval 2"/>
            <p:cNvSpPr>
              <a:spLocks noChangeArrowheads="1"/>
            </p:cNvSpPr>
            <p:nvPr/>
          </p:nvSpPr>
          <p:spPr bwMode="auto">
            <a:xfrm>
              <a:off x="404813" y="4752975"/>
              <a:ext cx="1219200" cy="836613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charset="0"/>
                  <a:cs typeface="ＭＳ Ｐゴシック" charset="0"/>
                </a:rPr>
                <a:t>Industry</a:t>
              </a:r>
            </a:p>
          </p:txBody>
        </p:sp>
        <p:sp>
          <p:nvSpPr>
            <p:cNvPr id="1083395" name="Oval 3"/>
            <p:cNvSpPr>
              <a:spLocks noChangeArrowheads="1"/>
            </p:cNvSpPr>
            <p:nvPr/>
          </p:nvSpPr>
          <p:spPr bwMode="auto">
            <a:xfrm>
              <a:off x="762000" y="5446713"/>
              <a:ext cx="1219200" cy="838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pitchFamily="-105" charset="-128"/>
                </a:rPr>
                <a:t>Regulators</a:t>
              </a:r>
              <a:endParaRPr lang="en-GB">
                <a:latin typeface="Arial" charset="0"/>
                <a:ea typeface="ＭＳ Ｐゴシック" pitchFamily="-105" charset="-128"/>
              </a:endParaRPr>
            </a:p>
          </p:txBody>
        </p:sp>
        <p:sp>
          <p:nvSpPr>
            <p:cNvPr id="1083405" name="Oval 13"/>
            <p:cNvSpPr>
              <a:spLocks noChangeArrowheads="1"/>
            </p:cNvSpPr>
            <p:nvPr/>
          </p:nvSpPr>
          <p:spPr bwMode="auto">
            <a:xfrm>
              <a:off x="1403350" y="4918075"/>
              <a:ext cx="1219200" cy="838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pitchFamily="-105" charset="-128"/>
                </a:rPr>
                <a:t>Academia</a:t>
              </a:r>
              <a:endParaRPr lang="en-GB">
                <a:latin typeface="Arial" charset="0"/>
                <a:ea typeface="ＭＳ Ｐゴシック" pitchFamily="-105" charset="-128"/>
              </a:endParaRPr>
            </a:p>
          </p:txBody>
        </p:sp>
        <p:sp>
          <p:nvSpPr>
            <p:cNvPr id="22548" name="ZoneTexte 21"/>
            <p:cNvSpPr txBox="1">
              <a:spLocks noChangeArrowheads="1"/>
            </p:cNvSpPr>
            <p:nvPr/>
          </p:nvSpPr>
          <p:spPr bwMode="auto">
            <a:xfrm>
              <a:off x="1947863" y="6092825"/>
              <a:ext cx="1130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en-US" b="1"/>
                <a:t>PARERE</a:t>
              </a:r>
            </a:p>
          </p:txBody>
        </p:sp>
        <p:sp>
          <p:nvSpPr>
            <p:cNvPr id="22549" name="ZoneTexte 22"/>
            <p:cNvSpPr txBox="1">
              <a:spLocks noChangeArrowheads="1"/>
            </p:cNvSpPr>
            <p:nvPr/>
          </p:nvSpPr>
          <p:spPr bwMode="auto">
            <a:xfrm>
              <a:off x="153988" y="4437063"/>
              <a:ext cx="11303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en-US" b="1"/>
                <a:t>ESTAF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92850" y="5491163"/>
            <a:ext cx="266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en-US" b="1" dirty="0" err="1">
                <a:solidFill>
                  <a:srgbClr val="FF0000"/>
                </a:solidFill>
                <a:latin typeface="American Typewriter" pitchFamily="-105" charset="0"/>
              </a:rPr>
              <a:t>Demanding</a:t>
            </a:r>
            <a:r>
              <a:rPr lang="cs-CZ" altLang="en-US" b="1" dirty="0">
                <a:solidFill>
                  <a:srgbClr val="FF0000"/>
                </a:solidFill>
                <a:latin typeface="American Typewriter" pitchFamily="-105" charset="0"/>
              </a:rPr>
              <a:t> </a:t>
            </a:r>
            <a:r>
              <a:rPr lang="cs-CZ" altLang="en-US" b="1" dirty="0" err="1">
                <a:solidFill>
                  <a:srgbClr val="FF0000"/>
                </a:solidFill>
                <a:latin typeface="American Typewriter" pitchFamily="-105" charset="0"/>
              </a:rPr>
              <a:t>process</a:t>
            </a:r>
            <a:r>
              <a:rPr lang="cs-CZ" altLang="en-US" b="1" dirty="0">
                <a:solidFill>
                  <a:srgbClr val="FF0000"/>
                </a:solidFill>
                <a:latin typeface="American Typewriter" pitchFamily="-105" charset="0"/>
              </a:rPr>
              <a:t>:</a:t>
            </a:r>
            <a:br>
              <a:rPr lang="cs-CZ" altLang="en-US" b="1" dirty="0">
                <a:solidFill>
                  <a:srgbClr val="FF0000"/>
                </a:solidFill>
                <a:latin typeface="American Typewriter" pitchFamily="-105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American Typewriter" pitchFamily="-105" charset="0"/>
              </a:rPr>
              <a:t>7-8 YEARS</a:t>
            </a:r>
          </a:p>
        </p:txBody>
      </p:sp>
    </p:spTree>
    <p:extLst>
      <p:ext uri="{BB962C8B-B14F-4D97-AF65-F5344CB8AC3E}">
        <p14:creationId xmlns:p14="http://schemas.microsoft.com/office/powerpoint/2010/main" val="187727897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 err="1">
                <a:solidFill>
                  <a:srgbClr val="FF3300"/>
                </a:solidFill>
              </a:rPr>
              <a:t>COMPUTATIONAL</a:t>
            </a:r>
            <a:r>
              <a:rPr lang="cs-CZ" altLang="en-US" sz="4000" b="1" dirty="0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>
                <a:solidFill>
                  <a:srgbClr val="FF3300"/>
                </a:solidFill>
              </a:rPr>
              <a:t>(</a:t>
            </a:r>
            <a:r>
              <a:rPr lang="cs-CZ" altLang="en-US" sz="4000" b="1" dirty="0" err="1">
                <a:solidFill>
                  <a:srgbClr val="FF3300"/>
                </a:solidFill>
              </a:rPr>
              <a:t>ECO</a:t>
            </a:r>
            <a:r>
              <a:rPr lang="cs-CZ" altLang="en-US" sz="4000" b="1" dirty="0">
                <a:solidFill>
                  <a:srgbClr val="FF3300"/>
                </a:solidFill>
              </a:rPr>
              <a:t>)</a:t>
            </a:r>
            <a:r>
              <a:rPr lang="cs-CZ" altLang="en-US" sz="4000" b="1" dirty="0" err="1">
                <a:solidFill>
                  <a:srgbClr val="FF3300"/>
                </a:solidFill>
              </a:rPr>
              <a:t>TOXICOLOGY</a:t>
            </a:r>
            <a:endParaRPr lang="cs-CZ" altLang="en-US" sz="2800" i="1" dirty="0">
              <a:solidFill>
                <a:srgbClr val="FF33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79941" y="3933056"/>
            <a:ext cx="9364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7152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PBPK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models</a:t>
            </a:r>
            <a:endParaRPr lang="cs-CZ" altLang="en-US" dirty="0">
              <a:solidFill>
                <a:schemeClr val="tx1"/>
              </a:solidFill>
            </a:endParaRPr>
          </a:p>
        </p:txBody>
      </p:sp>
      <p:sp>
        <p:nvSpPr>
          <p:cNvPr id="90115" name="TextovéPole 12"/>
          <p:cNvSpPr txBox="1">
            <a:spLocks noChangeArrowheads="1"/>
          </p:cNvSpPr>
          <p:nvPr/>
        </p:nvSpPr>
        <p:spPr bwMode="auto">
          <a:xfrm>
            <a:off x="250825" y="1125538"/>
            <a:ext cx="641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PBPK (PBTK)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Physiologically based pharmacokinetic (toxicokinetic) models</a:t>
            </a:r>
          </a:p>
        </p:txBody>
      </p:sp>
      <p:pic>
        <p:nvPicPr>
          <p:cNvPr id="90116" name="Picture 2" descr="http://upload.wikimedia.org/wikipedia/en/thumb/2/22/WholeBody_wiki.svg/220px-WholeBody_wiki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0955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4" descr="https://encrypted-tbn0.gstatic.com/images?q=tbn:ANd9GcS1Xr-zyM_wH8apSCpkALlZltgIBwQ4IcylkdluXxtRsQNmocsq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388778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ovéPole 6"/>
          <p:cNvSpPr txBox="1">
            <a:spLocks noChangeArrowheads="1"/>
          </p:cNvSpPr>
          <p:nvPr/>
        </p:nvSpPr>
        <p:spPr bwMode="auto">
          <a:xfrm>
            <a:off x="6588125" y="1989138"/>
            <a:ext cx="2312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Fragmentation of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 complex systém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to „boxes“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All Processes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described by arrows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(mathematical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equations)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r>
              <a:rPr lang="cs-CZ" altLang="en-US" dirty="0">
                <a:solidFill>
                  <a:schemeClr val="tx1"/>
                </a:solidFill>
              </a:rPr>
              <a:t> – </a:t>
            </a:r>
            <a:r>
              <a:rPr lang="cs-CZ" altLang="en-US" dirty="0" err="1">
                <a:solidFill>
                  <a:schemeClr val="tx1"/>
                </a:solidFill>
              </a:rPr>
              <a:t>computational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toxicology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for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EDCs</a:t>
            </a:r>
            <a:endParaRPr lang="cs-CZ" altLang="en-US" dirty="0">
              <a:solidFill>
                <a:schemeClr val="tx1"/>
              </a:solidFill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167" r="18558" b="34035"/>
          <a:stretch>
            <a:fillRect/>
          </a:stretch>
        </p:blipFill>
        <p:spPr bwMode="auto">
          <a:xfrm>
            <a:off x="107950" y="1196975"/>
            <a:ext cx="8891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56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5714" r="25250" b="34880"/>
          <a:stretch>
            <a:fillRect/>
          </a:stretch>
        </p:blipFill>
        <p:spPr bwMode="auto">
          <a:xfrm>
            <a:off x="1187450" y="1052513"/>
            <a:ext cx="7488238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Li </a:t>
            </a:r>
            <a:r>
              <a:rPr lang="cs-CZ" altLang="en-US" dirty="0">
                <a:solidFill>
                  <a:schemeClr val="tx1"/>
                </a:solidFill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2011</a:t>
            </a:r>
            <a:r>
              <a:rPr lang="cs-CZ" altLang="en-US" dirty="0">
                <a:solidFill>
                  <a:schemeClr val="tx1"/>
                </a:solidFill>
              </a:rPr>
              <a:t>) </a:t>
            </a:r>
            <a:r>
              <a:rPr lang="cs-CZ" altLang="en-US" dirty="0" err="1">
                <a:solidFill>
                  <a:schemeClr val="tx1"/>
                </a:solidFill>
              </a:rPr>
              <a:t>BMC</a:t>
            </a:r>
            <a:r>
              <a:rPr lang="cs-CZ" altLang="en-US" dirty="0">
                <a:solidFill>
                  <a:schemeClr val="tx1"/>
                </a:solidFill>
              </a:rPr>
              <a:t> Systems Biology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19167" r="29579" b="12434"/>
          <a:stretch>
            <a:fillRect/>
          </a:stretch>
        </p:blipFill>
        <p:spPr bwMode="auto">
          <a:xfrm>
            <a:off x="107950" y="1052513"/>
            <a:ext cx="13684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ovéPole 4"/>
          <p:cNvSpPr txBox="1">
            <a:spLocks noChangeArrowheads="1"/>
          </p:cNvSpPr>
          <p:nvPr/>
        </p:nvSpPr>
        <p:spPr bwMode="auto">
          <a:xfrm>
            <a:off x="195263" y="2997200"/>
            <a:ext cx="1352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Conceptual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model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92166" name="TextovéPole 8"/>
          <p:cNvSpPr txBox="1">
            <a:spLocks noChangeArrowheads="1"/>
          </p:cNvSpPr>
          <p:nvPr/>
        </p:nvSpPr>
        <p:spPr bwMode="auto">
          <a:xfrm>
            <a:off x="6804025" y="1196975"/>
            <a:ext cx="23415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EE2 – ethinylestradiol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ER, AR atd. – receptors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VTG – vitellogenin</a:t>
            </a:r>
            <a:br>
              <a:rPr lang="cs-CZ" altLang="en-US" sz="1600">
                <a:solidFill>
                  <a:srgbClr val="FF0000"/>
                </a:solidFill>
              </a:rPr>
            </a:br>
            <a:r>
              <a:rPr lang="cs-CZ" altLang="en-US" sz="1600">
                <a:solidFill>
                  <a:srgbClr val="FF0000"/>
                </a:solidFill>
              </a:rPr>
              <a:t>(marker of toxicity)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Arrows – differential</a:t>
            </a:r>
            <a:br>
              <a:rPr lang="cs-CZ" altLang="en-US" sz="1600" i="1">
                <a:solidFill>
                  <a:schemeClr val="tx1"/>
                </a:solidFill>
              </a:rPr>
            </a:br>
            <a:r>
              <a:rPr lang="cs-CZ" altLang="en-US" sz="1600" i="1">
                <a:solidFill>
                  <a:schemeClr val="tx1"/>
                </a:solidFill>
              </a:rPr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3938692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Li </a:t>
            </a:r>
            <a:r>
              <a:rPr lang="cs-CZ" altLang="en-US" dirty="0">
                <a:solidFill>
                  <a:schemeClr val="tx1"/>
                </a:solidFill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2011</a:t>
            </a:r>
            <a:r>
              <a:rPr lang="cs-CZ" altLang="en-US" dirty="0">
                <a:solidFill>
                  <a:schemeClr val="tx1"/>
                </a:solidFill>
              </a:rPr>
              <a:t>) </a:t>
            </a:r>
            <a:r>
              <a:rPr lang="cs-CZ" altLang="en-US" dirty="0" err="1">
                <a:solidFill>
                  <a:schemeClr val="tx1"/>
                </a:solidFill>
              </a:rPr>
              <a:t>BMC</a:t>
            </a:r>
            <a:r>
              <a:rPr lang="cs-CZ" altLang="en-US" dirty="0">
                <a:solidFill>
                  <a:schemeClr val="tx1"/>
                </a:solidFill>
              </a:rPr>
              <a:t> Systems Biology</a:t>
            </a:r>
          </a:p>
        </p:txBody>
      </p:sp>
      <p:sp>
        <p:nvSpPr>
          <p:cNvPr id="93187" name="TextovéPole 8"/>
          <p:cNvSpPr txBox="1">
            <a:spLocks noChangeArrowheads="1"/>
          </p:cNvSpPr>
          <p:nvPr/>
        </p:nvSpPr>
        <p:spPr bwMode="auto">
          <a:xfrm>
            <a:off x="6948488" y="1196975"/>
            <a:ext cx="1984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Results: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MODELLED (white)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MEASURED (grey)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rgbClr val="FF0000"/>
                </a:solidFill>
              </a:rPr>
              <a:t>…good comparable</a:t>
            </a:r>
            <a:endParaRPr lang="cs-CZ" altLang="en-US" sz="1600" i="1">
              <a:solidFill>
                <a:schemeClr val="tx1"/>
              </a:solidFill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2" t="22046" r="44429" b="15315"/>
          <a:stretch>
            <a:fillRect/>
          </a:stretch>
        </p:blipFill>
        <p:spPr bwMode="auto">
          <a:xfrm>
            <a:off x="2268538" y="1052513"/>
            <a:ext cx="460692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6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1520" y="908720"/>
            <a:ext cx="864871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>
                <a:solidFill>
                  <a:srgbClr val="FF0000"/>
                </a:solidFill>
              </a:rPr>
              <a:t>Current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r>
              <a:rPr lang="cs-CZ" sz="4400" b="1" dirty="0" err="1">
                <a:solidFill>
                  <a:srgbClr val="FF0000"/>
                </a:solidFill>
              </a:rPr>
              <a:t>approaches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br>
              <a:rPr lang="cs-CZ" sz="4400" b="1" dirty="0">
                <a:solidFill>
                  <a:srgbClr val="FF0000"/>
                </a:solidFill>
              </a:rPr>
            </a:br>
            <a:r>
              <a:rPr lang="cs-CZ" sz="3600" dirty="0"/>
              <a:t>	(</a:t>
            </a:r>
            <a:r>
              <a:rPr lang="cs-CZ" sz="3600" dirty="0" err="1"/>
              <a:t>black</a:t>
            </a:r>
            <a:r>
              <a:rPr lang="cs-CZ" sz="3600" dirty="0"/>
              <a:t> box of </a:t>
            </a:r>
            <a:r>
              <a:rPr lang="cs-CZ" sz="3600" dirty="0" err="1"/>
              <a:t>apical</a:t>
            </a:r>
            <a:r>
              <a:rPr lang="cs-CZ" sz="3600" dirty="0"/>
              <a:t> </a:t>
            </a:r>
            <a:r>
              <a:rPr lang="cs-CZ" sz="3600" dirty="0" err="1"/>
              <a:t>endoints</a:t>
            </a:r>
            <a:r>
              <a:rPr lang="cs-CZ" sz="3600" dirty="0"/>
              <a:t>)</a:t>
            </a:r>
          </a:p>
          <a:p>
            <a:endParaRPr lang="cs-CZ" sz="3600" dirty="0"/>
          </a:p>
          <a:p>
            <a:pPr algn="ctr"/>
            <a:r>
              <a:rPr lang="cs-CZ" sz="3600" dirty="0" err="1"/>
              <a:t>vs</a:t>
            </a:r>
            <a:endParaRPr lang="cs-CZ" sz="3600" dirty="0"/>
          </a:p>
          <a:p>
            <a:r>
              <a:rPr lang="cs-CZ" sz="4400" b="1" dirty="0" err="1">
                <a:solidFill>
                  <a:srgbClr val="FF0000"/>
                </a:solidFill>
              </a:rPr>
              <a:t>Future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br>
              <a:rPr lang="cs-CZ" sz="3600" dirty="0"/>
            </a:br>
            <a:r>
              <a:rPr lang="cs-CZ" sz="3600" dirty="0"/>
              <a:t>	(</a:t>
            </a:r>
            <a:r>
              <a:rPr lang="cs-CZ" sz="3600" dirty="0" err="1"/>
              <a:t>mechanistic</a:t>
            </a:r>
            <a:r>
              <a:rPr lang="cs-CZ" sz="3600" dirty="0"/>
              <a:t> </a:t>
            </a:r>
            <a:r>
              <a:rPr lang="cs-CZ" sz="3600" dirty="0" err="1"/>
              <a:t>understanding</a:t>
            </a:r>
            <a:r>
              <a:rPr lang="cs-CZ" sz="3600" dirty="0"/>
              <a:t> </a:t>
            </a:r>
            <a:r>
              <a:rPr lang="en-US" sz="3600" dirty="0"/>
              <a:t>&amp; </a:t>
            </a:r>
            <a:r>
              <a:rPr lang="en-US" sz="3600" dirty="0" err="1"/>
              <a:t>AOPs</a:t>
            </a:r>
            <a:r>
              <a:rPr lang="cs-CZ" sz="3600" dirty="0"/>
              <a:t>)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2875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1430" r="11071" b="13428"/>
          <a:stretch/>
        </p:blipFill>
        <p:spPr bwMode="auto">
          <a:xfrm>
            <a:off x="72008" y="1143000"/>
            <a:ext cx="8892480" cy="517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92864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journals.plos.org/ploscompbiol/article/figure/image?size=large&amp;id=10.1371/journal.pcbi.1004874.g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392488" cy="57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24536" y="1024275"/>
            <a:ext cx="4211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 1. The </a:t>
            </a:r>
            <a:r>
              <a:rPr lang="en-GB" sz="1600" dirty="0" err="1"/>
              <a:t>HPOL</a:t>
            </a:r>
            <a:r>
              <a:rPr lang="en-GB" sz="1600" dirty="0"/>
              <a:t> </a:t>
            </a:r>
            <a:r>
              <a:rPr lang="en-GB" sz="1600" dirty="0" err="1"/>
              <a:t>signaling</a:t>
            </a:r>
            <a:r>
              <a:rPr lang="en-GB" sz="1600" dirty="0"/>
              <a:t> network in rainbow trout as formulated in our model.</a:t>
            </a:r>
            <a:endParaRPr lang="cs-CZ" sz="1600" dirty="0"/>
          </a:p>
          <a:p>
            <a:endParaRPr lang="cs-CZ" sz="1600" dirty="0"/>
          </a:p>
          <a:p>
            <a:r>
              <a:rPr lang="en-GB" sz="1200" dirty="0"/>
              <a:t> Arrows and symbols on graph follow </a:t>
            </a:r>
            <a:r>
              <a:rPr lang="en-GB" sz="1200" dirty="0" err="1"/>
              <a:t>CellDesigner</a:t>
            </a:r>
            <a:r>
              <a:rPr lang="en-GB" sz="1200" dirty="0"/>
              <a:t> vs. 4.4 notation (</a:t>
            </a:r>
            <a:r>
              <a:rPr lang="en-GB" sz="1200" dirty="0">
                <a:hlinkClick r:id="rId4"/>
              </a:rPr>
              <a:t>www.celldesigner.org</a:t>
            </a:r>
            <a:r>
              <a:rPr lang="en-GB" sz="1200" dirty="0"/>
              <a:t>). GnRH is secreted from the hypothalamus into the pituitary stimulating the production of </a:t>
            </a:r>
            <a:r>
              <a:rPr lang="en-GB" sz="1200" dirty="0" err="1"/>
              <a:t>mFSH</a:t>
            </a:r>
            <a:r>
              <a:rPr lang="en-GB" sz="1200" dirty="0"/>
              <a:t> and </a:t>
            </a:r>
            <a:r>
              <a:rPr lang="en-GB" sz="1200" dirty="0" err="1"/>
              <a:t>mLH</a:t>
            </a:r>
            <a:r>
              <a:rPr lang="en-GB" sz="1200" dirty="0"/>
              <a:t>, which then leads to formation of </a:t>
            </a:r>
            <a:r>
              <a:rPr lang="en-GB" sz="1200" dirty="0" err="1"/>
              <a:t>FSH</a:t>
            </a:r>
            <a:r>
              <a:rPr lang="en-GB" sz="1200" dirty="0"/>
              <a:t> and LH, respectively. </a:t>
            </a:r>
            <a:r>
              <a:rPr lang="en-GB" sz="1200" dirty="0" err="1"/>
              <a:t>FSH</a:t>
            </a:r>
            <a:r>
              <a:rPr lang="en-GB" sz="1200" dirty="0"/>
              <a:t>, which is being continuously secreted from the pituitary, travels to the ovaries to stimulate production of E2. E2 then travels to the liver to bind with E2 receptors (R; translated from </a:t>
            </a:r>
            <a:r>
              <a:rPr lang="en-GB" sz="1200" dirty="0" err="1"/>
              <a:t>mR</a:t>
            </a:r>
            <a:r>
              <a:rPr lang="en-GB" sz="1200" dirty="0"/>
              <a:t>) to form ER. ER then stimulates the production of </a:t>
            </a:r>
            <a:r>
              <a:rPr lang="en-GB" sz="1200" dirty="0" err="1"/>
              <a:t>mVTG</a:t>
            </a:r>
            <a:r>
              <a:rPr lang="en-GB" sz="1200" dirty="0"/>
              <a:t>, which produces </a:t>
            </a:r>
            <a:r>
              <a:rPr lang="en-GB" sz="1200" dirty="0" err="1"/>
              <a:t>VTG</a:t>
            </a:r>
            <a:r>
              <a:rPr lang="en-GB" sz="1200" baseline="-25000" dirty="0" err="1"/>
              <a:t>L</a:t>
            </a:r>
            <a:r>
              <a:rPr lang="en-GB" sz="1200" dirty="0"/>
              <a:t>. Secreted </a:t>
            </a:r>
            <a:r>
              <a:rPr lang="en-GB" sz="1200" dirty="0" err="1"/>
              <a:t>VTG</a:t>
            </a:r>
            <a:r>
              <a:rPr lang="en-GB" sz="1200" dirty="0"/>
              <a:t> then travels from the liver to the ovaries via the plasma (</a:t>
            </a:r>
            <a:r>
              <a:rPr lang="en-GB" sz="1200" dirty="0" err="1"/>
              <a:t>VTG</a:t>
            </a:r>
            <a:r>
              <a:rPr lang="en-GB" sz="1200" baseline="-25000" dirty="0" err="1"/>
              <a:t>P</a:t>
            </a:r>
            <a:r>
              <a:rPr lang="en-GB" sz="1200" dirty="0"/>
              <a:t>) where it is absorbed by follicles in stages 3 through 6 (the proportion of follicles in these stages are denoted by </a:t>
            </a:r>
            <a:r>
              <a:rPr lang="en-GB" sz="1200" dirty="0" err="1"/>
              <a:t>S</a:t>
            </a:r>
            <a:r>
              <a:rPr lang="en-GB" sz="1200" baseline="-25000" dirty="0" err="1"/>
              <a:t>j</a:t>
            </a:r>
            <a:r>
              <a:rPr lang="en-GB" sz="1200" dirty="0"/>
              <a:t>, j = 3, 4, 5, and 6) during </a:t>
            </a:r>
            <a:r>
              <a:rPr lang="en-GB" sz="1200" dirty="0" err="1"/>
              <a:t>vitellogenesis</a:t>
            </a:r>
            <a:r>
              <a:rPr lang="en-GB" sz="1200" dirty="0"/>
              <a:t>, the rate of which is affected by </a:t>
            </a:r>
            <a:r>
              <a:rPr lang="en-GB" sz="1200" dirty="0" err="1"/>
              <a:t>FSH</a:t>
            </a:r>
            <a:r>
              <a:rPr lang="en-GB" sz="1200" baseline="-25000" dirty="0" err="1"/>
              <a:t>P</a:t>
            </a:r>
            <a:r>
              <a:rPr lang="en-GB" sz="1200" dirty="0"/>
              <a:t>, to promote oocyte growth (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). Oocyte growth then progresses the oocytes through the stages using a Weibull distribution created from 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 together with </a:t>
            </a:r>
            <a:r>
              <a:rPr lang="en-GB" sz="1200" dirty="0" err="1"/>
              <a:t>O</a:t>
            </a:r>
            <a:r>
              <a:rPr lang="en-GB" sz="1200" baseline="-25000" dirty="0" err="1"/>
              <a:t>Var</a:t>
            </a:r>
            <a:r>
              <a:rPr lang="en-GB" sz="1200" dirty="0"/>
              <a:t>. In the later stages </a:t>
            </a:r>
            <a:r>
              <a:rPr lang="en-GB" sz="1200" dirty="0" err="1"/>
              <a:t>LH</a:t>
            </a:r>
            <a:r>
              <a:rPr lang="en-GB" sz="1200" baseline="-25000" dirty="0" err="1"/>
              <a:t>P</a:t>
            </a:r>
            <a:r>
              <a:rPr lang="en-GB" sz="1200" dirty="0"/>
              <a:t> stimulates the oocytes to produce </a:t>
            </a:r>
            <a:r>
              <a:rPr lang="en-GB" sz="1200" dirty="0" err="1"/>
              <a:t>DHP</a:t>
            </a:r>
            <a:r>
              <a:rPr lang="en-GB" sz="1200" dirty="0"/>
              <a:t>. Finally, oocytes undergo final maturation (</a:t>
            </a:r>
            <a:r>
              <a:rPr lang="en-GB" sz="1200" dirty="0" err="1"/>
              <a:t>S</a:t>
            </a:r>
            <a:r>
              <a:rPr lang="en-GB" sz="1200" baseline="-25000" dirty="0" err="1"/>
              <a:t>FOM</a:t>
            </a:r>
            <a:r>
              <a:rPr lang="en-GB" sz="1200" dirty="0"/>
              <a:t>) and combined with </a:t>
            </a:r>
            <a:r>
              <a:rPr lang="en-GB" sz="1200" dirty="0" err="1"/>
              <a:t>DHP</a:t>
            </a:r>
            <a:r>
              <a:rPr lang="en-GB" sz="1200" dirty="0"/>
              <a:t>, determine when the fish ovulates</a:t>
            </a:r>
          </a:p>
          <a:p>
            <a:endParaRPr lang="en-US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649747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4034" name="Picture 2" descr="http://journals.plos.org/ploscompbiol/article/figure/image?size=large&amp;id=10.1371/journal.pcbi.1004874.g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980728"/>
            <a:ext cx="6696744" cy="53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1052736"/>
            <a:ext cx="19442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 3. </a:t>
            </a:r>
            <a:r>
              <a:rPr lang="en-US" sz="1400" dirty="0" err="1"/>
              <a:t>HPOL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tx2"/>
                </a:solidFill>
              </a:rPr>
              <a:t>model predictions </a:t>
            </a:r>
            <a:r>
              <a:rPr lang="en-US" sz="1400" dirty="0"/>
              <a:t>for (A) pituitary levels of </a:t>
            </a:r>
            <a:r>
              <a:rPr lang="en-US" sz="1400" dirty="0" err="1"/>
              <a:t>FSH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(B) pituitary levels of LH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(C) Hepatic levels of E2 receptor mRNA and (D) Hepatic levels of </a:t>
            </a:r>
            <a:r>
              <a:rPr lang="en-US" sz="1400" dirty="0" err="1"/>
              <a:t>VTG</a:t>
            </a:r>
            <a:r>
              <a:rPr lang="en-US" sz="1400" dirty="0"/>
              <a:t> mRNA</a:t>
            </a:r>
            <a:endParaRPr lang="cs-CZ" sz="1400" dirty="0"/>
          </a:p>
          <a:p>
            <a:r>
              <a:rPr lang="en-US" sz="1400" b="1" dirty="0">
                <a:solidFill>
                  <a:schemeClr val="tx2"/>
                </a:solidFill>
              </a:rPr>
              <a:t>Observed data </a:t>
            </a:r>
            <a:r>
              <a:rPr lang="en-US" sz="1400" dirty="0"/>
              <a:t>(dark grey circles; mean ±TG </a:t>
            </a:r>
            <a:r>
              <a:rPr lang="en-US" sz="1400" dirty="0" err="1"/>
              <a:t>mR</a:t>
            </a:r>
            <a:r>
              <a:rPr lang="en-US" sz="1400" i="1" dirty="0" err="1"/>
              <a:t>n</a:t>
            </a:r>
            <a:r>
              <a:rPr lang="en-US" sz="1400" dirty="0"/>
              <a:t> = 3)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803030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5"/>
            <a:ext cx="6695728" cy="29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2285897"/>
            <a:ext cx="6818908" cy="23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4584751"/>
            <a:ext cx="6818908" cy="206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9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7" y="2996952"/>
            <a:ext cx="7686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5"/>
            <a:ext cx="6695728" cy="29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50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-16272" y="332656"/>
            <a:ext cx="9144000" cy="65405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/>
              <a:t>Closing remarks</a:t>
            </a:r>
            <a:endParaRPr lang="nl-NL" altLang="en-US"/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630188" y="1268983"/>
            <a:ext cx="83518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800" dirty="0">
                <a:solidFill>
                  <a:schemeClr val="tx1"/>
                </a:solidFill>
              </a:rPr>
              <a:t>Ecotoxicology is exciting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b="1" dirty="0">
                <a:solidFill>
                  <a:schemeClr val="tx2"/>
                </a:solidFill>
              </a:rPr>
              <a:t>science</a:t>
            </a:r>
            <a:r>
              <a:rPr lang="nl-BE" altLang="en-US" sz="2800" dirty="0">
                <a:solidFill>
                  <a:schemeClr val="tx1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nl-BE" altLang="en-US" sz="2800" b="1" dirty="0">
                <a:solidFill>
                  <a:schemeClr val="tx2"/>
                </a:solidFill>
              </a:rPr>
              <a:t>Interface</a:t>
            </a:r>
            <a:r>
              <a:rPr lang="nl-BE" altLang="en-US" sz="2800" dirty="0">
                <a:solidFill>
                  <a:schemeClr val="tx1"/>
                </a:solidFill>
              </a:rPr>
              <a:t>: </a:t>
            </a:r>
            <a:r>
              <a:rPr lang="en-US" altLang="en-US" sz="2800" dirty="0">
                <a:solidFill>
                  <a:schemeClr val="tx1"/>
                </a:solidFill>
              </a:rPr>
              <a:t>science</a:t>
            </a:r>
            <a:r>
              <a:rPr lang="nl-BE" altLang="en-US" sz="2800" dirty="0">
                <a:solidFill>
                  <a:schemeClr val="tx1"/>
                </a:solidFill>
              </a:rPr>
              <a:t> and society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>
                <a:solidFill>
                  <a:schemeClr val="tx1"/>
                </a:solidFill>
              </a:rPr>
              <a:t>Many </a:t>
            </a:r>
            <a:r>
              <a:rPr lang="en-GB" altLang="en-US" sz="2800" b="1" dirty="0">
                <a:solidFill>
                  <a:schemeClr val="tx2"/>
                </a:solidFill>
              </a:rPr>
              <a:t>o</a:t>
            </a:r>
            <a:r>
              <a:rPr lang="en-US" altLang="en-US" sz="2800" b="1" dirty="0" err="1">
                <a:solidFill>
                  <a:schemeClr val="tx2"/>
                </a:solidFill>
              </a:rPr>
              <a:t>pportunities</a:t>
            </a:r>
            <a:endParaRPr lang="en-US" alt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chemeClr val="tx1"/>
                </a:solidFill>
              </a:rPr>
              <a:t>Sometimes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</a:rPr>
              <a:t>hard work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10% inspiration and 90% </a:t>
            </a:r>
            <a:r>
              <a:rPr lang="cs-CZ" altLang="en-US" sz="2400" dirty="0">
                <a:solidFill>
                  <a:schemeClr val="tx1"/>
                </a:solidFill>
              </a:rPr>
              <a:t>„</a:t>
            </a:r>
            <a:r>
              <a:rPr lang="en-US" altLang="en-US" sz="2400" dirty="0">
                <a:solidFill>
                  <a:schemeClr val="tx1"/>
                </a:solidFill>
              </a:rPr>
              <a:t>perspiration</a:t>
            </a:r>
            <a:r>
              <a:rPr lang="cs-CZ" altLang="en-US" sz="2400" dirty="0">
                <a:solidFill>
                  <a:schemeClr val="tx1"/>
                </a:solidFill>
              </a:rPr>
              <a:t>“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Be </a:t>
            </a:r>
            <a:r>
              <a:rPr lang="en-US" altLang="en-US" sz="2800" dirty="0">
                <a:solidFill>
                  <a:schemeClr val="tx2"/>
                </a:solidFill>
              </a:rPr>
              <a:t>creative</a:t>
            </a:r>
            <a:r>
              <a:rPr lang="en-US" altLang="en-US" sz="2800" dirty="0">
                <a:solidFill>
                  <a:schemeClr val="tx1"/>
                </a:solidFill>
              </a:rPr>
              <a:t>: move frontiers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/>
                </a:solidFill>
              </a:rPr>
              <a:t>Keep the purpose </a:t>
            </a:r>
            <a:r>
              <a:rPr lang="en-US" altLang="en-US" sz="2800" dirty="0">
                <a:solidFill>
                  <a:schemeClr val="tx1"/>
                </a:solidFill>
              </a:rPr>
              <a:t>in mind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/>
                </a:solidFill>
              </a:rPr>
              <a:t>Be critical</a:t>
            </a:r>
            <a:r>
              <a:rPr lang="en-US" altLang="en-US" sz="2800" dirty="0">
                <a:solidFill>
                  <a:schemeClr val="tx1"/>
                </a:solidFill>
              </a:rPr>
              <a:t>: do not accept perceptions as fact</a:t>
            </a:r>
            <a:r>
              <a:rPr lang="cs-CZ" altLang="en-US" sz="2800" dirty="0">
                <a:solidFill>
                  <a:schemeClr val="tx1"/>
                </a:solidFill>
              </a:rPr>
              <a:t>s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>
                <a:solidFill>
                  <a:schemeClr val="tx2"/>
                </a:solidFill>
              </a:rPr>
              <a:t>Do not </a:t>
            </a:r>
            <a:r>
              <a:rPr lang="cs-CZ" altLang="en-US" sz="2800" dirty="0" err="1">
                <a:solidFill>
                  <a:schemeClr val="tx2"/>
                </a:solidFill>
              </a:rPr>
              <a:t>hesitate</a:t>
            </a:r>
            <a:r>
              <a:rPr lang="cs-CZ" altLang="en-US" sz="2800" dirty="0">
                <a:solidFill>
                  <a:schemeClr val="tx2"/>
                </a:solidFill>
              </a:rPr>
              <a:t> to s</a:t>
            </a:r>
            <a:r>
              <a:rPr lang="en-US" altLang="en-US" sz="2800" dirty="0">
                <a:solidFill>
                  <a:schemeClr val="tx2"/>
                </a:solidFill>
              </a:rPr>
              <a:t>peak up</a:t>
            </a:r>
            <a:r>
              <a:rPr lang="cs-CZ" altLang="en-US" sz="2800" dirty="0">
                <a:solidFill>
                  <a:schemeClr val="tx1"/>
                </a:solidFill>
              </a:rPr>
              <a:t> ..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Výsledek obrázku pro swe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983"/>
            <a:ext cx="20002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0" y="1520205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075040" y="1808237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5" y="1448197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89" y="1808237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6" y="2312293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06506" y="277047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Organism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4560" y="276118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Chemical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71186" y="1448197"/>
            <a:ext cx="1866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Adverse Effects</a:t>
            </a:r>
          </a:p>
          <a:p>
            <a:pPr algn="ctr"/>
            <a:r>
              <a:rPr lang="en-US" sz="1400" i="1" dirty="0"/>
              <a:t>Death</a:t>
            </a:r>
          </a:p>
          <a:p>
            <a:pPr algn="ctr"/>
            <a:r>
              <a:rPr lang="en-US" sz="1400" i="1" dirty="0"/>
              <a:t>Altered Reproduction</a:t>
            </a:r>
            <a:endParaRPr lang="cs-CZ" sz="1400" i="1" dirty="0"/>
          </a:p>
          <a:p>
            <a:pPr algn="ctr"/>
            <a:r>
              <a:rPr lang="en-US" sz="1400" i="1" dirty="0"/>
              <a:t>Inhibition of Growth</a:t>
            </a:r>
            <a:endParaRPr lang="cs-CZ" sz="1400" i="1" dirty="0"/>
          </a:p>
          <a:p>
            <a:pPr algn="ctr"/>
            <a:endParaRPr lang="en-US" sz="1400" i="1" dirty="0"/>
          </a:p>
          <a:p>
            <a:pPr algn="ctr"/>
            <a:r>
              <a:rPr lang="en-US" sz="1400" i="1" dirty="0"/>
              <a:t>Tumor</a:t>
            </a:r>
            <a:r>
              <a:rPr lang="cs-CZ" sz="1400" i="1" dirty="0" err="1"/>
              <a:t>igenicity</a:t>
            </a:r>
            <a:endParaRPr lang="en-US" sz="1400" i="1" dirty="0"/>
          </a:p>
          <a:p>
            <a:pPr algn="ctr"/>
            <a:r>
              <a:rPr lang="en-US" sz="1400" i="1" dirty="0"/>
              <a:t>Skin irritation</a:t>
            </a:r>
          </a:p>
          <a:p>
            <a:pPr algn="ctr"/>
            <a:r>
              <a:rPr lang="en-US" sz="1400" i="1" dirty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78696" y="1376189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496" y="9087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Traditionally</a:t>
            </a:r>
            <a:r>
              <a:rPr lang="en-US" dirty="0"/>
              <a:t> – Evaluation of adverse effects using the whole organism models</a:t>
            </a:r>
            <a:endParaRPr lang="en-US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970085" y="4016097"/>
            <a:ext cx="2702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REGULATORY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FOCUS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APICAL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ENDPOINTS</a:t>
            </a:r>
            <a:r>
              <a:rPr lang="cs-CZ" dirty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 rot="16200000">
            <a:off x="6859669" y="3264659"/>
            <a:ext cx="633975" cy="605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16" name="Picture 9" descr="Výsledek obrázku pro government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37" y="313545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Hazard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5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0913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148064" y="1798945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9" y="1438905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3" y="1798945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03001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79530" y="27611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Organism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75189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Chemical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444209" y="1438905"/>
            <a:ext cx="18662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Adverse </a:t>
            </a:r>
            <a:r>
              <a:rPr lang="en-US" sz="1400" b="1"/>
              <a:t>Effects</a:t>
            </a:r>
            <a:r>
              <a:rPr lang="cs-CZ" sz="1400" b="1" dirty="0"/>
              <a:t> </a:t>
            </a:r>
            <a:br>
              <a:rPr lang="cs-CZ" sz="1400" b="1" dirty="0"/>
            </a:br>
            <a:r>
              <a:rPr lang="en-US" sz="1400" i="1" dirty="0"/>
              <a:t>Death</a:t>
            </a:r>
          </a:p>
          <a:p>
            <a:pPr algn="ctr"/>
            <a:r>
              <a:rPr lang="en-US" sz="1400" i="1" dirty="0"/>
              <a:t>Inhibition of Growth</a:t>
            </a:r>
          </a:p>
          <a:p>
            <a:pPr algn="ctr"/>
            <a:r>
              <a:rPr lang="en-US" sz="1400" i="1" dirty="0"/>
              <a:t>Altered Reproduction</a:t>
            </a:r>
          </a:p>
          <a:p>
            <a:pPr algn="ctr"/>
            <a:r>
              <a:rPr lang="en-US" sz="1400" i="1" dirty="0"/>
              <a:t>Tumor</a:t>
            </a:r>
          </a:p>
          <a:p>
            <a:pPr algn="ctr"/>
            <a:r>
              <a:rPr lang="en-US" sz="1400" i="1" dirty="0"/>
              <a:t>Skin irritation</a:t>
            </a:r>
          </a:p>
          <a:p>
            <a:pPr algn="ctr"/>
            <a:r>
              <a:rPr lang="en-US" sz="1400" i="1" dirty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1366897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8994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Traditionally</a:t>
            </a:r>
            <a:r>
              <a:rPr lang="en-US" dirty="0"/>
              <a:t> – Evaluation of adverse effects using the whole organism models</a:t>
            </a:r>
            <a:endParaRPr lang="en-US" b="1" dirty="0"/>
          </a:p>
        </p:txBody>
      </p:sp>
      <p:pic>
        <p:nvPicPr>
          <p:cNvPr id="1038" name="Picture 14" descr="http://www.tdi.ox.ac.uk/_asset/image/tdi-barcoded-plates.jpeg/fit/300/300/FF00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41" y="3717032"/>
            <a:ext cx="1728192" cy="1157889"/>
          </a:xfrm>
          <a:prstGeom prst="rect">
            <a:avLst/>
          </a:prstGeom>
          <a:noFill/>
        </p:spPr>
      </p:pic>
      <p:pic>
        <p:nvPicPr>
          <p:cNvPr id="1042" name="Picture 18" descr="http://wallpoper.com/images/00/27/10/25/rainbows-vials_0027102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5" y="3717032"/>
            <a:ext cx="1536171" cy="1152128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2428860" y="3645024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26" name="Šipka doprava 25"/>
          <p:cNvSpPr/>
          <p:nvPr/>
        </p:nvSpPr>
        <p:spPr>
          <a:xfrm>
            <a:off x="5144057" y="393305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Picture 20" descr="http://ehp.niehs.nih.gov/wp-content/uploads/118/4/ehp.0901392.g001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76" y="3212976"/>
            <a:ext cx="1634675" cy="1728192"/>
          </a:xfrm>
          <a:prstGeom prst="rect">
            <a:avLst/>
          </a:prstGeom>
          <a:noFill/>
        </p:spPr>
      </p:pic>
      <p:sp>
        <p:nvSpPr>
          <p:cNvPr id="28" name="TextovéPole 27"/>
          <p:cNvSpPr txBox="1"/>
          <p:nvPr/>
        </p:nvSpPr>
        <p:spPr>
          <a:xfrm>
            <a:off x="751569" y="4931876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10^4 Chemicals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972087" y="4941168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H</a:t>
            </a:r>
            <a:r>
              <a:rPr lang="en-US" sz="1400" dirty="0" err="1"/>
              <a:t>TS</a:t>
            </a:r>
            <a:br>
              <a:rPr lang="cs-CZ" sz="1400" dirty="0"/>
            </a:br>
            <a:r>
              <a:rPr lang="cs-CZ" sz="1400" dirty="0" err="1"/>
              <a:t>High-Throughput-Screening</a:t>
            </a:r>
            <a:endParaRPr lang="en-US" sz="1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436096" y="492142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Chemical-biological interactions,</a:t>
            </a:r>
          </a:p>
          <a:p>
            <a:pPr algn="ctr"/>
            <a:r>
              <a:rPr lang="en-US" sz="1400" b="1" i="1" dirty="0"/>
              <a:t>Mechanistic Toxicological Data</a:t>
            </a:r>
          </a:p>
        </p:txBody>
      </p:sp>
      <p:sp>
        <p:nvSpPr>
          <p:cNvPr id="3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Hazard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6512" y="31409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New</a:t>
            </a:r>
            <a:r>
              <a:rPr lang="en-US" dirty="0"/>
              <a:t> – Ex vivo / in vitro / In </a:t>
            </a:r>
            <a:r>
              <a:rPr lang="en-US" dirty="0" err="1"/>
              <a:t>chemico</a:t>
            </a:r>
            <a:r>
              <a:rPr lang="en-US" dirty="0"/>
              <a:t> / In silico Methods</a:t>
            </a:r>
            <a:endParaRPr lang="en-US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0" y="5613047"/>
            <a:ext cx="917949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cs-CZ" b="1" dirty="0" err="1">
                <a:solidFill>
                  <a:schemeClr val="bg1"/>
                </a:solidFill>
              </a:rPr>
              <a:t>Key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task</a:t>
            </a:r>
            <a:r>
              <a:rPr lang="en-US" b="1" dirty="0">
                <a:solidFill>
                  <a:schemeClr val="bg1"/>
                </a:solidFill>
              </a:rPr>
              <a:t>/question</a:t>
            </a:r>
            <a:r>
              <a:rPr lang="cs-CZ" b="1" dirty="0">
                <a:solidFill>
                  <a:schemeClr val="bg1"/>
                </a:solidFill>
              </a:rPr>
              <a:t>: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How to link </a:t>
            </a:r>
            <a:r>
              <a:rPr lang="cs-CZ" dirty="0" err="1">
                <a:solidFill>
                  <a:schemeClr val="bg1"/>
                </a:solidFill>
              </a:rPr>
              <a:t>MECHANISTIC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INFORMATION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APICAL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ENDPOINTS</a:t>
            </a:r>
            <a:r>
              <a:rPr lang="cs-CZ" dirty="0">
                <a:solidFill>
                  <a:schemeClr val="bg1"/>
                </a:solidFill>
              </a:rPr>
              <a:t> ?</a:t>
            </a:r>
            <a:br>
              <a:rPr lang="en-US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Zahnutá šipka nahoru 1"/>
          <p:cNvSpPr/>
          <p:nvPr/>
        </p:nvSpPr>
        <p:spPr>
          <a:xfrm rot="15940587">
            <a:off x="6627009" y="3573803"/>
            <a:ext cx="3837588" cy="11273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69012"/>
            <a:ext cx="73376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MoA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omics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supported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strategic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documents</a:t>
            </a:r>
            <a:endParaRPr lang="cs-CZ" sz="2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b="1" dirty="0"/>
          </a:p>
          <a:p>
            <a:r>
              <a:rPr lang="en-GB" sz="1600" b="1" dirty="0"/>
              <a:t>Toxicity Testing in the 21st Century: A Vision and a Strategy</a:t>
            </a:r>
            <a:endParaRPr lang="cs-CZ" sz="1600" b="1" dirty="0"/>
          </a:p>
          <a:p>
            <a:r>
              <a:rPr lang="cs-CZ" sz="1600" dirty="0"/>
              <a:t>US </a:t>
            </a:r>
            <a:r>
              <a:rPr lang="cs-CZ" sz="1600" dirty="0" err="1"/>
              <a:t>National</a:t>
            </a:r>
            <a:r>
              <a:rPr lang="cs-CZ" sz="1600" dirty="0"/>
              <a:t> </a:t>
            </a:r>
            <a:r>
              <a:rPr lang="cs-CZ" sz="1600" dirty="0" err="1"/>
              <a:t>Academies</a:t>
            </a:r>
            <a:r>
              <a:rPr lang="cs-CZ" sz="1600" dirty="0"/>
              <a:t> of </a:t>
            </a:r>
            <a:r>
              <a:rPr lang="cs-CZ" sz="1600" dirty="0" err="1"/>
              <a:t>Sciences</a:t>
            </a:r>
            <a:endParaRPr lang="en-GB" sz="1600" dirty="0"/>
          </a:p>
          <a:p>
            <a:r>
              <a:rPr lang="en-GB" sz="1600" dirty="0"/>
              <a:t>http://www.nap.edu/catalog/11970.html</a:t>
            </a:r>
          </a:p>
        </p:txBody>
      </p:sp>
      <p:pic>
        <p:nvPicPr>
          <p:cNvPr id="81922" name="Picture 2" descr="https://encrypted-tbn3.gstatic.com/images?q=tbn:ANd9GcTAlr7MmMMxBP1Gffwd_0Gk4X2faiMuSVai0zxTF1WtiV1DAN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80" y="332656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0.gstatic.com/images?q=tbn:ANd9GcQyQs5sVs1TzKletUOC20iLNg93Liu4X5Q_XF_I6rQWsL404Y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879975"/>
            <a:ext cx="36131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961" y="1632248"/>
            <a:ext cx="4584055" cy="27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928" y="3325658"/>
            <a:ext cx="4162568" cy="334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8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Šipka doprava 68"/>
          <p:cNvSpPr/>
          <p:nvPr/>
        </p:nvSpPr>
        <p:spPr>
          <a:xfrm>
            <a:off x="1000100" y="1785926"/>
            <a:ext cx="6929486" cy="64294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Adverse Outcome Pathway</a:t>
            </a:r>
            <a:r>
              <a:rPr lang="cs-CZ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4016" y="4789601"/>
            <a:ext cx="88924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EXISTING</a:t>
            </a:r>
            <a:r>
              <a:rPr lang="cs-CZ" sz="2000" b="1" dirty="0">
                <a:solidFill>
                  <a:srgbClr val="00B050"/>
                </a:solidFill>
              </a:rPr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KNOWLEDGE</a:t>
            </a:r>
            <a:r>
              <a:rPr lang="en-US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used</a:t>
            </a:r>
            <a:r>
              <a:rPr lang="cs-CZ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to link the </a:t>
            </a:r>
            <a:r>
              <a:rPr lang="en-US" sz="2000" dirty="0"/>
              <a:t>two anchor points: </a:t>
            </a:r>
            <a:r>
              <a:rPr lang="en-US" sz="2000" b="1" dirty="0">
                <a:solidFill>
                  <a:schemeClr val="tx2"/>
                </a:solidFill>
              </a:rPr>
              <a:t>Molecular Initiating Event</a:t>
            </a:r>
            <a:r>
              <a:rPr lang="en-US" sz="2000" dirty="0"/>
              <a:t> (MIE) and </a:t>
            </a:r>
            <a:r>
              <a:rPr lang="en-US" sz="2000" b="1" dirty="0">
                <a:solidFill>
                  <a:schemeClr val="tx2"/>
                </a:solidFill>
              </a:rPr>
              <a:t>Adverse Outcome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(AO) </a:t>
            </a:r>
            <a:br>
              <a:rPr lang="cs-CZ" sz="2000" dirty="0"/>
            </a:br>
            <a:r>
              <a:rPr lang="en-US" sz="2000" b="1" dirty="0">
                <a:solidFill>
                  <a:srgbClr val="FF0000"/>
                </a:solidFill>
              </a:rPr>
              <a:t>via a series </a:t>
            </a:r>
            <a:r>
              <a:rPr lang="en-US" sz="2000" dirty="0"/>
              <a:t>of intermediate steps: </a:t>
            </a:r>
            <a:r>
              <a:rPr lang="en-US" sz="2000" b="1" dirty="0">
                <a:solidFill>
                  <a:schemeClr val="tx2"/>
                </a:solidFill>
              </a:rPr>
              <a:t>Key Events 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754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Chemical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61967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Macro-Molecular Interaction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771800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Cellular Response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076056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Organ Response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22818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Organism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38031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Population Response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619672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Molecular Initiating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771800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1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923928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2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6228184" y="2620212"/>
            <a:ext cx="2160240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tx1"/>
                </a:solidFill>
              </a:rPr>
              <a:t>Adverse Outcome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923928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Tissue Effect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076056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3</a:t>
            </a:r>
          </a:p>
        </p:txBody>
      </p:sp>
      <p:cxnSp>
        <p:nvCxnSpPr>
          <p:cNvPr id="23" name="Přímá spojovací šipka 22"/>
          <p:cNvCxnSpPr>
            <a:stCxn id="10" idx="3"/>
            <a:endCxn id="11" idx="1"/>
          </p:cNvCxnSpPr>
          <p:nvPr/>
        </p:nvCxnSpPr>
        <p:spPr>
          <a:xfrm>
            <a:off x="147565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1" idx="3"/>
            <a:endCxn id="12" idx="1"/>
          </p:cNvCxnSpPr>
          <p:nvPr/>
        </p:nvCxnSpPr>
        <p:spPr>
          <a:xfrm>
            <a:off x="2627784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2" idx="3"/>
            <a:endCxn id="20" idx="1"/>
          </p:cNvCxnSpPr>
          <p:nvPr/>
        </p:nvCxnSpPr>
        <p:spPr>
          <a:xfrm>
            <a:off x="3779912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>
            <a:stCxn id="20" idx="3"/>
            <a:endCxn id="13" idx="1"/>
          </p:cNvCxnSpPr>
          <p:nvPr/>
        </p:nvCxnSpPr>
        <p:spPr>
          <a:xfrm>
            <a:off x="4932040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13" idx="3"/>
            <a:endCxn id="14" idx="1"/>
          </p:cNvCxnSpPr>
          <p:nvPr/>
        </p:nvCxnSpPr>
        <p:spPr>
          <a:xfrm>
            <a:off x="6084168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>
            <a:stCxn id="14" idx="3"/>
            <a:endCxn id="15" idx="1"/>
          </p:cNvCxnSpPr>
          <p:nvPr/>
        </p:nvCxnSpPr>
        <p:spPr>
          <a:xfrm>
            <a:off x="723629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16" idx="3"/>
            <a:endCxn id="17" idx="1"/>
          </p:cNvCxnSpPr>
          <p:nvPr/>
        </p:nvCxnSpPr>
        <p:spPr>
          <a:xfrm>
            <a:off x="2627784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17" idx="3"/>
            <a:endCxn id="18" idx="1"/>
          </p:cNvCxnSpPr>
          <p:nvPr/>
        </p:nvCxnSpPr>
        <p:spPr>
          <a:xfrm>
            <a:off x="3779912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>
            <a:stCxn id="18" idx="3"/>
            <a:endCxn id="21" idx="1"/>
          </p:cNvCxnSpPr>
          <p:nvPr/>
        </p:nvCxnSpPr>
        <p:spPr>
          <a:xfrm>
            <a:off x="4932040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>
            <a:stCxn id="21" idx="3"/>
            <a:endCxn id="19" idx="1"/>
          </p:cNvCxnSpPr>
          <p:nvPr/>
        </p:nvCxnSpPr>
        <p:spPr>
          <a:xfrm>
            <a:off x="6084168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46754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Chemical Property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161967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Receptor/</a:t>
            </a:r>
            <a:r>
              <a:rPr lang="en-US" sz="800" dirty="0" err="1">
                <a:solidFill>
                  <a:srgbClr val="000000"/>
                </a:solidFill>
              </a:rPr>
              <a:t>Ligand</a:t>
            </a:r>
            <a:endParaRPr lang="en-US" sz="800" dirty="0">
              <a:solidFill>
                <a:srgbClr val="000000"/>
              </a:solidFill>
            </a:endParaRP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Interactions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DNA Binding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Protein Oxidation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2771800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Gene Activation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Protein Production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Altered Signaling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3923928" y="3286124"/>
            <a:ext cx="216024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Altered Physiology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Disrupted Homeostasis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Altered Development / Function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622818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Lethality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Impaired Development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Impaired Reproduction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738031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Altered Sex Ratio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Extinction</a:t>
            </a:r>
          </a:p>
        </p:txBody>
      </p:sp>
      <p:cxnSp>
        <p:nvCxnSpPr>
          <p:cNvPr id="60" name="Přímá spojovací čára 59"/>
          <p:cNvCxnSpPr/>
          <p:nvPr/>
        </p:nvCxnSpPr>
        <p:spPr>
          <a:xfrm>
            <a:off x="1691680" y="1686294"/>
            <a:ext cx="2088232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1691680" y="991614"/>
            <a:ext cx="6696744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3563888" y="66889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Adverse Outcome Pathway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1804878" y="1331476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Toxicity Pathway</a:t>
            </a:r>
          </a:p>
        </p:txBody>
      </p:sp>
      <p:cxnSp>
        <p:nvCxnSpPr>
          <p:cNvPr id="66" name="Přímá spojovací čára 65"/>
          <p:cNvCxnSpPr/>
          <p:nvPr/>
        </p:nvCxnSpPr>
        <p:spPr>
          <a:xfrm flipV="1">
            <a:off x="1691680" y="1316962"/>
            <a:ext cx="4392488" cy="838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3077235" y="976348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of Action</a:t>
            </a:r>
          </a:p>
        </p:txBody>
      </p:sp>
      <p:cxnSp>
        <p:nvCxnSpPr>
          <p:cNvPr id="70" name="Přímá spojovací šipka 69"/>
          <p:cNvCxnSpPr>
            <a:stCxn id="53" idx="3"/>
            <a:endCxn id="54" idx="1"/>
          </p:cNvCxnSpPr>
          <p:nvPr/>
        </p:nvCxnSpPr>
        <p:spPr>
          <a:xfrm>
            <a:off x="147565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>
            <a:stCxn id="54" idx="3"/>
            <a:endCxn id="55" idx="1"/>
          </p:cNvCxnSpPr>
          <p:nvPr/>
        </p:nvCxnSpPr>
        <p:spPr>
          <a:xfrm>
            <a:off x="2627784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/>
          <p:cNvCxnSpPr>
            <a:stCxn id="55" idx="3"/>
            <a:endCxn id="56" idx="1"/>
          </p:cNvCxnSpPr>
          <p:nvPr/>
        </p:nvCxnSpPr>
        <p:spPr>
          <a:xfrm>
            <a:off x="3779912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>
            <a:stCxn id="56" idx="3"/>
            <a:endCxn id="57" idx="1"/>
          </p:cNvCxnSpPr>
          <p:nvPr/>
        </p:nvCxnSpPr>
        <p:spPr>
          <a:xfrm>
            <a:off x="6084168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>
            <a:stCxn id="57" idx="3"/>
            <a:endCxn id="58" idx="1"/>
          </p:cNvCxnSpPr>
          <p:nvPr/>
        </p:nvCxnSpPr>
        <p:spPr>
          <a:xfrm>
            <a:off x="723629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ravá složená závorka 84"/>
          <p:cNvSpPr/>
          <p:nvPr/>
        </p:nvSpPr>
        <p:spPr>
          <a:xfrm rot="5400000">
            <a:off x="7182544" y="3232372"/>
            <a:ext cx="251520" cy="187220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ravá složená závorka 85"/>
          <p:cNvSpPr/>
          <p:nvPr/>
        </p:nvSpPr>
        <p:spPr>
          <a:xfrm rot="5400000">
            <a:off x="3762164" y="2044240"/>
            <a:ext cx="251520" cy="424847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ovéPole 86"/>
          <p:cNvSpPr txBox="1"/>
          <p:nvPr/>
        </p:nvSpPr>
        <p:spPr>
          <a:xfrm>
            <a:off x="2339752" y="4273351"/>
            <a:ext cx="308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 </a:t>
            </a:r>
            <a:r>
              <a:rPr lang="en-US" sz="1400" i="1" dirty="0" err="1"/>
              <a:t>silico</a:t>
            </a:r>
            <a:r>
              <a:rPr lang="en-US" sz="1400" i="1" dirty="0"/>
              <a:t>, In </a:t>
            </a:r>
            <a:r>
              <a:rPr lang="en-US" sz="1400" i="1" dirty="0" err="1"/>
              <a:t>chemico</a:t>
            </a:r>
            <a:r>
              <a:rPr lang="en-US" sz="1400" i="1" dirty="0"/>
              <a:t>, In Vitro, Ex vivo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7118308" y="427335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 vivo</a:t>
            </a: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107950" y="6237312"/>
            <a:ext cx="892810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 err="1"/>
              <a:t>Ankley</a:t>
            </a:r>
            <a:r>
              <a:rPr lang="en-US" altLang="en-US" sz="1400" dirty="0"/>
              <a:t>, G. T., R. S. Bennett, et al. (2010). "Adverse outcome pathways: a conceptual framework to support ecotoxicology research and risk assessment." </a:t>
            </a:r>
            <a:r>
              <a:rPr lang="en-US" altLang="en-US" sz="1400" u="sng" dirty="0"/>
              <a:t>Environmental Toxicology and Chemistry</a:t>
            </a:r>
            <a:r>
              <a:rPr lang="en-US" altLang="en-US" sz="1400" dirty="0"/>
              <a:t> </a:t>
            </a:r>
            <a:r>
              <a:rPr lang="en-US" altLang="en-US" sz="1400" b="1" dirty="0"/>
              <a:t>29</a:t>
            </a:r>
            <a:r>
              <a:rPr lang="en-US" altLang="en-US" sz="1400" dirty="0"/>
              <a:t>(3): 730-741.</a:t>
            </a:r>
            <a:endParaRPr lang="de-CH" altLang="en-US" sz="1400" dirty="0"/>
          </a:p>
        </p:txBody>
      </p:sp>
      <p:sp>
        <p:nvSpPr>
          <p:cNvPr id="49" name="Ovál 48"/>
          <p:cNvSpPr/>
          <p:nvPr/>
        </p:nvSpPr>
        <p:spPr>
          <a:xfrm>
            <a:off x="2771800" y="6165303"/>
            <a:ext cx="648072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033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AOP</a:t>
            </a:r>
            <a:r>
              <a:rPr lang="cs-CZ" altLang="en-US" dirty="0">
                <a:solidFill>
                  <a:schemeClr val="tx1"/>
                </a:solidFill>
              </a:rPr>
              <a:t> = </a:t>
            </a:r>
            <a:r>
              <a:rPr lang="cs-CZ" altLang="en-US" dirty="0" err="1">
                <a:solidFill>
                  <a:schemeClr val="tx1"/>
                </a:solidFill>
              </a:rPr>
              <a:t>Global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strategy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with</a:t>
            </a:r>
            <a:r>
              <a:rPr lang="cs-CZ" altLang="en-US" dirty="0">
                <a:solidFill>
                  <a:schemeClr val="tx1"/>
                </a:solidFill>
              </a:rPr>
              <a:t> support </a:t>
            </a:r>
            <a:r>
              <a:rPr lang="cs-CZ" altLang="en-US" dirty="0" err="1">
                <a:solidFill>
                  <a:schemeClr val="tx1"/>
                </a:solidFill>
              </a:rPr>
              <a:t>from</a:t>
            </a:r>
            <a:r>
              <a:rPr lang="cs-CZ" altLang="en-US" dirty="0">
                <a:solidFill>
                  <a:schemeClr val="tx1"/>
                </a:solidFill>
              </a:rPr>
              <a:t> OECD, EU, USA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" y="1124744"/>
            <a:ext cx="9143751" cy="4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5826750"/>
            <a:ext cx="8474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http://www.oecd.org/chemicalsafety/testing/projects-adverse-outcome-pathways.htm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26778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727" y="97458"/>
            <a:ext cx="5551987" cy="668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71138" y="332656"/>
            <a:ext cx="2849334" cy="530032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sz="2900" dirty="0"/>
              <a:t>http://aopkb.org/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5940152" y="1484784"/>
            <a:ext cx="2952328" cy="49341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u="sng" dirty="0" err="1"/>
              <a:t>Key</a:t>
            </a:r>
            <a:r>
              <a:rPr lang="cs-CZ" u="sng" dirty="0"/>
              <a:t> </a:t>
            </a:r>
            <a:r>
              <a:rPr lang="cs-CZ" u="sng" dirty="0" err="1"/>
              <a:t>documents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en-GB" b="1" dirty="0"/>
              <a:t>OECD Guidance document and a template </a:t>
            </a:r>
            <a:r>
              <a:rPr lang="en-GB" dirty="0"/>
              <a:t>for developing and assessing adverse outcome pathways</a:t>
            </a:r>
            <a:r>
              <a:rPr lang="cs-CZ" dirty="0"/>
              <a:t> </a:t>
            </a:r>
            <a:r>
              <a:rPr lang="en-GB" dirty="0"/>
              <a:t>(Series No. 184, Series on Testing and Assessment)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Handbook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AOP</a:t>
            </a:r>
            <a:r>
              <a:rPr lang="cs-CZ" b="1" dirty="0"/>
              <a:t> </a:t>
            </a:r>
            <a:r>
              <a:rPr lang="cs-CZ" b="1" dirty="0" err="1"/>
              <a:t>developers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22131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1835</Words>
  <Application>Microsoft Office PowerPoint</Application>
  <PresentationFormat>Předvádění na obrazovce (4:3)</PresentationFormat>
  <Paragraphs>280</Paragraphs>
  <Slides>35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American Typewriter</vt:lpstr>
      <vt:lpstr>Arial</vt:lpstr>
      <vt:lpstr>Calibri</vt:lpstr>
      <vt:lpstr>Tahoma</vt:lpstr>
      <vt:lpstr>Motiv sady Office</vt:lpstr>
      <vt:lpstr>Ecotoxicology New topics and future issues</vt:lpstr>
      <vt:lpstr>Take home messages from this presentation</vt:lpstr>
      <vt:lpstr>Prezentace aplikace PowerPoint</vt:lpstr>
      <vt:lpstr>Hazard assessment</vt:lpstr>
      <vt:lpstr>Hazard assessment</vt:lpstr>
      <vt:lpstr>Prezentace aplikace PowerPoint</vt:lpstr>
      <vt:lpstr>Adverse Outcome Pathways</vt:lpstr>
      <vt:lpstr>AOP = Global strategy with support from OECD, EU, USA</vt:lpstr>
      <vt:lpstr>Prezentace aplikace PowerPoint</vt:lpstr>
      <vt:lpstr>AOP Wiki</vt:lpstr>
      <vt:lpstr>Prezentace aplikace PowerPoint</vt:lpstr>
      <vt:lpstr>AOP Example: MIE aromatase inhibition</vt:lpstr>
      <vt:lpstr>Prezentace aplikace PowerPoint</vt:lpstr>
      <vt:lpstr>AOP Example from RECETOX:  Modulation of RAR/RXR  developmental toxicity in fish</vt:lpstr>
      <vt:lpstr>Prezentace aplikace PowerPoint</vt:lpstr>
      <vt:lpstr>Related Projects &amp; Studies &amp; Databases</vt:lpstr>
      <vt:lpstr>Related Projects &amp; Studies &amp; Databases</vt:lpstr>
      <vt:lpstr>Summary</vt:lpstr>
      <vt:lpstr>Prezentace aplikace PowerPoint</vt:lpstr>
      <vt:lpstr>Prezentace aplikace PowerPoint</vt:lpstr>
      <vt:lpstr>Prezentace aplikace PowerPoint</vt:lpstr>
      <vt:lpstr>Use of animals in EU (2011) </vt:lpstr>
      <vt:lpstr>Prezentace aplikace PowerPoint</vt:lpstr>
      <vt:lpstr>Prezentace aplikace PowerPoint</vt:lpstr>
      <vt:lpstr>Prezentace aplikace PowerPoint</vt:lpstr>
      <vt:lpstr>PBPK models</vt:lpstr>
      <vt:lpstr>Example – computational toxicology for EDCs</vt:lpstr>
      <vt:lpstr>Li (2011) BMC Systems Biology</vt:lpstr>
      <vt:lpstr>Li (2011) BMC Systems Biology</vt:lpstr>
      <vt:lpstr>Update – quantitative mechanistic/computational toxicology</vt:lpstr>
      <vt:lpstr>Update – quantitative mechanistic/computational toxicology</vt:lpstr>
      <vt:lpstr>Update – quantitative mechanistic/computational toxicology</vt:lpstr>
      <vt:lpstr>Prezentace aplikace PowerPoint</vt:lpstr>
      <vt:lpstr>Prezentace aplikace PowerPoint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107</cp:revision>
  <dcterms:created xsi:type="dcterms:W3CDTF">2010-05-17T15:27:49Z</dcterms:created>
  <dcterms:modified xsi:type="dcterms:W3CDTF">2021-01-15T15:05:53Z</dcterms:modified>
</cp:coreProperties>
</file>