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2" r:id="rId3"/>
    <p:sldId id="261" r:id="rId4"/>
    <p:sldId id="257" r:id="rId5"/>
    <p:sldId id="258" r:id="rId6"/>
    <p:sldId id="260" r:id="rId7"/>
    <p:sldId id="259" r:id="rId8"/>
    <p:sldId id="263" r:id="rId9"/>
    <p:sldId id="342" r:id="rId10"/>
    <p:sldId id="344" r:id="rId11"/>
    <p:sldId id="343" r:id="rId12"/>
    <p:sldId id="348" r:id="rId13"/>
    <p:sldId id="346" r:id="rId14"/>
    <p:sldId id="350" r:id="rId15"/>
    <p:sldId id="351" r:id="rId16"/>
    <p:sldId id="349" r:id="rId17"/>
    <p:sldId id="353" r:id="rId18"/>
    <p:sldId id="354" r:id="rId19"/>
    <p:sldId id="356" r:id="rId20"/>
    <p:sldId id="360" r:id="rId21"/>
    <p:sldId id="359" r:id="rId22"/>
    <p:sldId id="355" r:id="rId23"/>
    <p:sldId id="365" r:id="rId24"/>
    <p:sldId id="361" r:id="rId25"/>
    <p:sldId id="363" r:id="rId26"/>
    <p:sldId id="362" r:id="rId27"/>
    <p:sldId id="352" r:id="rId28"/>
    <p:sldId id="367" r:id="rId29"/>
    <p:sldId id="366" r:id="rId30"/>
    <p:sldId id="357" r:id="rId31"/>
    <p:sldId id="371" r:id="rId32"/>
    <p:sldId id="368" r:id="rId33"/>
    <p:sldId id="370" r:id="rId34"/>
    <p:sldId id="369" r:id="rId35"/>
    <p:sldId id="358" r:id="rId36"/>
    <p:sldId id="326" r:id="rId37"/>
    <p:sldId id="327" r:id="rId38"/>
    <p:sldId id="341" r:id="rId39"/>
    <p:sldId id="310" r:id="rId40"/>
    <p:sldId id="266" r:id="rId41"/>
    <p:sldId id="276" r:id="rId42"/>
    <p:sldId id="345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22E2C-8B94-425D-915C-12E24DD3C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A6563A-1AD6-4922-A83C-0C9C049C6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8F2531-F16F-4198-BFA0-E1AC73AA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51DBB0-1358-4026-B262-C895E2AE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7BFAC2-AB57-4A61-8707-651EC2AF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66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D2CC8-C0AF-45FC-BD9B-76F371F5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75BEF1-ED3A-4CC3-A790-DCD945837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13D042-0486-485A-B410-A4D00FE8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373C17-C45C-4F52-95A9-EFB9D16D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27DCCF-72D4-4868-84AD-D678E056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63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BAD014-F78B-4F37-879E-73365615A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198B12-78A1-4E93-9FB6-72E013BCA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A4DD85-6755-437C-86AA-6156FB31E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333D7D-5BBF-4366-821E-D89E12E2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F6654D-F874-42CA-8756-08AD0EC5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2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AFB7D-66D4-432A-B9AF-6BF3228C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EDC263-1892-4EB9-B900-19B4D3D2D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09A5F7-2D83-4D48-8DB3-7846722EE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FE99FA-07CE-4398-9EC0-95B5A3022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3E8D09-BC64-4AAD-A4B2-02768608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16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286B8-1C69-49D6-A46E-C37796E3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65E60C-4FBF-4149-BA5B-7296BEC5E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FAD0C6-FD83-4EA9-87C9-605FB3A3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E1E31E-A8B5-41F7-8EE1-0381FDE9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E279BC-6812-424D-B4B6-828D9D83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7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F6A9C-7E4F-4ED4-A243-C9A63E3C7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E9044F-2317-4C69-9A38-C4B5530F6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54FC24-324A-40CA-87BA-0B81EF839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A0CB5A-2E7F-4D0F-948A-969553FE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CAFD233-92DC-43BC-83EE-659E7331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B0E5FC-96CF-4AC6-B798-32DCA85AD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76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6FA2A-90BA-4B49-AACA-0D5A2E65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9A8019-1CC1-41DB-A2BC-4ED6FE00C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760548-803E-4288-893C-8CDC33C58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5164AE7-B8C6-403B-A55B-00A39BA69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6DB320E-4053-43AC-B90F-6CDFA87FB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9BE9B2A-94A7-4800-B7F0-B9737397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1EA3D76-4772-474E-BFFA-5E186675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88B9B3F-62F3-49C7-8566-82CEF448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64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57D8D-7738-4215-87CA-00015E49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A2DE2ED-F5A0-4EC1-B57D-AE7918CB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175F000-0A94-45BE-9ED4-015A1E46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7D9968-74F4-42F7-B187-2BC7E6D4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54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215011B-1AFD-434F-8DAA-C2538F3F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718CD2-0F67-4EC6-B1FA-3A6E637D6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0FE083-AE49-4844-958F-3131DCB1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80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97A90-F1B8-4881-8F6E-5145FE2D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4E2F57-8FAA-4BEF-9A8B-6E168307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13AA70-2A0C-4DA5-8B9F-88E2F9B72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251C92-45F2-4C82-9A49-633F40E3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215878-43BC-4D61-B399-C6779AC2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428D4F-B57A-4FED-9F0F-43D08CFB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30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F30CF1-BDFF-4EE7-A560-598669F6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4BDD4FE-3E14-417C-AEF2-33BCB36BE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1FD7A1-315D-49D4-8EE9-64E9AF4DD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4D0823-16F1-4C9B-A30C-CED8E3019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698FC0-1C31-4262-A97C-BA86CF54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A52722-3C77-4396-BA63-F3100E42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54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741FFDF-761C-45D5-AE94-161F3FBF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661D0A-5FFB-401D-9537-7C253ABFA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0A20D4-424E-459C-8932-EB6E4E93A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777FC-3FB0-453A-8591-43FFC11AFEAC}" type="datetimeFigureOut">
              <a:rPr lang="cs-CZ" smtClean="0"/>
              <a:t>20.04.2021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A9F2CF-60B6-4161-B99B-9C78BE8CA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A1DAFB-C17E-4954-AA3C-3BBE6D04C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3885B-9941-4FC0-A61D-6006248A6C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2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s://www.youtube.com/watch?v=Kdrh82RVl3M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ydenmozku.cz/program/#c=0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hyperlink" Target="https://www.facebook.com/tydenmozk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asiemens.cz/" TargetMode="External"/><Relationship Id="rId7" Type="http://schemas.openxmlformats.org/officeDocument/2006/relationships/image" Target="../media/image44.jpg"/><Relationship Id="rId2" Type="http://schemas.openxmlformats.org/officeDocument/2006/relationships/hyperlink" Target="https://www.youtube.com/watch?v=ezAHGkO1dq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hyperlink" Target="https://royalsocietypublishing.org/doi/pdf/10.1098/rspb.2020.3161" TargetMode="Externa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441294653-hyde-park-civilizace/" TargetMode="External"/><Relationship Id="rId7" Type="http://schemas.openxmlformats.org/officeDocument/2006/relationships/image" Target="../media/image54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21.png"/><Relationship Id="rId7" Type="http://schemas.openxmlformats.org/officeDocument/2006/relationships/image" Target="../media/image58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hyperlink" Target="https://www.nfneuron.cz/person/petr-svoboda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vedator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frontiersin.org/articles/10.3389/fmars.2021.642040/ful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www.youtube.com/channel/UC1BeIXNvTNJnsOHCuyeHE0Q" TargetMode="External"/><Relationship Id="rId7" Type="http://schemas.openxmlformats.org/officeDocument/2006/relationships/image" Target="../media/image70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hyperlink" Target="https://www.sciencecafe.cz/" TargetMode="External"/><Relationship Id="rId4" Type="http://schemas.openxmlformats.org/officeDocument/2006/relationships/hyperlink" Target="https://slideslive.com/38913399/budoucnost-geneticky-vylepseneho-lidstva?fbclid=IwAR0O_f6KlMGl0RsXBKQ2UayOHj2kXzAzctC0xa4Oxq3II3yl3boS2CZlLB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f6Em8dy869tcrBXJyjk2141Ub23V2nuHkGQH2VS_YYk/edit?usp=sharin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hyperlink" Target="https://www.cell.com/developmental-cell/fulltext/S1534-5807(19)30623-9" TargetMode="External"/><Relationship Id="rId4" Type="http://schemas.openxmlformats.org/officeDocument/2006/relationships/hyperlink" Target="https://www.avcr.cz/cs/veda-a-vyzkum/vedy-o-zemi/Cesti-a-britsti-vedci-objevili-zpusob-jak-bunka-ridi-prijimani-potravy/" TargetMode="External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zpravy.aktualne.cz/ekonomika/vakciny-mapa-produkce/r~bc1ba03a8cb011ebb2f60cc47ab5f122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hyperlink" Target="https://www.img.cas.cz/vyzkum/ondrej-stepanek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hyperlink" Target="https://www.olympus-lifescience.com/en/landing/ioty-2020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ancerres.aacrjournals.org/content/early/2021/03/05/0008-5472.CAN-20-1628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hyperlink" Target="https://www.nature.com/articles/s41586-021-03416-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edavyzkum.cz/blogy-a-komentare/rozhovory/petra-hajkova-rekli-mi-at-prijedu-v-pondeli" TargetMode="External"/><Relationship Id="rId5" Type="http://schemas.openxmlformats.org/officeDocument/2006/relationships/hyperlink" Target="https://lms.mrc.ac.uk/research-group/reprogramming-and-chromatin/" TargetMode="External"/><Relationship Id="rId4" Type="http://schemas.openxmlformats.org/officeDocument/2006/relationships/image" Target="../media/image1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www.cell.com/cell/fulltext/S0092-8674(21)00353-6?_returnURL=https%3A%2F%2Flinkinghub.elsevier.com%2Fretrieve%2Fpii%2FS0092867421003536%3Fshowall%3Dtrue#undfig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sci.muni.cz/ofi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hyperlink" Target="https://dem.brno.cz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51.png"/><Relationship Id="rId7" Type="http://schemas.openxmlformats.org/officeDocument/2006/relationships/image" Target="../media/image123.png"/><Relationship Id="rId2" Type="http://schemas.openxmlformats.org/officeDocument/2006/relationships/hyperlink" Target="https://www.ceskatelevize.cz/porady/10441294653-hyde-park-civilizace/221411058090417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image" Target="../media/image127.jpg"/><Relationship Id="rId4" Type="http://schemas.openxmlformats.org/officeDocument/2006/relationships/image" Target="../media/image126.png"/><Relationship Id="rId9" Type="http://schemas.openxmlformats.org/officeDocument/2006/relationships/hyperlink" Target="https://www.nature.com/articles/s42003-021-01964-y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hyperlink" Target="https://www.cell.com/cell/fulltext/S0092-8674(21)00305-6" TargetMode="External"/><Relationship Id="rId7" Type="http://schemas.openxmlformats.org/officeDocument/2006/relationships/image" Target="../media/image134.jpg"/><Relationship Id="rId2" Type="http://schemas.openxmlformats.org/officeDocument/2006/relationships/hyperlink" Target="https://www.idnes.cz/zpravy/zahranicni/vedci-embryo-opice-clovek-pokus-chimera.A210416_144639_zahranicni_kha?utm_campaign=&amp;utm_medium=z-boxiku&amp;utm_source=www.seznam.cz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rdpoty.com/" TargetMode="External"/><Relationship Id="rId7" Type="http://schemas.openxmlformats.org/officeDocument/2006/relationships/image" Target="../media/image139.jpg"/><Relationship Id="rId2" Type="http://schemas.openxmlformats.org/officeDocument/2006/relationships/hyperlink" Target="https://www.bbc.com/news/in-pictures-56654460?fbclid=IwAR1Xbm39tudmHkfaGRFvmAjj0N8ciGl41Qfkz54uYK5tGWZ4bxC_xnL5vco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jp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slam.muni.cz/kalendar-akci/science-slam-12" TargetMode="External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s://www.youtube.com/channel/UCiLdXDvBI6bcd6QCBM4s2M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hyperlink" Target="https://www.youtube.com/channel/UCNI0qOojpkhsUtaQ4_2NUhQ/vide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hyperlink" Target="https://www.youtube.com/watch?v=YRfwZcLeOm4&amp;feature=youtu.be" TargetMode="External"/><Relationship Id="rId4" Type="http://schemas.openxmlformats.org/officeDocument/2006/relationships/image" Target="../media/image1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s://reactome.org/PathwayBrows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lImzqC5CuI" TargetMode="External"/><Relationship Id="rId2" Type="http://schemas.openxmlformats.org/officeDocument/2006/relationships/hyperlink" Target="https://www.youtube.com/watch?v=fx4aJoMRtD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s://www.youtube.com/watch?v=LOm2I6uNBFo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6QYFutt9cluQ3uSM963_KQ" TargetMode="External"/><Relationship Id="rId13" Type="http://schemas.openxmlformats.org/officeDocument/2006/relationships/image" Target="../media/image160.png"/><Relationship Id="rId3" Type="http://schemas.openxmlformats.org/officeDocument/2006/relationships/hyperlink" Target="https://www.youtube.com/channel/UCit5Ylq1gi7Xjr6kWs9KfBQ" TargetMode="External"/><Relationship Id="rId7" Type="http://schemas.openxmlformats.org/officeDocument/2006/relationships/hyperlink" Target="https://www.youtube.com/channel/UCNI0qOojpkhsUtaQ4_2NUhQ/videos" TargetMode="External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hyperlink" Target="https://www.ceskatelevize.cz/porady/10441294653-hyde-park-civilizace/dily/" TargetMode="Externa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633975240-veda-24" TargetMode="External"/><Relationship Id="rId11" Type="http://schemas.openxmlformats.org/officeDocument/2006/relationships/image" Target="../media/image158.png"/><Relationship Id="rId5" Type="http://schemas.openxmlformats.org/officeDocument/2006/relationships/hyperlink" Target="https://www.the-scientist.com/" TargetMode="External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hyperlink" Target="https://www.ted.com/" TargetMode="External"/><Relationship Id="rId9" Type="http://schemas.openxmlformats.org/officeDocument/2006/relationships/hyperlink" Target="http://www.gate2biotech.cz/" TargetMode="External"/><Relationship Id="rId14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t24.ceskatelevize.cz/veda/3277068-viry-se-budou-dal-vyvijet-nezmenime-tvrdi-britsky-vakcinolog-almond?fbclid=IwAR3yKzhERDPlijjE1WvlzTzazrIGSmyiTlZd8iMWn7qZ6S1yJK0LzAkZCv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https://www.sciencedirect.com/science/article/pii/S030384672100092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vedavyzkum.cz/ze-zahranici/ze-zahranici/obcanska-veda-vsem-prospesna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vedavyzkum.cz/z-domova/z-domova/stante-se-ve-volnem-case-vedce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db.citizenscience.cz/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www.inaturalist.org/" TargetMode="Externa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universitas.cz/osobnosti/6226-hrozne-hrozne-umorna-prace-ale-dulezita-popisuje-svuj-vyzkum-katerina-sa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undbeckfonden.com/en/node/13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58EF0-21BA-4112-A83C-674684C46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r>
              <a:rPr lang="cs-CZ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4701C0-DD9D-4362-8AD5-FD2E6AA90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Jaro 2021</a:t>
            </a:r>
          </a:p>
        </p:txBody>
      </p:sp>
    </p:spTree>
    <p:extLst>
      <p:ext uri="{BB962C8B-B14F-4D97-AF65-F5344CB8AC3E}">
        <p14:creationId xmlns:p14="http://schemas.microsoft.com/office/powerpoint/2010/main" val="287535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E72A0E9-E38D-41D0-AECF-CA6C2115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6" y="0"/>
            <a:ext cx="8231651" cy="20668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BCA984-3431-4A2C-9012-167F426FE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6866"/>
            <a:ext cx="4789715" cy="11344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10E4C02-6692-4320-99E9-112D3A3CF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394" y="3182122"/>
            <a:ext cx="4288054" cy="28460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7D1C9E4-C184-4FAF-9940-EE607A25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91" y="3201272"/>
            <a:ext cx="5419412" cy="356654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60520E9-EEC4-4D04-B899-79090DB18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6034" y="6099801"/>
            <a:ext cx="1828800" cy="46672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F7BC3E-B915-43DF-BE89-6F25DF346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8743" y="6099801"/>
            <a:ext cx="4456483" cy="490266"/>
          </a:xfrm>
        </p:spPr>
        <p:txBody>
          <a:bodyPr/>
          <a:lstStyle/>
          <a:p>
            <a:r>
              <a:rPr lang="cs-CZ" dirty="0" err="1">
                <a:hlinkClick r:id="rId7"/>
              </a:rPr>
              <a:t>Molecular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clusters</a:t>
            </a:r>
            <a:r>
              <a:rPr lang="cs-CZ" dirty="0">
                <a:hlinkClick r:id="rId7"/>
              </a:rPr>
              <a:t> na YT</a:t>
            </a:r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D5813A39-5FBD-4C13-8190-8D212B86A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8783" y="267933"/>
            <a:ext cx="3941726" cy="32545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12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6DFEFA-18AE-4A32-B110-24567CA2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08B7F0-B1CB-4342-999C-CCE38A9CB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77"/>
            <a:ext cx="9690847" cy="25502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E5D687-3F2E-45EA-92E1-1E84C82F0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3177"/>
            <a:ext cx="2376278" cy="34852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D46A4C9-C548-47E0-A243-4F40BDF38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882" y="0"/>
            <a:ext cx="3091139" cy="35327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D89FD78-A961-46AE-82E7-E82F8F26F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278" y="3211298"/>
            <a:ext cx="2664681" cy="289161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768DEB8-1D9C-45D3-B0CC-30996C6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860" y="3148102"/>
            <a:ext cx="2664681" cy="301800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4CD6410-66B9-4DD0-9C64-83613D296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457" y="3395761"/>
            <a:ext cx="2771503" cy="2812623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C8BCBF-2A97-4064-ADA9-1A5CFF340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6521" y="6229307"/>
            <a:ext cx="7054326" cy="494474"/>
          </a:xfrm>
        </p:spPr>
        <p:txBody>
          <a:bodyPr>
            <a:normAutofit/>
          </a:bodyPr>
          <a:lstStyle/>
          <a:p>
            <a:r>
              <a:rPr lang="cs-CZ" dirty="0"/>
              <a:t>Více informací </a:t>
            </a:r>
            <a:r>
              <a:rPr lang="cs-CZ" dirty="0">
                <a:hlinkClick r:id="rId8"/>
              </a:rPr>
              <a:t>zde</a:t>
            </a:r>
            <a:r>
              <a:rPr lang="cs-CZ" dirty="0"/>
              <a:t>, přednášky on-line </a:t>
            </a:r>
            <a:r>
              <a:rPr lang="cs-CZ" dirty="0">
                <a:hlinkClick r:id="rId9"/>
              </a:rPr>
              <a:t>na FB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330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6F3952C-AF2B-4ADD-B68A-30E12F865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77"/>
            <a:ext cx="9690847" cy="25502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00CC8C-E805-454F-80E8-0BBAB75F2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5348"/>
            <a:ext cx="5913120" cy="32509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600042C-EFF4-47E8-9FAE-4BACF3B3B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915348"/>
            <a:ext cx="5773675" cy="32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19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C96D9-00D0-4290-9259-7F6D9666D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4982" y="6214329"/>
            <a:ext cx="5181600" cy="643671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Slavnostní předání cen</a:t>
            </a:r>
            <a:endParaRPr lang="cs-CZ" dirty="0"/>
          </a:p>
          <a:p>
            <a:r>
              <a:rPr lang="cs-CZ" dirty="0">
                <a:hlinkClick r:id="rId3"/>
              </a:rPr>
              <a:t>O ceně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E2DB51-A9ED-4749-A183-882A056B5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5463"/>
            <a:ext cx="12192000" cy="24166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FE78E7-797A-4B24-AF09-8262F1734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276" y="3039016"/>
            <a:ext cx="6655724" cy="24474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3DDBDC2-D5F6-4569-AC8E-E25E56B1F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79203"/>
            <a:ext cx="5536276" cy="31243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29E7614-D7B3-4C56-8821-60B9434C11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44687"/>
          <a:stretch/>
        </p:blipFill>
        <p:spPr>
          <a:xfrm>
            <a:off x="9829800" y="6214328"/>
            <a:ext cx="167712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5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osoba, malé&#10;&#10;Popis byl vytvořen automaticky">
            <a:extLst>
              <a:ext uri="{FF2B5EF4-FFF2-40B4-BE49-F238E27FC236}">
                <a16:creationId xmlns:a16="http://schemas.microsoft.com/office/drawing/2014/main" id="{181E7D56-1982-415C-AD19-1B173E0084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52" y="2193280"/>
            <a:ext cx="5181600" cy="2771553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363836F-C6B2-467B-A827-A59825CF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48" y="176079"/>
            <a:ext cx="8046194" cy="17170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3B1F0FD-92C0-4D1C-A54A-3518968F5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44729"/>
            <a:ext cx="6226825" cy="407735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64264B7-77D5-4CBB-B8D2-B70C7A4A40B7}"/>
              </a:ext>
            </a:extLst>
          </p:cNvPr>
          <p:cNvSpPr txBox="1"/>
          <p:nvPr/>
        </p:nvSpPr>
        <p:spPr>
          <a:xfrm>
            <a:off x="8707092" y="671690"/>
            <a:ext cx="201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5"/>
              </a:rPr>
              <a:t>článek</a:t>
            </a:r>
            <a:endParaRPr lang="cs-CZ" dirty="0"/>
          </a:p>
        </p:txBody>
      </p:sp>
      <p:pic>
        <p:nvPicPr>
          <p:cNvPr id="1026" name="Picture 2" descr="NOVA | Kings of Camouflage | Anatomy of a Cuttlefish (non-Flash) | PBS">
            <a:extLst>
              <a:ext uri="{FF2B5EF4-FFF2-40B4-BE49-F238E27FC236}">
                <a16:creationId xmlns:a16="http://schemas.microsoft.com/office/drawing/2014/main" id="{49542ADC-3ABE-4C34-A8BE-6137E2F9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0" y="1219842"/>
            <a:ext cx="2576653" cy="10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Obsah obrázku primát, savci, exteriér, lidoop&#10;&#10;Popis byl vytvořen automaticky">
            <a:extLst>
              <a:ext uri="{FF2B5EF4-FFF2-40B4-BE49-F238E27FC236}">
                <a16:creationId xmlns:a16="http://schemas.microsoft.com/office/drawing/2014/main" id="{8A57F5E0-4E7E-4539-B510-ADBC91E15A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r="29633"/>
          <a:stretch/>
        </p:blipFill>
        <p:spPr>
          <a:xfrm>
            <a:off x="6865710" y="4450586"/>
            <a:ext cx="2125642" cy="2231335"/>
          </a:xfrm>
          <a:prstGeom prst="rect">
            <a:avLst/>
          </a:prstGeom>
        </p:spPr>
      </p:pic>
      <p:pic>
        <p:nvPicPr>
          <p:cNvPr id="17" name="Obrázek 16" descr="Obsah obrázku strom, exteriér, vsedě, černá&#10;&#10;Popis byl vytvořen automaticky">
            <a:extLst>
              <a:ext uri="{FF2B5EF4-FFF2-40B4-BE49-F238E27FC236}">
                <a16:creationId xmlns:a16="http://schemas.microsoft.com/office/drawing/2014/main" id="{8A3DF2E6-32D9-455F-B59A-A5ED22B791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979" y="4497796"/>
            <a:ext cx="1906540" cy="21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7F1B7-78DE-4A57-80D9-296605BF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922" y="893761"/>
            <a:ext cx="3487878" cy="1325563"/>
          </a:xfrm>
        </p:spPr>
        <p:txBody>
          <a:bodyPr/>
          <a:lstStyle/>
          <a:p>
            <a:r>
              <a:rPr lang="cs-CZ" dirty="0"/>
              <a:t>Sobota, 20:05</a:t>
            </a:r>
          </a:p>
        </p:txBody>
      </p:sp>
      <p:pic>
        <p:nvPicPr>
          <p:cNvPr id="9" name="Zástupný obsah 8" descr="Obsah obrázku text, indikátor&#10;&#10;Popis byl vytvořen automaticky">
            <a:extLst>
              <a:ext uri="{FF2B5EF4-FFF2-40B4-BE49-F238E27FC236}">
                <a16:creationId xmlns:a16="http://schemas.microsoft.com/office/drawing/2014/main" id="{306E0C16-0CC7-4E1A-B00A-C76AC590DF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29" y="207186"/>
            <a:ext cx="5288775" cy="77678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94C493-A955-4A42-B59A-A1322BA6D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8446" y="5582193"/>
            <a:ext cx="4195354" cy="59476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Sledujte </a:t>
            </a:r>
            <a:r>
              <a:rPr lang="cs-CZ" dirty="0">
                <a:hlinkClick r:id="rId3"/>
              </a:rPr>
              <a:t>zde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78893D-B763-4A60-9760-A2F0F64E1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5993296" cy="22214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FFCB7F-C8A1-494C-857F-48C67A5B1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19324"/>
            <a:ext cx="6291426" cy="41516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6B123FF-56F5-4913-B8C4-89AB6FC7E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929" y="2519796"/>
            <a:ext cx="5590140" cy="18768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2E0DDC-A992-4DD9-B1CE-A65EDA14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52" y="4430676"/>
            <a:ext cx="4326078" cy="5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33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68C6F1A-7378-4EED-8B7A-4BA3DA06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6554"/>
            <a:ext cx="6638382" cy="1630592"/>
          </a:xfrm>
          <a:prstGeom prst="rect">
            <a:avLst/>
          </a:prstGeom>
        </p:spPr>
      </p:pic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F6A7370B-DBA9-4565-8D67-86D5137EDF16}"/>
              </a:ext>
            </a:extLst>
          </p:cNvPr>
          <p:cNvSpPr txBox="1">
            <a:spLocks/>
          </p:cNvSpPr>
          <p:nvPr/>
        </p:nvSpPr>
        <p:spPr>
          <a:xfrm>
            <a:off x="9468169" y="91487"/>
            <a:ext cx="2417398" cy="324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/>
              <a:t>Čtvrtky, 16:00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/>
              <a:t>MS Teams kód </a:t>
            </a:r>
            <a:r>
              <a:rPr lang="cs-CZ" b="1"/>
              <a:t>eeymbmr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FDAD9D7-3327-45B6-A936-64C7CEFEB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120428" cy="22801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358DB0-83D6-49C3-BB83-97A881AB8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2432"/>
            <a:ext cx="6487886" cy="278412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C2AB4A6-8D1E-4473-96A9-47022A7B0C45}"/>
              </a:ext>
            </a:extLst>
          </p:cNvPr>
          <p:cNvSpPr txBox="1"/>
          <p:nvPr/>
        </p:nvSpPr>
        <p:spPr>
          <a:xfrm>
            <a:off x="99392" y="6270834"/>
            <a:ext cx="351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Petr Svoboda a </a:t>
            </a:r>
            <a:r>
              <a:rPr lang="cs-CZ" dirty="0">
                <a:hlinkClick r:id="rId5"/>
              </a:rPr>
              <a:t>cena Neuron</a:t>
            </a:r>
            <a:r>
              <a:rPr lang="cs-CZ" dirty="0"/>
              <a:t> (2014)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8044974-3CDC-4A09-A849-0C737B73D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559" y="4891266"/>
            <a:ext cx="5622441" cy="1748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3BA1636-B3B7-4055-982B-582AF0BC1C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66" y="1620963"/>
            <a:ext cx="4470118" cy="3179637"/>
          </a:xfrm>
        </p:spPr>
      </p:pic>
      <p:pic>
        <p:nvPicPr>
          <p:cNvPr id="17" name="Obrázek 16" descr="Obsah obrázku text, muž, osoba, černá&#10;&#10;Popis byl vytvořen automaticky">
            <a:extLst>
              <a:ext uri="{FF2B5EF4-FFF2-40B4-BE49-F238E27FC236}">
                <a16:creationId xmlns:a16="http://schemas.microsoft.com/office/drawing/2014/main" id="{26DE55D8-B81C-424C-896E-433D9504C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76" y="2053951"/>
            <a:ext cx="1925551" cy="192555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874A2C3-38FF-40B1-A1DD-BD84552C4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3399" y="5548985"/>
            <a:ext cx="1955393" cy="12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02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BAC061-4EED-4F35-A8B8-852D02EB0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70" y="4807859"/>
            <a:ext cx="5181600" cy="62960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www.vedator.cz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09DA6C7-2A48-4936-BBBC-D853D1259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707" y="1928977"/>
            <a:ext cx="5876249" cy="33878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BC1D46-78D3-4C56-9413-988D298B9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6" y="198874"/>
            <a:ext cx="5876249" cy="44430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EC8D4B9-246F-48E0-9D51-D07F318D9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525" y="198874"/>
            <a:ext cx="4105275" cy="13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396190A-1716-4991-B4EC-1010C6B27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52163"/>
            <a:ext cx="12192000" cy="140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8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4F2E53-FE5F-4E16-97AF-020A11141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332" y="4604495"/>
            <a:ext cx="5181600" cy="1724233"/>
          </a:xfrm>
        </p:spPr>
        <p:txBody>
          <a:bodyPr>
            <a:normAutofit/>
          </a:bodyPr>
          <a:lstStyle/>
          <a:p>
            <a:r>
              <a:rPr lang="cs-CZ" dirty="0"/>
              <a:t>Přisedlý organismus, 260 km od otevřeného moře, 900m pod ledovcem… na kameni.. 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B6C9117-3E8D-4439-A6A1-D10DC6B5D1FA}"/>
              </a:ext>
            </a:extLst>
          </p:cNvPr>
          <p:cNvSpPr txBox="1"/>
          <p:nvPr/>
        </p:nvSpPr>
        <p:spPr>
          <a:xfrm>
            <a:off x="296516" y="6161745"/>
            <a:ext cx="2645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2"/>
              </a:rPr>
              <a:t>Původní článek </a:t>
            </a:r>
            <a:endParaRPr lang="cs-CZ" sz="2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52AA407-541C-44BE-A300-A8AFCD8BB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2" y="100926"/>
            <a:ext cx="7394712" cy="3876016"/>
          </a:xfrm>
          <a:prstGeom prst="rect">
            <a:avLst/>
          </a:prstGeom>
        </p:spPr>
      </p:pic>
      <p:pic>
        <p:nvPicPr>
          <p:cNvPr id="6" name="Zástupný obsah 5" descr="Obsah obrázku tmavé, noční obloha&#10;&#10;Popis byl vytvořen automaticky">
            <a:extLst>
              <a:ext uri="{FF2B5EF4-FFF2-40B4-BE49-F238E27FC236}">
                <a16:creationId xmlns:a16="http://schemas.microsoft.com/office/drawing/2014/main" id="{146C761A-248B-46B4-A6DB-033606A7DD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57" y="2663710"/>
            <a:ext cx="6894443" cy="3881570"/>
          </a:xfrm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116D461F-1B72-4C85-A4D3-588A8BD36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418" y="100926"/>
            <a:ext cx="3444617" cy="34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05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interiér, mikroskop, snímek obrazovky&#10;&#10;Popis byl vytvořen automaticky">
            <a:extLst>
              <a:ext uri="{FF2B5EF4-FFF2-40B4-BE49-F238E27FC236}">
                <a16:creationId xmlns:a16="http://schemas.microsoft.com/office/drawing/2014/main" id="{B902A7AC-6E0F-4543-9707-594AD6C201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0961"/>
            <a:ext cx="5181600" cy="43437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7381-F985-4A41-9580-2008CE617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3347"/>
            <a:ext cx="5181600" cy="4351338"/>
          </a:xfrm>
        </p:spPr>
        <p:txBody>
          <a:bodyPr/>
          <a:lstStyle/>
          <a:p>
            <a:r>
              <a:rPr lang="cs-CZ" dirty="0"/>
              <a:t>Odkaz na přednášku na </a:t>
            </a:r>
            <a:r>
              <a:rPr lang="cs-CZ" dirty="0">
                <a:hlinkClick r:id="rId3"/>
              </a:rPr>
              <a:t>YouTube</a:t>
            </a:r>
            <a:endParaRPr lang="cs-CZ" dirty="0"/>
          </a:p>
          <a:p>
            <a:r>
              <a:rPr lang="cs-CZ" dirty="0">
                <a:hlinkClick r:id="rId4"/>
              </a:rPr>
              <a:t>Starší díl </a:t>
            </a:r>
            <a:r>
              <a:rPr lang="cs-CZ" dirty="0"/>
              <a:t>o geneticky vylepšeném lidstvu – J. Petr</a:t>
            </a:r>
          </a:p>
          <a:p>
            <a:r>
              <a:rPr lang="cs-CZ" dirty="0"/>
              <a:t>Stránka </a:t>
            </a:r>
            <a:r>
              <a:rPr lang="cs-CZ" dirty="0" err="1">
                <a:hlinkClick r:id="rId5"/>
              </a:rPr>
              <a:t>ScienceCafé</a:t>
            </a:r>
            <a:endParaRPr lang="cs-CZ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6ABAE9E8-EBA9-416B-8B3F-50966CEEA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62" y="4074335"/>
            <a:ext cx="2948224" cy="24666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C90C2B6-DC34-4700-A456-90CB0A9B6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47" y="0"/>
            <a:ext cx="5000055" cy="15217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71AF69E-306E-4E4A-9FA7-C726262A2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3649" y="157957"/>
            <a:ext cx="4000117" cy="10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4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828A4-A400-4162-A325-8D8CF20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2452"/>
          </a:xfrm>
        </p:spPr>
        <p:txBody>
          <a:bodyPr/>
          <a:lstStyle/>
          <a:p>
            <a:r>
              <a:rPr lang="cs-CZ" dirty="0"/>
              <a:t>Seminář – docházka a dotazy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D27F29-3517-4A4A-9B66-F07EAB959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2080"/>
            <a:ext cx="10515600" cy="4774883"/>
          </a:xfrm>
        </p:spPr>
        <p:txBody>
          <a:bodyPr>
            <a:normAutofit/>
          </a:bodyPr>
          <a:lstStyle/>
          <a:p>
            <a:r>
              <a:rPr lang="cs-CZ" dirty="0"/>
              <a:t>Docházka a dotazy – k nahlédnutí </a:t>
            </a:r>
            <a:r>
              <a:rPr lang="cs-CZ" dirty="0">
                <a:hlinkClick r:id="rId2"/>
              </a:rPr>
              <a:t>zde</a:t>
            </a:r>
            <a:endParaRPr lang="cs-CZ" dirty="0"/>
          </a:p>
          <a:p>
            <a:r>
              <a:rPr lang="cs-CZ" b="1" dirty="0"/>
              <a:t>Resty</a:t>
            </a:r>
            <a:r>
              <a:rPr lang="cs-CZ" dirty="0"/>
              <a:t> z podzimu 2020 – jen jeden dotaz: </a:t>
            </a:r>
          </a:p>
          <a:p>
            <a:pPr marL="0" indent="0">
              <a:buNone/>
            </a:pPr>
            <a:r>
              <a:rPr lang="cs-CZ" dirty="0" err="1"/>
              <a:t>Dzubáková</a:t>
            </a:r>
            <a:r>
              <a:rPr lang="cs-CZ" dirty="0"/>
              <a:t>, Jílková, Nečas, Ševelová, Tokár, Vysloužil</a:t>
            </a:r>
          </a:p>
          <a:p>
            <a:r>
              <a:rPr lang="cs-CZ" b="1" dirty="0"/>
              <a:t>Náhradní plnění </a:t>
            </a:r>
            <a:r>
              <a:rPr lang="cs-CZ" dirty="0"/>
              <a:t>– krátké vystoupení shrnující aktuální problematiku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Kdo nejméně hodnotil ostatní? … Jílková, Tokár → </a:t>
            </a:r>
            <a:r>
              <a:rPr lang="cs-CZ" b="1" dirty="0"/>
              <a:t>vystoupí 10. 3.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Vakcíny proti COVID </a:t>
            </a:r>
            <a:r>
              <a:rPr lang="cs-CZ" dirty="0"/>
              <a:t>– přehled (dosud vyvinuté, principy, výhody-nevýhody, jaké (ne)jsou registrované v ČR a proč, jak jsme na tom v ČR s očkováním, …)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825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80E34E17-C828-4160-B5C9-07B4A3EC6649}"/>
              </a:ext>
            </a:extLst>
          </p:cNvPr>
          <p:cNvSpPr txBox="1">
            <a:spLocks/>
          </p:cNvSpPr>
          <p:nvPr/>
        </p:nvSpPr>
        <p:spPr>
          <a:xfrm>
            <a:off x="9206911" y="179387"/>
            <a:ext cx="2417398" cy="324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Čtvrtky, 16:00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MS </a:t>
            </a:r>
            <a:r>
              <a:rPr lang="cs-CZ" dirty="0" err="1"/>
              <a:t>Teams</a:t>
            </a:r>
            <a:r>
              <a:rPr lang="cs-CZ" dirty="0"/>
              <a:t> kód </a:t>
            </a:r>
            <a:r>
              <a:rPr lang="cs-CZ" b="1" dirty="0" err="1"/>
              <a:t>eeymbmr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10A9C8-078F-486F-99B2-11271748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114903" cy="199781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C9455C3-0BAC-452D-AAB3-0E50CD29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7" y="4026622"/>
            <a:ext cx="5047503" cy="234436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2429791-AB1B-4A8C-9AD6-DD4B91732668}"/>
              </a:ext>
            </a:extLst>
          </p:cNvPr>
          <p:cNvSpPr txBox="1"/>
          <p:nvPr/>
        </p:nvSpPr>
        <p:spPr>
          <a:xfrm>
            <a:off x="271598" y="6309119"/>
            <a:ext cx="911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hlinkClick r:id="rId4"/>
              </a:rPr>
              <a:t>Článek </a:t>
            </a:r>
            <a:r>
              <a:rPr lang="cs-CZ" sz="2000" b="1" dirty="0"/>
              <a:t>o výzkumu Z. Kadlecové z AV ČR, původní článek v </a:t>
            </a:r>
            <a:r>
              <a:rPr lang="cs-CZ" sz="2000" b="1" dirty="0" err="1">
                <a:hlinkClick r:id="rId5"/>
              </a:rPr>
              <a:t>Developmental</a:t>
            </a:r>
            <a:r>
              <a:rPr lang="cs-CZ" sz="2000" b="1" dirty="0">
                <a:hlinkClick r:id="rId5"/>
              </a:rPr>
              <a:t> Cell</a:t>
            </a:r>
            <a:endParaRPr lang="cs-CZ" sz="2000" b="1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B659642-AD9E-4C30-AAA0-9B6ACA59A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52662"/>
            <a:ext cx="5700423" cy="2119116"/>
          </a:xfrm>
          <a:prstGeom prst="rect">
            <a:avLst/>
          </a:prstGeom>
        </p:spPr>
      </p:pic>
      <p:pic>
        <p:nvPicPr>
          <p:cNvPr id="19" name="Obrázek 18" descr="Obsah obrázku exteriér, osoba, savci&#10;&#10;Popis byl vytvořen automaticky">
            <a:extLst>
              <a:ext uri="{FF2B5EF4-FFF2-40B4-BE49-F238E27FC236}">
                <a16:creationId xmlns:a16="http://schemas.microsoft.com/office/drawing/2014/main" id="{A6D72497-D6A2-4515-89ED-DE546D9F1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77" y="2307112"/>
            <a:ext cx="2187813" cy="145537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F4240D3D-25DE-427F-AC65-EBBC42ED1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7545" y="6251835"/>
            <a:ext cx="1777353" cy="51467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6F0D168-B4D3-4274-90E3-CB8F6AE7E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2506" y="1907506"/>
            <a:ext cx="6979308" cy="42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6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82178-F7B2-485F-87E1-9BA6ABFC9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7259" y="230775"/>
            <a:ext cx="5181600" cy="62613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Infografika</a:t>
            </a:r>
            <a:r>
              <a:rPr lang="cs-CZ" dirty="0"/>
              <a:t> výroba vakcín apod.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714202-2962-4BB3-8E45-674008435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8"/>
          <a:stretch/>
        </p:blipFill>
        <p:spPr>
          <a:xfrm>
            <a:off x="299538" y="1402079"/>
            <a:ext cx="5473454" cy="49813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9F9849-CB2C-4083-99E9-31911920F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992" y="1978093"/>
            <a:ext cx="6035237" cy="4074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70CCF11-0E4C-4085-9B1D-F648310B1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31" y="209821"/>
            <a:ext cx="19621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96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B258B-05A0-4698-9A07-722ED4E5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67" y="3987073"/>
            <a:ext cx="10515600" cy="992286"/>
          </a:xfrm>
        </p:spPr>
        <p:txBody>
          <a:bodyPr>
            <a:normAutofit/>
          </a:bodyPr>
          <a:lstStyle/>
          <a:p>
            <a:r>
              <a:rPr lang="cs-CZ" sz="2800" b="1" dirty="0"/>
              <a:t>Hledá se </a:t>
            </a:r>
            <a:r>
              <a:rPr lang="cs-CZ" sz="2800" b="1" dirty="0">
                <a:solidFill>
                  <a:srgbClr val="00B050"/>
                </a:solidFill>
              </a:rPr>
              <a:t>Studentský ambasador*</a:t>
            </a:r>
            <a:r>
              <a:rPr lang="cs-CZ" sz="2800" b="1" dirty="0"/>
              <a:t> zahraničních studentů nově vznikajícího anglického </a:t>
            </a:r>
            <a:r>
              <a:rPr lang="cs-CZ" sz="2800" b="1" dirty="0" err="1"/>
              <a:t>NMgr</a:t>
            </a:r>
            <a:r>
              <a:rPr lang="cs-CZ" sz="2800" b="1" dirty="0"/>
              <a:t> programu </a:t>
            </a:r>
            <a:r>
              <a:rPr lang="cs-CZ" sz="2800" b="1" i="1" dirty="0" err="1">
                <a:solidFill>
                  <a:srgbClr val="00B050"/>
                </a:solidFill>
              </a:rPr>
              <a:t>Molecular</a:t>
            </a:r>
            <a:r>
              <a:rPr lang="cs-CZ" sz="2800" b="1" i="1" dirty="0">
                <a:solidFill>
                  <a:srgbClr val="00B050"/>
                </a:solidFill>
              </a:rPr>
              <a:t> and Cell Biology.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B8C7656-EE38-4661-A45E-5C6BBAEF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32" y="457814"/>
            <a:ext cx="4664041" cy="33981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FD2C7D-2A6A-47C5-81F9-7027E51018EA}"/>
              </a:ext>
            </a:extLst>
          </p:cNvPr>
          <p:cNvSpPr txBox="1"/>
          <p:nvPr/>
        </p:nvSpPr>
        <p:spPr>
          <a:xfrm>
            <a:off x="7054174" y="5343698"/>
            <a:ext cx="270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Chcete být ambasadorem? </a:t>
            </a:r>
          </a:p>
          <a:p>
            <a:pPr algn="ctr"/>
            <a:r>
              <a:rPr lang="cs-CZ" dirty="0"/>
              <a:t>Kontaktujte </a:t>
            </a:r>
          </a:p>
          <a:p>
            <a:pPr algn="ctr"/>
            <a:r>
              <a:rPr lang="cs-CZ" dirty="0"/>
              <a:t>doc. Milana Číže: </a:t>
            </a:r>
            <a:r>
              <a:rPr lang="cs-CZ" b="1" dirty="0"/>
              <a:t>milanciz@ibp.cz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C375686-2A2A-45AD-BBB7-6EC24E25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716" y="4828243"/>
            <a:ext cx="1514475" cy="1838325"/>
          </a:xfrm>
          <a:prstGeom prst="rect">
            <a:avLst/>
          </a:prstGeom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70401F38-5C02-499F-ACF2-B1220A116839}"/>
              </a:ext>
            </a:extLst>
          </p:cNvPr>
          <p:cNvGrpSpPr/>
          <p:nvPr/>
        </p:nvGrpSpPr>
        <p:grpSpPr>
          <a:xfrm>
            <a:off x="620327" y="369333"/>
            <a:ext cx="5771961" cy="3637789"/>
            <a:chOff x="3430924" y="323009"/>
            <a:chExt cx="5294811" cy="3106254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4C692389-7B37-4C92-B756-3C82A89D689A}"/>
                </a:ext>
              </a:extLst>
            </p:cNvPr>
            <p:cNvSpPr txBox="1"/>
            <p:nvPr/>
          </p:nvSpPr>
          <p:spPr>
            <a:xfrm>
              <a:off x="3666108" y="546603"/>
              <a:ext cx="4827554" cy="189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400" dirty="0"/>
                <a:t>Jsi nadšený značkou MUNI? </a:t>
              </a:r>
            </a:p>
            <a:p>
              <a:pPr algn="ctr"/>
              <a:r>
                <a:rPr lang="cs-CZ" sz="2400" dirty="0"/>
                <a:t>Mluvíš plynně anglicky?</a:t>
              </a:r>
            </a:p>
            <a:p>
              <a:pPr algn="ctr"/>
              <a:r>
                <a:rPr lang="cs-CZ" sz="2400" dirty="0"/>
                <a:t>Jsi na sociálních sítích jako ryba ve vodě?</a:t>
              </a:r>
            </a:p>
            <a:p>
              <a:pPr algn="ctr"/>
              <a:r>
                <a:rPr lang="cs-CZ" sz="2400" dirty="0"/>
                <a:t>Rád pomáháš nováčkům?</a:t>
              </a:r>
            </a:p>
            <a:p>
              <a:pPr algn="ctr"/>
              <a:r>
                <a:rPr lang="cs-CZ" sz="2400" dirty="0"/>
                <a:t>Máš hlavu plnou nápadů?</a:t>
              </a:r>
            </a:p>
            <a:p>
              <a:r>
                <a:rPr lang="cs-CZ" dirty="0"/>
                <a:t> </a:t>
              </a:r>
            </a:p>
          </p:txBody>
        </p:sp>
        <p:sp>
          <p:nvSpPr>
            <p:cNvPr id="13" name="Bublinový popisek: se šipkou dolů 12">
              <a:extLst>
                <a:ext uri="{FF2B5EF4-FFF2-40B4-BE49-F238E27FC236}">
                  <a16:creationId xmlns:a16="http://schemas.microsoft.com/office/drawing/2014/main" id="{09D027FF-E41E-4010-B6B1-C24C28E3C0B8}"/>
                </a:ext>
              </a:extLst>
            </p:cNvPr>
            <p:cNvSpPr/>
            <p:nvPr/>
          </p:nvSpPr>
          <p:spPr>
            <a:xfrm>
              <a:off x="3430924" y="323009"/>
              <a:ext cx="5294811" cy="3106254"/>
            </a:xfrm>
            <a:custGeom>
              <a:avLst/>
              <a:gdLst>
                <a:gd name="connsiteX0" fmla="*/ 0 w 5294811"/>
                <a:gd name="connsiteY0" fmla="*/ 0 h 3106254"/>
                <a:gd name="connsiteX1" fmla="*/ 608903 w 5294811"/>
                <a:gd name="connsiteY1" fmla="*/ 0 h 3106254"/>
                <a:gd name="connsiteX2" fmla="*/ 1111910 w 5294811"/>
                <a:gd name="connsiteY2" fmla="*/ 0 h 3106254"/>
                <a:gd name="connsiteX3" fmla="*/ 1879658 w 5294811"/>
                <a:gd name="connsiteY3" fmla="*/ 0 h 3106254"/>
                <a:gd name="connsiteX4" fmla="*/ 2488561 w 5294811"/>
                <a:gd name="connsiteY4" fmla="*/ 0 h 3106254"/>
                <a:gd name="connsiteX5" fmla="*/ 3097464 w 5294811"/>
                <a:gd name="connsiteY5" fmla="*/ 0 h 3106254"/>
                <a:gd name="connsiteX6" fmla="*/ 3865212 w 5294811"/>
                <a:gd name="connsiteY6" fmla="*/ 0 h 3106254"/>
                <a:gd name="connsiteX7" fmla="*/ 4421167 w 5294811"/>
                <a:gd name="connsiteY7" fmla="*/ 0 h 3106254"/>
                <a:gd name="connsiteX8" fmla="*/ 5294811 w 5294811"/>
                <a:gd name="connsiteY8" fmla="*/ 0 h 3106254"/>
                <a:gd name="connsiteX9" fmla="*/ 5294811 w 5294811"/>
                <a:gd name="connsiteY9" fmla="*/ 713151 h 3106254"/>
                <a:gd name="connsiteX10" fmla="*/ 5294811 w 5294811"/>
                <a:gd name="connsiteY10" fmla="*/ 1345567 h 3106254"/>
                <a:gd name="connsiteX11" fmla="*/ 5294811 w 5294811"/>
                <a:gd name="connsiteY11" fmla="*/ 2018351 h 3106254"/>
                <a:gd name="connsiteX12" fmla="*/ 4707439 w 5294811"/>
                <a:gd name="connsiteY12" fmla="*/ 2018351 h 3106254"/>
                <a:gd name="connsiteX13" fmla="*/ 4097475 w 5294811"/>
                <a:gd name="connsiteY13" fmla="*/ 2018351 h 3106254"/>
                <a:gd name="connsiteX14" fmla="*/ 3035687 w 5294811"/>
                <a:gd name="connsiteY14" fmla="*/ 2018351 h 3106254"/>
                <a:gd name="connsiteX15" fmla="*/ 3035687 w 5294811"/>
                <a:gd name="connsiteY15" fmla="*/ 2329691 h 3106254"/>
                <a:gd name="connsiteX16" fmla="*/ 3423969 w 5294811"/>
                <a:gd name="connsiteY16" fmla="*/ 2329691 h 3106254"/>
                <a:gd name="connsiteX17" fmla="*/ 3027922 w 5294811"/>
                <a:gd name="connsiteY17" fmla="*/ 2725738 h 3106254"/>
                <a:gd name="connsiteX18" fmla="*/ 2647406 w 5294811"/>
                <a:gd name="connsiteY18" fmla="*/ 3106254 h 3106254"/>
                <a:gd name="connsiteX19" fmla="*/ 2243593 w 5294811"/>
                <a:gd name="connsiteY19" fmla="*/ 2702441 h 3106254"/>
                <a:gd name="connsiteX20" fmla="*/ 1870842 w 5294811"/>
                <a:gd name="connsiteY20" fmla="*/ 2329691 h 3106254"/>
                <a:gd name="connsiteX21" fmla="*/ 2259124 w 5294811"/>
                <a:gd name="connsiteY21" fmla="*/ 2329691 h 3106254"/>
                <a:gd name="connsiteX22" fmla="*/ 2259124 w 5294811"/>
                <a:gd name="connsiteY22" fmla="*/ 2018351 h 3106254"/>
                <a:gd name="connsiteX23" fmla="*/ 1694343 w 5294811"/>
                <a:gd name="connsiteY23" fmla="*/ 2018351 h 3106254"/>
                <a:gd name="connsiteX24" fmla="*/ 1174744 w 5294811"/>
                <a:gd name="connsiteY24" fmla="*/ 2018351 h 3106254"/>
                <a:gd name="connsiteX25" fmla="*/ 564781 w 5294811"/>
                <a:gd name="connsiteY25" fmla="*/ 2018351 h 3106254"/>
                <a:gd name="connsiteX26" fmla="*/ 0 w 5294811"/>
                <a:gd name="connsiteY26" fmla="*/ 2018351 h 3106254"/>
                <a:gd name="connsiteX27" fmla="*/ 0 w 5294811"/>
                <a:gd name="connsiteY27" fmla="*/ 1406118 h 3106254"/>
                <a:gd name="connsiteX28" fmla="*/ 0 w 5294811"/>
                <a:gd name="connsiteY28" fmla="*/ 713151 h 3106254"/>
                <a:gd name="connsiteX29" fmla="*/ 0 w 5294811"/>
                <a:gd name="connsiteY29" fmla="*/ 0 h 310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94811" h="3106254" extrusionOk="0">
                  <a:moveTo>
                    <a:pt x="0" y="0"/>
                  </a:moveTo>
                  <a:cubicBezTo>
                    <a:pt x="221349" y="-3974"/>
                    <a:pt x="360101" y="-30298"/>
                    <a:pt x="608903" y="0"/>
                  </a:cubicBezTo>
                  <a:cubicBezTo>
                    <a:pt x="857705" y="30298"/>
                    <a:pt x="918295" y="17558"/>
                    <a:pt x="1111910" y="0"/>
                  </a:cubicBezTo>
                  <a:cubicBezTo>
                    <a:pt x="1305525" y="-17558"/>
                    <a:pt x="1698901" y="17152"/>
                    <a:pt x="1879658" y="0"/>
                  </a:cubicBezTo>
                  <a:cubicBezTo>
                    <a:pt x="2060415" y="-17152"/>
                    <a:pt x="2248648" y="3565"/>
                    <a:pt x="2488561" y="0"/>
                  </a:cubicBezTo>
                  <a:cubicBezTo>
                    <a:pt x="2728474" y="-3565"/>
                    <a:pt x="2851940" y="-2869"/>
                    <a:pt x="3097464" y="0"/>
                  </a:cubicBezTo>
                  <a:cubicBezTo>
                    <a:pt x="3342988" y="2869"/>
                    <a:pt x="3624126" y="16905"/>
                    <a:pt x="3865212" y="0"/>
                  </a:cubicBezTo>
                  <a:cubicBezTo>
                    <a:pt x="4106298" y="-16905"/>
                    <a:pt x="4234251" y="-26289"/>
                    <a:pt x="4421167" y="0"/>
                  </a:cubicBezTo>
                  <a:cubicBezTo>
                    <a:pt x="4608084" y="26289"/>
                    <a:pt x="4946879" y="17314"/>
                    <a:pt x="5294811" y="0"/>
                  </a:cubicBezTo>
                  <a:cubicBezTo>
                    <a:pt x="5273770" y="346323"/>
                    <a:pt x="5316618" y="537356"/>
                    <a:pt x="5294811" y="713151"/>
                  </a:cubicBezTo>
                  <a:cubicBezTo>
                    <a:pt x="5273004" y="888946"/>
                    <a:pt x="5263246" y="1153777"/>
                    <a:pt x="5294811" y="1345567"/>
                  </a:cubicBezTo>
                  <a:cubicBezTo>
                    <a:pt x="5326376" y="1537357"/>
                    <a:pt x="5312846" y="1881105"/>
                    <a:pt x="5294811" y="2018351"/>
                  </a:cubicBezTo>
                  <a:cubicBezTo>
                    <a:pt x="5133158" y="2043627"/>
                    <a:pt x="4917822" y="2045635"/>
                    <a:pt x="4707439" y="2018351"/>
                  </a:cubicBezTo>
                  <a:cubicBezTo>
                    <a:pt x="4497056" y="1991067"/>
                    <a:pt x="4237246" y="2004175"/>
                    <a:pt x="4097475" y="2018351"/>
                  </a:cubicBezTo>
                  <a:cubicBezTo>
                    <a:pt x="3957704" y="2032527"/>
                    <a:pt x="3459240" y="2023567"/>
                    <a:pt x="3035687" y="2018351"/>
                  </a:cubicBezTo>
                  <a:cubicBezTo>
                    <a:pt x="3050511" y="2168119"/>
                    <a:pt x="3028228" y="2196287"/>
                    <a:pt x="3035687" y="2329691"/>
                  </a:cubicBezTo>
                  <a:cubicBezTo>
                    <a:pt x="3218469" y="2340294"/>
                    <a:pt x="3304343" y="2329895"/>
                    <a:pt x="3423969" y="2329691"/>
                  </a:cubicBezTo>
                  <a:cubicBezTo>
                    <a:pt x="3319544" y="2423046"/>
                    <a:pt x="3198304" y="2553697"/>
                    <a:pt x="3027922" y="2725738"/>
                  </a:cubicBezTo>
                  <a:cubicBezTo>
                    <a:pt x="2857540" y="2897779"/>
                    <a:pt x="2728918" y="2987141"/>
                    <a:pt x="2647406" y="3106254"/>
                  </a:cubicBezTo>
                  <a:cubicBezTo>
                    <a:pt x="2468931" y="2962667"/>
                    <a:pt x="2418755" y="2904873"/>
                    <a:pt x="2243593" y="2702441"/>
                  </a:cubicBezTo>
                  <a:cubicBezTo>
                    <a:pt x="2068431" y="2500009"/>
                    <a:pt x="1945500" y="2438839"/>
                    <a:pt x="1870842" y="2329691"/>
                  </a:cubicBezTo>
                  <a:cubicBezTo>
                    <a:pt x="1990914" y="2333415"/>
                    <a:pt x="2148286" y="2317811"/>
                    <a:pt x="2259124" y="2329691"/>
                  </a:cubicBezTo>
                  <a:cubicBezTo>
                    <a:pt x="2266705" y="2219483"/>
                    <a:pt x="2244337" y="2118239"/>
                    <a:pt x="2259124" y="2018351"/>
                  </a:cubicBezTo>
                  <a:cubicBezTo>
                    <a:pt x="2139482" y="2024535"/>
                    <a:pt x="1893867" y="1990185"/>
                    <a:pt x="1694343" y="2018351"/>
                  </a:cubicBezTo>
                  <a:cubicBezTo>
                    <a:pt x="1494819" y="2046517"/>
                    <a:pt x="1352301" y="2030819"/>
                    <a:pt x="1174744" y="2018351"/>
                  </a:cubicBezTo>
                  <a:cubicBezTo>
                    <a:pt x="997187" y="2005883"/>
                    <a:pt x="722747" y="2036049"/>
                    <a:pt x="564781" y="2018351"/>
                  </a:cubicBezTo>
                  <a:cubicBezTo>
                    <a:pt x="406815" y="2000653"/>
                    <a:pt x="213025" y="2017656"/>
                    <a:pt x="0" y="2018351"/>
                  </a:cubicBezTo>
                  <a:cubicBezTo>
                    <a:pt x="12841" y="1776850"/>
                    <a:pt x="11388" y="1629687"/>
                    <a:pt x="0" y="1406118"/>
                  </a:cubicBezTo>
                  <a:cubicBezTo>
                    <a:pt x="-11388" y="1182549"/>
                    <a:pt x="-2807" y="982256"/>
                    <a:pt x="0" y="713151"/>
                  </a:cubicBezTo>
                  <a:cubicBezTo>
                    <a:pt x="2807" y="444046"/>
                    <a:pt x="11227" y="301813"/>
                    <a:pt x="0" y="0"/>
                  </a:cubicBezTo>
                  <a:close/>
                </a:path>
              </a:pathLst>
            </a:custGeom>
            <a:noFill/>
            <a:ln w="349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downArrow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FCD2ECA4-1412-4A51-BD55-05CB082F5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2831" y="749517"/>
              <a:ext cx="791780" cy="395889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F53706D5-6FAF-42B0-A245-5CFCDE8CC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2165" y="1501336"/>
              <a:ext cx="671604" cy="470124"/>
            </a:xfrm>
            <a:prstGeom prst="rect">
              <a:avLst/>
            </a:prstGeom>
          </p:spPr>
        </p:pic>
        <p:pic>
          <p:nvPicPr>
            <p:cNvPr id="1026" name="Picture 2" descr="Instagram logo">
              <a:extLst>
                <a:ext uri="{FF2B5EF4-FFF2-40B4-BE49-F238E27FC236}">
                  <a16:creationId xmlns:a16="http://schemas.microsoft.com/office/drawing/2014/main" id="{E8626579-B261-48D2-A9AB-333659949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571" y="1698431"/>
              <a:ext cx="439071" cy="439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ožnosti distanční výuky | Masarykova univerzita">
              <a:extLst>
                <a:ext uri="{FF2B5EF4-FFF2-40B4-BE49-F238E27FC236}">
                  <a16:creationId xmlns:a16="http://schemas.microsoft.com/office/drawing/2014/main" id="{60F3FF2E-D0B1-4D42-BE43-7F957FA84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415" y="791787"/>
              <a:ext cx="880886" cy="25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8DD38234-36DB-4076-B431-FDCB94A4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666" y="1516783"/>
              <a:ext cx="958273" cy="718705"/>
            </a:xfrm>
            <a:prstGeom prst="rect">
              <a:avLst/>
            </a:prstGeom>
          </p:spPr>
        </p:pic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0C32DBDD-280E-4F28-A861-6768CF6094E7}"/>
              </a:ext>
            </a:extLst>
          </p:cNvPr>
          <p:cNvGrpSpPr/>
          <p:nvPr/>
        </p:nvGrpSpPr>
        <p:grpSpPr>
          <a:xfrm>
            <a:off x="127717" y="5943863"/>
            <a:ext cx="6757180" cy="722705"/>
            <a:chOff x="270190" y="5881225"/>
            <a:chExt cx="6757180" cy="722705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B7D732DC-7E9C-4F18-9CC4-1CB1B166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9467" y="5957599"/>
              <a:ext cx="6587903" cy="646331"/>
            </a:xfrm>
            <a:prstGeom prst="rect">
              <a:avLst/>
            </a:prstGeom>
          </p:spPr>
        </p:pic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BCE7D7BF-1575-4C24-8073-64218BB4EE59}"/>
                </a:ext>
              </a:extLst>
            </p:cNvPr>
            <p:cNvSpPr txBox="1"/>
            <p:nvPr/>
          </p:nvSpPr>
          <p:spPr>
            <a:xfrm>
              <a:off x="270190" y="588122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>
                  <a:solidFill>
                    <a:srgbClr val="00B050"/>
                  </a:solidFill>
                </a:rPr>
                <a:t>*</a:t>
              </a:r>
            </a:p>
          </p:txBody>
        </p:sp>
      </p:grpSp>
      <p:sp>
        <p:nvSpPr>
          <p:cNvPr id="24" name="Bublinový popisek: se šipkou doprava 23">
            <a:extLst>
              <a:ext uri="{FF2B5EF4-FFF2-40B4-BE49-F238E27FC236}">
                <a16:creationId xmlns:a16="http://schemas.microsoft.com/office/drawing/2014/main" id="{6FC198B7-C13D-43F1-B874-9BC70E561B44}"/>
              </a:ext>
            </a:extLst>
          </p:cNvPr>
          <p:cNvSpPr/>
          <p:nvPr/>
        </p:nvSpPr>
        <p:spPr>
          <a:xfrm>
            <a:off x="7054174" y="5234821"/>
            <a:ext cx="3365013" cy="1369109"/>
          </a:xfrm>
          <a:custGeom>
            <a:avLst/>
            <a:gdLst>
              <a:gd name="connsiteX0" fmla="*/ 0 w 3365013"/>
              <a:gd name="connsiteY0" fmla="*/ 0 h 1369109"/>
              <a:gd name="connsiteX1" fmla="*/ 631788 w 3365013"/>
              <a:gd name="connsiteY1" fmla="*/ 0 h 1369109"/>
              <a:gd name="connsiteX2" fmla="*/ 1210927 w 3365013"/>
              <a:gd name="connsiteY2" fmla="*/ 0 h 1369109"/>
              <a:gd name="connsiteX3" fmla="*/ 1921689 w 3365013"/>
              <a:gd name="connsiteY3" fmla="*/ 0 h 1369109"/>
              <a:gd name="connsiteX4" fmla="*/ 2632450 w 3365013"/>
              <a:gd name="connsiteY4" fmla="*/ 0 h 1369109"/>
              <a:gd name="connsiteX5" fmla="*/ 2632450 w 3365013"/>
              <a:gd name="connsiteY5" fmla="*/ 513416 h 1369109"/>
              <a:gd name="connsiteX6" fmla="*/ 3022736 w 3365013"/>
              <a:gd name="connsiteY6" fmla="*/ 513416 h 1369109"/>
              <a:gd name="connsiteX7" fmla="*/ 3022736 w 3365013"/>
              <a:gd name="connsiteY7" fmla="*/ 342277 h 1369109"/>
              <a:gd name="connsiteX8" fmla="*/ 3365013 w 3365013"/>
              <a:gd name="connsiteY8" fmla="*/ 684555 h 1369109"/>
              <a:gd name="connsiteX9" fmla="*/ 3022736 w 3365013"/>
              <a:gd name="connsiteY9" fmla="*/ 1026832 h 1369109"/>
              <a:gd name="connsiteX10" fmla="*/ 3022736 w 3365013"/>
              <a:gd name="connsiteY10" fmla="*/ 855693 h 1369109"/>
              <a:gd name="connsiteX11" fmla="*/ 2632450 w 3365013"/>
              <a:gd name="connsiteY11" fmla="*/ 855693 h 1369109"/>
              <a:gd name="connsiteX12" fmla="*/ 2632450 w 3365013"/>
              <a:gd name="connsiteY12" fmla="*/ 1369109 h 1369109"/>
              <a:gd name="connsiteX13" fmla="*/ 1921689 w 3365013"/>
              <a:gd name="connsiteY13" fmla="*/ 1369109 h 1369109"/>
              <a:gd name="connsiteX14" fmla="*/ 1342550 w 3365013"/>
              <a:gd name="connsiteY14" fmla="*/ 1369109 h 1369109"/>
              <a:gd name="connsiteX15" fmla="*/ 737086 w 3365013"/>
              <a:gd name="connsiteY15" fmla="*/ 1369109 h 1369109"/>
              <a:gd name="connsiteX16" fmla="*/ 0 w 3365013"/>
              <a:gd name="connsiteY16" fmla="*/ 1369109 h 1369109"/>
              <a:gd name="connsiteX17" fmla="*/ 0 w 3365013"/>
              <a:gd name="connsiteY17" fmla="*/ 698246 h 1369109"/>
              <a:gd name="connsiteX18" fmla="*/ 0 w 3365013"/>
              <a:gd name="connsiteY18" fmla="*/ 0 h 136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5013" h="1369109" extrusionOk="0">
                <a:moveTo>
                  <a:pt x="0" y="0"/>
                </a:moveTo>
                <a:cubicBezTo>
                  <a:pt x="150298" y="11426"/>
                  <a:pt x="391585" y="1591"/>
                  <a:pt x="631788" y="0"/>
                </a:cubicBezTo>
                <a:cubicBezTo>
                  <a:pt x="871991" y="-1591"/>
                  <a:pt x="923138" y="-25496"/>
                  <a:pt x="1210927" y="0"/>
                </a:cubicBezTo>
                <a:cubicBezTo>
                  <a:pt x="1498716" y="25496"/>
                  <a:pt x="1719639" y="-29810"/>
                  <a:pt x="1921689" y="0"/>
                </a:cubicBezTo>
                <a:cubicBezTo>
                  <a:pt x="2123739" y="29810"/>
                  <a:pt x="2287194" y="-7140"/>
                  <a:pt x="2632450" y="0"/>
                </a:cubicBezTo>
                <a:cubicBezTo>
                  <a:pt x="2643178" y="135123"/>
                  <a:pt x="2632450" y="367505"/>
                  <a:pt x="2632450" y="513416"/>
                </a:cubicBezTo>
                <a:cubicBezTo>
                  <a:pt x="2810156" y="530699"/>
                  <a:pt x="2865619" y="515047"/>
                  <a:pt x="3022736" y="513416"/>
                </a:cubicBezTo>
                <a:cubicBezTo>
                  <a:pt x="3014184" y="475757"/>
                  <a:pt x="3016891" y="384961"/>
                  <a:pt x="3022736" y="342277"/>
                </a:cubicBezTo>
                <a:cubicBezTo>
                  <a:pt x="3139379" y="471284"/>
                  <a:pt x="3260524" y="586044"/>
                  <a:pt x="3365013" y="684555"/>
                </a:cubicBezTo>
                <a:cubicBezTo>
                  <a:pt x="3279404" y="784561"/>
                  <a:pt x="3117854" y="913213"/>
                  <a:pt x="3022736" y="1026832"/>
                </a:cubicBezTo>
                <a:cubicBezTo>
                  <a:pt x="3023435" y="973468"/>
                  <a:pt x="3017989" y="910668"/>
                  <a:pt x="3022736" y="855693"/>
                </a:cubicBezTo>
                <a:cubicBezTo>
                  <a:pt x="2875660" y="851149"/>
                  <a:pt x="2740219" y="857155"/>
                  <a:pt x="2632450" y="855693"/>
                </a:cubicBezTo>
                <a:cubicBezTo>
                  <a:pt x="2631851" y="1084996"/>
                  <a:pt x="2633802" y="1175968"/>
                  <a:pt x="2632450" y="1369109"/>
                </a:cubicBezTo>
                <a:cubicBezTo>
                  <a:pt x="2388742" y="1396010"/>
                  <a:pt x="2247643" y="1343007"/>
                  <a:pt x="1921689" y="1369109"/>
                </a:cubicBezTo>
                <a:cubicBezTo>
                  <a:pt x="1595735" y="1395211"/>
                  <a:pt x="1469173" y="1354226"/>
                  <a:pt x="1342550" y="1369109"/>
                </a:cubicBezTo>
                <a:cubicBezTo>
                  <a:pt x="1215927" y="1383992"/>
                  <a:pt x="919937" y="1340737"/>
                  <a:pt x="737086" y="1369109"/>
                </a:cubicBezTo>
                <a:cubicBezTo>
                  <a:pt x="554235" y="1397481"/>
                  <a:pt x="351092" y="1397366"/>
                  <a:pt x="0" y="1369109"/>
                </a:cubicBezTo>
                <a:cubicBezTo>
                  <a:pt x="5330" y="1102841"/>
                  <a:pt x="11648" y="849545"/>
                  <a:pt x="0" y="698246"/>
                </a:cubicBezTo>
                <a:cubicBezTo>
                  <a:pt x="-11648" y="546947"/>
                  <a:pt x="22122" y="283242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ightArrowCallout">
                    <a:avLst>
                      <a:gd name="adj1" fmla="val 25000"/>
                      <a:gd name="adj2" fmla="val 25000"/>
                      <a:gd name="adj3" fmla="val 25000"/>
                      <a:gd name="adj4" fmla="val 78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234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80E34E17-C828-4160-B5C9-07B4A3EC6649}"/>
              </a:ext>
            </a:extLst>
          </p:cNvPr>
          <p:cNvSpPr txBox="1">
            <a:spLocks/>
          </p:cNvSpPr>
          <p:nvPr/>
        </p:nvSpPr>
        <p:spPr>
          <a:xfrm>
            <a:off x="7542853" y="179387"/>
            <a:ext cx="4081456" cy="324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Čtvrtky, 16:00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MS </a:t>
            </a:r>
            <a:r>
              <a:rPr lang="cs-CZ" dirty="0" err="1"/>
              <a:t>Teams</a:t>
            </a:r>
            <a:r>
              <a:rPr lang="cs-CZ" dirty="0"/>
              <a:t> kód </a:t>
            </a:r>
            <a:r>
              <a:rPr lang="cs-CZ" b="1" dirty="0" err="1"/>
              <a:t>eeymbmr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10A9C8-078F-486F-99B2-11271748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114903" cy="199781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FD0B8D-712A-4DA7-A848-C61B02214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6376"/>
            <a:ext cx="6807476" cy="12975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DD4C0C5-D6EE-4505-A3DF-E2302722C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" y="2912166"/>
            <a:ext cx="4598298" cy="31996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257C848-BD9C-4B02-B6B0-45264CF48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841" y="3087286"/>
            <a:ext cx="4081456" cy="1772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F80818C-0200-4F44-A23E-03E09617D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684" y="1411468"/>
            <a:ext cx="3943225" cy="1587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C0E718B-0B34-4394-953F-80300B4DA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489" y="5583745"/>
            <a:ext cx="7466216" cy="1191022"/>
          </a:xfrm>
          <a:prstGeom prst="rect">
            <a:avLst/>
          </a:prstGeom>
        </p:spPr>
      </p:pic>
      <p:pic>
        <p:nvPicPr>
          <p:cNvPr id="21" name="Obrázek 20" descr="Obsah obrázku osoba, muž, stojící, pózování&#10;&#10;Popis byl vytvořen automaticky">
            <a:extLst>
              <a:ext uri="{FF2B5EF4-FFF2-40B4-BE49-F238E27FC236}">
                <a16:creationId xmlns:a16="http://schemas.microsoft.com/office/drawing/2014/main" id="{BA7752CA-30E4-424B-858F-11434F054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6" y="2295173"/>
            <a:ext cx="1786302" cy="2255695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D6171D92-9C98-4F43-8CC6-F55397871653}"/>
              </a:ext>
            </a:extLst>
          </p:cNvPr>
          <p:cNvSpPr txBox="1"/>
          <p:nvPr/>
        </p:nvSpPr>
        <p:spPr>
          <a:xfrm>
            <a:off x="237178" y="6391308"/>
            <a:ext cx="370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9"/>
              </a:rPr>
              <a:t>Laboratoř adaptivní imunity</a:t>
            </a:r>
            <a:endParaRPr lang="cs-CZ" dirty="0"/>
          </a:p>
        </p:txBody>
      </p:sp>
      <p:pic>
        <p:nvPicPr>
          <p:cNvPr id="1026" name="Picture 2" descr="Švýcarská vlajka – Wikipedie">
            <a:extLst>
              <a:ext uri="{FF2B5EF4-FFF2-40B4-BE49-F238E27FC236}">
                <a16:creationId xmlns:a16="http://schemas.microsoft.com/office/drawing/2014/main" id="{B98385CA-8FBE-4B3A-8E01-65B8570E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74" y="4671567"/>
            <a:ext cx="1365165" cy="9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563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17A62E-DDF2-468E-B4BE-503214AC7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2835" y="5770570"/>
            <a:ext cx="5181600" cy="541476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Olympus winner </a:t>
            </a:r>
            <a:r>
              <a:rPr lang="en-US" dirty="0">
                <a:hlinkClick r:id="rId2"/>
              </a:rPr>
              <a:t>Photo of the year 2020</a:t>
            </a:r>
            <a:endParaRPr lang="en-US" dirty="0"/>
          </a:p>
        </p:txBody>
      </p:sp>
      <p:pic>
        <p:nvPicPr>
          <p:cNvPr id="8" name="Zástupný obsah 7" descr="Obsah obrázku barevné&#10;&#10;Popis byl vytvořen automaticky">
            <a:extLst>
              <a:ext uri="{FF2B5EF4-FFF2-40B4-BE49-F238E27FC236}">
                <a16:creationId xmlns:a16="http://schemas.microsoft.com/office/drawing/2014/main" id="{8047B932-B871-40A1-9ADA-4DF64AADCD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" r="-1" b="12709"/>
          <a:stretch/>
        </p:blipFill>
        <p:spPr>
          <a:xfrm>
            <a:off x="638779" y="126706"/>
            <a:ext cx="4294979" cy="5408527"/>
          </a:xfr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40D172E-F125-4065-A503-381018E9E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213" y="2647910"/>
            <a:ext cx="2010776" cy="235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C72011B-5A46-442A-A77A-A4C3C7343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65" y="5535233"/>
            <a:ext cx="5572539" cy="1233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78DCF6-975D-4B4B-BB73-6985F591C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690" y="126706"/>
            <a:ext cx="5509686" cy="242261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8AA73D8-15C6-4B94-804B-9EA1DC1D8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989" y="2549325"/>
            <a:ext cx="3440810" cy="147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7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C2431324-9F15-489E-999D-0931BFE6E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3" y="48508"/>
            <a:ext cx="6540137" cy="436009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575748-DE30-43D6-BC2A-4A9F9BDD3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660571"/>
            <a:ext cx="4874623" cy="51639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Původní článek </a:t>
            </a:r>
            <a:r>
              <a:rPr lang="cs-CZ" dirty="0">
                <a:hlinkClick r:id="rId3"/>
              </a:rPr>
              <a:t>zde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80059A-6DD3-4AD2-8C88-3F5C6CCF9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5" y="681038"/>
            <a:ext cx="5826036" cy="1818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A302BEB-60C8-43BB-92C6-873CA77B3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85" y="2793544"/>
            <a:ext cx="4589418" cy="1570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5DE980-8935-4EEF-99C4-57473C37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695" y="4639343"/>
            <a:ext cx="7741921" cy="1956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4577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804E79-10DA-4863-B98D-18DE888FD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253" y="6254523"/>
            <a:ext cx="5181600" cy="603477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Původní článek </a:t>
            </a:r>
            <a:r>
              <a:rPr lang="cs-CZ" dirty="0"/>
              <a:t>v </a:t>
            </a:r>
            <a:r>
              <a:rPr lang="cs-CZ" dirty="0" err="1"/>
              <a:t>Nature</a:t>
            </a:r>
            <a:endParaRPr lang="cs-CZ" dirty="0"/>
          </a:p>
        </p:txBody>
      </p:sp>
      <p:pic>
        <p:nvPicPr>
          <p:cNvPr id="9" name="Zástupný obsah 8" descr="Obsah obrázku interiér, nápoje, jídelní nádobí, sklo&#10;&#10;Popis byl vytvořen automaticky">
            <a:extLst>
              <a:ext uri="{FF2B5EF4-FFF2-40B4-BE49-F238E27FC236}">
                <a16:creationId xmlns:a16="http://schemas.microsoft.com/office/drawing/2014/main" id="{CF6FC8C5-E2DC-4B09-A639-7FC6BF0167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00" y="1146710"/>
            <a:ext cx="4055766" cy="228229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86C5FD-D761-4663-A00A-0DA344061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51" y="3054529"/>
            <a:ext cx="6209347" cy="2551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E78643-D2A1-4267-8034-207CA824C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149" y="3793124"/>
            <a:ext cx="3598817" cy="26991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3A6ADB-B9FA-4F8E-9160-49F5FB666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53" y="220787"/>
            <a:ext cx="8050002" cy="9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95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22C3B-ADB3-4340-9800-DE7EFDE7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5662F8-9404-4D96-A244-110A7655A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0" y="210021"/>
            <a:ext cx="7998042" cy="43619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910906-A74C-487B-8DA7-27E1A38E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23" y="1102883"/>
            <a:ext cx="4860748" cy="52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33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2095A15-B6F9-4318-AB10-C801DDB78D71}"/>
              </a:ext>
            </a:extLst>
          </p:cNvPr>
          <p:cNvSpPr txBox="1">
            <a:spLocks/>
          </p:cNvSpPr>
          <p:nvPr/>
        </p:nvSpPr>
        <p:spPr>
          <a:xfrm>
            <a:off x="9206911" y="179387"/>
            <a:ext cx="2417398" cy="324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Čtvrtky, 16:00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MS </a:t>
            </a:r>
            <a:r>
              <a:rPr lang="cs-CZ" dirty="0" err="1"/>
              <a:t>Teams</a:t>
            </a:r>
            <a:r>
              <a:rPr lang="cs-CZ" dirty="0"/>
              <a:t> kód </a:t>
            </a:r>
            <a:r>
              <a:rPr lang="cs-CZ" b="1" dirty="0" err="1"/>
              <a:t>eeymbmr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43709C-9EFC-445C-93EB-99A609A29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114903" cy="19978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3A2CE08-43E2-434E-85B3-AFED43AF9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05" y="2055812"/>
            <a:ext cx="6725891" cy="4611146"/>
          </a:xfrm>
          <a:prstGeom prst="rect">
            <a:avLst/>
          </a:prstGeom>
        </p:spPr>
      </p:pic>
      <p:pic>
        <p:nvPicPr>
          <p:cNvPr id="10" name="Zástupný obsah 9" descr="Obsah obrázku osoba&#10;&#10;Popis byl vytvořen automaticky">
            <a:extLst>
              <a:ext uri="{FF2B5EF4-FFF2-40B4-BE49-F238E27FC236}">
                <a16:creationId xmlns:a16="http://schemas.microsoft.com/office/drawing/2014/main" id="{343F1AA1-4703-4D17-A6E0-759993BA93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79" y="3458643"/>
            <a:ext cx="2393517" cy="2393517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2D3963-47F2-4E8A-A025-9FE414763704}"/>
              </a:ext>
            </a:extLst>
          </p:cNvPr>
          <p:cNvSpPr txBox="1"/>
          <p:nvPr/>
        </p:nvSpPr>
        <p:spPr>
          <a:xfrm>
            <a:off x="7558709" y="5830294"/>
            <a:ext cx="4065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5"/>
              </a:rPr>
              <a:t>pracovní skupinu P. Hájkové</a:t>
            </a:r>
            <a:endParaRPr lang="cs-CZ" dirty="0"/>
          </a:p>
          <a:p>
            <a:r>
              <a:rPr lang="cs-CZ" dirty="0"/>
              <a:t>Rozhovor s p. Hájkovou z </a:t>
            </a:r>
            <a:r>
              <a:rPr lang="cs-CZ" dirty="0">
                <a:hlinkClick r:id="rId6"/>
              </a:rPr>
              <a:t>Vědy a výzkumu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36FA9B-2FBE-4B57-9512-A3DC430A0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439" y="2055812"/>
            <a:ext cx="4577056" cy="2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79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DA8E89-0DF4-40F7-ADBF-8AF49F70F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837" y="6162796"/>
            <a:ext cx="6553472" cy="856026"/>
          </a:xfrm>
        </p:spPr>
        <p:txBody>
          <a:bodyPr/>
          <a:lstStyle/>
          <a:p>
            <a:r>
              <a:rPr lang="cs-CZ" dirty="0"/>
              <a:t>Odkaz na původní článek v </a:t>
            </a:r>
            <a:r>
              <a:rPr lang="cs-CZ" dirty="0">
                <a:hlinkClick r:id="rId2"/>
              </a:rPr>
              <a:t>Cellu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274687-52CD-4650-8E55-9194579A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850" y="324393"/>
            <a:ext cx="5738949" cy="57389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2FAD0C-3334-4999-9700-90D98444C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30" y="2954749"/>
            <a:ext cx="5952173" cy="5987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5CEB38C-A7E7-4BD8-AC7B-788A39D88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7" y="256327"/>
            <a:ext cx="6109632" cy="19991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0F3304A-0FFF-4AD0-B582-92DDFF829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77" y="3682147"/>
            <a:ext cx="6159880" cy="14820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328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897D9-0D54-4C5C-9DE5-8614A54B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7D6DCD-655F-4055-A133-2BF8550CF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7" y="5959211"/>
            <a:ext cx="10515600" cy="673146"/>
          </a:xfrm>
        </p:spPr>
        <p:txBody>
          <a:bodyPr/>
          <a:lstStyle/>
          <a:p>
            <a:r>
              <a:rPr lang="cs-CZ" dirty="0">
                <a:hlinkClick r:id="rId2"/>
              </a:rPr>
              <a:t>www.sci.muni.cz/ofiz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F58B6B2-C057-44E2-A3FB-438851CC2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7819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DA35DB-30C9-46F0-8A31-7436A3535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2" r="272" b="22852"/>
          <a:stretch/>
        </p:blipFill>
        <p:spPr>
          <a:xfrm>
            <a:off x="8551638" y="1834333"/>
            <a:ext cx="2991768" cy="48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51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2E2D6B-DC88-41B0-A93F-F67FC7DF5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37120" y="4883417"/>
            <a:ext cx="4624251" cy="84682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Dny elektronové mikroskopie </a:t>
            </a:r>
            <a:endParaRPr lang="cs-CZ" dirty="0"/>
          </a:p>
        </p:txBody>
      </p:sp>
      <p:pic>
        <p:nvPicPr>
          <p:cNvPr id="10" name="Zástupný obsah 9" descr="Obsah obrázku text, strom, exteriér, okno&#10;&#10;Popis byl vytvořen automaticky">
            <a:extLst>
              <a:ext uri="{FF2B5EF4-FFF2-40B4-BE49-F238E27FC236}">
                <a16:creationId xmlns:a16="http://schemas.microsoft.com/office/drawing/2014/main" id="{FFC6E886-2AB3-41A9-B7EF-CA53BCBA8C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69" y="512342"/>
            <a:ext cx="5181600" cy="3454400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8BBBB0E-56E3-4966-9D68-BCB93DBF8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217"/>
          <a:stretch/>
        </p:blipFill>
        <p:spPr>
          <a:xfrm>
            <a:off x="39089" y="2420939"/>
            <a:ext cx="6184320" cy="187166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BBEA282-BBB9-4643-8FC4-4A974342A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65" y="4496538"/>
            <a:ext cx="7173686" cy="2142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BA20AEA-6C25-428D-9CDE-1831DFF76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546"/>
            <a:ext cx="6385615" cy="23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78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90492E-826D-46A3-8766-E53B43A21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" y="5986130"/>
            <a:ext cx="3155655" cy="531628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vysílání</a:t>
            </a:r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3E782CD-E40F-4723-8D0A-1E91F800433A}"/>
              </a:ext>
            </a:extLst>
          </p:cNvPr>
          <p:cNvSpPr txBox="1">
            <a:spLocks/>
          </p:cNvSpPr>
          <p:nvPr/>
        </p:nvSpPr>
        <p:spPr>
          <a:xfrm>
            <a:off x="7623146" y="692172"/>
            <a:ext cx="3487878" cy="83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Sobota, 20:05</a:t>
            </a:r>
          </a:p>
        </p:txBody>
      </p:sp>
      <p:pic>
        <p:nvPicPr>
          <p:cNvPr id="6" name="Zástupný obsah 8" descr="Obsah obrázku text, indikátor&#10;&#10;Popis byl vytvořen automaticky">
            <a:extLst>
              <a:ext uri="{FF2B5EF4-FFF2-40B4-BE49-F238E27FC236}">
                <a16:creationId xmlns:a16="http://schemas.microsoft.com/office/drawing/2014/main" id="{056AC0BB-82D5-499A-A6AE-A70CF3E75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30" y="207186"/>
            <a:ext cx="4638094" cy="6812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EAC809-AD59-4AC8-B36C-E513032A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5993296" cy="22214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0157B4-00BD-4186-BACC-0ECFEA4CD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756" y="1508166"/>
            <a:ext cx="4638094" cy="53759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406C841-99BE-4D45-B215-353BE7A7E8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01"/>
          <a:stretch/>
        </p:blipFill>
        <p:spPr>
          <a:xfrm>
            <a:off x="259247" y="2415749"/>
            <a:ext cx="5734050" cy="1724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B95A2A0-0B50-4C8E-BC56-AA705A917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97" y="4243537"/>
            <a:ext cx="3447908" cy="12907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5AD5D2B-2CFD-47AB-86EC-0E3A1C728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734" y="4636566"/>
            <a:ext cx="3296093" cy="14500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2902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ED4677E-3F51-4C9F-8C2D-827DE2E3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114903" cy="19978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7C88C4-3014-49B4-9899-6B080137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584"/>
            <a:ext cx="4775921" cy="36324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93C862-26B7-4FD6-9344-D39F4A9A1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895" y="5195810"/>
            <a:ext cx="4311471" cy="1447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4EE8F27-C897-41CA-BEF9-9AEDE0587CCB}"/>
              </a:ext>
            </a:extLst>
          </p:cNvPr>
          <p:cNvSpPr txBox="1">
            <a:spLocks/>
          </p:cNvSpPr>
          <p:nvPr/>
        </p:nvSpPr>
        <p:spPr>
          <a:xfrm>
            <a:off x="8819575" y="91941"/>
            <a:ext cx="2417398" cy="1511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Čtvrtky, 16:00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MS </a:t>
            </a:r>
            <a:r>
              <a:rPr lang="cs-CZ" dirty="0" err="1"/>
              <a:t>Teams</a:t>
            </a:r>
            <a:r>
              <a:rPr lang="cs-CZ" dirty="0"/>
              <a:t> kód </a:t>
            </a:r>
            <a:r>
              <a:rPr lang="cs-CZ" b="1" dirty="0" err="1"/>
              <a:t>eeymbmr</a:t>
            </a:r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11DAE1F-7555-499A-870A-8D55FD375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41" y="1483657"/>
            <a:ext cx="2780237" cy="37077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34B1F4D-27C1-4A99-BB6A-F45715094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997" y="1603242"/>
            <a:ext cx="2757055" cy="1447454"/>
          </a:xfrm>
          <a:prstGeom prst="rect">
            <a:avLst/>
          </a:prstGeom>
        </p:spPr>
      </p:pic>
      <p:pic>
        <p:nvPicPr>
          <p:cNvPr id="16" name="Obrázek 15" descr="Obsah obrázku kobliha, hrníček, zdobené, dezert&#10;&#10;Popis byl vytvořen automaticky">
            <a:extLst>
              <a:ext uri="{FF2B5EF4-FFF2-40B4-BE49-F238E27FC236}">
                <a16:creationId xmlns:a16="http://schemas.microsoft.com/office/drawing/2014/main" id="{DABABC24-39F6-46FB-8581-7B7295E27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03" y="3100791"/>
            <a:ext cx="2625463" cy="192533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E4B10C69-3CBE-4540-8B4A-4734CCDA8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7" y="5374344"/>
            <a:ext cx="7476531" cy="126892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0317F3-2D49-484A-8A84-68381748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1997" y="4425172"/>
            <a:ext cx="1365015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hlinkClick r:id="rId9"/>
              </a:rPr>
              <a:t>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2230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C4C331-ED9E-41DA-B666-2445A358D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8519" y="6247093"/>
            <a:ext cx="6192310" cy="4752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Odkaz na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Idnes</a:t>
            </a:r>
            <a:r>
              <a:rPr lang="cs-CZ" dirty="0"/>
              <a:t>, originální článek v </a:t>
            </a:r>
            <a:r>
              <a:rPr lang="cs-CZ" dirty="0">
                <a:hlinkClick r:id="rId3"/>
              </a:rPr>
              <a:t>Cell</a:t>
            </a:r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D542CE0-DB79-4FCB-955F-2CD9BBB3CE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8" y="2236375"/>
            <a:ext cx="4606636" cy="4606636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CAD7AD-1BE6-48C5-ADA7-74908CAA8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891" y="4605907"/>
            <a:ext cx="4606636" cy="1432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7298059-ECD6-4242-A385-48D649B1A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27" y="85580"/>
            <a:ext cx="4956464" cy="21773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7DA64A3-2BC4-43D8-AB7A-28071B6B7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45" y="196204"/>
            <a:ext cx="4823027" cy="42099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A5D7FF1-AB1D-43F5-8633-8895D5EBFA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36" r="6123"/>
          <a:stretch/>
        </p:blipFill>
        <p:spPr>
          <a:xfrm>
            <a:off x="9967802" y="4652264"/>
            <a:ext cx="2033027" cy="133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3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800386-06DB-452B-93D9-388A978F0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753" y="5787736"/>
            <a:ext cx="5181600" cy="1025452"/>
          </a:xfrm>
        </p:spPr>
        <p:txBody>
          <a:bodyPr>
            <a:norm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letošní finalisty</a:t>
            </a:r>
            <a:endParaRPr lang="cs-CZ" dirty="0"/>
          </a:p>
          <a:p>
            <a:r>
              <a:rPr lang="cs-CZ" dirty="0"/>
              <a:t>Odkaz </a:t>
            </a:r>
            <a:r>
              <a:rPr lang="cs-CZ" dirty="0">
                <a:hlinkClick r:id="rId3"/>
              </a:rPr>
              <a:t>na galerii</a:t>
            </a:r>
            <a:r>
              <a:rPr lang="cs-CZ" dirty="0"/>
              <a:t> 2020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B6E570-86EC-48A1-A753-61EC5873B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1" y="206809"/>
            <a:ext cx="5075092" cy="1785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DC3C45-CC06-402C-A7FD-FD1A5286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096" y="191829"/>
            <a:ext cx="4407077" cy="3296277"/>
          </a:xfrm>
          <a:prstGeom prst="rect">
            <a:avLst/>
          </a:prstGeom>
        </p:spPr>
      </p:pic>
      <p:pic>
        <p:nvPicPr>
          <p:cNvPr id="9" name="Obrázek 8" descr="Obsah obrázku pták, dravý pták, exteriér, orel&#10;&#10;Popis byl vytvořen automaticky">
            <a:extLst>
              <a:ext uri="{FF2B5EF4-FFF2-40B4-BE49-F238E27FC236}">
                <a16:creationId xmlns:a16="http://schemas.microsoft.com/office/drawing/2014/main" id="{36B5E364-475B-4E8A-9EEA-9961B67F5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2" y="2086041"/>
            <a:ext cx="6055397" cy="3406160"/>
          </a:xfrm>
          <a:prstGeom prst="rect">
            <a:avLst/>
          </a:prstGeom>
        </p:spPr>
      </p:pic>
      <p:pic>
        <p:nvPicPr>
          <p:cNvPr id="13" name="Obrázek 12" descr="Obsah obrázku pták&#10;&#10;Popis byl vytvořen automaticky">
            <a:extLst>
              <a:ext uri="{FF2B5EF4-FFF2-40B4-BE49-F238E27FC236}">
                <a16:creationId xmlns:a16="http://schemas.microsoft.com/office/drawing/2014/main" id="{FB2FBA2F-C16D-496B-A12E-2EE097FF43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8" y="3598458"/>
            <a:ext cx="4829174" cy="30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82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72DF06E-5EA6-4F70-84FB-243F832AA4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1" y="1602830"/>
            <a:ext cx="5894739" cy="30884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3F9C0A-45E8-4035-A762-ED3CA743D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052" y="6062869"/>
            <a:ext cx="5181600" cy="625685"/>
          </a:xfrm>
        </p:spPr>
        <p:txBody>
          <a:bodyPr/>
          <a:lstStyle/>
          <a:p>
            <a:r>
              <a:rPr lang="cs-CZ" dirty="0">
                <a:hlinkClick r:id="rId3"/>
              </a:rPr>
              <a:t>Science Slam 12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E75E1F-3008-426D-A339-5503F7E05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146" y="1602830"/>
            <a:ext cx="6190977" cy="34959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C73D69C-6F97-4CCB-813D-205A45F68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7166113" cy="11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9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210B1-A251-4C13-9713-5972852A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6196758"/>
            <a:ext cx="11989838" cy="661242"/>
          </a:xfrm>
        </p:spPr>
        <p:txBody>
          <a:bodyPr>
            <a:noAutofit/>
          </a:bodyPr>
          <a:lstStyle/>
          <a:p>
            <a:r>
              <a:rPr lang="cs-CZ" sz="2600" dirty="0" err="1">
                <a:hlinkClick r:id="rId2"/>
              </a:rPr>
              <a:t>NEZkreslená</a:t>
            </a:r>
            <a:r>
              <a:rPr lang="cs-CZ" sz="2600" dirty="0">
                <a:hlinkClick r:id="rId2"/>
              </a:rPr>
              <a:t> věda</a:t>
            </a:r>
            <a:r>
              <a:rPr lang="cs-CZ" sz="2600" dirty="0"/>
              <a:t>, projekt AVČR – výuková videa (spíš pro SŠ nebo </a:t>
            </a:r>
            <a:r>
              <a:rPr lang="cs-CZ" sz="2600" dirty="0" err="1"/>
              <a:t>prokrastinující</a:t>
            </a:r>
            <a:r>
              <a:rPr lang="cs-CZ" sz="2600" dirty="0"/>
              <a:t> VŠ)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48EC3-A8D6-4CE5-9446-B4827F23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83510"/>
            <a:ext cx="96774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560EAB-E3A3-4A44-BE2C-0BC214E8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18" y="2069925"/>
            <a:ext cx="9920164" cy="4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7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8D13-F821-49BE-A4CA-B82DA766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2" y="6260841"/>
            <a:ext cx="11768713" cy="457200"/>
          </a:xfrm>
        </p:spPr>
        <p:txBody>
          <a:bodyPr>
            <a:noAutofit/>
          </a:bodyPr>
          <a:lstStyle/>
          <a:p>
            <a:r>
              <a:rPr lang="cs-CZ" sz="3000" b="1" dirty="0"/>
              <a:t>kanál </a:t>
            </a:r>
            <a:r>
              <a:rPr lang="cs-CZ" sz="3000" b="1" dirty="0" err="1"/>
              <a:t>Osmosis</a:t>
            </a:r>
            <a:r>
              <a:rPr lang="cs-CZ" sz="3000" b="1" dirty="0"/>
              <a:t> </a:t>
            </a:r>
            <a:r>
              <a:rPr lang="cs-CZ" sz="3000" dirty="0"/>
              <a:t>na </a:t>
            </a:r>
            <a:r>
              <a:rPr lang="cs-CZ" sz="3000" dirty="0">
                <a:hlinkClick r:id="rId2"/>
              </a:rPr>
              <a:t>YouTube</a:t>
            </a:r>
            <a:r>
              <a:rPr lang="cs-CZ" sz="3000" dirty="0"/>
              <a:t> – kreslená výuková videa, především medicína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A18158-2FF6-4A88-959B-484B5EE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-1"/>
            <a:ext cx="8467725" cy="133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29D78-47FC-4DDE-9066-C9C670D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5"/>
          <a:stretch/>
        </p:blipFill>
        <p:spPr>
          <a:xfrm>
            <a:off x="1366684" y="1486514"/>
            <a:ext cx="9625279" cy="4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6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9161-9E21-4F3C-A457-693D2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8" y="1604013"/>
            <a:ext cx="10515600" cy="1012142"/>
          </a:xfrm>
        </p:spPr>
        <p:txBody>
          <a:bodyPr>
            <a:noAutofit/>
          </a:bodyPr>
          <a:lstStyle/>
          <a:p>
            <a:r>
              <a:rPr lang="cs-CZ" sz="2400" dirty="0"/>
              <a:t>Chcete se učit nenásilnou formou, potřebujete věci vidět, abyste je lépe pochopili?</a:t>
            </a:r>
            <a:br>
              <a:rPr lang="cs-CZ" sz="2400" dirty="0"/>
            </a:br>
            <a:r>
              <a:rPr lang="cs-CZ" sz="2400" b="1" dirty="0"/>
              <a:t>Odborná</a:t>
            </a:r>
            <a:r>
              <a:rPr lang="cs-CZ" sz="2400" dirty="0"/>
              <a:t> a přitom srozumitelná videa – medicína, biologie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01F56-C4D0-48A1-9263-5DF8E026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78" y="222287"/>
            <a:ext cx="8096844" cy="1313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F44356-0A4C-4338-9727-FC41E521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17" y="2768523"/>
            <a:ext cx="2855169" cy="757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5AF55B-E66A-4D26-AEB2-0E7FDC19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716" y="3645505"/>
            <a:ext cx="2855169" cy="74833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54CA96-9961-4938-B2D4-3F1DB365D12E}"/>
              </a:ext>
            </a:extLst>
          </p:cNvPr>
          <p:cNvSpPr/>
          <p:nvPr/>
        </p:nvSpPr>
        <p:spPr>
          <a:xfrm>
            <a:off x="45098" y="6024057"/>
            <a:ext cx="121018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Jak vlastně funguje COVID-19? Odkaz na </a:t>
            </a:r>
            <a:r>
              <a:rPr lang="cs-CZ" sz="2800" dirty="0">
                <a:hlinkClick r:id="rId5"/>
              </a:rPr>
              <a:t>video </a:t>
            </a:r>
            <a:r>
              <a:rPr lang="cs-CZ" sz="2800" dirty="0"/>
              <a:t>včetně mechanismu patofyziologie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801276-5695-4D49-B8C7-5301B4C12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24" y="2768523"/>
            <a:ext cx="5551333" cy="306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4087F40-2C0A-479E-B2C9-DA98CCAF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8" y="4572580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4DA4-8F56-4896-9335-DD5D114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205145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Schémata nejen signálních drah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946C-E732-4274-90C2-7E636507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41" y="5799224"/>
            <a:ext cx="4862804" cy="76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www.reactome.org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91479-E3C8-487A-9F06-1994CB2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4" y="762078"/>
            <a:ext cx="10351160" cy="48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C393B-410B-4782-BD5F-AAE9F5CC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30" y="4388932"/>
            <a:ext cx="3760992" cy="220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67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AE8F9-22A4-469C-B495-F403CE21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023"/>
          </a:xfrm>
        </p:spPr>
        <p:txBody>
          <a:bodyPr/>
          <a:lstStyle/>
          <a:p>
            <a:r>
              <a:rPr lang="cs-CZ" dirty="0"/>
              <a:t>Série diskuzí odborníků – Univerzita Karlova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F65AC-F758-40C5-9B0B-7A1387EF0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113"/>
            <a:ext cx="10515600" cy="4725850"/>
          </a:xfrm>
        </p:spPr>
        <p:txBody>
          <a:bodyPr/>
          <a:lstStyle/>
          <a:p>
            <a:r>
              <a:rPr lang="cs-CZ" dirty="0">
                <a:hlinkClick r:id="rId2"/>
              </a:rPr>
              <a:t>6. diskuzní panel</a:t>
            </a:r>
            <a:r>
              <a:rPr lang="cs-CZ" dirty="0"/>
              <a:t> – Rok s </a:t>
            </a:r>
            <a:r>
              <a:rPr lang="cs-CZ" dirty="0" err="1"/>
              <a:t>covidem</a:t>
            </a:r>
            <a:r>
              <a:rPr lang="cs-CZ" dirty="0"/>
              <a:t> 8. 2. 2021</a:t>
            </a:r>
          </a:p>
          <a:p>
            <a:r>
              <a:rPr lang="cs-CZ" dirty="0">
                <a:hlinkClick r:id="rId3"/>
              </a:rPr>
              <a:t>5. diskuzní panel</a:t>
            </a:r>
            <a:r>
              <a:rPr lang="cs-CZ" dirty="0"/>
              <a:t> – Vakcíny 19. 1. 2021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BA4E19-1BD6-47D8-9EC3-0C4AB7907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707" y="2649567"/>
            <a:ext cx="5359507" cy="36261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F3791A-69D4-4359-BCEF-58C684A85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86" y="2649567"/>
            <a:ext cx="5359507" cy="36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65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92697"/>
            <a:ext cx="3322712" cy="5433467"/>
          </a:xfrm>
        </p:spPr>
        <p:txBody>
          <a:bodyPr/>
          <a:lstStyle/>
          <a:p>
            <a:pPr>
              <a:buNone/>
            </a:pPr>
            <a:r>
              <a:rPr lang="cs-CZ" dirty="0">
                <a:latin typeface="Cambria" pitchFamily="18" charset="0"/>
              </a:rPr>
              <a:t>Biorender - grafika na postery, prezentace atd. </a:t>
            </a:r>
          </a:p>
          <a:p>
            <a:pPr>
              <a:buNone/>
            </a:pPr>
            <a:endParaRPr lang="cs-CZ" dirty="0">
              <a:hlinkClick r:id="" action="ppaction://noaction"/>
            </a:endParaRPr>
          </a:p>
          <a:p>
            <a:pPr>
              <a:buNone/>
            </a:pPr>
            <a:r>
              <a:rPr lang="cs-CZ" dirty="0">
                <a:hlinkClick r:id="" action="ppaction://noaction"/>
              </a:rPr>
              <a:t>Odkaz</a:t>
            </a:r>
            <a:r>
              <a:rPr lang="cs-CZ" dirty="0"/>
              <a:t> na program</a:t>
            </a:r>
          </a:p>
          <a:p>
            <a:pPr>
              <a:buNone/>
            </a:pPr>
            <a:r>
              <a:rPr lang="cs-CZ" dirty="0"/>
              <a:t>Odkaz na </a:t>
            </a:r>
            <a:r>
              <a:rPr lang="cs-CZ" dirty="0" err="1">
                <a:hlinkClick r:id="rId2"/>
              </a:rPr>
              <a:t>tutorial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Výsledek obrázku pro biorender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88641"/>
            <a:ext cx="5162550" cy="3276601"/>
          </a:xfrm>
          <a:prstGeom prst="rect">
            <a:avLst/>
          </a:prstGeom>
          <a:noFill/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4077072"/>
            <a:ext cx="4858298" cy="2160240"/>
          </a:xfrm>
          <a:prstGeom prst="rect">
            <a:avLst/>
          </a:prstGeom>
          <a:noFill/>
        </p:spPr>
      </p:pic>
      <p:pic>
        <p:nvPicPr>
          <p:cNvPr id="1030" name="Picture 6" descr="Výsledek obrázku pro biorender 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097" y="3573017"/>
            <a:ext cx="3234091" cy="2535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Užitečné weby: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předešlých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HydePark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civilizace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z předešlých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Mendel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lectures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talks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The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Scientist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web o vědě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Věda 24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týdeník na ČT, rubrika věda na čt24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Osmosis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– animovaná výuková videa (medicína), v AJ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Ninja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Nerd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lectures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odborná videa (biologie/medicína), 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Gate2Biotech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 - (nejen) české biotechnologie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715" y="1668247"/>
            <a:ext cx="38644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8834" y="614959"/>
            <a:ext cx="1152128" cy="8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4639" y="2447351"/>
            <a:ext cx="2870870" cy="92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DD8FB8-F62E-4AA9-8B7F-A6FA1884C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91" y="352150"/>
            <a:ext cx="3719512" cy="1117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10B8D-137D-44DE-A232-7D41D1F5A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249" y="5861383"/>
            <a:ext cx="3497260" cy="777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A6D646-A1C4-45C4-B3E1-73996440B9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9109" y="3686110"/>
            <a:ext cx="1676400" cy="167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3514D4-AA17-435A-AD91-F65F10657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8090" y="5925646"/>
            <a:ext cx="3272625" cy="772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3DE672-0442-4E8C-A345-E975ACA1D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759450"/>
            <a:ext cx="9525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D082D-4B7D-4796-A6BC-98ABD832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Předměty na podzim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14020A-2968-45F5-8157-B6314337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26189" cy="4351338"/>
          </a:xfrm>
        </p:spPr>
        <p:txBody>
          <a:bodyPr/>
          <a:lstStyle/>
          <a:p>
            <a:r>
              <a:rPr lang="cs-CZ" dirty="0"/>
              <a:t>Nové, inovované</a:t>
            </a:r>
          </a:p>
          <a:p>
            <a:r>
              <a:rPr lang="cs-CZ" dirty="0"/>
              <a:t>Jak je to s </a:t>
            </a:r>
            <a:r>
              <a:rPr lang="cs-CZ" dirty="0" err="1"/>
              <a:t>Journal</a:t>
            </a:r>
            <a:r>
              <a:rPr lang="cs-CZ" dirty="0"/>
              <a:t> cluby – povinně volitelné</a:t>
            </a:r>
          </a:p>
          <a:p>
            <a:pPr lvl="1"/>
            <a:r>
              <a:rPr lang="cs-CZ" dirty="0"/>
              <a:t>Výhoda pro ty, kteří chodí na meetingy</a:t>
            </a:r>
          </a:p>
        </p:txBody>
      </p:sp>
    </p:spTree>
    <p:extLst>
      <p:ext uri="{BB962C8B-B14F-4D97-AF65-F5344CB8AC3E}">
        <p14:creationId xmlns:p14="http://schemas.microsoft.com/office/powerpoint/2010/main" val="326133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384C20-FEB8-437C-A634-4519785B3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6052929"/>
            <a:ext cx="10515600" cy="606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2"/>
              </a:rPr>
              <a:t>článek a video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CCC303E-A0C9-4E56-A655-97C9C5A1E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5993296" cy="22214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6860696-451A-4A38-B276-DF026222B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392" y="298213"/>
            <a:ext cx="5250521" cy="6033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C036D7E-BB9D-478D-A1D4-1FFD1B826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87" y="2908457"/>
            <a:ext cx="5543550" cy="2457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4926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C9AA4-3568-42D9-8438-DF8F9823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195"/>
          </a:xfrm>
        </p:spPr>
        <p:txBody>
          <a:bodyPr>
            <a:normAutofit fontScale="90000"/>
          </a:bodyPr>
          <a:lstStyle/>
          <a:p>
            <a:r>
              <a:rPr lang="cs-CZ" dirty="0"/>
              <a:t>Mícha a kmenové buňky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C1BEAD-28D5-42B7-BDC3-E965D10A3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121" y="1023021"/>
            <a:ext cx="10515600" cy="4696506"/>
          </a:xfrm>
        </p:spPr>
        <p:txBody>
          <a:bodyPr/>
          <a:lstStyle/>
          <a:p>
            <a:r>
              <a:rPr lang="cs-CZ" dirty="0">
                <a:hlinkClick r:id="rId2"/>
              </a:rPr>
              <a:t>Původní článek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A56736-52D3-49F9-B4CA-1BC7F4324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79" y="1604125"/>
            <a:ext cx="5498375" cy="2907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D77ECA-C6F2-407E-9C1B-E1C34C601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939" y="396467"/>
            <a:ext cx="3973228" cy="5516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83D29ED-BB6D-4918-910A-CDE4280A1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72" y="5884692"/>
            <a:ext cx="7803388" cy="6264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DD5D101-2D19-4CA3-B756-5EE43D7FF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279" y="4840557"/>
            <a:ext cx="7565027" cy="679776"/>
          </a:xfrm>
          <a:prstGeom prst="rect">
            <a:avLst/>
          </a:prstGeom>
        </p:spPr>
      </p:pic>
      <p:pic>
        <p:nvPicPr>
          <p:cNvPr id="13" name="Grafický objekt 12" descr="Vykřičník se souvislou výplní">
            <a:extLst>
              <a:ext uri="{FF2B5EF4-FFF2-40B4-BE49-F238E27FC236}">
                <a16:creationId xmlns:a16="http://schemas.microsoft.com/office/drawing/2014/main" id="{D16B693E-5206-4AE3-97F4-E016464ED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5740717"/>
            <a:ext cx="914400" cy="914400"/>
          </a:xfrm>
          <a:prstGeom prst="rect">
            <a:avLst/>
          </a:prstGeom>
        </p:spPr>
      </p:pic>
      <p:pic>
        <p:nvPicPr>
          <p:cNvPr id="15" name="Grafický objekt 14" descr="Obrys andělského obličeje se souvislou výplní">
            <a:extLst>
              <a:ext uri="{FF2B5EF4-FFF2-40B4-BE49-F238E27FC236}">
                <a16:creationId xmlns:a16="http://schemas.microsoft.com/office/drawing/2014/main" id="{AC51AE71-E10C-4DD6-82C7-15118208C5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121" y="47232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2A792-40DA-46CD-B709-7A94187C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21424"/>
            <a:ext cx="7649817" cy="1325563"/>
          </a:xfrm>
        </p:spPr>
        <p:txBody>
          <a:bodyPr/>
          <a:lstStyle/>
          <a:p>
            <a:r>
              <a:rPr lang="cs-CZ" dirty="0"/>
              <a:t>Občanská věda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4A5F90-7706-4E8A-90B2-E6DE9258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08313"/>
            <a:ext cx="8596668" cy="4133049"/>
          </a:xfrm>
        </p:spPr>
        <p:txBody>
          <a:bodyPr/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 na článek, </a:t>
            </a:r>
            <a:r>
              <a:rPr lang="cs-CZ" dirty="0">
                <a:hlinkClick r:id="rId3"/>
              </a:rPr>
              <a:t>občanská věda</a:t>
            </a:r>
            <a:r>
              <a:rPr lang="cs-CZ" dirty="0"/>
              <a:t>, </a:t>
            </a:r>
          </a:p>
          <a:p>
            <a:r>
              <a:rPr lang="cs-CZ" dirty="0"/>
              <a:t>mezinárodní </a:t>
            </a:r>
            <a:r>
              <a:rPr lang="cs-CZ" dirty="0" err="1">
                <a:hlinkClick r:id="rId4"/>
              </a:rPr>
              <a:t>iNaturalist</a:t>
            </a:r>
            <a:r>
              <a:rPr lang="cs-CZ" dirty="0"/>
              <a:t>, český projekt </a:t>
            </a:r>
            <a:r>
              <a:rPr lang="cs-CZ" dirty="0">
                <a:hlinkClick r:id="rId5"/>
              </a:rPr>
              <a:t>Citizen science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B0B161-26F4-4933-9E6C-6E6D43B0C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380" y="3005118"/>
            <a:ext cx="4328980" cy="2444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0A4D6A-9821-4A29-A2B2-BA4832799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406" y="3005118"/>
            <a:ext cx="4377115" cy="3487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1C98EF3-4721-4FA8-8AE4-92E2880DD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497" y="5626262"/>
            <a:ext cx="4763423" cy="10469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CF8D8A-7F40-4685-8976-B4516D7FA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5881" y="2043213"/>
            <a:ext cx="2187915" cy="6007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2B7C58E-2152-41A6-9387-391051CA8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7360" y="258260"/>
            <a:ext cx="6396080" cy="16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C0D1C7-2C29-4395-BE98-D296DF312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52088" y="200818"/>
            <a:ext cx="2417398" cy="324961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Čtvrtky, 16:00</a:t>
            </a:r>
          </a:p>
          <a:p>
            <a:pPr marL="0" indent="0">
              <a:buNone/>
            </a:pPr>
            <a:r>
              <a:rPr lang="cs-CZ" dirty="0"/>
              <a:t>MS </a:t>
            </a:r>
            <a:r>
              <a:rPr lang="cs-CZ" dirty="0" err="1"/>
              <a:t>Teams</a:t>
            </a:r>
            <a:r>
              <a:rPr lang="cs-CZ" dirty="0"/>
              <a:t> kód </a:t>
            </a:r>
            <a:r>
              <a:rPr lang="cs-CZ" b="1" dirty="0" err="1"/>
              <a:t>eeymbmr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24327B7-ABDA-4C22-9C72-22ECBD0C0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6187316"/>
            <a:ext cx="10836965" cy="670684"/>
          </a:xfrm>
        </p:spPr>
        <p:txBody>
          <a:bodyPr/>
          <a:lstStyle/>
          <a:p>
            <a:r>
              <a:rPr lang="cs-CZ" dirty="0">
                <a:hlinkClick r:id="rId2"/>
              </a:rPr>
              <a:t>Rozhovor</a:t>
            </a:r>
            <a:r>
              <a:rPr lang="cs-CZ" dirty="0"/>
              <a:t> s Kateřinou Sam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22F481-3962-4D00-8C21-DB11BAF5D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4950" cy="25622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A2C7EB-BFBF-4A75-84D7-D09BF7BA3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47" y="2562225"/>
            <a:ext cx="5533197" cy="3651484"/>
          </a:xfrm>
          <a:prstGeom prst="rect">
            <a:avLst/>
          </a:prstGeom>
        </p:spPr>
      </p:pic>
      <p:pic>
        <p:nvPicPr>
          <p:cNvPr id="9" name="Obrázek 8" descr="Obsah obrázku osoba, exteriér&#10;&#10;Popis byl vytvořen automaticky">
            <a:extLst>
              <a:ext uri="{FF2B5EF4-FFF2-40B4-BE49-F238E27FC236}">
                <a16:creationId xmlns:a16="http://schemas.microsoft.com/office/drawing/2014/main" id="{5A9215C4-C49C-487E-881B-E89365B97B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1" r="11821"/>
          <a:stretch/>
        </p:blipFill>
        <p:spPr>
          <a:xfrm>
            <a:off x="5937182" y="2562225"/>
            <a:ext cx="3637722" cy="298427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6C9C8AF-5147-4F50-AF5A-39B16551C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937" y="3613579"/>
            <a:ext cx="3305692" cy="30217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215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5BB75-DF7B-4080-91FC-6BC2C2D1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402A84-3DA0-48E4-954D-3F2E02A137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C1A607-6A9D-4551-8820-378A34675B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6BC715-9E13-416C-B648-3E4ED7B1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549"/>
            <a:ext cx="12192000" cy="64928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AE13AE7-CB68-4FE1-ADF1-DA6FEC34850A}"/>
              </a:ext>
            </a:extLst>
          </p:cNvPr>
          <p:cNvSpPr txBox="1"/>
          <p:nvPr/>
        </p:nvSpPr>
        <p:spPr>
          <a:xfrm>
            <a:off x="3762103" y="6492875"/>
            <a:ext cx="199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 </a:t>
            </a:r>
            <a:r>
              <a:rPr lang="cs-CZ" dirty="0">
                <a:hlinkClick r:id="rId3"/>
              </a:rPr>
              <a:t>vítězích a tématu</a:t>
            </a:r>
            <a:endParaRPr lang="cs-CZ" dirty="0"/>
          </a:p>
        </p:txBody>
      </p:sp>
      <p:pic>
        <p:nvPicPr>
          <p:cNvPr id="1026" name="Picture 2" descr="OMG Patient With Severe Pain. Man With Severe Headache. Comic.. Stock  Photo, Picture And Royalty Free Image. Image 88225081.">
            <a:extLst>
              <a:ext uri="{FF2B5EF4-FFF2-40B4-BE49-F238E27FC236}">
                <a16:creationId xmlns:a16="http://schemas.microsoft.com/office/drawing/2014/main" id="{8F9A4192-49AB-492C-8134-8BD38232E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5" y="51149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998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1353</TotalTime>
  <Words>602</Words>
  <Application>Microsoft Office PowerPoint</Application>
  <PresentationFormat>Širokoúhlá obrazovka</PresentationFormat>
  <Paragraphs>100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Motiv Office</vt:lpstr>
      <vt:lpstr>Seminární newsfeed </vt:lpstr>
      <vt:lpstr>Seminář – docházka a dotazy</vt:lpstr>
      <vt:lpstr>Prezentace aplikace PowerPoint</vt:lpstr>
      <vt:lpstr>Série diskuzí odborníků – Univerzita Karlova</vt:lpstr>
      <vt:lpstr>Prezentace aplikace PowerPoint</vt:lpstr>
      <vt:lpstr>Mícha a kmenové buňky</vt:lpstr>
      <vt:lpstr>Občanská věda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Sobota, 20:05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Hledá se Studentský ambasador* zahraničních studentů nově vznikajícího anglického NMgr programu Molecular and Cell Biology.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NEZkreslená věda, projekt AVČR – výuková videa (spíš pro SŠ nebo prokrastinující VŠ)</vt:lpstr>
      <vt:lpstr>kanál Osmosis na YouTube – kreslená výuková videa, především medicína</vt:lpstr>
      <vt:lpstr>Chcete se učit nenásilnou formou, potřebujete věci vidět, abyste je lépe pochopili? Odborná a přitom srozumitelná videa – medicína, biologie</vt:lpstr>
      <vt:lpstr>Schémata nejen signálních drah </vt:lpstr>
      <vt:lpstr>Prezentace aplikace PowerPoint</vt:lpstr>
      <vt:lpstr>Užitečné weby:</vt:lpstr>
      <vt:lpstr>Předměty na podzim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Seminární newsfeed</dc:title>
  <dc:creator>Kateřina Tomanová</dc:creator>
  <cp:lastModifiedBy>Kateřina Tomanová</cp:lastModifiedBy>
  <cp:revision>74</cp:revision>
  <dcterms:created xsi:type="dcterms:W3CDTF">2021-03-02T17:03:03Z</dcterms:created>
  <dcterms:modified xsi:type="dcterms:W3CDTF">2021-04-20T14:39:50Z</dcterms:modified>
</cp:coreProperties>
</file>