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4" r:id="rId3"/>
    <p:sldId id="259" r:id="rId4"/>
    <p:sldId id="293" r:id="rId5"/>
    <p:sldId id="294" r:id="rId6"/>
    <p:sldId id="295" r:id="rId7"/>
    <p:sldId id="296" r:id="rId8"/>
    <p:sldId id="276" r:id="rId9"/>
    <p:sldId id="297" r:id="rId10"/>
    <p:sldId id="298" r:id="rId11"/>
    <p:sldId id="299" r:id="rId12"/>
    <p:sldId id="300" r:id="rId13"/>
    <p:sldId id="301" r:id="rId14"/>
    <p:sldId id="304" r:id="rId15"/>
    <p:sldId id="305" r:id="rId16"/>
    <p:sldId id="275" r:id="rId17"/>
    <p:sldId id="277" r:id="rId18"/>
    <p:sldId id="279" r:id="rId19"/>
    <p:sldId id="280" r:id="rId20"/>
    <p:sldId id="281" r:id="rId21"/>
    <p:sldId id="285" r:id="rId22"/>
    <p:sldId id="286" r:id="rId23"/>
    <p:sldId id="287" r:id="rId24"/>
    <p:sldId id="288" r:id="rId25"/>
    <p:sldId id="292" r:id="rId26"/>
    <p:sldId id="290" r:id="rId27"/>
    <p:sldId id="291" r:id="rId28"/>
    <p:sldId id="308" r:id="rId29"/>
    <p:sldId id="289" r:id="rId30"/>
    <p:sldId id="30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1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Krevní tlak</a:t>
            </a:r>
            <a:br>
              <a:rPr lang="cs-CZ" dirty="0"/>
            </a:br>
            <a:r>
              <a:rPr lang="cs-CZ" dirty="0"/>
              <a:t>srdeční ozvy</a:t>
            </a:r>
            <a:br>
              <a:rPr lang="cs-CZ" dirty="0"/>
            </a:br>
            <a:r>
              <a:rPr lang="cs-CZ" dirty="0"/>
              <a:t>vyšetření tepu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Princip měření TK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79450" y="660802"/>
            <a:ext cx="9999255" cy="5796778"/>
            <a:chOff x="1712575" y="399192"/>
            <a:chExt cx="9999255" cy="6058388"/>
          </a:xfrm>
        </p:grpSpPr>
        <p:sp>
          <p:nvSpPr>
            <p:cNvPr id="8" name="TextovéPole 7"/>
            <p:cNvSpPr txBox="1"/>
            <p:nvPr/>
          </p:nvSpPr>
          <p:spPr>
            <a:xfrm>
              <a:off x="2458413" y="844949"/>
              <a:ext cx="377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Korotkovův</a:t>
              </a:r>
              <a:r>
                <a:rPr lang="cs-CZ" sz="2400" dirty="0"/>
                <a:t> fenomén</a:t>
              </a:r>
            </a:p>
            <a:p>
              <a:r>
                <a:rPr lang="cs-CZ" sz="2400" dirty="0"/>
                <a:t>(Auskultační metoda)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66279" y="4848595"/>
              <a:ext cx="360467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Kontinuálně měřený TK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458413" y="1816827"/>
              <a:ext cx="2790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Tlak v manžetě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712575" y="3560353"/>
              <a:ext cx="4311754" cy="86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Tlakové oscilace v manžetě</a:t>
              </a:r>
            </a:p>
            <a:p>
              <a:r>
                <a:rPr lang="cs-CZ" sz="2400" dirty="0"/>
                <a:t>(Oscilometrická metoda)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275587" y="2271673"/>
              <a:ext cx="1447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STK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75588" y="2837104"/>
              <a:ext cx="139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DTK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011082" y="2547044"/>
              <a:ext cx="2388820" cy="526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5" name="Pravoúhlý trojúhelník 14"/>
            <p:cNvSpPr/>
            <p:nvPr/>
          </p:nvSpPr>
          <p:spPr>
            <a:xfrm>
              <a:off x="7376240" y="2522491"/>
              <a:ext cx="2482610" cy="54907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4999207" y="1289226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>
              <a:off x="5004802" y="1937298"/>
              <a:ext cx="0" cy="1361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650690" y="2081314"/>
              <a:ext cx="990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608807" y="2081314"/>
              <a:ext cx="6103023" cy="14614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4999207" y="3988203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7366715" y="121170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999207" y="2525085"/>
              <a:ext cx="23294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4999207" y="3087398"/>
              <a:ext cx="47699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Volný tvar 23"/>
            <p:cNvSpPr/>
            <p:nvPr/>
          </p:nvSpPr>
          <p:spPr>
            <a:xfrm>
              <a:off x="6526898" y="2452100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7529817" y="2469643"/>
              <a:ext cx="1015064" cy="656656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8548510" y="2469642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9570048" y="2436826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28" name="Přímá spojnice 27"/>
            <p:cNvCxnSpPr/>
            <p:nvPr/>
          </p:nvCxnSpPr>
          <p:spPr>
            <a:xfrm>
              <a:off x="7974752" y="1031707"/>
              <a:ext cx="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7597572" y="112170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7808635" y="1067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8159547" y="995707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8378622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859769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880724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988222" y="1049707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9175671" y="1121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9387503" y="1193707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9613052" y="122970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376240" y="384912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984277" y="3715249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7596464" y="3841249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7818160" y="3751249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8169072" y="3679249"/>
              <a:ext cx="0" cy="68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8388147" y="3520515"/>
              <a:ext cx="0" cy="93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8607222" y="3502515"/>
              <a:ext cx="0" cy="9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8816772" y="3349451"/>
              <a:ext cx="0" cy="12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8997747" y="3429465"/>
              <a:ext cx="0" cy="10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>
              <a:off x="9185196" y="3452790"/>
              <a:ext cx="0" cy="90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9397028" y="3542790"/>
              <a:ext cx="0" cy="72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9622577" y="3633840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642225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10054625" y="3761940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6784202" y="3903127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660129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10270649" y="3810315"/>
              <a:ext cx="0" cy="356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>
              <a:off x="6208485" y="393912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573516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6953717" y="3885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591753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6054730" y="3923361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>
              <a:off x="10449714" y="3844515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>
              <a:off x="7153742" y="3867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>
              <a:off x="5522313" y="2480675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4" name="Přímá spojnice 63"/>
            <p:cNvCxnSpPr/>
            <p:nvPr/>
          </p:nvCxnSpPr>
          <p:spPr>
            <a:xfrm>
              <a:off x="9857651" y="3706890"/>
              <a:ext cx="0" cy="46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10649739" y="3863565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10868814" y="3881565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11040264" y="3899565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Volný tvar 67"/>
            <p:cNvSpPr/>
            <p:nvPr/>
          </p:nvSpPr>
          <p:spPr>
            <a:xfrm>
              <a:off x="10589223" y="2446351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9" name="Přímá spojnice 68"/>
            <p:cNvCxnSpPr/>
            <p:nvPr/>
          </p:nvCxnSpPr>
          <p:spPr>
            <a:xfrm>
              <a:off x="11259339" y="3917565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>
              <a:off x="11440314" y="3935565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olný tvar 70"/>
            <p:cNvSpPr/>
            <p:nvPr/>
          </p:nvSpPr>
          <p:spPr>
            <a:xfrm>
              <a:off x="6555473" y="4652198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7558392" y="4722589"/>
              <a:ext cx="1015064" cy="603807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8567560" y="4669740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9579573" y="4636924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5" name="Volný tvar 74"/>
            <p:cNvSpPr/>
            <p:nvPr/>
          </p:nvSpPr>
          <p:spPr>
            <a:xfrm>
              <a:off x="5550888" y="4680773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10598748" y="4646449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328615" y="928334"/>
              <a:ext cx="0" cy="4644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>
              <a:off x="9751735" y="899973"/>
              <a:ext cx="0" cy="468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8815631" y="887212"/>
              <a:ext cx="0" cy="4716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7003568" y="425130"/>
              <a:ext cx="99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STK</a:t>
              </a:r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8433073" y="416920"/>
              <a:ext cx="118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err="1"/>
                <a:t>stTK</a:t>
              </a:r>
              <a:endParaRPr lang="cs-CZ" sz="28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9405922" y="399192"/>
              <a:ext cx="1284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DTK</a:t>
              </a:r>
            </a:p>
          </p:txBody>
        </p:sp>
        <p:sp>
          <p:nvSpPr>
            <p:cNvPr id="83" name="Ovál 82"/>
            <p:cNvSpPr/>
            <p:nvPr/>
          </p:nvSpPr>
          <p:spPr>
            <a:xfrm>
              <a:off x="6208485" y="5413464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84" name="Ovál 83"/>
            <p:cNvSpPr/>
            <p:nvPr/>
          </p:nvSpPr>
          <p:spPr>
            <a:xfrm>
              <a:off x="6207670" y="6097540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85" name="Přímá spojnice 84"/>
            <p:cNvCxnSpPr/>
            <p:nvPr/>
          </p:nvCxnSpPr>
          <p:spPr>
            <a:xfrm>
              <a:off x="9987757" y="5872575"/>
              <a:ext cx="14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/>
            <p:nvPr/>
          </p:nvCxnSpPr>
          <p:spPr>
            <a:xfrm>
              <a:off x="9997294" y="6043686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>
              <a:off x="5729581" y="5604117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>
              <a:off x="6790285" y="561913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>
              <a:off x="5750032" y="624734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>
              <a:off x="6772557" y="6262822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Volný tvar 90"/>
            <p:cNvSpPr/>
            <p:nvPr/>
          </p:nvSpPr>
          <p:spPr>
            <a:xfrm>
              <a:off x="5760681" y="5820768"/>
              <a:ext cx="1488558" cy="124411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558" h="60521">
                  <a:moveTo>
                    <a:pt x="0" y="4829"/>
                  </a:moveTo>
                  <a:cubicBezTo>
                    <a:pt x="108098" y="1285"/>
                    <a:pt x="219740" y="-3983"/>
                    <a:pt x="329610" y="4829"/>
                  </a:cubicBezTo>
                  <a:cubicBezTo>
                    <a:pt x="439480" y="13641"/>
                    <a:pt x="531628" y="49993"/>
                    <a:pt x="659219" y="57704"/>
                  </a:cubicBezTo>
                  <a:cubicBezTo>
                    <a:pt x="786810" y="65415"/>
                    <a:pt x="981741" y="55307"/>
                    <a:pt x="1095154" y="51093"/>
                  </a:cubicBezTo>
                  <a:cubicBezTo>
                    <a:pt x="1208567" y="46879"/>
                    <a:pt x="1274134" y="40131"/>
                    <a:pt x="1339701" y="32420"/>
                  </a:cubicBezTo>
                  <a:cubicBezTo>
                    <a:pt x="1405268" y="24709"/>
                    <a:pt x="1488558" y="4829"/>
                    <a:pt x="1488558" y="482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2" name="Volný tvar 91"/>
            <p:cNvSpPr/>
            <p:nvPr/>
          </p:nvSpPr>
          <p:spPr>
            <a:xfrm>
              <a:off x="5785484" y="5937840"/>
              <a:ext cx="1467293" cy="129517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0693 h 72881"/>
                <a:gd name="connsiteX1" fmla="*/ 329610 w 1488558"/>
                <a:gd name="connsiteY1" fmla="*/ 40693 h 72881"/>
                <a:gd name="connsiteX2" fmla="*/ 680484 w 1488558"/>
                <a:gd name="connsiteY2" fmla="*/ 466 h 72881"/>
                <a:gd name="connsiteX3" fmla="*/ 1052624 w 1488558"/>
                <a:gd name="connsiteY3" fmla="*/ 71440 h 72881"/>
                <a:gd name="connsiteX4" fmla="*/ 1307804 w 1488558"/>
                <a:gd name="connsiteY4" fmla="*/ 47594 h 72881"/>
                <a:gd name="connsiteX5" fmla="*/ 1488558 w 1488558"/>
                <a:gd name="connsiteY5" fmla="*/ 40693 h 72881"/>
                <a:gd name="connsiteX0" fmla="*/ 0 w 1488558"/>
                <a:gd name="connsiteY0" fmla="*/ 40402 h 72590"/>
                <a:gd name="connsiteX1" fmla="*/ 340242 w 1488558"/>
                <a:gd name="connsiteY1" fmla="*/ 50747 h 72590"/>
                <a:gd name="connsiteX2" fmla="*/ 680484 w 1488558"/>
                <a:gd name="connsiteY2" fmla="*/ 175 h 72590"/>
                <a:gd name="connsiteX3" fmla="*/ 1052624 w 1488558"/>
                <a:gd name="connsiteY3" fmla="*/ 71149 h 72590"/>
                <a:gd name="connsiteX4" fmla="*/ 1307804 w 1488558"/>
                <a:gd name="connsiteY4" fmla="*/ 47303 h 72590"/>
                <a:gd name="connsiteX5" fmla="*/ 1488558 w 1488558"/>
                <a:gd name="connsiteY5" fmla="*/ 40402 h 72590"/>
                <a:gd name="connsiteX0" fmla="*/ 0 w 1467293"/>
                <a:gd name="connsiteY0" fmla="*/ 61104 h 72602"/>
                <a:gd name="connsiteX1" fmla="*/ 318977 w 1467293"/>
                <a:gd name="connsiteY1" fmla="*/ 50759 h 72602"/>
                <a:gd name="connsiteX2" fmla="*/ 659219 w 1467293"/>
                <a:gd name="connsiteY2" fmla="*/ 187 h 72602"/>
                <a:gd name="connsiteX3" fmla="*/ 1031359 w 1467293"/>
                <a:gd name="connsiteY3" fmla="*/ 71161 h 72602"/>
                <a:gd name="connsiteX4" fmla="*/ 1286539 w 1467293"/>
                <a:gd name="connsiteY4" fmla="*/ 47315 h 72602"/>
                <a:gd name="connsiteX5" fmla="*/ 1467293 w 1467293"/>
                <a:gd name="connsiteY5" fmla="*/ 40414 h 72602"/>
                <a:gd name="connsiteX0" fmla="*/ 0 w 1467293"/>
                <a:gd name="connsiteY0" fmla="*/ 63571 h 63571"/>
                <a:gd name="connsiteX1" fmla="*/ 318977 w 1467293"/>
                <a:gd name="connsiteY1" fmla="*/ 53226 h 63571"/>
                <a:gd name="connsiteX2" fmla="*/ 659219 w 1467293"/>
                <a:gd name="connsiteY2" fmla="*/ 2654 h 63571"/>
                <a:gd name="connsiteX3" fmla="*/ 1041992 w 1467293"/>
                <a:gd name="connsiteY3" fmla="*/ 11561 h 63571"/>
                <a:gd name="connsiteX4" fmla="*/ 1286539 w 1467293"/>
                <a:gd name="connsiteY4" fmla="*/ 49782 h 63571"/>
                <a:gd name="connsiteX5" fmla="*/ 1467293 w 1467293"/>
                <a:gd name="connsiteY5" fmla="*/ 42881 h 63571"/>
                <a:gd name="connsiteX0" fmla="*/ 0 w 1467293"/>
                <a:gd name="connsiteY0" fmla="*/ 63005 h 63005"/>
                <a:gd name="connsiteX1" fmla="*/ 318977 w 1467293"/>
                <a:gd name="connsiteY1" fmla="*/ 52660 h 63005"/>
                <a:gd name="connsiteX2" fmla="*/ 659219 w 1467293"/>
                <a:gd name="connsiteY2" fmla="*/ 2088 h 63005"/>
                <a:gd name="connsiteX3" fmla="*/ 1041992 w 1467293"/>
                <a:gd name="connsiteY3" fmla="*/ 10995 h 63005"/>
                <a:gd name="connsiteX4" fmla="*/ 1275906 w 1467293"/>
                <a:gd name="connsiteY4" fmla="*/ 23354 h 63005"/>
                <a:gd name="connsiteX5" fmla="*/ 1467293 w 1467293"/>
                <a:gd name="connsiteY5" fmla="*/ 42315 h 6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7293" h="63005">
                  <a:moveTo>
                    <a:pt x="0" y="63005"/>
                  </a:moveTo>
                  <a:cubicBezTo>
                    <a:pt x="108098" y="59461"/>
                    <a:pt x="209107" y="62813"/>
                    <a:pt x="318977" y="52660"/>
                  </a:cubicBezTo>
                  <a:cubicBezTo>
                    <a:pt x="428847" y="42507"/>
                    <a:pt x="538717" y="9032"/>
                    <a:pt x="659219" y="2088"/>
                  </a:cubicBezTo>
                  <a:cubicBezTo>
                    <a:pt x="779722" y="-4856"/>
                    <a:pt x="939211" y="7451"/>
                    <a:pt x="1041992" y="10995"/>
                  </a:cubicBezTo>
                  <a:cubicBezTo>
                    <a:pt x="1144773" y="14539"/>
                    <a:pt x="1205023" y="18134"/>
                    <a:pt x="1275906" y="23354"/>
                  </a:cubicBezTo>
                  <a:cubicBezTo>
                    <a:pt x="1346789" y="28574"/>
                    <a:pt x="1467293" y="42315"/>
                    <a:pt x="1467293" y="423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3" name="Ovál 92"/>
            <p:cNvSpPr/>
            <p:nvPr/>
          </p:nvSpPr>
          <p:spPr>
            <a:xfrm>
              <a:off x="8260332" y="5471908"/>
              <a:ext cx="575717" cy="226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4" name="Ovál 93"/>
            <p:cNvSpPr/>
            <p:nvPr/>
          </p:nvSpPr>
          <p:spPr>
            <a:xfrm>
              <a:off x="8250268" y="6203637"/>
              <a:ext cx="575717" cy="2244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95" name="Přímá spojnice 94"/>
            <p:cNvCxnSpPr/>
            <p:nvPr/>
          </p:nvCxnSpPr>
          <p:spPr>
            <a:xfrm>
              <a:off x="7797671" y="5618288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/>
            <p:nvPr/>
          </p:nvCxnSpPr>
          <p:spPr>
            <a:xfrm>
              <a:off x="8805210" y="5633305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>
              <a:off x="7818122" y="626151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>
            <a:xfrm>
              <a:off x="8798115" y="627699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Volný tvar 98"/>
            <p:cNvSpPr/>
            <p:nvPr/>
          </p:nvSpPr>
          <p:spPr>
            <a:xfrm>
              <a:off x="7808613" y="5817402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0" name="Ovál 99"/>
            <p:cNvSpPr/>
            <p:nvPr/>
          </p:nvSpPr>
          <p:spPr>
            <a:xfrm>
              <a:off x="10435102" y="5514736"/>
              <a:ext cx="575717" cy="1445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1" name="Ovál 100"/>
            <p:cNvSpPr/>
            <p:nvPr/>
          </p:nvSpPr>
          <p:spPr>
            <a:xfrm>
              <a:off x="10434287" y="6257332"/>
              <a:ext cx="57571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2" name="Přímá spojnice 101"/>
            <p:cNvCxnSpPr/>
            <p:nvPr/>
          </p:nvCxnSpPr>
          <p:spPr>
            <a:xfrm>
              <a:off x="9956198" y="563955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10434287" y="5639554"/>
              <a:ext cx="106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>
              <a:off x="9976649" y="6282780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>
              <a:off x="10434287" y="6284767"/>
              <a:ext cx="10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Volný tvar 105"/>
            <p:cNvSpPr/>
            <p:nvPr/>
          </p:nvSpPr>
          <p:spPr>
            <a:xfrm flipV="1">
              <a:off x="7808597" y="5945987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7" name="Přímá spojnice se šipkou 106"/>
            <p:cNvCxnSpPr/>
            <p:nvPr/>
          </p:nvCxnSpPr>
          <p:spPr>
            <a:xfrm>
              <a:off x="5785484" y="5945179"/>
              <a:ext cx="477690" cy="83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se šipkou 107"/>
            <p:cNvCxnSpPr/>
            <p:nvPr/>
          </p:nvCxnSpPr>
          <p:spPr>
            <a:xfrm>
              <a:off x="7863660" y="5953524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se šipkou 108"/>
            <p:cNvCxnSpPr/>
            <p:nvPr/>
          </p:nvCxnSpPr>
          <p:spPr>
            <a:xfrm>
              <a:off x="10023142" y="5965399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ál 109"/>
            <p:cNvSpPr/>
            <p:nvPr/>
          </p:nvSpPr>
          <p:spPr>
            <a:xfrm>
              <a:off x="7238615" y="24324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9677651" y="29838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2" name="Ovál 111"/>
            <p:cNvSpPr/>
            <p:nvPr/>
          </p:nvSpPr>
          <p:spPr>
            <a:xfrm>
              <a:off x="8715210" y="27493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2743150" y="5681756"/>
              <a:ext cx="3102978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Pr</a:t>
              </a:r>
              <a:r>
                <a:rPr lang="cs-CZ" sz="2400" dirty="0" err="1"/>
                <a:t>ůtok</a:t>
              </a:r>
              <a:r>
                <a:rPr lang="cs-CZ" sz="2400" dirty="0"/>
                <a:t> krve arterií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24-hodinový tlakové měření krevního tlaku</a:t>
            </a:r>
          </a:p>
        </p:txBody>
      </p:sp>
      <p:sp>
        <p:nvSpPr>
          <p:cNvPr id="339" name="TextovéPole 338"/>
          <p:cNvSpPr txBox="1"/>
          <p:nvPr/>
        </p:nvSpPr>
        <p:spPr>
          <a:xfrm>
            <a:off x="162041" y="1124744"/>
            <a:ext cx="105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Pokles krevního tlaku o 10 až 15% v nočních hodinách</a:t>
            </a:r>
          </a:p>
        </p:txBody>
      </p:sp>
      <p:grpSp>
        <p:nvGrpSpPr>
          <p:cNvPr id="340" name="Skupina 339"/>
          <p:cNvGrpSpPr/>
          <p:nvPr/>
        </p:nvGrpSpPr>
        <p:grpSpPr>
          <a:xfrm>
            <a:off x="499987" y="1700808"/>
            <a:ext cx="10635779" cy="4925581"/>
            <a:chOff x="265414" y="1700808"/>
            <a:chExt cx="10294816" cy="4925581"/>
          </a:xfrm>
        </p:grpSpPr>
        <p:sp>
          <p:nvSpPr>
            <p:cNvPr id="341" name="TextovéPole 340"/>
            <p:cNvSpPr txBox="1"/>
            <p:nvPr/>
          </p:nvSpPr>
          <p:spPr>
            <a:xfrm>
              <a:off x="78626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</a:t>
              </a:r>
            </a:p>
          </p:txBody>
        </p:sp>
        <p:sp>
          <p:nvSpPr>
            <p:cNvPr id="342" name="TextovéPole 341"/>
            <p:cNvSpPr txBox="1"/>
            <p:nvPr/>
          </p:nvSpPr>
          <p:spPr>
            <a:xfrm>
              <a:off x="1164871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9</a:t>
              </a:r>
            </a:p>
          </p:txBody>
        </p:sp>
        <p:sp>
          <p:nvSpPr>
            <p:cNvPr id="343" name="TextovéPole 342"/>
            <p:cNvSpPr txBox="1"/>
            <p:nvPr/>
          </p:nvSpPr>
          <p:spPr>
            <a:xfrm>
              <a:off x="191054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11</a:t>
              </a:r>
            </a:p>
          </p:txBody>
        </p:sp>
        <p:sp>
          <p:nvSpPr>
            <p:cNvPr id="344" name="TextovéPole 343"/>
            <p:cNvSpPr txBox="1"/>
            <p:nvPr/>
          </p:nvSpPr>
          <p:spPr>
            <a:xfrm>
              <a:off x="1532548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</a:t>
              </a:r>
            </a:p>
          </p:txBody>
        </p:sp>
        <p:sp>
          <p:nvSpPr>
            <p:cNvPr id="345" name="TextovéPole 344"/>
            <p:cNvSpPr txBox="1"/>
            <p:nvPr/>
          </p:nvSpPr>
          <p:spPr>
            <a:xfrm>
              <a:off x="227476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</a:t>
              </a:r>
            </a:p>
          </p:txBody>
        </p:sp>
        <p:sp>
          <p:nvSpPr>
            <p:cNvPr id="346" name="TextovéPole 345"/>
            <p:cNvSpPr txBox="1"/>
            <p:nvPr/>
          </p:nvSpPr>
          <p:spPr>
            <a:xfrm>
              <a:off x="265391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13</a:t>
              </a:r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303252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</a:t>
              </a:r>
            </a:p>
          </p:txBody>
        </p:sp>
        <p:sp>
          <p:nvSpPr>
            <p:cNvPr id="348" name="TextovéPole 347"/>
            <p:cNvSpPr txBox="1"/>
            <p:nvPr/>
          </p:nvSpPr>
          <p:spPr>
            <a:xfrm>
              <a:off x="377819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16</a:t>
              </a:r>
            </a:p>
          </p:txBody>
        </p:sp>
        <p:sp>
          <p:nvSpPr>
            <p:cNvPr id="349" name="TextovéPole 348"/>
            <p:cNvSpPr txBox="1"/>
            <p:nvPr/>
          </p:nvSpPr>
          <p:spPr>
            <a:xfrm>
              <a:off x="3400197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15</a:t>
              </a:r>
            </a:p>
          </p:txBody>
        </p:sp>
        <p:sp>
          <p:nvSpPr>
            <p:cNvPr id="350" name="TextovéPole 349"/>
            <p:cNvSpPr txBox="1"/>
            <p:nvPr/>
          </p:nvSpPr>
          <p:spPr>
            <a:xfrm>
              <a:off x="414241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17</a:t>
              </a:r>
            </a:p>
          </p:txBody>
        </p:sp>
        <p:sp>
          <p:nvSpPr>
            <p:cNvPr id="351" name="TextovéPole 350"/>
            <p:cNvSpPr txBox="1"/>
            <p:nvPr/>
          </p:nvSpPr>
          <p:spPr>
            <a:xfrm>
              <a:off x="452357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18</a:t>
              </a:r>
            </a:p>
          </p:txBody>
        </p:sp>
        <p:sp>
          <p:nvSpPr>
            <p:cNvPr id="352" name="TextovéPole 351"/>
            <p:cNvSpPr txBox="1"/>
            <p:nvPr/>
          </p:nvSpPr>
          <p:spPr>
            <a:xfrm>
              <a:off x="490218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19</a:t>
              </a:r>
            </a:p>
          </p:txBody>
        </p:sp>
        <p:sp>
          <p:nvSpPr>
            <p:cNvPr id="353" name="TextovéPole 352"/>
            <p:cNvSpPr txBox="1"/>
            <p:nvPr/>
          </p:nvSpPr>
          <p:spPr>
            <a:xfrm>
              <a:off x="5659251" y="5866460"/>
              <a:ext cx="473874" cy="396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354" name="TextovéPole 353"/>
            <p:cNvSpPr txBox="1"/>
            <p:nvPr/>
          </p:nvSpPr>
          <p:spPr>
            <a:xfrm>
              <a:off x="5269856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20</a:t>
              </a:r>
            </a:p>
          </p:txBody>
        </p:sp>
        <p:sp>
          <p:nvSpPr>
            <p:cNvPr id="355" name="TextovéPole 354"/>
            <p:cNvSpPr txBox="1"/>
            <p:nvPr/>
          </p:nvSpPr>
          <p:spPr>
            <a:xfrm>
              <a:off x="6012072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56" name="TextovéPole 355"/>
            <p:cNvSpPr txBox="1"/>
            <p:nvPr/>
          </p:nvSpPr>
          <p:spPr>
            <a:xfrm>
              <a:off x="638120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357" name="TextovéPole 356"/>
            <p:cNvSpPr txBox="1"/>
            <p:nvPr/>
          </p:nvSpPr>
          <p:spPr>
            <a:xfrm>
              <a:off x="6759815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358" name="TextovéPole 357"/>
            <p:cNvSpPr txBox="1"/>
            <p:nvPr/>
          </p:nvSpPr>
          <p:spPr>
            <a:xfrm>
              <a:off x="750548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9" name="TextovéPole 358"/>
            <p:cNvSpPr txBox="1"/>
            <p:nvPr/>
          </p:nvSpPr>
          <p:spPr>
            <a:xfrm>
              <a:off x="712749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60" name="TextovéPole 359"/>
            <p:cNvSpPr txBox="1"/>
            <p:nvPr/>
          </p:nvSpPr>
          <p:spPr>
            <a:xfrm>
              <a:off x="7869708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1" name="TextovéPole 360"/>
            <p:cNvSpPr txBox="1"/>
            <p:nvPr/>
          </p:nvSpPr>
          <p:spPr>
            <a:xfrm>
              <a:off x="823084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8609447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3" name="TextovéPole 362"/>
            <p:cNvSpPr txBox="1"/>
            <p:nvPr/>
          </p:nvSpPr>
          <p:spPr>
            <a:xfrm>
              <a:off x="9355121" y="5852908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7</a:t>
              </a:r>
            </a:p>
          </p:txBody>
        </p:sp>
        <p:sp>
          <p:nvSpPr>
            <p:cNvPr id="364" name="TextovéPole 363"/>
            <p:cNvSpPr txBox="1"/>
            <p:nvPr/>
          </p:nvSpPr>
          <p:spPr>
            <a:xfrm>
              <a:off x="9011318" y="5874334"/>
              <a:ext cx="43079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5" name="TextovéPole 364"/>
            <p:cNvSpPr txBox="1"/>
            <p:nvPr/>
          </p:nvSpPr>
          <p:spPr>
            <a:xfrm>
              <a:off x="9918725" y="439998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100</a:t>
              </a:r>
            </a:p>
          </p:txBody>
        </p:sp>
        <p:sp>
          <p:nvSpPr>
            <p:cNvPr id="366" name="TextovéPole 365"/>
            <p:cNvSpPr txBox="1"/>
            <p:nvPr/>
          </p:nvSpPr>
          <p:spPr>
            <a:xfrm>
              <a:off x="348119" y="2890594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120</a:t>
              </a:r>
            </a:p>
          </p:txBody>
        </p:sp>
        <p:sp>
          <p:nvSpPr>
            <p:cNvPr id="367" name="TextovéPole 366"/>
            <p:cNvSpPr txBox="1"/>
            <p:nvPr/>
          </p:nvSpPr>
          <p:spPr>
            <a:xfrm>
              <a:off x="348119" y="2521646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140</a:t>
              </a:r>
            </a:p>
          </p:txBody>
        </p:sp>
        <p:sp>
          <p:nvSpPr>
            <p:cNvPr id="368" name="TextovéPole 367"/>
            <p:cNvSpPr txBox="1"/>
            <p:nvPr/>
          </p:nvSpPr>
          <p:spPr>
            <a:xfrm>
              <a:off x="348119" y="3259541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100</a:t>
              </a:r>
            </a:p>
          </p:txBody>
        </p:sp>
        <p:sp>
          <p:nvSpPr>
            <p:cNvPr id="369" name="TextovéPole 368"/>
            <p:cNvSpPr txBox="1"/>
            <p:nvPr/>
          </p:nvSpPr>
          <p:spPr>
            <a:xfrm>
              <a:off x="348119" y="3628488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80</a:t>
              </a:r>
            </a:p>
          </p:txBody>
        </p:sp>
        <p:sp>
          <p:nvSpPr>
            <p:cNvPr id="370" name="TextovéPole 369"/>
            <p:cNvSpPr txBox="1"/>
            <p:nvPr/>
          </p:nvSpPr>
          <p:spPr>
            <a:xfrm>
              <a:off x="9918725" y="3950133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120</a:t>
              </a:r>
            </a:p>
          </p:txBody>
        </p:sp>
        <p:sp>
          <p:nvSpPr>
            <p:cNvPr id="371" name="TextovéPole 370"/>
            <p:cNvSpPr txBox="1"/>
            <p:nvPr/>
          </p:nvSpPr>
          <p:spPr>
            <a:xfrm>
              <a:off x="9918725" y="484983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80</a:t>
              </a:r>
            </a:p>
          </p:txBody>
        </p:sp>
        <p:sp>
          <p:nvSpPr>
            <p:cNvPr id="372" name="TextovéPole 371"/>
            <p:cNvSpPr txBox="1"/>
            <p:nvPr/>
          </p:nvSpPr>
          <p:spPr>
            <a:xfrm>
              <a:off x="348119" y="3997435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60</a:t>
              </a:r>
            </a:p>
          </p:txBody>
        </p:sp>
        <p:sp>
          <p:nvSpPr>
            <p:cNvPr id="373" name="TextovéPole 372"/>
            <p:cNvSpPr txBox="1"/>
            <p:nvPr/>
          </p:nvSpPr>
          <p:spPr>
            <a:xfrm>
              <a:off x="9918725" y="5299681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60</a:t>
              </a:r>
            </a:p>
          </p:txBody>
        </p:sp>
        <p:sp>
          <p:nvSpPr>
            <p:cNvPr id="374" name="TextovéPole 373"/>
            <p:cNvSpPr txBox="1"/>
            <p:nvPr/>
          </p:nvSpPr>
          <p:spPr>
            <a:xfrm>
              <a:off x="9355121" y="2075657"/>
              <a:ext cx="1132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[</a:t>
              </a:r>
              <a:r>
                <a:rPr lang="cs-CZ" sz="1800" dirty="0" err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bpm</a:t>
              </a:r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]</a:t>
              </a:r>
              <a:endParaRPr lang="cs-CZ" sz="18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5" name="TextovéPole 374"/>
            <p:cNvSpPr txBox="1"/>
            <p:nvPr/>
          </p:nvSpPr>
          <p:spPr>
            <a:xfrm>
              <a:off x="334566" y="1700808"/>
              <a:ext cx="122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[mmHg]</a:t>
              </a:r>
              <a:endParaRPr lang="cs-CZ" sz="1800" b="1" dirty="0"/>
            </a:p>
          </p:txBody>
        </p:sp>
        <p:grpSp>
          <p:nvGrpSpPr>
            <p:cNvPr id="376" name="Skupina 375"/>
            <p:cNvGrpSpPr/>
            <p:nvPr/>
          </p:nvGrpSpPr>
          <p:grpSpPr>
            <a:xfrm>
              <a:off x="1020312" y="2463042"/>
              <a:ext cx="8937992" cy="3436796"/>
              <a:chOff x="1020312" y="2463042"/>
              <a:chExt cx="8937992" cy="3436796"/>
            </a:xfrm>
          </p:grpSpPr>
          <p:cxnSp>
            <p:nvCxnSpPr>
              <p:cNvPr id="386" name="Přímá spojnice 385"/>
              <p:cNvCxnSpPr/>
              <p:nvPr/>
            </p:nvCxnSpPr>
            <p:spPr>
              <a:xfrm flipH="1">
                <a:off x="1060337" y="3279444"/>
                <a:ext cx="129253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Přímá spojnice 386"/>
              <p:cNvCxnSpPr/>
              <p:nvPr/>
            </p:nvCxnSpPr>
            <p:spPr>
              <a:xfrm flipH="1">
                <a:off x="1212195" y="3165918"/>
                <a:ext cx="235487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Přímá spojnice 387"/>
              <p:cNvCxnSpPr/>
              <p:nvPr/>
            </p:nvCxnSpPr>
            <p:spPr>
              <a:xfrm flipH="1">
                <a:off x="1447682" y="3079749"/>
                <a:ext cx="129253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Přímá spojnice 388"/>
              <p:cNvCxnSpPr/>
              <p:nvPr/>
            </p:nvCxnSpPr>
            <p:spPr>
              <a:xfrm flipH="1" flipV="1">
                <a:off x="1578931" y="3079067"/>
                <a:ext cx="218391" cy="301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Přímá spojnice 389"/>
              <p:cNvCxnSpPr/>
              <p:nvPr/>
            </p:nvCxnSpPr>
            <p:spPr>
              <a:xfrm flipH="1">
                <a:off x="1797322" y="3252086"/>
                <a:ext cx="197469" cy="1289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Přímá spojnice 390"/>
              <p:cNvCxnSpPr/>
              <p:nvPr/>
            </p:nvCxnSpPr>
            <p:spPr>
              <a:xfrm flipH="1">
                <a:off x="1994792" y="3079749"/>
                <a:ext cx="182370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Přímá spojnice 391"/>
              <p:cNvCxnSpPr/>
              <p:nvPr/>
            </p:nvCxnSpPr>
            <p:spPr>
              <a:xfrm flipH="1" flipV="1">
                <a:off x="2177161" y="3079749"/>
                <a:ext cx="182370" cy="1502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Přímá spojnice 392"/>
              <p:cNvCxnSpPr/>
              <p:nvPr/>
            </p:nvCxnSpPr>
            <p:spPr>
              <a:xfrm flipH="1">
                <a:off x="2348363" y="3068722"/>
                <a:ext cx="19944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Přímá spojnice 393"/>
              <p:cNvCxnSpPr/>
              <p:nvPr/>
            </p:nvCxnSpPr>
            <p:spPr>
              <a:xfrm flipH="1">
                <a:off x="2547808" y="2821243"/>
                <a:ext cx="172337" cy="2474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Přímá spojnice 394"/>
              <p:cNvCxnSpPr/>
              <p:nvPr/>
            </p:nvCxnSpPr>
            <p:spPr>
              <a:xfrm flipH="1">
                <a:off x="2726267" y="2648905"/>
                <a:ext cx="16621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Přímá spojnice 395"/>
              <p:cNvCxnSpPr/>
              <p:nvPr/>
            </p:nvCxnSpPr>
            <p:spPr>
              <a:xfrm flipH="1" flipV="1">
                <a:off x="2909810" y="2643205"/>
                <a:ext cx="172318" cy="430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Přímá spojnice 396"/>
              <p:cNvCxnSpPr/>
              <p:nvPr/>
            </p:nvCxnSpPr>
            <p:spPr>
              <a:xfrm flipH="1" flipV="1">
                <a:off x="3091007" y="2693240"/>
                <a:ext cx="232318" cy="25174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Přímá spojnice 397"/>
              <p:cNvCxnSpPr/>
              <p:nvPr/>
            </p:nvCxnSpPr>
            <p:spPr>
              <a:xfrm flipH="1">
                <a:off x="3296175" y="2551338"/>
                <a:ext cx="199487" cy="3945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Přímá spojnice 398"/>
              <p:cNvCxnSpPr/>
              <p:nvPr/>
            </p:nvCxnSpPr>
            <p:spPr>
              <a:xfrm flipH="1">
                <a:off x="3492359" y="2522840"/>
                <a:ext cx="175640" cy="28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Přímá spojnice 399"/>
              <p:cNvCxnSpPr/>
              <p:nvPr/>
            </p:nvCxnSpPr>
            <p:spPr>
              <a:xfrm flipH="1" flipV="1">
                <a:off x="3667999" y="2522840"/>
                <a:ext cx="172337" cy="918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Přímá spojnice 400"/>
              <p:cNvCxnSpPr/>
              <p:nvPr/>
            </p:nvCxnSpPr>
            <p:spPr>
              <a:xfrm>
                <a:off x="3840336" y="2596244"/>
                <a:ext cx="172337" cy="5586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Přímá spojnice 401"/>
              <p:cNvCxnSpPr/>
              <p:nvPr/>
            </p:nvCxnSpPr>
            <p:spPr>
              <a:xfrm flipH="1" flipV="1">
                <a:off x="4015070" y="3165236"/>
                <a:ext cx="169940" cy="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Přímá spojnice 402"/>
              <p:cNvCxnSpPr/>
              <p:nvPr/>
            </p:nvCxnSpPr>
            <p:spPr>
              <a:xfrm flipH="1" flipV="1">
                <a:off x="4185455" y="3176173"/>
                <a:ext cx="258060" cy="248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Přímá spojnice 403"/>
              <p:cNvCxnSpPr/>
              <p:nvPr/>
            </p:nvCxnSpPr>
            <p:spPr>
              <a:xfrm flipH="1" flipV="1">
                <a:off x="4443516" y="3424423"/>
                <a:ext cx="12923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Přímá spojnice 404"/>
              <p:cNvCxnSpPr/>
              <p:nvPr/>
            </p:nvCxnSpPr>
            <p:spPr>
              <a:xfrm flipH="1">
                <a:off x="4580864" y="3252086"/>
                <a:ext cx="207326" cy="3015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Přímá spojnice 405"/>
              <p:cNvCxnSpPr/>
              <p:nvPr/>
            </p:nvCxnSpPr>
            <p:spPr>
              <a:xfrm flipH="1">
                <a:off x="4788190" y="2993580"/>
                <a:ext cx="172337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Přímá spojnice 406"/>
              <p:cNvCxnSpPr/>
              <p:nvPr/>
            </p:nvCxnSpPr>
            <p:spPr>
              <a:xfrm flipH="1" flipV="1">
                <a:off x="4960527" y="2993580"/>
                <a:ext cx="192403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Přímá spojnice 407"/>
              <p:cNvCxnSpPr/>
              <p:nvPr/>
            </p:nvCxnSpPr>
            <p:spPr>
              <a:xfrm flipH="1" flipV="1">
                <a:off x="5145865" y="3289870"/>
                <a:ext cx="189435" cy="483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Přímá spojnice 408"/>
              <p:cNvCxnSpPr/>
              <p:nvPr/>
            </p:nvCxnSpPr>
            <p:spPr>
              <a:xfrm flipH="1" flipV="1">
                <a:off x="5335300" y="3351057"/>
                <a:ext cx="17231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Přímá spojnice 409"/>
              <p:cNvCxnSpPr/>
              <p:nvPr/>
            </p:nvCxnSpPr>
            <p:spPr>
              <a:xfrm flipH="1">
                <a:off x="5517669" y="3342167"/>
                <a:ext cx="182370" cy="141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Přímá spojnice 410"/>
              <p:cNvCxnSpPr/>
              <p:nvPr/>
            </p:nvCxnSpPr>
            <p:spPr>
              <a:xfrm flipH="1" flipV="1">
                <a:off x="5700039" y="3350696"/>
                <a:ext cx="172337" cy="2029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Přímá spojnice 411"/>
              <p:cNvCxnSpPr/>
              <p:nvPr/>
            </p:nvCxnSpPr>
            <p:spPr>
              <a:xfrm flipH="1">
                <a:off x="5882409" y="3510592"/>
                <a:ext cx="182370" cy="430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Přímá spojnice 412"/>
              <p:cNvCxnSpPr/>
              <p:nvPr/>
            </p:nvCxnSpPr>
            <p:spPr>
              <a:xfrm flipH="1" flipV="1">
                <a:off x="6074812" y="3483862"/>
                <a:ext cx="172337" cy="28523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Přímá spojnice 413"/>
              <p:cNvCxnSpPr/>
              <p:nvPr/>
            </p:nvCxnSpPr>
            <p:spPr>
              <a:xfrm flipH="1">
                <a:off x="6257181" y="3510592"/>
                <a:ext cx="172337" cy="2275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Přímá spojnice 414"/>
              <p:cNvCxnSpPr/>
              <p:nvPr/>
            </p:nvCxnSpPr>
            <p:spPr>
              <a:xfrm flipH="1">
                <a:off x="6439551" y="3380998"/>
                <a:ext cx="244347" cy="1295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Přímá spojnice 415"/>
              <p:cNvCxnSpPr/>
              <p:nvPr/>
            </p:nvCxnSpPr>
            <p:spPr>
              <a:xfrm flipH="1" flipV="1">
                <a:off x="6649700" y="3362457"/>
                <a:ext cx="172337" cy="492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Přímá spojnice 416"/>
              <p:cNvCxnSpPr/>
              <p:nvPr/>
            </p:nvCxnSpPr>
            <p:spPr>
              <a:xfrm flipH="1">
                <a:off x="6818145" y="3727197"/>
                <a:ext cx="172337" cy="83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Přímá spojnice 417"/>
              <p:cNvCxnSpPr/>
              <p:nvPr/>
            </p:nvCxnSpPr>
            <p:spPr>
              <a:xfrm flipH="1" flipV="1">
                <a:off x="7014440" y="3727197"/>
                <a:ext cx="182370" cy="1280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Přímá spojnice 418"/>
              <p:cNvCxnSpPr/>
              <p:nvPr/>
            </p:nvCxnSpPr>
            <p:spPr>
              <a:xfrm flipH="1" flipV="1">
                <a:off x="7196810" y="3855266"/>
                <a:ext cx="18237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Přímá spojnice 419"/>
              <p:cNvCxnSpPr/>
              <p:nvPr/>
            </p:nvCxnSpPr>
            <p:spPr>
              <a:xfrm flipH="1">
                <a:off x="7379180" y="3768797"/>
                <a:ext cx="182370" cy="767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 flipH="1" flipV="1">
                <a:off x="7571582" y="3780557"/>
                <a:ext cx="172337" cy="10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 flipH="1">
                <a:off x="7743919" y="3682929"/>
                <a:ext cx="232507" cy="976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 flipH="1">
                <a:off x="7944497" y="3682929"/>
                <a:ext cx="1641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 flipH="1" flipV="1">
                <a:off x="8108659" y="3706490"/>
                <a:ext cx="232507" cy="13904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8330878" y="3553676"/>
                <a:ext cx="162559" cy="2733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Přímá spojnice 425"/>
              <p:cNvCxnSpPr/>
              <p:nvPr/>
            </p:nvCxnSpPr>
            <p:spPr>
              <a:xfrm flipH="1" flipV="1">
                <a:off x="8489334" y="3549813"/>
                <a:ext cx="166434" cy="177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 flipH="1">
                <a:off x="8677403" y="3483862"/>
                <a:ext cx="232507" cy="230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 flipH="1">
                <a:off x="8895034" y="3414982"/>
                <a:ext cx="201583" cy="91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 flipH="1" flipV="1">
                <a:off x="9058191" y="3431866"/>
                <a:ext cx="201583" cy="121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 flipH="1">
                <a:off x="9259774" y="3154890"/>
                <a:ext cx="182370" cy="3933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 flipV="1">
                <a:off x="9422930" y="3181024"/>
                <a:ext cx="201583" cy="279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Přímá spojnice 431"/>
              <p:cNvCxnSpPr/>
              <p:nvPr/>
            </p:nvCxnSpPr>
            <p:spPr>
              <a:xfrm flipH="1">
                <a:off x="9604369" y="3176173"/>
                <a:ext cx="201583" cy="2724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Přímá spojnice 432"/>
              <p:cNvCxnSpPr/>
              <p:nvPr/>
            </p:nvCxnSpPr>
            <p:spPr>
              <a:xfrm flipH="1" flipV="1">
                <a:off x="1025326" y="4038135"/>
                <a:ext cx="191883" cy="164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Přímá spojnice 433"/>
              <p:cNvCxnSpPr/>
              <p:nvPr/>
            </p:nvCxnSpPr>
            <p:spPr>
              <a:xfrm flipH="1">
                <a:off x="1231289" y="3785894"/>
                <a:ext cx="216393" cy="392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Přímá spojnice 434"/>
              <p:cNvCxnSpPr/>
              <p:nvPr/>
            </p:nvCxnSpPr>
            <p:spPr>
              <a:xfrm flipH="1">
                <a:off x="1447682" y="3682929"/>
                <a:ext cx="152272" cy="100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Přímá spojnice 435"/>
              <p:cNvCxnSpPr/>
              <p:nvPr/>
            </p:nvCxnSpPr>
            <p:spPr>
              <a:xfrm flipH="1" flipV="1">
                <a:off x="1599954" y="3704471"/>
                <a:ext cx="197369" cy="15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Přímá spojnice 436"/>
              <p:cNvCxnSpPr/>
              <p:nvPr/>
            </p:nvCxnSpPr>
            <p:spPr>
              <a:xfrm flipH="1">
                <a:off x="1778204" y="3682929"/>
                <a:ext cx="216588" cy="221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Přímá spojnice 437"/>
              <p:cNvCxnSpPr/>
              <p:nvPr/>
            </p:nvCxnSpPr>
            <p:spPr>
              <a:xfrm flipH="1">
                <a:off x="1994792" y="3492771"/>
                <a:ext cx="182370" cy="18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Přímá spojnice 438"/>
              <p:cNvCxnSpPr/>
              <p:nvPr/>
            </p:nvCxnSpPr>
            <p:spPr>
              <a:xfrm flipH="1" flipV="1">
                <a:off x="2177161" y="3492771"/>
                <a:ext cx="171201" cy="91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Přímá spojnice 439"/>
              <p:cNvCxnSpPr/>
              <p:nvPr/>
            </p:nvCxnSpPr>
            <p:spPr>
              <a:xfrm flipH="1" flipV="1">
                <a:off x="2349313" y="357134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Přímá spojnice 440"/>
              <p:cNvCxnSpPr/>
              <p:nvPr/>
            </p:nvCxnSpPr>
            <p:spPr>
              <a:xfrm flipH="1">
                <a:off x="2547809" y="3380998"/>
                <a:ext cx="178458" cy="264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Přímá spojnice 441"/>
              <p:cNvCxnSpPr/>
              <p:nvPr/>
            </p:nvCxnSpPr>
            <p:spPr>
              <a:xfrm flipH="1">
                <a:off x="2714054" y="3300298"/>
                <a:ext cx="198494" cy="102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Přímá spojnice 442"/>
              <p:cNvCxnSpPr/>
              <p:nvPr/>
            </p:nvCxnSpPr>
            <p:spPr>
              <a:xfrm flipH="1" flipV="1">
                <a:off x="2909810" y="327109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Přímá spojnice 443"/>
              <p:cNvCxnSpPr/>
              <p:nvPr/>
            </p:nvCxnSpPr>
            <p:spPr>
              <a:xfrm flipH="1" flipV="1">
                <a:off x="3107919" y="3320878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Přímá spojnice 444"/>
              <p:cNvCxnSpPr/>
              <p:nvPr/>
            </p:nvCxnSpPr>
            <p:spPr>
              <a:xfrm flipH="1">
                <a:off x="3290290" y="3370665"/>
                <a:ext cx="182369" cy="1610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Přímá spojnice 445"/>
              <p:cNvCxnSpPr/>
              <p:nvPr/>
            </p:nvCxnSpPr>
            <p:spPr>
              <a:xfrm flipH="1" flipV="1">
                <a:off x="3466772" y="3357285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Přímá spojnice 446"/>
              <p:cNvCxnSpPr/>
              <p:nvPr/>
            </p:nvCxnSpPr>
            <p:spPr>
              <a:xfrm flipH="1">
                <a:off x="3655030" y="3271095"/>
                <a:ext cx="188255" cy="277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Přímá spojnice 447"/>
              <p:cNvCxnSpPr/>
              <p:nvPr/>
            </p:nvCxnSpPr>
            <p:spPr>
              <a:xfrm flipH="1" flipV="1">
                <a:off x="3856849" y="3267311"/>
                <a:ext cx="188255" cy="409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Přímá spojnice 448"/>
              <p:cNvCxnSpPr/>
              <p:nvPr/>
            </p:nvCxnSpPr>
            <p:spPr>
              <a:xfrm flipH="1">
                <a:off x="4022610" y="3645303"/>
                <a:ext cx="188255" cy="17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Přímá spojnice 449"/>
              <p:cNvCxnSpPr/>
              <p:nvPr/>
            </p:nvCxnSpPr>
            <p:spPr>
              <a:xfrm flipH="1" flipV="1">
                <a:off x="4220358" y="3662324"/>
                <a:ext cx="188255" cy="183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Přímá spojnice 450"/>
              <p:cNvCxnSpPr/>
              <p:nvPr/>
            </p:nvCxnSpPr>
            <p:spPr>
              <a:xfrm flipH="1" flipV="1">
                <a:off x="4392609" y="3827451"/>
                <a:ext cx="188255" cy="17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Přímá spojnice 451"/>
              <p:cNvCxnSpPr/>
              <p:nvPr/>
            </p:nvCxnSpPr>
            <p:spPr>
              <a:xfrm flipH="1">
                <a:off x="4574979" y="3776011"/>
                <a:ext cx="213211" cy="228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Přímá spojnice 452"/>
              <p:cNvCxnSpPr/>
              <p:nvPr/>
            </p:nvCxnSpPr>
            <p:spPr>
              <a:xfrm flipH="1">
                <a:off x="4788190" y="3492771"/>
                <a:ext cx="172337" cy="301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Přímá spojnice 453"/>
              <p:cNvCxnSpPr/>
              <p:nvPr/>
            </p:nvCxnSpPr>
            <p:spPr>
              <a:xfrm flipH="1" flipV="1">
                <a:off x="4964675" y="3490374"/>
                <a:ext cx="181190" cy="29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Přímá spojnice 454"/>
              <p:cNvCxnSpPr/>
              <p:nvPr/>
            </p:nvCxnSpPr>
            <p:spPr>
              <a:xfrm flipH="1" flipV="1">
                <a:off x="5145865" y="3769293"/>
                <a:ext cx="188255" cy="212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Přímá spojnice 455"/>
              <p:cNvCxnSpPr/>
              <p:nvPr/>
            </p:nvCxnSpPr>
            <p:spPr>
              <a:xfrm flipH="1" flipV="1">
                <a:off x="5334120" y="3969514"/>
                <a:ext cx="188255" cy="298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Přímá spojnice 456"/>
              <p:cNvCxnSpPr/>
              <p:nvPr/>
            </p:nvCxnSpPr>
            <p:spPr>
              <a:xfrm flipH="1" flipV="1">
                <a:off x="5522375" y="3984458"/>
                <a:ext cx="188255" cy="97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Přímá spojnice 457"/>
              <p:cNvCxnSpPr/>
              <p:nvPr/>
            </p:nvCxnSpPr>
            <p:spPr>
              <a:xfrm flipH="1">
                <a:off x="5700039" y="3982028"/>
                <a:ext cx="188255" cy="819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Přímá spojnice 458"/>
              <p:cNvCxnSpPr/>
              <p:nvPr/>
            </p:nvCxnSpPr>
            <p:spPr>
              <a:xfrm flipH="1" flipV="1">
                <a:off x="5889214" y="3986772"/>
                <a:ext cx="188255" cy="9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Přímá spojnice 459"/>
              <p:cNvCxnSpPr/>
              <p:nvPr/>
            </p:nvCxnSpPr>
            <p:spPr>
              <a:xfrm flipH="1">
                <a:off x="6077469" y="4033062"/>
                <a:ext cx="188255" cy="38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Přímá spojnice 460"/>
              <p:cNvCxnSpPr/>
              <p:nvPr/>
            </p:nvCxnSpPr>
            <p:spPr>
              <a:xfrm flipH="1" flipV="1">
                <a:off x="6268407" y="40381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Přímá spojnice 461"/>
              <p:cNvCxnSpPr/>
              <p:nvPr/>
            </p:nvCxnSpPr>
            <p:spPr>
              <a:xfrm flipH="1">
                <a:off x="6450777" y="4167425"/>
                <a:ext cx="19892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Přímá spojnice 462"/>
              <p:cNvCxnSpPr/>
              <p:nvPr/>
            </p:nvCxnSpPr>
            <p:spPr>
              <a:xfrm flipH="1" flipV="1">
                <a:off x="6657723" y="41639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Přímá spojnice 463"/>
              <p:cNvCxnSpPr/>
              <p:nvPr/>
            </p:nvCxnSpPr>
            <p:spPr>
              <a:xfrm flipH="1">
                <a:off x="6845978" y="4289736"/>
                <a:ext cx="16846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Přímá spojnice 464"/>
              <p:cNvCxnSpPr/>
              <p:nvPr/>
            </p:nvCxnSpPr>
            <p:spPr>
              <a:xfrm flipH="1" flipV="1">
                <a:off x="7014440" y="4289737"/>
                <a:ext cx="182370" cy="6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Přímá spojnice 465"/>
              <p:cNvCxnSpPr/>
              <p:nvPr/>
            </p:nvCxnSpPr>
            <p:spPr>
              <a:xfrm flipH="1" flipV="1">
                <a:off x="7196810" y="4352637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Přímá spojnice 466"/>
              <p:cNvCxnSpPr/>
              <p:nvPr/>
            </p:nvCxnSpPr>
            <p:spPr>
              <a:xfrm flipH="1">
                <a:off x="7383327" y="4352637"/>
                <a:ext cx="188255" cy="114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Přímá spojnice 467"/>
              <p:cNvCxnSpPr/>
              <p:nvPr/>
            </p:nvCxnSpPr>
            <p:spPr>
              <a:xfrm flipH="1" flipV="1">
                <a:off x="7580428" y="4363202"/>
                <a:ext cx="188255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Přímá spojnice 468"/>
              <p:cNvCxnSpPr/>
              <p:nvPr/>
            </p:nvCxnSpPr>
            <p:spPr>
              <a:xfrm flipH="1">
                <a:off x="7756242" y="4363202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Přímá spojnice 469"/>
              <p:cNvCxnSpPr/>
              <p:nvPr/>
            </p:nvCxnSpPr>
            <p:spPr>
              <a:xfrm flipH="1">
                <a:off x="7957013" y="4352637"/>
                <a:ext cx="188255" cy="105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Přímá spojnice 470"/>
              <p:cNvCxnSpPr/>
              <p:nvPr/>
            </p:nvCxnSpPr>
            <p:spPr>
              <a:xfrm flipH="1">
                <a:off x="8142623" y="4178161"/>
                <a:ext cx="188255" cy="163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Přímá spojnice 471"/>
              <p:cNvCxnSpPr/>
              <p:nvPr/>
            </p:nvCxnSpPr>
            <p:spPr>
              <a:xfrm flipH="1">
                <a:off x="8318030" y="4163935"/>
                <a:ext cx="188255" cy="18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Přímá spojnice 472"/>
              <p:cNvCxnSpPr/>
              <p:nvPr/>
            </p:nvCxnSpPr>
            <p:spPr>
              <a:xfrm flipH="1">
                <a:off x="8506285" y="4043416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Přímá spojnice 473"/>
              <p:cNvCxnSpPr/>
              <p:nvPr/>
            </p:nvCxnSpPr>
            <p:spPr>
              <a:xfrm flipH="1">
                <a:off x="8682770" y="4033062"/>
                <a:ext cx="212265" cy="28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Přímá spojnice 474"/>
              <p:cNvCxnSpPr/>
              <p:nvPr/>
            </p:nvCxnSpPr>
            <p:spPr>
              <a:xfrm flipH="1">
                <a:off x="8888218" y="4033062"/>
                <a:ext cx="169973" cy="6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Přímá spojnice 475"/>
              <p:cNvCxnSpPr/>
              <p:nvPr/>
            </p:nvCxnSpPr>
            <p:spPr>
              <a:xfrm flipH="1">
                <a:off x="9236424" y="3769293"/>
                <a:ext cx="205720" cy="44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Přímá spojnice 476"/>
              <p:cNvCxnSpPr/>
              <p:nvPr/>
            </p:nvCxnSpPr>
            <p:spPr>
              <a:xfrm flipH="1" flipV="1">
                <a:off x="9065424" y="4029568"/>
                <a:ext cx="194350" cy="1972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Přímá spojnice 477"/>
              <p:cNvCxnSpPr/>
              <p:nvPr/>
            </p:nvCxnSpPr>
            <p:spPr>
              <a:xfrm flipH="1" flipV="1">
                <a:off x="9442145" y="3767854"/>
                <a:ext cx="182369" cy="59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Přímá spojnice 478"/>
              <p:cNvCxnSpPr/>
              <p:nvPr/>
            </p:nvCxnSpPr>
            <p:spPr>
              <a:xfrm flipH="1">
                <a:off x="9604370" y="3731743"/>
                <a:ext cx="205719" cy="11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Přímá spojnice 479"/>
              <p:cNvCxnSpPr/>
              <p:nvPr/>
            </p:nvCxnSpPr>
            <p:spPr>
              <a:xfrm flipH="1">
                <a:off x="1037732" y="4975457"/>
                <a:ext cx="174464" cy="1723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Přímá spojnice 480"/>
              <p:cNvCxnSpPr/>
              <p:nvPr/>
            </p:nvCxnSpPr>
            <p:spPr>
              <a:xfrm flipH="1" flipV="1">
                <a:off x="1212196" y="4940963"/>
                <a:ext cx="235486" cy="2930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Přímá spojnice 481"/>
              <p:cNvCxnSpPr/>
              <p:nvPr/>
            </p:nvCxnSpPr>
            <p:spPr>
              <a:xfrm flipH="1">
                <a:off x="1410379" y="4803120"/>
                <a:ext cx="189575" cy="4308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Přímá spojnice 482"/>
              <p:cNvCxnSpPr/>
              <p:nvPr/>
            </p:nvCxnSpPr>
            <p:spPr>
              <a:xfrm flipH="1">
                <a:off x="1550396" y="4803120"/>
                <a:ext cx="246927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Přímá spojnice 483"/>
              <p:cNvCxnSpPr/>
              <p:nvPr/>
            </p:nvCxnSpPr>
            <p:spPr>
              <a:xfrm flipH="1" flipV="1">
                <a:off x="1808826" y="4803120"/>
                <a:ext cx="174462" cy="2843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Přímá spojnice 484"/>
              <p:cNvCxnSpPr/>
              <p:nvPr/>
            </p:nvCxnSpPr>
            <p:spPr>
              <a:xfrm flipH="1">
                <a:off x="1951174" y="4716952"/>
                <a:ext cx="225988" cy="34467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Přímá spojnice 485"/>
              <p:cNvCxnSpPr/>
              <p:nvPr/>
            </p:nvCxnSpPr>
            <p:spPr>
              <a:xfrm flipH="1">
                <a:off x="2177161" y="4716952"/>
                <a:ext cx="182370" cy="282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Přímá spojnice 486"/>
              <p:cNvCxnSpPr/>
              <p:nvPr/>
            </p:nvCxnSpPr>
            <p:spPr>
              <a:xfrm flipH="1">
                <a:off x="2335091" y="4478438"/>
                <a:ext cx="212717" cy="23851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Přímá spojnice 487"/>
              <p:cNvCxnSpPr/>
              <p:nvPr/>
            </p:nvCxnSpPr>
            <p:spPr>
              <a:xfrm flipH="1" flipV="1">
                <a:off x="2547808" y="4522836"/>
                <a:ext cx="178459" cy="7485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Přímá spojnice 488"/>
              <p:cNvCxnSpPr/>
              <p:nvPr/>
            </p:nvCxnSpPr>
            <p:spPr>
              <a:xfrm flipH="1">
                <a:off x="2721894" y="4522836"/>
                <a:ext cx="190653" cy="3743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Přímá spojnice 489"/>
              <p:cNvCxnSpPr/>
              <p:nvPr/>
            </p:nvCxnSpPr>
            <p:spPr>
              <a:xfrm flipH="1" flipV="1">
                <a:off x="2912547" y="4504121"/>
                <a:ext cx="152272" cy="935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Přímá spojnice 490"/>
              <p:cNvCxnSpPr/>
              <p:nvPr/>
            </p:nvCxnSpPr>
            <p:spPr>
              <a:xfrm flipH="1">
                <a:off x="3091007" y="4321186"/>
                <a:ext cx="205168" cy="32090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Přímá spojnice 491"/>
              <p:cNvCxnSpPr/>
              <p:nvPr/>
            </p:nvCxnSpPr>
            <p:spPr>
              <a:xfrm flipH="1">
                <a:off x="3294199" y="4260116"/>
                <a:ext cx="172573" cy="6845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Přímá spojnice 492"/>
              <p:cNvCxnSpPr/>
              <p:nvPr/>
            </p:nvCxnSpPr>
            <p:spPr>
              <a:xfrm flipH="1" flipV="1">
                <a:off x="3416837" y="4249106"/>
                <a:ext cx="238191" cy="11409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Přímá spojnice 493"/>
              <p:cNvCxnSpPr/>
              <p:nvPr/>
            </p:nvCxnSpPr>
            <p:spPr>
              <a:xfrm flipH="1">
                <a:off x="3655030" y="4216270"/>
                <a:ext cx="172572" cy="13590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Přímá spojnice 494"/>
              <p:cNvCxnSpPr/>
              <p:nvPr/>
            </p:nvCxnSpPr>
            <p:spPr>
              <a:xfrm flipH="1" flipV="1">
                <a:off x="3839868" y="4189760"/>
                <a:ext cx="172572" cy="13272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Přímá spojnice 495"/>
              <p:cNvCxnSpPr/>
              <p:nvPr/>
            </p:nvCxnSpPr>
            <p:spPr>
              <a:xfrm flipH="1" flipV="1">
                <a:off x="4055640" y="4312977"/>
                <a:ext cx="150408" cy="2098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Přímá spojnice 496"/>
              <p:cNvCxnSpPr/>
              <p:nvPr/>
            </p:nvCxnSpPr>
            <p:spPr>
              <a:xfrm flipH="1">
                <a:off x="4200077" y="4216270"/>
                <a:ext cx="208536" cy="31645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Přímá spojnice 497"/>
              <p:cNvCxnSpPr/>
              <p:nvPr/>
            </p:nvCxnSpPr>
            <p:spPr>
              <a:xfrm flipH="1" flipV="1">
                <a:off x="4387800" y="4239637"/>
                <a:ext cx="193064" cy="24200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Přímá spojnice 498"/>
              <p:cNvCxnSpPr/>
              <p:nvPr/>
            </p:nvCxnSpPr>
            <p:spPr>
              <a:xfrm flipH="1" flipV="1">
                <a:off x="4605362" y="4486363"/>
                <a:ext cx="172572" cy="3167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Přímá spojnice 499"/>
              <p:cNvCxnSpPr/>
              <p:nvPr/>
            </p:nvCxnSpPr>
            <p:spPr>
              <a:xfrm flipH="1">
                <a:off x="4797530" y="4550908"/>
                <a:ext cx="167145" cy="2661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Přímá spojnice 500"/>
              <p:cNvCxnSpPr/>
              <p:nvPr/>
            </p:nvCxnSpPr>
            <p:spPr>
              <a:xfrm flipH="1" flipV="1">
                <a:off x="4960527" y="4548852"/>
                <a:ext cx="172572" cy="1963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Přímá spojnice 501"/>
              <p:cNvCxnSpPr/>
              <p:nvPr/>
            </p:nvCxnSpPr>
            <p:spPr>
              <a:xfrm flipH="1" flipV="1">
                <a:off x="5133099" y="4738307"/>
                <a:ext cx="201021" cy="15098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Přímá spojnice 502"/>
              <p:cNvCxnSpPr/>
              <p:nvPr/>
            </p:nvCxnSpPr>
            <p:spPr>
              <a:xfrm flipH="1" flipV="1">
                <a:off x="5341961" y="4860163"/>
                <a:ext cx="172572" cy="11529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Přímá spojnice 503"/>
              <p:cNvCxnSpPr/>
              <p:nvPr/>
            </p:nvCxnSpPr>
            <p:spPr>
              <a:xfrm flipH="1" flipV="1">
                <a:off x="5517211" y="4945292"/>
                <a:ext cx="172572" cy="37483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Přímá spojnice 504"/>
              <p:cNvCxnSpPr/>
              <p:nvPr/>
            </p:nvCxnSpPr>
            <p:spPr>
              <a:xfrm flipH="1" flipV="1">
                <a:off x="5676123" y="5321799"/>
                <a:ext cx="205828" cy="3529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Přímá spojnice 505"/>
              <p:cNvCxnSpPr/>
              <p:nvPr/>
            </p:nvCxnSpPr>
            <p:spPr>
              <a:xfrm flipV="1">
                <a:off x="5889214" y="5310032"/>
                <a:ext cx="188255" cy="36474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Přímá spojnice 506"/>
              <p:cNvCxnSpPr/>
              <p:nvPr/>
            </p:nvCxnSpPr>
            <p:spPr>
              <a:xfrm flipH="1">
                <a:off x="6060629" y="5233963"/>
                <a:ext cx="186062" cy="6596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Přímá spojnice 507"/>
              <p:cNvCxnSpPr/>
              <p:nvPr/>
            </p:nvCxnSpPr>
            <p:spPr>
              <a:xfrm flipH="1" flipV="1">
                <a:off x="6246690" y="5234236"/>
                <a:ext cx="182370" cy="26404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Přímá spojnice 508"/>
              <p:cNvCxnSpPr/>
              <p:nvPr/>
            </p:nvCxnSpPr>
            <p:spPr>
              <a:xfrm flipH="1">
                <a:off x="6420894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Přímá spojnice 509"/>
              <p:cNvCxnSpPr/>
              <p:nvPr/>
            </p:nvCxnSpPr>
            <p:spPr>
              <a:xfrm flipH="1">
                <a:off x="6621465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Přímá spojnice 510"/>
              <p:cNvCxnSpPr/>
              <p:nvPr/>
            </p:nvCxnSpPr>
            <p:spPr>
              <a:xfrm flipH="1">
                <a:off x="6800040" y="5445477"/>
                <a:ext cx="228805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Přímá spojnice 511"/>
              <p:cNvCxnSpPr/>
              <p:nvPr/>
            </p:nvCxnSpPr>
            <p:spPr>
              <a:xfrm flipH="1" flipV="1">
                <a:off x="7004022" y="5450914"/>
                <a:ext cx="192788" cy="1277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Přímá spojnice 512"/>
              <p:cNvCxnSpPr/>
              <p:nvPr/>
            </p:nvCxnSpPr>
            <p:spPr>
              <a:xfrm flipH="1">
                <a:off x="7196811" y="5578637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Přímá spojnice 513"/>
              <p:cNvCxnSpPr/>
              <p:nvPr/>
            </p:nvCxnSpPr>
            <p:spPr>
              <a:xfrm flipH="1" flipV="1">
                <a:off x="7379182" y="5578637"/>
                <a:ext cx="182367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Přímá spojnice 514"/>
              <p:cNvCxnSpPr/>
              <p:nvPr/>
            </p:nvCxnSpPr>
            <p:spPr>
              <a:xfrm flipH="1">
                <a:off x="7561551" y="5750974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Přímá spojnice 515"/>
              <p:cNvCxnSpPr/>
              <p:nvPr/>
            </p:nvCxnSpPr>
            <p:spPr>
              <a:xfrm flipH="1">
                <a:off x="7756244" y="5737165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Přímá spojnice 516"/>
              <p:cNvCxnSpPr/>
              <p:nvPr/>
            </p:nvCxnSpPr>
            <p:spPr>
              <a:xfrm flipH="1">
                <a:off x="7976428" y="5578637"/>
                <a:ext cx="166196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Přímá spojnice 517"/>
              <p:cNvCxnSpPr/>
              <p:nvPr/>
            </p:nvCxnSpPr>
            <p:spPr>
              <a:xfrm flipH="1" flipV="1">
                <a:off x="8135114" y="5584453"/>
                <a:ext cx="166196" cy="8035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Přímá spojnice 518"/>
              <p:cNvCxnSpPr/>
              <p:nvPr/>
            </p:nvCxnSpPr>
            <p:spPr>
              <a:xfrm flipH="1">
                <a:off x="8301310" y="5310032"/>
                <a:ext cx="204975" cy="3442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Přímá spojnice 519"/>
              <p:cNvCxnSpPr/>
              <p:nvPr/>
            </p:nvCxnSpPr>
            <p:spPr>
              <a:xfrm flipH="1">
                <a:off x="8491511" y="5266948"/>
                <a:ext cx="203029" cy="7461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Přímá spojnice 520"/>
              <p:cNvCxnSpPr/>
              <p:nvPr/>
            </p:nvCxnSpPr>
            <p:spPr>
              <a:xfrm flipH="1" flipV="1">
                <a:off x="8705907" y="5299932"/>
                <a:ext cx="182311" cy="3543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Přímá spojnice 521"/>
              <p:cNvCxnSpPr/>
              <p:nvPr/>
            </p:nvCxnSpPr>
            <p:spPr>
              <a:xfrm flipH="1">
                <a:off x="8871049" y="5321799"/>
                <a:ext cx="187142" cy="3034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Přímá spojnice 522"/>
              <p:cNvCxnSpPr/>
              <p:nvPr/>
            </p:nvCxnSpPr>
            <p:spPr>
              <a:xfrm flipH="1" flipV="1">
                <a:off x="9070648" y="5279522"/>
                <a:ext cx="165776" cy="867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Přímá spojnice 523"/>
              <p:cNvCxnSpPr/>
              <p:nvPr/>
            </p:nvCxnSpPr>
            <p:spPr>
              <a:xfrm flipH="1">
                <a:off x="9248128" y="4975457"/>
                <a:ext cx="182310" cy="38976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Přímá spojnice 524"/>
              <p:cNvCxnSpPr/>
              <p:nvPr/>
            </p:nvCxnSpPr>
            <p:spPr>
              <a:xfrm flipH="1" flipV="1">
                <a:off x="9422060" y="4999282"/>
                <a:ext cx="190807" cy="2101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Přímá spojnice 525"/>
              <p:cNvCxnSpPr/>
              <p:nvPr/>
            </p:nvCxnSpPr>
            <p:spPr>
              <a:xfrm flipH="1" flipV="1">
                <a:off x="9638469" y="5192888"/>
                <a:ext cx="182310" cy="7406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Přímá spojnice 526"/>
              <p:cNvCxnSpPr/>
              <p:nvPr/>
            </p:nvCxnSpPr>
            <p:spPr>
              <a:xfrm flipH="1">
                <a:off x="1027128" y="5876783"/>
                <a:ext cx="891745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Přímá spojnice 527"/>
              <p:cNvCxnSpPr/>
              <p:nvPr/>
            </p:nvCxnSpPr>
            <p:spPr>
              <a:xfrm>
                <a:off x="1020312" y="2463042"/>
                <a:ext cx="0" cy="3403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Přímá spojnice 528"/>
              <p:cNvCxnSpPr/>
              <p:nvPr/>
            </p:nvCxnSpPr>
            <p:spPr>
              <a:xfrm flipH="1" flipV="1">
                <a:off x="9958302" y="2496558"/>
                <a:ext cx="2" cy="340328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Přímá spojnice 529"/>
              <p:cNvCxnSpPr/>
              <p:nvPr/>
            </p:nvCxnSpPr>
            <p:spPr>
              <a:xfrm flipH="1">
                <a:off x="9604431" y="4999282"/>
                <a:ext cx="256190" cy="1823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Ovál 530"/>
              <p:cNvSpPr/>
              <p:nvPr/>
            </p:nvSpPr>
            <p:spPr>
              <a:xfrm>
                <a:off x="1164871" y="323446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2" name="Ovál 531"/>
              <p:cNvSpPr/>
              <p:nvPr/>
            </p:nvSpPr>
            <p:spPr>
              <a:xfrm>
                <a:off x="1388021" y="312487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3" name="Ovál 532"/>
              <p:cNvSpPr/>
              <p:nvPr/>
            </p:nvSpPr>
            <p:spPr>
              <a:xfrm>
                <a:off x="1554021" y="30359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4" name="Ovál 533"/>
              <p:cNvSpPr/>
              <p:nvPr/>
            </p:nvSpPr>
            <p:spPr>
              <a:xfrm>
                <a:off x="1929739" y="322312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5" name="Ovál 534"/>
              <p:cNvSpPr/>
              <p:nvPr/>
            </p:nvSpPr>
            <p:spPr>
              <a:xfrm>
                <a:off x="1750220" y="330334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6" name="Ovál 535"/>
              <p:cNvSpPr/>
              <p:nvPr/>
            </p:nvSpPr>
            <p:spPr>
              <a:xfrm>
                <a:off x="2118640" y="306232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7" name="Ovál 536"/>
              <p:cNvSpPr/>
              <p:nvPr/>
            </p:nvSpPr>
            <p:spPr>
              <a:xfrm>
                <a:off x="2313599" y="316387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8" name="Ovál 537"/>
              <p:cNvSpPr/>
              <p:nvPr/>
            </p:nvSpPr>
            <p:spPr>
              <a:xfrm>
                <a:off x="3045074" y="266178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9" name="Ovál 538"/>
              <p:cNvSpPr/>
              <p:nvPr/>
            </p:nvSpPr>
            <p:spPr>
              <a:xfrm>
                <a:off x="2857668" y="2616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0" name="Ovál 539"/>
              <p:cNvSpPr/>
              <p:nvPr/>
            </p:nvSpPr>
            <p:spPr>
              <a:xfrm>
                <a:off x="2672169" y="276749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1" name="Ovál 540"/>
              <p:cNvSpPr/>
              <p:nvPr/>
            </p:nvSpPr>
            <p:spPr>
              <a:xfrm>
                <a:off x="2481581" y="30357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2" name="Ovál 541"/>
              <p:cNvSpPr/>
              <p:nvPr/>
            </p:nvSpPr>
            <p:spPr>
              <a:xfrm>
                <a:off x="3227444" y="28604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3" name="Ovál 542"/>
              <p:cNvSpPr/>
              <p:nvPr/>
            </p:nvSpPr>
            <p:spPr>
              <a:xfrm>
                <a:off x="3425247" y="253967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4" name="Ovál 543"/>
              <p:cNvSpPr/>
              <p:nvPr/>
            </p:nvSpPr>
            <p:spPr>
              <a:xfrm>
                <a:off x="3605735" y="24811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5" name="Ovál 544"/>
              <p:cNvSpPr/>
              <p:nvPr/>
            </p:nvSpPr>
            <p:spPr>
              <a:xfrm>
                <a:off x="3785770" y="2578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6" name="Ovál 545"/>
              <p:cNvSpPr/>
              <p:nvPr/>
            </p:nvSpPr>
            <p:spPr>
              <a:xfrm>
                <a:off x="3976845" y="312233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7" name="Ovál 546"/>
              <p:cNvSpPr/>
              <p:nvPr/>
            </p:nvSpPr>
            <p:spPr>
              <a:xfrm>
                <a:off x="4141926" y="31471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8" name="Ovál 547"/>
              <p:cNvSpPr/>
              <p:nvPr/>
            </p:nvSpPr>
            <p:spPr>
              <a:xfrm>
                <a:off x="4354515" y="334862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9" name="Ovál 548"/>
              <p:cNvSpPr/>
              <p:nvPr/>
            </p:nvSpPr>
            <p:spPr>
              <a:xfrm>
                <a:off x="4532633" y="345727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0" name="Ovál 549"/>
              <p:cNvSpPr/>
              <p:nvPr/>
            </p:nvSpPr>
            <p:spPr>
              <a:xfrm>
                <a:off x="4723835" y="321724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1" name="Ovál 550"/>
              <p:cNvSpPr/>
              <p:nvPr/>
            </p:nvSpPr>
            <p:spPr>
              <a:xfrm>
                <a:off x="4902180" y="293462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2" name="Ovál 551"/>
              <p:cNvSpPr/>
              <p:nvPr/>
            </p:nvSpPr>
            <p:spPr>
              <a:xfrm>
                <a:off x="5094902" y="323842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3" name="Ovál 552"/>
              <p:cNvSpPr/>
              <p:nvPr/>
            </p:nvSpPr>
            <p:spPr>
              <a:xfrm>
                <a:off x="5273246" y="33053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4" name="Ovál 553"/>
              <p:cNvSpPr/>
              <p:nvPr/>
            </p:nvSpPr>
            <p:spPr>
              <a:xfrm>
                <a:off x="5453519" y="34066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5" name="Ovál 554"/>
              <p:cNvSpPr/>
              <p:nvPr/>
            </p:nvSpPr>
            <p:spPr>
              <a:xfrm>
                <a:off x="5639881" y="329540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6" name="Ovál 555"/>
              <p:cNvSpPr/>
              <p:nvPr/>
            </p:nvSpPr>
            <p:spPr>
              <a:xfrm>
                <a:off x="5814533" y="35028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7" name="Ovál 556"/>
              <p:cNvSpPr/>
              <p:nvPr/>
            </p:nvSpPr>
            <p:spPr>
              <a:xfrm>
                <a:off x="6035748" y="347192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8" name="Ovál 557"/>
              <p:cNvSpPr/>
              <p:nvPr/>
            </p:nvSpPr>
            <p:spPr>
              <a:xfrm>
                <a:off x="6193050" y="367969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9" name="Ovál 558"/>
              <p:cNvSpPr/>
              <p:nvPr/>
            </p:nvSpPr>
            <p:spPr>
              <a:xfrm>
                <a:off x="6370701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0" name="Ovál 559"/>
              <p:cNvSpPr/>
              <p:nvPr/>
            </p:nvSpPr>
            <p:spPr>
              <a:xfrm>
                <a:off x="6593128" y="33660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1" name="Ovál 560"/>
              <p:cNvSpPr/>
              <p:nvPr/>
            </p:nvSpPr>
            <p:spPr>
              <a:xfrm>
                <a:off x="6763929" y="376013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2" name="Ovál 561"/>
              <p:cNvSpPr/>
              <p:nvPr/>
            </p:nvSpPr>
            <p:spPr>
              <a:xfrm>
                <a:off x="6942083" y="36899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3" name="Ovál 562"/>
              <p:cNvSpPr/>
              <p:nvPr/>
            </p:nvSpPr>
            <p:spPr>
              <a:xfrm>
                <a:off x="7116748" y="38118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4" name="Ovál 563"/>
              <p:cNvSpPr/>
              <p:nvPr/>
            </p:nvSpPr>
            <p:spPr>
              <a:xfrm>
                <a:off x="7304820" y="381443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5" name="Ovál 564"/>
              <p:cNvSpPr/>
              <p:nvPr/>
            </p:nvSpPr>
            <p:spPr>
              <a:xfrm>
                <a:off x="7493787" y="373529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6" name="Ovál 565"/>
              <p:cNvSpPr/>
              <p:nvPr/>
            </p:nvSpPr>
            <p:spPr>
              <a:xfrm>
                <a:off x="7679311" y="37381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7" name="Ovál 566"/>
              <p:cNvSpPr/>
              <p:nvPr/>
            </p:nvSpPr>
            <p:spPr>
              <a:xfrm>
                <a:off x="7853376" y="3643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8" name="Ovál 567"/>
              <p:cNvSpPr/>
              <p:nvPr/>
            </p:nvSpPr>
            <p:spPr>
              <a:xfrm>
                <a:off x="8042654" y="363732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9" name="Ovál 568"/>
              <p:cNvSpPr/>
              <p:nvPr/>
            </p:nvSpPr>
            <p:spPr>
              <a:xfrm>
                <a:off x="8227784" y="379656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0" name="Ovál 569"/>
              <p:cNvSpPr/>
              <p:nvPr/>
            </p:nvSpPr>
            <p:spPr>
              <a:xfrm>
                <a:off x="8421326" y="351315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1" name="Ovál 570"/>
              <p:cNvSpPr/>
              <p:nvPr/>
            </p:nvSpPr>
            <p:spPr>
              <a:xfrm>
                <a:off x="8601281" y="365351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2" name="Ovál 571"/>
              <p:cNvSpPr/>
              <p:nvPr/>
            </p:nvSpPr>
            <p:spPr>
              <a:xfrm>
                <a:off x="8806194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3" name="Ovál 572"/>
              <p:cNvSpPr/>
              <p:nvPr/>
            </p:nvSpPr>
            <p:spPr>
              <a:xfrm>
                <a:off x="8981428" y="33976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4" name="Ovál 573"/>
              <p:cNvSpPr/>
              <p:nvPr/>
            </p:nvSpPr>
            <p:spPr>
              <a:xfrm>
                <a:off x="9163798" y="350648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5" name="Ovál 574"/>
              <p:cNvSpPr/>
              <p:nvPr/>
            </p:nvSpPr>
            <p:spPr>
              <a:xfrm>
                <a:off x="9550771" y="33917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6" name="Ovál 575"/>
              <p:cNvSpPr/>
              <p:nvPr/>
            </p:nvSpPr>
            <p:spPr>
              <a:xfrm>
                <a:off x="9370665" y="3149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7" name="Ovál 576"/>
              <p:cNvSpPr/>
              <p:nvPr/>
            </p:nvSpPr>
            <p:spPr>
              <a:xfrm>
                <a:off x="9718599" y="316591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8" name="Ovál 577"/>
              <p:cNvSpPr/>
              <p:nvPr/>
            </p:nvSpPr>
            <p:spPr>
              <a:xfrm>
                <a:off x="1170414" y="489591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9" name="Ovál 578"/>
              <p:cNvSpPr/>
              <p:nvPr/>
            </p:nvSpPr>
            <p:spPr>
              <a:xfrm>
                <a:off x="1393203" y="37406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0" name="Ovál 579"/>
              <p:cNvSpPr/>
              <p:nvPr/>
            </p:nvSpPr>
            <p:spPr>
              <a:xfrm>
                <a:off x="1553546" y="363724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1" name="Ovál 580"/>
              <p:cNvSpPr/>
              <p:nvPr/>
            </p:nvSpPr>
            <p:spPr>
              <a:xfrm>
                <a:off x="1742824" y="381889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2" name="Ovál 581"/>
              <p:cNvSpPr/>
              <p:nvPr/>
            </p:nvSpPr>
            <p:spPr>
              <a:xfrm>
                <a:off x="1921328" y="364055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3" name="Ovál 582"/>
              <p:cNvSpPr/>
              <p:nvPr/>
            </p:nvSpPr>
            <p:spPr>
              <a:xfrm>
                <a:off x="2661268" y="335765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4" name="Ovál 583"/>
              <p:cNvSpPr/>
              <p:nvPr/>
            </p:nvSpPr>
            <p:spPr>
              <a:xfrm>
                <a:off x="2857764" y="32453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5" name="Ovál 584"/>
              <p:cNvSpPr/>
              <p:nvPr/>
            </p:nvSpPr>
            <p:spPr>
              <a:xfrm>
                <a:off x="2111443" y="34542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6" name="Ovál 585"/>
              <p:cNvSpPr/>
              <p:nvPr/>
            </p:nvSpPr>
            <p:spPr>
              <a:xfrm>
                <a:off x="2299683" y="352245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7" name="Ovál 586"/>
              <p:cNvSpPr/>
              <p:nvPr/>
            </p:nvSpPr>
            <p:spPr>
              <a:xfrm>
                <a:off x="2489762" y="35741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8" name="Ovál 587"/>
              <p:cNvSpPr/>
              <p:nvPr/>
            </p:nvSpPr>
            <p:spPr>
              <a:xfrm>
                <a:off x="3209923" y="34791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9" name="Ovál 588"/>
              <p:cNvSpPr/>
              <p:nvPr/>
            </p:nvSpPr>
            <p:spPr>
              <a:xfrm>
                <a:off x="3034454" y="32773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0" name="Ovál 589"/>
              <p:cNvSpPr/>
              <p:nvPr/>
            </p:nvSpPr>
            <p:spPr>
              <a:xfrm>
                <a:off x="3413763" y="33379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1" name="Ovál 590"/>
              <p:cNvSpPr/>
              <p:nvPr/>
            </p:nvSpPr>
            <p:spPr>
              <a:xfrm>
                <a:off x="3586683" y="3511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2" name="Ovál 591"/>
              <p:cNvSpPr/>
              <p:nvPr/>
            </p:nvSpPr>
            <p:spPr>
              <a:xfrm>
                <a:off x="3785644" y="32357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3" name="Ovál 592"/>
              <p:cNvSpPr/>
              <p:nvPr/>
            </p:nvSpPr>
            <p:spPr>
              <a:xfrm>
                <a:off x="3968679" y="35814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4" name="Ovál 593"/>
              <p:cNvSpPr/>
              <p:nvPr/>
            </p:nvSpPr>
            <p:spPr>
              <a:xfrm>
                <a:off x="4144259" y="36086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5" name="Ovál 594"/>
              <p:cNvSpPr/>
              <p:nvPr/>
            </p:nvSpPr>
            <p:spPr>
              <a:xfrm>
                <a:off x="4330220" y="3757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6" name="Ovál 595"/>
              <p:cNvSpPr/>
              <p:nvPr/>
            </p:nvSpPr>
            <p:spPr>
              <a:xfrm>
                <a:off x="4523944" y="394069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7" name="Ovál 596"/>
              <p:cNvSpPr/>
              <p:nvPr/>
            </p:nvSpPr>
            <p:spPr>
              <a:xfrm>
                <a:off x="4721656" y="374021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8" name="Ovál 597"/>
              <p:cNvSpPr/>
              <p:nvPr/>
            </p:nvSpPr>
            <p:spPr>
              <a:xfrm>
                <a:off x="4898263" y="347232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9" name="Ovál 598"/>
              <p:cNvSpPr/>
              <p:nvPr/>
            </p:nvSpPr>
            <p:spPr>
              <a:xfrm>
                <a:off x="5071064" y="36880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0" name="Ovál 599"/>
              <p:cNvSpPr/>
              <p:nvPr/>
            </p:nvSpPr>
            <p:spPr>
              <a:xfrm>
                <a:off x="5251812" y="390390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1" name="Ovál 600"/>
              <p:cNvSpPr/>
              <p:nvPr/>
            </p:nvSpPr>
            <p:spPr>
              <a:xfrm>
                <a:off x="5444009" y="39307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2" name="Ovál 601"/>
              <p:cNvSpPr/>
              <p:nvPr/>
            </p:nvSpPr>
            <p:spPr>
              <a:xfrm>
                <a:off x="5643850" y="399637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3" name="Ovál 602"/>
              <p:cNvSpPr/>
              <p:nvPr/>
            </p:nvSpPr>
            <p:spPr>
              <a:xfrm>
                <a:off x="5822007" y="393632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4" name="Ovál 603"/>
              <p:cNvSpPr/>
              <p:nvPr/>
            </p:nvSpPr>
            <p:spPr>
              <a:xfrm>
                <a:off x="6003906" y="402045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5" name="Ovál 604"/>
              <p:cNvSpPr/>
              <p:nvPr/>
            </p:nvSpPr>
            <p:spPr>
              <a:xfrm>
                <a:off x="6185838" y="398201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6" name="Ovál 605"/>
              <p:cNvSpPr/>
              <p:nvPr/>
            </p:nvSpPr>
            <p:spPr>
              <a:xfrm>
                <a:off x="6363985" y="410040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7" name="Ovál 606"/>
              <p:cNvSpPr/>
              <p:nvPr/>
            </p:nvSpPr>
            <p:spPr>
              <a:xfrm>
                <a:off x="6562687" y="410560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8" name="Ovál 607"/>
              <p:cNvSpPr/>
              <p:nvPr/>
            </p:nvSpPr>
            <p:spPr>
              <a:xfrm>
                <a:off x="6753223" y="42244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9" name="Ovál 608"/>
              <p:cNvSpPr/>
              <p:nvPr/>
            </p:nvSpPr>
            <p:spPr>
              <a:xfrm>
                <a:off x="6936708" y="42319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0" name="Ovál 609"/>
              <p:cNvSpPr/>
              <p:nvPr/>
            </p:nvSpPr>
            <p:spPr>
              <a:xfrm>
                <a:off x="7109045" y="428610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1" name="Ovál 610"/>
              <p:cNvSpPr/>
              <p:nvPr/>
            </p:nvSpPr>
            <p:spPr>
              <a:xfrm>
                <a:off x="7302223" y="4420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2" name="Ovál 611"/>
              <p:cNvSpPr/>
              <p:nvPr/>
            </p:nvSpPr>
            <p:spPr>
              <a:xfrm>
                <a:off x="7490892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3" name="Ovál 612"/>
              <p:cNvSpPr/>
              <p:nvPr/>
            </p:nvSpPr>
            <p:spPr>
              <a:xfrm>
                <a:off x="7681404" y="442578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4" name="Ovál 613"/>
              <p:cNvSpPr/>
              <p:nvPr/>
            </p:nvSpPr>
            <p:spPr>
              <a:xfrm>
                <a:off x="7863774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5" name="Ovál 614"/>
              <p:cNvSpPr/>
              <p:nvPr/>
            </p:nvSpPr>
            <p:spPr>
              <a:xfrm>
                <a:off x="8056899" y="429427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6" name="Ovál 615"/>
              <p:cNvSpPr/>
              <p:nvPr/>
            </p:nvSpPr>
            <p:spPr>
              <a:xfrm>
                <a:off x="8258243" y="414643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7" name="Ovál 616"/>
              <p:cNvSpPr/>
              <p:nvPr/>
            </p:nvSpPr>
            <p:spPr>
              <a:xfrm>
                <a:off x="8394604" y="41010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8" name="Ovál 617"/>
              <p:cNvSpPr/>
              <p:nvPr/>
            </p:nvSpPr>
            <p:spPr>
              <a:xfrm>
                <a:off x="8593253" y="400310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9" name="Ovál 618"/>
              <p:cNvSpPr/>
              <p:nvPr/>
            </p:nvSpPr>
            <p:spPr>
              <a:xfrm>
                <a:off x="8783789" y="397409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0" name="Ovál 619"/>
              <p:cNvSpPr/>
              <p:nvPr/>
            </p:nvSpPr>
            <p:spPr>
              <a:xfrm>
                <a:off x="8974324" y="398677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1" name="Ovál 620"/>
              <p:cNvSpPr/>
              <p:nvPr/>
            </p:nvSpPr>
            <p:spPr>
              <a:xfrm>
                <a:off x="9177090" y="415911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2" name="Ovál 621"/>
              <p:cNvSpPr/>
              <p:nvPr/>
            </p:nvSpPr>
            <p:spPr>
              <a:xfrm>
                <a:off x="9347230" y="373192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3" name="Ovál 622"/>
              <p:cNvSpPr/>
              <p:nvPr/>
            </p:nvSpPr>
            <p:spPr>
              <a:xfrm>
                <a:off x="9521434" y="37673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4" name="Ovál 623"/>
              <p:cNvSpPr/>
              <p:nvPr/>
            </p:nvSpPr>
            <p:spPr>
              <a:xfrm>
                <a:off x="9720136" y="369653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5" name="Ovál 624"/>
              <p:cNvSpPr/>
              <p:nvPr/>
            </p:nvSpPr>
            <p:spPr>
              <a:xfrm>
                <a:off x="1363523" y="515295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6" name="Ovál 625"/>
              <p:cNvSpPr/>
              <p:nvPr/>
            </p:nvSpPr>
            <p:spPr>
              <a:xfrm>
                <a:off x="1535154" y="47632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7" name="Ovál 626"/>
              <p:cNvSpPr/>
              <p:nvPr/>
            </p:nvSpPr>
            <p:spPr>
              <a:xfrm>
                <a:off x="1774314" y="475418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8" name="Ovál 627"/>
              <p:cNvSpPr/>
              <p:nvPr/>
            </p:nvSpPr>
            <p:spPr>
              <a:xfrm>
                <a:off x="1899894" y="501705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9" name="Ovál 628"/>
              <p:cNvSpPr/>
              <p:nvPr/>
            </p:nvSpPr>
            <p:spPr>
              <a:xfrm>
                <a:off x="2295215" y="467313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0" name="Ovál 629"/>
              <p:cNvSpPr/>
              <p:nvPr/>
            </p:nvSpPr>
            <p:spPr>
              <a:xfrm>
                <a:off x="2118640" y="470242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1" name="Ovál 630"/>
              <p:cNvSpPr/>
              <p:nvPr/>
            </p:nvSpPr>
            <p:spPr>
              <a:xfrm>
                <a:off x="2479717" y="446672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2" name="Ovál 631"/>
              <p:cNvSpPr/>
              <p:nvPr/>
            </p:nvSpPr>
            <p:spPr>
              <a:xfrm>
                <a:off x="2655064" y="454220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3" name="Ovál 632"/>
              <p:cNvSpPr/>
              <p:nvPr/>
            </p:nvSpPr>
            <p:spPr>
              <a:xfrm>
                <a:off x="4148639" y="448164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4" name="Ovál 633"/>
              <p:cNvSpPr/>
              <p:nvPr/>
            </p:nvSpPr>
            <p:spPr>
              <a:xfrm>
                <a:off x="2859128" y="447843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5" name="Ovál 634"/>
              <p:cNvSpPr/>
              <p:nvPr/>
            </p:nvSpPr>
            <p:spPr>
              <a:xfrm>
                <a:off x="3027679" y="45835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6" name="Ovál 635"/>
              <p:cNvSpPr/>
              <p:nvPr/>
            </p:nvSpPr>
            <p:spPr>
              <a:xfrm>
                <a:off x="3236192" y="428267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7" name="Ovál 636"/>
              <p:cNvSpPr/>
              <p:nvPr/>
            </p:nvSpPr>
            <p:spPr>
              <a:xfrm>
                <a:off x="3394228" y="421878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8" name="Ovál 637"/>
              <p:cNvSpPr/>
              <p:nvPr/>
            </p:nvSpPr>
            <p:spPr>
              <a:xfrm>
                <a:off x="3587792" y="429427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9" name="Ovál 638"/>
              <p:cNvSpPr/>
              <p:nvPr/>
            </p:nvSpPr>
            <p:spPr>
              <a:xfrm>
                <a:off x="3782723" y="415425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0" name="Ovál 639"/>
              <p:cNvSpPr/>
              <p:nvPr/>
            </p:nvSpPr>
            <p:spPr>
              <a:xfrm>
                <a:off x="3987048" y="428117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1" name="Ovál 640"/>
              <p:cNvSpPr/>
              <p:nvPr/>
            </p:nvSpPr>
            <p:spPr>
              <a:xfrm>
                <a:off x="1158098" y="4131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2" name="Ovál 641"/>
              <p:cNvSpPr/>
              <p:nvPr/>
            </p:nvSpPr>
            <p:spPr>
              <a:xfrm>
                <a:off x="4349028" y="419427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3" name="Ovál 642"/>
              <p:cNvSpPr/>
              <p:nvPr/>
            </p:nvSpPr>
            <p:spPr>
              <a:xfrm>
                <a:off x="4540232" y="44503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4" name="Ovál 643"/>
              <p:cNvSpPr/>
              <p:nvPr/>
            </p:nvSpPr>
            <p:spPr>
              <a:xfrm>
                <a:off x="4742741" y="478036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5" name="Ovál 644"/>
              <p:cNvSpPr/>
              <p:nvPr/>
            </p:nvSpPr>
            <p:spPr>
              <a:xfrm>
                <a:off x="4911685" y="449062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6" name="Ovál 645"/>
              <p:cNvSpPr/>
              <p:nvPr/>
            </p:nvSpPr>
            <p:spPr>
              <a:xfrm>
                <a:off x="5080628" y="470352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7" name="Ovál 646"/>
              <p:cNvSpPr/>
              <p:nvPr/>
            </p:nvSpPr>
            <p:spPr>
              <a:xfrm>
                <a:off x="5269711" y="480983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8" name="Ovál 647"/>
              <p:cNvSpPr/>
              <p:nvPr/>
            </p:nvSpPr>
            <p:spPr>
              <a:xfrm>
                <a:off x="5465507" y="49183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9" name="Ovál 648"/>
              <p:cNvSpPr/>
              <p:nvPr/>
            </p:nvSpPr>
            <p:spPr>
              <a:xfrm>
                <a:off x="5627738" y="526184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0" name="Ovál 649"/>
              <p:cNvSpPr/>
              <p:nvPr/>
            </p:nvSpPr>
            <p:spPr>
              <a:xfrm>
                <a:off x="5830247" y="561642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1" name="Ovál 650"/>
              <p:cNvSpPr/>
              <p:nvPr/>
            </p:nvSpPr>
            <p:spPr>
              <a:xfrm>
                <a:off x="6026043" y="524067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2" name="Ovál 651"/>
              <p:cNvSpPr/>
              <p:nvPr/>
            </p:nvSpPr>
            <p:spPr>
              <a:xfrm>
                <a:off x="6188273" y="51947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3" name="Ovál 652"/>
              <p:cNvSpPr/>
              <p:nvPr/>
            </p:nvSpPr>
            <p:spPr>
              <a:xfrm>
                <a:off x="6370643" y="54040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4" name="Ovál 653"/>
              <p:cNvSpPr/>
              <p:nvPr/>
            </p:nvSpPr>
            <p:spPr>
              <a:xfrm>
                <a:off x="6707847" y="540560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5" name="Ovál 654"/>
              <p:cNvSpPr/>
              <p:nvPr/>
            </p:nvSpPr>
            <p:spPr>
              <a:xfrm>
                <a:off x="6960342" y="540060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6" name="Ovál 655"/>
              <p:cNvSpPr/>
              <p:nvPr/>
            </p:nvSpPr>
            <p:spPr>
              <a:xfrm>
                <a:off x="7140794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7" name="Ovál 656"/>
              <p:cNvSpPr/>
              <p:nvPr/>
            </p:nvSpPr>
            <p:spPr>
              <a:xfrm>
                <a:off x="7305351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8" name="Ovál 657"/>
              <p:cNvSpPr/>
              <p:nvPr/>
            </p:nvSpPr>
            <p:spPr>
              <a:xfrm>
                <a:off x="7517484" y="570481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9" name="Ovál 658"/>
              <p:cNvSpPr/>
              <p:nvPr/>
            </p:nvSpPr>
            <p:spPr>
              <a:xfrm>
                <a:off x="7699854" y="569688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0" name="Ovál 659"/>
              <p:cNvSpPr/>
              <p:nvPr/>
            </p:nvSpPr>
            <p:spPr>
              <a:xfrm>
                <a:off x="7922329" y="57001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1" name="Ovál 660"/>
              <p:cNvSpPr/>
              <p:nvPr/>
            </p:nvSpPr>
            <p:spPr>
              <a:xfrm>
                <a:off x="8081016" y="55429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2" name="Ovál 661"/>
              <p:cNvSpPr/>
              <p:nvPr/>
            </p:nvSpPr>
            <p:spPr>
              <a:xfrm>
                <a:off x="8237567" y="56087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3" name="Ovál 662"/>
              <p:cNvSpPr/>
              <p:nvPr/>
            </p:nvSpPr>
            <p:spPr>
              <a:xfrm>
                <a:off x="8429333" y="529452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4" name="Ovál 663"/>
              <p:cNvSpPr/>
              <p:nvPr/>
            </p:nvSpPr>
            <p:spPr>
              <a:xfrm>
                <a:off x="8618416" y="52281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5" name="Ovál 664"/>
              <p:cNvSpPr/>
              <p:nvPr/>
            </p:nvSpPr>
            <p:spPr>
              <a:xfrm>
                <a:off x="8816950" y="556707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6" name="Ovál 665"/>
              <p:cNvSpPr/>
              <p:nvPr/>
            </p:nvSpPr>
            <p:spPr>
              <a:xfrm>
                <a:off x="9021710" y="524510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7" name="Ovál 666"/>
              <p:cNvSpPr/>
              <p:nvPr/>
            </p:nvSpPr>
            <p:spPr>
              <a:xfrm>
                <a:off x="9194030" y="53076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8" name="Ovál 667"/>
              <p:cNvSpPr/>
              <p:nvPr/>
            </p:nvSpPr>
            <p:spPr>
              <a:xfrm>
                <a:off x="9379676" y="496064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9" name="Ovál 668"/>
              <p:cNvSpPr/>
              <p:nvPr/>
            </p:nvSpPr>
            <p:spPr>
              <a:xfrm>
                <a:off x="9558770" y="51421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70" name="Ovál 669"/>
              <p:cNvSpPr/>
              <p:nvPr/>
            </p:nvSpPr>
            <p:spPr>
              <a:xfrm>
                <a:off x="9787799" y="497086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377" name="Ovál 376"/>
            <p:cNvSpPr/>
            <p:nvPr/>
          </p:nvSpPr>
          <p:spPr>
            <a:xfrm>
              <a:off x="7109045" y="2333350"/>
              <a:ext cx="108197" cy="107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8" name="Ovál 377"/>
            <p:cNvSpPr/>
            <p:nvPr/>
          </p:nvSpPr>
          <p:spPr>
            <a:xfrm>
              <a:off x="7109045" y="2597537"/>
              <a:ext cx="108197" cy="107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9" name="Ovál 378"/>
            <p:cNvSpPr/>
            <p:nvPr/>
          </p:nvSpPr>
          <p:spPr>
            <a:xfrm>
              <a:off x="7109045" y="2861725"/>
              <a:ext cx="108197" cy="107699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80" name="TextovéPole 379"/>
            <p:cNvSpPr txBox="1"/>
            <p:nvPr/>
          </p:nvSpPr>
          <p:spPr>
            <a:xfrm>
              <a:off x="7244703" y="2139233"/>
              <a:ext cx="2243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STK</a:t>
              </a:r>
            </a:p>
            <a:p>
              <a:r>
                <a:rPr lang="en-US" sz="1800" b="1" dirty="0"/>
                <a:t>DTK</a:t>
              </a:r>
              <a:endParaRPr lang="cs-CZ" sz="1800" b="1" dirty="0"/>
            </a:p>
            <a:p>
              <a:r>
                <a:rPr lang="cs-CZ" sz="1800" b="1" dirty="0"/>
                <a:t>s</a:t>
              </a:r>
              <a:r>
                <a:rPr lang="en-US" sz="1800" b="1" dirty="0" err="1"/>
                <a:t>rde</a:t>
              </a:r>
              <a:r>
                <a:rPr lang="cs-CZ" sz="1800" b="1" dirty="0"/>
                <a:t>č</a:t>
              </a:r>
              <a:r>
                <a:rPr lang="en-US" sz="1800" b="1" dirty="0"/>
                <a:t>n</a:t>
              </a:r>
              <a:r>
                <a:rPr lang="cs-CZ" sz="1800" b="1" dirty="0"/>
                <a:t>í</a:t>
              </a:r>
              <a:r>
                <a:rPr lang="en-US" sz="1800" b="1" dirty="0"/>
                <a:t> </a:t>
              </a:r>
              <a:r>
                <a:rPr lang="en-US" sz="1800" b="1" dirty="0" err="1"/>
                <a:t>frekvence</a:t>
              </a:r>
              <a:endParaRPr lang="cs-CZ" sz="1800" b="1" dirty="0"/>
            </a:p>
          </p:txBody>
        </p:sp>
        <p:sp>
          <p:nvSpPr>
            <p:cNvPr id="381" name="Obdélník 380"/>
            <p:cNvSpPr/>
            <p:nvPr/>
          </p:nvSpPr>
          <p:spPr>
            <a:xfrm>
              <a:off x="2684385" y="5466350"/>
              <a:ext cx="13306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bdělý stav</a:t>
              </a:r>
              <a:endParaRPr lang="en-US" sz="2000" dirty="0"/>
            </a:p>
          </p:txBody>
        </p:sp>
        <p:sp>
          <p:nvSpPr>
            <p:cNvPr id="382" name="Obdélník 381"/>
            <p:cNvSpPr/>
            <p:nvPr/>
          </p:nvSpPr>
          <p:spPr>
            <a:xfrm>
              <a:off x="6988700" y="6226279"/>
              <a:ext cx="9797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spánek</a:t>
              </a:r>
              <a:endParaRPr lang="en-US" sz="2000" dirty="0"/>
            </a:p>
          </p:txBody>
        </p:sp>
        <p:sp>
          <p:nvSpPr>
            <p:cNvPr id="383" name="TextovéPole 382"/>
            <p:cNvSpPr txBox="1"/>
            <p:nvPr/>
          </p:nvSpPr>
          <p:spPr>
            <a:xfrm>
              <a:off x="265414" y="2060848"/>
              <a:ext cx="1581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krevní tlak</a:t>
              </a:r>
            </a:p>
          </p:txBody>
        </p:sp>
        <p:sp>
          <p:nvSpPr>
            <p:cNvPr id="384" name="TextovéPole 383"/>
            <p:cNvSpPr txBox="1"/>
            <p:nvPr/>
          </p:nvSpPr>
          <p:spPr>
            <a:xfrm>
              <a:off x="7503834" y="1817953"/>
              <a:ext cx="28208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srdeční frekvence</a:t>
              </a:r>
            </a:p>
          </p:txBody>
        </p:sp>
        <p:sp>
          <p:nvSpPr>
            <p:cNvPr id="385" name="TextovéPole 384"/>
            <p:cNvSpPr txBox="1"/>
            <p:nvPr/>
          </p:nvSpPr>
          <p:spPr>
            <a:xfrm>
              <a:off x="9728245" y="5852562"/>
              <a:ext cx="75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Zásady měření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Prostředí: příjemná teplota místnosti, klid</a:t>
            </a:r>
          </a:p>
          <a:p>
            <a:pPr>
              <a:lnSpc>
                <a:spcPct val="100000"/>
              </a:lnSpc>
            </a:pPr>
            <a:r>
              <a:rPr lang="cs-CZ" dirty="0"/>
              <a:t>Poloha: pacient sedí s opřenými zády, obě nohy spočívají na podlaze, </a:t>
            </a:r>
            <a:r>
              <a:rPr lang="cs-CZ" dirty="0" err="1"/>
              <a:t>ředloktí</a:t>
            </a:r>
            <a:r>
              <a:rPr lang="cs-CZ" dirty="0"/>
              <a:t> spočívá na podložce, paže je ve výšce srdce</a:t>
            </a:r>
          </a:p>
          <a:p>
            <a:pPr>
              <a:lnSpc>
                <a:spcPct val="100000"/>
              </a:lnSpc>
            </a:pPr>
            <a:r>
              <a:rPr lang="cs-CZ" dirty="0"/>
              <a:t>Přiměřená velikost manžety, správné umístění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probíhá a klidu a začíná po 5 – 10 min klidu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auskultační metodou</a:t>
            </a:r>
          </a:p>
          <a:p>
            <a:pPr lvl="1"/>
            <a:r>
              <a:rPr lang="cs-CZ" dirty="0"/>
              <a:t>Manžetu nafukujeme na tlak o 30 </a:t>
            </a:r>
            <a:r>
              <a:rPr lang="cs-CZ" dirty="0" err="1"/>
              <a:t>mmHg</a:t>
            </a:r>
            <a:r>
              <a:rPr lang="cs-CZ" dirty="0"/>
              <a:t> vyšší než je talk, při kterém vymizel radiální pulz</a:t>
            </a:r>
          </a:p>
          <a:p>
            <a:pPr lvl="1"/>
            <a:r>
              <a:rPr lang="cs-CZ" dirty="0"/>
              <a:t>Rychlost snižování tlaku v </a:t>
            </a:r>
            <a:r>
              <a:rPr lang="cs-CZ" dirty="0" err="1"/>
              <a:t>namžetě</a:t>
            </a:r>
            <a:r>
              <a:rPr lang="cs-CZ" dirty="0"/>
              <a:t> je 2 – 3 </a:t>
            </a:r>
            <a:r>
              <a:rPr lang="cs-CZ" dirty="0" err="1"/>
              <a:t>mmHg</a:t>
            </a:r>
            <a:r>
              <a:rPr lang="cs-CZ" dirty="0"/>
              <a:t>/s</a:t>
            </a:r>
          </a:p>
          <a:p>
            <a:pPr lvl="1"/>
            <a:r>
              <a:rPr lang="cs-CZ" dirty="0"/>
              <a:t>Tlak se odečítá s přesností na 2 </a:t>
            </a:r>
            <a:r>
              <a:rPr lang="cs-CZ" dirty="0" err="1"/>
              <a:t>mmHg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Tlak má být měřen 3x v alespoň pětiminutových rozestupech  a orientujeme se podle průměru ze dvou posledních měření</a:t>
            </a:r>
          </a:p>
        </p:txBody>
      </p: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2089"/>
              </p:ext>
            </p:extLst>
          </p:nvPr>
        </p:nvGraphicFramePr>
        <p:xfrm>
          <a:off x="52271" y="214862"/>
          <a:ext cx="12092421" cy="58293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6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metoda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výhody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nevýhody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měřená</a:t>
                      </a:r>
                      <a:r>
                        <a:rPr lang="cs-CZ" sz="2000" b="1" baseline="0" dirty="0"/>
                        <a:t> hodnota</a:t>
                      </a:r>
                      <a:endParaRPr lang="cs-CZ" sz="2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auskultační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přesnější odhad STK</a:t>
                      </a:r>
                      <a:r>
                        <a:rPr lang="cs-CZ" sz="2000" baseline="0" dirty="0"/>
                        <a:t>/DTK</a:t>
                      </a:r>
                      <a:endParaRPr lang="cs-CZ" sz="200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jednoduchá,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nevyžaduje el.</a:t>
                      </a:r>
                      <a:r>
                        <a:rPr lang="cs-CZ" sz="2000" baseline="0" dirty="0"/>
                        <a:t> napájení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subjektivní, náročná na zkušenost</a:t>
                      </a:r>
                      <a:r>
                        <a:rPr lang="cs-CZ" sz="2000" baseline="0" dirty="0"/>
                        <a:t> a</a:t>
                      </a:r>
                      <a:r>
                        <a:rPr lang="cs-CZ" sz="2000" dirty="0"/>
                        <a:t> hlučnost prostředí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STK</a:t>
                      </a:r>
                      <a:r>
                        <a:rPr lang="cs-CZ" sz="2000" baseline="0" dirty="0"/>
                        <a:t> a </a:t>
                      </a:r>
                      <a:r>
                        <a:rPr lang="cs-CZ" sz="2000" dirty="0"/>
                        <a:t>DTK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oscilometrická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přesnější odhad </a:t>
                      </a:r>
                      <a:r>
                        <a:rPr lang="cs-CZ" sz="2000" dirty="0" err="1"/>
                        <a:t>stTK</a:t>
                      </a:r>
                      <a:endParaRPr lang="cs-CZ" sz="200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automatická, rychlá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lze provádět laikem,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levná (domácí měření)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DTK/STK</a:t>
                      </a:r>
                      <a:r>
                        <a:rPr lang="cs-CZ" sz="2000" baseline="0" dirty="0"/>
                        <a:t> je dopočítán (závislost na modelu pro výpočet, vliv tvaru pulzové křivky)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není možné použít u arytmie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/>
                        <a:t>stTK</a:t>
                      </a:r>
                      <a:r>
                        <a:rPr lang="cs-CZ" sz="2000" dirty="0"/>
                        <a:t>, někdy také STK 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(dle typu přístroje)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24 – hodinový krevní tlak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záznam TK v průběhu celého dne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vyloučení hypertenze bílého pláště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rušivý</a:t>
                      </a:r>
                      <a:r>
                        <a:rPr lang="cs-CZ" sz="2000" baseline="0" dirty="0"/>
                        <a:t> vliv nafukující se manžety (hlavně během spánku)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hodnoty</a:t>
                      </a:r>
                      <a:r>
                        <a:rPr lang="cs-CZ" sz="2000" baseline="0" dirty="0"/>
                        <a:t> měřené</a:t>
                      </a:r>
                      <a:r>
                        <a:rPr lang="cs-CZ" sz="2000" dirty="0"/>
                        <a:t> každých 15 – 60 min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/>
                        <a:t>fotopletysmo</a:t>
                      </a:r>
                      <a:r>
                        <a:rPr lang="cs-CZ" sz="2000" dirty="0"/>
                        <a:t>-grafická (Peňázova)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kontinuální záznam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možnost výpočtu STK a DTK tep po tepu (analýza variability TK)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obvykle měření z prstu, nutnost dopočítání brachiálního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drahý přístroj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kontinuální záznam TK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4519"/>
            <a:ext cx="10753200" cy="451576"/>
          </a:xfrm>
        </p:spPr>
        <p:txBody>
          <a:bodyPr/>
          <a:lstStyle/>
          <a:p>
            <a:r>
              <a:rPr lang="cs-CZ" dirty="0"/>
              <a:t>Diagnostika hypertenze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0088" y="4465123"/>
            <a:ext cx="11482893" cy="2721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izolovaná systolická hypertenze STK&gt; 140 a DTK &lt;90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vyšší normální tlak - doporučuje se každoroční sledování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domácí měření pro vyloučení hypertenze bílého pláště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hypertenze je diagnostikována: </a:t>
            </a:r>
            <a:r>
              <a:rPr lang="cs-CZ" sz="1800" dirty="0"/>
              <a:t>průměrný TK ze 4 – 5 prohlídek je &gt; 140/90; TK zjištěné během domácího měření opakovaně &gt; 135/80; 24 – hodinové měření ukázalo průměrné TK &gt; 130/80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70352"/>
              </p:ext>
            </p:extLst>
          </p:nvPr>
        </p:nvGraphicFramePr>
        <p:xfrm>
          <a:off x="95547" y="964550"/>
          <a:ext cx="11809312" cy="34067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6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krevní tlak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STK</a:t>
                      </a:r>
                      <a:r>
                        <a:rPr lang="en-US" sz="2000" dirty="0"/>
                        <a:t> [mmHg]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DTK</a:t>
                      </a:r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[mmHg]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možné komplikace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38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normální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optimální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&lt;120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&lt;80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120 – 129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80 – 84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vyšší 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130 – </a:t>
                      </a:r>
                      <a:r>
                        <a:rPr lang="en-US" sz="2000" baseline="0" dirty="0"/>
                        <a:t>139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85 – 90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hypertenze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1.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140 – 159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90 – 99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bez orgánových změn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</a:t>
                      </a:r>
                      <a:r>
                        <a:rPr lang="cs-CZ" sz="2000" dirty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160 – 179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100 – 109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err="1"/>
                        <a:t>hypertrofile</a:t>
                      </a:r>
                      <a:r>
                        <a:rPr lang="cs-CZ" sz="2000" dirty="0"/>
                        <a:t> L komory, proteinurie, angiopatie,…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</a:t>
                      </a:r>
                      <a:r>
                        <a:rPr lang="cs-CZ" sz="2000" dirty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&gt;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180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&gt; 110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morfologické a funkční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změny některých orgánů,</a:t>
                      </a:r>
                      <a:r>
                        <a:rPr lang="cs-CZ" sz="2000" baseline="0" dirty="0"/>
                        <a:t> retinopatie, srdeční, renální nedostatečnost, ischemie CNS, krvácení do CNS,…</a:t>
                      </a: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5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 během fyzické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99438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nárůst krevního tlaku závisí na charakteru a velikosti a délce zátěže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aktivace sympatiku: změny v kardiovaskulárním systému slouží pokrytí metabolických nároků pracujících svalů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vliv dynamické zátěže na krevní tlak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zvýšený srdečního výdeje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/>
              <a:t> vzestup STK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redistribuce krve v těle – metabolická vazodilatace ve svalu (zvýší průtok krve svalem), vazokonstrikce v GIT, kůži a ledvinách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/>
              <a:t> zachování či lehká změna DTK (v závislosti na míře poklesu TPR)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vazokonstrikce v kůži je dočasná, než převládnou termoregulační mechanismy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DTK se zvyšuje při izometrické práci svalu (např. vzpírání)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 zátěži dochází k poklesu TK na původní nebo lehce nižší hodnotu, průtok krve svalem do zotavení zůstává zvýšený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rychlost zotavení je daná tonem parasympatiku (lze zvýšit tréninkem)</a:t>
            </a:r>
          </a:p>
        </p:txBody>
      </p:sp>
    </p:spTree>
    <p:extLst>
      <p:ext uri="{BB962C8B-B14F-4D97-AF65-F5344CB8AC3E}">
        <p14:creationId xmlns:p14="http://schemas.microsoft.com/office/powerpoint/2010/main" val="404131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</p:spTree>
    <p:extLst>
      <p:ext uri="{BB962C8B-B14F-4D97-AF65-F5344CB8AC3E}">
        <p14:creationId xmlns:p14="http://schemas.microsoft.com/office/powerpoint/2010/main" val="272918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sk-SK" dirty="0"/>
              <a:t>Tep (</a:t>
            </a:r>
            <a:r>
              <a:rPr lang="sk-SK" dirty="0" err="1"/>
              <a:t>pulsus</a:t>
            </a:r>
            <a:r>
              <a:rPr lang="sk-SK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91049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Mechanický projev srdeční činnosti hmatný v periferii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Mechanická (tlaková) vlna, která vzniká v ejekční fázi systoly komor a šíří se arteriemi do periferie (pulzová vlna) </a:t>
            </a:r>
          </a:p>
          <a:p>
            <a:pPr>
              <a:lnSpc>
                <a:spcPct val="100000"/>
              </a:lnSpc>
            </a:pPr>
            <a:r>
              <a:rPr lang="cs-CZ" dirty="0"/>
              <a:t>Jednoduše </a:t>
            </a:r>
            <a:r>
              <a:rPr lang="cs-CZ" dirty="0" err="1"/>
              <a:t>vyšetřitelný</a:t>
            </a:r>
            <a:r>
              <a:rPr lang="cs-CZ" dirty="0"/>
              <a:t> palpací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22910" y="1825625"/>
            <a:ext cx="522351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685800"/>
            <a:ext cx="5335331" cy="42405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" y="4883324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379758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Tep hmatáme na: </a:t>
            </a:r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radialis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carotis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femoralis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brachialis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poplitea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dorsalis </a:t>
            </a:r>
            <a:r>
              <a:rPr lang="cs-CZ" dirty="0" err="1"/>
              <a:t>pedis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82344" y="0"/>
            <a:ext cx="6237520" cy="6697799"/>
            <a:chOff x="5920740" y="25855"/>
            <a:chExt cx="6168946" cy="67070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5" r="46875" b="20828"/>
            <a:stretch/>
          </p:blipFill>
          <p:spPr>
            <a:xfrm>
              <a:off x="6583680" y="25855"/>
              <a:ext cx="3257550" cy="662340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846570" y="651510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carotis</a:t>
              </a:r>
              <a:endParaRPr lang="cs-CZ" sz="20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9806940" y="2928104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radialis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951220" y="281963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femotalis</a:t>
              </a:r>
              <a:endParaRPr lang="cs-CZ" sz="20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345930" y="4463296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poplitea</a:t>
              </a:r>
              <a:endParaRPr lang="cs-CZ" sz="2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9448800" y="5501998"/>
              <a:ext cx="2640886" cy="41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tibialis</a:t>
              </a:r>
              <a:r>
                <a:rPr lang="cs-CZ" sz="2000" dirty="0"/>
                <a:t> </a:t>
              </a:r>
              <a:r>
                <a:rPr lang="cs-CZ" sz="2000" dirty="0" err="1"/>
                <a:t>posterior</a:t>
              </a:r>
              <a:endParaRPr lang="cs-CZ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496425" y="6003876"/>
              <a:ext cx="2116455" cy="72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Dorsalis</a:t>
              </a:r>
              <a:br>
                <a:rPr lang="cs-CZ" sz="2000" dirty="0"/>
              </a:br>
              <a:r>
                <a:rPr lang="cs-CZ" sz="2000" dirty="0"/>
                <a:t> </a:t>
              </a:r>
              <a:r>
                <a:rPr lang="cs-CZ" sz="2000" dirty="0" err="1"/>
                <a:t>pedis</a:t>
              </a:r>
              <a:endParaRPr lang="cs-CZ" sz="20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920740" y="1943338"/>
              <a:ext cx="150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aorta </a:t>
              </a:r>
              <a:r>
                <a:rPr lang="cs-CZ" sz="2000" dirty="0" err="1"/>
                <a:t>abdominalis</a:t>
              </a:r>
              <a:endParaRPr lang="cs-CZ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841230" y="203477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brachialis</a:t>
              </a:r>
              <a:endParaRPr lang="cs-CZ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9810750" y="14899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axillaris</a:t>
              </a:r>
              <a:endParaRPr lang="cs-CZ" sz="20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686800" y="117294"/>
              <a:ext cx="141351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403080" y="9565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subclavis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Frekvence: počet tepů za minutu (</a:t>
            </a:r>
            <a:r>
              <a:rPr lang="cs-CZ" dirty="0" err="1"/>
              <a:t>bpm</a:t>
            </a:r>
            <a:r>
              <a:rPr lang="cs-CZ" dirty="0"/>
              <a:t>, beat per </a:t>
            </a:r>
            <a:r>
              <a:rPr lang="cs-CZ" dirty="0" err="1"/>
              <a:t>minute</a:t>
            </a:r>
            <a:r>
              <a:rPr lang="cs-CZ" dirty="0"/>
              <a:t>) = tepová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Kvalita: pravidelnost, síla, stlačitelnost</a:t>
            </a:r>
          </a:p>
          <a:p>
            <a:pPr>
              <a:lnSpc>
                <a:spcPct val="100000"/>
              </a:lnSpc>
            </a:pPr>
            <a:r>
              <a:rPr lang="cs-CZ" dirty="0"/>
              <a:t>Dle kvality popisujeme: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irregularis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celer (mrštný) – jednotlivé tepy mají krátké trvání – při periferní vazodilataci, aortální regurgitaci (</a:t>
            </a:r>
            <a:r>
              <a:rPr lang="cs-CZ" dirty="0" err="1"/>
              <a:t>Corriganův</a:t>
            </a:r>
            <a:r>
              <a:rPr lang="cs-CZ" dirty="0"/>
              <a:t> pulz: P. celer, </a:t>
            </a:r>
            <a:r>
              <a:rPr lang="cs-CZ" dirty="0" err="1"/>
              <a:t>altus</a:t>
            </a:r>
            <a:r>
              <a:rPr lang="cs-CZ" dirty="0"/>
              <a:t>, </a:t>
            </a:r>
            <a:r>
              <a:rPr lang="cs-CZ" dirty="0" err="1"/>
              <a:t>frequens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tardus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durus</a:t>
            </a:r>
            <a:r>
              <a:rPr lang="cs-CZ" dirty="0"/>
              <a:t> – těžko stlačitelný tep – hypertenze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mollis</a:t>
            </a:r>
            <a:r>
              <a:rPr lang="cs-CZ" dirty="0"/>
              <a:t> – lehce stlačitelný tep – hypotenze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magnus</a:t>
            </a:r>
            <a:r>
              <a:rPr lang="cs-CZ" dirty="0"/>
              <a:t> – velká amplituda tepu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parvus</a:t>
            </a:r>
            <a:r>
              <a:rPr lang="cs-CZ" dirty="0"/>
              <a:t> – malá amplituda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filiformis</a:t>
            </a:r>
            <a:r>
              <a:rPr lang="cs-CZ" dirty="0"/>
              <a:t> – nitkovitý tep – při šoku</a:t>
            </a:r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Krevní tlak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3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Počet tepů za minutu (fyziologicky 60 – 100/min  v klidu)</a:t>
            </a:r>
          </a:p>
          <a:p>
            <a:pPr>
              <a:lnSpc>
                <a:spcPct val="100000"/>
              </a:lnSpc>
            </a:pPr>
            <a:r>
              <a:rPr lang="cs-CZ" dirty="0"/>
              <a:t>Tachykardie: zvýšení tepové frekvence 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tachykardie: TF nad 100/min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snížení tepové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bradykardie: TF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Arytmie: porucha srdečního rytmu (kromě sinusové respirační arytmie, viz dále)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Srdeční versus tepová frekvence</a:t>
            </a:r>
          </a:p>
          <a:p>
            <a:pPr lvl="1"/>
            <a:r>
              <a:rPr lang="cs-CZ" dirty="0"/>
              <a:t>Srdeční frekvence je počet srdečních cyklů za jednu minutu. Přesně stanovíme z EKG</a:t>
            </a:r>
          </a:p>
          <a:p>
            <a:pPr lvl="1"/>
            <a:r>
              <a:rPr lang="cs-CZ" dirty="0"/>
              <a:t>Tepová frekvence (stanovena jako počet pulzů naměřený na arterii za jednu minutu) obvykle odpovídá srdeční frekvenci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da-DK" dirty="0"/>
              <a:t>Ovlivnění srdeční frekvence autonomním nervovým systémem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643743"/>
            <a:ext cx="11482893" cy="47352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Autonomní nervový systém moduluje srdeční </a:t>
            </a:r>
            <a:r>
              <a:rPr lang="cs-CZ" dirty="0" err="1"/>
              <a:t>automacii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Parasympatikus – </a:t>
            </a:r>
            <a:r>
              <a:rPr lang="cs-CZ" dirty="0" err="1"/>
              <a:t>nervus</a:t>
            </a:r>
            <a:r>
              <a:rPr lang="cs-CZ" dirty="0"/>
              <a:t> vagus – „nervi </a:t>
            </a:r>
            <a:r>
              <a:rPr lang="cs-CZ" dirty="0" err="1"/>
              <a:t>retadantes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M2 receptory</a:t>
            </a:r>
          </a:p>
          <a:p>
            <a:pPr lvl="1"/>
            <a:r>
              <a:rPr lang="cs-CZ" dirty="0"/>
              <a:t>negativně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pokles aktivity vagu = vzestup SF; vzestup aktivity vagu = pokles SF</a:t>
            </a:r>
          </a:p>
          <a:p>
            <a:pPr>
              <a:lnSpc>
                <a:spcPct val="100000"/>
              </a:lnSpc>
            </a:pPr>
            <a:r>
              <a:rPr lang="cs-CZ" dirty="0"/>
              <a:t>Sympatikus – nervi </a:t>
            </a:r>
            <a:r>
              <a:rPr lang="cs-CZ" dirty="0" err="1"/>
              <a:t>cardiaci</a:t>
            </a:r>
            <a:r>
              <a:rPr lang="cs-CZ" dirty="0"/>
              <a:t> – „nervi </a:t>
            </a:r>
            <a:r>
              <a:rPr lang="cs-CZ" dirty="0" err="1"/>
              <a:t>accelerantes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</a:t>
            </a:r>
            <a:r>
              <a:rPr lang="el-GR" dirty="0"/>
              <a:t>β1 </a:t>
            </a:r>
            <a:r>
              <a:rPr lang="cs-CZ" dirty="0"/>
              <a:t>receptory</a:t>
            </a:r>
          </a:p>
          <a:p>
            <a:pPr lvl="1"/>
            <a:r>
              <a:rPr lang="cs-CZ" dirty="0"/>
              <a:t>pozitivně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Vzestup aktivity sympatiku = vzestup SF	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dirty="0"/>
              <a:t>Sympatikus a parasympatikus obvykle působí současně, projeví se efekt toho z nich, který má aktuálně silnější aktivitu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Reflexní mechanizmus pro krátkodobou regulaci arteriálního krevního tlaku. Optimální krevní tlak je důležitý zejména pro zachování optimální </a:t>
            </a:r>
            <a:r>
              <a:rPr lang="cs-CZ" dirty="0" err="1"/>
              <a:t>perfuze</a:t>
            </a:r>
            <a:r>
              <a:rPr lang="cs-CZ" dirty="0"/>
              <a:t> mozku. </a:t>
            </a:r>
          </a:p>
          <a:p>
            <a:pPr lvl="1"/>
            <a:r>
              <a:rPr lang="cs-CZ" dirty="0"/>
              <a:t>Střední arteriální krevní tlak je detekován baroreceptory v sinus </a:t>
            </a:r>
            <a:r>
              <a:rPr lang="cs-CZ" dirty="0" err="1"/>
              <a:t>aorticus</a:t>
            </a:r>
            <a:r>
              <a:rPr lang="cs-CZ" dirty="0"/>
              <a:t> a sinus </a:t>
            </a:r>
            <a:r>
              <a:rPr lang="cs-CZ" dirty="0" err="1"/>
              <a:t>caroticus</a:t>
            </a:r>
            <a:endParaRPr lang="cs-CZ" dirty="0"/>
          </a:p>
          <a:p>
            <a:pPr marL="324000" lvl="1" indent="0">
              <a:buNone/>
            </a:pPr>
            <a:r>
              <a:rPr lang="cs-CZ" dirty="0"/>
              <a:t>    -  </a:t>
            </a:r>
            <a:r>
              <a:rPr lang="cs-CZ" dirty="0" err="1"/>
              <a:t>stretch</a:t>
            </a:r>
            <a:r>
              <a:rPr lang="cs-CZ" dirty="0"/>
              <a:t>-receptory (reagují na protažení) </a:t>
            </a:r>
          </a:p>
          <a:p>
            <a:pPr lvl="1"/>
            <a:r>
              <a:rPr lang="cs-CZ" dirty="0"/>
              <a:t>Aferentní dráha: senzitivní vlákna </a:t>
            </a:r>
            <a:r>
              <a:rPr lang="cs-CZ" dirty="0" err="1"/>
              <a:t>nervus</a:t>
            </a:r>
            <a:r>
              <a:rPr lang="cs-CZ" dirty="0"/>
              <a:t> vagus a </a:t>
            </a:r>
            <a:r>
              <a:rPr lang="cs-CZ" dirty="0" err="1"/>
              <a:t>glosopharingeus</a:t>
            </a:r>
            <a:endParaRPr lang="cs-CZ" dirty="0"/>
          </a:p>
          <a:p>
            <a:pPr lvl="1"/>
            <a:r>
              <a:rPr lang="cs-CZ" dirty="0"/>
              <a:t>Centrum: jádro baroreflexu v prodloužené míše</a:t>
            </a:r>
          </a:p>
          <a:p>
            <a:pPr lvl="1"/>
            <a:r>
              <a:rPr lang="cs-CZ" dirty="0"/>
              <a:t>Eferentní dráhy: </a:t>
            </a:r>
          </a:p>
          <a:p>
            <a:pPr marL="895350" lvl="1" indent="-179388"/>
            <a:r>
              <a:rPr lang="cs-CZ" dirty="0"/>
              <a:t>Srdeční větev (změny SF a kontraktility)</a:t>
            </a:r>
          </a:p>
          <a:p>
            <a:pPr marL="1439863" lvl="1" indent="-179388" defTabSz="1436688"/>
            <a:r>
              <a:rPr lang="cs-CZ" dirty="0"/>
              <a:t>Parasympatické vlákna n. vagus </a:t>
            </a:r>
          </a:p>
          <a:p>
            <a:pPr marL="1439863" lvl="1" indent="-179388" defTabSz="1436688"/>
            <a:r>
              <a:rPr lang="cs-CZ" dirty="0"/>
              <a:t>Sympatická inervace srdce</a:t>
            </a:r>
          </a:p>
          <a:p>
            <a:pPr marL="895350" lvl="1" indent="-179388"/>
            <a:r>
              <a:rPr lang="cs-CZ" dirty="0"/>
              <a:t>Periferní větev (změny periferní rezistence - TPR)</a:t>
            </a:r>
          </a:p>
          <a:p>
            <a:pPr marL="1439863" lvl="1" indent="-179388"/>
            <a:r>
              <a:rPr lang="cs-CZ" dirty="0"/>
              <a:t>Sympatická vlákna </a:t>
            </a:r>
            <a:r>
              <a:rPr lang="cs-CZ" dirty="0" err="1"/>
              <a:t>inervující</a:t>
            </a:r>
            <a:r>
              <a:rPr lang="cs-CZ" dirty="0"/>
              <a:t> cévy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4694725" cy="5243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Mechanizmus: 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↓střední TK</a:t>
            </a:r>
            <a:endParaRPr lang="cs-CZ" altLang="sk-SK" sz="2400" dirty="0"/>
          </a:p>
          <a:p>
            <a:pPr>
              <a:lnSpc>
                <a:spcPct val="100000"/>
              </a:lnSpc>
            </a:pPr>
            <a:r>
              <a:rPr lang="cs-CZ" altLang="sk-SK" sz="2400" dirty="0"/>
              <a:t>↓aferentních signálů z baroreceptorů </a:t>
            </a:r>
          </a:p>
          <a:p>
            <a:pPr>
              <a:lnSpc>
                <a:spcPct val="100000"/>
              </a:lnSpc>
            </a:pPr>
            <a:r>
              <a:rPr lang="cs-CZ" altLang="sk-SK" sz="2400" dirty="0"/>
              <a:t>zpracování  centrem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↓aktivita vagu, ↑aktivita sympatiku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↑SF </a:t>
            </a:r>
            <a:r>
              <a:rPr lang="cs-CZ" altLang="sk-SK" sz="2000" dirty="0"/>
              <a:t>(a kontraktilita srdce)</a:t>
            </a:r>
            <a:r>
              <a:rPr lang="cs-CZ" altLang="sk-SK" sz="2400" b="1" dirty="0"/>
              <a:t> a ↑ TPR</a:t>
            </a:r>
            <a:br>
              <a:rPr lang="cs-CZ" altLang="sk-SK" sz="2400" b="1" dirty="0"/>
            </a:br>
            <a:r>
              <a:rPr lang="cs-CZ" altLang="sk-SK" sz="2400" dirty="0"/>
              <a:t>vzestupem SF a TPR dojde k nárůstu krevního tlaku </a:t>
            </a:r>
            <a:br>
              <a:rPr lang="cs-CZ" altLang="sk-SK" sz="2400" dirty="0"/>
            </a:br>
            <a:r>
              <a:rPr lang="cs-CZ" altLang="sk-SK" sz="2400" dirty="0"/>
              <a:t>(TK = SF * SV * TPR)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Vzestup TK vede k opačným dějům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891" y="1195883"/>
            <a:ext cx="5372099" cy="5547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827554" y="280360"/>
            <a:ext cx="7231095" cy="5796766"/>
            <a:chOff x="4827554" y="280360"/>
            <a:chExt cx="7231095" cy="5796766"/>
          </a:xfrm>
        </p:grpSpPr>
        <p:grpSp>
          <p:nvGrpSpPr>
            <p:cNvPr id="9" name="Skupina 8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9181476" y="2186427"/>
                <a:ext cx="114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5005958" y="840970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4701824" y="3939161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678615" y="4969024"/>
                <a:ext cx="22358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212724" y="3748649"/>
                <a:ext cx="1713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srdeční sympatikus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9457589" y="504889"/>
                <a:ext cx="1679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prodloužená mícha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439319" y="2449417"/>
                <a:ext cx="2110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parasympatická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327777" y="1668780"/>
                <a:ext cx="2222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400" dirty="0" err="1">
                    <a:latin typeface="Arial" pitchFamily="34" charset="0"/>
                    <a:cs typeface="Arial" pitchFamily="34" charset="0"/>
                  </a:rPr>
                  <a:t>glosopharingeus</a:t>
                </a:r>
                <a:endParaRPr lang="cs-CZ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411823" y="3616787"/>
                <a:ext cx="104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ovéPole 9"/>
            <p:cNvSpPr txBox="1"/>
            <p:nvPr/>
          </p:nvSpPr>
          <p:spPr>
            <a:xfrm>
              <a:off x="9194700" y="3045565"/>
              <a:ext cx="1956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eferentace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" name="Přímá spojnice 41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22151"/>
            <a:ext cx="6638751" cy="46017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Změny SF vázané na dýchání, nejedná se o poruchu rytmu jako takovou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Při nádechu dochází k zvýšení SF a ve výdechu k jejímu 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Nejvýraznější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Vymizí se zvýšením srdeční frekvence (stres, zátěž, vyšší věk, vyšší sympatická aktivita)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336971" y="1057084"/>
            <a:ext cx="4495801" cy="3144802"/>
            <a:chOff x="8512322" y="898708"/>
            <a:chExt cx="3701457" cy="2528890"/>
          </a:xfrm>
        </p:grpSpPr>
        <p:grpSp>
          <p:nvGrpSpPr>
            <p:cNvPr id="8" name="Skupina 7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4" name="Obrázek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5" name="Obrázek 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11" name="TextovéPole 10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EKG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TK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dýchání</a:t>
                </a: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10925662" y="2965933"/>
              <a:ext cx="1288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 </a:t>
              </a:r>
              <a:r>
                <a:rPr lang="en-US" dirty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11265"/>
            <a:ext cx="11388172" cy="45146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Mechanismy podílející se na vzniku RSA (není jasné, který je hlavní):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Baroreflex</a:t>
            </a:r>
            <a:r>
              <a:rPr lang="cs-CZ" dirty="0"/>
              <a:t>: v </a:t>
            </a:r>
            <a:r>
              <a:rPr lang="cs-CZ" dirty="0" err="1"/>
              <a:t>inspiriu</a:t>
            </a:r>
            <a:r>
              <a:rPr lang="cs-CZ" dirty="0"/>
              <a:t> – pokles </a:t>
            </a:r>
            <a:r>
              <a:rPr lang="cs-CZ" dirty="0" err="1"/>
              <a:t>intratorakálního</a:t>
            </a:r>
            <a:r>
              <a:rPr lang="cs-CZ" dirty="0"/>
              <a:t> tlaku → ↑plnění srdce (zvýšení tlakového gradientu) → ↑systolický výdej → ↑TK (TK = SF * SV * TPR) → zaznamenají baroreceptory → přes baroreflex (zpoždění cca 2 s) → ↓SF (projeví se až ve výdechu) → ↓TK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Centrální generátor</a:t>
            </a:r>
            <a:r>
              <a:rPr lang="cs-CZ" dirty="0"/>
              <a:t>: iradiace impulzů z respiračního do </a:t>
            </a:r>
            <a:r>
              <a:rPr lang="cs-CZ" dirty="0" err="1"/>
              <a:t>kardiomtorického</a:t>
            </a:r>
            <a:r>
              <a:rPr lang="cs-CZ" dirty="0"/>
              <a:t> centra v prodloužené míše</a:t>
            </a:r>
          </a:p>
          <a:p>
            <a:pPr lvl="1">
              <a:spcBef>
                <a:spcPts val="400"/>
              </a:spcBef>
            </a:pPr>
            <a:r>
              <a:rPr lang="cs-CZ" dirty="0" err="1"/>
              <a:t>Bainbridgeův</a:t>
            </a:r>
            <a:r>
              <a:rPr lang="cs-CZ" dirty="0"/>
              <a:t> reflex: zvýšení žilního návratu při nádechu – rozpětí síní – podráždění </a:t>
            </a:r>
            <a:r>
              <a:rPr lang="cs-CZ" dirty="0" err="1"/>
              <a:t>stretch</a:t>
            </a:r>
            <a:r>
              <a:rPr lang="cs-CZ" dirty="0"/>
              <a:t> receptorů – stimulace vagu – stimulace SA uzlu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Lokální zdroj – mechanické napínání SA uzlu v nádechu urychluje jeho depolarizaci (slabá RSA přítomná i u transplantovaného srdce)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Další: reflexy z plic ovlivňující aktivitu vagu, chemoreflex (oscilace pCO2, pO2, pH během dýchání)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71649" y="4321640"/>
            <a:ext cx="11482893" cy="2862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1310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 při změnách polohy těla</a:t>
            </a:r>
            <a:br>
              <a:rPr lang="cs-CZ" dirty="0"/>
            </a:br>
            <a:r>
              <a:rPr lang="cs-CZ" sz="3200" b="0" dirty="0"/>
              <a:t>(demonstrace funkce baroreflexu)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89313"/>
            <a:ext cx="11482893" cy="4757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Při změnách polohy těla v gravitačním poli dochází k změnám TK v závislosti na poloze vůči srdci (efekt hydrostatického tlaku). Změny TK v horní polovině těla jsou minimalizovány pomocí krátkodobé regulace TK (baroreflexu).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Klinostatická</a:t>
            </a:r>
            <a:r>
              <a:rPr lang="cs-CZ" sz="2400" dirty="0"/>
              <a:t> reakce – změna polohy ze stoje do lehu</a:t>
            </a:r>
            <a:br>
              <a:rPr lang="cs-CZ" sz="2400" dirty="0"/>
            </a:br>
            <a:r>
              <a:rPr lang="cs-CZ" sz="2000" dirty="0"/>
              <a:t>↑žilní návrat krve z dolní poloviny těla → ↑plnění srdce (</a:t>
            </a:r>
            <a:r>
              <a:rPr lang="cs-CZ" sz="2000" dirty="0" err="1"/>
              <a:t>preload</a:t>
            </a:r>
            <a:r>
              <a:rPr lang="cs-CZ" sz="2000" dirty="0"/>
              <a:t>) → ↑SV → ↑TK </a:t>
            </a:r>
            <a:br>
              <a:rPr lang="cs-CZ" sz="2000" dirty="0"/>
            </a:br>
            <a:r>
              <a:rPr lang="cs-CZ" sz="2000" dirty="0"/>
              <a:t>→ přes baroreflex  dojde k ↓SF a ↓TPR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Ortostatická reakce – změna polohy z lehu do stoje</a:t>
            </a:r>
            <a:br>
              <a:rPr lang="cs-CZ" sz="2400" dirty="0"/>
            </a:br>
            <a:r>
              <a:rPr lang="cs-CZ" sz="2000" dirty="0"/>
              <a:t>↓žilní návrat krve z dolní poloviny těla → ↓plnění srdce (</a:t>
            </a:r>
            <a:r>
              <a:rPr lang="cs-CZ" sz="2000" dirty="0" err="1"/>
              <a:t>preload</a:t>
            </a:r>
            <a:r>
              <a:rPr lang="cs-CZ" sz="2000" dirty="0"/>
              <a:t>) → ↓SV → ↓TK </a:t>
            </a:r>
            <a:br>
              <a:rPr lang="cs-CZ" sz="2000" dirty="0"/>
            </a:br>
            <a:r>
              <a:rPr lang="cs-CZ" sz="2000" dirty="0"/>
              <a:t>→ přes baroreflex  dojde k ↑SF a ↑TPR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Odpověď srdeční větvě baroreflexu je rychlejší ale méně účinná– SF roste během 1 s od poklesu TK, zabrání poklesu </a:t>
            </a:r>
            <a:r>
              <a:rPr lang="cs-CZ" sz="2000" dirty="0" err="1"/>
              <a:t>perfúze</a:t>
            </a:r>
            <a:r>
              <a:rPr lang="cs-CZ" sz="2000" dirty="0"/>
              <a:t> mozku v prvních sekundách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Periferní větev baroreflexu reaguje pomaleji ale je účinnější – TPR roste po cca 6 s, stabilizuje TK po další čas stání → v průběhu stání SF klesá na klidovou </a:t>
            </a:r>
            <a:r>
              <a:rPr lang="cs-CZ" sz="2400" dirty="0"/>
              <a:t>hodnotu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145429" cy="451576"/>
          </a:xfrm>
        </p:spPr>
        <p:txBody>
          <a:bodyPr/>
          <a:lstStyle/>
          <a:p>
            <a:r>
              <a:rPr lang="cs-CZ" dirty="0"/>
              <a:t>Změny tepové frekvence </a:t>
            </a:r>
            <a:r>
              <a:rPr lang="cs-CZ" sz="3600" dirty="0"/>
              <a:t>vlivem pracovní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2143" y="1135063"/>
            <a:ext cx="1182188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Pracující sval má zvýšené metabolické nároky – dochází k zvýšenému prokrvení (metabolická autoregulace krevního průtoku)</a:t>
            </a:r>
          </a:p>
          <a:p>
            <a:pPr>
              <a:lnSpc>
                <a:spcPct val="100000"/>
              </a:lnSpc>
            </a:pPr>
            <a:r>
              <a:rPr lang="cs-CZ" dirty="0"/>
              <a:t>Fyzická práce zvyšuje aktivitu sympatiku („</a:t>
            </a:r>
            <a:r>
              <a:rPr lang="cs-CZ" dirty="0" err="1"/>
              <a:t>ergotropní</a:t>
            </a:r>
            <a:r>
              <a:rPr lang="cs-CZ" dirty="0"/>
              <a:t> systém“) </a:t>
            </a:r>
            <a:r>
              <a:rPr lang="cs-CZ" sz="2400" dirty="0"/>
              <a:t>- anticipace</a:t>
            </a:r>
          </a:p>
          <a:p>
            <a:pPr lvl="1"/>
            <a:r>
              <a:rPr lang="cs-CZ" dirty="0"/>
              <a:t>Dochází ke kompenzační vazokonstrikci v cévách tkání, které zrovna nejsou metabolicky zatíženy (GIT, kůže). To zabezpečí redistribuci krve.</a:t>
            </a:r>
          </a:p>
          <a:p>
            <a:pPr>
              <a:lnSpc>
                <a:spcPct val="100000"/>
              </a:lnSpc>
            </a:pPr>
            <a:r>
              <a:rPr lang="cs-CZ" dirty="0"/>
              <a:t>To vše ovlivní srdeční činnost:</a:t>
            </a:r>
          </a:p>
          <a:p>
            <a:pPr lvl="1"/>
            <a:r>
              <a:rPr lang="cs-CZ" dirty="0"/>
              <a:t>Vazodilatace ve svalech → ↓TPR → ↓TK → baroreflex → ↑SF</a:t>
            </a:r>
          </a:p>
          <a:p>
            <a:pPr lvl="1"/>
            <a:r>
              <a:rPr lang="cs-CZ" dirty="0"/>
              <a:t>Sympatikus (může být aktivován přímo prací svalů): ↑SF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Sportovní srdce – adaptace na dlouhodobou zátěž – nižší klidová SF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Srdeční ozvy</a:t>
            </a:r>
          </a:p>
        </p:txBody>
      </p:sp>
    </p:spTree>
    <p:extLst>
      <p:ext uri="{BB962C8B-B14F-4D97-AF65-F5344CB8AC3E}">
        <p14:creationId xmlns:p14="http://schemas.microsoft.com/office/powerpoint/2010/main" val="1803351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Ozva I</a:t>
            </a:r>
            <a:r>
              <a:rPr lang="cs-CZ" dirty="0"/>
              <a:t>: uzavření chlopní síňokomorových chlopní – začátek systoly</a:t>
            </a:r>
          </a:p>
          <a:p>
            <a:pPr lvl="1"/>
            <a:r>
              <a:rPr lang="cs-CZ" dirty="0"/>
              <a:t>Ukončuje plnící fázi diastoly a začíná </a:t>
            </a:r>
            <a:r>
              <a:rPr lang="cs-CZ" dirty="0" err="1"/>
              <a:t>izovolumickou</a:t>
            </a:r>
            <a:r>
              <a:rPr lang="cs-CZ" dirty="0"/>
              <a:t> kontrakci</a:t>
            </a:r>
          </a:p>
          <a:p>
            <a:pPr>
              <a:lnSpc>
                <a:spcPct val="100000"/>
              </a:lnSpc>
            </a:pPr>
            <a:r>
              <a:rPr lang="cs-CZ" b="1" dirty="0"/>
              <a:t>Ozva II: </a:t>
            </a:r>
            <a:r>
              <a:rPr lang="cs-CZ" dirty="0"/>
              <a:t>uzavření aortální a pulmonální chlopně – začátek diastoly</a:t>
            </a:r>
          </a:p>
          <a:p>
            <a:pPr lvl="1"/>
            <a:r>
              <a:rPr lang="cs-CZ" dirty="0"/>
              <a:t>Ukončuje ejekční fázi systoly a začíná </a:t>
            </a:r>
            <a:r>
              <a:rPr lang="cs-CZ" dirty="0" err="1"/>
              <a:t>izovolumickou</a:t>
            </a:r>
            <a:r>
              <a:rPr lang="cs-CZ" dirty="0"/>
              <a:t> relaxaci</a:t>
            </a:r>
          </a:p>
          <a:p>
            <a:pPr>
              <a:lnSpc>
                <a:spcPct val="100000"/>
              </a:lnSpc>
            </a:pPr>
            <a:r>
              <a:rPr lang="cs-CZ" dirty="0"/>
              <a:t>Ozva III: slabší, méně slyšitelná, fyziologická jen u dětí a sportovců, jinak patologická</a:t>
            </a:r>
          </a:p>
          <a:p>
            <a:pPr lvl="1"/>
            <a:r>
              <a:rPr lang="cs-CZ" dirty="0"/>
              <a:t>Začátek rychlého plnění komor v diastole</a:t>
            </a:r>
          </a:p>
          <a:p>
            <a:pPr>
              <a:lnSpc>
                <a:spcPct val="100000"/>
              </a:lnSpc>
            </a:pPr>
            <a:r>
              <a:rPr lang="cs-CZ" dirty="0"/>
              <a:t>Ozva IV: slabá, patologická</a:t>
            </a:r>
          </a:p>
          <a:p>
            <a:pPr lvl="1"/>
            <a:r>
              <a:rPr lang="cs-CZ" dirty="0"/>
              <a:t>Způsobená systolou síní</a:t>
            </a:r>
          </a:p>
        </p:txBody>
      </p:sp>
      <p:sp>
        <p:nvSpPr>
          <p:cNvPr id="6" name="Volný tvar 5"/>
          <p:cNvSpPr/>
          <p:nvPr/>
        </p:nvSpPr>
        <p:spPr>
          <a:xfrm>
            <a:off x="1786330" y="4956734"/>
            <a:ext cx="6938457" cy="979244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034453" y="4553648"/>
            <a:ext cx="65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25098" y="495673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IV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992964" y="458591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12625" y="473831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III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30797" y="49807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9A089A"/>
                </a:solidFill>
              </a:rPr>
              <a:t>fonokardiogram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3034453" y="6007984"/>
            <a:ext cx="234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673377" y="5575178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systola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5338709" y="5537279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407901" y="6003469"/>
            <a:ext cx="316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843967" y="6001485"/>
            <a:ext cx="1152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005542" y="5557450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diastola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660183" y="5571621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diastola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Křivka arteriálního krevního tlaku v průběhu tepového cyklu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34886"/>
            <a:ext cx="11482893" cy="48441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Krevní tlak (TK): tlak krve na stěnu cévy </a:t>
            </a:r>
            <a:br>
              <a:rPr lang="cs-CZ" sz="2400" b="1" dirty="0"/>
            </a:br>
            <a:r>
              <a:rPr lang="cs-CZ" sz="2000" dirty="0"/>
              <a:t>(arteriální TK:  část energie systoly přeměněná na boční tlak působící na cévní stěnu)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Střední TK :</a:t>
            </a:r>
            <a:r>
              <a:rPr lang="cs-CZ" sz="2400" dirty="0"/>
              <a:t> průměrná hodnota krevního tlaku v průběhu jednoho tepového cyklu </a:t>
            </a:r>
            <a:r>
              <a:rPr lang="cs-CZ" sz="2000" dirty="0"/>
              <a:t>(integrál tlakové křivky; </a:t>
            </a:r>
            <a:r>
              <a:rPr lang="cs-CZ" sz="2000" b="1" dirty="0"/>
              <a:t>plocha nad </a:t>
            </a:r>
            <a:r>
              <a:rPr lang="cs-CZ" sz="2000" b="1" dirty="0" err="1"/>
              <a:t>stTK</a:t>
            </a:r>
            <a:r>
              <a:rPr lang="cs-CZ" sz="2000" b="1" dirty="0"/>
              <a:t> = plocha pod </a:t>
            </a:r>
            <a:r>
              <a:rPr lang="cs-CZ" sz="2000" b="1" dirty="0" err="1"/>
              <a:t>stTK</a:t>
            </a:r>
            <a:r>
              <a:rPr lang="cs-CZ" sz="2000" b="1" dirty="0"/>
              <a:t> </a:t>
            </a:r>
            <a:r>
              <a:rPr lang="cs-CZ" sz="2000" dirty="0"/>
              <a:t>– viz křivka)</a:t>
            </a:r>
            <a:br>
              <a:rPr lang="cs-CZ" sz="2000" dirty="0"/>
            </a:br>
            <a:r>
              <a:rPr lang="cs-CZ" sz="2000" dirty="0"/>
              <a:t>(</a:t>
            </a:r>
            <a:r>
              <a:rPr lang="cs-CZ" sz="2000" dirty="0" err="1"/>
              <a:t>stTK</a:t>
            </a:r>
            <a:r>
              <a:rPr lang="cs-CZ" sz="2000" dirty="0"/>
              <a:t> je dopočítávaná veličina, nejedná se o aritmetický průměr hodnot systolického (STK) a diastolického (DTK) tlaku, protože čas trvání systoly a diastoly v průběhu srdečního cyklu se liší)</a:t>
            </a:r>
            <a:br>
              <a:rPr lang="cs-CZ" sz="2000" dirty="0"/>
            </a:br>
            <a:r>
              <a:rPr lang="cs-CZ" sz="2000" dirty="0"/>
              <a:t>PTK = STK – DTK; </a:t>
            </a:r>
            <a:r>
              <a:rPr lang="cs-CZ" sz="2000" dirty="0" err="1"/>
              <a:t>stTK</a:t>
            </a:r>
            <a:r>
              <a:rPr lang="cs-CZ" sz="2000" dirty="0"/>
              <a:t> </a:t>
            </a:r>
            <a:r>
              <a:rPr lang="cs-CZ" sz="2000" dirty="0">
                <a:latin typeface="Arial"/>
                <a:cs typeface="Arial"/>
              </a:rPr>
              <a:t>≈ </a:t>
            </a:r>
            <a:r>
              <a:rPr lang="cs-CZ" sz="2000" dirty="0"/>
              <a:t>DTK + 1/3 PTK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Definice: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STK (systolický TK)</a:t>
            </a:r>
            <a:br>
              <a:rPr lang="cs-CZ" sz="2000" dirty="0"/>
            </a:br>
            <a:r>
              <a:rPr lang="cs-CZ" sz="2000" dirty="0"/>
              <a:t>nejvyšší krevní tlak v průběhu tepového cyklu</a:t>
            </a:r>
            <a:endParaRPr lang="cs-CZ" sz="1100" dirty="0"/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DTK (diastolický TK)</a:t>
            </a:r>
            <a:br>
              <a:rPr lang="cs-CZ" sz="2000" b="1" dirty="0"/>
            </a:br>
            <a:r>
              <a:rPr lang="cs-CZ" sz="2000" dirty="0"/>
              <a:t>nejnižší krevní tlak v průběhu tepového cyklu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dirty="0"/>
              <a:t>Pozor: hodnoty STK a DTK se liší v jednotlivých </a:t>
            </a:r>
            <a:br>
              <a:rPr lang="cs-CZ" sz="2000" dirty="0"/>
            </a:br>
            <a:r>
              <a:rPr lang="cs-CZ" sz="2000" dirty="0"/>
              <a:t>částech srdce a cévního systému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2" name="Skupina 61"/>
          <p:cNvGrpSpPr/>
          <p:nvPr/>
        </p:nvGrpSpPr>
        <p:grpSpPr>
          <a:xfrm>
            <a:off x="6831527" y="3741690"/>
            <a:ext cx="4557580" cy="2661459"/>
            <a:chOff x="6831527" y="3741690"/>
            <a:chExt cx="4557580" cy="2661459"/>
          </a:xfrm>
        </p:grpSpPr>
        <p:sp>
          <p:nvSpPr>
            <p:cNvPr id="7" name="TextovéPole 6"/>
            <p:cNvSpPr txBox="1"/>
            <p:nvPr/>
          </p:nvSpPr>
          <p:spPr>
            <a:xfrm>
              <a:off x="6892803" y="3741690"/>
              <a:ext cx="77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STK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6868614" y="5601246"/>
              <a:ext cx="78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DTK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831527" y="5079535"/>
              <a:ext cx="871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err="1"/>
                <a:t>stTK</a:t>
              </a:r>
              <a:endParaRPr lang="cs-CZ" sz="1800" b="1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7441788" y="6033817"/>
              <a:ext cx="2686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délka tepového cyklu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9642118" y="4780081"/>
              <a:ext cx="109384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PTK</a:t>
              </a:r>
            </a:p>
            <a:p>
              <a:r>
                <a:rPr lang="cs-CZ" sz="1800" dirty="0"/>
                <a:t>pulzový krevní tlak</a:t>
              </a:r>
            </a:p>
          </p:txBody>
        </p:sp>
        <p:grpSp>
          <p:nvGrpSpPr>
            <p:cNvPr id="51" name="Skupina 50"/>
            <p:cNvGrpSpPr>
              <a:grpSpLocks/>
            </p:cNvGrpSpPr>
            <p:nvPr/>
          </p:nvGrpSpPr>
          <p:grpSpPr>
            <a:xfrm>
              <a:off x="7477594" y="4001967"/>
              <a:ext cx="3911513" cy="1882060"/>
              <a:chOff x="3752551" y="3029107"/>
              <a:chExt cx="6247182" cy="2225545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3985054" y="3031558"/>
                <a:ext cx="3017542" cy="2212946"/>
                <a:chOff x="3985054" y="3031558"/>
                <a:chExt cx="3017542" cy="2212946"/>
              </a:xfrm>
            </p:grpSpPr>
            <p:sp>
              <p:nvSpPr>
                <p:cNvPr id="59" name="Volný tvar 58"/>
                <p:cNvSpPr/>
                <p:nvPr/>
              </p:nvSpPr>
              <p:spPr>
                <a:xfrm>
                  <a:off x="3985054" y="3031558"/>
                  <a:ext cx="3017542" cy="2212946"/>
                </a:xfrm>
                <a:custGeom>
                  <a:avLst/>
                  <a:gdLst>
                    <a:gd name="connsiteX0" fmla="*/ 36423 w 2376852"/>
                    <a:gd name="connsiteY0" fmla="*/ 2118438 h 2118438"/>
                    <a:gd name="connsiteX1" fmla="*/ 79966 w 2376852"/>
                    <a:gd name="connsiteY1" fmla="*/ 39266 h 2118438"/>
                    <a:gd name="connsiteX2" fmla="*/ 743994 w 2376852"/>
                    <a:gd name="connsiteY2" fmla="*/ 746838 h 2118438"/>
                    <a:gd name="connsiteX3" fmla="*/ 743994 w 2376852"/>
                    <a:gd name="connsiteY3" fmla="*/ 616209 h 2118438"/>
                    <a:gd name="connsiteX4" fmla="*/ 1277394 w 2376852"/>
                    <a:gd name="connsiteY4" fmla="*/ 1138723 h 2118438"/>
                    <a:gd name="connsiteX5" fmla="*/ 2376852 w 2376852"/>
                    <a:gd name="connsiteY5" fmla="*/ 1530609 h 2118438"/>
                    <a:gd name="connsiteX0" fmla="*/ 9806 w 2479981"/>
                    <a:gd name="connsiteY0" fmla="*/ 2105513 h 2105513"/>
                    <a:gd name="connsiteX1" fmla="*/ 183095 w 2479981"/>
                    <a:gd name="connsiteY1" fmla="*/ 38698 h 2105513"/>
                    <a:gd name="connsiteX2" fmla="*/ 847123 w 2479981"/>
                    <a:gd name="connsiteY2" fmla="*/ 746270 h 2105513"/>
                    <a:gd name="connsiteX3" fmla="*/ 847123 w 2479981"/>
                    <a:gd name="connsiteY3" fmla="*/ 615641 h 2105513"/>
                    <a:gd name="connsiteX4" fmla="*/ 1380523 w 2479981"/>
                    <a:gd name="connsiteY4" fmla="*/ 1138155 h 2105513"/>
                    <a:gd name="connsiteX5" fmla="*/ 2479981 w 2479981"/>
                    <a:gd name="connsiteY5" fmla="*/ 1530041 h 2105513"/>
                    <a:gd name="connsiteX0" fmla="*/ 0 w 2470175"/>
                    <a:gd name="connsiteY0" fmla="*/ 2105513 h 2105513"/>
                    <a:gd name="connsiteX1" fmla="*/ 173289 w 2470175"/>
                    <a:gd name="connsiteY1" fmla="*/ 38698 h 2105513"/>
                    <a:gd name="connsiteX2" fmla="*/ 837317 w 2470175"/>
                    <a:gd name="connsiteY2" fmla="*/ 746270 h 2105513"/>
                    <a:gd name="connsiteX3" fmla="*/ 837317 w 2470175"/>
                    <a:gd name="connsiteY3" fmla="*/ 615641 h 2105513"/>
                    <a:gd name="connsiteX4" fmla="*/ 1370717 w 2470175"/>
                    <a:gd name="connsiteY4" fmla="*/ 1138155 h 2105513"/>
                    <a:gd name="connsiteX5" fmla="*/ 2470175 w 2470175"/>
                    <a:gd name="connsiteY5" fmla="*/ 1530041 h 2105513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837317 w 2470175"/>
                    <a:gd name="connsiteY4" fmla="*/ 694722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923814 w 2470175"/>
                    <a:gd name="connsiteY4" fmla="*/ 707079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3186 h 2183186"/>
                    <a:gd name="connsiteX1" fmla="*/ 173289 w 2470175"/>
                    <a:gd name="connsiteY1" fmla="*/ 116371 h 2183186"/>
                    <a:gd name="connsiteX2" fmla="*/ 562233 w 2470175"/>
                    <a:gd name="connsiteY2" fmla="*/ 314374 h 2183186"/>
                    <a:gd name="connsiteX3" fmla="*/ 821725 w 2470175"/>
                    <a:gd name="connsiteY3" fmla="*/ 814823 h 2183186"/>
                    <a:gd name="connsiteX4" fmla="*/ 837317 w 2470175"/>
                    <a:gd name="connsiteY4" fmla="*/ 823943 h 2183186"/>
                    <a:gd name="connsiteX5" fmla="*/ 923814 w 2470175"/>
                    <a:gd name="connsiteY5" fmla="*/ 705671 h 2183186"/>
                    <a:gd name="connsiteX6" fmla="*/ 1370717 w 2470175"/>
                    <a:gd name="connsiteY6" fmla="*/ 1215828 h 2183186"/>
                    <a:gd name="connsiteX7" fmla="*/ 2470175 w 2470175"/>
                    <a:gd name="connsiteY7" fmla="*/ 1607714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370717 w 2976802"/>
                    <a:gd name="connsiteY6" fmla="*/ 1215828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60028 w 2976802"/>
                    <a:gd name="connsiteY5" fmla="*/ 750939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693399 w 2976802"/>
                    <a:gd name="connsiteY6" fmla="*/ 1418976 h 2192112"/>
                    <a:gd name="connsiteX7" fmla="*/ 2976802 w 2976802"/>
                    <a:gd name="connsiteY7" fmla="*/ 2086197 h 2192112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73730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1005827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7542" h="2212946">
                      <a:moveTo>
                        <a:pt x="0" y="2192112"/>
                      </a:moveTo>
                      <a:cubicBezTo>
                        <a:pt x="67839" y="1266826"/>
                        <a:pt x="83356" y="439029"/>
                        <a:pt x="173289" y="125297"/>
                      </a:cubicBezTo>
                      <a:cubicBezTo>
                        <a:pt x="263222" y="-188435"/>
                        <a:pt x="448196" y="168833"/>
                        <a:pt x="539599" y="309720"/>
                      </a:cubicBezTo>
                      <a:cubicBezTo>
                        <a:pt x="649108" y="500402"/>
                        <a:pt x="723066" y="672429"/>
                        <a:pt x="768913" y="757357"/>
                      </a:cubicBezTo>
                      <a:cubicBezTo>
                        <a:pt x="814760" y="842285"/>
                        <a:pt x="927063" y="992722"/>
                        <a:pt x="1005827" y="1035529"/>
                      </a:cubicBezTo>
                      <a:cubicBezTo>
                        <a:pt x="1084591" y="1078337"/>
                        <a:pt x="1126901" y="950294"/>
                        <a:pt x="1241496" y="1014202"/>
                      </a:cubicBezTo>
                      <a:cubicBezTo>
                        <a:pt x="1356091" y="1078110"/>
                        <a:pt x="1397391" y="1219185"/>
                        <a:pt x="1693399" y="1418976"/>
                      </a:cubicBezTo>
                      <a:cubicBezTo>
                        <a:pt x="1989407" y="1618767"/>
                        <a:pt x="2831569" y="2135003"/>
                        <a:pt x="3017542" y="221294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992475" y="4574832"/>
                  <a:ext cx="3001424" cy="667123"/>
                </a:xfrm>
                <a:custGeom>
                  <a:avLst/>
                  <a:gdLst>
                    <a:gd name="connsiteX0" fmla="*/ 119660 w 1023605"/>
                    <a:gd name="connsiteY0" fmla="*/ 48793 h 845513"/>
                    <a:gd name="connsiteX1" fmla="*/ 83446 w 1023605"/>
                    <a:gd name="connsiteY1" fmla="*/ 759491 h 845513"/>
                    <a:gd name="connsiteX2" fmla="*/ 984266 w 1023605"/>
                    <a:gd name="connsiteY2" fmla="*/ 764017 h 845513"/>
                    <a:gd name="connsiteX3" fmla="*/ 789616 w 1023605"/>
                    <a:gd name="connsiteY3" fmla="*/ 134801 h 845513"/>
                    <a:gd name="connsiteX4" fmla="*/ 119660 w 1023605"/>
                    <a:gd name="connsiteY4" fmla="*/ 48793 h 845513"/>
                    <a:gd name="connsiteX0" fmla="*/ 293341 w 1197286"/>
                    <a:gd name="connsiteY0" fmla="*/ 49128 h 848192"/>
                    <a:gd name="connsiteX1" fmla="*/ 44371 w 1197286"/>
                    <a:gd name="connsiteY1" fmla="*/ 764353 h 848192"/>
                    <a:gd name="connsiteX2" fmla="*/ 1157947 w 1197286"/>
                    <a:gd name="connsiteY2" fmla="*/ 764352 h 848192"/>
                    <a:gd name="connsiteX3" fmla="*/ 963297 w 1197286"/>
                    <a:gd name="connsiteY3" fmla="*/ 135136 h 848192"/>
                    <a:gd name="connsiteX4" fmla="*/ 293341 w 1197286"/>
                    <a:gd name="connsiteY4" fmla="*/ 49128 h 848192"/>
                    <a:gd name="connsiteX0" fmla="*/ 160813 w 1254921"/>
                    <a:gd name="connsiteY0" fmla="*/ 69502 h 801145"/>
                    <a:gd name="connsiteX1" fmla="*/ 97439 w 1254921"/>
                    <a:gd name="connsiteY1" fmla="*/ 721353 h 801145"/>
                    <a:gd name="connsiteX2" fmla="*/ 1211015 w 1254921"/>
                    <a:gd name="connsiteY2" fmla="*/ 721352 h 801145"/>
                    <a:gd name="connsiteX3" fmla="*/ 1016365 w 1254921"/>
                    <a:gd name="connsiteY3" fmla="*/ 92136 h 801145"/>
                    <a:gd name="connsiteX4" fmla="*/ 160813 w 1254921"/>
                    <a:gd name="connsiteY4" fmla="*/ 69502 h 801145"/>
                    <a:gd name="connsiteX0" fmla="*/ 215334 w 2063717"/>
                    <a:gd name="connsiteY0" fmla="*/ 69502 h 801145"/>
                    <a:gd name="connsiteX1" fmla="*/ 151960 w 2063717"/>
                    <a:gd name="connsiteY1" fmla="*/ 721353 h 801145"/>
                    <a:gd name="connsiteX2" fmla="*/ 1265536 w 2063717"/>
                    <a:gd name="connsiteY2" fmla="*/ 721352 h 801145"/>
                    <a:gd name="connsiteX3" fmla="*/ 2039607 w 2063717"/>
                    <a:gd name="connsiteY3" fmla="*/ 92136 h 801145"/>
                    <a:gd name="connsiteX4" fmla="*/ 215334 w 2063717"/>
                    <a:gd name="connsiteY4" fmla="*/ 69502 h 801145"/>
                    <a:gd name="connsiteX0" fmla="*/ 215334 w 3149973"/>
                    <a:gd name="connsiteY0" fmla="*/ 70009 h 781402"/>
                    <a:gd name="connsiteX1" fmla="*/ 151960 w 3149973"/>
                    <a:gd name="connsiteY1" fmla="*/ 721860 h 781402"/>
                    <a:gd name="connsiteX2" fmla="*/ 1265536 w 3149973"/>
                    <a:gd name="connsiteY2" fmla="*/ 721859 h 781402"/>
                    <a:gd name="connsiteX3" fmla="*/ 3135076 w 3149973"/>
                    <a:gd name="connsiteY3" fmla="*/ 730914 h 781402"/>
                    <a:gd name="connsiteX4" fmla="*/ 2039607 w 3149973"/>
                    <a:gd name="connsiteY4" fmla="*/ 92643 h 781402"/>
                    <a:gd name="connsiteX5" fmla="*/ 215334 w 3149973"/>
                    <a:gd name="connsiteY5" fmla="*/ 70009 h 781402"/>
                    <a:gd name="connsiteX0" fmla="*/ 215334 w 3148354"/>
                    <a:gd name="connsiteY0" fmla="*/ 43366 h 754759"/>
                    <a:gd name="connsiteX1" fmla="*/ 151960 w 3148354"/>
                    <a:gd name="connsiteY1" fmla="*/ 695217 h 754759"/>
                    <a:gd name="connsiteX2" fmla="*/ 1265536 w 3148354"/>
                    <a:gd name="connsiteY2" fmla="*/ 695216 h 754759"/>
                    <a:gd name="connsiteX3" fmla="*/ 3135076 w 3148354"/>
                    <a:gd name="connsiteY3" fmla="*/ 704271 h 754759"/>
                    <a:gd name="connsiteX4" fmla="*/ 2089401 w 3148354"/>
                    <a:gd name="connsiteY4" fmla="*/ 106742 h 754759"/>
                    <a:gd name="connsiteX5" fmla="*/ 2039607 w 3148354"/>
                    <a:gd name="connsiteY5" fmla="*/ 66000 h 754759"/>
                    <a:gd name="connsiteX6" fmla="*/ 215334 w 3148354"/>
                    <a:gd name="connsiteY6" fmla="*/ 43366 h 754759"/>
                    <a:gd name="connsiteX0" fmla="*/ 215334 w 3286863"/>
                    <a:gd name="connsiteY0" fmla="*/ 43366 h 754759"/>
                    <a:gd name="connsiteX1" fmla="*/ 151960 w 3286863"/>
                    <a:gd name="connsiteY1" fmla="*/ 695217 h 754759"/>
                    <a:gd name="connsiteX2" fmla="*/ 1265536 w 3286863"/>
                    <a:gd name="connsiteY2" fmla="*/ 695216 h 754759"/>
                    <a:gd name="connsiteX3" fmla="*/ 3135076 w 3286863"/>
                    <a:gd name="connsiteY3" fmla="*/ 704271 h 754759"/>
                    <a:gd name="connsiteX4" fmla="*/ 3040015 w 3286863"/>
                    <a:gd name="connsiteY4" fmla="*/ 649950 h 754759"/>
                    <a:gd name="connsiteX5" fmla="*/ 2089401 w 3286863"/>
                    <a:gd name="connsiteY5" fmla="*/ 106742 h 754759"/>
                    <a:gd name="connsiteX6" fmla="*/ 2039607 w 3286863"/>
                    <a:gd name="connsiteY6" fmla="*/ 66000 h 754759"/>
                    <a:gd name="connsiteX7" fmla="*/ 215334 w 3286863"/>
                    <a:gd name="connsiteY7" fmla="*/ 43366 h 754759"/>
                    <a:gd name="connsiteX0" fmla="*/ 160047 w 3231576"/>
                    <a:gd name="connsiteY0" fmla="*/ 43366 h 748293"/>
                    <a:gd name="connsiteX1" fmla="*/ 96673 w 3231576"/>
                    <a:gd name="connsiteY1" fmla="*/ 695217 h 748293"/>
                    <a:gd name="connsiteX2" fmla="*/ 196260 w 3231576"/>
                    <a:gd name="connsiteY2" fmla="*/ 708797 h 748293"/>
                    <a:gd name="connsiteX3" fmla="*/ 1210249 w 3231576"/>
                    <a:gd name="connsiteY3" fmla="*/ 695216 h 748293"/>
                    <a:gd name="connsiteX4" fmla="*/ 3079789 w 3231576"/>
                    <a:gd name="connsiteY4" fmla="*/ 704271 h 748293"/>
                    <a:gd name="connsiteX5" fmla="*/ 2984728 w 3231576"/>
                    <a:gd name="connsiteY5" fmla="*/ 649950 h 748293"/>
                    <a:gd name="connsiteX6" fmla="*/ 2034114 w 3231576"/>
                    <a:gd name="connsiteY6" fmla="*/ 106742 h 748293"/>
                    <a:gd name="connsiteX7" fmla="*/ 1984320 w 3231576"/>
                    <a:gd name="connsiteY7" fmla="*/ 66000 h 748293"/>
                    <a:gd name="connsiteX8" fmla="*/ 160047 w 3231576"/>
                    <a:gd name="connsiteY8" fmla="*/ 43366 h 748293"/>
                    <a:gd name="connsiteX0" fmla="*/ 142024 w 3213553"/>
                    <a:gd name="connsiteY0" fmla="*/ 25992 h 728586"/>
                    <a:gd name="connsiteX1" fmla="*/ 114862 w 3213553"/>
                    <a:gd name="connsiteY1" fmla="*/ 57681 h 728586"/>
                    <a:gd name="connsiteX2" fmla="*/ 78650 w 3213553"/>
                    <a:gd name="connsiteY2" fmla="*/ 677843 h 728586"/>
                    <a:gd name="connsiteX3" fmla="*/ 178237 w 3213553"/>
                    <a:gd name="connsiteY3" fmla="*/ 691423 h 728586"/>
                    <a:gd name="connsiteX4" fmla="*/ 1192226 w 3213553"/>
                    <a:gd name="connsiteY4" fmla="*/ 677842 h 728586"/>
                    <a:gd name="connsiteX5" fmla="*/ 3061766 w 3213553"/>
                    <a:gd name="connsiteY5" fmla="*/ 686897 h 728586"/>
                    <a:gd name="connsiteX6" fmla="*/ 2966705 w 3213553"/>
                    <a:gd name="connsiteY6" fmla="*/ 632576 h 728586"/>
                    <a:gd name="connsiteX7" fmla="*/ 2016091 w 3213553"/>
                    <a:gd name="connsiteY7" fmla="*/ 89368 h 728586"/>
                    <a:gd name="connsiteX8" fmla="*/ 1966297 w 3213553"/>
                    <a:gd name="connsiteY8" fmla="*/ 48626 h 728586"/>
                    <a:gd name="connsiteX9" fmla="*/ 142024 w 3213553"/>
                    <a:gd name="connsiteY9" fmla="*/ 25992 h 728586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1692 h 704286"/>
                    <a:gd name="connsiteX1" fmla="*/ 52062 w 3150753"/>
                    <a:gd name="connsiteY1" fmla="*/ 33381 h 704286"/>
                    <a:gd name="connsiteX2" fmla="*/ 15850 w 3150753"/>
                    <a:gd name="connsiteY2" fmla="*/ 653543 h 704286"/>
                    <a:gd name="connsiteX3" fmla="*/ 115437 w 3150753"/>
                    <a:gd name="connsiteY3" fmla="*/ 667123 h 704286"/>
                    <a:gd name="connsiteX4" fmla="*/ 1129426 w 3150753"/>
                    <a:gd name="connsiteY4" fmla="*/ 653542 h 704286"/>
                    <a:gd name="connsiteX5" fmla="*/ 2998966 w 3150753"/>
                    <a:gd name="connsiteY5" fmla="*/ 662597 h 704286"/>
                    <a:gd name="connsiteX6" fmla="*/ 2903905 w 3150753"/>
                    <a:gd name="connsiteY6" fmla="*/ 608276 h 704286"/>
                    <a:gd name="connsiteX7" fmla="*/ 1953291 w 3150753"/>
                    <a:gd name="connsiteY7" fmla="*/ 65068 h 704286"/>
                    <a:gd name="connsiteX8" fmla="*/ 1903497 w 3150753"/>
                    <a:gd name="connsiteY8" fmla="*/ 24326 h 704286"/>
                    <a:gd name="connsiteX9" fmla="*/ 79224 w 3150753"/>
                    <a:gd name="connsiteY9" fmla="*/ 1692 h 704286"/>
                    <a:gd name="connsiteX0" fmla="*/ 64870 w 3136399"/>
                    <a:gd name="connsiteY0" fmla="*/ 1692 h 702712"/>
                    <a:gd name="connsiteX1" fmla="*/ 37708 w 3136399"/>
                    <a:gd name="connsiteY1" fmla="*/ 33381 h 702712"/>
                    <a:gd name="connsiteX2" fmla="*/ 1496 w 3136399"/>
                    <a:gd name="connsiteY2" fmla="*/ 653543 h 702712"/>
                    <a:gd name="connsiteX3" fmla="*/ 101083 w 3136399"/>
                    <a:gd name="connsiteY3" fmla="*/ 667123 h 702712"/>
                    <a:gd name="connsiteX4" fmla="*/ 1115072 w 3136399"/>
                    <a:gd name="connsiteY4" fmla="*/ 653542 h 702712"/>
                    <a:gd name="connsiteX5" fmla="*/ 2984612 w 3136399"/>
                    <a:gd name="connsiteY5" fmla="*/ 662597 h 702712"/>
                    <a:gd name="connsiteX6" fmla="*/ 2889551 w 3136399"/>
                    <a:gd name="connsiteY6" fmla="*/ 608276 h 702712"/>
                    <a:gd name="connsiteX7" fmla="*/ 1938937 w 3136399"/>
                    <a:gd name="connsiteY7" fmla="*/ 65068 h 702712"/>
                    <a:gd name="connsiteX8" fmla="*/ 1889143 w 3136399"/>
                    <a:gd name="connsiteY8" fmla="*/ 24326 h 702712"/>
                    <a:gd name="connsiteX9" fmla="*/ 64870 w 3136399"/>
                    <a:gd name="connsiteY9" fmla="*/ 1692 h 702712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024975"/>
                    <a:gd name="connsiteY0" fmla="*/ 1692 h 673405"/>
                    <a:gd name="connsiteX1" fmla="*/ 36317 w 3024975"/>
                    <a:gd name="connsiteY1" fmla="*/ 33381 h 673405"/>
                    <a:gd name="connsiteX2" fmla="*/ 105 w 3024975"/>
                    <a:gd name="connsiteY2" fmla="*/ 653543 h 673405"/>
                    <a:gd name="connsiteX3" fmla="*/ 99692 w 3024975"/>
                    <a:gd name="connsiteY3" fmla="*/ 667123 h 673405"/>
                    <a:gd name="connsiteX4" fmla="*/ 1113681 w 3024975"/>
                    <a:gd name="connsiteY4" fmla="*/ 653542 h 673405"/>
                    <a:gd name="connsiteX5" fmla="*/ 2983221 w 3024975"/>
                    <a:gd name="connsiteY5" fmla="*/ 662597 h 673405"/>
                    <a:gd name="connsiteX6" fmla="*/ 2888160 w 3024975"/>
                    <a:gd name="connsiteY6" fmla="*/ 608276 h 673405"/>
                    <a:gd name="connsiteX7" fmla="*/ 1966121 w 3024975"/>
                    <a:gd name="connsiteY7" fmla="*/ 61893 h 673405"/>
                    <a:gd name="connsiteX8" fmla="*/ 1887752 w 3024975"/>
                    <a:gd name="connsiteY8" fmla="*/ 24326 h 673405"/>
                    <a:gd name="connsiteX9" fmla="*/ 63479 w 3024975"/>
                    <a:gd name="connsiteY9" fmla="*/ 1692 h 673405"/>
                    <a:gd name="connsiteX0" fmla="*/ 63479 w 3001424"/>
                    <a:gd name="connsiteY0" fmla="*/ 1692 h 667123"/>
                    <a:gd name="connsiteX1" fmla="*/ 36317 w 3001424"/>
                    <a:gd name="connsiteY1" fmla="*/ 33381 h 667123"/>
                    <a:gd name="connsiteX2" fmla="*/ 105 w 3001424"/>
                    <a:gd name="connsiteY2" fmla="*/ 653543 h 667123"/>
                    <a:gd name="connsiteX3" fmla="*/ 99692 w 3001424"/>
                    <a:gd name="connsiteY3" fmla="*/ 667123 h 667123"/>
                    <a:gd name="connsiteX4" fmla="*/ 1113681 w 3001424"/>
                    <a:gd name="connsiteY4" fmla="*/ 653542 h 667123"/>
                    <a:gd name="connsiteX5" fmla="*/ 2983221 w 3001424"/>
                    <a:gd name="connsiteY5" fmla="*/ 662597 h 667123"/>
                    <a:gd name="connsiteX6" fmla="*/ 2888160 w 3001424"/>
                    <a:gd name="connsiteY6" fmla="*/ 608276 h 667123"/>
                    <a:gd name="connsiteX7" fmla="*/ 1966121 w 3001424"/>
                    <a:gd name="connsiteY7" fmla="*/ 61893 h 667123"/>
                    <a:gd name="connsiteX8" fmla="*/ 1887752 w 3001424"/>
                    <a:gd name="connsiteY8" fmla="*/ 24326 h 667123"/>
                    <a:gd name="connsiteX9" fmla="*/ 63479 w 3001424"/>
                    <a:gd name="connsiteY9" fmla="*/ 1692 h 66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1424" h="667123">
                      <a:moveTo>
                        <a:pt x="63479" y="1692"/>
                      </a:moveTo>
                      <a:cubicBezTo>
                        <a:pt x="47007" y="-3149"/>
                        <a:pt x="34179" y="939"/>
                        <a:pt x="36317" y="33381"/>
                      </a:cubicBezTo>
                      <a:cubicBezTo>
                        <a:pt x="38455" y="88048"/>
                        <a:pt x="2243" y="649519"/>
                        <a:pt x="105" y="653543"/>
                      </a:cubicBezTo>
                      <a:cubicBezTo>
                        <a:pt x="-2033" y="657567"/>
                        <a:pt x="28396" y="660773"/>
                        <a:pt x="99692" y="667123"/>
                      </a:cubicBezTo>
                      <a:cubicBezTo>
                        <a:pt x="285288" y="667123"/>
                        <a:pt x="636111" y="658823"/>
                        <a:pt x="1113681" y="653542"/>
                      </a:cubicBezTo>
                      <a:lnTo>
                        <a:pt x="2983221" y="662597"/>
                      </a:lnTo>
                      <a:cubicBezTo>
                        <a:pt x="3040968" y="663980"/>
                        <a:pt x="2948139" y="634839"/>
                        <a:pt x="2888160" y="608276"/>
                      </a:cubicBezTo>
                      <a:lnTo>
                        <a:pt x="1966121" y="61893"/>
                      </a:lnTo>
                      <a:cubicBezTo>
                        <a:pt x="1954836" y="63590"/>
                        <a:pt x="1900059" y="24835"/>
                        <a:pt x="1887752" y="24326"/>
                      </a:cubicBezTo>
                      <a:cubicBezTo>
                        <a:pt x="1875445" y="23817"/>
                        <a:pt x="79951" y="6533"/>
                        <a:pt x="63479" y="1692"/>
                      </a:cubicBezTo>
                      <a:close/>
                    </a:path>
                  </a:pathLst>
                </a:custGeom>
                <a:solidFill>
                  <a:srgbClr val="5AC8AF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53" name="Volný tvar 52"/>
              <p:cNvSpPr/>
              <p:nvPr/>
            </p:nvSpPr>
            <p:spPr>
              <a:xfrm>
                <a:off x="6982190" y="3041707"/>
                <a:ext cx="3017543" cy="2212945"/>
              </a:xfrm>
              <a:custGeom>
                <a:avLst/>
                <a:gdLst>
                  <a:gd name="connsiteX0" fmla="*/ 36423 w 2376852"/>
                  <a:gd name="connsiteY0" fmla="*/ 2118438 h 2118438"/>
                  <a:gd name="connsiteX1" fmla="*/ 79966 w 2376852"/>
                  <a:gd name="connsiteY1" fmla="*/ 39266 h 2118438"/>
                  <a:gd name="connsiteX2" fmla="*/ 743994 w 2376852"/>
                  <a:gd name="connsiteY2" fmla="*/ 746838 h 2118438"/>
                  <a:gd name="connsiteX3" fmla="*/ 743994 w 2376852"/>
                  <a:gd name="connsiteY3" fmla="*/ 616209 h 2118438"/>
                  <a:gd name="connsiteX4" fmla="*/ 1277394 w 2376852"/>
                  <a:gd name="connsiteY4" fmla="*/ 1138723 h 2118438"/>
                  <a:gd name="connsiteX5" fmla="*/ 2376852 w 2376852"/>
                  <a:gd name="connsiteY5" fmla="*/ 1530609 h 2118438"/>
                  <a:gd name="connsiteX0" fmla="*/ 9806 w 2479981"/>
                  <a:gd name="connsiteY0" fmla="*/ 2105513 h 2105513"/>
                  <a:gd name="connsiteX1" fmla="*/ 183095 w 2479981"/>
                  <a:gd name="connsiteY1" fmla="*/ 38698 h 2105513"/>
                  <a:gd name="connsiteX2" fmla="*/ 847123 w 2479981"/>
                  <a:gd name="connsiteY2" fmla="*/ 746270 h 2105513"/>
                  <a:gd name="connsiteX3" fmla="*/ 847123 w 2479981"/>
                  <a:gd name="connsiteY3" fmla="*/ 615641 h 2105513"/>
                  <a:gd name="connsiteX4" fmla="*/ 1380523 w 2479981"/>
                  <a:gd name="connsiteY4" fmla="*/ 1138155 h 2105513"/>
                  <a:gd name="connsiteX5" fmla="*/ 2479981 w 2479981"/>
                  <a:gd name="connsiteY5" fmla="*/ 1530041 h 2105513"/>
                  <a:gd name="connsiteX0" fmla="*/ 0 w 2470175"/>
                  <a:gd name="connsiteY0" fmla="*/ 2105513 h 2105513"/>
                  <a:gd name="connsiteX1" fmla="*/ 173289 w 2470175"/>
                  <a:gd name="connsiteY1" fmla="*/ 38698 h 2105513"/>
                  <a:gd name="connsiteX2" fmla="*/ 837317 w 2470175"/>
                  <a:gd name="connsiteY2" fmla="*/ 746270 h 2105513"/>
                  <a:gd name="connsiteX3" fmla="*/ 837317 w 2470175"/>
                  <a:gd name="connsiteY3" fmla="*/ 615641 h 2105513"/>
                  <a:gd name="connsiteX4" fmla="*/ 1370717 w 2470175"/>
                  <a:gd name="connsiteY4" fmla="*/ 1138155 h 2105513"/>
                  <a:gd name="connsiteX5" fmla="*/ 2470175 w 2470175"/>
                  <a:gd name="connsiteY5" fmla="*/ 1530041 h 2105513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837317 w 2470175"/>
                  <a:gd name="connsiteY4" fmla="*/ 694722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923814 w 2470175"/>
                  <a:gd name="connsiteY4" fmla="*/ 707079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3186 h 2183186"/>
                  <a:gd name="connsiteX1" fmla="*/ 173289 w 2470175"/>
                  <a:gd name="connsiteY1" fmla="*/ 116371 h 2183186"/>
                  <a:gd name="connsiteX2" fmla="*/ 562233 w 2470175"/>
                  <a:gd name="connsiteY2" fmla="*/ 314374 h 2183186"/>
                  <a:gd name="connsiteX3" fmla="*/ 821725 w 2470175"/>
                  <a:gd name="connsiteY3" fmla="*/ 814823 h 2183186"/>
                  <a:gd name="connsiteX4" fmla="*/ 837317 w 2470175"/>
                  <a:gd name="connsiteY4" fmla="*/ 823943 h 2183186"/>
                  <a:gd name="connsiteX5" fmla="*/ 923814 w 2470175"/>
                  <a:gd name="connsiteY5" fmla="*/ 705671 h 2183186"/>
                  <a:gd name="connsiteX6" fmla="*/ 1370717 w 2470175"/>
                  <a:gd name="connsiteY6" fmla="*/ 1215828 h 2183186"/>
                  <a:gd name="connsiteX7" fmla="*/ 2470175 w 2470175"/>
                  <a:gd name="connsiteY7" fmla="*/ 1607714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370717 w 2976802"/>
                  <a:gd name="connsiteY6" fmla="*/ 1215828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60028 w 2976802"/>
                  <a:gd name="connsiteY5" fmla="*/ 750939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693399 w 2976802"/>
                  <a:gd name="connsiteY6" fmla="*/ 1418976 h 2192112"/>
                  <a:gd name="connsiteX7" fmla="*/ 2976802 w 2976802"/>
                  <a:gd name="connsiteY7" fmla="*/ 2086197 h 2192112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805740 w 3017542"/>
                  <a:gd name="connsiteY6" fmla="*/ 1472447 h 2212946"/>
                  <a:gd name="connsiteX7" fmla="*/ 3017542 w 3017542"/>
                  <a:gd name="connsiteY7" fmla="*/ 2212946 h 221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7542" h="2212946">
                    <a:moveTo>
                      <a:pt x="0" y="2192112"/>
                    </a:moveTo>
                    <a:cubicBezTo>
                      <a:pt x="67839" y="1266826"/>
                      <a:pt x="83356" y="439029"/>
                      <a:pt x="173289" y="125297"/>
                    </a:cubicBezTo>
                    <a:cubicBezTo>
                      <a:pt x="263222" y="-188435"/>
                      <a:pt x="448196" y="168833"/>
                      <a:pt x="539599" y="309720"/>
                    </a:cubicBezTo>
                    <a:cubicBezTo>
                      <a:pt x="649108" y="500402"/>
                      <a:pt x="795283" y="684312"/>
                      <a:pt x="841130" y="769240"/>
                    </a:cubicBezTo>
                    <a:cubicBezTo>
                      <a:pt x="886977" y="854168"/>
                      <a:pt x="1003292" y="1034308"/>
                      <a:pt x="1094092" y="1083056"/>
                    </a:cubicBezTo>
                    <a:cubicBezTo>
                      <a:pt x="1184892" y="1131804"/>
                      <a:pt x="1267322" y="996832"/>
                      <a:pt x="1385930" y="1061730"/>
                    </a:cubicBezTo>
                    <a:cubicBezTo>
                      <a:pt x="1504538" y="1126628"/>
                      <a:pt x="1533805" y="1280578"/>
                      <a:pt x="1805740" y="1472447"/>
                    </a:cubicBezTo>
                    <a:cubicBezTo>
                      <a:pt x="2077675" y="1664316"/>
                      <a:pt x="2831569" y="2135003"/>
                      <a:pt x="3017542" y="22129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4" name="Přímá spojnice se šipkou 53"/>
              <p:cNvCxnSpPr/>
              <p:nvPr/>
            </p:nvCxnSpPr>
            <p:spPr bwMode="auto">
              <a:xfrm>
                <a:off x="7243948" y="3031558"/>
                <a:ext cx="0" cy="221294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Přímá spojnice 54"/>
              <p:cNvCxnSpPr>
                <a:stCxn id="60" idx="8"/>
                <a:endCxn id="60" idx="8"/>
              </p:cNvCxnSpPr>
              <p:nvPr/>
            </p:nvCxnSpPr>
            <p:spPr bwMode="auto">
              <a:xfrm>
                <a:off x="5880227" y="459915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3752551" y="4598582"/>
                <a:ext cx="208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3774326" y="3029107"/>
                <a:ext cx="46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Přímá spojnice 57"/>
              <p:cNvCxnSpPr/>
              <p:nvPr/>
            </p:nvCxnSpPr>
            <p:spPr bwMode="auto">
              <a:xfrm>
                <a:off x="3772351" y="5235882"/>
                <a:ext cx="320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1" name="Přímá spojnice se šipkou 60"/>
            <p:cNvCxnSpPr/>
            <p:nvPr/>
          </p:nvCxnSpPr>
          <p:spPr bwMode="auto">
            <a:xfrm>
              <a:off x="7627816" y="5982453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TextovéPole 62"/>
          <p:cNvSpPr txBox="1"/>
          <p:nvPr/>
        </p:nvSpPr>
        <p:spPr>
          <a:xfrm>
            <a:off x="8296223" y="3999864"/>
            <a:ext cx="121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Dikrotická</a:t>
            </a:r>
            <a:r>
              <a:rPr lang="cs-CZ" sz="1400" dirty="0"/>
              <a:t> </a:t>
            </a:r>
            <a:r>
              <a:rPr lang="cs-CZ" sz="1400" dirty="0" err="1"/>
              <a:t>incisura</a:t>
            </a:r>
            <a:endParaRPr lang="cs-CZ" sz="1400" dirty="0"/>
          </a:p>
        </p:txBody>
      </p:sp>
      <p:cxnSp>
        <p:nvCxnSpPr>
          <p:cNvPr id="65" name="Přímá spojnice 64"/>
          <p:cNvCxnSpPr>
            <a:stCxn id="59" idx="4"/>
          </p:cNvCxnSpPr>
          <p:nvPr/>
        </p:nvCxnSpPr>
        <p:spPr bwMode="auto">
          <a:xfrm flipV="1">
            <a:off x="8252943" y="4522458"/>
            <a:ext cx="192461" cy="3572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Poslechová místa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Slouží k poslechu jednotlivých chlopní, tak aby byla ozva dané chlopně nejvýraznější</a:t>
            </a:r>
          </a:p>
          <a:p>
            <a:pPr lvl="0"/>
            <a:r>
              <a:rPr lang="cs-CZ" dirty="0"/>
              <a:t>Nejčastější místa auskultace chlopní (viz obrázek):</a:t>
            </a:r>
          </a:p>
          <a:p>
            <a:pPr lvl="1"/>
            <a:r>
              <a:rPr lang="cs-CZ" dirty="0"/>
              <a:t>aortální chlopeň - 2. mezižebří vpravo</a:t>
            </a:r>
          </a:p>
          <a:p>
            <a:pPr lvl="1"/>
            <a:r>
              <a:rPr lang="cs-CZ" dirty="0"/>
              <a:t>pulmonální chlopeň - 2. mezižebří vlevo</a:t>
            </a:r>
          </a:p>
          <a:p>
            <a:pPr lvl="1"/>
            <a:r>
              <a:rPr lang="cs-CZ" dirty="0"/>
              <a:t>trojcípá chlopeň - 5. mezižebří </a:t>
            </a:r>
            <a:r>
              <a:rPr lang="cs-CZ" dirty="0" err="1"/>
              <a:t>parasternálně</a:t>
            </a:r>
            <a:r>
              <a:rPr lang="cs-CZ" dirty="0"/>
              <a:t> vpravo</a:t>
            </a:r>
          </a:p>
          <a:p>
            <a:pPr lvl="1"/>
            <a:r>
              <a:rPr lang="cs-CZ" dirty="0"/>
              <a:t>mitrální chlopeň - 4. – 5. mezižebří </a:t>
            </a:r>
            <a:br>
              <a:rPr lang="cs-CZ" dirty="0"/>
            </a:br>
            <a:r>
              <a:rPr lang="cs-CZ" dirty="0" err="1"/>
              <a:t>medioklavikulárně</a:t>
            </a:r>
            <a:r>
              <a:rPr lang="cs-CZ" dirty="0"/>
              <a:t> (v místě úderu srdečního </a:t>
            </a:r>
            <a:br>
              <a:rPr lang="cs-CZ" dirty="0"/>
            </a:br>
            <a:r>
              <a:rPr lang="cs-CZ" dirty="0"/>
              <a:t>hrotu)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8" y="2849527"/>
            <a:ext cx="3362657" cy="330524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81560" y="4967439"/>
            <a:ext cx="11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trojcípá</a:t>
            </a:r>
          </a:p>
        </p:txBody>
      </p:sp>
      <p:cxnSp>
        <p:nvCxnSpPr>
          <p:cNvPr id="10" name="Přímá spojnice 9"/>
          <p:cNvCxnSpPr/>
          <p:nvPr/>
        </p:nvCxnSpPr>
        <p:spPr bwMode="auto">
          <a:xfrm flipV="1">
            <a:off x="7581014" y="4593265"/>
            <a:ext cx="1403498" cy="520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/>
          <p:cNvSpPr txBox="1"/>
          <p:nvPr/>
        </p:nvSpPr>
        <p:spPr>
          <a:xfrm>
            <a:off x="7301512" y="2738146"/>
            <a:ext cx="11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aortální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611781" y="3090601"/>
            <a:ext cx="144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pulmonální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745330" y="4393210"/>
            <a:ext cx="114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mitrální</a:t>
            </a:r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8144540" y="3090601"/>
            <a:ext cx="813072" cy="7692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 flipH="1">
            <a:off x="9280621" y="3475204"/>
            <a:ext cx="1331160" cy="537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>
            <a:stCxn id="14" idx="1"/>
          </p:cNvCxnSpPr>
          <p:nvPr/>
        </p:nvCxnSpPr>
        <p:spPr bwMode="auto">
          <a:xfrm flipH="1">
            <a:off x="9645672" y="4593265"/>
            <a:ext cx="1099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380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Krevní tlak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Krevní tlak je funkcí srdečního výdeje a periferního odporu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STK je závislý především na 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DTK je závislý především na TPR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 </a:t>
            </a:r>
            <a:br>
              <a:rPr lang="cs-CZ" dirty="0"/>
            </a:b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509518" y="2982093"/>
            <a:ext cx="10554240" cy="2456056"/>
            <a:chOff x="509518" y="2518968"/>
            <a:chExt cx="10554240" cy="2456056"/>
          </a:xfrm>
        </p:grpSpPr>
        <p:sp>
          <p:nvSpPr>
            <p:cNvPr id="22" name="Obdélník 21"/>
            <p:cNvSpPr/>
            <p:nvPr/>
          </p:nvSpPr>
          <p:spPr>
            <a:xfrm>
              <a:off x="509518" y="2518968"/>
              <a:ext cx="10554240" cy="2456056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3532" y="2598003"/>
              <a:ext cx="2417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Arteriální</a:t>
              </a:r>
            </a:p>
            <a:p>
              <a:r>
                <a:rPr lang="cs-CZ" sz="2400" dirty="0"/>
                <a:t>krevní tlak</a:t>
              </a:r>
            </a:p>
            <a:p>
              <a:r>
                <a:rPr lang="cs-CZ" sz="2400" b="1" dirty="0"/>
                <a:t>(TK)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183438" y="2598002"/>
              <a:ext cx="2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Celková periferní rezistence </a:t>
              </a:r>
              <a:br>
                <a:rPr lang="cs-CZ" sz="2400" dirty="0"/>
              </a:br>
              <a:r>
                <a:rPr lang="cs-CZ" sz="2400" b="1" dirty="0"/>
                <a:t>(TPR)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48602" y="3975798"/>
              <a:ext cx="2623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Srdeční frekvence</a:t>
              </a:r>
            </a:p>
            <a:p>
              <a:r>
                <a:rPr lang="cs-CZ" sz="2400" b="1" dirty="0"/>
                <a:t>(SF)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732266" y="3999253"/>
              <a:ext cx="3099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Systolický objem</a:t>
              </a:r>
            </a:p>
            <a:p>
              <a:r>
                <a:rPr lang="cs-CZ" sz="2400" b="1" dirty="0"/>
                <a:t>(SO)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3144949" y="2758190"/>
              <a:ext cx="5757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 = </a:t>
              </a: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195119" y="4189903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7041679" y="277395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589971" y="2653218"/>
              <a:ext cx="2053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Srdeční výdej</a:t>
              </a:r>
            </a:p>
            <a:p>
              <a:r>
                <a:rPr lang="cs-CZ" sz="2400" b="1" dirty="0"/>
                <a:t>(SV)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150990" y="3484215"/>
              <a:ext cx="1021268" cy="491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 flipV="1">
              <a:off x="5504225" y="3505083"/>
              <a:ext cx="1139401" cy="470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Krátkodobá – nejdůležitější zástupce: baroreflex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Střednědobá – nejdůležitější zástupce: renin-</a:t>
            </a:r>
            <a:r>
              <a:rPr lang="cs-CZ" dirty="0" err="1"/>
              <a:t>angiotenzin</a:t>
            </a:r>
            <a:r>
              <a:rPr lang="cs-CZ" dirty="0"/>
              <a:t>-aldosteron systém (RAAS)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Dlouhodobá – hormonální regulace objemu cirkulujících tekutin</a:t>
            </a:r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– baroreflex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269568" y="2733723"/>
            <a:ext cx="4824536" cy="4029879"/>
            <a:chOff x="3778948" y="1268760"/>
            <a:chExt cx="5043573" cy="388843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8" y="1268760"/>
              <a:ext cx="5043573" cy="3888432"/>
            </a:xfrm>
            <a:prstGeom prst="rect">
              <a:avLst/>
            </a:prstGeom>
          </p:spPr>
        </p:pic>
        <p:sp>
          <p:nvSpPr>
            <p:cNvPr id="9" name="Volný tvar 8"/>
            <p:cNvSpPr/>
            <p:nvPr/>
          </p:nvSpPr>
          <p:spPr>
            <a:xfrm>
              <a:off x="5433237" y="1860698"/>
              <a:ext cx="1711842" cy="1197146"/>
            </a:xfrm>
            <a:custGeom>
              <a:avLst/>
              <a:gdLst>
                <a:gd name="connsiteX0" fmla="*/ 1711842 w 1711842"/>
                <a:gd name="connsiteY0" fmla="*/ 0 h 1197146"/>
                <a:gd name="connsiteX1" fmla="*/ 1446028 w 1711842"/>
                <a:gd name="connsiteY1" fmla="*/ 53162 h 1197146"/>
                <a:gd name="connsiteX2" fmla="*/ 1031358 w 1711842"/>
                <a:gd name="connsiteY2" fmla="*/ 265814 h 1197146"/>
                <a:gd name="connsiteX3" fmla="*/ 882503 w 1711842"/>
                <a:gd name="connsiteY3" fmla="*/ 404037 h 1197146"/>
                <a:gd name="connsiteX4" fmla="*/ 733647 w 1711842"/>
                <a:gd name="connsiteY4" fmla="*/ 648586 h 1197146"/>
                <a:gd name="connsiteX5" fmla="*/ 584791 w 1711842"/>
                <a:gd name="connsiteY5" fmla="*/ 914400 h 1197146"/>
                <a:gd name="connsiteX6" fmla="*/ 425303 w 1711842"/>
                <a:gd name="connsiteY6" fmla="*/ 1010093 h 1197146"/>
                <a:gd name="connsiteX7" fmla="*/ 255182 w 1711842"/>
                <a:gd name="connsiteY7" fmla="*/ 1105786 h 1197146"/>
                <a:gd name="connsiteX8" fmla="*/ 74428 w 1711842"/>
                <a:gd name="connsiteY8" fmla="*/ 1190846 h 1197146"/>
                <a:gd name="connsiteX9" fmla="*/ 0 w 1711842"/>
                <a:gd name="connsiteY9" fmla="*/ 1190846 h 1197146"/>
                <a:gd name="connsiteX10" fmla="*/ 0 w 1711842"/>
                <a:gd name="connsiteY10" fmla="*/ 1190846 h 119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842" h="1197146">
                  <a:moveTo>
                    <a:pt x="1711842" y="0"/>
                  </a:moveTo>
                  <a:cubicBezTo>
                    <a:pt x="1635642" y="4430"/>
                    <a:pt x="1559442" y="8860"/>
                    <a:pt x="1446028" y="53162"/>
                  </a:cubicBezTo>
                  <a:cubicBezTo>
                    <a:pt x="1332614" y="97464"/>
                    <a:pt x="1125279" y="207335"/>
                    <a:pt x="1031358" y="265814"/>
                  </a:cubicBezTo>
                  <a:cubicBezTo>
                    <a:pt x="937437" y="324293"/>
                    <a:pt x="932121" y="340242"/>
                    <a:pt x="882503" y="404037"/>
                  </a:cubicBezTo>
                  <a:cubicBezTo>
                    <a:pt x="832884" y="467832"/>
                    <a:pt x="783266" y="563526"/>
                    <a:pt x="733647" y="648586"/>
                  </a:cubicBezTo>
                  <a:cubicBezTo>
                    <a:pt x="684028" y="733646"/>
                    <a:pt x="636182" y="854149"/>
                    <a:pt x="584791" y="914400"/>
                  </a:cubicBezTo>
                  <a:cubicBezTo>
                    <a:pt x="533400" y="974651"/>
                    <a:pt x="480238" y="978195"/>
                    <a:pt x="425303" y="1010093"/>
                  </a:cubicBezTo>
                  <a:cubicBezTo>
                    <a:pt x="370368" y="1041991"/>
                    <a:pt x="313661" y="1075661"/>
                    <a:pt x="255182" y="1105786"/>
                  </a:cubicBezTo>
                  <a:cubicBezTo>
                    <a:pt x="196703" y="1135911"/>
                    <a:pt x="116958" y="1176669"/>
                    <a:pt x="74428" y="1190846"/>
                  </a:cubicBezTo>
                  <a:cubicBezTo>
                    <a:pt x="31898" y="1205023"/>
                    <a:pt x="0" y="1190846"/>
                    <a:pt x="0" y="1190846"/>
                  </a:cubicBezTo>
                  <a:lnTo>
                    <a:pt x="0" y="1190846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502911" y="2780928"/>
              <a:ext cx="1812289" cy="346685"/>
            </a:xfrm>
            <a:custGeom>
              <a:avLst/>
              <a:gdLst>
                <a:gd name="connsiteX0" fmla="*/ 1812289 w 1812289"/>
                <a:gd name="connsiteY0" fmla="*/ 33226 h 346685"/>
                <a:gd name="connsiteX1" fmla="*/ 1376354 w 1812289"/>
                <a:gd name="connsiteY1" fmla="*/ 1328 h 346685"/>
                <a:gd name="connsiteX2" fmla="*/ 1142438 w 1812289"/>
                <a:gd name="connsiteY2" fmla="*/ 11961 h 346685"/>
                <a:gd name="connsiteX3" fmla="*/ 940419 w 1812289"/>
                <a:gd name="connsiteY3" fmla="*/ 65124 h 346685"/>
                <a:gd name="connsiteX4" fmla="*/ 695870 w 1812289"/>
                <a:gd name="connsiteY4" fmla="*/ 150184 h 346685"/>
                <a:gd name="connsiteX5" fmla="*/ 430056 w 1812289"/>
                <a:gd name="connsiteY5" fmla="*/ 224612 h 346685"/>
                <a:gd name="connsiteX6" fmla="*/ 132345 w 1812289"/>
                <a:gd name="connsiteY6" fmla="*/ 288407 h 346685"/>
                <a:gd name="connsiteX7" fmla="*/ 15387 w 1812289"/>
                <a:gd name="connsiteY7" fmla="*/ 341570 h 346685"/>
                <a:gd name="connsiteX8" fmla="*/ 4754 w 1812289"/>
                <a:gd name="connsiteY8" fmla="*/ 341570 h 3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89" h="346685">
                  <a:moveTo>
                    <a:pt x="1812289" y="33226"/>
                  </a:moveTo>
                  <a:cubicBezTo>
                    <a:pt x="1650142" y="19049"/>
                    <a:pt x="1487996" y="4872"/>
                    <a:pt x="1376354" y="1328"/>
                  </a:cubicBezTo>
                  <a:cubicBezTo>
                    <a:pt x="1264712" y="-2216"/>
                    <a:pt x="1215094" y="1328"/>
                    <a:pt x="1142438" y="11961"/>
                  </a:cubicBezTo>
                  <a:cubicBezTo>
                    <a:pt x="1069782" y="22594"/>
                    <a:pt x="1014847" y="42087"/>
                    <a:pt x="940419" y="65124"/>
                  </a:cubicBezTo>
                  <a:cubicBezTo>
                    <a:pt x="865991" y="88161"/>
                    <a:pt x="780931" y="123603"/>
                    <a:pt x="695870" y="150184"/>
                  </a:cubicBezTo>
                  <a:cubicBezTo>
                    <a:pt x="610809" y="176765"/>
                    <a:pt x="523977" y="201575"/>
                    <a:pt x="430056" y="224612"/>
                  </a:cubicBezTo>
                  <a:cubicBezTo>
                    <a:pt x="336135" y="247649"/>
                    <a:pt x="201456" y="268914"/>
                    <a:pt x="132345" y="288407"/>
                  </a:cubicBezTo>
                  <a:cubicBezTo>
                    <a:pt x="63234" y="307900"/>
                    <a:pt x="36652" y="332710"/>
                    <a:pt x="15387" y="341570"/>
                  </a:cubicBezTo>
                  <a:cubicBezTo>
                    <a:pt x="-5878" y="350430"/>
                    <a:pt x="-562" y="346000"/>
                    <a:pt x="4754" y="34157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178056" y="3124142"/>
              <a:ext cx="1967023" cy="304858"/>
            </a:xfrm>
            <a:custGeom>
              <a:avLst/>
              <a:gdLst>
                <a:gd name="connsiteX0" fmla="*/ 0 w 2099327"/>
                <a:gd name="connsiteY0" fmla="*/ 54993 h 348714"/>
                <a:gd name="connsiteX1" fmla="*/ 797442 w 2099327"/>
                <a:gd name="connsiteY1" fmla="*/ 44360 h 348714"/>
                <a:gd name="connsiteX2" fmla="*/ 1212111 w 2099327"/>
                <a:gd name="connsiteY2" fmla="*/ 1830 h 348714"/>
                <a:gd name="connsiteX3" fmla="*/ 1488558 w 2099327"/>
                <a:gd name="connsiteY3" fmla="*/ 12463 h 348714"/>
                <a:gd name="connsiteX4" fmla="*/ 1722474 w 2099327"/>
                <a:gd name="connsiteY4" fmla="*/ 54993 h 348714"/>
                <a:gd name="connsiteX5" fmla="*/ 1924493 w 2099327"/>
                <a:gd name="connsiteY5" fmla="*/ 118788 h 348714"/>
                <a:gd name="connsiteX6" fmla="*/ 2083981 w 2099327"/>
                <a:gd name="connsiteY6" fmla="*/ 331439 h 348714"/>
                <a:gd name="connsiteX7" fmla="*/ 2083981 w 2099327"/>
                <a:gd name="connsiteY7" fmla="*/ 320807 h 3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327" h="348714">
                  <a:moveTo>
                    <a:pt x="0" y="54993"/>
                  </a:moveTo>
                  <a:cubicBezTo>
                    <a:pt x="297712" y="54106"/>
                    <a:pt x="595424" y="53220"/>
                    <a:pt x="797442" y="44360"/>
                  </a:cubicBezTo>
                  <a:cubicBezTo>
                    <a:pt x="999460" y="35500"/>
                    <a:pt x="1096925" y="7146"/>
                    <a:pt x="1212111" y="1830"/>
                  </a:cubicBezTo>
                  <a:cubicBezTo>
                    <a:pt x="1327297" y="-3486"/>
                    <a:pt x="1403498" y="3603"/>
                    <a:pt x="1488558" y="12463"/>
                  </a:cubicBezTo>
                  <a:cubicBezTo>
                    <a:pt x="1573618" y="21323"/>
                    <a:pt x="1649818" y="37272"/>
                    <a:pt x="1722474" y="54993"/>
                  </a:cubicBezTo>
                  <a:cubicBezTo>
                    <a:pt x="1795130" y="72714"/>
                    <a:pt x="1864242" y="72714"/>
                    <a:pt x="1924493" y="118788"/>
                  </a:cubicBezTo>
                  <a:cubicBezTo>
                    <a:pt x="1984744" y="164862"/>
                    <a:pt x="2057400" y="297769"/>
                    <a:pt x="2083981" y="331439"/>
                  </a:cubicBezTo>
                  <a:cubicBezTo>
                    <a:pt x="2110562" y="365109"/>
                    <a:pt x="2097271" y="342958"/>
                    <a:pt x="2083981" y="320807"/>
                  </a:cubicBezTo>
                </a:path>
              </a:pathLst>
            </a:custGeom>
            <a:noFill/>
            <a:ln w="57150">
              <a:solidFill>
                <a:srgbClr val="CC00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ývojový diagram: magnetický disk 11"/>
            <p:cNvSpPr/>
            <p:nvPr/>
          </p:nvSpPr>
          <p:spPr>
            <a:xfrm rot="14200578">
              <a:off x="7909352" y="4441886"/>
              <a:ext cx="342840" cy="934111"/>
            </a:xfrm>
            <a:prstGeom prst="flowChartMagneticDisk">
              <a:avLst/>
            </a:prstGeom>
            <a:solidFill>
              <a:srgbClr val="CC4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071191" y="4761212"/>
              <a:ext cx="1741169" cy="102097"/>
            </a:xfrm>
            <a:custGeom>
              <a:avLst/>
              <a:gdLst>
                <a:gd name="connsiteX0" fmla="*/ 0 w 1839432"/>
                <a:gd name="connsiteY0" fmla="*/ 19890 h 221908"/>
                <a:gd name="connsiteX1" fmla="*/ 552893 w 1839432"/>
                <a:gd name="connsiteY1" fmla="*/ 9257 h 221908"/>
                <a:gd name="connsiteX2" fmla="*/ 1286539 w 1839432"/>
                <a:gd name="connsiteY2" fmla="*/ 136848 h 221908"/>
                <a:gd name="connsiteX3" fmla="*/ 1839432 w 1839432"/>
                <a:gd name="connsiteY3" fmla="*/ 221908 h 221908"/>
                <a:gd name="connsiteX0" fmla="*/ 0 w 1839432"/>
                <a:gd name="connsiteY0" fmla="*/ 15955 h 217973"/>
                <a:gd name="connsiteX1" fmla="*/ 552893 w 1839432"/>
                <a:gd name="connsiteY1" fmla="*/ 5322 h 217973"/>
                <a:gd name="connsiteX2" fmla="*/ 1297172 w 1839432"/>
                <a:gd name="connsiteY2" fmla="*/ 79750 h 217973"/>
                <a:gd name="connsiteX3" fmla="*/ 1839432 w 1839432"/>
                <a:gd name="connsiteY3" fmla="*/ 217973 h 217973"/>
                <a:gd name="connsiteX0" fmla="*/ 0 w 1839432"/>
                <a:gd name="connsiteY0" fmla="*/ 13594 h 215612"/>
                <a:gd name="connsiteX1" fmla="*/ 552893 w 1839432"/>
                <a:gd name="connsiteY1" fmla="*/ 2961 h 215612"/>
                <a:gd name="connsiteX2" fmla="*/ 1297172 w 1839432"/>
                <a:gd name="connsiteY2" fmla="*/ 45491 h 215612"/>
                <a:gd name="connsiteX3" fmla="*/ 1839432 w 1839432"/>
                <a:gd name="connsiteY3" fmla="*/ 215612 h 215612"/>
                <a:gd name="connsiteX0" fmla="*/ 0 w 1839432"/>
                <a:gd name="connsiteY0" fmla="*/ 12808 h 214826"/>
                <a:gd name="connsiteX1" fmla="*/ 552893 w 1839432"/>
                <a:gd name="connsiteY1" fmla="*/ 2175 h 214826"/>
                <a:gd name="connsiteX2" fmla="*/ 1477925 w 1839432"/>
                <a:gd name="connsiteY2" fmla="*/ 34072 h 214826"/>
                <a:gd name="connsiteX3" fmla="*/ 1839432 w 1839432"/>
                <a:gd name="connsiteY3" fmla="*/ 214826 h 214826"/>
                <a:gd name="connsiteX0" fmla="*/ 0 w 1977655"/>
                <a:gd name="connsiteY0" fmla="*/ 12808 h 204194"/>
                <a:gd name="connsiteX1" fmla="*/ 552893 w 1977655"/>
                <a:gd name="connsiteY1" fmla="*/ 2175 h 204194"/>
                <a:gd name="connsiteX2" fmla="*/ 1477925 w 1977655"/>
                <a:gd name="connsiteY2" fmla="*/ 34072 h 204194"/>
                <a:gd name="connsiteX3" fmla="*/ 1977655 w 1977655"/>
                <a:gd name="connsiteY3" fmla="*/ 204194 h 2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55" h="204194">
                  <a:moveTo>
                    <a:pt x="0" y="12808"/>
                  </a:moveTo>
                  <a:cubicBezTo>
                    <a:pt x="169235" y="-2255"/>
                    <a:pt x="306572" y="-1369"/>
                    <a:pt x="552893" y="2175"/>
                  </a:cubicBezTo>
                  <a:cubicBezTo>
                    <a:pt x="799214" y="5719"/>
                    <a:pt x="1240465" y="402"/>
                    <a:pt x="1477925" y="34072"/>
                  </a:cubicBezTo>
                  <a:cubicBezTo>
                    <a:pt x="1715385" y="67742"/>
                    <a:pt x="1808420" y="179385"/>
                    <a:pt x="1977655" y="204194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504" y="2726348"/>
            <a:ext cx="6947450" cy="4731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Srdeční 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 err="1"/>
              <a:t>eferentace</a:t>
            </a:r>
            <a:r>
              <a:rPr lang="cs-CZ" sz="2400" dirty="0"/>
              <a:t>: n. vagus </a:t>
            </a:r>
            <a:r>
              <a:rPr lang="cs-CZ" sz="2400" dirty="0" err="1"/>
              <a:t>inervující</a:t>
            </a:r>
            <a:r>
              <a:rPr lang="cs-CZ" sz="2400" dirty="0"/>
              <a:t> SA uzel</a:t>
            </a:r>
          </a:p>
          <a:p>
            <a:pPr marL="714375" lvl="1" indent="-179388"/>
            <a:r>
              <a:rPr lang="cs-CZ" sz="1600" dirty="0"/>
              <a:t>sympatická </a:t>
            </a:r>
            <a:r>
              <a:rPr lang="cs-CZ" sz="1600" dirty="0" err="1"/>
              <a:t>eferentace</a:t>
            </a:r>
            <a:r>
              <a:rPr lang="cs-CZ" sz="1600" dirty="0"/>
              <a:t>: změny SF a kontraktility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/>
              <a:t>↑TK →↓SF a naopak</a:t>
            </a:r>
          </a:p>
          <a:p>
            <a:pPr>
              <a:lnSpc>
                <a:spcPct val="100000"/>
              </a:lnSpc>
            </a:pPr>
            <a:r>
              <a:rPr lang="cs-CZ" dirty="0"/>
              <a:t>Cévní 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 err="1"/>
              <a:t>eferentace</a:t>
            </a:r>
            <a:r>
              <a:rPr lang="cs-CZ" sz="2400" dirty="0"/>
              <a:t>: sympatická inervace hladké svaloviny především arterií</a:t>
            </a:r>
            <a:br>
              <a:rPr lang="cs-CZ" sz="2400" dirty="0"/>
            </a:br>
            <a:r>
              <a:rPr lang="cs-CZ" sz="2400" dirty="0"/>
              <a:t>↑TK →↓TPR a naopak</a:t>
            </a:r>
          </a:p>
          <a:p>
            <a:pPr marL="177800" indent="-177800">
              <a:lnSpc>
                <a:spcPct val="100000"/>
              </a:lnSpc>
            </a:pPr>
            <a:r>
              <a:rPr lang="cs-CZ" sz="2400" dirty="0"/>
              <a:t>vazokonstrikce malých arterií a arteriol, </a:t>
            </a:r>
            <a:r>
              <a:rPr lang="cs-CZ" sz="2400" dirty="0" err="1"/>
              <a:t>venokonstrikce</a:t>
            </a:r>
            <a:r>
              <a:rPr lang="cs-CZ" sz="2400" dirty="0"/>
              <a:t> (redistribuce objemu krve)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82488" y="1097463"/>
            <a:ext cx="11482893" cy="1752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Autonomní nervový systém: sympatikus (↑TK, SF, SO a TPR) X parasympatikus (↓TK, SF, SO a TPR)</a:t>
            </a:r>
          </a:p>
          <a:p>
            <a:pPr>
              <a:lnSpc>
                <a:spcPct val="100000"/>
              </a:lnSpc>
            </a:pPr>
            <a:r>
              <a:rPr lang="cs-CZ" dirty="0"/>
              <a:t>Funkce baroreflexu – regulace rychlých změn TK změnou SF a 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baroreceptory – sinus </a:t>
            </a:r>
            <a:r>
              <a:rPr lang="cs-CZ" sz="2400" dirty="0" err="1"/>
              <a:t>caroticus</a:t>
            </a:r>
            <a:r>
              <a:rPr lang="cs-CZ" sz="2400" dirty="0"/>
              <a:t> + </a:t>
            </a:r>
            <a:r>
              <a:rPr lang="cs-CZ" sz="2400" dirty="0" err="1"/>
              <a:t>aorticus</a:t>
            </a:r>
            <a:r>
              <a:rPr lang="cs-CZ" sz="2400" dirty="0"/>
              <a:t>; </a:t>
            </a:r>
            <a:r>
              <a:rPr lang="cs-CZ" sz="2400" dirty="0" err="1"/>
              <a:t>aferentace</a:t>
            </a:r>
            <a:r>
              <a:rPr lang="cs-CZ" sz="2400" dirty="0"/>
              <a:t>: </a:t>
            </a:r>
            <a:r>
              <a:rPr lang="cs-CZ" sz="2400" dirty="0" err="1"/>
              <a:t>n.vagus</a:t>
            </a:r>
            <a:r>
              <a:rPr lang="cs-CZ" sz="2400" dirty="0"/>
              <a:t>, </a:t>
            </a:r>
            <a:r>
              <a:rPr lang="cs-CZ" sz="2400" dirty="0" err="1"/>
              <a:t>glosopharingeus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Krátkodobé vlivy</a:t>
            </a:r>
          </a:p>
          <a:p>
            <a:pPr lvl="1"/>
            <a:r>
              <a:rPr lang="cs-CZ" dirty="0"/>
              <a:t>množství krve  - vliv na SO (krvácení, dehydratace)</a:t>
            </a:r>
          </a:p>
          <a:p>
            <a:pPr lvl="1"/>
            <a:r>
              <a:rPr lang="cs-CZ" dirty="0"/>
              <a:t>vnější tlak na cévy – </a:t>
            </a:r>
            <a:r>
              <a:rPr lang="cs-CZ" dirty="0" err="1"/>
              <a:t>intratorakální</a:t>
            </a:r>
            <a:r>
              <a:rPr lang="cs-CZ" dirty="0"/>
              <a:t> a intraabdominální tlak (kašlání, defekace, porod, umělá ventilace)</a:t>
            </a:r>
          </a:p>
          <a:p>
            <a:pPr lvl="1"/>
            <a:r>
              <a:rPr lang="cs-CZ" dirty="0"/>
              <a:t>Poloha</a:t>
            </a:r>
          </a:p>
          <a:p>
            <a:pPr lvl="1"/>
            <a:r>
              <a:rPr lang="cs-CZ" dirty="0"/>
              <a:t>CNS – emoce, stres, psychická zátěž,…</a:t>
            </a:r>
          </a:p>
          <a:p>
            <a:pPr lvl="1"/>
            <a:r>
              <a:rPr lang="cs-CZ" dirty="0"/>
              <a:t>fyzická zátěž – charakter zvýšení krevního tlaku závisí na intenzitě, délce a typu zátěže</a:t>
            </a:r>
          </a:p>
          <a:p>
            <a:pPr lvl="1"/>
            <a:r>
              <a:rPr lang="cs-CZ" dirty="0"/>
              <a:t>teplo (pokles TPR), chlad (nárůst TPR)</a:t>
            </a:r>
          </a:p>
          <a:p>
            <a:pPr lvl="1"/>
            <a:r>
              <a:rPr lang="cs-CZ" dirty="0"/>
              <a:t>alkohol, léky,…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Dlouhodobé vlivy</a:t>
            </a:r>
          </a:p>
          <a:p>
            <a:pPr lvl="1"/>
            <a:r>
              <a:rPr lang="cs-CZ" dirty="0"/>
              <a:t>vliv věku (nejrychlejší růst do ukončení puberty, v dospělosti lehký růst především STK)</a:t>
            </a:r>
          </a:p>
          <a:p>
            <a:pPr lvl="1"/>
            <a:r>
              <a:rPr lang="cs-CZ" dirty="0"/>
              <a:t>vliv pohlaví (muži mívají vyšší TK)</a:t>
            </a:r>
          </a:p>
          <a:p>
            <a:pPr lvl="1"/>
            <a:r>
              <a:rPr lang="cs-CZ" dirty="0"/>
              <a:t>Vrozené dispozice</a:t>
            </a:r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Metody měření arteriálního krevního tlaku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5328" y="5162695"/>
            <a:ext cx="872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24-hodinové měření krevního tlaku</a:t>
            </a:r>
          </a:p>
          <a:p>
            <a:endParaRPr lang="cs-CZ" sz="1600" dirty="0"/>
          </a:p>
          <a:p>
            <a:r>
              <a:rPr lang="cs-CZ" dirty="0" err="1"/>
              <a:t>Fotopletysmografická</a:t>
            </a:r>
            <a:r>
              <a:rPr lang="cs-CZ" dirty="0"/>
              <a:t> (</a:t>
            </a:r>
            <a:r>
              <a:rPr lang="cs-CZ" dirty="0" err="1"/>
              <a:t>volume-clamp</a:t>
            </a:r>
            <a:r>
              <a:rPr lang="cs-CZ" dirty="0"/>
              <a:t> metoda, Peňázova)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83" y="1269518"/>
            <a:ext cx="1974131" cy="17767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87" y="4734516"/>
            <a:ext cx="2286000" cy="1933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1032672"/>
            <a:ext cx="3295774" cy="3225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17564" b="15692"/>
          <a:stretch/>
        </p:blipFill>
        <p:spPr>
          <a:xfrm>
            <a:off x="4139480" y="2168704"/>
            <a:ext cx="2243758" cy="23073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1" y="4528817"/>
            <a:ext cx="1534285" cy="1267755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238887" y="4428875"/>
            <a:ext cx="10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5536" y="1672352"/>
            <a:ext cx="2480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Palpační</a:t>
            </a:r>
          </a:p>
          <a:p>
            <a:r>
              <a:rPr lang="cs-CZ" sz="2400" dirty="0"/>
              <a:t>(tonometr)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901020" y="1139546"/>
            <a:ext cx="21895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Auskultační</a:t>
            </a:r>
          </a:p>
          <a:p>
            <a:r>
              <a:rPr lang="cs-CZ" sz="2800" dirty="0"/>
              <a:t>(tonometr a </a:t>
            </a:r>
          </a:p>
          <a:p>
            <a:r>
              <a:rPr lang="cs-CZ" sz="2800" dirty="0"/>
              <a:t>fonendoskop)</a:t>
            </a:r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1690554" y="3420653"/>
            <a:ext cx="239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Oscilometrická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6400" y="1033572"/>
            <a:ext cx="248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 praktiku: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6497" y="4641139"/>
            <a:ext cx="379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další možnosti: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975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3600" dirty="0"/>
              <a:t>Laminární / turbulentní proudění, </a:t>
            </a:r>
            <a:br>
              <a:rPr lang="cs-CZ" sz="3600" dirty="0"/>
            </a:br>
            <a:r>
              <a:rPr lang="cs-CZ" sz="3600" dirty="0" err="1"/>
              <a:t>Korotkovův</a:t>
            </a:r>
            <a:r>
              <a:rPr lang="cs-CZ" sz="3600" dirty="0"/>
              <a:t> fenomén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𝑅𝑒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31203" y="1871556"/>
            <a:ext cx="902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Reynoldsovo</a:t>
            </a:r>
            <a:r>
              <a:rPr lang="cs-CZ" sz="2000" b="1" dirty="0"/>
              <a:t> číslo Re</a:t>
            </a:r>
            <a:r>
              <a:rPr lang="cs-CZ" sz="2000" dirty="0"/>
              <a:t>: pravděpodobnost vzniku turbulentního proudění</a:t>
            </a:r>
          </a:p>
          <a:p>
            <a:r>
              <a:rPr lang="cs-CZ" sz="2000" b="1" dirty="0"/>
              <a:t>v</a:t>
            </a:r>
            <a:r>
              <a:rPr lang="cs-CZ" sz="2000" dirty="0"/>
              <a:t>: rychlost toku krve</a:t>
            </a:r>
          </a:p>
          <a:p>
            <a:r>
              <a:rPr lang="cs-CZ" sz="2000" b="1" dirty="0"/>
              <a:t>S</a:t>
            </a:r>
            <a:r>
              <a:rPr lang="cs-CZ" sz="2000" dirty="0"/>
              <a:t>: plocha průřezu cévy (</a:t>
            </a:r>
            <a:r>
              <a:rPr lang="cs-CZ" sz="2000" b="1" dirty="0">
                <a:sym typeface="Symbol"/>
              </a:rPr>
              <a:t>.r</a:t>
            </a:r>
            <a:r>
              <a:rPr lang="cs-CZ" sz="2000" b="1" baseline="30000" dirty="0">
                <a:sym typeface="Symbol"/>
              </a:rPr>
              <a:t>2</a:t>
            </a:r>
            <a:r>
              <a:rPr lang="cs-CZ" sz="2000" dirty="0"/>
              <a:t>)</a:t>
            </a:r>
          </a:p>
          <a:p>
            <a:r>
              <a:rPr lang="cs-CZ" sz="2000" b="1" dirty="0">
                <a:sym typeface="Symbol"/>
              </a:rPr>
              <a:t></a:t>
            </a:r>
            <a:r>
              <a:rPr lang="cs-CZ" sz="2000" dirty="0">
                <a:sym typeface="Symbol"/>
              </a:rPr>
              <a:t>: hustota kapaliny</a:t>
            </a:r>
          </a:p>
          <a:p>
            <a:r>
              <a:rPr lang="cs-CZ" sz="2000" b="1" dirty="0">
                <a:sym typeface="Symbol"/>
              </a:rPr>
              <a:t></a:t>
            </a:r>
            <a:r>
              <a:rPr lang="cs-CZ" sz="2000" dirty="0">
                <a:sym typeface="Symbol"/>
              </a:rPr>
              <a:t>: viskozita kapaliny</a:t>
            </a:r>
          </a:p>
          <a:p>
            <a:r>
              <a:rPr lang="cs-CZ" sz="2000" dirty="0">
                <a:sym typeface="Symbol"/>
              </a:rPr>
              <a:t>     (nižší u anémie)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86214" y="5967835"/>
            <a:ext cx="74644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S</a:t>
            </a:r>
            <a:r>
              <a:rPr lang="cs-CZ" b="1" baseline="-25000" dirty="0">
                <a:solidFill>
                  <a:srgbClr val="0033CC"/>
                </a:solidFill>
              </a:rPr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>
                <a:solidFill>
                  <a:srgbClr val="0033CC"/>
                </a:solidFill>
              </a:rPr>
              <a:t> S</a:t>
            </a:r>
            <a:r>
              <a:rPr lang="cs-CZ" b="1" baseline="-25000" dirty="0">
                <a:solidFill>
                  <a:srgbClr val="0033CC"/>
                </a:solidFill>
              </a:rPr>
              <a:t>2</a:t>
            </a:r>
            <a:r>
              <a:rPr lang="cs-CZ" b="1" dirty="0">
                <a:solidFill>
                  <a:srgbClr val="0033CC"/>
                </a:solidFill>
              </a:rPr>
              <a:t> a </a:t>
            </a:r>
            <a:r>
              <a:rPr lang="cs-CZ" b="1" dirty="0">
                <a:solidFill>
                  <a:srgbClr val="003300"/>
                </a:solidFill>
              </a:rPr>
              <a:t>v</a:t>
            </a:r>
            <a:r>
              <a:rPr lang="cs-CZ" b="1" baseline="-25000" dirty="0">
                <a:solidFill>
                  <a:srgbClr val="003300"/>
                </a:solidFill>
              </a:rPr>
              <a:t>1</a:t>
            </a:r>
            <a:r>
              <a:rPr lang="cs-CZ" b="1" dirty="0">
                <a:solidFill>
                  <a:srgbClr val="003300"/>
                </a:solidFill>
              </a:rPr>
              <a:t>≈ v</a:t>
            </a:r>
            <a:r>
              <a:rPr lang="cs-CZ" b="1" baseline="-25000" dirty="0">
                <a:solidFill>
                  <a:srgbClr val="003300"/>
                </a:solidFill>
              </a:rPr>
              <a:t>2  </a:t>
            </a:r>
            <a:r>
              <a:rPr lang="en-US" b="1" dirty="0"/>
              <a:t>→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en-US" b="1" baseline="-25000" dirty="0"/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cs-CZ" b="1" baseline="-25000" dirty="0"/>
              <a:t>2</a:t>
            </a:r>
            <a:r>
              <a:rPr lang="en-US" b="1" dirty="0"/>
              <a:t> →</a:t>
            </a:r>
            <a:r>
              <a:rPr lang="cs-CZ" b="1" dirty="0"/>
              <a:t> </a:t>
            </a:r>
            <a:r>
              <a:rPr lang="cs-CZ" sz="2000" dirty="0"/>
              <a:t>turbulentní proudění</a:t>
            </a:r>
            <a:endParaRPr lang="cs-CZ" sz="2000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41124" y="991795"/>
            <a:ext cx="47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laminární proudění </a:t>
            </a:r>
            <a:r>
              <a:rPr lang="en-US" sz="2000" dirty="0"/>
              <a:t>Re</a:t>
            </a:r>
            <a:r>
              <a:rPr lang="cs-CZ" sz="2000" dirty="0"/>
              <a:t> </a:t>
            </a:r>
            <a:r>
              <a:rPr lang="en-US" sz="2000" dirty="0">
                <a:sym typeface="Symbol"/>
              </a:rPr>
              <a:t>&lt;</a:t>
            </a:r>
            <a:r>
              <a:rPr lang="cs-CZ" sz="2000" dirty="0">
                <a:sym typeface="Symbol"/>
              </a:rPr>
              <a:t> 2000</a:t>
            </a:r>
          </a:p>
          <a:p>
            <a:r>
              <a:rPr lang="cs-CZ" sz="2000" dirty="0"/>
              <a:t>turbulentní proudění </a:t>
            </a:r>
            <a:r>
              <a:rPr lang="en-US" sz="2000" dirty="0"/>
              <a:t>Re</a:t>
            </a:r>
            <a:r>
              <a:rPr lang="cs-CZ" sz="2000" dirty="0"/>
              <a:t> </a:t>
            </a:r>
            <a:r>
              <a:rPr lang="en-US" sz="2000" dirty="0">
                <a:sym typeface="Symbol"/>
              </a:rPr>
              <a:t>&gt;</a:t>
            </a:r>
            <a:r>
              <a:rPr lang="cs-CZ" sz="2000" dirty="0">
                <a:sym typeface="Symbol"/>
              </a:rPr>
              <a:t> 3000</a:t>
            </a:r>
            <a:endParaRPr lang="cs-CZ" sz="2000" baseline="-25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317552" y="2490588"/>
            <a:ext cx="8034238" cy="3386684"/>
            <a:chOff x="3461568" y="2955481"/>
            <a:chExt cx="8034238" cy="3386684"/>
          </a:xfrm>
        </p:grpSpPr>
        <p:grpSp>
          <p:nvGrpSpPr>
            <p:cNvPr id="12" name="Skupina 11"/>
            <p:cNvGrpSpPr/>
            <p:nvPr/>
          </p:nvGrpSpPr>
          <p:grpSpPr>
            <a:xfrm>
              <a:off x="3461568" y="2955481"/>
              <a:ext cx="8034238" cy="3386684"/>
              <a:chOff x="570209" y="3270801"/>
              <a:chExt cx="8034238" cy="3386684"/>
            </a:xfrm>
          </p:grpSpPr>
          <p:sp>
            <p:nvSpPr>
              <p:cNvPr id="17" name="Ovál 16"/>
              <p:cNvSpPr>
                <a:spLocks noChangeAspect="1"/>
              </p:cNvSpPr>
              <p:nvPr/>
            </p:nvSpPr>
            <p:spPr>
              <a:xfrm>
                <a:off x="3261560" y="3736993"/>
                <a:ext cx="2719523" cy="8337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>
                <a:spLocks noChangeAspect="1"/>
              </p:cNvSpPr>
              <p:nvPr/>
            </p:nvSpPr>
            <p:spPr>
              <a:xfrm>
                <a:off x="3258974" y="5839373"/>
                <a:ext cx="2722109" cy="8181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>
                <a:cxnSpLocks noChangeAspect="1"/>
              </p:cNvCxnSpPr>
              <p:nvPr/>
            </p:nvCxnSpPr>
            <p:spPr>
              <a:xfrm>
                <a:off x="718148" y="4139947"/>
                <a:ext cx="2543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cxnSpLocks noChangeAspect="1"/>
              </p:cNvCxnSpPr>
              <p:nvPr/>
            </p:nvCxnSpPr>
            <p:spPr>
              <a:xfrm>
                <a:off x="5981083" y="4187587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>
                <a:cxnSpLocks noChangeAspect="1"/>
              </p:cNvCxnSpPr>
              <p:nvPr/>
            </p:nvCxnSpPr>
            <p:spPr>
              <a:xfrm>
                <a:off x="701641" y="6180526"/>
                <a:ext cx="26247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>
                <a:cxnSpLocks noChangeAspect="1"/>
              </p:cNvCxnSpPr>
              <p:nvPr/>
            </p:nvCxnSpPr>
            <p:spPr>
              <a:xfrm>
                <a:off x="5973969" y="6229632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Volný tvar 22"/>
              <p:cNvSpPr>
                <a:spLocks noChangeAspect="1"/>
              </p:cNvSpPr>
              <p:nvPr/>
            </p:nvSpPr>
            <p:spPr>
              <a:xfrm>
                <a:off x="701641" y="4754469"/>
                <a:ext cx="7172999" cy="323619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73889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443"/>
                  <a:gd name="connsiteX1" fmla="*/ 329610 w 1488558"/>
                  <a:gd name="connsiteY1" fmla="*/ 4829 h 58443"/>
                  <a:gd name="connsiteX2" fmla="*/ 659219 w 1488558"/>
                  <a:gd name="connsiteY2" fmla="*/ 57704 h 58443"/>
                  <a:gd name="connsiteX3" fmla="*/ 1073889 w 1488558"/>
                  <a:gd name="connsiteY3" fmla="*/ 35576 h 58443"/>
                  <a:gd name="connsiteX4" fmla="*/ 1339701 w 1488558"/>
                  <a:gd name="connsiteY4" fmla="*/ 32420 h 58443"/>
                  <a:gd name="connsiteX5" fmla="*/ 1488558 w 1488558"/>
                  <a:gd name="connsiteY5" fmla="*/ 4829 h 58443"/>
                  <a:gd name="connsiteX0" fmla="*/ 0 w 1488558"/>
                  <a:gd name="connsiteY0" fmla="*/ 4829 h 60521"/>
                  <a:gd name="connsiteX1" fmla="*/ 329610 w 1488558"/>
                  <a:gd name="connsiteY1" fmla="*/ 4829 h 60521"/>
                  <a:gd name="connsiteX2" fmla="*/ 659219 w 1488558"/>
                  <a:gd name="connsiteY2" fmla="*/ 57704 h 60521"/>
                  <a:gd name="connsiteX3" fmla="*/ 1095154 w 1488558"/>
                  <a:gd name="connsiteY3" fmla="*/ 51093 h 60521"/>
                  <a:gd name="connsiteX4" fmla="*/ 1339701 w 1488558"/>
                  <a:gd name="connsiteY4" fmla="*/ 32420 h 60521"/>
                  <a:gd name="connsiteX5" fmla="*/ 1488558 w 1488558"/>
                  <a:gd name="connsiteY5" fmla="*/ 4829 h 60521"/>
                  <a:gd name="connsiteX0" fmla="*/ 0 w 1497400"/>
                  <a:gd name="connsiteY0" fmla="*/ 1364 h 67378"/>
                  <a:gd name="connsiteX1" fmla="*/ 338452 w 1497400"/>
                  <a:gd name="connsiteY1" fmla="*/ 11686 h 67378"/>
                  <a:gd name="connsiteX2" fmla="*/ 668061 w 1497400"/>
                  <a:gd name="connsiteY2" fmla="*/ 64561 h 67378"/>
                  <a:gd name="connsiteX3" fmla="*/ 1103996 w 1497400"/>
                  <a:gd name="connsiteY3" fmla="*/ 57950 h 67378"/>
                  <a:gd name="connsiteX4" fmla="*/ 1348543 w 1497400"/>
                  <a:gd name="connsiteY4" fmla="*/ 39277 h 67378"/>
                  <a:gd name="connsiteX5" fmla="*/ 1497400 w 1497400"/>
                  <a:gd name="connsiteY5" fmla="*/ 11686 h 67378"/>
                  <a:gd name="connsiteX0" fmla="*/ 0 w 1497400"/>
                  <a:gd name="connsiteY0" fmla="*/ 2445 h 68767"/>
                  <a:gd name="connsiteX1" fmla="*/ 379123 w 1497400"/>
                  <a:gd name="connsiteY1" fmla="*/ 8466 h 68767"/>
                  <a:gd name="connsiteX2" fmla="*/ 668061 w 1497400"/>
                  <a:gd name="connsiteY2" fmla="*/ 65642 h 68767"/>
                  <a:gd name="connsiteX3" fmla="*/ 1103996 w 1497400"/>
                  <a:gd name="connsiteY3" fmla="*/ 59031 h 68767"/>
                  <a:gd name="connsiteX4" fmla="*/ 1348543 w 1497400"/>
                  <a:gd name="connsiteY4" fmla="*/ 40358 h 68767"/>
                  <a:gd name="connsiteX5" fmla="*/ 1497400 w 1497400"/>
                  <a:gd name="connsiteY5" fmla="*/ 12767 h 68767"/>
                  <a:gd name="connsiteX0" fmla="*/ 0 w 1497400"/>
                  <a:gd name="connsiteY0" fmla="*/ 1523 h 58119"/>
                  <a:gd name="connsiteX1" fmla="*/ 379123 w 1497400"/>
                  <a:gd name="connsiteY1" fmla="*/ 7544 h 58119"/>
                  <a:gd name="connsiteX2" fmla="*/ 701659 w 1497400"/>
                  <a:gd name="connsiteY2" fmla="*/ 41494 h 58119"/>
                  <a:gd name="connsiteX3" fmla="*/ 1103996 w 1497400"/>
                  <a:gd name="connsiteY3" fmla="*/ 58109 h 58119"/>
                  <a:gd name="connsiteX4" fmla="*/ 1348543 w 1497400"/>
                  <a:gd name="connsiteY4" fmla="*/ 39436 h 58119"/>
                  <a:gd name="connsiteX5" fmla="*/ 1497400 w 1497400"/>
                  <a:gd name="connsiteY5" fmla="*/ 11845 h 58119"/>
                  <a:gd name="connsiteX0" fmla="*/ 0 w 1497400"/>
                  <a:gd name="connsiteY0" fmla="*/ 1523 h 45348"/>
                  <a:gd name="connsiteX1" fmla="*/ 379123 w 1497400"/>
                  <a:gd name="connsiteY1" fmla="*/ 7544 h 45348"/>
                  <a:gd name="connsiteX2" fmla="*/ 701659 w 1497400"/>
                  <a:gd name="connsiteY2" fmla="*/ 41494 h 45348"/>
                  <a:gd name="connsiteX3" fmla="*/ 1109301 w 1497400"/>
                  <a:gd name="connsiteY3" fmla="*/ 44346 h 45348"/>
                  <a:gd name="connsiteX4" fmla="*/ 1348543 w 1497400"/>
                  <a:gd name="connsiteY4" fmla="*/ 39436 h 45348"/>
                  <a:gd name="connsiteX5" fmla="*/ 1497400 w 1497400"/>
                  <a:gd name="connsiteY5" fmla="*/ 11845 h 45348"/>
                  <a:gd name="connsiteX0" fmla="*/ 0 w 1497400"/>
                  <a:gd name="connsiteY0" fmla="*/ 1523 h 46382"/>
                  <a:gd name="connsiteX1" fmla="*/ 379123 w 1497400"/>
                  <a:gd name="connsiteY1" fmla="*/ 7544 h 46382"/>
                  <a:gd name="connsiteX2" fmla="*/ 701659 w 1497400"/>
                  <a:gd name="connsiteY2" fmla="*/ 41494 h 46382"/>
                  <a:gd name="connsiteX3" fmla="*/ 1109301 w 1497400"/>
                  <a:gd name="connsiteY3" fmla="*/ 44346 h 46382"/>
                  <a:gd name="connsiteX4" fmla="*/ 1346775 w 1497400"/>
                  <a:gd name="connsiteY4" fmla="*/ 23952 h 46382"/>
                  <a:gd name="connsiteX5" fmla="*/ 1497400 w 1497400"/>
                  <a:gd name="connsiteY5" fmla="*/ 11845 h 46382"/>
                  <a:gd name="connsiteX0" fmla="*/ 0 w 1858135"/>
                  <a:gd name="connsiteY0" fmla="*/ 1721 h 46580"/>
                  <a:gd name="connsiteX1" fmla="*/ 379123 w 1858135"/>
                  <a:gd name="connsiteY1" fmla="*/ 7742 h 46580"/>
                  <a:gd name="connsiteX2" fmla="*/ 701659 w 1858135"/>
                  <a:gd name="connsiteY2" fmla="*/ 41692 h 46580"/>
                  <a:gd name="connsiteX3" fmla="*/ 1109301 w 1858135"/>
                  <a:gd name="connsiteY3" fmla="*/ 44544 h 46580"/>
                  <a:gd name="connsiteX4" fmla="*/ 1346775 w 1858135"/>
                  <a:gd name="connsiteY4" fmla="*/ 24150 h 46580"/>
                  <a:gd name="connsiteX5" fmla="*/ 1858135 w 1858135"/>
                  <a:gd name="connsiteY5" fmla="*/ 0 h 46580"/>
                  <a:gd name="connsiteX0" fmla="*/ 0 w 1858135"/>
                  <a:gd name="connsiteY0" fmla="*/ 1721 h 47498"/>
                  <a:gd name="connsiteX1" fmla="*/ 379123 w 1858135"/>
                  <a:gd name="connsiteY1" fmla="*/ 7742 h 47498"/>
                  <a:gd name="connsiteX2" fmla="*/ 701659 w 1858135"/>
                  <a:gd name="connsiteY2" fmla="*/ 41692 h 47498"/>
                  <a:gd name="connsiteX3" fmla="*/ 1109301 w 1858135"/>
                  <a:gd name="connsiteY3" fmla="*/ 44544 h 47498"/>
                  <a:gd name="connsiteX4" fmla="*/ 1419276 w 1858135"/>
                  <a:gd name="connsiteY4" fmla="*/ 11247 h 47498"/>
                  <a:gd name="connsiteX5" fmla="*/ 1858135 w 1858135"/>
                  <a:gd name="connsiteY5" fmla="*/ 0 h 47498"/>
                  <a:gd name="connsiteX0" fmla="*/ 0 w 1858135"/>
                  <a:gd name="connsiteY0" fmla="*/ 3599 h 49376"/>
                  <a:gd name="connsiteX1" fmla="*/ 175288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1858135"/>
                  <a:gd name="connsiteY0" fmla="*/ 1721 h 47498"/>
                  <a:gd name="connsiteX1" fmla="*/ 177290 w 1858135"/>
                  <a:gd name="connsiteY1" fmla="*/ 2177 h 47498"/>
                  <a:gd name="connsiteX2" fmla="*/ 379123 w 1858135"/>
                  <a:gd name="connsiteY2" fmla="*/ 7742 h 47498"/>
                  <a:gd name="connsiteX3" fmla="*/ 701659 w 1858135"/>
                  <a:gd name="connsiteY3" fmla="*/ 41692 h 47498"/>
                  <a:gd name="connsiteX4" fmla="*/ 1109301 w 1858135"/>
                  <a:gd name="connsiteY4" fmla="*/ 44544 h 47498"/>
                  <a:gd name="connsiteX5" fmla="*/ 1419276 w 1858135"/>
                  <a:gd name="connsiteY5" fmla="*/ 11247 h 47498"/>
                  <a:gd name="connsiteX6" fmla="*/ 1858135 w 1858135"/>
                  <a:gd name="connsiteY6" fmla="*/ 0 h 47498"/>
                  <a:gd name="connsiteX0" fmla="*/ 0 w 1858135"/>
                  <a:gd name="connsiteY0" fmla="*/ 3599 h 49376"/>
                  <a:gd name="connsiteX1" fmla="*/ 169283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2208420"/>
                  <a:gd name="connsiteY0" fmla="*/ 926 h 49624"/>
                  <a:gd name="connsiteX1" fmla="*/ 519568 w 2208420"/>
                  <a:gd name="connsiteY1" fmla="*/ 408 h 49624"/>
                  <a:gd name="connsiteX2" fmla="*/ 729408 w 2208420"/>
                  <a:gd name="connsiteY2" fmla="*/ 9868 h 49624"/>
                  <a:gd name="connsiteX3" fmla="*/ 1051944 w 2208420"/>
                  <a:gd name="connsiteY3" fmla="*/ 43818 h 49624"/>
                  <a:gd name="connsiteX4" fmla="*/ 1459586 w 2208420"/>
                  <a:gd name="connsiteY4" fmla="*/ 46670 h 49624"/>
                  <a:gd name="connsiteX5" fmla="*/ 1769561 w 2208420"/>
                  <a:gd name="connsiteY5" fmla="*/ 13373 h 49624"/>
                  <a:gd name="connsiteX6" fmla="*/ 2208420 w 2208420"/>
                  <a:gd name="connsiteY6" fmla="*/ 2126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2261054 w 2261054"/>
                  <a:gd name="connsiteY6" fmla="*/ 4565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1986345 w 2261054"/>
                  <a:gd name="connsiteY6" fmla="*/ 1069 h 49624"/>
                  <a:gd name="connsiteX7" fmla="*/ 2261054 w 2261054"/>
                  <a:gd name="connsiteY7" fmla="*/ 4565 h 4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054" h="49624">
                    <a:moveTo>
                      <a:pt x="0" y="926"/>
                    </a:moveTo>
                    <a:cubicBezTo>
                      <a:pt x="28881" y="515"/>
                      <a:pt x="456381" y="-596"/>
                      <a:pt x="519568" y="408"/>
                    </a:cubicBezTo>
                    <a:cubicBezTo>
                      <a:pt x="582755" y="1412"/>
                      <a:pt x="640679" y="2633"/>
                      <a:pt x="729408" y="9868"/>
                    </a:cubicBezTo>
                    <a:cubicBezTo>
                      <a:pt x="818137" y="17103"/>
                      <a:pt x="930248" y="37684"/>
                      <a:pt x="1051944" y="43818"/>
                    </a:cubicBezTo>
                    <a:cubicBezTo>
                      <a:pt x="1173640" y="49952"/>
                      <a:pt x="1339983" y="51744"/>
                      <a:pt x="1459586" y="46670"/>
                    </a:cubicBezTo>
                    <a:cubicBezTo>
                      <a:pt x="1579189" y="41596"/>
                      <a:pt x="1680932" y="19957"/>
                      <a:pt x="1769561" y="13373"/>
                    </a:cubicBezTo>
                    <a:cubicBezTo>
                      <a:pt x="1858190" y="6789"/>
                      <a:pt x="1904430" y="2537"/>
                      <a:pt x="1986345" y="1069"/>
                    </a:cubicBezTo>
                    <a:lnTo>
                      <a:pt x="2261054" y="4565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Volný tvar 23"/>
              <p:cNvSpPr>
                <a:spLocks noChangeAspect="1"/>
              </p:cNvSpPr>
              <p:nvPr/>
            </p:nvSpPr>
            <p:spPr>
              <a:xfrm>
                <a:off x="670713" y="5310893"/>
                <a:ext cx="7184454" cy="365676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0693 h 72881"/>
                  <a:gd name="connsiteX1" fmla="*/ 329610 w 1488558"/>
                  <a:gd name="connsiteY1" fmla="*/ 40693 h 72881"/>
                  <a:gd name="connsiteX2" fmla="*/ 680484 w 1488558"/>
                  <a:gd name="connsiteY2" fmla="*/ 466 h 72881"/>
                  <a:gd name="connsiteX3" fmla="*/ 1052624 w 1488558"/>
                  <a:gd name="connsiteY3" fmla="*/ 71440 h 72881"/>
                  <a:gd name="connsiteX4" fmla="*/ 1307804 w 1488558"/>
                  <a:gd name="connsiteY4" fmla="*/ 47594 h 72881"/>
                  <a:gd name="connsiteX5" fmla="*/ 1488558 w 1488558"/>
                  <a:gd name="connsiteY5" fmla="*/ 40693 h 72881"/>
                  <a:gd name="connsiteX0" fmla="*/ 0 w 1488558"/>
                  <a:gd name="connsiteY0" fmla="*/ 40402 h 72590"/>
                  <a:gd name="connsiteX1" fmla="*/ 340242 w 1488558"/>
                  <a:gd name="connsiteY1" fmla="*/ 50747 h 72590"/>
                  <a:gd name="connsiteX2" fmla="*/ 680484 w 1488558"/>
                  <a:gd name="connsiteY2" fmla="*/ 175 h 72590"/>
                  <a:gd name="connsiteX3" fmla="*/ 1052624 w 1488558"/>
                  <a:gd name="connsiteY3" fmla="*/ 71149 h 72590"/>
                  <a:gd name="connsiteX4" fmla="*/ 1307804 w 1488558"/>
                  <a:gd name="connsiteY4" fmla="*/ 47303 h 72590"/>
                  <a:gd name="connsiteX5" fmla="*/ 1488558 w 1488558"/>
                  <a:gd name="connsiteY5" fmla="*/ 40402 h 72590"/>
                  <a:gd name="connsiteX0" fmla="*/ 0 w 1467293"/>
                  <a:gd name="connsiteY0" fmla="*/ 61104 h 72602"/>
                  <a:gd name="connsiteX1" fmla="*/ 318977 w 1467293"/>
                  <a:gd name="connsiteY1" fmla="*/ 50759 h 72602"/>
                  <a:gd name="connsiteX2" fmla="*/ 659219 w 1467293"/>
                  <a:gd name="connsiteY2" fmla="*/ 187 h 72602"/>
                  <a:gd name="connsiteX3" fmla="*/ 1031359 w 1467293"/>
                  <a:gd name="connsiteY3" fmla="*/ 71161 h 72602"/>
                  <a:gd name="connsiteX4" fmla="*/ 1286539 w 1467293"/>
                  <a:gd name="connsiteY4" fmla="*/ 47315 h 72602"/>
                  <a:gd name="connsiteX5" fmla="*/ 1467293 w 1467293"/>
                  <a:gd name="connsiteY5" fmla="*/ 40414 h 72602"/>
                  <a:gd name="connsiteX0" fmla="*/ 0 w 1467293"/>
                  <a:gd name="connsiteY0" fmla="*/ 63571 h 63571"/>
                  <a:gd name="connsiteX1" fmla="*/ 318977 w 1467293"/>
                  <a:gd name="connsiteY1" fmla="*/ 53226 h 63571"/>
                  <a:gd name="connsiteX2" fmla="*/ 659219 w 1467293"/>
                  <a:gd name="connsiteY2" fmla="*/ 2654 h 63571"/>
                  <a:gd name="connsiteX3" fmla="*/ 1041992 w 1467293"/>
                  <a:gd name="connsiteY3" fmla="*/ 11561 h 63571"/>
                  <a:gd name="connsiteX4" fmla="*/ 1286539 w 1467293"/>
                  <a:gd name="connsiteY4" fmla="*/ 49782 h 63571"/>
                  <a:gd name="connsiteX5" fmla="*/ 1467293 w 1467293"/>
                  <a:gd name="connsiteY5" fmla="*/ 42881 h 63571"/>
                  <a:gd name="connsiteX0" fmla="*/ 0 w 1467293"/>
                  <a:gd name="connsiteY0" fmla="*/ 63005 h 63005"/>
                  <a:gd name="connsiteX1" fmla="*/ 318977 w 1467293"/>
                  <a:gd name="connsiteY1" fmla="*/ 52660 h 63005"/>
                  <a:gd name="connsiteX2" fmla="*/ 659219 w 1467293"/>
                  <a:gd name="connsiteY2" fmla="*/ 2088 h 63005"/>
                  <a:gd name="connsiteX3" fmla="*/ 1041992 w 1467293"/>
                  <a:gd name="connsiteY3" fmla="*/ 10995 h 63005"/>
                  <a:gd name="connsiteX4" fmla="*/ 1275906 w 1467293"/>
                  <a:gd name="connsiteY4" fmla="*/ 23354 h 63005"/>
                  <a:gd name="connsiteX5" fmla="*/ 1467293 w 1467293"/>
                  <a:gd name="connsiteY5" fmla="*/ 42315 h 63005"/>
                  <a:gd name="connsiteX0" fmla="*/ 0 w 1488512"/>
                  <a:gd name="connsiteY0" fmla="*/ 63005 h 63005"/>
                  <a:gd name="connsiteX1" fmla="*/ 340196 w 1488512"/>
                  <a:gd name="connsiteY1" fmla="*/ 52660 h 63005"/>
                  <a:gd name="connsiteX2" fmla="*/ 680438 w 1488512"/>
                  <a:gd name="connsiteY2" fmla="*/ 2088 h 63005"/>
                  <a:gd name="connsiteX3" fmla="*/ 1063211 w 1488512"/>
                  <a:gd name="connsiteY3" fmla="*/ 10995 h 63005"/>
                  <a:gd name="connsiteX4" fmla="*/ 1297125 w 1488512"/>
                  <a:gd name="connsiteY4" fmla="*/ 23354 h 63005"/>
                  <a:gd name="connsiteX5" fmla="*/ 1488512 w 1488512"/>
                  <a:gd name="connsiteY5" fmla="*/ 42315 h 63005"/>
                  <a:gd name="connsiteX0" fmla="*/ 0 w 1488512"/>
                  <a:gd name="connsiteY0" fmla="*/ 63291 h 63291"/>
                  <a:gd name="connsiteX1" fmla="*/ 354342 w 1488512"/>
                  <a:gd name="connsiteY1" fmla="*/ 57247 h 63291"/>
                  <a:gd name="connsiteX2" fmla="*/ 680438 w 1488512"/>
                  <a:gd name="connsiteY2" fmla="*/ 2374 h 63291"/>
                  <a:gd name="connsiteX3" fmla="*/ 1063211 w 1488512"/>
                  <a:gd name="connsiteY3" fmla="*/ 11281 h 63291"/>
                  <a:gd name="connsiteX4" fmla="*/ 1297125 w 1488512"/>
                  <a:gd name="connsiteY4" fmla="*/ 23640 h 63291"/>
                  <a:gd name="connsiteX5" fmla="*/ 1488512 w 1488512"/>
                  <a:gd name="connsiteY5" fmla="*/ 42601 h 63291"/>
                  <a:gd name="connsiteX0" fmla="*/ 0 w 1488512"/>
                  <a:gd name="connsiteY0" fmla="*/ 56143 h 56143"/>
                  <a:gd name="connsiteX1" fmla="*/ 354342 w 1488512"/>
                  <a:gd name="connsiteY1" fmla="*/ 50099 h 56143"/>
                  <a:gd name="connsiteX2" fmla="*/ 696353 w 1488512"/>
                  <a:gd name="connsiteY2" fmla="*/ 3828 h 56143"/>
                  <a:gd name="connsiteX3" fmla="*/ 1063211 w 1488512"/>
                  <a:gd name="connsiteY3" fmla="*/ 4133 h 56143"/>
                  <a:gd name="connsiteX4" fmla="*/ 1297125 w 1488512"/>
                  <a:gd name="connsiteY4" fmla="*/ 16492 h 56143"/>
                  <a:gd name="connsiteX5" fmla="*/ 1488512 w 1488512"/>
                  <a:gd name="connsiteY5" fmla="*/ 35453 h 56143"/>
                  <a:gd name="connsiteX0" fmla="*/ 0 w 1488512"/>
                  <a:gd name="connsiteY0" fmla="*/ 53440 h 53440"/>
                  <a:gd name="connsiteX1" fmla="*/ 354342 w 1488512"/>
                  <a:gd name="connsiteY1" fmla="*/ 47396 h 53440"/>
                  <a:gd name="connsiteX2" fmla="*/ 712268 w 1488512"/>
                  <a:gd name="connsiteY2" fmla="*/ 5426 h 53440"/>
                  <a:gd name="connsiteX3" fmla="*/ 1063211 w 1488512"/>
                  <a:gd name="connsiteY3" fmla="*/ 1430 h 53440"/>
                  <a:gd name="connsiteX4" fmla="*/ 1297125 w 1488512"/>
                  <a:gd name="connsiteY4" fmla="*/ 13789 h 53440"/>
                  <a:gd name="connsiteX5" fmla="*/ 1488512 w 1488512"/>
                  <a:gd name="connsiteY5" fmla="*/ 32750 h 53440"/>
                  <a:gd name="connsiteX0" fmla="*/ 0 w 1835101"/>
                  <a:gd name="connsiteY0" fmla="*/ 53440 h 63718"/>
                  <a:gd name="connsiteX1" fmla="*/ 354342 w 1835101"/>
                  <a:gd name="connsiteY1" fmla="*/ 47396 h 63718"/>
                  <a:gd name="connsiteX2" fmla="*/ 712268 w 1835101"/>
                  <a:gd name="connsiteY2" fmla="*/ 5426 h 63718"/>
                  <a:gd name="connsiteX3" fmla="*/ 1063211 w 1835101"/>
                  <a:gd name="connsiteY3" fmla="*/ 1430 h 63718"/>
                  <a:gd name="connsiteX4" fmla="*/ 1297125 w 1835101"/>
                  <a:gd name="connsiteY4" fmla="*/ 13789 h 63718"/>
                  <a:gd name="connsiteX5" fmla="*/ 1835101 w 1835101"/>
                  <a:gd name="connsiteY5" fmla="*/ 63718 h 63718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835101 w 1835101"/>
                  <a:gd name="connsiteY5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31220 w 1835101"/>
                  <a:gd name="connsiteY5" fmla="*/ 47493 h 65863"/>
                  <a:gd name="connsiteX6" fmla="*/ 1835101 w 1835101"/>
                  <a:gd name="connsiteY6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43598 w 1835101"/>
                  <a:gd name="connsiteY5" fmla="*/ 57816 h 65863"/>
                  <a:gd name="connsiteX6" fmla="*/ 1835101 w 1835101"/>
                  <a:gd name="connsiteY6" fmla="*/ 65863 h 65863"/>
                  <a:gd name="connsiteX0" fmla="*/ 0 w 1835101"/>
                  <a:gd name="connsiteY0" fmla="*/ 55148 h 65426"/>
                  <a:gd name="connsiteX1" fmla="*/ 354342 w 1835101"/>
                  <a:gd name="connsiteY1" fmla="*/ 49104 h 65426"/>
                  <a:gd name="connsiteX2" fmla="*/ 712268 w 1835101"/>
                  <a:gd name="connsiteY2" fmla="*/ 7134 h 65426"/>
                  <a:gd name="connsiteX3" fmla="*/ 1063211 w 1835101"/>
                  <a:gd name="connsiteY3" fmla="*/ 3138 h 65426"/>
                  <a:gd name="connsiteX4" fmla="*/ 1403223 w 1835101"/>
                  <a:gd name="connsiteY4" fmla="*/ 39583 h 65426"/>
                  <a:gd name="connsiteX5" fmla="*/ 1643598 w 1835101"/>
                  <a:gd name="connsiteY5" fmla="*/ 57379 h 65426"/>
                  <a:gd name="connsiteX6" fmla="*/ 1835101 w 1835101"/>
                  <a:gd name="connsiteY6" fmla="*/ 65426 h 65426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643598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148 h 62112"/>
                  <a:gd name="connsiteX1" fmla="*/ 354342 w 1851016"/>
                  <a:gd name="connsiteY1" fmla="*/ 49104 h 62112"/>
                  <a:gd name="connsiteX2" fmla="*/ 712268 w 1851016"/>
                  <a:gd name="connsiteY2" fmla="*/ 7134 h 62112"/>
                  <a:gd name="connsiteX3" fmla="*/ 1063211 w 1851016"/>
                  <a:gd name="connsiteY3" fmla="*/ 3138 h 62112"/>
                  <a:gd name="connsiteX4" fmla="*/ 1403223 w 1851016"/>
                  <a:gd name="connsiteY4" fmla="*/ 39583 h 62112"/>
                  <a:gd name="connsiteX5" fmla="*/ 1641830 w 1851016"/>
                  <a:gd name="connsiteY5" fmla="*/ 60820 h 62112"/>
                  <a:gd name="connsiteX6" fmla="*/ 1851016 w 1851016"/>
                  <a:gd name="connsiteY6" fmla="*/ 61985 h 62112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565793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49248"/>
                  <a:gd name="connsiteY0" fmla="*/ 55334 h 58857"/>
                  <a:gd name="connsiteX1" fmla="*/ 354342 w 1849248"/>
                  <a:gd name="connsiteY1" fmla="*/ 49290 h 58857"/>
                  <a:gd name="connsiteX2" fmla="*/ 712268 w 1849248"/>
                  <a:gd name="connsiteY2" fmla="*/ 7320 h 58857"/>
                  <a:gd name="connsiteX3" fmla="*/ 1063211 w 1849248"/>
                  <a:gd name="connsiteY3" fmla="*/ 3324 h 58857"/>
                  <a:gd name="connsiteX4" fmla="*/ 1394382 w 1849248"/>
                  <a:gd name="connsiteY4" fmla="*/ 42350 h 58857"/>
                  <a:gd name="connsiteX5" fmla="*/ 1565793 w 1849248"/>
                  <a:gd name="connsiteY5" fmla="*/ 57565 h 58857"/>
                  <a:gd name="connsiteX6" fmla="*/ 1849248 w 1849248"/>
                  <a:gd name="connsiteY6" fmla="*/ 58730 h 58857"/>
                  <a:gd name="connsiteX0" fmla="*/ 0 w 1849248"/>
                  <a:gd name="connsiteY0" fmla="*/ 55334 h 58730"/>
                  <a:gd name="connsiteX1" fmla="*/ 354342 w 1849248"/>
                  <a:gd name="connsiteY1" fmla="*/ 49290 h 58730"/>
                  <a:gd name="connsiteX2" fmla="*/ 712268 w 1849248"/>
                  <a:gd name="connsiteY2" fmla="*/ 7320 h 58730"/>
                  <a:gd name="connsiteX3" fmla="*/ 1063211 w 1849248"/>
                  <a:gd name="connsiteY3" fmla="*/ 3324 h 58730"/>
                  <a:gd name="connsiteX4" fmla="*/ 1394382 w 1849248"/>
                  <a:gd name="connsiteY4" fmla="*/ 42350 h 58730"/>
                  <a:gd name="connsiteX5" fmla="*/ 1569330 w 1849248"/>
                  <a:gd name="connsiteY5" fmla="*/ 53264 h 58730"/>
                  <a:gd name="connsiteX6" fmla="*/ 1849248 w 1849248"/>
                  <a:gd name="connsiteY6" fmla="*/ 58730 h 58730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69330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148 h 55148"/>
                  <a:gd name="connsiteX1" fmla="*/ 354342 w 1849248"/>
                  <a:gd name="connsiteY1" fmla="*/ 49104 h 55148"/>
                  <a:gd name="connsiteX2" fmla="*/ 712268 w 1849248"/>
                  <a:gd name="connsiteY2" fmla="*/ 7134 h 55148"/>
                  <a:gd name="connsiteX3" fmla="*/ 1063211 w 1849248"/>
                  <a:gd name="connsiteY3" fmla="*/ 3138 h 55148"/>
                  <a:gd name="connsiteX4" fmla="*/ 1362552 w 1849248"/>
                  <a:gd name="connsiteY4" fmla="*/ 39583 h 55148"/>
                  <a:gd name="connsiteX5" fmla="*/ 1576403 w 1849248"/>
                  <a:gd name="connsiteY5" fmla="*/ 53078 h 55148"/>
                  <a:gd name="connsiteX6" fmla="*/ 1849248 w 1849248"/>
                  <a:gd name="connsiteY6" fmla="*/ 55103 h 55148"/>
                  <a:gd name="connsiteX0" fmla="*/ 0 w 1849248"/>
                  <a:gd name="connsiteY0" fmla="*/ 54899 h 54899"/>
                  <a:gd name="connsiteX1" fmla="*/ 354342 w 1849248"/>
                  <a:gd name="connsiteY1" fmla="*/ 48855 h 54899"/>
                  <a:gd name="connsiteX2" fmla="*/ 712268 w 1849248"/>
                  <a:gd name="connsiteY2" fmla="*/ 6885 h 54899"/>
                  <a:gd name="connsiteX3" fmla="*/ 1063211 w 1849248"/>
                  <a:gd name="connsiteY3" fmla="*/ 2889 h 54899"/>
                  <a:gd name="connsiteX4" fmla="*/ 1362552 w 1849248"/>
                  <a:gd name="connsiteY4" fmla="*/ 35893 h 54899"/>
                  <a:gd name="connsiteX5" fmla="*/ 1576403 w 1849248"/>
                  <a:gd name="connsiteY5" fmla="*/ 52829 h 54899"/>
                  <a:gd name="connsiteX6" fmla="*/ 1849248 w 1849248"/>
                  <a:gd name="connsiteY6" fmla="*/ 54854 h 54899"/>
                  <a:gd name="connsiteX0" fmla="*/ 0 w 1849248"/>
                  <a:gd name="connsiteY0" fmla="*/ 54899 h 54899"/>
                  <a:gd name="connsiteX1" fmla="*/ 185036 w 1849248"/>
                  <a:gd name="connsiteY1" fmla="*/ 53353 h 54899"/>
                  <a:gd name="connsiteX2" fmla="*/ 354342 w 1849248"/>
                  <a:gd name="connsiteY2" fmla="*/ 48855 h 54899"/>
                  <a:gd name="connsiteX3" fmla="*/ 712268 w 1849248"/>
                  <a:gd name="connsiteY3" fmla="*/ 6885 h 54899"/>
                  <a:gd name="connsiteX4" fmla="*/ 1063211 w 1849248"/>
                  <a:gd name="connsiteY4" fmla="*/ 2889 h 54899"/>
                  <a:gd name="connsiteX5" fmla="*/ 1362552 w 1849248"/>
                  <a:gd name="connsiteY5" fmla="*/ 35893 h 54899"/>
                  <a:gd name="connsiteX6" fmla="*/ 1576403 w 1849248"/>
                  <a:gd name="connsiteY6" fmla="*/ 52829 h 54899"/>
                  <a:gd name="connsiteX7" fmla="*/ 1849248 w 1849248"/>
                  <a:gd name="connsiteY7" fmla="*/ 54854 h 54899"/>
                  <a:gd name="connsiteX0" fmla="*/ 0 w 2219550"/>
                  <a:gd name="connsiteY0" fmla="*/ 52952 h 54854"/>
                  <a:gd name="connsiteX1" fmla="*/ 555338 w 2219550"/>
                  <a:gd name="connsiteY1" fmla="*/ 53353 h 54854"/>
                  <a:gd name="connsiteX2" fmla="*/ 724644 w 2219550"/>
                  <a:gd name="connsiteY2" fmla="*/ 48855 h 54854"/>
                  <a:gd name="connsiteX3" fmla="*/ 1082570 w 2219550"/>
                  <a:gd name="connsiteY3" fmla="*/ 6885 h 54854"/>
                  <a:gd name="connsiteX4" fmla="*/ 1433513 w 2219550"/>
                  <a:gd name="connsiteY4" fmla="*/ 2889 h 54854"/>
                  <a:gd name="connsiteX5" fmla="*/ 1732854 w 2219550"/>
                  <a:gd name="connsiteY5" fmla="*/ 35893 h 54854"/>
                  <a:gd name="connsiteX6" fmla="*/ 1946705 w 2219550"/>
                  <a:gd name="connsiteY6" fmla="*/ 52829 h 54854"/>
                  <a:gd name="connsiteX7" fmla="*/ 2219550 w 2219550"/>
                  <a:gd name="connsiteY7" fmla="*/ 54854 h 54854"/>
                  <a:gd name="connsiteX0" fmla="*/ 0 w 2264665"/>
                  <a:gd name="connsiteY0" fmla="*/ 52952 h 56073"/>
                  <a:gd name="connsiteX1" fmla="*/ 555338 w 2264665"/>
                  <a:gd name="connsiteY1" fmla="*/ 53353 h 56073"/>
                  <a:gd name="connsiteX2" fmla="*/ 724644 w 2264665"/>
                  <a:gd name="connsiteY2" fmla="*/ 48855 h 56073"/>
                  <a:gd name="connsiteX3" fmla="*/ 1082570 w 2264665"/>
                  <a:gd name="connsiteY3" fmla="*/ 6885 h 56073"/>
                  <a:gd name="connsiteX4" fmla="*/ 1433513 w 2264665"/>
                  <a:gd name="connsiteY4" fmla="*/ 2889 h 56073"/>
                  <a:gd name="connsiteX5" fmla="*/ 1732854 w 2264665"/>
                  <a:gd name="connsiteY5" fmla="*/ 35893 h 56073"/>
                  <a:gd name="connsiteX6" fmla="*/ 1946705 w 2264665"/>
                  <a:gd name="connsiteY6" fmla="*/ 52829 h 56073"/>
                  <a:gd name="connsiteX7" fmla="*/ 2264665 w 2264665"/>
                  <a:gd name="connsiteY7" fmla="*/ 56073 h 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4665" h="56073">
                    <a:moveTo>
                      <a:pt x="0" y="52952"/>
                    </a:moveTo>
                    <a:lnTo>
                      <a:pt x="555338" y="53353"/>
                    </a:lnTo>
                    <a:cubicBezTo>
                      <a:pt x="614395" y="52346"/>
                      <a:pt x="636772" y="56600"/>
                      <a:pt x="724644" y="48855"/>
                    </a:cubicBezTo>
                    <a:cubicBezTo>
                      <a:pt x="812516" y="41110"/>
                      <a:pt x="964425" y="14546"/>
                      <a:pt x="1082570" y="6885"/>
                    </a:cubicBezTo>
                    <a:cubicBezTo>
                      <a:pt x="1200715" y="-776"/>
                      <a:pt x="1325132" y="-1946"/>
                      <a:pt x="1433513" y="2889"/>
                    </a:cubicBezTo>
                    <a:cubicBezTo>
                      <a:pt x="1541894" y="7724"/>
                      <a:pt x="1637891" y="27713"/>
                      <a:pt x="1732854" y="35893"/>
                    </a:cubicBezTo>
                    <a:cubicBezTo>
                      <a:pt x="1786455" y="44406"/>
                      <a:pt x="1889568" y="50338"/>
                      <a:pt x="1946705" y="52829"/>
                    </a:cubicBezTo>
                    <a:cubicBezTo>
                      <a:pt x="2003949" y="56133"/>
                      <a:pt x="2230980" y="53872"/>
                      <a:pt x="2264665" y="56073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25" name="Přímá spojnice se šipkou 24"/>
              <p:cNvCxnSpPr/>
              <p:nvPr/>
            </p:nvCxnSpPr>
            <p:spPr>
              <a:xfrm>
                <a:off x="1754465" y="5207308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>
                <a:off x="7042001" y="5227279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4403583" y="5191287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27"/>
              <p:cNvGrpSpPr/>
              <p:nvPr/>
            </p:nvGrpSpPr>
            <p:grpSpPr>
              <a:xfrm>
                <a:off x="5708689" y="4880362"/>
                <a:ext cx="1238245" cy="686702"/>
                <a:chOff x="6171985" y="3514131"/>
                <a:chExt cx="1511217" cy="686702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6435652" y="351413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 rot="163748" flipV="1">
                  <a:off x="6171985" y="3962671"/>
                  <a:ext cx="639688" cy="121921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 rot="21306556">
                  <a:off x="6172346" y="3603845"/>
                  <a:ext cx="673777" cy="155390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9" name="Volný tvar 58"/>
                <p:cNvSpPr/>
                <p:nvPr/>
              </p:nvSpPr>
              <p:spPr>
                <a:xfrm rot="21291781">
                  <a:off x="6759056" y="3581435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 flipV="1">
                  <a:off x="6431660" y="390454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 rot="230004" flipV="1">
                  <a:off x="6747098" y="3914311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718147" y="4867239"/>
                <a:ext cx="798440" cy="692522"/>
                <a:chOff x="1181273" y="3501008"/>
                <a:chExt cx="612000" cy="692522"/>
              </a:xfrm>
            </p:grpSpPr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1181274" y="3718814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se šipkou 49"/>
                <p:cNvCxnSpPr/>
                <p:nvPr/>
              </p:nvCxnSpPr>
              <p:spPr>
                <a:xfrm flipV="1">
                  <a:off x="1181274" y="3962688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se šipkou 50"/>
                <p:cNvCxnSpPr/>
                <p:nvPr/>
              </p:nvCxnSpPr>
              <p:spPr>
                <a:xfrm flipV="1">
                  <a:off x="1181274" y="4084625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se šipkou 51"/>
                <p:cNvCxnSpPr/>
                <p:nvPr/>
              </p:nvCxnSpPr>
              <p:spPr>
                <a:xfrm flipV="1">
                  <a:off x="1181274" y="3609911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se šipkou 52"/>
                <p:cNvCxnSpPr/>
                <p:nvPr/>
              </p:nvCxnSpPr>
              <p:spPr>
                <a:xfrm flipV="1">
                  <a:off x="1181274" y="3501008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se šipkou 53"/>
                <p:cNvCxnSpPr/>
                <p:nvPr/>
              </p:nvCxnSpPr>
              <p:spPr>
                <a:xfrm flipV="1">
                  <a:off x="1181274" y="4193530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1181273" y="3840751"/>
                  <a:ext cx="612000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4369293" y="454695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1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7884367" y="451248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2</a:t>
                </a:r>
              </a:p>
            </p:txBody>
          </p:sp>
          <p:cxnSp>
            <p:nvCxnSpPr>
              <p:cNvPr id="32" name="Přímá spojnice 31"/>
              <p:cNvCxnSpPr/>
              <p:nvPr/>
            </p:nvCxnSpPr>
            <p:spPr>
              <a:xfrm>
                <a:off x="4612931" y="5011287"/>
                <a:ext cx="0" cy="360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7877593" y="4758874"/>
                <a:ext cx="0" cy="972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3945780" y="3939892"/>
                <a:ext cx="136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man</a:t>
                </a:r>
                <a:r>
                  <a:rPr lang="cs-CZ" sz="2000" dirty="0">
                    <a:solidFill>
                      <a:schemeClr val="bg1"/>
                    </a:solidFill>
                  </a:rPr>
                  <a:t>ž</a:t>
                </a:r>
                <a:r>
                  <a:rPr lang="en-US" sz="2000" dirty="0">
                    <a:solidFill>
                      <a:schemeClr val="bg1"/>
                    </a:solidFill>
                  </a:rPr>
                  <a:t>eta</a:t>
                </a:r>
                <a:endParaRPr lang="cs-CZ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643434" y="4348012"/>
                <a:ext cx="1446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solidFill>
                      <a:srgbClr val="FF0000"/>
                    </a:solidFill>
                  </a:rPr>
                  <a:t>a. </a:t>
                </a:r>
                <a:r>
                  <a:rPr lang="cs-CZ" sz="1800" dirty="0" err="1">
                    <a:solidFill>
                      <a:srgbClr val="FF0000"/>
                    </a:solidFill>
                  </a:rPr>
                  <a:t>brachialis</a:t>
                </a:r>
                <a:endParaRPr lang="cs-CZ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570209" y="5723964"/>
                <a:ext cx="246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laminární proudění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5961667" y="5795972"/>
                <a:ext cx="26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turbulentní proudění</a:t>
                </a:r>
              </a:p>
            </p:txBody>
          </p:sp>
          <p:grpSp>
            <p:nvGrpSpPr>
              <p:cNvPr id="38" name="Skupina 37"/>
              <p:cNvGrpSpPr/>
              <p:nvPr/>
            </p:nvGrpSpPr>
            <p:grpSpPr>
              <a:xfrm>
                <a:off x="6084170" y="3270801"/>
                <a:ext cx="2520277" cy="1107406"/>
                <a:chOff x="6084170" y="3236941"/>
                <a:chExt cx="2906234" cy="1141266"/>
              </a:xfrm>
            </p:grpSpPr>
            <p:grpSp>
              <p:nvGrpSpPr>
                <p:cNvPr id="41" name="Skupina 40"/>
                <p:cNvGrpSpPr>
                  <a:grpSpLocks noChangeAspect="1"/>
                </p:cNvGrpSpPr>
                <p:nvPr/>
              </p:nvGrpSpPr>
              <p:grpSpPr>
                <a:xfrm>
                  <a:off x="6084170" y="3236941"/>
                  <a:ext cx="2906234" cy="1141266"/>
                  <a:chOff x="6612690" y="-46093"/>
                  <a:chExt cx="3926687" cy="1541994"/>
                </a:xfrm>
              </p:grpSpPr>
              <p:sp>
                <p:nvSpPr>
                  <p:cNvPr id="43" name="Ovál 42"/>
                  <p:cNvSpPr/>
                  <p:nvPr/>
                </p:nvSpPr>
                <p:spPr>
                  <a:xfrm>
                    <a:off x="6612690" y="1146978"/>
                    <a:ext cx="1728234" cy="34892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4" name="Plechovka 43"/>
                  <p:cNvSpPr/>
                  <p:nvPr/>
                </p:nvSpPr>
                <p:spPr>
                  <a:xfrm>
                    <a:off x="7231732" y="1052735"/>
                    <a:ext cx="521636" cy="268703"/>
                  </a:xfrm>
                  <a:prstGeom prst="can">
                    <a:avLst>
                      <a:gd name="adj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7759316" y="-46093"/>
                    <a:ext cx="2759815" cy="1194020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121755 w 2759816"/>
                      <a:gd name="connsiteY3" fmla="*/ 792906 h 1194018"/>
                      <a:gd name="connsiteX4" fmla="*/ 2759816 w 2759816"/>
                      <a:gd name="connsiteY4" fmla="*/ 0 h 119401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618149 w 2759816"/>
                      <a:gd name="connsiteY3" fmla="*/ 498746 h 1194018"/>
                      <a:gd name="connsiteX4" fmla="*/ 2759816 w 2759816"/>
                      <a:gd name="connsiteY4" fmla="*/ 0 h 1194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9816" h="1194018">
                        <a:moveTo>
                          <a:pt x="0" y="1194018"/>
                        </a:moveTo>
                        <a:cubicBezTo>
                          <a:pt x="122090" y="1181271"/>
                          <a:pt x="244181" y="1168524"/>
                          <a:pt x="373919" y="1139630"/>
                        </a:cubicBezTo>
                        <a:cubicBezTo>
                          <a:pt x="503657" y="1110736"/>
                          <a:pt x="571058" y="1127470"/>
                          <a:pt x="778430" y="1020656"/>
                        </a:cubicBezTo>
                        <a:cubicBezTo>
                          <a:pt x="985802" y="913842"/>
                          <a:pt x="1287918" y="668855"/>
                          <a:pt x="1618149" y="498746"/>
                        </a:cubicBezTo>
                        <a:cubicBezTo>
                          <a:pt x="1948380" y="328637"/>
                          <a:pt x="2760099" y="6515"/>
                          <a:pt x="2759816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>
                    <a:off x="7764288" y="82521"/>
                    <a:ext cx="2775089" cy="1164604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1223435"/>
                      <a:gd name="connsiteY0" fmla="*/ 462298 h 462298"/>
                      <a:gd name="connsiteX1" fmla="*/ 407578 w 1223435"/>
                      <a:gd name="connsiteY1" fmla="*/ 407910 h 462298"/>
                      <a:gd name="connsiteX2" fmla="*/ 812089 w 1223435"/>
                      <a:gd name="connsiteY2" fmla="*/ 288936 h 462298"/>
                      <a:gd name="connsiteX3" fmla="*/ 1155414 w 1223435"/>
                      <a:gd name="connsiteY3" fmla="*/ 61186 h 462298"/>
                      <a:gd name="connsiteX4" fmla="*/ 1223399 w 1223435"/>
                      <a:gd name="connsiteY4" fmla="*/ 0 h 462298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155414 w 2775090"/>
                      <a:gd name="connsiteY3" fmla="*/ 763491 h 1164603"/>
                      <a:gd name="connsiteX4" fmla="*/ 2775090 w 2775090"/>
                      <a:gd name="connsiteY4" fmla="*/ 0 h 1164603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743732 w 2775090"/>
                      <a:gd name="connsiteY3" fmla="*/ 417854 h 1164603"/>
                      <a:gd name="connsiteX4" fmla="*/ 2775090 w 2775090"/>
                      <a:gd name="connsiteY4" fmla="*/ 0 h 1164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5090" h="1164603">
                        <a:moveTo>
                          <a:pt x="0" y="1164603"/>
                        </a:moveTo>
                        <a:cubicBezTo>
                          <a:pt x="122090" y="1151856"/>
                          <a:pt x="272230" y="1139109"/>
                          <a:pt x="407578" y="1110215"/>
                        </a:cubicBezTo>
                        <a:cubicBezTo>
                          <a:pt x="542926" y="1081321"/>
                          <a:pt x="589397" y="1106635"/>
                          <a:pt x="812089" y="991241"/>
                        </a:cubicBezTo>
                        <a:cubicBezTo>
                          <a:pt x="1034781" y="875848"/>
                          <a:pt x="1416565" y="583061"/>
                          <a:pt x="1743732" y="417854"/>
                        </a:cubicBezTo>
                        <a:cubicBezTo>
                          <a:pt x="2070899" y="252647"/>
                          <a:pt x="2775373" y="6515"/>
                          <a:pt x="277509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7775620" y="714879"/>
                    <a:ext cx="1276021" cy="462299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9776" h="462298">
                        <a:moveTo>
                          <a:pt x="0" y="462298"/>
                        </a:moveTo>
                        <a:cubicBezTo>
                          <a:pt x="122090" y="449551"/>
                          <a:pt x="244181" y="436804"/>
                          <a:pt x="373919" y="407910"/>
                        </a:cubicBezTo>
                        <a:cubicBezTo>
                          <a:pt x="503657" y="379016"/>
                          <a:pt x="653791" y="346723"/>
                          <a:pt x="778430" y="288936"/>
                        </a:cubicBezTo>
                        <a:cubicBezTo>
                          <a:pt x="903069" y="231149"/>
                          <a:pt x="1053203" y="109342"/>
                          <a:pt x="1121755" y="61186"/>
                        </a:cubicBezTo>
                        <a:cubicBezTo>
                          <a:pt x="1190307" y="13030"/>
                          <a:pt x="1190023" y="6515"/>
                          <a:pt x="118974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8" name="Volný tvar 47"/>
                  <p:cNvSpPr/>
                  <p:nvPr/>
                </p:nvSpPr>
                <p:spPr>
                  <a:xfrm>
                    <a:off x="7786205" y="32914"/>
                    <a:ext cx="2730398" cy="1179313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121755 w 2730399"/>
                      <a:gd name="connsiteY3" fmla="*/ 778199 h 1179311"/>
                      <a:gd name="connsiteX4" fmla="*/ 2730399 w 2730399"/>
                      <a:gd name="connsiteY4" fmla="*/ 0 h 1179311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695366 w 2730399"/>
                      <a:gd name="connsiteY3" fmla="*/ 439917 h 1179311"/>
                      <a:gd name="connsiteX4" fmla="*/ 2730399 w 2730399"/>
                      <a:gd name="connsiteY4" fmla="*/ 0 h 117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399" h="1179311">
                        <a:moveTo>
                          <a:pt x="0" y="1179311"/>
                        </a:moveTo>
                        <a:cubicBezTo>
                          <a:pt x="122090" y="1166564"/>
                          <a:pt x="244181" y="1153817"/>
                          <a:pt x="373919" y="1124923"/>
                        </a:cubicBezTo>
                        <a:cubicBezTo>
                          <a:pt x="503657" y="1096029"/>
                          <a:pt x="558189" y="1120117"/>
                          <a:pt x="778430" y="1005949"/>
                        </a:cubicBezTo>
                        <a:cubicBezTo>
                          <a:pt x="998671" y="891781"/>
                          <a:pt x="1370038" y="607575"/>
                          <a:pt x="1695366" y="439917"/>
                        </a:cubicBezTo>
                        <a:cubicBezTo>
                          <a:pt x="2020694" y="272259"/>
                          <a:pt x="2730682" y="6515"/>
                          <a:pt x="2730399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sp>
              <p:nvSpPr>
                <p:cNvPr id="42" name="Volný tvar 41"/>
                <p:cNvSpPr/>
                <p:nvPr/>
              </p:nvSpPr>
              <p:spPr>
                <a:xfrm>
                  <a:off x="6952444" y="3270801"/>
                  <a:ext cx="2020832" cy="872837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121755 w 2730399"/>
                    <a:gd name="connsiteY3" fmla="*/ 778199 h 1179311"/>
                    <a:gd name="connsiteX4" fmla="*/ 2730399 w 2730399"/>
                    <a:gd name="connsiteY4" fmla="*/ 0 h 1179311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695366 w 2730399"/>
                    <a:gd name="connsiteY3" fmla="*/ 439917 h 1179311"/>
                    <a:gd name="connsiteX4" fmla="*/ 2730399 w 2730399"/>
                    <a:gd name="connsiteY4" fmla="*/ 0 h 117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399" h="1179311">
                      <a:moveTo>
                        <a:pt x="0" y="1179311"/>
                      </a:moveTo>
                      <a:cubicBezTo>
                        <a:pt x="122090" y="1166564"/>
                        <a:pt x="244181" y="1153817"/>
                        <a:pt x="373919" y="1124923"/>
                      </a:cubicBezTo>
                      <a:cubicBezTo>
                        <a:pt x="503657" y="1096029"/>
                        <a:pt x="558189" y="1120117"/>
                        <a:pt x="778430" y="1005949"/>
                      </a:cubicBezTo>
                      <a:cubicBezTo>
                        <a:pt x="998671" y="891781"/>
                        <a:pt x="1370038" y="607575"/>
                        <a:pt x="1695366" y="439917"/>
                      </a:cubicBezTo>
                      <a:cubicBezTo>
                        <a:pt x="2020694" y="272259"/>
                        <a:pt x="2730682" y="6515"/>
                        <a:pt x="2730399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39" name="Obdélník 38"/>
              <p:cNvSpPr/>
              <p:nvPr/>
            </p:nvSpPr>
            <p:spPr>
              <a:xfrm>
                <a:off x="4698343" y="5337388"/>
                <a:ext cx="7618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en-US" b="1" baseline="-25000" dirty="0"/>
                  <a:t>1</a:t>
                </a:r>
                <a:endParaRPr lang="cs-CZ" dirty="0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7092426" y="4275189"/>
                <a:ext cx="7216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cs-CZ" b="1" baseline="-25000" dirty="0"/>
                  <a:t>2</a:t>
                </a:r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887294" y="4398994"/>
              <a:ext cx="2330067" cy="643799"/>
              <a:chOff x="6887294" y="4398994"/>
              <a:chExt cx="2330067" cy="643799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6887294" y="458112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8655156" y="439899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2</a:t>
                </a:r>
              </a:p>
            </p:txBody>
          </p:sp>
          <p:cxnSp>
            <p:nvCxnSpPr>
              <p:cNvPr id="16" name="Přímá spojnice se šipkou 15"/>
              <p:cNvCxnSpPr/>
              <p:nvPr/>
            </p:nvCxnSpPr>
            <p:spPr>
              <a:xfrm flipV="1">
                <a:off x="8353361" y="4892020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Obdélník 61"/>
          <p:cNvSpPr/>
          <p:nvPr/>
        </p:nvSpPr>
        <p:spPr>
          <a:xfrm>
            <a:off x="419199" y="5636886"/>
            <a:ext cx="442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Symbol"/>
              </a:rPr>
              <a:t>situace těsně za zúžením arterie: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2569</TotalTime>
  <Words>2733</Words>
  <Application>Microsoft Office PowerPoint</Application>
  <PresentationFormat>Širokoúhlá obrazovka</PresentationFormat>
  <Paragraphs>453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Symbol</vt:lpstr>
      <vt:lpstr>Tahoma</vt:lpstr>
      <vt:lpstr>Wingdings</vt:lpstr>
      <vt:lpstr>Prezentace_MU_CZ</vt:lpstr>
      <vt:lpstr>Krevní tlak srdeční ozvy vyšetření tepu</vt:lpstr>
      <vt:lpstr>Krevní tlak </vt:lpstr>
      <vt:lpstr>Křivka arteriálního krevního tlaku v průběhu tepového cyklu</vt:lpstr>
      <vt:lpstr>Krevní tlak</vt:lpstr>
      <vt:lpstr>Regulace krevního tlaku </vt:lpstr>
      <vt:lpstr>Regulace krevního tlaku – baroreflex</vt:lpstr>
      <vt:lpstr>Změny krevního tlaku</vt:lpstr>
      <vt:lpstr>Metody měření arteriálního krevního tlaku</vt:lpstr>
      <vt:lpstr>Laminární / turbulentní proudění,  Korotkovův fenomén</vt:lpstr>
      <vt:lpstr>Princip měření TK</vt:lpstr>
      <vt:lpstr>24-hodinový tlakové měření krevního tlaku</vt:lpstr>
      <vt:lpstr>Zásady měření krevního tlaku</vt:lpstr>
      <vt:lpstr>Prezentace aplikace PowerPoint</vt:lpstr>
      <vt:lpstr>Diagnostika hypertenze</vt:lpstr>
      <vt:lpstr>Změny krevního tlaku během fyzické zátěže</vt:lpstr>
      <vt:lpstr>Palpační vyšetření tepu</vt:lpstr>
      <vt:lpstr>Tep (pulsus)</vt:lpstr>
      <vt:lpstr>Palpační vyšetření tepu</vt:lpstr>
      <vt:lpstr>Palpační vyšetření tepu</vt:lpstr>
      <vt:lpstr>Tepová frekvence</vt:lpstr>
      <vt:lpstr>Ovlivnění srdeční frekvence autonomním nervovým systémem</vt:lpstr>
      <vt:lpstr>Baroreflex</vt:lpstr>
      <vt:lpstr>Baroreflex</vt:lpstr>
      <vt:lpstr>Sinusová respirační arytmie (RSA)</vt:lpstr>
      <vt:lpstr>Sinusová respirační arytmie (RSA)</vt:lpstr>
      <vt:lpstr>Tepová frekvence při změnách polohy těla (demonstrace funkce baroreflexu)</vt:lpstr>
      <vt:lpstr>Změny tepové frekvence vlivem pracovní zátěže</vt:lpstr>
      <vt:lpstr>Srdeční ozvy</vt:lpstr>
      <vt:lpstr>Srdeční ozvy</vt:lpstr>
      <vt:lpstr>Poslechová místa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57</cp:revision>
  <cp:lastPrinted>1601-01-01T00:00:00Z</cp:lastPrinted>
  <dcterms:created xsi:type="dcterms:W3CDTF">2018-10-05T10:13:37Z</dcterms:created>
  <dcterms:modified xsi:type="dcterms:W3CDTF">2021-03-23T08:21:21Z</dcterms:modified>
</cp:coreProperties>
</file>