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85" r:id="rId2"/>
    <p:sldId id="282" r:id="rId3"/>
    <p:sldId id="286" r:id="rId4"/>
    <p:sldId id="287" r:id="rId5"/>
    <p:sldId id="289" r:id="rId6"/>
    <p:sldId id="293" r:id="rId7"/>
    <p:sldId id="290" r:id="rId8"/>
    <p:sldId id="295" r:id="rId9"/>
    <p:sldId id="288" r:id="rId10"/>
    <p:sldId id="297" r:id="rId11"/>
    <p:sldId id="291" r:id="rId12"/>
    <p:sldId id="308" r:id="rId13"/>
    <p:sldId id="292" r:id="rId14"/>
    <p:sldId id="309" r:id="rId15"/>
    <p:sldId id="310" r:id="rId16"/>
    <p:sldId id="298" r:id="rId17"/>
    <p:sldId id="299" r:id="rId18"/>
    <p:sldId id="300" r:id="rId19"/>
    <p:sldId id="301" r:id="rId20"/>
    <p:sldId id="302" r:id="rId21"/>
    <p:sldId id="305" r:id="rId22"/>
    <p:sldId id="303" r:id="rId23"/>
    <p:sldId id="304" r:id="rId24"/>
    <p:sldId id="306" r:id="rId25"/>
    <p:sldId id="307" r:id="rId26"/>
    <p:sldId id="311" r:id="rId27"/>
    <p:sldId id="312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7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88" d="100"/>
          <a:sy n="88" d="100"/>
        </p:scale>
        <p:origin x="11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70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yfitnesspal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0377" y="2971617"/>
            <a:ext cx="11361600" cy="1171580"/>
          </a:xfrm>
        </p:spPr>
        <p:txBody>
          <a:bodyPr/>
          <a:lstStyle/>
          <a:p>
            <a:r>
              <a:rPr lang="cs-CZ" dirty="0"/>
              <a:t>Zásady správné výživy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Jídelníček</a:t>
            </a:r>
          </a:p>
        </p:txBody>
      </p:sp>
      <p:sp>
        <p:nvSpPr>
          <p:cNvPr id="5" name="Zástupný symbol pro zápatí 1"/>
          <p:cNvSpPr txBox="1">
            <a:spLocks/>
          </p:cNvSpPr>
          <p:nvPr/>
        </p:nvSpPr>
        <p:spPr bwMode="auto">
          <a:xfrm>
            <a:off x="434035" y="5622998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z="1800" dirty="0"/>
              <a:t>Studijní materiály byly vytvořeny za podpory projektu MUNI/FR/1474/2018</a:t>
            </a:r>
          </a:p>
        </p:txBody>
      </p:sp>
    </p:spTree>
    <p:extLst>
      <p:ext uri="{BB962C8B-B14F-4D97-AF65-F5344CB8AC3E}">
        <p14:creationId xmlns:p14="http://schemas.microsoft.com/office/powerpoint/2010/main" val="339356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stavu výživy</a:t>
            </a:r>
          </a:p>
        </p:txBody>
      </p:sp>
      <p:sp>
        <p:nvSpPr>
          <p:cNvPr id="5" name="Zástupný symbol pro zápatí 1"/>
          <p:cNvSpPr txBox="1">
            <a:spLocks/>
          </p:cNvSpPr>
          <p:nvPr/>
        </p:nvSpPr>
        <p:spPr bwMode="auto">
          <a:xfrm>
            <a:off x="434035" y="5622998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z="1800" dirty="0"/>
              <a:t>Studijní materiály byly vytvořeny za podpory projektu MUNI/FR/1474/2018</a:t>
            </a:r>
          </a:p>
        </p:txBody>
      </p:sp>
    </p:spTree>
    <p:extLst>
      <p:ext uri="{BB962C8B-B14F-4D97-AF65-F5344CB8AC3E}">
        <p14:creationId xmlns:p14="http://schemas.microsoft.com/office/powerpoint/2010/main" val="822709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Obezita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Obezita – nadměrné ukládání energetických zásob v podobě tuku z různých příčin. Energetický příjem je větší než výdej.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ČR: dospělí: 35% nadváha, 17% obezita - více mužů</a:t>
            </a:r>
            <a:br>
              <a:rPr lang="cs-CZ" sz="2400" dirty="0"/>
            </a:br>
            <a:r>
              <a:rPr lang="cs-CZ" sz="2400" dirty="0"/>
              <a:t>       děti 6-12 let: 10% nadváha/10% obezita; 13-17 let dohromady 11%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Příčiny jsou kombinací různých faktorů </a:t>
            </a:r>
            <a:r>
              <a:rPr lang="cs-CZ" dirty="0"/>
              <a:t>- </a:t>
            </a:r>
            <a:r>
              <a:rPr lang="cs-CZ" sz="2000" dirty="0"/>
              <a:t>málokdy se jedná pouze o jednu konkrétní příčinu</a:t>
            </a:r>
          </a:p>
          <a:p>
            <a:pPr lvl="1"/>
            <a:r>
              <a:rPr lang="cs-CZ" dirty="0"/>
              <a:t>Kombinace většího energetického příjmu, nedostatku pohybu</a:t>
            </a:r>
          </a:p>
          <a:p>
            <a:pPr lvl="1"/>
            <a:r>
              <a:rPr lang="cs-CZ" dirty="0"/>
              <a:t>Dědičné vlivy – genetické (obvykle jen predispozice, čistě genetická příčina je vzácná), výchova</a:t>
            </a:r>
          </a:p>
          <a:p>
            <a:pPr lvl="1"/>
            <a:r>
              <a:rPr lang="cs-CZ" dirty="0"/>
              <a:t>Psychické vlivy – nežádoucí stres, deprese</a:t>
            </a:r>
          </a:p>
          <a:p>
            <a:pPr lvl="1"/>
            <a:r>
              <a:rPr lang="cs-CZ" dirty="0"/>
              <a:t>Prenatální vlivy (chování matky v průběhu těhotenství), porod, rané </a:t>
            </a:r>
            <a:r>
              <a:rPr lang="cs-CZ" dirty="0" err="1"/>
              <a:t>dětsví</a:t>
            </a:r>
            <a:endParaRPr lang="cs-CZ" dirty="0"/>
          </a:p>
          <a:p>
            <a:pPr lvl="1"/>
            <a:r>
              <a:rPr lang="cs-CZ" dirty="0"/>
              <a:t>Endokrinologická onemocnění – např. </a:t>
            </a:r>
            <a:r>
              <a:rPr lang="cs-CZ" dirty="0" err="1"/>
              <a:t>hypothyreóza</a:t>
            </a:r>
            <a:endParaRPr lang="cs-CZ" dirty="0"/>
          </a:p>
          <a:p>
            <a:pPr lvl="1"/>
            <a:r>
              <a:rPr lang="cs-CZ" dirty="0"/>
              <a:t>Může být důsledek jiných onemocnění či poranění</a:t>
            </a:r>
          </a:p>
          <a:p>
            <a:pPr lvl="1"/>
            <a:r>
              <a:rPr lang="cs-CZ" dirty="0"/>
              <a:t>Důsledek léčby – např. některá antidepresiva</a:t>
            </a:r>
          </a:p>
          <a:p>
            <a:pPr lvl="1"/>
            <a:r>
              <a:rPr lang="cs-CZ" dirty="0"/>
              <a:t>Nízký socioekonomický status</a:t>
            </a:r>
          </a:p>
          <a:p>
            <a:r>
              <a:rPr lang="cs-CZ" sz="2600" dirty="0"/>
              <a:t>Problém z hlediska zdravotníka: náročnější manipulace s pacientem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Podvýživa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Podvýživa - malnutrice je onemocnění podmíněné nedostatečným příjmem živin, neschopností vstřebávat živiny při nemocech trávicího traktu nebo nadměrným katabolismem tělesných zásob při závažném, např. nádorovém onemocnění.</a:t>
            </a:r>
          </a:p>
          <a:p>
            <a:pPr lvl="1"/>
            <a:r>
              <a:rPr lang="cs-CZ" dirty="0"/>
              <a:t>I obézní můžou být podvyživení – i přes vysoký energetický příjem některá živina může chybět</a:t>
            </a:r>
          </a:p>
          <a:p>
            <a:pPr lvl="1"/>
            <a:r>
              <a:rPr lang="cs-CZ" dirty="0"/>
              <a:t>U nás není příčinou nedostatek potravin, ale spíše špatný jídelníček nebo poruchy příjmu potravy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Tuková a svalová tkáň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31358"/>
            <a:ext cx="11482893" cy="53476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Lipolyticky působící hormony </a:t>
            </a:r>
            <a:r>
              <a:rPr lang="cs-CZ" sz="2400" dirty="0"/>
              <a:t>(zároveň zvyšující glykémii): </a:t>
            </a:r>
            <a:br>
              <a:rPr lang="cs-CZ" dirty="0"/>
            </a:br>
            <a:r>
              <a:rPr lang="cs-CZ" sz="2000" dirty="0"/>
              <a:t>Adrenalin, Noradrenalin, Růstový hormon, </a:t>
            </a:r>
            <a:r>
              <a:rPr lang="cs-CZ" sz="2000" dirty="0" err="1"/>
              <a:t>Glukagon</a:t>
            </a:r>
            <a:r>
              <a:rPr lang="cs-CZ" sz="2000" dirty="0"/>
              <a:t>, ACTH, Prolaktin, Kortizol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Tělesná hmota: aktivní (svaly) a pasivní (tuk)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Pomalé nabírání na váze s narůstajícím věkem je fyziologické (snižuje se citlivost na inzulin, úspornější metabolismus). Nadváha ve stáří (cca od 65 let) není škodlivá, pokud je důsledkem pomalého přibírání (asi 0,25 kg/rok).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Typy tukové tkáně</a:t>
            </a:r>
          </a:p>
          <a:p>
            <a:pPr lvl="1"/>
            <a:r>
              <a:rPr lang="cs-CZ" dirty="0"/>
              <a:t>Bílý podkožní – není škodlivý (v rámci </a:t>
            </a:r>
            <a:r>
              <a:rPr lang="cs-CZ" dirty="0" err="1"/>
              <a:t>fyz</a:t>
            </a:r>
            <a:r>
              <a:rPr lang="cs-CZ" dirty="0"/>
              <a:t>. hodnot)</a:t>
            </a:r>
          </a:p>
          <a:p>
            <a:pPr lvl="1"/>
            <a:r>
              <a:rPr lang="cs-CZ" dirty="0"/>
              <a:t>Bílý abdominální – „pivní břicho“ (mezi břišními orgány) – silně hormonálně a metabolicky aktivní, tvorba prozánětlivých faktorů, vysoká kardiovaskulární rizika – větší náchylnost u mužů</a:t>
            </a:r>
          </a:p>
          <a:p>
            <a:pPr lvl="1"/>
            <a:r>
              <a:rPr lang="cs-CZ" dirty="0"/>
              <a:t>Bílý orgánový - ochrana/zásoba u některých orgánů – kolem ledvin, kolem srdce, slinivky, v játrech – užitečný (v rámci </a:t>
            </a:r>
            <a:r>
              <a:rPr lang="cs-CZ" dirty="0" err="1"/>
              <a:t>fyz</a:t>
            </a:r>
            <a:r>
              <a:rPr lang="cs-CZ" dirty="0"/>
              <a:t>. hodnot) – mobilizuje se rychleji než podkožní, např. při hubnutí</a:t>
            </a:r>
          </a:p>
          <a:p>
            <a:pPr lvl="1"/>
            <a:r>
              <a:rPr lang="cs-CZ" dirty="0"/>
              <a:t>Hnědá tuková tkáň – </a:t>
            </a:r>
            <a:r>
              <a:rPr lang="cs-CZ" dirty="0" err="1"/>
              <a:t>termogenní</a:t>
            </a:r>
            <a:r>
              <a:rPr lang="cs-CZ" dirty="0"/>
              <a:t> - hlavně u malých dětí, přítomný i u některých dospělých mezi lopatkami a na krku (užitečný, prevence nadváhy)</a:t>
            </a:r>
          </a:p>
          <a:p>
            <a:pPr lvl="1"/>
            <a:r>
              <a:rPr lang="cs-CZ" sz="1600" dirty="0"/>
              <a:t>Béžová tuková tkáň – bílá obsahující hodně </a:t>
            </a:r>
            <a:r>
              <a:rPr lang="cs-CZ" sz="1600" dirty="0" err="1"/>
              <a:t>mitochondrí</a:t>
            </a:r>
            <a:r>
              <a:rPr lang="cs-CZ" sz="1600" dirty="0"/>
              <a:t> – důsledek fyzické zátěže</a:t>
            </a:r>
          </a:p>
          <a:p>
            <a:pPr lvl="1"/>
            <a:r>
              <a:rPr lang="cs-CZ" sz="1600" dirty="0"/>
              <a:t>Nově objevená růžová tuková tkáň – umí se diferenciovat v jiné buňky, mléčná žláza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Tuková a svalová tkáň – pohlavní rozdíly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07707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 Muži mají větší podíl svalů, snáze zvýší svalovou tkáň (testosteron), která je větším energetickým spotřebitelem – lepší hubnutí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Stejný BMI u mužů a u žen má rozdílná rizika – riziko vzniku diabetu u žen bývá při mnohem vyšším BMI než u mužů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Rozdílné fáze nabírání váhy – ženy v těhotenství a po menopauze, muži při změně životního stylu (založení rodiny, rozvod, změna práce)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Androidní typ ukládání tuku (jablko) </a:t>
            </a:r>
          </a:p>
          <a:p>
            <a:pPr lvl="1"/>
            <a:r>
              <a:rPr lang="cs-CZ" sz="1600" dirty="0"/>
              <a:t>hromadění tuku v oblasti břicha, podkoží i mezi orgány </a:t>
            </a:r>
            <a:br>
              <a:rPr lang="cs-CZ" sz="1600" dirty="0"/>
            </a:br>
            <a:r>
              <a:rPr lang="cs-CZ" sz="1600" dirty="0"/>
              <a:t>– škodlivější (větší ohrožení kardiovaskulárními riziky)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Gynoidní</a:t>
            </a:r>
            <a:r>
              <a:rPr lang="cs-CZ" sz="2400" dirty="0"/>
              <a:t> typ ukládání tuku (hruška)</a:t>
            </a:r>
          </a:p>
          <a:p>
            <a:pPr lvl="1"/>
            <a:r>
              <a:rPr lang="cs-CZ" sz="1600" dirty="0"/>
              <a:t>ukládání do podkoží stehen a hýždí -funkce je zásobní </a:t>
            </a:r>
            <a:br>
              <a:rPr lang="cs-CZ" sz="1600" dirty="0"/>
            </a:br>
            <a:r>
              <a:rPr lang="cs-CZ" sz="1600" dirty="0"/>
              <a:t>– energie pro období těhotenství a kojení (nižší </a:t>
            </a:r>
            <a:br>
              <a:rPr lang="cs-CZ" sz="1600" dirty="0"/>
            </a:br>
            <a:r>
              <a:rPr lang="cs-CZ" sz="1600" dirty="0"/>
              <a:t>    kardiovaskulární riziko)</a:t>
            </a:r>
          </a:p>
          <a:p>
            <a:pPr lvl="1"/>
            <a:endParaRPr lang="cs-CZ" sz="2400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6" name="Picture 3" descr="C:\Users\Johanka\Desktop\FRMU 2018\Prezentace\jaro téma 1 - metabolismus, výživa, jídelníček\materiály a obrázky\inbody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36" y="3579212"/>
            <a:ext cx="3214872" cy="236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382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Tuková a svalová tkáň</a:t>
            </a:r>
          </a:p>
        </p:txBody>
      </p:sp>
      <p:pic>
        <p:nvPicPr>
          <p:cNvPr id="1026" name="Picture 2" descr="C:\Users\Johanka\Desktop\FRMU 2018\Prezentace\jaro téma 1 - metabolismus, výživa, jídelníček\materiály a obrázky\26.4.obezita_1000px B_1000x7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135063"/>
            <a:ext cx="6449459" cy="503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hanka\Desktop\FRMU 2018\Prezentace\jaro téma 1 - metabolismus, výživa, jídelníček\materiály a obrázky\250-lbs-Woman-120-lbs-Woman_fb_213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33" y="2149446"/>
            <a:ext cx="2936432" cy="28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462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Vztah mezi jednotlivými faktory MS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Dyslipidémie</a:t>
            </a:r>
            <a:r>
              <a:rPr lang="cs-CZ" dirty="0"/>
              <a:t> - nadváha - hyperglykémie – hypertenze</a:t>
            </a:r>
          </a:p>
          <a:p>
            <a:pPr lvl="1"/>
            <a:r>
              <a:rPr lang="cs-CZ" dirty="0"/>
              <a:t>Vysoká hladina LDL </a:t>
            </a:r>
            <a:r>
              <a:rPr lang="cs-CZ" dirty="0">
                <a:latin typeface="Arial"/>
                <a:cs typeface="Arial"/>
              </a:rPr>
              <a:t>→ ateroskleróza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Arial"/>
                <a:cs typeface="Arial"/>
              </a:rPr>
              <a:t>Nadváha a DMII</a:t>
            </a:r>
          </a:p>
          <a:p>
            <a:pPr lvl="1"/>
            <a:r>
              <a:rPr lang="cs-CZ" dirty="0" err="1">
                <a:latin typeface="Arial"/>
                <a:cs typeface="Arial"/>
              </a:rPr>
              <a:t>Inzulinorezistence</a:t>
            </a:r>
            <a:endParaRPr lang="cs-CZ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cs-CZ" dirty="0">
                <a:latin typeface="Arial"/>
                <a:cs typeface="Arial"/>
              </a:rPr>
              <a:t>DMII a hypertenze</a:t>
            </a:r>
          </a:p>
          <a:p>
            <a:pPr lvl="1"/>
            <a:r>
              <a:rPr lang="cs-CZ" dirty="0">
                <a:latin typeface="Arial"/>
                <a:cs typeface="Arial"/>
              </a:rPr>
              <a:t>Hyperglykémie + </a:t>
            </a:r>
            <a:r>
              <a:rPr lang="cs-CZ" dirty="0" err="1">
                <a:latin typeface="Arial"/>
                <a:cs typeface="Arial"/>
              </a:rPr>
              <a:t>hyperinzulinémie</a:t>
            </a:r>
            <a:r>
              <a:rPr lang="cs-CZ" dirty="0">
                <a:latin typeface="Arial"/>
                <a:cs typeface="Arial"/>
              </a:rPr>
              <a:t> + </a:t>
            </a:r>
            <a:r>
              <a:rPr lang="cs-CZ" dirty="0" err="1">
                <a:latin typeface="Arial"/>
                <a:cs typeface="Arial"/>
              </a:rPr>
              <a:t>dyslipidémie</a:t>
            </a:r>
            <a:r>
              <a:rPr lang="cs-CZ" dirty="0"/>
              <a:t> </a:t>
            </a:r>
            <a:r>
              <a:rPr lang="cs-CZ" dirty="0">
                <a:cs typeface="Arial"/>
              </a:rPr>
              <a:t>→ endoteliální dysfunkce </a:t>
            </a:r>
            <a:r>
              <a:rPr lang="cs-CZ" dirty="0"/>
              <a:t> </a:t>
            </a:r>
            <a:r>
              <a:rPr lang="cs-CZ" dirty="0">
                <a:cs typeface="Arial"/>
              </a:rPr>
              <a:t>→ vyšší cévní rezistence</a:t>
            </a:r>
            <a:r>
              <a:rPr lang="cs-CZ" dirty="0"/>
              <a:t> </a:t>
            </a:r>
            <a:r>
              <a:rPr lang="cs-CZ" dirty="0">
                <a:cs typeface="Arial"/>
              </a:rPr>
              <a:t>→ hypertenze</a:t>
            </a:r>
          </a:p>
          <a:p>
            <a:pPr lvl="1"/>
            <a:r>
              <a:rPr lang="cs-CZ" dirty="0" err="1">
                <a:cs typeface="Arial"/>
              </a:rPr>
              <a:t>Inzulinorezistence</a:t>
            </a:r>
            <a:r>
              <a:rPr lang="cs-CZ" dirty="0">
                <a:cs typeface="Arial"/>
              </a:rPr>
              <a:t> (a hyperglykémie) </a:t>
            </a:r>
            <a:r>
              <a:rPr lang="cs-CZ" dirty="0">
                <a:latin typeface="Arial"/>
                <a:cs typeface="Arial"/>
              </a:rPr>
              <a:t>↔ sympatická aktivita </a:t>
            </a:r>
            <a:r>
              <a:rPr lang="cs-CZ" dirty="0"/>
              <a:t> </a:t>
            </a:r>
            <a:r>
              <a:rPr lang="cs-CZ" dirty="0">
                <a:cs typeface="Arial"/>
              </a:rPr>
              <a:t>→ </a:t>
            </a:r>
            <a:r>
              <a:rPr lang="cs-CZ" dirty="0" err="1">
                <a:cs typeface="Arial"/>
              </a:rPr>
              <a:t>hyperzenze</a:t>
            </a:r>
            <a:endParaRPr lang="cs-CZ" dirty="0">
              <a:cs typeface="Arial"/>
            </a:endParaRPr>
          </a:p>
          <a:p>
            <a:pPr lvl="1"/>
            <a:r>
              <a:rPr lang="cs-CZ" dirty="0">
                <a:cs typeface="Arial"/>
              </a:rPr>
              <a:t>Hyperglykémie </a:t>
            </a:r>
            <a:r>
              <a:rPr lang="cs-CZ" dirty="0"/>
              <a:t> </a:t>
            </a:r>
            <a:r>
              <a:rPr lang="cs-CZ" dirty="0">
                <a:cs typeface="Arial"/>
              </a:rPr>
              <a:t>→ autonomní neuropatie → porucha regulace krevního tlaku</a:t>
            </a:r>
          </a:p>
          <a:p>
            <a:pPr lvl="1"/>
            <a:r>
              <a:rPr lang="cs-CZ" dirty="0" err="1">
                <a:latin typeface="Arial"/>
                <a:cs typeface="Arial"/>
              </a:rPr>
              <a:t>Dyslipidémie</a:t>
            </a:r>
            <a:r>
              <a:rPr lang="cs-CZ" dirty="0">
                <a:latin typeface="Arial"/>
                <a:cs typeface="Arial"/>
              </a:rPr>
              <a:t> a hypertenze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Zdravý životní styl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Zásady chování, které podporují náš organismus v udržení zdraví co nejdelší dobu</a:t>
            </a:r>
          </a:p>
          <a:p>
            <a:pPr>
              <a:lnSpc>
                <a:spcPct val="100000"/>
              </a:lnSpc>
            </a:pPr>
            <a:r>
              <a:rPr lang="cs-CZ" dirty="0"/>
              <a:t>Obecně: zdravá strava, dostatek pohybu, dostatek spánku, zdravé životní prostředí (smog, kouření), zvládání stresu, životní pohoda atd. </a:t>
            </a:r>
            <a:r>
              <a:rPr lang="cs-CZ" sz="2400" dirty="0"/>
              <a:t>(prostě všechno to, co jako student nebo zdravotník nemáte šanci splnit)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hubení lidé bez dostatečné fyzické aktivity mají horší kardiovaskulární prognózu než sportující lidé s nadváhou (fit-fat / </a:t>
            </a:r>
            <a:r>
              <a:rPr lang="cs-CZ" sz="2400" dirty="0" err="1"/>
              <a:t>unfit-unfat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Pravidelná fyzická aktivita</a:t>
            </a:r>
          </a:p>
          <a:p>
            <a:pPr lvl="1"/>
            <a:r>
              <a:rPr lang="cs-CZ" dirty="0"/>
              <a:t>Podporuje snížení hmotnosti</a:t>
            </a:r>
          </a:p>
          <a:p>
            <a:pPr lvl="1"/>
            <a:r>
              <a:rPr lang="cs-CZ" dirty="0"/>
              <a:t>Zlepšuje parametry diabetu a faktory metabolického syndromu</a:t>
            </a:r>
          </a:p>
          <a:p>
            <a:pPr lvl="1"/>
            <a:r>
              <a:rPr lang="cs-CZ" dirty="0"/>
              <a:t>Pozitivní vliv na psychiku (klíčový v terapii depresí)</a:t>
            </a:r>
          </a:p>
          <a:p>
            <a:pPr lvl="1"/>
            <a:r>
              <a:rPr lang="cs-CZ" dirty="0"/>
              <a:t>Svalová síla (například </a:t>
            </a:r>
            <a:r>
              <a:rPr lang="cs-CZ" dirty="0" err="1"/>
              <a:t>handgrip</a:t>
            </a:r>
            <a:r>
              <a:rPr lang="cs-CZ" dirty="0"/>
              <a:t> test) je významným ukazatelem schopnosti pacienta zotavit se</a:t>
            </a:r>
          </a:p>
          <a:p>
            <a:pPr lvl="1"/>
            <a:r>
              <a:rPr lang="cs-CZ" dirty="0"/>
              <a:t>Snižuje </a:t>
            </a:r>
            <a:r>
              <a:rPr lang="cs-CZ" dirty="0" err="1"/>
              <a:t>postprandiální</a:t>
            </a:r>
            <a:r>
              <a:rPr lang="cs-CZ" dirty="0"/>
              <a:t> zánět v tukové tkáni (imunitní reakce, která probíhá po jídle)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Objektivní hodnocení stavu výživy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Indexy vycházející z antropometrických ukazatelů</a:t>
            </a:r>
          </a:p>
          <a:p>
            <a:pPr>
              <a:lnSpc>
                <a:spcPct val="100000"/>
              </a:lnSpc>
            </a:pPr>
            <a:r>
              <a:rPr lang="cs-CZ" dirty="0"/>
              <a:t>Měření tělesného tuku </a:t>
            </a:r>
            <a:r>
              <a:rPr lang="cs-CZ" dirty="0" err="1"/>
              <a:t>kaliperem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Měření zastoupení tuku v organismu bioelektrickou impedanční metodou</a:t>
            </a:r>
          </a:p>
          <a:p>
            <a:pPr>
              <a:lnSpc>
                <a:spcPct val="100000"/>
              </a:lnSpc>
            </a:pPr>
            <a:r>
              <a:rPr lang="cs-CZ" dirty="0"/>
              <a:t>Měření svalové hmoty</a:t>
            </a:r>
          </a:p>
        </p:txBody>
      </p:sp>
    </p:spTree>
    <p:extLst>
      <p:ext uri="{BB962C8B-B14F-4D97-AF65-F5344CB8AC3E}">
        <p14:creationId xmlns:p14="http://schemas.microsoft.com/office/powerpoint/2010/main" val="4005438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145935" cy="451576"/>
          </a:xfrm>
        </p:spPr>
        <p:txBody>
          <a:bodyPr/>
          <a:lstStyle/>
          <a:p>
            <a:r>
              <a:rPr lang="cs-CZ" sz="3600" dirty="0"/>
              <a:t>Indexy vycházející z antropometrických ukazatelů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69559"/>
            <a:ext cx="11482893" cy="46990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Stupeň obezity dle </a:t>
            </a:r>
            <a:r>
              <a:rPr lang="cs-CZ" dirty="0" err="1"/>
              <a:t>Brocova</a:t>
            </a:r>
            <a:r>
              <a:rPr lang="cs-CZ" dirty="0"/>
              <a:t> indexu</a:t>
            </a:r>
          </a:p>
          <a:p>
            <a:pPr>
              <a:lnSpc>
                <a:spcPct val="100000"/>
              </a:lnSpc>
            </a:pPr>
            <a:r>
              <a:rPr lang="cs-CZ" dirty="0"/>
              <a:t>vychází z výpočtu ideální hmotnosti a procent dosažené ideální hmotnosti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Ideální hmotnost: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/>
              <a:t>Pro muže:</a:t>
            </a:r>
          </a:p>
          <a:p>
            <a:pPr marL="893763" lvl="1" indent="-193675"/>
            <a:r>
              <a:rPr lang="cs-CZ" dirty="0"/>
              <a:t>výška (cm) – 100</a:t>
            </a:r>
          </a:p>
          <a:p>
            <a:pPr marL="893763" lvl="1" indent="-193675"/>
            <a:r>
              <a:rPr lang="cs-CZ" dirty="0"/>
              <a:t>(výška v m)</a:t>
            </a:r>
            <a:r>
              <a:rPr lang="cs-CZ" baseline="30000" dirty="0"/>
              <a:t>2</a:t>
            </a:r>
            <a:r>
              <a:rPr lang="cs-CZ" dirty="0"/>
              <a:t> – 23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/>
              <a:t>Pro ženy:</a:t>
            </a:r>
          </a:p>
          <a:p>
            <a:pPr marL="893763" lvl="1" indent="-193675"/>
            <a:r>
              <a:rPr lang="cs-CZ" dirty="0"/>
              <a:t>výška (cm) – 100 – 10%</a:t>
            </a:r>
          </a:p>
          <a:p>
            <a:pPr marL="893763" lvl="1" indent="-193675"/>
            <a:r>
              <a:rPr lang="cs-CZ" dirty="0"/>
              <a:t>(výška v m)</a:t>
            </a:r>
            <a:r>
              <a:rPr lang="cs-CZ" baseline="30000" dirty="0"/>
              <a:t>2</a:t>
            </a:r>
            <a:r>
              <a:rPr lang="cs-CZ" dirty="0"/>
              <a:t> – 21,5</a:t>
            </a:r>
          </a:p>
          <a:p>
            <a:pPr>
              <a:lnSpc>
                <a:spcPct val="100000"/>
              </a:lnSpc>
            </a:pPr>
            <a:r>
              <a:rPr lang="cs-CZ" dirty="0"/>
              <a:t>Index: aktuální hmot./ideální hmot. x 100</a:t>
            </a:r>
          </a:p>
        </p:txBody>
      </p:sp>
      <p:graphicFrame>
        <p:nvGraphicFramePr>
          <p:cNvPr id="7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455866"/>
              </p:ext>
            </p:extLst>
          </p:nvPr>
        </p:nvGraphicFramePr>
        <p:xfrm>
          <a:off x="5656522" y="2731117"/>
          <a:ext cx="5086276" cy="2651760"/>
        </p:xfrm>
        <a:graphic>
          <a:graphicData uri="http://schemas.openxmlformats.org/drawingml/2006/table">
            <a:tbl>
              <a:tblPr/>
              <a:tblGrid>
                <a:gridCol w="25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Stupeň obezity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ideální hmotnosti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Mírný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 – 129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Střední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 – 149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Těžký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– 199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Morbidní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Zásady správné výživy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Energetický příjem a výdej by měly být v rovnováze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Snažte se udržet adekvátní tělesnou hmotnost (dle BMI a obvodu pasu)</a:t>
            </a:r>
          </a:p>
          <a:p>
            <a:pPr>
              <a:lnSpc>
                <a:spcPct val="100000"/>
              </a:lnSpc>
            </a:pPr>
            <a:r>
              <a:rPr lang="cs-CZ" dirty="0"/>
              <a:t>Jezte minimálně 5-krát denně v pravidelných intervalech (každé 3-4 hodiny) – počet jídel závisí od celkového energetického příjmu: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Pravidelně cvičte – nejméně 30 minut fyzické aktivity mírné zátěže alespoň 5-krát týdně (nebo 3 - 4 x týdně 30 min zátěže, při které se zpotíte)</a:t>
            </a:r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3600" dirty="0"/>
              <a:t>Indexy vycházející z antropometrických ukazatelů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BMI (body </a:t>
            </a:r>
            <a:r>
              <a:rPr lang="cs-CZ" dirty="0" err="1"/>
              <a:t>mass</a:t>
            </a:r>
            <a:r>
              <a:rPr lang="cs-CZ" dirty="0"/>
              <a:t> index) = váha(kg)/výška(m)</a:t>
            </a:r>
            <a:r>
              <a:rPr lang="cs-CZ" baseline="30000" dirty="0"/>
              <a:t>2</a:t>
            </a:r>
          </a:p>
          <a:p>
            <a:pPr>
              <a:lnSpc>
                <a:spcPct val="100000"/>
              </a:lnSpc>
            </a:pPr>
            <a:endParaRPr lang="cs-CZ" baseline="30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baseline="30000" dirty="0"/>
              <a:t>Pro dospělé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BMI různé tabulky pro muže/ženy, dospělé/dospívající/děti</a:t>
            </a:r>
          </a:p>
        </p:txBody>
      </p:sp>
      <p:graphicFrame>
        <p:nvGraphicFramePr>
          <p:cNvPr id="6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640877"/>
              </p:ext>
            </p:extLst>
          </p:nvPr>
        </p:nvGraphicFramePr>
        <p:xfrm>
          <a:off x="921379" y="2330153"/>
          <a:ext cx="6978611" cy="2743200"/>
        </p:xfrm>
        <a:graphic>
          <a:graphicData uri="http://schemas.openxmlformats.org/drawingml/2006/table">
            <a:tbl>
              <a:tblPr/>
              <a:tblGrid>
                <a:gridCol w="232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muži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ženy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Podváha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– 24,9 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– 23,9 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Nadváha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– 29,9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– 28,9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Obezita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– 39,9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– 38,9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Těžká obezita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3600" dirty="0"/>
              <a:t>Indexy vycházející z antropometrických ukazatelů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570621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Výhoda: jednoduché na výpočet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Nevýhody</a:t>
            </a:r>
          </a:p>
          <a:p>
            <a:pPr lvl="1"/>
            <a:r>
              <a:rPr lang="cs-CZ" dirty="0"/>
              <a:t>Nezabývají se tím, čím je tvořená tělesná hmota. Muž s velkou muskulaturou se může pohybovat v oblasti nadváhy, aniž by měl problém s výživou.</a:t>
            </a:r>
          </a:p>
          <a:p>
            <a:pPr lvl="1"/>
            <a:r>
              <a:rPr lang="cs-CZ" b="1" dirty="0" err="1"/>
              <a:t>Brocův</a:t>
            </a:r>
            <a:r>
              <a:rPr lang="cs-CZ" b="1" dirty="0"/>
              <a:t> index </a:t>
            </a:r>
            <a:r>
              <a:rPr lang="cs-CZ" dirty="0"/>
              <a:t>používá lineární vztah mezi výškou a váhou… index je velice orientační</a:t>
            </a:r>
          </a:p>
          <a:p>
            <a:pPr lvl="1"/>
            <a:r>
              <a:rPr lang="cs-CZ" b="1" dirty="0"/>
              <a:t>BMI</a:t>
            </a:r>
            <a:r>
              <a:rPr lang="cs-CZ" dirty="0"/>
              <a:t> - kvadratický vztah mezi výškou a váhou – lepší než </a:t>
            </a:r>
            <a:r>
              <a:rPr lang="cs-CZ" dirty="0" err="1"/>
              <a:t>Brocův</a:t>
            </a:r>
            <a:r>
              <a:rPr lang="cs-CZ" dirty="0"/>
              <a:t>, ale přesto je nutné použití jiných tabulek pro dospělé, dospívající a děti – BMI 17 ještě normální v 15 letech, v dospělosti to znamená podváhu</a:t>
            </a:r>
          </a:p>
        </p:txBody>
      </p:sp>
      <p:pic>
        <p:nvPicPr>
          <p:cNvPr id="3074" name="Picture 2" descr="C:\Users\Johanka\Desktop\FRMU 2018\Prezentace\jaro téma 1 - metabolismus, výživa, jídelníček\materiály a obrázky\aid2071552-v4-728px-Calculate-BMI-for-Children-Step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157543"/>
            <a:ext cx="5492305" cy="411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4"/>
          <p:cNvSpPr txBox="1">
            <a:spLocks/>
          </p:cNvSpPr>
          <p:nvPr/>
        </p:nvSpPr>
        <p:spPr>
          <a:xfrm>
            <a:off x="416950" y="5221342"/>
            <a:ext cx="11466773" cy="6728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cs-CZ" b="1" dirty="0" err="1"/>
              <a:t>Rohrerův</a:t>
            </a:r>
            <a:r>
              <a:rPr lang="cs-CZ" b="1" dirty="0"/>
              <a:t> index </a:t>
            </a:r>
            <a:r>
              <a:rPr lang="cs-CZ" dirty="0"/>
              <a:t>(100*hmotnost(g)/výška(cm)</a:t>
            </a:r>
            <a:r>
              <a:rPr lang="cs-CZ" baseline="30000" dirty="0"/>
              <a:t>3</a:t>
            </a:r>
            <a:r>
              <a:rPr lang="cs-CZ" dirty="0"/>
              <a:t>).</a:t>
            </a:r>
            <a:br>
              <a:rPr lang="cs-CZ" dirty="0"/>
            </a:br>
            <a:r>
              <a:rPr lang="cs-CZ" dirty="0"/>
              <a:t>Hmotnost je určena objemem, čili třetí mocninou rozměru, proto je tento index nejlepší. Věkově konzistentnější. Vhodnější po děti a dospívající.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968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Obvod pasu, index pas/boky </a:t>
            </a:r>
            <a:r>
              <a:rPr lang="cs-CZ" b="0" dirty="0"/>
              <a:t>(</a:t>
            </a:r>
            <a:r>
              <a:rPr lang="cs-CZ" b="0" dirty="0" err="1"/>
              <a:t>waist</a:t>
            </a:r>
            <a:r>
              <a:rPr lang="cs-CZ" b="0" dirty="0"/>
              <a:t>/hip)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Velice jednoduché, ale účinné prediktivní parametry hodnocení výživy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Pas/boky</a:t>
            </a:r>
          </a:p>
          <a:p>
            <a:pPr lvl="1"/>
            <a:r>
              <a:rPr lang="cs-CZ" dirty="0"/>
              <a:t>Muži &lt;1</a:t>
            </a:r>
          </a:p>
          <a:p>
            <a:pPr lvl="1"/>
            <a:r>
              <a:rPr lang="cs-CZ" dirty="0"/>
              <a:t>Ženy &lt; 0,8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aphicFrame>
        <p:nvGraphicFramePr>
          <p:cNvPr id="6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799559"/>
              </p:ext>
            </p:extLst>
          </p:nvPr>
        </p:nvGraphicFramePr>
        <p:xfrm>
          <a:off x="3859619" y="2267097"/>
          <a:ext cx="6772938" cy="2651760"/>
        </p:xfrm>
        <a:graphic>
          <a:graphicData uri="http://schemas.openxmlformats.org/drawingml/2006/table">
            <a:tbl>
              <a:tblPr/>
              <a:tblGrid>
                <a:gridCol w="3779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Obvod pasu v cm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Kategorie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muži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ženy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Doporučené rozmezí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Nutné snížit hmotnost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– 102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– 90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Snížení hmotnosti vyžaduje lékařskou pomoc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102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79450" y="6261100"/>
            <a:ext cx="7920000" cy="252000"/>
          </a:xfrm>
        </p:spPr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Měření tělesného tuku </a:t>
            </a:r>
            <a:r>
              <a:rPr lang="cs-CZ" dirty="0" err="1"/>
              <a:t>kaliperem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7441762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Měří se vrstva podkožního tuku</a:t>
            </a:r>
          </a:p>
          <a:p>
            <a:pPr>
              <a:lnSpc>
                <a:spcPct val="100000"/>
              </a:lnSpc>
            </a:pPr>
            <a:r>
              <a:rPr lang="cs-CZ" dirty="0"/>
              <a:t>Vypovídá o energetické bilanci organismu</a:t>
            </a:r>
          </a:p>
          <a:p>
            <a:pPr>
              <a:lnSpc>
                <a:spcPct val="100000"/>
              </a:lnSpc>
            </a:pPr>
            <a:r>
              <a:rPr lang="cs-CZ" dirty="0"/>
              <a:t>Nedokáže postihnout možné rozdíly v distribuci podkožního a viscerálního tuku</a:t>
            </a:r>
          </a:p>
          <a:p>
            <a:pPr>
              <a:lnSpc>
                <a:spcPct val="100000"/>
              </a:lnSpc>
            </a:pPr>
            <a:r>
              <a:rPr lang="cs-CZ" dirty="0"/>
              <a:t>Nejčastější místo měření: kožní řasa nad tricepsem </a:t>
            </a:r>
            <a:r>
              <a:rPr lang="cs-CZ" sz="2400" dirty="0"/>
              <a:t>(další možnosti: nad lopatkou, na břichu, nad spina </a:t>
            </a:r>
            <a:r>
              <a:rPr lang="cs-CZ" sz="2400" dirty="0" err="1"/>
              <a:t>iliaca,na</a:t>
            </a:r>
            <a:r>
              <a:rPr lang="cs-CZ" sz="2400" dirty="0"/>
              <a:t> stehně, na bérci)</a:t>
            </a:r>
          </a:p>
        </p:txBody>
      </p:sp>
      <p:pic>
        <p:nvPicPr>
          <p:cNvPr id="4098" name="Picture 2" descr="C:\Users\Johanka\Desktop\FRMU 2018\Prezentace\jaro téma 1 - metabolismus, výživa, jídelníček\materiály a obrázky\kaliperace-05-triceps-dominant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221" y="1145696"/>
            <a:ext cx="3638956" cy="363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588108"/>
              </p:ext>
            </p:extLst>
          </p:nvPr>
        </p:nvGraphicFramePr>
        <p:xfrm>
          <a:off x="679450" y="4239594"/>
          <a:ext cx="7134448" cy="1889744"/>
        </p:xfrm>
        <a:graphic>
          <a:graphicData uri="http://schemas.openxmlformats.org/drawingml/2006/table">
            <a:tbl>
              <a:tblPr/>
              <a:tblGrid>
                <a:gridCol w="893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Hodnoty kožní řasy nad tricepsem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Fyziologická norma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Lehký až střední úbytek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Výrazný deficit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Žena</a:t>
                      </a:r>
                      <a:endParaRPr kumimoji="0" lang="sk-SK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16,5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– 15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Muž</a:t>
                      </a:r>
                      <a:endParaRPr kumimoji="0" lang="sk-SK" alt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12,5</a:t>
                      </a:r>
                      <a:endParaRPr kumimoji="0" lang="sk-SK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7,5 – 11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7,5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3600" dirty="0"/>
              <a:t>Elektrická </a:t>
            </a:r>
            <a:r>
              <a:rPr lang="cs-CZ" sz="3600" dirty="0" err="1"/>
              <a:t>bioimpedanční</a:t>
            </a:r>
            <a:r>
              <a:rPr lang="cs-CZ" sz="3600" dirty="0"/>
              <a:t> metoda</a:t>
            </a:r>
            <a:br>
              <a:rPr lang="cs-CZ" sz="3600" dirty="0"/>
            </a:br>
            <a:r>
              <a:rPr lang="cs-CZ" sz="3200" b="0" dirty="0"/>
              <a:t>Měření zastoupení tuku v organismu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626781"/>
            <a:ext cx="11482893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Různé tkáně těla mají různou průchodnost pro velmi slabý střídavý elektrický proud (vodivost svalové versus tukové tkáně)</a:t>
            </a:r>
          </a:p>
          <a:p>
            <a:pPr>
              <a:lnSpc>
                <a:spcPct val="100000"/>
              </a:lnSpc>
            </a:pPr>
            <a:r>
              <a:rPr lang="cs-CZ" dirty="0"/>
              <a:t>Metoda vychází z bioelektrické analýzy impedance; měříme bioelektrickou impedanci (odpor), který klade tuková tkáň prostupu elektrického proudu</a:t>
            </a:r>
          </a:p>
          <a:p>
            <a:pPr>
              <a:lnSpc>
                <a:spcPct val="100000"/>
              </a:lnSpc>
            </a:pPr>
            <a:r>
              <a:rPr lang="cs-CZ" dirty="0"/>
              <a:t>Vypočítává se poměr tukové tkáně ke tkáním ostatním</a:t>
            </a:r>
          </a:p>
          <a:p>
            <a:pPr>
              <a:lnSpc>
                <a:spcPct val="100000"/>
              </a:lnSpc>
            </a:pPr>
            <a:r>
              <a:rPr lang="cs-CZ" dirty="0"/>
              <a:t>Závisí od množství kapaliny v netukových tkáních – na hydrataci organismu (důvod kolísání hodnot během dne při nedodržení standardních podmínek jednotlivých měření)</a:t>
            </a:r>
          </a:p>
          <a:p>
            <a:pPr>
              <a:lnSpc>
                <a:spcPct val="100000"/>
              </a:lnSpc>
            </a:pPr>
            <a:r>
              <a:rPr lang="cs-CZ" dirty="0"/>
              <a:t>Přístroj je schopný vyhodnotit % tuku, vody i kostní tkáně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18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3600" dirty="0"/>
              <a:t>Elektrická </a:t>
            </a:r>
            <a:r>
              <a:rPr lang="cs-CZ" sz="3600" dirty="0" err="1"/>
              <a:t>bioimpedanční</a:t>
            </a:r>
            <a:r>
              <a:rPr lang="cs-CZ" sz="3600" dirty="0"/>
              <a:t> metoda</a:t>
            </a:r>
            <a:br>
              <a:rPr lang="cs-CZ" sz="3600" dirty="0"/>
            </a:br>
            <a:r>
              <a:rPr lang="cs-CZ" sz="3200" b="0" dirty="0"/>
              <a:t>Měření zastoupení tuku v organismu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626781"/>
            <a:ext cx="7930860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Ruční přístroj měří horní polovinu těla, váha dolní polovinu</a:t>
            </a:r>
          </a:p>
          <a:p>
            <a:pPr>
              <a:lnSpc>
                <a:spcPct val="100000"/>
              </a:lnSpc>
            </a:pPr>
            <a:r>
              <a:rPr lang="cs-CZ" dirty="0"/>
              <a:t>Nyní se používají kombinovaná zařízení měřící celé tělo</a:t>
            </a:r>
          </a:p>
        </p:txBody>
      </p:sp>
      <p:pic>
        <p:nvPicPr>
          <p:cNvPr id="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629426"/>
            <a:ext cx="2791376" cy="1891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238" y="3225558"/>
            <a:ext cx="3550014" cy="269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Johanka\Desktop\FRMU 2018\Prezentace\jaro téma 1 - metabolismus, výživa, jídelníček\materiály a obrázky\inbody-teas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848" y="559390"/>
            <a:ext cx="3188758" cy="570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04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 dirty="0"/>
              <a:t>Měření svalové hmoty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099438"/>
            <a:ext cx="11272106" cy="524396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/>
              <a:t>Svalová tkán je důležitý parametr stavu výživy</a:t>
            </a:r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sz="2400" dirty="0"/>
              <a:t>Obvod svalstva paže (OSP) - vše v cm</a:t>
            </a:r>
          </a:p>
          <a:p>
            <a:pPr marL="457200" indent="-457200">
              <a:lnSpc>
                <a:spcPct val="100000"/>
              </a:lnSpc>
              <a:defRPr/>
            </a:pPr>
            <a:endParaRPr lang="cs-CZ" altLang="cs-CZ" sz="3200" dirty="0"/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sz="2400" dirty="0"/>
              <a:t>Korigovaná plocha svalstva paže (</a:t>
            </a:r>
            <a:r>
              <a:rPr lang="cs-CZ" altLang="cs-CZ" sz="2400" dirty="0" err="1"/>
              <a:t>kPSP</a:t>
            </a:r>
            <a:r>
              <a:rPr lang="cs-CZ" altLang="cs-CZ" sz="2400" dirty="0"/>
              <a:t>) - vše v cm</a:t>
            </a:r>
          </a:p>
          <a:p>
            <a:pPr marL="709200" lvl="1" indent="-457200">
              <a:defRPr/>
            </a:pPr>
            <a:r>
              <a:rPr lang="cs-CZ" altLang="cs-CZ" sz="2400" dirty="0"/>
              <a:t>Muži</a:t>
            </a:r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r>
              <a:rPr lang="cs-CZ" altLang="cs-CZ" sz="2400" dirty="0"/>
              <a:t>Ženy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𝑂𝑆𝑃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𝑐𝑚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𝑜𝑏𝑣𝑜𝑑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𝑝𝑎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𝑘𝑜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í 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𝑎𝑠𝑎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𝑛𝑎𝑑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𝑡𝑟𝑖𝑐𝑒𝑝𝑠𝑒𝑚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14463" y="2778047"/>
                <a:ext cx="8379473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𝑜𝑏𝑣𝑜𝑑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𝑝𝑎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ž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𝑘𝑜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ž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í 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𝑎𝑠𝑎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𝑛𝑎𝑑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𝑡𝑟𝑖𝑐𝑒𝑝𝑠𝑒𝑚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463" y="2778047"/>
                <a:ext cx="8379473" cy="8334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985743" y="3842794"/>
                <a:ext cx="8441990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𝑜𝑏𝑣𝑜𝑑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𝑝𝑎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ž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𝑘𝑜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ž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í 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𝑎𝑠𝑎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𝑛𝑎𝑑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𝑡𝑟𝑖𝑐𝑒𝑝𝑠𝑒𝑚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−6,5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743" y="3842794"/>
                <a:ext cx="8441990" cy="8334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Group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367718"/>
              </p:ext>
            </p:extLst>
          </p:nvPr>
        </p:nvGraphicFramePr>
        <p:xfrm>
          <a:off x="1002640" y="4878109"/>
          <a:ext cx="3973121" cy="1493520"/>
        </p:xfrm>
        <a:graphic>
          <a:graphicData uri="http://schemas.openxmlformats.org/drawingml/2006/table">
            <a:tbl>
              <a:tblPr/>
              <a:tblGrid>
                <a:gridCol w="956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Ztráta svalové hmoty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Nepřítomná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Střední 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Těžká 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Žena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23,2</a:t>
                      </a: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– 21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14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Muž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25,3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– 23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15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7913"/>
              </p:ext>
            </p:extLst>
          </p:nvPr>
        </p:nvGraphicFramePr>
        <p:xfrm>
          <a:off x="5373095" y="4887821"/>
          <a:ext cx="5421584" cy="1005840"/>
        </p:xfrm>
        <a:graphic>
          <a:graphicData uri="http://schemas.openxmlformats.org/drawingml/2006/table">
            <a:tbl>
              <a:tblPr/>
              <a:tblGrid>
                <a:gridCol w="88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Deficit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nepřítomný</a:t>
                      </a:r>
                      <a:endParaRPr kumimoji="0" lang="sk-SK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mírný</a:t>
                      </a:r>
                      <a:endParaRPr kumimoji="0" lang="sk-SK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střední</a:t>
                      </a:r>
                      <a:endParaRPr kumimoji="0" lang="sk-SK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těžký</a:t>
                      </a:r>
                      <a:endParaRPr kumimoji="0" lang="sk-SK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Žena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36,3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29,1 – 36,3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25,5 – 29,0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25,4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Muž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40,9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32,8 – 40,8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28,7 – 32,7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28,6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59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 dirty="0"/>
              <a:t>Závěr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10155826" cy="5243966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defRPr/>
            </a:pPr>
            <a:r>
              <a:rPr lang="cs-CZ" altLang="cs-CZ" dirty="0"/>
              <a:t>Hodnocení stavu výživy je důležitým ukazatelem ve všech oborech medicíny</a:t>
            </a:r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dirty="0"/>
              <a:t>Ani podvýživa ani obezita nejsou pro lidský organismus prospěšné</a:t>
            </a:r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dirty="0"/>
              <a:t>Proces hodnocení stavu výživy začíná od výpočtu jednoduchých indexů (z antropometrických ukazatelů hmotnosti a výšky) až po měření pomocí sofistikovaných přístrojů</a:t>
            </a:r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dirty="0"/>
              <a:t>Výsledky nám pomáhají u pacientů správně nastavit dietu (či už racionální, redukční nebo vysokoenergetickou)</a:t>
            </a:r>
          </a:p>
        </p:txBody>
      </p:sp>
    </p:spTree>
    <p:extLst>
      <p:ext uri="{BB962C8B-B14F-4D97-AF65-F5344CB8AC3E}">
        <p14:creationId xmlns:p14="http://schemas.microsoft.com/office/powerpoint/2010/main" val="337300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Zásady správné výživy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609725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Strava by měla být pestrá - </a:t>
            </a:r>
            <a:r>
              <a:rPr lang="cs-CZ" sz="2400" dirty="0"/>
              <a:t>měla by obsahovat:</a:t>
            </a:r>
          </a:p>
          <a:p>
            <a:pPr lvl="1"/>
            <a:r>
              <a:rPr lang="cs-CZ" dirty="0"/>
              <a:t>Všechny nezbytné živiny (bílkoviny, tuky, cukry) správného složení, energetické hodnoty a poměru</a:t>
            </a:r>
          </a:p>
          <a:p>
            <a:pPr lvl="1"/>
            <a:r>
              <a:rPr lang="cs-CZ" dirty="0"/>
              <a:t>Vitamíny</a:t>
            </a:r>
          </a:p>
          <a:p>
            <a:pPr lvl="1"/>
            <a:r>
              <a:rPr lang="cs-CZ" dirty="0"/>
              <a:t>Minerální látky v optimálním množství</a:t>
            </a:r>
          </a:p>
          <a:p>
            <a:pPr lvl="1"/>
            <a:r>
              <a:rPr lang="cs-CZ" dirty="0"/>
              <a:t>Vodu</a:t>
            </a:r>
          </a:p>
          <a:p>
            <a:pPr lvl="1"/>
            <a:r>
              <a:rPr lang="cs-CZ" dirty="0"/>
              <a:t>Vlákniny</a:t>
            </a:r>
          </a:p>
          <a:p>
            <a:pPr lvl="1"/>
            <a:endParaRPr lang="cs-CZ" sz="1400" dirty="0"/>
          </a:p>
          <a:p>
            <a:pPr>
              <a:lnSpc>
                <a:spcPct val="100000"/>
              </a:lnSpc>
            </a:pPr>
            <a:r>
              <a:rPr lang="cs-CZ" dirty="0"/>
              <a:t>Třeba omezit</a:t>
            </a:r>
          </a:p>
          <a:p>
            <a:pPr lvl="1"/>
            <a:r>
              <a:rPr lang="cs-CZ" dirty="0"/>
              <a:t>Alkohol &lt;30 g/den</a:t>
            </a:r>
          </a:p>
          <a:p>
            <a:pPr lvl="1"/>
            <a:r>
              <a:rPr lang="cs-CZ" dirty="0"/>
              <a:t>Omezte příjem konzervovaného jídla a polotovarů, smažených pokrmů a uzenin – ukazuje se, že je to jeden z významných faktorů vyvolávajících diabetes II</a:t>
            </a:r>
          </a:p>
          <a:p>
            <a:pPr lvl="1"/>
            <a:r>
              <a:rPr lang="cs-CZ" dirty="0" err="1"/>
              <a:t>NaCl</a:t>
            </a:r>
            <a:r>
              <a:rPr lang="cs-CZ" dirty="0"/>
              <a:t> &lt;5 g/den</a:t>
            </a:r>
          </a:p>
          <a:p>
            <a:pPr lvl="1"/>
            <a:r>
              <a:rPr lang="cs-CZ" dirty="0"/>
              <a:t>Cholesterol &lt;300 mg/den</a:t>
            </a:r>
          </a:p>
          <a:p>
            <a:pPr marL="324000" lvl="1" indent="0">
              <a:buNone/>
            </a:pPr>
            <a:endParaRPr lang="cs-CZ" sz="1600" dirty="0"/>
          </a:p>
          <a:p>
            <a:pPr lvl="1"/>
            <a:r>
              <a:rPr lang="cs-CZ" dirty="0"/>
              <a:t>Další faktory – Slováci doporučují optimální kulturu stolování </a:t>
            </a:r>
            <a:r>
              <a:rPr lang="cs-CZ" sz="1800" dirty="0"/>
              <a:t>(</a:t>
            </a:r>
            <a:r>
              <a:rPr lang="cs-CZ" sz="1800" dirty="0" err="1"/>
              <a:t>Lékarská</a:t>
            </a:r>
            <a:r>
              <a:rPr lang="cs-CZ" sz="1800" dirty="0"/>
              <a:t> </a:t>
            </a:r>
            <a:r>
              <a:rPr lang="cs-CZ" sz="1800" dirty="0" err="1"/>
              <a:t>fyziologia</a:t>
            </a:r>
            <a:r>
              <a:rPr lang="cs-CZ" sz="1800" dirty="0"/>
              <a:t>, Javorka a kol.)</a:t>
            </a:r>
          </a:p>
          <a:p>
            <a:pPr marL="989013" lvl="1" indent="-665163"/>
            <a:r>
              <a:rPr lang="cs-CZ" sz="2400" dirty="0"/>
              <a:t>Jo… a Nekuřte!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Jídelní lístek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Jako prostředek k zhodnocení příjmu potravy:</a:t>
            </a:r>
          </a:p>
          <a:p>
            <a:pPr lvl="1"/>
            <a:r>
              <a:rPr lang="cs-CZ" dirty="0"/>
              <a:t>stanovení kalorického příjmu, složení stravy, rozložení příjmu během dne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Jako prostředek k terapeutické intervenci: </a:t>
            </a:r>
          </a:p>
          <a:p>
            <a:pPr lvl="1"/>
            <a:r>
              <a:rPr lang="cs-CZ" dirty="0"/>
              <a:t>plán denního příjmu potravy dle individuálních potřeb jedince a zásad správné výživy, </a:t>
            </a:r>
            <a:r>
              <a:rPr lang="cs-CZ" dirty="0" err="1"/>
              <a:t>setavení</a:t>
            </a:r>
            <a:r>
              <a:rPr lang="cs-CZ" dirty="0"/>
              <a:t> jídelníčku vzhledem k onemocněním, zdravotnímu stavu, alergiím, aktivitě, úpravě hmotnosti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Tabulka by měla obsahovat</a:t>
            </a:r>
          </a:p>
          <a:p>
            <a:pPr lvl="1"/>
            <a:r>
              <a:rPr lang="cs-CZ" dirty="0"/>
              <a:t>Jídlo</a:t>
            </a:r>
          </a:p>
          <a:p>
            <a:pPr lvl="1"/>
            <a:r>
              <a:rPr lang="cs-CZ" dirty="0"/>
              <a:t>Čas jídla</a:t>
            </a:r>
          </a:p>
          <a:p>
            <a:pPr lvl="1"/>
            <a:r>
              <a:rPr lang="cs-CZ" dirty="0"/>
              <a:t>Množství v g</a:t>
            </a:r>
          </a:p>
          <a:p>
            <a:pPr lvl="1"/>
            <a:r>
              <a:rPr lang="cs-CZ" dirty="0"/>
              <a:t>Energetická hodnota jídla v </a:t>
            </a:r>
            <a:r>
              <a:rPr lang="cs-CZ" dirty="0" err="1"/>
              <a:t>kJ</a:t>
            </a:r>
            <a:endParaRPr lang="cs-CZ" dirty="0"/>
          </a:p>
          <a:p>
            <a:pPr lvl="1"/>
            <a:r>
              <a:rPr lang="cs-CZ" dirty="0"/>
              <a:t>Složení – bílkoviny, tuky, cukry</a:t>
            </a:r>
          </a:p>
          <a:p>
            <a:pPr lvl="1"/>
            <a:r>
              <a:rPr lang="cs-CZ" dirty="0"/>
              <a:t>Vitamíny, minerály</a:t>
            </a:r>
          </a:p>
          <a:p>
            <a:pPr lvl="1"/>
            <a:r>
              <a:rPr lang="cs-CZ" dirty="0"/>
              <a:t>Výsledné hodnoty všech parametrů a doporučené denní dávky</a:t>
            </a:r>
          </a:p>
          <a:p>
            <a:pPr lvl="1"/>
            <a:r>
              <a:rPr lang="cs-CZ" dirty="0"/>
              <a:t>Ideálně ještě spočítaný denní energetický výdej pro orientační porovnání s příjmem</a:t>
            </a:r>
          </a:p>
          <a:p>
            <a:pPr lvl="1"/>
            <a:r>
              <a:rPr lang="cs-CZ" dirty="0"/>
              <a:t>Specifický dynamický účinek živin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Živiny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Doporučení: 10% bílkoviny, 26% tuky, 64% cukry </a:t>
            </a:r>
            <a:br>
              <a:rPr lang="cs-CZ" dirty="0"/>
            </a:br>
            <a:r>
              <a:rPr lang="cs-CZ" sz="2000" dirty="0"/>
              <a:t>(alkohol je taky zdroj energie, ale nedoporučuje se)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Bílkoviny – </a:t>
            </a:r>
            <a:r>
              <a:rPr lang="cs-CZ" dirty="0" err="1"/>
              <a:t>ddd</a:t>
            </a:r>
            <a:r>
              <a:rPr lang="cs-CZ" dirty="0"/>
              <a:t> dospělí: 0,8–1,2 g/kg, děti: 1,2-1,5 g/kg</a:t>
            </a:r>
          </a:p>
          <a:p>
            <a:pPr lvl="1"/>
            <a:r>
              <a:rPr lang="cs-CZ" dirty="0"/>
              <a:t>musí obsahovat všechny esenciální AMK ve správných poměrech vhodných pro syntézu nových bílkovin - příjem nahrazuje 20 – 30 g bílkovin, které se denně u člověka degradují</a:t>
            </a:r>
          </a:p>
          <a:p>
            <a:pPr lvl="1"/>
            <a:r>
              <a:rPr lang="cs-CZ" dirty="0"/>
              <a:t>Živočišné bílkoviny mají vyrovnaný poměr AMK, v rostlinných bílkovinách často nějaká AMK chybí – rostlinná strava je náročnější na sestavení, pokud má obsahovat všechny AMK</a:t>
            </a:r>
          </a:p>
          <a:p>
            <a:pPr lvl="1"/>
            <a:r>
              <a:rPr lang="cs-CZ" dirty="0" err="1"/>
              <a:t>fce</a:t>
            </a:r>
            <a:r>
              <a:rPr lang="cs-CZ" dirty="0"/>
              <a:t>: strukturní, signální (hormony, receptory), jako zdroj energie jen výjimečně (při hladovění)</a:t>
            </a:r>
          </a:p>
          <a:p>
            <a:pPr>
              <a:lnSpc>
                <a:spcPct val="100000"/>
              </a:lnSpc>
            </a:pPr>
            <a:r>
              <a:rPr lang="cs-CZ" dirty="0"/>
              <a:t>Cukry – </a:t>
            </a:r>
            <a:r>
              <a:rPr lang="cs-CZ" dirty="0" err="1"/>
              <a:t>ddd</a:t>
            </a:r>
            <a:r>
              <a:rPr lang="cs-CZ" dirty="0"/>
              <a:t> dospělí: 10-15 g/k, děti 5-8 g/kg</a:t>
            </a:r>
          </a:p>
          <a:p>
            <a:pPr lvl="1"/>
            <a:r>
              <a:rPr lang="cs-CZ" dirty="0"/>
              <a:t>Nejrychlejší zdroj energie (17,1 </a:t>
            </a:r>
            <a:r>
              <a:rPr lang="cs-CZ" dirty="0" err="1"/>
              <a:t>kJ</a:t>
            </a:r>
            <a:r>
              <a:rPr lang="cs-CZ" dirty="0"/>
              <a:t>/g), především rostlinného původu</a:t>
            </a:r>
          </a:p>
          <a:p>
            <a:pPr lvl="1"/>
            <a:r>
              <a:rPr lang="cs-CZ" dirty="0"/>
              <a:t>Využitelné sacharidy – 64% přijaté energie (rafinovaný cukr by měl být &lt;10%)</a:t>
            </a:r>
            <a:br>
              <a:rPr lang="cs-CZ" dirty="0"/>
            </a:br>
            <a:r>
              <a:rPr lang="cs-CZ" dirty="0"/>
              <a:t>Nevyužitelné sacharidy – nestravitelné, součást vlákniny (hlavně celulóza), </a:t>
            </a:r>
            <a:r>
              <a:rPr lang="cs-CZ" dirty="0" err="1"/>
              <a:t>ddd</a:t>
            </a:r>
            <a:r>
              <a:rPr lang="cs-CZ" dirty="0"/>
              <a:t> 25-35g/den – podpora motility GIT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Živiny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Tuky: </a:t>
            </a:r>
            <a:r>
              <a:rPr lang="cs-CZ" dirty="0" err="1"/>
              <a:t>ddd</a:t>
            </a:r>
            <a:r>
              <a:rPr lang="cs-CZ" dirty="0"/>
              <a:t> dospělí 1g/kg, děti 4-5 g/kg</a:t>
            </a:r>
          </a:p>
          <a:p>
            <a:pPr lvl="1"/>
            <a:r>
              <a:rPr lang="cs-CZ" dirty="0"/>
              <a:t>Největší zdroj energie (38,9kJ/g) – především zásobní </a:t>
            </a:r>
            <a:r>
              <a:rPr lang="cs-CZ" dirty="0" err="1"/>
              <a:t>fce</a:t>
            </a:r>
            <a:endParaRPr lang="cs-CZ" dirty="0"/>
          </a:p>
          <a:p>
            <a:pPr lvl="1"/>
            <a:r>
              <a:rPr lang="cs-CZ" dirty="0"/>
              <a:t>Další funkce – vitamíny rozpustné v tucích, stavební, termoregulace (hnědá tuková tkáň, izolace), mechanická ochrana orgánů, kostí</a:t>
            </a:r>
          </a:p>
          <a:p>
            <a:pPr lvl="1"/>
            <a:r>
              <a:rPr lang="cs-CZ" dirty="0"/>
              <a:t>Optimální poměr tuků v potravě: 10% nasycené mastné </a:t>
            </a:r>
            <a:r>
              <a:rPr lang="cs-CZ" dirty="0" err="1"/>
              <a:t>kys</a:t>
            </a:r>
            <a:r>
              <a:rPr lang="cs-CZ" dirty="0"/>
              <a:t>. (MK), 10-12% </a:t>
            </a:r>
            <a:r>
              <a:rPr lang="cs-CZ" dirty="0" err="1"/>
              <a:t>mononenasycené</a:t>
            </a:r>
            <a:r>
              <a:rPr lang="cs-CZ" dirty="0"/>
              <a:t> MK, 8 – 10% polynenasycené MK</a:t>
            </a:r>
          </a:p>
          <a:p>
            <a:pPr lvl="1"/>
            <a:r>
              <a:rPr lang="cs-CZ" dirty="0"/>
              <a:t>Cis-konfigurace MK – rostlinné a většina živočišných tuků. </a:t>
            </a:r>
            <a:br>
              <a:rPr lang="cs-CZ" dirty="0"/>
            </a:br>
            <a:r>
              <a:rPr lang="cs-CZ" dirty="0"/>
              <a:t>Trans-konfigurace – mléčné výrobky, hovězí a skopové maso, průmyslově ztužené tuky (margaríny) – zvýšení koncentrace LDL-cholesterolu</a:t>
            </a:r>
          </a:p>
          <a:p>
            <a:pPr lvl="1"/>
            <a:r>
              <a:rPr lang="cs-CZ" dirty="0"/>
              <a:t>Cholesterol (jen živočišné produkty) – </a:t>
            </a:r>
            <a:r>
              <a:rPr lang="cs-CZ" dirty="0" err="1"/>
              <a:t>fce</a:t>
            </a:r>
            <a:r>
              <a:rPr lang="cs-CZ" dirty="0"/>
              <a:t> strukturní složka mozkové tkáně, buněčných membrán, prekurzor steroidních hormonů, vit. D, žlučových </a:t>
            </a:r>
            <a:r>
              <a:rPr lang="cs-CZ" dirty="0" err="1"/>
              <a:t>kys</a:t>
            </a:r>
            <a:r>
              <a:rPr lang="cs-CZ" dirty="0"/>
              <a:t> – v krvi koluje 4% celkového cholesterolu</a:t>
            </a:r>
            <a:br>
              <a:rPr lang="cs-CZ" dirty="0"/>
            </a:br>
            <a:r>
              <a:rPr lang="cs-CZ" dirty="0"/>
              <a:t>75% si tělo tvoří samo (játra), 25% z potravy</a:t>
            </a:r>
          </a:p>
          <a:p>
            <a:pPr>
              <a:lnSpc>
                <a:spcPct val="100000"/>
              </a:lnSpc>
            </a:pPr>
            <a:r>
              <a:rPr lang="cs-CZ" dirty="0"/>
              <a:t>Specifický dynamický účinek živin (SDÚ):</a:t>
            </a:r>
            <a:br>
              <a:rPr lang="cs-CZ" dirty="0"/>
            </a:br>
            <a:r>
              <a:rPr lang="cs-CZ" sz="2400" dirty="0"/>
              <a:t>energie potřebná pro zpracování živin, cca 10% z energie přijaté smíšené potravy (bílkoviny mají vyšší SDÚ než </a:t>
            </a:r>
            <a:r>
              <a:rPr lang="cs-CZ" sz="2400" dirty="0" err="1"/>
              <a:t>glukoza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760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Metabolický syndrom (MS)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343911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Civilizační onemocnění obsahující 3 a více z následujících faktorů</a:t>
            </a:r>
          </a:p>
          <a:p>
            <a:pPr lvl="1"/>
            <a:r>
              <a:rPr lang="cs-CZ" b="1" dirty="0"/>
              <a:t>Obezita:</a:t>
            </a:r>
            <a:r>
              <a:rPr lang="cs-CZ" dirty="0"/>
              <a:t> obvod pasu &gt; 102 cm u mužů, &gt; 88 cm u žen</a:t>
            </a:r>
          </a:p>
          <a:p>
            <a:pPr lvl="1"/>
            <a:r>
              <a:rPr lang="cs-CZ" b="1" dirty="0" err="1"/>
              <a:t>Dyslipidemie</a:t>
            </a:r>
            <a:r>
              <a:rPr lang="cs-CZ" b="1" dirty="0"/>
              <a:t>: </a:t>
            </a:r>
            <a:r>
              <a:rPr lang="cs-CZ" dirty="0"/>
              <a:t>TAG &gt; 1,7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pPr marL="324000" lvl="1" indent="0">
              <a:buNone/>
            </a:pPr>
            <a:r>
              <a:rPr lang="cs-CZ" dirty="0"/>
              <a:t>                           HDL &lt; 1 </a:t>
            </a:r>
            <a:r>
              <a:rPr lang="cs-CZ" dirty="0" err="1"/>
              <a:t>mmol</a:t>
            </a:r>
            <a:r>
              <a:rPr lang="cs-CZ" dirty="0"/>
              <a:t>/l u mužů, &lt; 1,3 </a:t>
            </a:r>
            <a:r>
              <a:rPr lang="cs-CZ" dirty="0" err="1"/>
              <a:t>mmol</a:t>
            </a:r>
            <a:r>
              <a:rPr lang="cs-CZ" dirty="0"/>
              <a:t>/l u žen</a:t>
            </a:r>
          </a:p>
          <a:p>
            <a:pPr lvl="1"/>
            <a:r>
              <a:rPr lang="cs-CZ" b="1" dirty="0"/>
              <a:t>Hypertenze: </a:t>
            </a:r>
            <a:r>
              <a:rPr lang="cs-CZ" dirty="0"/>
              <a:t>TK &gt; 130/85 </a:t>
            </a:r>
            <a:r>
              <a:rPr lang="cs-CZ" dirty="0" err="1"/>
              <a:t>mmHg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Hyperglykémie: </a:t>
            </a:r>
            <a:r>
              <a:rPr lang="cs-CZ" dirty="0"/>
              <a:t>Glykemie na lačno &gt; 5,6 </a:t>
            </a:r>
            <a:r>
              <a:rPr lang="cs-CZ" dirty="0" err="1"/>
              <a:t>mmol</a:t>
            </a:r>
            <a:r>
              <a:rPr lang="cs-CZ" dirty="0"/>
              <a:t>/l </a:t>
            </a:r>
            <a:r>
              <a:rPr lang="cs-CZ" dirty="0">
                <a:latin typeface="Arial"/>
                <a:cs typeface="Arial"/>
              </a:rPr>
              <a:t>← </a:t>
            </a:r>
            <a:r>
              <a:rPr lang="cs-CZ" dirty="0" err="1">
                <a:latin typeface="Arial"/>
                <a:cs typeface="Arial"/>
              </a:rPr>
              <a:t>inzulinorezistence</a:t>
            </a:r>
            <a:r>
              <a:rPr lang="cs-CZ" dirty="0">
                <a:latin typeface="Arial"/>
                <a:cs typeface="Arial"/>
              </a:rPr>
              <a:t>, diabetes II. typu (DM II)</a:t>
            </a:r>
            <a:endParaRPr lang="cs-CZ" dirty="0"/>
          </a:p>
          <a:p>
            <a:pPr lvl="1"/>
            <a:endParaRPr lang="cs-CZ" sz="1100" dirty="0"/>
          </a:p>
          <a:p>
            <a:pPr lvl="1"/>
            <a:r>
              <a:rPr lang="cs-CZ" dirty="0"/>
              <a:t>ČR: 32% muži, 24% ženy, hlavně ve starší populaci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Vznik podmíněn genetickou predispozicí (hlavně k </a:t>
            </a:r>
            <a:r>
              <a:rPr lang="cs-CZ" sz="2400" dirty="0" err="1"/>
              <a:t>inzulinorezistenci</a:t>
            </a:r>
            <a:r>
              <a:rPr lang="cs-CZ" sz="2400" dirty="0"/>
              <a:t>) a špatným životním stylem (vyšší energetický příjem, nedostatek pohybu)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Významný prozánětlivý, </a:t>
            </a:r>
            <a:r>
              <a:rPr lang="cs-CZ" sz="2400" dirty="0" err="1"/>
              <a:t>prokolagulační</a:t>
            </a:r>
            <a:r>
              <a:rPr lang="cs-CZ" sz="2400" dirty="0"/>
              <a:t> a </a:t>
            </a:r>
            <a:r>
              <a:rPr lang="cs-CZ" sz="2400" dirty="0" err="1"/>
              <a:t>proaterogenní</a:t>
            </a:r>
            <a:r>
              <a:rPr lang="cs-CZ" sz="2400" dirty="0"/>
              <a:t> stav, </a:t>
            </a:r>
            <a:r>
              <a:rPr lang="cs-CZ" sz="2000" dirty="0"/>
              <a:t>jehož riziko pro kardiovaskulární nemoci je vyšší než riziko vzniklé prostým součtem rizik jeho jednotlivých rizikových faktorů </a:t>
            </a:r>
            <a:r>
              <a:rPr lang="cs-CZ" sz="2400" dirty="0"/>
              <a:t>– všechny faktory se vzájemně podporují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Důsledky: snížení kvality života i délky dožití protože: </a:t>
            </a:r>
            <a:r>
              <a:rPr lang="cs-CZ" sz="2000" dirty="0"/>
              <a:t>DM II i s důsledky, kardiovaskulární i cerebrovaskulární </a:t>
            </a:r>
            <a:r>
              <a:rPr lang="cs-CZ" sz="2000" dirty="0" err="1"/>
              <a:t>aterotrombotické</a:t>
            </a:r>
            <a:r>
              <a:rPr lang="cs-CZ" sz="2000" dirty="0"/>
              <a:t> příhody (např. infarkt, mrtvice, embolie), ale ve výsledku se jedná o komplexní postižení celého organismu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</a:t>
            </a:r>
            <a:r>
              <a:rPr lang="cs-CZ" b="0" dirty="0"/>
              <a:t>(DM, cukrovka)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5990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Zahrnuje heterogenní skupinu chronických metabolických chorob, jejichž základním projevem je </a:t>
            </a:r>
            <a:r>
              <a:rPr lang="cs-CZ" b="1" dirty="0"/>
              <a:t>hyperglykémie</a:t>
            </a:r>
            <a:r>
              <a:rPr lang="cs-CZ" dirty="0"/>
              <a:t>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Vzniká v důsledku nedostatku inzulinu, jeho nedostatečného účinku (někdy se mluví o relativním nedostatku) nebo kombinací obojího.</a:t>
            </a:r>
          </a:p>
          <a:p>
            <a:pPr>
              <a:lnSpc>
                <a:spcPct val="100000"/>
              </a:lnSpc>
            </a:pPr>
            <a:r>
              <a:rPr lang="cs-CZ" sz="2400" i="1" dirty="0"/>
              <a:t>narušení transportu glukózy z krve do buňky</a:t>
            </a:r>
            <a:r>
              <a:rPr lang="cs-CZ" sz="2400" dirty="0"/>
              <a:t> buněčnou membránou </a:t>
            </a:r>
            <a:r>
              <a:rPr lang="cs-CZ" sz="2400" dirty="0">
                <a:latin typeface="Arial"/>
                <a:cs typeface="Arial"/>
              </a:rPr>
              <a:t>→ </a:t>
            </a:r>
            <a:r>
              <a:rPr lang="cs-CZ" sz="2400" dirty="0"/>
              <a:t>hyperglykémie a nedostatek glukózy intracelulárně</a:t>
            </a:r>
          </a:p>
          <a:p>
            <a:pPr>
              <a:lnSpc>
                <a:spcPct val="100000"/>
              </a:lnSpc>
            </a:pPr>
            <a:r>
              <a:rPr lang="cs-CZ" dirty="0"/>
              <a:t>DM I – </a:t>
            </a:r>
            <a:r>
              <a:rPr lang="cs-CZ" sz="2400" dirty="0"/>
              <a:t>vzniká v dětském věku, autoimunitní destrukce beta-buněk slinivky – nutná substituce inzulinu</a:t>
            </a:r>
          </a:p>
          <a:p>
            <a:pPr>
              <a:lnSpc>
                <a:spcPct val="100000"/>
              </a:lnSpc>
            </a:pPr>
            <a:r>
              <a:rPr lang="cs-CZ" dirty="0"/>
              <a:t>DM II – </a:t>
            </a:r>
            <a:r>
              <a:rPr lang="cs-CZ" sz="2400" dirty="0"/>
              <a:t>v dospělém věku, rezistence (necitlivost) cílových tkání na inzulin (</a:t>
            </a:r>
            <a:r>
              <a:rPr lang="cs-CZ" sz="2400" dirty="0" err="1"/>
              <a:t>inzulinorezistence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2600" dirty="0"/>
              <a:t>DM komplikuje léčbu a zvyšuje riziko a zhoršuje průběh dalších onemocnění, zhoršuje hojení. </a:t>
            </a:r>
            <a:r>
              <a:rPr lang="cs-CZ" sz="2000" dirty="0"/>
              <a:t>DM je dřív nebo později onemocněním kardiovaskulárního systému</a:t>
            </a:r>
          </a:p>
        </p:txBody>
      </p:sp>
    </p:spTree>
    <p:extLst>
      <p:ext uri="{BB962C8B-B14F-4D97-AF65-F5344CB8AC3E}">
        <p14:creationId xmlns:p14="http://schemas.microsoft.com/office/powerpoint/2010/main" val="109980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Protokol: </a:t>
            </a:r>
            <a:r>
              <a:rPr lang="cs-CZ" sz="3200" dirty="0"/>
              <a:t>si vypracujete dopředu!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Zapište hmotnost, výšku, věk a pohlaví osoby, pro kterou budete sestavovat jídelníček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Stanovte jeho denní energetický výdej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Sestavte jídelní lístek odpovídající předešlému dni na </a:t>
            </a:r>
            <a:r>
              <a:rPr lang="cs-CZ" sz="2400" dirty="0">
                <a:hlinkClick r:id="rId2"/>
              </a:rPr>
              <a:t>www.myfitnesspal.com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Jídelníček vytiskněte, zapište i BEE a AEE spočítané na základě tělesných parametrů a denních aktivit. To si opište/okopírujte, automaticky se to netiskne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Do protokolu zapište:</a:t>
            </a:r>
          </a:p>
          <a:p>
            <a:pPr lvl="1"/>
            <a:r>
              <a:rPr lang="cs-CZ" sz="1600" dirty="0"/>
              <a:t>Součet přijaté energie, živin, minerálů a vitamínů, SDÚ</a:t>
            </a:r>
          </a:p>
          <a:p>
            <a:pPr lvl="1"/>
            <a:r>
              <a:rPr lang="cs-CZ" sz="1600" dirty="0"/>
              <a:t>Doporučené hodnoty všech sledovaných parametrů</a:t>
            </a:r>
          </a:p>
          <a:p>
            <a:pPr lvl="1"/>
            <a:r>
              <a:rPr lang="cs-CZ" sz="1600" dirty="0"/>
              <a:t>Porovnejte energetický příjem a výdej, přijaté a doporučené denní dávky živin, minerálů a vitamínů. Zhodnoťte, jestli je jídelníček vyšetřované osoby v pořádku, popište chyby a navrhněte vylepšení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1026" name="Picture 2" descr="C:\Users\Johanka\Desktop\FRMU 2018\Prezentace\jaro téma 1 - metabolismus, výživa, jídelníček\materiály a obrázky\496df6_c93a6939345348128aad8895e2c73d2c_mv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099" y="4470302"/>
            <a:ext cx="1953991" cy="195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893785" y="5358576"/>
            <a:ext cx="1810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AEE + SDÚ </a:t>
            </a:r>
          </a:p>
        </p:txBody>
      </p:sp>
      <p:sp>
        <p:nvSpPr>
          <p:cNvPr id="8" name="Obdélník 7"/>
          <p:cNvSpPr/>
          <p:nvPr/>
        </p:nvSpPr>
        <p:spPr>
          <a:xfrm>
            <a:off x="5854700" y="5337310"/>
            <a:ext cx="270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Energetický příjem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43226" y="5793976"/>
            <a:ext cx="3247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dirty="0"/>
              <a:t>(BEE + denní aktivity + SDÚ) 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5139</TotalTime>
  <Words>2842</Words>
  <Application>Microsoft Office PowerPoint</Application>
  <PresentationFormat>Širokoúhlá obrazovka</PresentationFormat>
  <Paragraphs>359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Tahoma</vt:lpstr>
      <vt:lpstr>Wingdings</vt:lpstr>
      <vt:lpstr>Prezentace_MU_CZ</vt:lpstr>
      <vt:lpstr>Zásady správné výživy  Jídelníček</vt:lpstr>
      <vt:lpstr>Zásady správné výživy</vt:lpstr>
      <vt:lpstr>Zásady správné výživy</vt:lpstr>
      <vt:lpstr>Jídelní lístek</vt:lpstr>
      <vt:lpstr>Živiny </vt:lpstr>
      <vt:lpstr>Živiny</vt:lpstr>
      <vt:lpstr>Metabolický syndrom (MS)</vt:lpstr>
      <vt:lpstr>Diabetes mellitus (DM, cukrovka)</vt:lpstr>
      <vt:lpstr>Protokol: si vypracujete dopředu!</vt:lpstr>
      <vt:lpstr>Hodnocení stavu výživy</vt:lpstr>
      <vt:lpstr>Obezita</vt:lpstr>
      <vt:lpstr>Podvýživa</vt:lpstr>
      <vt:lpstr>Tuková a svalová tkáň</vt:lpstr>
      <vt:lpstr>Tuková a svalová tkáň – pohlavní rozdíly</vt:lpstr>
      <vt:lpstr>Tuková a svalová tkáň</vt:lpstr>
      <vt:lpstr>Vztah mezi jednotlivými faktory MS</vt:lpstr>
      <vt:lpstr>Zdravý životní styl</vt:lpstr>
      <vt:lpstr>Objektivní hodnocení stavu výživy</vt:lpstr>
      <vt:lpstr>Indexy vycházející z antropometrických ukazatelů</vt:lpstr>
      <vt:lpstr>Indexy vycházející z antropometrických ukazatelů</vt:lpstr>
      <vt:lpstr>Indexy vycházející z antropometrických ukazatelů</vt:lpstr>
      <vt:lpstr>Obvod pasu, index pas/boky (waist/hip)</vt:lpstr>
      <vt:lpstr>Měření tělesného tuku kaliperem</vt:lpstr>
      <vt:lpstr>Elektrická bioimpedanční metoda Měření zastoupení tuku v organismu </vt:lpstr>
      <vt:lpstr>Elektrická bioimpedanční metoda Měření zastoupení tuku v organismu </vt:lpstr>
      <vt:lpstr>Měření svalové hmoty</vt:lpstr>
      <vt:lpstr>Závěr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312</cp:revision>
  <cp:lastPrinted>1601-01-01T00:00:00Z</cp:lastPrinted>
  <dcterms:created xsi:type="dcterms:W3CDTF">2018-10-05T10:13:37Z</dcterms:created>
  <dcterms:modified xsi:type="dcterms:W3CDTF">2021-03-03T15:10:15Z</dcterms:modified>
</cp:coreProperties>
</file>