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6" r:id="rId2"/>
    <p:sldId id="259" r:id="rId3"/>
    <p:sldId id="282" r:id="rId4"/>
    <p:sldId id="263" r:id="rId5"/>
    <p:sldId id="264" r:id="rId6"/>
    <p:sldId id="283" r:id="rId7"/>
    <p:sldId id="268" r:id="rId8"/>
    <p:sldId id="269" r:id="rId9"/>
    <p:sldId id="270" r:id="rId10"/>
    <p:sldId id="271" r:id="rId11"/>
    <p:sldId id="272" r:id="rId12"/>
    <p:sldId id="286" r:id="rId13"/>
    <p:sldId id="274" r:id="rId14"/>
    <p:sldId id="275" r:id="rId15"/>
    <p:sldId id="276" r:id="rId16"/>
    <p:sldId id="277" r:id="rId17"/>
    <p:sldId id="278" r:id="rId18"/>
    <p:sldId id="273" r:id="rId19"/>
    <p:sldId id="262" r:id="rId20"/>
    <p:sldId id="266" r:id="rId21"/>
    <p:sldId id="284" r:id="rId22"/>
    <p:sldId id="285" r:id="rId2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1522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6E37E5-8DB1-4438-BB5B-3162A2C0E9E0}" type="datetimeFigureOut">
              <a:rPr lang="en-GB" smtClean="0"/>
              <a:t>12/05/2021</a:t>
            </a:fld>
            <a:endParaRPr lang="en-GB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C68030-07AC-4C32-A467-552F2EEC8D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73608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Erytrocyt cca 7 µm</a:t>
            </a:r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C68030-07AC-4C32-A467-552F2EEC8D6E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77185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/>
              <a:t>Erytrocyt cca 7 µm</a:t>
            </a:r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C68030-07AC-4C32-A467-552F2EEC8D6E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59697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/>
              <a:t>Erytrocyt cca 7 µm</a:t>
            </a:r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C68030-07AC-4C32-A467-552F2EEC8D6E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25269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b="1" dirty="0"/>
              <a:t>Erytrocyt cca 7 µm</a:t>
            </a:r>
            <a:endParaRPr lang="en-GB" b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C68030-07AC-4C32-A467-552F2EEC8D6E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91644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/>
              <a:t>Erytrocyt cca 7 µm</a:t>
            </a:r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C68030-07AC-4C32-A467-552F2EEC8D6E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97591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/>
              <a:t>Erytrocyt cca 7 µm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/>
              <a:t>1 megakaryocyt – až 5 000 trombocytů</a:t>
            </a:r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C68030-07AC-4C32-A467-552F2EEC8D6E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78774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CA1ED-E3EA-4520-BD3D-9C313B5FD64D}" type="datetimeFigureOut">
              <a:rPr lang="cs-CZ" smtClean="0"/>
              <a:t>12.05.2021</a:t>
            </a:fld>
            <a:endParaRPr lang="cs-CZ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1175B-0DCF-4733-B09E-81FA4B78D3BE}" type="slidenum">
              <a:rPr lang="cs-CZ" smtClean="0"/>
              <a:t>‹#›</a:t>
            </a:fld>
            <a:endParaRPr lang="cs-CZ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CA1ED-E3EA-4520-BD3D-9C313B5FD64D}" type="datetimeFigureOut">
              <a:rPr lang="cs-CZ" smtClean="0"/>
              <a:t>12.05.2021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1175B-0DCF-4733-B09E-81FA4B78D3B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CA1ED-E3EA-4520-BD3D-9C313B5FD64D}" type="datetimeFigureOut">
              <a:rPr lang="cs-CZ" smtClean="0"/>
              <a:t>12.05.2021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1175B-0DCF-4733-B09E-81FA4B78D3B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CA1ED-E3EA-4520-BD3D-9C313B5FD64D}" type="datetimeFigureOut">
              <a:rPr lang="cs-CZ" smtClean="0"/>
              <a:t>12.05.2021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1175B-0DCF-4733-B09E-81FA4B78D3B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CA1ED-E3EA-4520-BD3D-9C313B5FD64D}" type="datetimeFigureOut">
              <a:rPr lang="cs-CZ" smtClean="0"/>
              <a:t>12.05.2021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1175B-0DCF-4733-B09E-81FA4B78D3BE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CA1ED-E3EA-4520-BD3D-9C313B5FD64D}" type="datetimeFigureOut">
              <a:rPr lang="cs-CZ" smtClean="0"/>
              <a:t>12.05.2021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1175B-0DCF-4733-B09E-81FA4B78D3B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CA1ED-E3EA-4520-BD3D-9C313B5FD64D}" type="datetimeFigureOut">
              <a:rPr lang="cs-CZ" smtClean="0"/>
              <a:t>12.05.2021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1175B-0DCF-4733-B09E-81FA4B78D3B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CA1ED-E3EA-4520-BD3D-9C313B5FD64D}" type="datetimeFigureOut">
              <a:rPr lang="cs-CZ" smtClean="0"/>
              <a:t>12.05.2021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1175B-0DCF-4733-B09E-81FA4B78D3B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CA1ED-E3EA-4520-BD3D-9C313B5FD64D}" type="datetimeFigureOut">
              <a:rPr lang="cs-CZ" smtClean="0"/>
              <a:t>12.05.2021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1175B-0DCF-4733-B09E-81FA4B78D3BE}" type="slidenum">
              <a:rPr lang="cs-CZ" smtClean="0"/>
              <a:t>‹#›</a:t>
            </a:fld>
            <a:endParaRPr lang="cs-CZ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CA1ED-E3EA-4520-BD3D-9C313B5FD64D}" type="datetimeFigureOut">
              <a:rPr lang="cs-CZ" smtClean="0"/>
              <a:t>12.05.2021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1175B-0DCF-4733-B09E-81FA4B78D3B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CA1ED-E3EA-4520-BD3D-9C313B5FD64D}" type="datetimeFigureOut">
              <a:rPr lang="cs-CZ" smtClean="0"/>
              <a:t>12.05.2021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1175B-0DCF-4733-B09E-81FA4B78D3BE}" type="slidenum">
              <a:rPr lang="cs-CZ" smtClean="0"/>
              <a:t>‹#›</a:t>
            </a:fld>
            <a:endParaRPr lang="cs-CZ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248CA1ED-E3EA-4520-BD3D-9C313B5FD64D}" type="datetimeFigureOut">
              <a:rPr lang="cs-CZ" smtClean="0"/>
              <a:t>12.05.2021</a:t>
            </a:fld>
            <a:endParaRPr lang="cs-CZ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cs-CZ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1351175B-0DCF-4733-B09E-81FA4B78D3BE}" type="slidenum">
              <a:rPr lang="cs-CZ" smtClean="0"/>
              <a:t>‹#›</a:t>
            </a:fld>
            <a:endParaRPr lang="cs-CZ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03648" y="1844824"/>
            <a:ext cx="7406640" cy="1472184"/>
          </a:xfrm>
        </p:spPr>
        <p:txBody>
          <a:bodyPr>
            <a:normAutofit/>
          </a:bodyPr>
          <a:lstStyle/>
          <a:p>
            <a:pPr algn="ctr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Histologie buněk imunitního systému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51920" y="5877272"/>
            <a:ext cx="5011648" cy="642832"/>
          </a:xfrm>
        </p:spPr>
        <p:txBody>
          <a:bodyPr>
            <a:normAutofit fontScale="92500"/>
          </a:bodyPr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Bi5220c Imunologie - cvičení 2021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9E2D0E-C09F-413F-9B93-895ECD3B40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Lymfocyty</a:t>
            </a: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DE20F6D-9B52-42D7-A86C-ED0BC66868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5608" y="1794422"/>
            <a:ext cx="7498080" cy="4453146"/>
          </a:xfrm>
        </p:spPr>
        <p:txBody>
          <a:bodyPr>
            <a:normAutofit/>
          </a:bodyPr>
          <a:lstStyle/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24 – 40 % cirkulujících leukocytů</a:t>
            </a:r>
          </a:p>
          <a:p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6 – 8 µm</a:t>
            </a:r>
          </a:p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Kulaté jádro téměř vyplňující celou buňku</a:t>
            </a:r>
          </a:p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Životnost několik měsíců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U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ryb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obojživelníků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plazů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nebyly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prokázány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jednotlivé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subpopulace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T 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lymfocytů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(Th, Tc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B287F506-1BF8-47F9-9C50-7C20B80719A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2986" b="11032"/>
          <a:stretch/>
        </p:blipFill>
        <p:spPr>
          <a:xfrm>
            <a:off x="7372910" y="116632"/>
            <a:ext cx="1771090" cy="167779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0CC84A37-8766-4E47-8608-6B406F2A0D2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5085" r="23615" b="48644"/>
          <a:stretch/>
        </p:blipFill>
        <p:spPr>
          <a:xfrm>
            <a:off x="6732240" y="4435841"/>
            <a:ext cx="2088232" cy="21475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693209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A0E8EA5-4448-452C-A8B7-574AF1B8B9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Monocyty</a:t>
            </a: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4289261-44F3-45F4-922C-62CBC09BA7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5608" y="1447800"/>
            <a:ext cx="7096832" cy="5365576"/>
          </a:xfrm>
        </p:spPr>
        <p:txBody>
          <a:bodyPr>
            <a:normAutofit/>
          </a:bodyPr>
          <a:lstStyle/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3 – 8 % cirkulujících leukocytů</a:t>
            </a:r>
          </a:p>
          <a:p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12 – 20 µm</a:t>
            </a:r>
          </a:p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Oválný až ledvinovitý tvar jádra</a:t>
            </a:r>
          </a:p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Životnost 12 – 100 hodin (v tkáních až několik měsíců)</a:t>
            </a:r>
          </a:p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Ve tkáních se diferencují na makrofágy</a:t>
            </a:r>
          </a:p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Makrofágy se liší podle typu tkáně, ve které se nacházejí</a:t>
            </a:r>
          </a:p>
          <a:p>
            <a:pPr lvl="1"/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Kupfferovy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buňky v játrech</a:t>
            </a:r>
          </a:p>
          <a:p>
            <a:pPr lvl="1"/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Alveolární makrofágy v plicních sklípcích</a:t>
            </a:r>
          </a:p>
          <a:p>
            <a:pPr lvl="1"/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Osteoklasty v kostní tkáni</a:t>
            </a:r>
          </a:p>
          <a:p>
            <a:pPr lvl="1"/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Mikroglie v nervové tkáni</a:t>
            </a:r>
          </a:p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eceptor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pro C3b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složku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komplementu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FcγR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Funkce – fagocytóza, 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APC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0E406D37-955A-4C34-AE3F-D395CF429C0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554" b="8184"/>
          <a:stretch/>
        </p:blipFill>
        <p:spPr>
          <a:xfrm>
            <a:off x="6948264" y="-1"/>
            <a:ext cx="2195736" cy="2306739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EC4F2CDB-9E4E-4646-AB11-A607C4E888B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67" t="27011" r="18023" b="35078"/>
          <a:stretch/>
        </p:blipFill>
        <p:spPr>
          <a:xfrm>
            <a:off x="6948264" y="3844852"/>
            <a:ext cx="2048012" cy="14128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695239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E14FA2A9-7F6A-4FD6-BACD-041AB3567A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3648" y="2492896"/>
            <a:ext cx="749808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Další buňky imunitního systému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55048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D97E7EC-11DE-41E5-9D28-B03375ED2D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Dendritické buňky</a:t>
            </a: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91777F3-0289-47D1-BB8A-701AB06A12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&lt;1 % v periferní krvi</a:t>
            </a:r>
          </a:p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Dlouhé membránové výběžky</a:t>
            </a:r>
          </a:p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Jádro nepravidelné</a:t>
            </a:r>
          </a:p>
          <a:p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APC</a:t>
            </a:r>
          </a:p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eceptory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Fc</a:t>
            </a: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γ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R, Fc</a:t>
            </a: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ε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R a receptor pro C3b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složku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ko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plementu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Převážně ve tkáních (např. kůže)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ázek 3" descr="Obsah obrázku exteriér&#10;&#10;Popis se vygeneroval automaticky.">
            <a:extLst>
              <a:ext uri="{FF2B5EF4-FFF2-40B4-BE49-F238E27FC236}">
                <a16:creationId xmlns:a16="http://schemas.microsoft.com/office/drawing/2014/main" id="{009D3595-BEBE-4A0A-AB54-7340BCD59FC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192608"/>
            <a:ext cx="2329904" cy="19402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488078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86562B2-647F-47A0-91D2-43EA0603A3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Žírné buňky (mastocyty)</a:t>
            </a: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1B0CCDB-6391-4365-8FE0-3FEC1812FA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5608" y="1772816"/>
            <a:ext cx="7498080" cy="4475584"/>
          </a:xfrm>
        </p:spPr>
        <p:txBody>
          <a:bodyPr>
            <a:normAutofit/>
          </a:bodyPr>
          <a:lstStyle/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tkáních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v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oblasti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tzv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imunologických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bariér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v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kůži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sliznicích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vstupu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dýchacího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trávicího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traktu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a v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plicní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tkáni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Receptor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FcεR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ranula s obsahem histaminu 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Obrázek 4" descr="Obsah obrázku tkanina&#10;&#10;Popis se vygeneroval automaticky.">
            <a:extLst>
              <a:ext uri="{FF2B5EF4-FFF2-40B4-BE49-F238E27FC236}">
                <a16:creationId xmlns:a16="http://schemas.microsoft.com/office/drawing/2014/main" id="{13BA865E-5D82-46A4-B61E-4506664A0C5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4216615"/>
            <a:ext cx="3057520" cy="23561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839424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E7E2EC1-634F-41F0-8F77-7DE3430B8A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NK buňky</a:t>
            </a: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8CEE43C-7EB3-4C77-A5F6-DD632E024D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5608" y="1628800"/>
            <a:ext cx="7498080" cy="4619600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= natural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killers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Jádro kulaté nebo se zářezem</a:t>
            </a:r>
          </a:p>
          <a:p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Azurofilní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granula (lyzozomy)</a:t>
            </a:r>
          </a:p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Převážně v periferní krvi</a:t>
            </a:r>
          </a:p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Funkce – rozpoznání a likvidace nádorových a virem napadených</a:t>
            </a:r>
          </a:p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Rozeznávají buňky, které mají na povrchu abnormálně málo MHC I</a:t>
            </a: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AE7A4687-E977-408E-A1B4-B779FF8348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7231" y="274638"/>
            <a:ext cx="1902321" cy="1570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9019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86E9DC4-5A11-4DB7-BE32-46E4CCCC7D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Endoteliální buňky</a:t>
            </a: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7F4C68B-AA34-44EC-9296-2C659626A1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5608" y="1916832"/>
            <a:ext cx="7498080" cy="4331568"/>
          </a:xfrm>
        </p:spPr>
        <p:txBody>
          <a:bodyPr>
            <a:normAutofit/>
          </a:bodyPr>
          <a:lstStyle/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ýznamn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í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reguláto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ři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imunitní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odpovědi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Po aktivaci prozánětlivými cytokiny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výrazně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zvyšují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expresi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adhezívních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molekul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rostup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imunitních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buněk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neutrofilů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monocytů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lymfocytů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) do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tkání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drojem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řady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cytokinů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15346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8DDFB19-9BA7-43D7-9862-A7DC23A546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Erytrocyty</a:t>
            </a: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87982CB-CE97-47F6-BB13-3F92567D1F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5608" y="1988840"/>
            <a:ext cx="7498080" cy="4259560"/>
          </a:xfrm>
        </p:spPr>
        <p:txBody>
          <a:bodyPr>
            <a:normAutofit/>
          </a:bodyPr>
          <a:lstStyle/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4 -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milionů v µl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Cca 7 µm</a:t>
            </a:r>
          </a:p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Životnost cca 120 dní</a:t>
            </a:r>
          </a:p>
          <a:p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Počet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erytrocytů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je u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jednotlivých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druhů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živočichů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poměrně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stálý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rocentuální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zastoupení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erytrocytů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v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krvi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se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velmi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liší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u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různých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tříd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: u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savců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je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asi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45 %, u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ptáků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asi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35 %, a u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některých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ryb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nebo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obojživelníků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jen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kolem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20 %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E42FC599-D5F1-4E57-A197-CBAE37EA3E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188639"/>
            <a:ext cx="3171466" cy="24065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303709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D5E0A4D-BA54-4E68-A689-DC70EF495B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Trombocyty</a:t>
            </a: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338A746-40B4-46AD-AEBA-21F79A4982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8712" y="1844824"/>
            <a:ext cx="7498080" cy="4406718"/>
          </a:xfrm>
        </p:spPr>
        <p:txBody>
          <a:bodyPr>
            <a:noAutofit/>
          </a:bodyPr>
          <a:lstStyle/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250 – 400 tisíc v µl</a:t>
            </a:r>
          </a:p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2 – 4 µm</a:t>
            </a:r>
          </a:p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Bezjaderné</a:t>
            </a:r>
          </a:p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Okrsky cytoplazmy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odškrcené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od mateřské buňky – megakaryocyt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U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ptáků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plazů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obojživelníků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ryb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jsou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erytrocyty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trombocyty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oválné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a s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vyvinutým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jádrem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Životnost cca 10 dní</a:t>
            </a:r>
          </a:p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Velké množství granulí – 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alfa granula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denzní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granula, lyzozomy</a:t>
            </a:r>
          </a:p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Funkce – hemokoagulace, vazokonstrikce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C58D6DD1-9BBA-42AF-A845-491A8C89856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6743" b="17964"/>
          <a:stretch/>
        </p:blipFill>
        <p:spPr>
          <a:xfrm>
            <a:off x="6888552" y="241334"/>
            <a:ext cx="2058240" cy="1675498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2C3C5883-F481-4BD3-8D37-A989564DEF7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66" t="58261" r="62434" b="4265"/>
          <a:stretch/>
        </p:blipFill>
        <p:spPr>
          <a:xfrm>
            <a:off x="4860032" y="749147"/>
            <a:ext cx="1800200" cy="18902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857950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31640" y="2636912"/>
            <a:ext cx="7406640" cy="1472184"/>
          </a:xfrm>
        </p:spPr>
        <p:txBody>
          <a:bodyPr>
            <a:normAutofit/>
          </a:bodyPr>
          <a:lstStyle/>
          <a:p>
            <a:pPr algn="ctr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III. Úloha – mikroskopování krevních nátěrů člověka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60648"/>
            <a:ext cx="7498080" cy="1143000"/>
          </a:xfrm>
        </p:spPr>
        <p:txBody>
          <a:bodyPr>
            <a:normAutofit/>
          </a:bodyPr>
          <a:lstStyle/>
          <a:p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Imunitní buňky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2780928"/>
            <a:ext cx="3657600" cy="3960440"/>
          </a:xfrm>
        </p:spPr>
        <p:txBody>
          <a:bodyPr>
            <a:normAutofit/>
          </a:bodyPr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Granulocyty</a:t>
            </a:r>
          </a:p>
          <a:p>
            <a:pPr lvl="1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Neutrofily</a:t>
            </a:r>
          </a:p>
          <a:p>
            <a:pPr lvl="1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Eozinofily</a:t>
            </a:r>
          </a:p>
          <a:p>
            <a:pPr lvl="1"/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Bazofily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8B417FB4-F212-47F3-AF1D-2E591D7036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76088" y="2780928"/>
            <a:ext cx="3657600" cy="3960440"/>
          </a:xfrm>
        </p:spPr>
        <p:txBody>
          <a:bodyPr>
            <a:normAutofit/>
          </a:bodyPr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Agranulocyty</a:t>
            </a:r>
          </a:p>
          <a:p>
            <a:pPr lvl="1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Lymfocyty</a:t>
            </a:r>
          </a:p>
          <a:p>
            <a:pPr lvl="1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Monocyty (makrofágy)</a:t>
            </a:r>
          </a:p>
          <a:p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94D6AB31-85E9-4EF6-B590-0363957E1255}"/>
              </a:ext>
            </a:extLst>
          </p:cNvPr>
          <p:cNvSpPr txBox="1"/>
          <p:nvPr/>
        </p:nvSpPr>
        <p:spPr>
          <a:xfrm>
            <a:off x="2276320" y="1628800"/>
            <a:ext cx="517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Leukocyty = bílé krvinky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7A5CA4B-161C-44CC-983C-CCEAB20425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Krevní diferenciál</a:t>
            </a: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81F0683-02E0-4C8B-A76A-8881547139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1837184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Metoda, kterou se určuje procentuální zastoupení jednotlivých typů leukocytů v periferní krvi</a:t>
            </a:r>
          </a:p>
          <a:p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sejmout0003">
            <a:extLst>
              <a:ext uri="{FF2B5EF4-FFF2-40B4-BE49-F238E27FC236}">
                <a16:creationId xmlns:a16="http://schemas.microsoft.com/office/drawing/2014/main" id="{CF817FD5-BAB2-4534-958C-3AD5760CC4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38"/>
          <a:stretch/>
        </p:blipFill>
        <p:spPr bwMode="auto">
          <a:xfrm>
            <a:off x="5312684" y="2344188"/>
            <a:ext cx="3219756" cy="446918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>
            <a:extLst>
              <a:ext uri="{FF2B5EF4-FFF2-40B4-BE49-F238E27FC236}">
                <a16:creationId xmlns:a16="http://schemas.microsoft.com/office/drawing/2014/main" id="{8D3F3FC5-E74F-45C5-A8E1-CF6418F95A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07"/>
          <a:stretch>
            <a:fillRect/>
          </a:stretch>
        </p:blipFill>
        <p:spPr bwMode="auto">
          <a:xfrm>
            <a:off x="1331640" y="2420888"/>
            <a:ext cx="3448855" cy="4279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64786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E9C3FB2-D9FF-4321-BC9F-F82BFD8D06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Barvení krevních nátěrů</a:t>
            </a: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C0B84DD-030A-44DB-9347-8E1FB95C80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5608" y="1844824"/>
            <a:ext cx="7498080" cy="4403576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cs-CZ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Leukodif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Pliva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Lachema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a.s.)</a:t>
            </a:r>
          </a:p>
          <a:p>
            <a:pPr marL="596646" indent="-514350">
              <a:buFont typeface="+mj-lt"/>
              <a:buAutoNum type="arabicPeriod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Krevní nátěr necháme zaschnout</a:t>
            </a:r>
          </a:p>
          <a:p>
            <a:pPr marL="596646" indent="-514350">
              <a:buFont typeface="+mj-lt"/>
              <a:buAutoNum type="arabicPeriod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Fixace buněk methanolem (5 x 1s)</a:t>
            </a:r>
          </a:p>
          <a:p>
            <a:pPr marL="596646" indent="-514350">
              <a:buFont typeface="+mj-lt"/>
              <a:buAutoNum type="arabicPeriod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Kyselé barvení v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Eosinu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Y (3 x 1s)</a:t>
            </a:r>
          </a:p>
          <a:p>
            <a:pPr marL="596646" lvl="0" indent="-514350">
              <a:buFont typeface="+mj-lt"/>
              <a:buAutoNum type="arabicPeriod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Zásadité barvení v Azuru II (5 x 1s)</a:t>
            </a:r>
          </a:p>
          <a:p>
            <a:pPr marL="596646" indent="-514350">
              <a:buFont typeface="+mj-lt"/>
              <a:buAutoNum type="arabicPeriod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Opláchnutí ve stabilizačním pufru (PBS)</a:t>
            </a:r>
          </a:p>
          <a:p>
            <a:pPr marL="596646" indent="-514350">
              <a:buFont typeface="+mj-lt"/>
              <a:buAutoNum type="arabicPeriod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Necháme usušit a hodnotíme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12404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464013A-022C-4049-9542-B08A798601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5608" y="116632"/>
            <a:ext cx="7498080" cy="864096"/>
          </a:xfrm>
        </p:spPr>
        <p:txBody>
          <a:bodyPr>
            <a:normAutofit/>
          </a:bodyPr>
          <a:lstStyle/>
          <a:p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Krevní diferenciál - výstup</a:t>
            </a: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5DDAE7D-AD40-46F8-B49E-8C4AF1C5AD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5608" y="1340768"/>
            <a:ext cx="7498080" cy="5517232"/>
          </a:xfrm>
        </p:spPr>
        <p:txBody>
          <a:bodyPr>
            <a:normAutofit/>
          </a:bodyPr>
          <a:lstStyle/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Zakreslete všechny nalezené typy leukocytů člověka</a:t>
            </a:r>
          </a:p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Vypočtěte krevní diferenciál</a:t>
            </a:r>
          </a:p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Porovnejte lidské a myší leukocyty, zakreslete myší prstencový neutrofil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E4AC0635-791C-4531-AA26-E7B17751F2F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8" t="1701" r="5113" b="17450"/>
          <a:stretch/>
        </p:blipFill>
        <p:spPr>
          <a:xfrm>
            <a:off x="1259632" y="3429000"/>
            <a:ext cx="4447664" cy="2952328"/>
          </a:xfrm>
          <a:prstGeom prst="rect">
            <a:avLst/>
          </a:prstGeom>
        </p:spPr>
      </p:pic>
      <p:pic>
        <p:nvPicPr>
          <p:cNvPr id="6" name="Obrázek 5" descr="Obsah obrázku ovoce&#10;&#10;Popis se vygeneroval automaticky.">
            <a:extLst>
              <a:ext uri="{FF2B5EF4-FFF2-40B4-BE49-F238E27FC236}">
                <a16:creationId xmlns:a16="http://schemas.microsoft.com/office/drawing/2014/main" id="{07A4B4FC-7DBD-44E0-92B3-792C537749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3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3861048"/>
            <a:ext cx="2657846" cy="22101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404115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60648"/>
            <a:ext cx="7498080" cy="1143000"/>
          </a:xfrm>
        </p:spPr>
        <p:txBody>
          <a:bodyPr/>
          <a:lstStyle/>
          <a:p>
            <a:r>
              <a:rPr lang="cs-CZ" dirty="0"/>
              <a:t>Imunitní buňky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916832"/>
            <a:ext cx="7498080" cy="4608512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Granulocyty</a:t>
            </a:r>
          </a:p>
          <a:p>
            <a:pPr>
              <a:buClr>
                <a:srgbClr val="92D050"/>
              </a:buClr>
              <a:buSzPct val="100000"/>
              <a:buFont typeface="Wingdings 2" panose="05020102010507070707" pitchFamily="18" charset="2"/>
              <a:buChar char="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Specifická granula barvící se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acidickými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či bazickými barvivy (podle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Pappenheima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7030A0"/>
              </a:buClr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zurofilní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granula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obsahující lytické enzymy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barví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se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purpurově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82296" indent="0">
              <a:buNone/>
            </a:pP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2296" indent="0">
              <a:buNone/>
            </a:pP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Agranulocyty</a:t>
            </a:r>
          </a:p>
          <a:p>
            <a:pPr>
              <a:buClr>
                <a:srgbClr val="FF0000"/>
              </a:buClr>
              <a:buSzPct val="100000"/>
              <a:buFont typeface="Wingdings 2" panose="05020102010507070707" pitchFamily="18" charset="2"/>
              <a:buChar char=""/>
            </a:pPr>
            <a:r>
              <a:rPr lang="cs-CZ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Ne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obshahují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specifická granula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buClr>
                <a:srgbClr val="7030A0"/>
              </a:buClr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zurofilní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granula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32767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89700350-D8B2-457D-A6A6-3EBCE98E5C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8572"/>
            <a:ext cx="9144000" cy="5560855"/>
          </a:xfrm>
          <a:prstGeom prst="rect">
            <a:avLst/>
          </a:prstGeom>
        </p:spPr>
      </p:pic>
      <p:sp>
        <p:nvSpPr>
          <p:cNvPr id="2" name="Obdélník 1">
            <a:extLst>
              <a:ext uri="{FF2B5EF4-FFF2-40B4-BE49-F238E27FC236}">
                <a16:creationId xmlns:a16="http://schemas.microsoft.com/office/drawing/2014/main" id="{EB37F52A-EEDF-4B0D-91C1-C3EA2946384A}"/>
              </a:ext>
            </a:extLst>
          </p:cNvPr>
          <p:cNvSpPr/>
          <p:nvPr/>
        </p:nvSpPr>
        <p:spPr>
          <a:xfrm>
            <a:off x="3419872" y="692696"/>
            <a:ext cx="1080120" cy="547260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0D4302F5-803E-435E-90DC-602FEAA66D61}"/>
              </a:ext>
            </a:extLst>
          </p:cNvPr>
          <p:cNvSpPr/>
          <p:nvPr/>
        </p:nvSpPr>
        <p:spPr>
          <a:xfrm>
            <a:off x="3419872" y="3284984"/>
            <a:ext cx="2232248" cy="3600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AFCD95F3-92F1-4937-8CBB-BEE784E6E0B5}"/>
              </a:ext>
            </a:extLst>
          </p:cNvPr>
          <p:cNvSpPr/>
          <p:nvPr/>
        </p:nvSpPr>
        <p:spPr>
          <a:xfrm>
            <a:off x="3419872" y="5777380"/>
            <a:ext cx="2232248" cy="38792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12888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C541BF9-2B4A-4077-A0EA-DF4F41BF05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Hladina leukocytů v periferní krvi</a:t>
            </a: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08FFF94-C0D3-40DC-939E-66AE340B3B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5608" y="1988840"/>
            <a:ext cx="7498080" cy="4259560"/>
          </a:xfrm>
        </p:spPr>
        <p:txBody>
          <a:bodyPr>
            <a:normAutofit/>
          </a:bodyPr>
          <a:lstStyle/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Počet leukocytů kolísá v průběhu dne</a:t>
            </a:r>
          </a:p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Větší odchylky za chorobných stavů</a:t>
            </a:r>
          </a:p>
          <a:p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Poikilotermní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živočichové – vliv ročního období (kolísání teplot)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7539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1553C4F2-8D5B-4832-859B-B7D5FAFC53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32" y="2564904"/>
            <a:ext cx="7498080" cy="1143000"/>
          </a:xfrm>
        </p:spPr>
        <p:txBody>
          <a:bodyPr>
            <a:normAutofit/>
          </a:bodyPr>
          <a:lstStyle/>
          <a:p>
            <a:pPr algn="ctr"/>
            <a:r>
              <a:rPr lang="cs-CZ" sz="4800" dirty="0">
                <a:latin typeface="Arial" panose="020B0604020202020204" pitchFamily="34" charset="0"/>
                <a:cs typeface="Arial" panose="020B0604020202020204" pitchFamily="34" charset="0"/>
              </a:rPr>
              <a:t>Leukocyty</a:t>
            </a:r>
            <a:endParaRPr lang="en-GB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67519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66F003B-078E-48BF-B634-64DD2A03C5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5607" y="367680"/>
            <a:ext cx="7498080" cy="747935"/>
          </a:xfrm>
        </p:spPr>
        <p:txBody>
          <a:bodyPr>
            <a:normAutofit/>
          </a:bodyPr>
          <a:lstStyle/>
          <a:p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Neutrofily</a:t>
            </a: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9E812B2-1B06-4B35-9284-393B1DCFE8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5607" y="1844824"/>
            <a:ext cx="7600889" cy="4645495"/>
          </a:xfrm>
        </p:spPr>
        <p:txBody>
          <a:bodyPr>
            <a:normAutofit/>
          </a:bodyPr>
          <a:lstStyle/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60 – 70 % cirkulujících leukocytů</a:t>
            </a:r>
          </a:p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10 – 12 µm</a:t>
            </a:r>
          </a:p>
          <a:p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Segmentované jádro</a:t>
            </a:r>
          </a:p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Neutrofilní tyčky</a:t>
            </a:r>
          </a:p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Granulocyt – specifická granula se barví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acidickými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i bazickými barvivy</a:t>
            </a:r>
          </a:p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Životnost 6 – 7 hodin v krvi </a:t>
            </a:r>
          </a:p>
          <a:p>
            <a:pPr marL="82296" indent="0">
              <a:buNone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	(1 – 4 dny ve tkáni)</a:t>
            </a:r>
          </a:p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eceptor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pro C3b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složku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2296" indent="0">
              <a:buNone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komplementu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Fc</a:t>
            </a: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γ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, … </a:t>
            </a:r>
          </a:p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Funkce – fagocytóza</a:t>
            </a: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97B39E3-F840-4BDA-9D84-A9470DA01A6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2809" b="13163"/>
          <a:stretch/>
        </p:blipFill>
        <p:spPr>
          <a:xfrm>
            <a:off x="7452320" y="7946"/>
            <a:ext cx="1691680" cy="1561361"/>
          </a:xfrm>
          <a:prstGeom prst="rect">
            <a:avLst/>
          </a:prstGeom>
        </p:spPr>
      </p:pic>
      <p:pic>
        <p:nvPicPr>
          <p:cNvPr id="7" name="Obrázek 6" descr="Obsah obrázku vojenská uniforma, oblečení&#10;&#10;Popis se vygeneroval automaticky.">
            <a:extLst>
              <a:ext uri="{FF2B5EF4-FFF2-40B4-BE49-F238E27FC236}">
                <a16:creationId xmlns:a16="http://schemas.microsoft.com/office/drawing/2014/main" id="{3F242649-3A68-47A4-9E6F-78D678384ED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63" t="11688" r="16013" b="16010"/>
          <a:stretch/>
        </p:blipFill>
        <p:spPr>
          <a:xfrm>
            <a:off x="5868144" y="1776244"/>
            <a:ext cx="1241170" cy="13002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04262312-A72E-49A5-8593-39F236A0546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67" t="17441" r="34353" b="51215"/>
          <a:stretch/>
        </p:blipFill>
        <p:spPr>
          <a:xfrm>
            <a:off x="7452320" y="1762896"/>
            <a:ext cx="1385578" cy="13110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9E908D60-A1FC-4BB6-B99C-7457D32D1BF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87" t="12108" r="37823" b="58139"/>
          <a:stretch/>
        </p:blipFill>
        <p:spPr>
          <a:xfrm>
            <a:off x="6660232" y="4581128"/>
            <a:ext cx="2088748" cy="20309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17674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50F0015-2703-4407-9DFE-7C824B7C64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Eozinofily</a:t>
            </a: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E45E383-9FE3-4F4F-A46D-784050165D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5608" y="1844823"/>
            <a:ext cx="7498080" cy="4511591"/>
          </a:xfrm>
        </p:spPr>
        <p:txBody>
          <a:bodyPr>
            <a:normAutofit/>
          </a:bodyPr>
          <a:lstStyle/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2 – 4 % cirkulujících leukocytů</a:t>
            </a:r>
          </a:p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Výskyt převážně v tkáních</a:t>
            </a:r>
          </a:p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12 – 14 µm</a:t>
            </a:r>
          </a:p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Jádro rozděleno na dva segmenty</a:t>
            </a:r>
          </a:p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Granulocyt - </a:t>
            </a:r>
            <a:r>
              <a:rPr lang="en-GB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hodně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specifických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granul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až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200),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která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se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barví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eozinem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cihlově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červeně</a:t>
            </a:r>
            <a:endParaRPr lang="cs-CZ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Životnost 6 – 12 hodin</a:t>
            </a:r>
          </a:p>
          <a:p>
            <a:pPr marL="82296" indent="0">
              <a:buNone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	(ve tkáni několik dní)</a:t>
            </a:r>
          </a:p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Receptory 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Fc</a:t>
            </a:r>
            <a:r>
              <a:rPr lang="el-GR" sz="2000" b="1" dirty="0">
                <a:latin typeface="Arial" panose="020B0604020202020204" pitchFamily="34" charset="0"/>
                <a:cs typeface="Arial" panose="020B0604020202020204" pitchFamily="34" charset="0"/>
              </a:rPr>
              <a:t>ε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R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Fc</a:t>
            </a: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γ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C9CA33DC-4B82-4C8A-B7B4-B643E64E54B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570" b="11388"/>
          <a:stretch/>
        </p:blipFill>
        <p:spPr>
          <a:xfrm>
            <a:off x="6971915" y="-3087"/>
            <a:ext cx="2196320" cy="2273918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C4144AC7-52E5-4D6C-B22E-E77D484D953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44" t="30236" r="55463" b="40439"/>
          <a:stretch/>
        </p:blipFill>
        <p:spPr>
          <a:xfrm>
            <a:off x="6691092" y="4437112"/>
            <a:ext cx="2057371" cy="2160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004501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22C25A2-28C9-43DF-8382-6332FAB814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 err="1">
                <a:latin typeface="Arial" panose="020B0604020202020204" pitchFamily="34" charset="0"/>
                <a:cs typeface="Arial" panose="020B0604020202020204" pitchFamily="34" charset="0"/>
              </a:rPr>
              <a:t>Bazofily</a:t>
            </a: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EEF4381-9BDA-4184-82F5-E2FF600519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5608" y="1844824"/>
            <a:ext cx="7498080" cy="4896544"/>
          </a:xfrm>
        </p:spPr>
        <p:txBody>
          <a:bodyPr>
            <a:normAutofit/>
          </a:bodyPr>
          <a:lstStyle/>
          <a:p>
            <a:r>
              <a:rPr lang="cs-CZ" sz="2000" dirty="0"/>
              <a:t>&lt;1 % cirkulujících leukocytů</a:t>
            </a:r>
          </a:p>
          <a:p>
            <a:r>
              <a:rPr lang="cs-CZ" sz="2000" dirty="0"/>
              <a:t>9 – 10 µm</a:t>
            </a:r>
          </a:p>
          <a:p>
            <a:r>
              <a:rPr lang="cs-CZ" sz="2000" dirty="0"/>
              <a:t>Jádro esovité, někdy laločnaté, </a:t>
            </a:r>
            <a:r>
              <a:rPr lang="cs-CZ" sz="2000" b="1" dirty="0"/>
              <a:t>překryté granulami</a:t>
            </a:r>
          </a:p>
          <a:p>
            <a:r>
              <a:rPr lang="cs-CZ" sz="2000" dirty="0"/>
              <a:t>Granulocyt – granula se barví </a:t>
            </a:r>
            <a:r>
              <a:rPr lang="en-GB" sz="2000" dirty="0" err="1"/>
              <a:t>zásaditými</a:t>
            </a:r>
            <a:r>
              <a:rPr lang="en-GB" sz="2000" dirty="0"/>
              <a:t> </a:t>
            </a:r>
            <a:r>
              <a:rPr lang="en-GB" sz="2000" dirty="0" err="1"/>
              <a:t>složkami</a:t>
            </a:r>
            <a:r>
              <a:rPr lang="en-GB" sz="2000" dirty="0"/>
              <a:t> </a:t>
            </a:r>
            <a:r>
              <a:rPr lang="en-GB" sz="2000" dirty="0" err="1"/>
              <a:t>barviva</a:t>
            </a:r>
            <a:endParaRPr lang="cs-CZ" sz="2000" dirty="0"/>
          </a:p>
          <a:p>
            <a:r>
              <a:rPr lang="en-GB" sz="2000" dirty="0" err="1"/>
              <a:t>Hlavní</a:t>
            </a:r>
            <a:r>
              <a:rPr lang="en-GB" sz="2000" dirty="0"/>
              <a:t> </a:t>
            </a:r>
            <a:r>
              <a:rPr lang="en-GB" sz="2000" dirty="0" err="1"/>
              <a:t>komponentou</a:t>
            </a:r>
            <a:r>
              <a:rPr lang="en-GB" sz="2000" dirty="0"/>
              <a:t> </a:t>
            </a:r>
            <a:r>
              <a:rPr lang="en-GB" sz="2000" dirty="0" err="1"/>
              <a:t>specifických</a:t>
            </a:r>
            <a:endParaRPr lang="cs-CZ" sz="2000" dirty="0"/>
          </a:p>
          <a:p>
            <a:pPr marL="82296" indent="0">
              <a:buNone/>
            </a:pPr>
            <a:r>
              <a:rPr lang="cs-CZ" sz="2000" dirty="0"/>
              <a:t>	</a:t>
            </a:r>
            <a:r>
              <a:rPr lang="en-GB" sz="2000" dirty="0" err="1"/>
              <a:t>granul</a:t>
            </a:r>
            <a:r>
              <a:rPr lang="en-GB" sz="2000" dirty="0"/>
              <a:t> je </a:t>
            </a:r>
            <a:r>
              <a:rPr lang="en-GB" sz="2000" dirty="0" err="1"/>
              <a:t>histamin</a:t>
            </a:r>
            <a:r>
              <a:rPr lang="en-GB" sz="2000" dirty="0"/>
              <a:t> a heparin</a:t>
            </a:r>
            <a:endParaRPr lang="cs-CZ" sz="2000" dirty="0"/>
          </a:p>
          <a:p>
            <a:r>
              <a:rPr lang="cs-CZ" sz="2000" dirty="0"/>
              <a:t>Pouze v krevním oběhu</a:t>
            </a:r>
          </a:p>
          <a:p>
            <a:r>
              <a:rPr lang="cs-CZ" sz="2000" dirty="0"/>
              <a:t>Životnost 1 – 7 dní</a:t>
            </a:r>
          </a:p>
          <a:p>
            <a:r>
              <a:rPr lang="cs-CZ" sz="2000" dirty="0" err="1"/>
              <a:t>Vysokoafinní</a:t>
            </a:r>
            <a:r>
              <a:rPr lang="cs-CZ" sz="2000" dirty="0"/>
              <a:t> receptor </a:t>
            </a:r>
            <a:r>
              <a:rPr lang="en-GB" sz="2000" dirty="0"/>
              <a:t>Fc</a:t>
            </a:r>
            <a:r>
              <a:rPr lang="el-GR" sz="2000" dirty="0"/>
              <a:t>ε</a:t>
            </a:r>
            <a:r>
              <a:rPr lang="en-GB" sz="2000" dirty="0"/>
              <a:t>R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9035B650-F8DF-4662-A4F1-103BC3E2A7F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554" b="6230"/>
          <a:stretch/>
        </p:blipFill>
        <p:spPr>
          <a:xfrm>
            <a:off x="6839683" y="31235"/>
            <a:ext cx="2094005" cy="2250866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1FEA7833-D774-46B7-B371-AD831D3DBFE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30" t="57595" r="25644" b="17442"/>
          <a:stretch/>
        </p:blipFill>
        <p:spPr>
          <a:xfrm>
            <a:off x="6557227" y="4653136"/>
            <a:ext cx="2335253" cy="19532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2319807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2968</TotalTime>
  <Words>764</Words>
  <Application>Microsoft Office PowerPoint</Application>
  <PresentationFormat>Předvádění na obrazovce (4:3)</PresentationFormat>
  <Paragraphs>142</Paragraphs>
  <Slides>22</Slides>
  <Notes>6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22</vt:i4>
      </vt:variant>
    </vt:vector>
  </HeadingPairs>
  <TitlesOfParts>
    <vt:vector size="29" baseType="lpstr">
      <vt:lpstr>Arial</vt:lpstr>
      <vt:lpstr>Calibri</vt:lpstr>
      <vt:lpstr>Corbel</vt:lpstr>
      <vt:lpstr>Gill Sans MT</vt:lpstr>
      <vt:lpstr>Verdana</vt:lpstr>
      <vt:lpstr>Wingdings 2</vt:lpstr>
      <vt:lpstr>Solstice</vt:lpstr>
      <vt:lpstr>Histologie buněk imunitního systému</vt:lpstr>
      <vt:lpstr>Imunitní buňky</vt:lpstr>
      <vt:lpstr>Imunitní buňky</vt:lpstr>
      <vt:lpstr>Prezentace aplikace PowerPoint</vt:lpstr>
      <vt:lpstr>Hladina leukocytů v periferní krvi</vt:lpstr>
      <vt:lpstr>Leukocyty</vt:lpstr>
      <vt:lpstr>Neutrofily</vt:lpstr>
      <vt:lpstr>Eozinofily</vt:lpstr>
      <vt:lpstr>Bazofily</vt:lpstr>
      <vt:lpstr>Lymfocyty</vt:lpstr>
      <vt:lpstr>Monocyty</vt:lpstr>
      <vt:lpstr>Další buňky imunitního systému</vt:lpstr>
      <vt:lpstr>Dendritické buňky</vt:lpstr>
      <vt:lpstr>Žírné buňky (mastocyty)</vt:lpstr>
      <vt:lpstr>NK buňky</vt:lpstr>
      <vt:lpstr>Endoteliální buňky</vt:lpstr>
      <vt:lpstr>Erytrocyty</vt:lpstr>
      <vt:lpstr>Trombocyty</vt:lpstr>
      <vt:lpstr>III. Úloha – mikroskopování krevních nátěrů člověka</vt:lpstr>
      <vt:lpstr>Krevní diferenciál</vt:lpstr>
      <vt:lpstr>Barvení krevních nátěrů</vt:lpstr>
      <vt:lpstr>Krevní diferenciál - výstup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Jančina nová prezentace</dc:title>
  <dc:creator>Kaktuska</dc:creator>
  <cp:lastModifiedBy>Jana Hurychova</cp:lastModifiedBy>
  <cp:revision>76</cp:revision>
  <dcterms:created xsi:type="dcterms:W3CDTF">2019-02-21T12:39:46Z</dcterms:created>
  <dcterms:modified xsi:type="dcterms:W3CDTF">2021-05-12T13:06:51Z</dcterms:modified>
</cp:coreProperties>
</file>