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80" r:id="rId3"/>
    <p:sldId id="263" r:id="rId4"/>
    <p:sldId id="274" r:id="rId5"/>
    <p:sldId id="276" r:id="rId6"/>
    <p:sldId id="265" r:id="rId7"/>
    <p:sldId id="275" r:id="rId8"/>
    <p:sldId id="281" r:id="rId9"/>
    <p:sldId id="282" r:id="rId10"/>
    <p:sldId id="278" r:id="rId11"/>
    <p:sldId id="28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E37E5-8DB1-4438-BB5B-3162A2C0E9E0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68030-07AC-4C32-A467-552F2EEC8D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360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1844824"/>
            <a:ext cx="7406640" cy="1472184"/>
          </a:xfrm>
        </p:spPr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Aglutinační metody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1920" y="5877272"/>
            <a:ext cx="5011648" cy="642832"/>
          </a:xfrm>
        </p:spPr>
        <p:txBody>
          <a:bodyPr>
            <a:normAutofit fontScale="925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Bi5220c Imunologie - cvičení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9A59E1-75E8-4BA9-8AFA-B16F64C81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  <a:endParaRPr lang="en-GB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15882F-EBC6-41FA-997D-E82D4BD45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556792"/>
            <a:ext cx="7096832" cy="502657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Vyhodnotíme citlivost reakce, tj. uvedeme, při kterém ředění byla reakce ještě pozitivní. Používáme hodnocení na čtyři křížky:</a:t>
            </a:r>
            <a:endParaRPr lang="en-GB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928D401-0B36-4614-BD4C-BEEC179293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700" t="50000" r="17713" b="29000"/>
          <a:stretch/>
        </p:blipFill>
        <p:spPr>
          <a:xfrm>
            <a:off x="1043608" y="2888939"/>
            <a:ext cx="8064896" cy="143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663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9A59E1-75E8-4BA9-8AFA-B16F64C81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Výstup</a:t>
            </a:r>
            <a:endParaRPr lang="en-GB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15882F-EBC6-41FA-997D-E82D4BD45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988840"/>
            <a:ext cx="7024824" cy="4594522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Tabulka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hodnocení na čtyři křížky pro jednotlivé skupiny a reakce s a bez bromelinu.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82296" indent="0" algn="just">
              <a:buNone/>
            </a:pP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82296" indent="0" algn="just">
              <a:buNone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Zhodnoťte vliv bromelinu na citlivost reakce srovnáním míry aglutinace erytrocytů ošetřených bromelinem s aglutinací neovlivněných erytrocytů.</a:t>
            </a:r>
            <a:endParaRPr lang="en-GB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404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A2F63B-504C-47F3-BF12-6C6E3A360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Aglutinační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5233-CAE9-4FD0-99A1-515B8B268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</p:spPr>
        <p:txBody>
          <a:bodyPr>
            <a:normAutofit/>
          </a:bodyPr>
          <a:lstStyle/>
          <a:p>
            <a:pPr marL="82296" indent="0">
              <a:spcAft>
                <a:spcPts val="600"/>
              </a:spcAft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Aglutinace = shlukování</a:t>
            </a:r>
          </a:p>
          <a:p>
            <a:pPr>
              <a:spcAft>
                <a:spcPts val="600"/>
              </a:spcAft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Sérologické</a:t>
            </a:r>
          </a:p>
          <a:p>
            <a:pPr>
              <a:spcAft>
                <a:spcPts val="600"/>
              </a:spcAft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Reakce protilátky s korpuskulárním antigenem (x precipitace)</a:t>
            </a:r>
          </a:p>
          <a:p>
            <a:pPr>
              <a:spcAft>
                <a:spcPts val="600"/>
              </a:spcAft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Hemaglutinace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Důležitou roli má vzájemný poměr reagujících složek</a:t>
            </a:r>
          </a:p>
          <a:p>
            <a:pPr>
              <a:spcAft>
                <a:spcPts val="600"/>
              </a:spcAft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odnocení vizuálně tzv. na čtyři křížky</a:t>
            </a:r>
          </a:p>
          <a:p>
            <a:pPr>
              <a:spcAft>
                <a:spcPts val="600"/>
              </a:spcAft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růkaz antigenů erytrocytů a celé řady bakteriálních antigenů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598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1772816"/>
            <a:ext cx="7406640" cy="2484276"/>
          </a:xfrm>
        </p:spPr>
        <p:txBody>
          <a:bodyPr>
            <a:normAutofit/>
          </a:bodyPr>
          <a:lstStyle/>
          <a:p>
            <a:pPr algn="ctr"/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VII.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Úloha – Stanovení antigenů krevních skupin za použití bromelinu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39071B-63BB-455B-8693-7B9CF4D26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304800"/>
            <a:ext cx="7498080" cy="1143000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Princip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9A9990-5658-4838-A1A3-F5B2D3B79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5475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Antigeny krevního systému AB0 jsou molekuly glykoproteinů vázané v membránách erytrocytů</a:t>
            </a:r>
          </a:p>
          <a:p>
            <a:pPr>
              <a:spcAft>
                <a:spcPts val="600"/>
              </a:spcAft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Podstatou sérologického stanovení těchto antigenů je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aglutinace – shlukování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erytrocytů 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Bromelin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je proteolytický enzym z ananasu používaný pro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usnadnění aglutinace erytrocytů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redukuje negativní náboj na povrchu erytrocytů a odštěpuje určité polypeptidové řetězce, které vyčnívají z membrány erytrocytů</a:t>
            </a:r>
          </a:p>
        </p:txBody>
      </p:sp>
    </p:spTree>
    <p:extLst>
      <p:ext uri="{BB962C8B-B14F-4D97-AF65-F5344CB8AC3E}">
        <p14:creationId xmlns:p14="http://schemas.microsoft.com/office/powerpoint/2010/main" val="3324830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95DC10-5189-47B4-82FF-6BECB4CB8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633" y="476672"/>
            <a:ext cx="7498080" cy="850106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Chemikálie a roztoky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68425A-461C-48DF-A2AE-3451E92BF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2060848"/>
            <a:ext cx="7600888" cy="4176464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3%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suspenze erytrocytů krevních skupin A, B, 0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ve fyziologickém roztoku </a:t>
            </a:r>
          </a:p>
          <a:p>
            <a:pPr>
              <a:spcAft>
                <a:spcPts val="600"/>
              </a:spcAft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fyziologický roztok pro červené krvinky – 0,85%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NaCl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0,5%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bromelin 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zásobní roztok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protilátky anti A, anti B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(budou připraveny v ředění 1:16) a </a:t>
            </a:r>
            <a:r>
              <a:rPr lang="cs-CZ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lektinu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(anti H; bude připraven v ředění 1:2)</a:t>
            </a:r>
          </a:p>
        </p:txBody>
      </p:sp>
    </p:spTree>
    <p:extLst>
      <p:ext uri="{BB962C8B-B14F-4D97-AF65-F5344CB8AC3E}">
        <p14:creationId xmlns:p14="http://schemas.microsoft.com/office/powerpoint/2010/main" val="2789383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36C45B-05E4-446B-B840-D6C4A81E7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Postup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F4377D-5504-408F-9940-1F4569FA3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273622"/>
            <a:ext cx="7168840" cy="5323730"/>
          </a:xfrm>
        </p:spPr>
        <p:txBody>
          <a:bodyPr>
            <a:normAutofit/>
          </a:bodyPr>
          <a:lstStyle/>
          <a:p>
            <a:pPr marL="425196" indent="-342900" algn="just">
              <a:buFont typeface="+mj-lt"/>
              <a:buAutoNum type="arabicPeriod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Připravíme si 3% suspenze erytrocytů hydrolyzovaných (natrávených)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bromelinem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marL="699516" lvl="1" indent="-342900" algn="just">
              <a:buFont typeface="Arial" panose="020B0604020202020204" pitchFamily="34" charset="0"/>
              <a:buChar char="•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do tří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eppendorfek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s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20 </a:t>
            </a:r>
            <a:r>
              <a:rPr lang="el-GR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μ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 0,5% bromelinu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přidáme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180 </a:t>
            </a:r>
            <a:r>
              <a:rPr lang="el-GR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μ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zásobní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erytrocytární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suspenze krevní skupiny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A, B a 0</a:t>
            </a:r>
          </a:p>
          <a:p>
            <a:pPr marL="699516" lvl="1" indent="-342900" algn="just">
              <a:buFont typeface="Arial" panose="020B0604020202020204" pitchFamily="34" charset="0"/>
              <a:buChar char="•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inkubujeme 10 –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15 minut při 37 °C</a:t>
            </a:r>
          </a:p>
          <a:p>
            <a:pPr marL="699516" lvl="1" indent="-342900" algn="just">
              <a:buFont typeface="Arial" panose="020B0604020202020204" pitchFamily="34" charset="0"/>
              <a:buChar char="•"/>
            </a:pPr>
            <a:r>
              <a:rPr lang="pt-BR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centrifugujeme při </a:t>
            </a:r>
            <a:r>
              <a:rPr lang="pt-BR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1000 rpm cca 30 s</a:t>
            </a:r>
            <a:endParaRPr lang="cs-CZ" sz="20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699516" lvl="1" indent="-342900" algn="just">
              <a:buFont typeface="Arial" panose="020B0604020202020204" pitchFamily="34" charset="0"/>
              <a:buChar char="•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opatrně odsajeme supernatant a k sedimentu erytrocytů na dně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eppendorfky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přidáme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180 </a:t>
            </a:r>
            <a:r>
              <a:rPr lang="el-GR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μ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 fyziologického roztoku</a:t>
            </a:r>
          </a:p>
          <a:p>
            <a:pPr marL="699516" lvl="1" indent="-342900" algn="just">
              <a:buFont typeface="Arial" panose="020B0604020202020204" pitchFamily="34" charset="0"/>
              <a:buChar char="•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opět centrifugujeme a odsajeme – celkem </a:t>
            </a:r>
            <a:r>
              <a:rPr lang="cs-CZ" sz="20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3x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čímž ze suspenze erytrocytů důkladně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vymyjeme bromelin</a:t>
            </a:r>
          </a:p>
          <a:p>
            <a:pPr marL="699516" lvl="1" indent="-342900" algn="just">
              <a:buFont typeface="Arial" panose="020B0604020202020204" pitchFamily="34" charset="0"/>
              <a:buChar char="•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po posledním promytí přidáme 180 </a:t>
            </a:r>
            <a:r>
              <a:rPr lang="el-GR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μ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 fyziologického roztoku a tímto máme připravenou 3% suspenzi natrávených erytrocytů</a:t>
            </a:r>
          </a:p>
        </p:txBody>
      </p:sp>
    </p:spTree>
    <p:extLst>
      <p:ext uri="{BB962C8B-B14F-4D97-AF65-F5344CB8AC3E}">
        <p14:creationId xmlns:p14="http://schemas.microsoft.com/office/powerpoint/2010/main" val="419924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35592-45C5-405E-8D7C-1820F7AB1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Postup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60044-C9CC-49C4-91CD-59B5E6C96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556792"/>
            <a:ext cx="7096832" cy="5184576"/>
          </a:xfrm>
        </p:spPr>
        <p:txBody>
          <a:bodyPr>
            <a:normAutofit/>
          </a:bodyPr>
          <a:lstStyle/>
          <a:p>
            <a:pPr marL="425196" indent="-342900" algn="just">
              <a:spcAft>
                <a:spcPts val="600"/>
              </a:spcAft>
              <a:buFont typeface="+mj-lt"/>
              <a:buAutoNum type="arabicPeriod" startAt="2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Připravíme si zkumavky s protilátkami, ve kterých budeme provádět aglutinaci. 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Protilátky 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anti A </a:t>
            </a:r>
            <a:r>
              <a:rPr lang="cs-CZ" sz="2000" b="1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anti B 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ředíme geometrickou řadou 1:16, 1:32, 1:64, 1:128, 1:256; </a:t>
            </a:r>
            <a:r>
              <a:rPr lang="cs-CZ" sz="2000" b="1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lektin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ředíme 1:2, 1:4, 1:8, 1:16, 1:32. Celkem si tedy připravíme 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2 sady 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(jedna bez a jedna s bromelinem) 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po 15 aglutinačních zkumavkách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anti A (5 zkumavek), anti B (5 zkumavek),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lektin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 (5 zkumavek) pro krvinky bez bromelinu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 samé pro krvinky s bromelinem </a:t>
            </a:r>
          </a:p>
          <a:p>
            <a:pPr algn="just">
              <a:spcAft>
                <a:spcPts val="600"/>
              </a:spcAft>
            </a:pPr>
            <a:r>
              <a:rPr lang="cs-CZ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Zkumavky značíme vždy 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 1 až A 5, B 1 – B 5, H 1 – H5</a:t>
            </a:r>
            <a:r>
              <a:rPr lang="cs-CZ" sz="200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; jednotlivé sady 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bez a s </a:t>
            </a:r>
            <a:r>
              <a:rPr lang="cs-CZ" sz="200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bromelinem pak 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-/+</a:t>
            </a:r>
            <a:r>
              <a:rPr lang="cs-CZ" sz="2000" i="1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GB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780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35592-45C5-405E-8D7C-1820F7AB1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Postup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3A22E653-6A9F-4019-959A-A1245F33A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5733256"/>
            <a:ext cx="6880808" cy="85010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Z páté zkumavky vždy odebereme 200 </a:t>
            </a:r>
            <a:r>
              <a:rPr lang="el-GR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μ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l, aby objem byl ve všech zkumavkách stejný a to 200 </a:t>
            </a:r>
            <a:r>
              <a:rPr lang="el-GR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μ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l.</a:t>
            </a:r>
            <a:endParaRPr lang="cs-CZ" sz="3600" dirty="0"/>
          </a:p>
        </p:txBody>
      </p:sp>
      <p:pic>
        <p:nvPicPr>
          <p:cNvPr id="10" name="Obrázek 9" descr="Obsah obrázku stůl&#10;&#10;Popis byl vytvořen automaticky">
            <a:extLst>
              <a:ext uri="{FF2B5EF4-FFF2-40B4-BE49-F238E27FC236}">
                <a16:creationId xmlns:a16="http://schemas.microsoft.com/office/drawing/2014/main" id="{4A1F8DA0-453F-4E48-8755-D936BE3DE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608" y="1124106"/>
            <a:ext cx="6768752" cy="460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181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35592-45C5-405E-8D7C-1820F7AB1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Postup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60044-C9CC-49C4-91CD-59B5E6C96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772816"/>
            <a:ext cx="7096832" cy="4680520"/>
          </a:xfrm>
        </p:spPr>
        <p:txBody>
          <a:bodyPr>
            <a:noAutofit/>
          </a:bodyPr>
          <a:lstStyle/>
          <a:p>
            <a:pPr marL="425196" indent="-342900" algn="just">
              <a:spcAft>
                <a:spcPts val="600"/>
              </a:spcAft>
              <a:buFont typeface="+mj-lt"/>
              <a:buAutoNum type="arabicPeriod" startAt="3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Do naředěných protilátek přidáme vždy po 20 </a:t>
            </a:r>
            <a:r>
              <a:rPr lang="el-GR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μ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 příslušné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erytrocytární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suspenze. 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Dáváme erytrocyty A do anti A, B do anti B, 0 do </a:t>
            </a:r>
            <a:r>
              <a:rPr lang="cs-CZ" sz="2000" b="1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lektinu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(anti H). 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Do prvních tří řad (A, B, 0) přidáváme erytrocyty bez bromelinu, do druhých tří (A, B, 0) s bromelinem. Pořádně promíchat!!!</a:t>
            </a:r>
          </a:p>
          <a:p>
            <a:pPr marL="425196" indent="-342900" algn="just">
              <a:spcAft>
                <a:spcPts val="600"/>
              </a:spcAft>
              <a:buFont typeface="+mj-lt"/>
              <a:buAutoNum type="arabicPeriod" startAt="3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Zkumavky inkubujeme 10 min při 37 °C a poté centrifugujeme 30 s při 1000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rmp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Po lehkém protřepání odečítáme aglutinaci. 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Zde třepat velmi citlivě a hlavně stejně ve všech zkumavkách. Zajímá nás, zda aglutinace „drží“ či nikoli.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539496" indent="-457200" algn="just">
              <a:buFont typeface="+mj-lt"/>
              <a:buAutoNum type="arabicPeriod" startAt="6"/>
            </a:pPr>
            <a:endParaRPr lang="en-GB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6088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2652</TotalTime>
  <Words>571</Words>
  <Application>Microsoft Office PowerPoint</Application>
  <PresentationFormat>Předvádění na obrazovce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Gill Sans MT</vt:lpstr>
      <vt:lpstr>Verdana</vt:lpstr>
      <vt:lpstr>Wingdings 2</vt:lpstr>
      <vt:lpstr>Solstice</vt:lpstr>
      <vt:lpstr>Aglutinační metody</vt:lpstr>
      <vt:lpstr>Aglutinační metody</vt:lpstr>
      <vt:lpstr>VII. Úloha – Stanovení antigenů krevních skupin za použití bromelinu</vt:lpstr>
      <vt:lpstr>Princip</vt:lpstr>
      <vt:lpstr>Chemikálie a roztoky</vt:lpstr>
      <vt:lpstr>Postup</vt:lpstr>
      <vt:lpstr>Postup</vt:lpstr>
      <vt:lpstr>Postup</vt:lpstr>
      <vt:lpstr>Postup</vt:lpstr>
      <vt:lpstr>Hodnocení</vt:lpstr>
      <vt:lpstr>Výstup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Jančina nová prezentace</dc:title>
  <dc:creator>Kaktuska</dc:creator>
  <cp:lastModifiedBy>Jana Hurychova</cp:lastModifiedBy>
  <cp:revision>126</cp:revision>
  <dcterms:created xsi:type="dcterms:W3CDTF">2019-02-21T12:39:46Z</dcterms:created>
  <dcterms:modified xsi:type="dcterms:W3CDTF">2021-05-12T13:28:24Z</dcterms:modified>
</cp:coreProperties>
</file>