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0" r:id="rId3"/>
    <p:sldId id="286" r:id="rId4"/>
    <p:sldId id="263" r:id="rId5"/>
    <p:sldId id="274" r:id="rId6"/>
    <p:sldId id="284" r:id="rId7"/>
    <p:sldId id="265" r:id="rId8"/>
    <p:sldId id="281" r:id="rId9"/>
    <p:sldId id="285" r:id="rId10"/>
    <p:sldId id="28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E37E5-8DB1-4438-BB5B-3162A2C0E9E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8030-07AC-4C32-A467-552F2EEC8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6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8CA1ED-E3EA-4520-BD3D-9C313B5FD64D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51175B-0DCF-4733-B09E-81FA4B78D3BE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406640" cy="1472184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Metody sledování komplementového systému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5877272"/>
            <a:ext cx="5011648" cy="642832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Bi5220c Imunologie - cvičení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A59E1-75E8-4BA9-8AFA-B16F64C8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Výstup</a:t>
            </a:r>
            <a:endParaRPr lang="en-GB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5882F-EBC6-41FA-997D-E82D4BD4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40768"/>
            <a:ext cx="7344816" cy="5165724"/>
          </a:xfrm>
        </p:spPr>
        <p:txBody>
          <a:bodyPr>
            <a:noAutofit/>
          </a:bodyPr>
          <a:lstStyle/>
          <a:p>
            <a:pPr marL="82296" indent="0" algn="just"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grafy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závislosti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bioluminiscence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čase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Celková aktivita komplementu</a:t>
            </a:r>
          </a:p>
          <a:p>
            <a:pPr lvl="1" algn="just">
              <a:spcBef>
                <a:spcPts val="0"/>
              </a:spcBef>
            </a:pPr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Alternativní dráha</a:t>
            </a:r>
          </a:p>
          <a:p>
            <a:pPr lvl="1" algn="just">
              <a:spcBef>
                <a:spcPts val="0"/>
              </a:spcBef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96" indent="0" algn="just">
              <a:spcBef>
                <a:spcPts val="0"/>
              </a:spcBef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grafy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závislosti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viability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bakterií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en-GB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hodiny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po </a:t>
            </a:r>
            <a:r>
              <a:rPr lang="en-GB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začátku</a:t>
            </a:r>
            <a:r>
              <a:rPr lang="en-GB" sz="20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(%)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množství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plazmy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l-G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endParaRPr lang="cs-CZ" sz="20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Celková aktivita komplementu</a:t>
            </a:r>
          </a:p>
          <a:p>
            <a:pPr lvl="1" algn="just">
              <a:spcBef>
                <a:spcPts val="0"/>
              </a:spcBef>
            </a:pPr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Alternativní dráha</a:t>
            </a:r>
          </a:p>
          <a:p>
            <a:pPr lvl="1" algn="just">
              <a:spcBef>
                <a:spcPts val="0"/>
              </a:spcBef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IC50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tedy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množství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plazmy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potřebné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k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usmrcení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50 %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bakterií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během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dvou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hodin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měření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 U (unit)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komplementu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Celková aktivita komplementu</a:t>
            </a:r>
          </a:p>
          <a:p>
            <a:pPr lvl="1" algn="just">
              <a:spcBef>
                <a:spcPts val="0"/>
              </a:spcBef>
            </a:pPr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Alternativní dráha</a:t>
            </a:r>
          </a:p>
          <a:p>
            <a:pPr marL="82296" indent="0">
              <a:spcBef>
                <a:spcPts val="0"/>
              </a:spcBef>
              <a:buNone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elkov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á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aktivit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komplementu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(U/ml)</a:t>
            </a: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ktivit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alternativní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cesty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(U/ml)</a:t>
            </a:r>
            <a:endParaRPr lang="cs-CZ" sz="20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0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2F63B-504C-47F3-BF12-6C6E3A360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Komplement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05233-CAE9-4FD0-99A1-515B8B268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Spouštěč – navázané protilátky, LPS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Aktivace jednotlivých složek odštěpením krátkého bílkovinného řetězce</a:t>
            </a: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Membranolytické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opsonizační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chemotaktické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Klasická, alternativní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lektinová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dráha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Stanovení jednotlivých složek je problematické</a:t>
            </a:r>
          </a:p>
          <a:p>
            <a:pPr lvl="1">
              <a:spcAft>
                <a:spcPts val="6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Krátký poločas rozpadu</a:t>
            </a:r>
          </a:p>
          <a:p>
            <a:pPr lvl="1">
              <a:spcAft>
                <a:spcPts val="6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Nízké koncentrace v séru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C3, C4 – ELISA, radiální difúze</a:t>
            </a:r>
          </a:p>
        </p:txBody>
      </p:sp>
    </p:spTree>
    <p:extLst>
      <p:ext uri="{BB962C8B-B14F-4D97-AF65-F5344CB8AC3E}">
        <p14:creationId xmlns:p14="http://schemas.microsoft.com/office/powerpoint/2010/main" val="380459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8C37B-4F7C-4DEC-9B61-CD4FDA55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Komplement fixační reakce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C53D36E-783C-4900-8093-1FE3F543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Sledujeme přítomnost protilátky proti danému antigenu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12B16A-5B7B-4EB0-9D41-3499ED993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0" t="29000" r="14563" b="29000"/>
          <a:stretch/>
        </p:blipFill>
        <p:spPr>
          <a:xfrm>
            <a:off x="1692260" y="1998885"/>
            <a:ext cx="6984776" cy="23662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0C8F5B-E75F-4A7B-9FC3-1EAA6ED84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29000" r="13775" b="27600"/>
          <a:stretch/>
        </p:blipFill>
        <p:spPr>
          <a:xfrm>
            <a:off x="1673486" y="4453985"/>
            <a:ext cx="7022324" cy="236621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5276335-F84A-4269-8843-CD4738D2342C}"/>
              </a:ext>
            </a:extLst>
          </p:cNvPr>
          <p:cNvSpPr txBox="1"/>
          <p:nvPr/>
        </p:nvSpPr>
        <p:spPr>
          <a:xfrm rot="16200000">
            <a:off x="728684" y="5437039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Negativní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C11FC60-5FA7-4F08-B9D7-4A985F5183E2}"/>
              </a:ext>
            </a:extLst>
          </p:cNvPr>
          <p:cNvSpPr txBox="1"/>
          <p:nvPr/>
        </p:nvSpPr>
        <p:spPr>
          <a:xfrm rot="16200000">
            <a:off x="779723" y="2981938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Pozitivní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8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406640" cy="2484276"/>
          </a:xfrm>
        </p:spPr>
        <p:txBody>
          <a:bodyPr>
            <a:normAutofit fontScale="90000"/>
          </a:bodyPr>
          <a:lstStyle/>
          <a:p>
            <a:pPr algn="ctr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VIII.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Úloha – Bioluminiscenční stanovení bakteriolytické aktivity komplementu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9071B-63BB-455B-8693-7B9CF4D2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89195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9A9990-5658-4838-A1A3-F5B2D3B79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12776"/>
            <a:ext cx="7384864" cy="5140424"/>
          </a:xfrm>
        </p:spPr>
        <p:txBody>
          <a:bodyPr>
            <a:normAutofit/>
          </a:bodyPr>
          <a:lstStyle/>
          <a:p>
            <a:pPr marL="82296" indent="0" algn="just">
              <a:spcAft>
                <a:spcPts val="600"/>
              </a:spcAft>
              <a:buNone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aloženo na měření světelné emise (bioluminiscence), která je výsledkem reakce:</a:t>
            </a:r>
            <a:endParaRPr lang="cs-CZ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spcAft>
                <a:spcPts val="600"/>
              </a:spcAft>
              <a:buNone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spcAft>
                <a:spcPts val="600"/>
              </a:spcAft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spcAft>
                <a:spcPts val="600"/>
              </a:spcAft>
              <a:buNone/>
            </a:pP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Bakteriální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luciferáza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(Lux)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katalyzuje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oxidaci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aldehydu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 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dlouhým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řetězcem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redukovaného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flavin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mononukleotidu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(luciferin) za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současného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vzniku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jejich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oxidovaných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forem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produkce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světla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maximem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vlnové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délce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490 nm. Pro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tvorbu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luciferinu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zapotřebí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velkého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množství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ATP,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který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produkován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pouze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živými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buňkami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míra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bioluminiscence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tedy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přímo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úměrná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viabilitě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bakterií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2296" indent="0" algn="just">
              <a:spcAft>
                <a:spcPts val="600"/>
              </a:spcAft>
              <a:buNone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spcAft>
                <a:spcPts val="600"/>
              </a:spcAft>
              <a:buNone/>
            </a:pP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Čím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větší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aktivita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komplementu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tím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více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bakterií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zlyzuje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tudíž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nižší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bioluminiscence</a:t>
            </a:r>
            <a:endParaRPr lang="cs-CZ" sz="2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60E46A-F07E-49A9-AB15-1A4F43E9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43000" r="25588" b="50000"/>
          <a:stretch/>
        </p:blipFill>
        <p:spPr>
          <a:xfrm>
            <a:off x="1403648" y="2222866"/>
            <a:ext cx="7560840" cy="6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3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5DC10-5189-47B4-82FF-6BECB4CB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Chemikálie a roztoky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8425A-461C-48DF-A2AE-3451E92B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268760"/>
            <a:ext cx="7600888" cy="326584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uspenze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baktérií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Escherichia coli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K12 s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plasmidem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pEGFPluxABCDEamp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v PBS (pH 7),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koncentrace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cca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100 000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bakterií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jamku</a:t>
            </a: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HIS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(Sigma Aldrich, CZ)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tepelně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inaktivované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fetální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bovinní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s</a:t>
            </a:r>
            <a:r>
              <a:rPr lang="cs-CZ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é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rum</a:t>
            </a:r>
            <a:endParaRPr 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EGTA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thylene</a:t>
            </a:r>
            <a:r>
              <a:rPr lang="en-GB" sz="20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lykol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-bis-(beta-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aminoethylether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)-N,N´-</a:t>
            </a:r>
            <a:r>
              <a:rPr lang="en-GB" sz="2000" b="1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GB" sz="20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etraacetic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GB" sz="20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cid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100 mM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Měřený vzorek –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rybí plazma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(pstruh)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B55206F-108E-42F8-8E53-CAEEE10EC22C}"/>
              </a:ext>
            </a:extLst>
          </p:cNvPr>
          <p:cNvSpPr txBox="1">
            <a:spLocks/>
          </p:cNvSpPr>
          <p:nvPr/>
        </p:nvSpPr>
        <p:spPr>
          <a:xfrm>
            <a:off x="1435608" y="4581128"/>
            <a:ext cx="7498080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Přístroje a pomůcky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E26858A-60AD-485E-BBB0-E051BD0BAA9E}"/>
              </a:ext>
            </a:extLst>
          </p:cNvPr>
          <p:cNvSpPr txBox="1">
            <a:spLocks/>
          </p:cNvSpPr>
          <p:nvPr/>
        </p:nvSpPr>
        <p:spPr>
          <a:xfrm>
            <a:off x="1435608" y="5531222"/>
            <a:ext cx="7498080" cy="121014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Luminometr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Šablona s jednorázovými stripy</a:t>
            </a:r>
            <a:endParaRPr lang="en-GB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8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6C45B-05E4-446B-B840-D6C4A81E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4377D-5504-408F-9940-1F4569FA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584" y="1556792"/>
            <a:ext cx="7600888" cy="5040560"/>
          </a:xfrm>
        </p:spPr>
        <p:txBody>
          <a:bodyPr>
            <a:normAutofit/>
          </a:bodyPr>
          <a:lstStyle/>
          <a:p>
            <a:pPr marL="425196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dvojice se připraví </a:t>
            </a:r>
            <a:r>
              <a:rPr lang="pt-BR" sz="20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 zkumavky s HIS</a:t>
            </a:r>
            <a:r>
              <a:rPr lang="pt-BR" sz="2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cs-CZ" sz="2000" b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celkovou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aktivitu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komplementu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80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HIS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120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PBS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poměr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 : 3) </a:t>
            </a:r>
          </a:p>
          <a:p>
            <a:pPr lvl="1">
              <a:spcAft>
                <a:spcPts val="600"/>
              </a:spcAft>
            </a:pP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alternativní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cestu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80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HIS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PBS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80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EGTA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poměr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 : 1 : 2)</a:t>
            </a:r>
            <a:endParaRPr lang="cs-CZ" sz="1800" b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GB" sz="2000" b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25196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GB" sz="2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 </a:t>
            </a:r>
            <a:r>
              <a:rPr lang="en-GB" sz="20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dvojice</a:t>
            </a:r>
            <a:r>
              <a:rPr lang="en-GB" sz="2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</a:t>
            </a:r>
            <a:r>
              <a:rPr lang="en-GB" sz="2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připravíte</a:t>
            </a:r>
            <a:r>
              <a:rPr lang="en-GB" sz="2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en-GB" sz="2000" b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zkumavky</a:t>
            </a:r>
            <a:r>
              <a:rPr lang="en-GB" sz="20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 rybí </a:t>
            </a:r>
            <a:r>
              <a:rPr lang="en-GB" sz="2000" b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plazm</a:t>
            </a:r>
            <a:r>
              <a:rPr lang="cs-CZ" sz="20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ou</a:t>
            </a:r>
            <a:r>
              <a:rPr lang="en-GB" sz="20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20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vzorek</a:t>
            </a:r>
            <a:r>
              <a:rPr lang="en-GB" sz="20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): </a:t>
            </a:r>
          </a:p>
          <a:p>
            <a:pPr lvl="1">
              <a:spcAft>
                <a:spcPts val="600"/>
              </a:spcAft>
            </a:pP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celkovou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aktivitu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komplementu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GB" sz="1800" b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plazmy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60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PBS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poměr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 : 3) </a:t>
            </a:r>
          </a:p>
          <a:p>
            <a:pPr lvl="1">
              <a:spcAft>
                <a:spcPts val="600"/>
              </a:spcAft>
            </a:pP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 altern</a:t>
            </a:r>
            <a:r>
              <a:rPr lang="cs-CZ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ativní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cestu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GB" sz="1800" b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plazmy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PBS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+ 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40 </a:t>
            </a:r>
            <a:r>
              <a:rPr lang="el-GR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μ</a:t>
            </a:r>
            <a:r>
              <a:rPr lang="en-GB" sz="18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 EGTA 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GB" sz="1800" b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poměr</a:t>
            </a:r>
            <a:r>
              <a:rPr lang="en-GB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 : 1 : 2)</a:t>
            </a:r>
            <a:endParaRPr lang="cs-CZ" sz="2000" b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35592-45C5-405E-8D7C-1820F7AB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A22E653-6A9F-4019-959A-A1245F33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412776"/>
            <a:ext cx="7128792" cy="850106"/>
          </a:xfrm>
        </p:spPr>
        <p:txBody>
          <a:bodyPr>
            <a:normAutofit/>
          </a:bodyPr>
          <a:lstStyle/>
          <a:p>
            <a:pPr marL="425196" indent="-342900">
              <a:buFont typeface="+mj-lt"/>
              <a:buAutoNum type="arabicPeriod" startAt="3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Pipetovat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desku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dle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následujícího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schématu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zleva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doprava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– viz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poslední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řádek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):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EE6CCD-1951-4EBE-BA51-4172DC0B8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0" t="20601" r="14563" b="27328"/>
          <a:stretch/>
        </p:blipFill>
        <p:spPr>
          <a:xfrm>
            <a:off x="1047677" y="2204863"/>
            <a:ext cx="8096323" cy="34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35592-45C5-405E-8D7C-1820F7AB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A22E653-6A9F-4019-959A-A1245F33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4725144"/>
            <a:ext cx="7602048" cy="1728192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 startAt="4"/>
            </a:pP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Ihned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po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přidání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bakteriální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suspenze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měříme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 luminometru po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dobu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hodin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laboratorní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teplotě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Interval: 10 s</a:t>
            </a:r>
          </a:p>
          <a:p>
            <a:pPr lvl="1"/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Počet cyklů: 720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D32E4-7DD6-48CD-81DA-64611A5F8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20601" r="11413" b="31800"/>
          <a:stretch/>
        </p:blipFill>
        <p:spPr>
          <a:xfrm>
            <a:off x="1043607" y="1556792"/>
            <a:ext cx="801194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90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481</Words>
  <Application>Microsoft Office PowerPoint</Application>
  <PresentationFormat>Předvádění na obrazovce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Verdana</vt:lpstr>
      <vt:lpstr>Wingdings 2</vt:lpstr>
      <vt:lpstr>Solstice</vt:lpstr>
      <vt:lpstr>Metody sledování komplementového systému</vt:lpstr>
      <vt:lpstr>Komplement</vt:lpstr>
      <vt:lpstr>Komplement fixační reakce</vt:lpstr>
      <vt:lpstr>VIII. Úloha – Bioluminiscenční stanovení bakteriolytické aktivity komplementu</vt:lpstr>
      <vt:lpstr>Princip</vt:lpstr>
      <vt:lpstr>Chemikálie a roztoky</vt:lpstr>
      <vt:lpstr>Postup</vt:lpstr>
      <vt:lpstr>Postup</vt:lpstr>
      <vt:lpstr>Postup</vt:lpstr>
      <vt:lpstr>Výstup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Jančina nová prezentace</dc:title>
  <dc:creator>Kaktuska</dc:creator>
  <cp:lastModifiedBy>Jana Hurychova</cp:lastModifiedBy>
  <cp:revision>142</cp:revision>
  <dcterms:created xsi:type="dcterms:W3CDTF">2019-02-21T12:39:46Z</dcterms:created>
  <dcterms:modified xsi:type="dcterms:W3CDTF">2021-05-12T13:28:37Z</dcterms:modified>
</cp:coreProperties>
</file>