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4226" r:id="rId2"/>
  </p:sldMasterIdLst>
  <p:notesMasterIdLst>
    <p:notesMasterId r:id="rId76"/>
  </p:notesMasterIdLst>
  <p:handoutMasterIdLst>
    <p:handoutMasterId r:id="rId77"/>
  </p:handoutMasterIdLst>
  <p:sldIdLst>
    <p:sldId id="618" r:id="rId3"/>
    <p:sldId id="477" r:id="rId4"/>
    <p:sldId id="478" r:id="rId5"/>
    <p:sldId id="479" r:id="rId6"/>
    <p:sldId id="541" r:id="rId7"/>
    <p:sldId id="480" r:id="rId8"/>
    <p:sldId id="481" r:id="rId9"/>
    <p:sldId id="552" r:id="rId10"/>
    <p:sldId id="554" r:id="rId11"/>
    <p:sldId id="553" r:id="rId12"/>
    <p:sldId id="482" r:id="rId13"/>
    <p:sldId id="483" r:id="rId14"/>
    <p:sldId id="546" r:id="rId15"/>
    <p:sldId id="555" r:id="rId16"/>
    <p:sldId id="556" r:id="rId17"/>
    <p:sldId id="484" r:id="rId18"/>
    <p:sldId id="535" r:id="rId19"/>
    <p:sldId id="536" r:id="rId20"/>
    <p:sldId id="486" r:id="rId21"/>
    <p:sldId id="487" r:id="rId22"/>
    <p:sldId id="488" r:id="rId23"/>
    <p:sldId id="489" r:id="rId24"/>
    <p:sldId id="542" r:id="rId25"/>
    <p:sldId id="543" r:id="rId26"/>
    <p:sldId id="544" r:id="rId27"/>
    <p:sldId id="490" r:id="rId28"/>
    <p:sldId id="491" r:id="rId29"/>
    <p:sldId id="493" r:id="rId30"/>
    <p:sldId id="494" r:id="rId31"/>
    <p:sldId id="495" r:id="rId32"/>
    <p:sldId id="496" r:id="rId33"/>
    <p:sldId id="497" r:id="rId34"/>
    <p:sldId id="498" r:id="rId35"/>
    <p:sldId id="557" r:id="rId36"/>
    <p:sldId id="499" r:id="rId37"/>
    <p:sldId id="537" r:id="rId38"/>
    <p:sldId id="538" r:id="rId39"/>
    <p:sldId id="539" r:id="rId40"/>
    <p:sldId id="540" r:id="rId41"/>
    <p:sldId id="500" r:id="rId42"/>
    <p:sldId id="501" r:id="rId43"/>
    <p:sldId id="548" r:id="rId44"/>
    <p:sldId id="549" r:id="rId45"/>
    <p:sldId id="550" r:id="rId46"/>
    <p:sldId id="547" r:id="rId47"/>
    <p:sldId id="433" r:id="rId48"/>
    <p:sldId id="545" r:id="rId49"/>
    <p:sldId id="569" r:id="rId50"/>
    <p:sldId id="583" r:id="rId51"/>
    <p:sldId id="508" r:id="rId52"/>
    <p:sldId id="578" r:id="rId53"/>
    <p:sldId id="577" r:id="rId54"/>
    <p:sldId id="617" r:id="rId55"/>
    <p:sldId id="616" r:id="rId56"/>
    <p:sldId id="582" r:id="rId57"/>
    <p:sldId id="509" r:id="rId58"/>
    <p:sldId id="580" r:id="rId59"/>
    <p:sldId id="581" r:id="rId60"/>
    <p:sldId id="510" r:id="rId61"/>
    <p:sldId id="511" r:id="rId62"/>
    <p:sldId id="512" r:id="rId63"/>
    <p:sldId id="513" r:id="rId64"/>
    <p:sldId id="584" r:id="rId65"/>
    <p:sldId id="587" r:id="rId66"/>
    <p:sldId id="592" r:id="rId67"/>
    <p:sldId id="588" r:id="rId68"/>
    <p:sldId id="585" r:id="rId69"/>
    <p:sldId id="586" r:id="rId70"/>
    <p:sldId id="515" r:id="rId71"/>
    <p:sldId id="516" r:id="rId72"/>
    <p:sldId id="614" r:id="rId73"/>
    <p:sldId id="517" r:id="rId74"/>
    <p:sldId id="615" r:id="rId7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7DF9"/>
    <a:srgbClr val="F10FB0"/>
    <a:srgbClr val="296EF9"/>
    <a:srgbClr val="000000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82392" autoAdjust="0"/>
  </p:normalViewPr>
  <p:slideViewPr>
    <p:cSldViewPr>
      <p:cViewPr varScale="1">
        <p:scale>
          <a:sx n="156" d="100"/>
          <a:sy n="156" d="100"/>
        </p:scale>
        <p:origin x="22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AS%202015_16\casova%20rada(Automaticky%20ulo&#382;eno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C0-4455-9559-286BF19B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53696"/>
        <c:axId val="203055488"/>
      </c:lineChart>
      <c:catAx>
        <c:axId val="20305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3055488"/>
        <c:crosses val="autoZero"/>
        <c:auto val="1"/>
        <c:lblAlgn val="ctr"/>
        <c:lblOffset val="100"/>
        <c:noMultiLvlLbl val="0"/>
      </c:catAx>
      <c:valAx>
        <c:axId val="2030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053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E-4827-921C-703F08412A73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EE-4827-921C-703F08412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382784"/>
        <c:axId val="247384320"/>
      </c:lineChart>
      <c:catAx>
        <c:axId val="24738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7384320"/>
        <c:crosses val="autoZero"/>
        <c:auto val="1"/>
        <c:lblAlgn val="ctr"/>
        <c:lblOffset val="100"/>
        <c:noMultiLvlLbl val="0"/>
      </c:catAx>
      <c:valAx>
        <c:axId val="24738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3827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3-4F21-A2C2-300D79E1D20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3-4F21-A2C2-300D79E1D202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General</c:formatCode>
                <c:ptCount val="20"/>
                <c:pt idx="2" formatCode="0.0">
                  <c:v>10</c:v>
                </c:pt>
                <c:pt idx="3" formatCode="0.0">
                  <c:v>8.6666666666666767</c:v>
                </c:pt>
                <c:pt idx="4" formatCode="0.0">
                  <c:v>6.3333333333333552</c:v>
                </c:pt>
                <c:pt idx="5" formatCode="0.0">
                  <c:v>7.3333333333333552</c:v>
                </c:pt>
                <c:pt idx="6" formatCode="0.0">
                  <c:v>10</c:v>
                </c:pt>
                <c:pt idx="7" formatCode="0.0">
                  <c:v>11.333333333333334</c:v>
                </c:pt>
                <c:pt idx="8" formatCode="0.0">
                  <c:v>11</c:v>
                </c:pt>
                <c:pt idx="9" formatCode="0.0">
                  <c:v>10.66666666666671</c:v>
                </c:pt>
                <c:pt idx="10" formatCode="0.0">
                  <c:v>10</c:v>
                </c:pt>
                <c:pt idx="11" formatCode="0.0">
                  <c:v>8.6666666666666767</c:v>
                </c:pt>
                <c:pt idx="12" formatCode="0.0">
                  <c:v>7.666666666666667</c:v>
                </c:pt>
                <c:pt idx="13" formatCode="0.0">
                  <c:v>10</c:v>
                </c:pt>
                <c:pt idx="14" formatCode="0.0">
                  <c:v>11</c:v>
                </c:pt>
                <c:pt idx="15" formatCode="0.0">
                  <c:v>10.333333333333334</c:v>
                </c:pt>
                <c:pt idx="16" formatCode="0.0">
                  <c:v>9.6666666666666767</c:v>
                </c:pt>
                <c:pt idx="17" formatCode="0.0">
                  <c:v>9.6666666666666767</c:v>
                </c:pt>
                <c:pt idx="18" formatCode="0.0">
                  <c:v>9</c:v>
                </c:pt>
                <c:pt idx="19" formatCode="0.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3-4F21-A2C2-300D79E1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A4-4192-909A-639F5D954E94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General</c:formatCode>
                <c:ptCount val="20"/>
                <c:pt idx="0">
                  <c:v>10.7</c:v>
                </c:pt>
                <c:pt idx="1">
                  <c:v>10</c:v>
                </c:pt>
                <c:pt idx="2">
                  <c:v>8.6999999999999993</c:v>
                </c:pt>
                <c:pt idx="3">
                  <c:v>6.3</c:v>
                </c:pt>
                <c:pt idx="4">
                  <c:v>7.3</c:v>
                </c:pt>
                <c:pt idx="5">
                  <c:v>10</c:v>
                </c:pt>
                <c:pt idx="6">
                  <c:v>11.3</c:v>
                </c:pt>
                <c:pt idx="7">
                  <c:v>11</c:v>
                </c:pt>
                <c:pt idx="8">
                  <c:v>10.7</c:v>
                </c:pt>
                <c:pt idx="9">
                  <c:v>10</c:v>
                </c:pt>
                <c:pt idx="10">
                  <c:v>8.6999999999999993</c:v>
                </c:pt>
                <c:pt idx="11">
                  <c:v>7.7</c:v>
                </c:pt>
                <c:pt idx="12">
                  <c:v>10</c:v>
                </c:pt>
                <c:pt idx="13">
                  <c:v>11</c:v>
                </c:pt>
                <c:pt idx="14">
                  <c:v>10.3</c:v>
                </c:pt>
                <c:pt idx="15">
                  <c:v>9.6999999999999993</c:v>
                </c:pt>
                <c:pt idx="16">
                  <c:v>9.6999999999999993</c:v>
                </c:pt>
                <c:pt idx="17">
                  <c:v>9</c:v>
                </c:pt>
                <c:pt idx="18">
                  <c:v>8</c:v>
                </c:pt>
                <c:pt idx="1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A4-4192-909A-639F5D954E94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List1!$C$1:$C$20</c:f>
              <c:numCache>
                <c:formatCode>0.0</c:formatCode>
                <c:ptCount val="20"/>
                <c:pt idx="0">
                  <c:v>10</c:v>
                </c:pt>
                <c:pt idx="1">
                  <c:v>10.7</c:v>
                </c:pt>
                <c:pt idx="2" formatCode="General">
                  <c:v>10</c:v>
                </c:pt>
                <c:pt idx="3">
                  <c:v>8.6666666666666661</c:v>
                </c:pt>
                <c:pt idx="4">
                  <c:v>6.333333333333333</c:v>
                </c:pt>
                <c:pt idx="5">
                  <c:v>7.333333333333333</c:v>
                </c:pt>
                <c:pt idx="6" formatCode="General">
                  <c:v>10</c:v>
                </c:pt>
                <c:pt idx="7">
                  <c:v>11.333333333333334</c:v>
                </c:pt>
                <c:pt idx="8" formatCode="General">
                  <c:v>11</c:v>
                </c:pt>
                <c:pt idx="9">
                  <c:v>10.666666666666666</c:v>
                </c:pt>
                <c:pt idx="10" formatCode="General">
                  <c:v>10</c:v>
                </c:pt>
                <c:pt idx="11">
                  <c:v>8.6666666666666661</c:v>
                </c:pt>
                <c:pt idx="12">
                  <c:v>7.666666666666667</c:v>
                </c:pt>
                <c:pt idx="13" formatCode="General">
                  <c:v>10</c:v>
                </c:pt>
                <c:pt idx="14" formatCode="General">
                  <c:v>11</c:v>
                </c:pt>
                <c:pt idx="15">
                  <c:v>10.333333333333334</c:v>
                </c:pt>
                <c:pt idx="16">
                  <c:v>9.6666666666666661</c:v>
                </c:pt>
                <c:pt idx="17">
                  <c:v>9.6666666666666661</c:v>
                </c:pt>
                <c:pt idx="18" formatCode="General">
                  <c:v>9</c:v>
                </c:pt>
                <c:pt idx="19" formatCode="General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A4-4192-909A-639F5D954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440704"/>
        <c:axId val="248442240"/>
      </c:lineChart>
      <c:catAx>
        <c:axId val="248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42240"/>
        <c:crosses val="autoZero"/>
        <c:auto val="1"/>
        <c:lblAlgn val="ctr"/>
        <c:lblOffset val="100"/>
        <c:noMultiLvlLbl val="0"/>
      </c:catAx>
      <c:valAx>
        <c:axId val="24844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44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E9-4A3E-8441-852FAE041BAB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6.3333333333333544</c:v>
                </c:pt>
                <c:pt idx="4">
                  <c:v>7.3333333333333544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10.666666666666709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E9-4A3E-8441-852FAE041BAB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E9-4A3E-8441-852FAE041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316096"/>
        <c:axId val="249317632"/>
      </c:lineChart>
      <c:catAx>
        <c:axId val="24931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49317632"/>
        <c:crosses val="autoZero"/>
        <c:auto val="1"/>
        <c:lblAlgn val="ctr"/>
        <c:lblOffset val="100"/>
        <c:noMultiLvlLbl val="0"/>
      </c:catAx>
      <c:valAx>
        <c:axId val="2493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9316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296EF9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F-4C05-B571-B4D56F86AD92}"/>
            </c:ext>
          </c:extLst>
        </c:ser>
        <c:ser>
          <c:idx val="1"/>
          <c:order val="1"/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List1!$B$1:$B$20</c:f>
              <c:numCache>
                <c:formatCode>0.0</c:formatCode>
                <c:ptCount val="20"/>
                <c:pt idx="1">
                  <c:v>10</c:v>
                </c:pt>
                <c:pt idx="2">
                  <c:v>8.6666666666666767</c:v>
                </c:pt>
                <c:pt idx="3">
                  <c:v>6.3333333333333552</c:v>
                </c:pt>
                <c:pt idx="4">
                  <c:v>7.3333333333333552</c:v>
                </c:pt>
                <c:pt idx="5">
                  <c:v>10</c:v>
                </c:pt>
                <c:pt idx="6">
                  <c:v>11.333333333333334</c:v>
                </c:pt>
                <c:pt idx="7">
                  <c:v>11</c:v>
                </c:pt>
                <c:pt idx="8">
                  <c:v>10.66666666666671</c:v>
                </c:pt>
                <c:pt idx="9">
                  <c:v>10</c:v>
                </c:pt>
                <c:pt idx="10">
                  <c:v>8.6666666666666767</c:v>
                </c:pt>
                <c:pt idx="11">
                  <c:v>7.666666666666667</c:v>
                </c:pt>
                <c:pt idx="12">
                  <c:v>10</c:v>
                </c:pt>
                <c:pt idx="13">
                  <c:v>11</c:v>
                </c:pt>
                <c:pt idx="14">
                  <c:v>10.333333333333334</c:v>
                </c:pt>
                <c:pt idx="15">
                  <c:v>9.6666666666666767</c:v>
                </c:pt>
                <c:pt idx="16">
                  <c:v>9.6666666666666767</c:v>
                </c:pt>
                <c:pt idx="17">
                  <c:v>9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F-4C05-B571-B4D56F86AD92}"/>
            </c:ext>
          </c:extLst>
        </c:ser>
        <c:ser>
          <c:idx val="3"/>
          <c:order val="2"/>
          <c:marker>
            <c:symbol val="none"/>
          </c:marker>
          <c:val>
            <c:numRef>
              <c:f>List1!$D$1:$D$20</c:f>
              <c:numCache>
                <c:formatCode>General</c:formatCode>
                <c:ptCount val="20"/>
                <c:pt idx="2" formatCode="0.0">
                  <c:v>8.2000000000000011</c:v>
                </c:pt>
                <c:pt idx="3" formatCode="0.0">
                  <c:v>8.4</c:v>
                </c:pt>
                <c:pt idx="4" formatCode="0.0">
                  <c:v>8.8000000000000007</c:v>
                </c:pt>
                <c:pt idx="5" formatCode="0.0">
                  <c:v>9</c:v>
                </c:pt>
                <c:pt idx="6" formatCode="0.0">
                  <c:v>9.8000000000000007</c:v>
                </c:pt>
                <c:pt idx="7" formatCode="0.0">
                  <c:v>11.4</c:v>
                </c:pt>
                <c:pt idx="8" formatCode="0.0">
                  <c:v>10.6</c:v>
                </c:pt>
                <c:pt idx="9" formatCode="0.0">
                  <c:v>9</c:v>
                </c:pt>
                <c:pt idx="10" formatCode="0.0">
                  <c:v>9.2000000000000011</c:v>
                </c:pt>
                <c:pt idx="11" formatCode="0.0">
                  <c:v>10</c:v>
                </c:pt>
                <c:pt idx="12" formatCode="0.0">
                  <c:v>9.2000000000000011</c:v>
                </c:pt>
                <c:pt idx="13" formatCode="0.0">
                  <c:v>9.4</c:v>
                </c:pt>
                <c:pt idx="14" formatCode="0.0">
                  <c:v>10.6</c:v>
                </c:pt>
                <c:pt idx="15" formatCode="0.0">
                  <c:v>10.4</c:v>
                </c:pt>
                <c:pt idx="16" formatCode="0.0">
                  <c:v>8.8000000000000007</c:v>
                </c:pt>
                <c:pt idx="17" formatCode="0.0">
                  <c:v>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F-4C05-B571-B4D56F86AD92}"/>
            </c:ext>
          </c:extLst>
        </c:ser>
        <c:ser>
          <c:idx val="4"/>
          <c:order val="3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9.4285714285713631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9.8571428571429127</c:v>
                </c:pt>
                <c:pt idx="8" formatCode="0.0">
                  <c:v>10</c:v>
                </c:pt>
                <c:pt idx="9" formatCode="0.0">
                  <c:v>9.8571428571429127</c:v>
                </c:pt>
                <c:pt idx="10" formatCode="0.0">
                  <c:v>9.8571428571429127</c:v>
                </c:pt>
                <c:pt idx="11" formatCode="0.0">
                  <c:v>9.8571428571429127</c:v>
                </c:pt>
                <c:pt idx="12" formatCode="0.0">
                  <c:v>9.5714285714285712</c:v>
                </c:pt>
                <c:pt idx="13" formatCode="0.0">
                  <c:v>9.4285714285713631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5F-4C05-B571-B4D56F86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089856"/>
        <c:axId val="250091392"/>
      </c:lineChart>
      <c:catAx>
        <c:axId val="25008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50091392"/>
        <c:crosses val="autoZero"/>
        <c:auto val="1"/>
        <c:lblAlgn val="ctr"/>
        <c:lblOffset val="100"/>
        <c:noMultiLvlLbl val="0"/>
      </c:catAx>
      <c:valAx>
        <c:axId val="25009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089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List1!$A$1:$A$20</c:f>
              <c:numCache>
                <c:formatCode>General</c:formatCode>
                <c:ptCount val="20"/>
                <c:pt idx="0">
                  <c:v>10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  <c:pt idx="5">
                  <c:v>11</c:v>
                </c:pt>
                <c:pt idx="6">
                  <c:v>14</c:v>
                </c:pt>
                <c:pt idx="7">
                  <c:v>9</c:v>
                </c:pt>
                <c:pt idx="8">
                  <c:v>10</c:v>
                </c:pt>
                <c:pt idx="9">
                  <c:v>13</c:v>
                </c:pt>
                <c:pt idx="10">
                  <c:v>7</c:v>
                </c:pt>
                <c:pt idx="11">
                  <c:v>6</c:v>
                </c:pt>
                <c:pt idx="12">
                  <c:v>10</c:v>
                </c:pt>
                <c:pt idx="13">
                  <c:v>14</c:v>
                </c:pt>
                <c:pt idx="14">
                  <c:v>9</c:v>
                </c:pt>
                <c:pt idx="15">
                  <c:v>8</c:v>
                </c:pt>
                <c:pt idx="16">
                  <c:v>12</c:v>
                </c:pt>
                <c:pt idx="17">
                  <c:v>9</c:v>
                </c:pt>
                <c:pt idx="18">
                  <c:v>6</c:v>
                </c:pt>
                <c:pt idx="1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90-4F81-B929-55756CFA0DF6}"/>
            </c:ext>
          </c:extLst>
        </c:ser>
        <c:ser>
          <c:idx val="2"/>
          <c:order val="2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List1!$E$1:$E$20</c:f>
              <c:numCache>
                <c:formatCode>General</c:formatCode>
                <c:ptCount val="20"/>
                <c:pt idx="3" formatCode="0.0">
                  <c:v>9.4285714285713791</c:v>
                </c:pt>
                <c:pt idx="4" formatCode="0.0">
                  <c:v>9.2857142857142865</c:v>
                </c:pt>
                <c:pt idx="5" formatCode="0.0">
                  <c:v>9</c:v>
                </c:pt>
                <c:pt idx="6" formatCode="0.0">
                  <c:v>9.7142857142857135</c:v>
                </c:pt>
                <c:pt idx="7" formatCode="0.0">
                  <c:v>9.857142857142895</c:v>
                </c:pt>
                <c:pt idx="8" formatCode="0.0">
                  <c:v>10</c:v>
                </c:pt>
                <c:pt idx="9" formatCode="0.0">
                  <c:v>9.857142857142895</c:v>
                </c:pt>
                <c:pt idx="10" formatCode="0.0">
                  <c:v>9.857142857142895</c:v>
                </c:pt>
                <c:pt idx="11" formatCode="0.0">
                  <c:v>9.857142857142895</c:v>
                </c:pt>
                <c:pt idx="12" formatCode="0.0">
                  <c:v>9.5714285714285712</c:v>
                </c:pt>
                <c:pt idx="13" formatCode="0.0">
                  <c:v>9.4285714285713791</c:v>
                </c:pt>
                <c:pt idx="14" formatCode="0.0">
                  <c:v>9.7142857142857135</c:v>
                </c:pt>
                <c:pt idx="15" formatCode="0.0">
                  <c:v>9.7142857142857135</c:v>
                </c:pt>
                <c:pt idx="16" formatCode="0.0">
                  <c:v>9.5714285714285712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90-4F81-B929-55756CFA0DF6}"/>
            </c:ext>
          </c:extLst>
        </c:ser>
        <c:ser>
          <c:idx val="0"/>
          <c:order val="0"/>
          <c:spPr>
            <a:ln>
              <a:solidFill>
                <a:srgbClr val="F10FB0"/>
              </a:solidFill>
            </a:ln>
          </c:spPr>
          <c:marker>
            <c:symbol val="none"/>
          </c:marker>
          <c:val>
            <c:numRef>
              <c:f>List1!$F$1:$F$17</c:f>
              <c:numCache>
                <c:formatCode>General</c:formatCode>
                <c:ptCount val="17"/>
                <c:pt idx="3" formatCode="0.0">
                  <c:v>-0.85714285714285765</c:v>
                </c:pt>
                <c:pt idx="4" formatCode="0.0">
                  <c:v>-1.8571428571428572</c:v>
                </c:pt>
                <c:pt idx="5" formatCode="0.0">
                  <c:v>-0.71428571428571463</c:v>
                </c:pt>
                <c:pt idx="6" formatCode="0.0">
                  <c:v>-0.28571428571428703</c:v>
                </c:pt>
                <c:pt idx="7" formatCode="0.0">
                  <c:v>-3.8571428571428572</c:v>
                </c:pt>
                <c:pt idx="8" formatCode="0.0">
                  <c:v>-2.2857142857142856</c:v>
                </c:pt>
                <c:pt idx="9" formatCode="0.0">
                  <c:v>0.71428571428571463</c:v>
                </c:pt>
                <c:pt idx="10" formatCode="0.0">
                  <c:v>-1.2857142857142803</c:v>
                </c:pt>
                <c:pt idx="11" formatCode="0.0">
                  <c:v>-2.7142857142857144</c:v>
                </c:pt>
                <c:pt idx="12" formatCode="0.0">
                  <c:v>-0.71428571428571463</c:v>
                </c:pt>
                <c:pt idx="13" formatCode="0.0">
                  <c:v>0</c:v>
                </c:pt>
                <c:pt idx="14" formatCode="0.0">
                  <c:v>-2.8571428571428572</c:v>
                </c:pt>
                <c:pt idx="15" formatCode="0.0">
                  <c:v>-2.8571428571428572</c:v>
                </c:pt>
                <c:pt idx="16" formatCode="0.0">
                  <c:v>0.42857142857142855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90-4F81-B929-55756CFA0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133504"/>
        <c:axId val="255107840"/>
      </c:lineChart>
      <c:catAx>
        <c:axId val="2501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5107840"/>
        <c:crosses val="autoZero"/>
        <c:auto val="1"/>
        <c:lblAlgn val="ctr"/>
        <c:lblOffset val="100"/>
        <c:noMultiLvlLbl val="0"/>
      </c:catAx>
      <c:valAx>
        <c:axId val="25510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133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0.10276</cdr:x>
      <cdr:y>0.36749</cdr:y>
    </cdr:from>
    <cdr:to>
      <cdr:x>0.14626</cdr:x>
      <cdr:y>0.5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B8703BB9-6CD9-4026-8C5A-F1F028FE84A2}"/>
            </a:ext>
          </a:extLst>
        </cdr:cNvPr>
        <cdr:cNvCxnSpPr/>
      </cdr:nvCxnSpPr>
      <cdr:spPr>
        <a:xfrm xmlns:a="http://schemas.openxmlformats.org/drawingml/2006/main" flipH="1">
          <a:off x="469801" y="1008112"/>
          <a:ext cx="198885" cy="3634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0.14175</cdr:x>
      <cdr:y>0.36749</cdr:y>
    </cdr:from>
    <cdr:to>
      <cdr:x>0.189</cdr:x>
      <cdr:y>0.5</cdr:y>
    </cdr:to>
    <cdr:cxnSp macro="">
      <cdr:nvCxnSpPr>
        <cdr:cNvPr id="9" name="Přímá spojnice 8">
          <a:extLst xmlns:a="http://schemas.openxmlformats.org/drawingml/2006/main">
            <a:ext uri="{FF2B5EF4-FFF2-40B4-BE49-F238E27FC236}">
              <a16:creationId xmlns:a16="http://schemas.microsoft.com/office/drawing/2014/main" id="{7541735B-86BF-47FB-99A4-86B8E88D4574}"/>
            </a:ext>
          </a:extLst>
        </cdr:cNvPr>
        <cdr:cNvCxnSpPr/>
      </cdr:nvCxnSpPr>
      <cdr:spPr>
        <a:xfrm xmlns:a="http://schemas.openxmlformats.org/drawingml/2006/main" flipH="1">
          <a:off x="648072" y="1008112"/>
          <a:ext cx="216024" cy="3634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D87974-4DAF-496D-8250-CA898380B1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F3BE0B2-B9FE-4067-866B-7FABDB405C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45557B9-7992-4DE0-8E67-F6499739A1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4FC865C-B4E0-4B76-8D29-BA73CA6B33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391ECF-A4D5-46D6-B859-8CD5B668F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2BAC0AE-A872-457C-8D48-FC812AE96C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442295-6D9E-4879-87D0-4053E9523A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4C64B14-0963-4A0A-9AD1-1CF879F1D8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403964B-24BE-4A56-B4C4-86FFFBE456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C29A264-305F-49F1-89C8-C194AD9365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8335B18-31ED-42DE-B873-32142C636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2CC245-02EC-4E1A-861B-E7817C1E00AA}" type="slidenum">
              <a:rPr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0F4D2291-C0CE-4317-8B5F-3D2E84F7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C31AF8CB-2212-48FE-BFF2-7FE0D35725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CE48A4CF-A395-4288-BCDB-D31F1582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78EB0DCE-4842-4D75-9F43-AA0CC36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F0AF5A7D-BE50-46F7-A086-B1B7DA1605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5CC6E7B-7094-4174-9767-10F71854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3196978F-D388-4652-BC95-F4A343F4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E756F067-E44D-44E7-8C57-E94CEBF5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EB9625F1-F0CA-4AAE-87BC-768562259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5E8BBC24-D3C2-43C2-B35B-ECF333FB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745D8AD5-5E45-4A12-84DA-1C930543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2996289C-9B12-44D9-A644-BF14DD32C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5266B1A6-161C-4655-9C89-626428AF19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 smtClean="0"/>
            </a:lvl1pPr>
          </a:lstStyle>
          <a:p>
            <a:pPr>
              <a:defRPr/>
            </a:pPr>
            <a:fld id="{5D2E982B-7711-4A56-B119-54B929E04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359FD7-1460-482F-B75A-3B4D888E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27515E-3222-41D9-96EB-8E0ED2AAD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5143CB-60FF-459E-81FE-581B27A27F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7B83FAB-3237-42D1-A817-54E9ED814E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218614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2B8CCB5D-2091-4B04-9221-011C568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78C9B49C-161C-4B36-AE53-0CD904763E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1B5D0637-1E6C-4E31-B752-589227E0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A2772F90-3F67-4D83-8EEA-BF6FEF4C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5B924A51-D379-4E59-844C-5F36EF331E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1A63260-2C31-4A56-BDC1-65AFD9E4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C579FE7A-177A-4AA4-8788-2D397659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816938C7-69AC-4CB8-B03F-AF3885F0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447F109B-47B7-44CB-AAD7-67D4140E0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D4ABBC39-8CA0-4332-ACD6-447DD5CB0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32F18B57-BEC6-40B5-BEA9-BE4B0D19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E54BE977-4710-4102-9E80-2437A8CD9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E991AE42-2FAA-4B85-AF8B-E9859DD08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664DDE61-5AF8-4F7B-A8D1-00BD5812DA4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873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E3E7033-A9CC-49ED-9954-EB79AF0F84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8FF9-CD77-4988-BDC6-3D1727BCE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385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1766C02-FB40-4585-A626-8315CD571A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67C1-71F7-47AA-9883-0A4959B83F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47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B22785BE-49A4-4FCA-A320-087FBFB970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2638-AA15-4640-B9F0-B5D71370143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800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5010F177-5FA3-4C23-93F9-F765BA3AB8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9D3F-AD63-4688-B1D2-7A6C243E2E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9269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20AB33-B655-47B3-8253-DB4E86255A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5A3A-AADF-4D1F-B9F2-08D4C1AE7C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763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392CED6-BA74-4826-9678-3CB9F335EB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5009-7E78-40C2-86F8-D6C62A6FCF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6353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8B0C12C-1107-42EF-B73E-9A9729BF03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BBCD-45A1-4DB7-9EE5-080FC1D3333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529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7CC68AB9-2523-491A-974F-B69943D21E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6E19-DEAC-415E-B87F-6AC9E6A31B3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631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A7BCD3B-3534-42DD-9C99-659226BE44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85CA-8F33-42D9-8395-4AB51212D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620A98A-2ED9-485D-AE9D-F2E8068670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748B-E562-4469-B052-205AE8B94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F6F90326-EBB4-4B17-AB40-CCBBEC213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8831-BBF7-40B5-8805-066A9DF38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1948398B-66B2-431A-BAD0-A23D304F34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67F5-08D8-45BE-A692-BA1E7653B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D631093-FF4E-43F6-8CEF-65768FA0DE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3D89-EF05-49CE-ACFF-25B9F3DB9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49CB575-7F9C-402E-B918-8C86436099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2CE6-5003-4062-BCBC-20A3B58B8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1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AA6D6F9-15D2-4399-ACED-57E7C17296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046D-6C5D-40B5-AFEA-71B31270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B3E9416-24A1-4A59-B3A9-614B02C09A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4C65-7E82-463C-98D2-67FC03994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F8AE4E88-F8CD-4151-AB57-7C3CA2B7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8BDB824A-04CA-42C2-BC2F-EC6DC6B2C64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4FB53E7A-D692-4CD1-9EF8-63CCF62A01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3 w 7562"/>
                <a:gd name="T1" fmla="*/ 0 h 1440"/>
                <a:gd name="T2" fmla="*/ 3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3 w 7562"/>
                <a:gd name="T41" fmla="*/ 0 h 1440"/>
                <a:gd name="T42" fmla="*/ 3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3433E66E-E5AE-475C-947C-DCD0934F95D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B4778A35-C7C6-4016-95EF-AD00510EC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E9AA9EED-DD15-4AAF-8DC8-E4A923F5F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DDC4ECB8-D418-49F3-BB40-7926831B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4A05F1F3-EAE0-40E0-871C-125ADC884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42C7627A-5743-4B7B-80D5-2BFB4BF7C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E986DF0C-FC7C-4C5F-A79D-EBFE7710A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C9C6CE05-1502-4649-B0DD-FECBFAEB2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F2FCDE66-1091-41B1-A349-4A38FFD98052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D7BB341F-BE24-4BDB-9E1A-44F0B1DE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912659B6-96C2-4FAE-9E56-A8847893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65B5BBB6-6369-47EF-9253-7275F862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A459DF6E-F121-4CBB-AB28-D97D0930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56" r:id="rId1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8" descr="levy-panel-IBA-se-zavojem">
            <a:extLst>
              <a:ext uri="{FF2B5EF4-FFF2-40B4-BE49-F238E27FC236}">
                <a16:creationId xmlns:a16="http://schemas.microsoft.com/office/drawing/2014/main" id="{E608EBAD-535A-4469-877E-592A276A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3">
            <a:extLst>
              <a:ext uri="{FF2B5EF4-FFF2-40B4-BE49-F238E27FC236}">
                <a16:creationId xmlns:a16="http://schemas.microsoft.com/office/drawing/2014/main" id="{22521D58-3662-4C07-A589-0CA56625A8A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2063" name="Freeform 61">
              <a:extLst>
                <a:ext uri="{FF2B5EF4-FFF2-40B4-BE49-F238E27FC236}">
                  <a16:creationId xmlns:a16="http://schemas.microsoft.com/office/drawing/2014/main" id="{E549F546-AC63-4A01-8C2E-69668943F71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4" name="Freeform 62">
              <a:extLst>
                <a:ext uri="{FF2B5EF4-FFF2-40B4-BE49-F238E27FC236}">
                  <a16:creationId xmlns:a16="http://schemas.microsoft.com/office/drawing/2014/main" id="{AB8255AD-4405-4456-9A25-55CB60D2042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9AAA7D41-BD11-4029-B707-9915BC3514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6CD7B2F3-7FF6-47C7-837B-F762FF4D26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2053" name="Picture 52" descr="logo-IBA-transparent">
            <a:extLst>
              <a:ext uri="{FF2B5EF4-FFF2-40B4-BE49-F238E27FC236}">
                <a16:creationId xmlns:a16="http://schemas.microsoft.com/office/drawing/2014/main" id="{38403D54-0778-41DD-B561-0F61E9D4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6">
            <a:extLst>
              <a:ext uri="{FF2B5EF4-FFF2-40B4-BE49-F238E27FC236}">
                <a16:creationId xmlns:a16="http://schemas.microsoft.com/office/drawing/2014/main" id="{86367968-C9A0-4EAD-93CF-6C512BF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A3BF9ECE-E5A6-48C5-8AE0-B6D1F5A1D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2056" name="Line 60">
            <a:extLst>
              <a:ext uri="{FF2B5EF4-FFF2-40B4-BE49-F238E27FC236}">
                <a16:creationId xmlns:a16="http://schemas.microsoft.com/office/drawing/2014/main" id="{EC528549-74D2-473C-AAE6-DCE067D75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7" name="Line 55">
            <a:extLst>
              <a:ext uri="{FF2B5EF4-FFF2-40B4-BE49-F238E27FC236}">
                <a16:creationId xmlns:a16="http://schemas.microsoft.com/office/drawing/2014/main" id="{6FC84ABB-A1D8-4BA4-9EB7-391A66A7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58" name="Group 69">
            <a:extLst>
              <a:ext uri="{FF2B5EF4-FFF2-40B4-BE49-F238E27FC236}">
                <a16:creationId xmlns:a16="http://schemas.microsoft.com/office/drawing/2014/main" id="{E57D70B0-8D1D-4663-BF6A-7439E6EDAD05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2061" name="Line 65">
              <a:extLst>
                <a:ext uri="{FF2B5EF4-FFF2-40B4-BE49-F238E27FC236}">
                  <a16:creationId xmlns:a16="http://schemas.microsoft.com/office/drawing/2014/main" id="{CC91BD86-ADAF-40EA-B0E9-CE1D9285A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CF1EA0FE-A69A-4F8C-ACA9-06BEA0A8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2059" name="Picture 67" descr="logo-MU">
            <a:extLst>
              <a:ext uri="{FF2B5EF4-FFF2-40B4-BE49-F238E27FC236}">
                <a16:creationId xmlns:a16="http://schemas.microsoft.com/office/drawing/2014/main" id="{63D44881-08BF-4217-8163-043E021F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15FE581C-EFED-4484-9B15-DC02866D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5.w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ircle_cos_sin.gif" TargetMode="Externa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9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3.xml"/><Relationship Id="rId4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767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4E51B-C386-4208-8488-3B8C6EF4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FE08BB2D-EE71-4995-80C1-97E328B21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8436" name="TextovéPole 6">
            <a:extLst>
              <a:ext uri="{FF2B5EF4-FFF2-40B4-BE49-F238E27FC236}">
                <a16:creationId xmlns:a16="http://schemas.microsoft.com/office/drawing/2014/main" id="{A0EA6EC2-BDC6-4DDA-9C36-2119BA30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8437" name="TextovéPole 7">
            <a:extLst>
              <a:ext uri="{FF2B5EF4-FFF2-40B4-BE49-F238E27FC236}">
                <a16:creationId xmlns:a16="http://schemas.microsoft.com/office/drawing/2014/main" id="{30472063-183D-4F83-91FC-AB951531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8438" name="TextovéPole 9">
            <a:extLst>
              <a:ext uri="{FF2B5EF4-FFF2-40B4-BE49-F238E27FC236}">
                <a16:creationId xmlns:a16="http://schemas.microsoft.com/office/drawing/2014/main" id="{900BF439-67D4-4AB1-9FBE-F5F05411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sp>
        <p:nvSpPr>
          <p:cNvPr id="18439" name="TextovéPole 12">
            <a:extLst>
              <a:ext uri="{FF2B5EF4-FFF2-40B4-BE49-F238E27FC236}">
                <a16:creationId xmlns:a16="http://schemas.microsoft.com/office/drawing/2014/main" id="{DD09A81D-5582-48CF-8D0C-A7A5DDAC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8440" name="TextovéPole 13">
            <a:extLst>
              <a:ext uri="{FF2B5EF4-FFF2-40B4-BE49-F238E27FC236}">
                <a16:creationId xmlns:a16="http://schemas.microsoft.com/office/drawing/2014/main" id="{8D6344E1-28C4-4063-B3B4-DCA3D2AC1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52133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počáteční podmínky rovné první hodnotě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x(0) = 10, x(-1)=10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5A841564-5BEE-40FD-B4BC-89056E9694B4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AF1D-5787-4D66-B45B-9D1D6131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7B04D3B-1841-4969-8BC1-4D50155A2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9460" name="TextovéPole 6">
            <a:extLst>
              <a:ext uri="{FF2B5EF4-FFF2-40B4-BE49-F238E27FC236}">
                <a16:creationId xmlns:a16="http://schemas.microsoft.com/office/drawing/2014/main" id="{51AF3A41-B1F4-4EBB-B878-B5CB05C2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9461" name="TextovéPole 7">
            <a:extLst>
              <a:ext uri="{FF2B5EF4-FFF2-40B4-BE49-F238E27FC236}">
                <a16:creationId xmlns:a16="http://schemas.microsoft.com/office/drawing/2014/main" id="{E190B500-BFF7-4BE2-8ADC-1B9E39B81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2" name="TextovéPole 12">
            <a:extLst>
              <a:ext uri="{FF2B5EF4-FFF2-40B4-BE49-F238E27FC236}">
                <a16:creationId xmlns:a16="http://schemas.microsoft.com/office/drawing/2014/main" id="{F7EADEE8-7250-4187-90F1-4B4352DC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9463" name="TextovéPole 15">
            <a:extLst>
              <a:ext uri="{FF2B5EF4-FFF2-40B4-BE49-F238E27FC236}">
                <a16:creationId xmlns:a16="http://schemas.microsoft.com/office/drawing/2014/main" id="{32121883-A8A5-4606-BBF9-58AD5CBA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93900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B5E32096-1BCF-4666-B790-170B234BFAD1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graphicFrame>
        <p:nvGraphicFramePr>
          <p:cNvPr id="21" name="Graf 20">
            <a:extLst>
              <a:ext uri="{FF2B5EF4-FFF2-40B4-BE49-F238E27FC236}">
                <a16:creationId xmlns:a16="http://schemas.microsoft.com/office/drawing/2014/main" id="{99680A33-F6A6-415E-A132-5C3B0B64F781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6" name="TextovéPole 9">
            <a:extLst>
              <a:ext uri="{FF2B5EF4-FFF2-40B4-BE49-F238E27FC236}">
                <a16:creationId xmlns:a16="http://schemas.microsoft.com/office/drawing/2014/main" id="{272C0398-C477-4511-8E44-16FE98A3B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16563"/>
            <a:ext cx="4319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(1/5, 1/5, 1/5, 1/5, 1/5)</a:t>
            </a:r>
            <a:endParaRPr lang="cs-CZ" altLang="cs-CZ" sz="1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6B79A-D92B-4EBC-B78B-0DD2B708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F77E96D5-7979-4BE0-B6A7-146A7B91B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20484" name="TextovéPole 6">
            <a:extLst>
              <a:ext uri="{FF2B5EF4-FFF2-40B4-BE49-F238E27FC236}">
                <a16:creationId xmlns:a16="http://schemas.microsoft.com/office/drawing/2014/main" id="{F2DF7721-6837-4AFB-92FE-DDEA3A70C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20485" name="TextovéPole 7">
            <a:extLst>
              <a:ext uri="{FF2B5EF4-FFF2-40B4-BE49-F238E27FC236}">
                <a16:creationId xmlns:a16="http://schemas.microsoft.com/office/drawing/2014/main" id="{79E6617E-D625-42BF-A0AB-D8627014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TextovéPole 12">
            <a:extLst>
              <a:ext uri="{FF2B5EF4-FFF2-40B4-BE49-F238E27FC236}">
                <a16:creationId xmlns:a16="http://schemas.microsoft.com/office/drawing/2014/main" id="{02A6838C-BB80-44EA-AD88-62B240CA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20487" name="TextovéPole 15">
            <a:extLst>
              <a:ext uri="{FF2B5EF4-FFF2-40B4-BE49-F238E27FC236}">
                <a16:creationId xmlns:a16="http://schemas.microsoft.com/office/drawing/2014/main" id="{F6146A11-79D7-44AE-B69E-4726A099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1985963"/>
            <a:ext cx="7207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8,2 8,4 8,8 9,0 9,8 11,4 10,6 9,0 9,2 10,0 9,2 9,4 10,6 10,4 8,8 8,8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5D83BA7A-007A-4641-89DD-AD986D6C8818}"/>
              </a:ext>
            </a:extLst>
          </p:cNvPr>
          <p:cNvSpPr txBox="1">
            <a:spLocks/>
          </p:cNvSpPr>
          <p:nvPr/>
        </p:nvSpPr>
        <p:spPr bwMode="auto">
          <a:xfrm>
            <a:off x="2200275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5</a:t>
            </a:r>
          </a:p>
        </p:txBody>
      </p:sp>
      <p:sp>
        <p:nvSpPr>
          <p:cNvPr id="20489" name="TextovéPole 17">
            <a:extLst>
              <a:ext uri="{FF2B5EF4-FFF2-40B4-BE49-F238E27FC236}">
                <a16:creationId xmlns:a16="http://schemas.microsoft.com/office/drawing/2014/main" id="{78F2E7F9-C442-4189-901D-AAEEB2CA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2227263"/>
            <a:ext cx="6492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00BE13A8-5F87-4482-A335-93C5FA2307F8}"/>
              </a:ext>
            </a:extLst>
          </p:cNvPr>
          <p:cNvSpPr txBox="1">
            <a:spLocks/>
          </p:cNvSpPr>
          <p:nvPr/>
        </p:nvSpPr>
        <p:spPr bwMode="auto">
          <a:xfrm>
            <a:off x="3059113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768EDC86-1232-4929-97A5-2059DCBAB816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2" name="TextovéPole 11">
            <a:extLst>
              <a:ext uri="{FF2B5EF4-FFF2-40B4-BE49-F238E27FC236}">
                <a16:creationId xmlns:a16="http://schemas.microsoft.com/office/drawing/2014/main" id="{68CD3EA6-ADD1-422F-9485-4D458D86E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08625"/>
            <a:ext cx="475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(1/7, 1/7, 1/7, 1/7, 1/7, 1/7, 1/7)</a:t>
            </a:r>
            <a:endParaRPr lang="cs-CZ" altLang="cs-CZ"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04263-B5B8-4959-8685-4B0DD725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C20520DC-0BA7-4B73-8140-DF71369606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936625" cy="431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21508" name="TextovéPole 6">
            <a:extLst>
              <a:ext uri="{FF2B5EF4-FFF2-40B4-BE49-F238E27FC236}">
                <a16:creationId xmlns:a16="http://schemas.microsoft.com/office/drawing/2014/main" id="{49DCF8D8-86CF-4310-834B-DF99B843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21509" name="TextovéPole 7">
            <a:extLst>
              <a:ext uri="{FF2B5EF4-FFF2-40B4-BE49-F238E27FC236}">
                <a16:creationId xmlns:a16="http://schemas.microsoft.com/office/drawing/2014/main" id="{14BA595D-C15F-42FE-A48B-AB602A81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744663"/>
            <a:ext cx="8524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TextovéPole 12">
            <a:extLst>
              <a:ext uri="{FF2B5EF4-FFF2-40B4-BE49-F238E27FC236}">
                <a16:creationId xmlns:a16="http://schemas.microsoft.com/office/drawing/2014/main" id="{35B13D7F-D3F1-489F-866F-DC7ADE3D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21511" name="TextovéPole 17">
            <a:extLst>
              <a:ext uri="{FF2B5EF4-FFF2-40B4-BE49-F238E27FC236}">
                <a16:creationId xmlns:a16="http://schemas.microsoft.com/office/drawing/2014/main" id="{A4C3B8E7-7D02-4F73-BB4D-D23223E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2227263"/>
            <a:ext cx="64928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9,6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AEBD66AA-3D66-46B7-8FE4-002B8848E603}"/>
              </a:ext>
            </a:extLst>
          </p:cNvPr>
          <p:cNvSpPr txBox="1">
            <a:spLocks/>
          </p:cNvSpPr>
          <p:nvPr/>
        </p:nvSpPr>
        <p:spPr bwMode="auto">
          <a:xfrm>
            <a:off x="2698750" y="1196975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cs-CZ" kern="0" dirty="0">
                <a:latin typeface="+mn-lt"/>
              </a:rPr>
              <a:t>m = 7</a:t>
            </a:r>
          </a:p>
        </p:txBody>
      </p:sp>
      <p:sp>
        <p:nvSpPr>
          <p:cNvPr id="21513" name="TextovéPole 11">
            <a:extLst>
              <a:ext uri="{FF2B5EF4-FFF2-40B4-BE49-F238E27FC236}">
                <a16:creationId xmlns:a16="http://schemas.microsoft.com/office/drawing/2014/main" id="{AE9C5CB0-E88A-4329-8AB8-AB5287F1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5165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a</a:t>
            </a:r>
            <a:r>
              <a:rPr lang="cs-CZ" altLang="cs-CZ" sz="1800"/>
              <a:t> = (1/7, -1/7, -1/7, 1/7, -1/7, -1/7, 1/7)</a:t>
            </a:r>
            <a:endParaRPr lang="cs-CZ" altLang="cs-CZ" sz="1800" b="1"/>
          </a:p>
        </p:txBody>
      </p:sp>
      <p:sp>
        <p:nvSpPr>
          <p:cNvPr id="21514" name="TextovéPole 17">
            <a:extLst>
              <a:ext uri="{FF2B5EF4-FFF2-40B4-BE49-F238E27FC236}">
                <a16:creationId xmlns:a16="http://schemas.microsoft.com/office/drawing/2014/main" id="{F9EE768A-15E2-4095-997D-42CE7F6F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222500"/>
            <a:ext cx="61277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-3,9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-2,9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0,4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91D892AA-F8B3-4B2F-8AAB-A5851A327FEA}"/>
              </a:ext>
            </a:extLst>
          </p:cNvPr>
          <p:cNvGraphicFramePr/>
          <p:nvPr/>
        </p:nvGraphicFramePr>
        <p:xfrm>
          <a:off x="4283968" y="2060848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CF8A6-E348-4CC6-857D-E0835EAA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9649ED27-E1DC-40F1-B981-4BC58A299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22CB7739-EDE3-4EE9-A38C-2FBC19C79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Rovnice" r:id="rId3" imgW="2730500" imgH="431800" progId="Equation.3">
                  <p:embed/>
                </p:oleObj>
              </mc:Choice>
              <mc:Fallback>
                <p:oleObj name="Rovnice" r:id="rId3" imgW="2730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Obrázek 2">
            <a:extLst>
              <a:ext uri="{FF2B5EF4-FFF2-40B4-BE49-F238E27FC236}">
                <a16:creationId xmlns:a16="http://schemas.microsoft.com/office/drawing/2014/main" id="{859DE381-8240-4108-8B28-AC7BEEEE3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7342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56C1D-322C-4352-AF2F-4CBE9A79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FF68D6D7-38EF-43DA-BEE0-741623D6A2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23556" name="Object 2">
            <a:extLst>
              <a:ext uri="{FF2B5EF4-FFF2-40B4-BE49-F238E27FC236}">
                <a16:creationId xmlns:a16="http://schemas.microsoft.com/office/drawing/2014/main" id="{A525D46F-6506-49CC-AAA9-B1D03A45C0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Rovnice" r:id="rId3" imgW="2730500" imgH="431800" progId="Equation.3">
                  <p:embed/>
                </p:oleObj>
              </mc:Choice>
              <mc:Fallback>
                <p:oleObj name="Rovnice" r:id="rId3" imgW="2730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Obrázek 3">
            <a:extLst>
              <a:ext uri="{FF2B5EF4-FFF2-40B4-BE49-F238E27FC236}">
                <a16:creationId xmlns:a16="http://schemas.microsoft.com/office/drawing/2014/main" id="{B970DE97-3CC8-4E24-BD73-44590CC5A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267075"/>
            <a:ext cx="45624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8B810-C1F2-41E5-8754-97A7D8A5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ZPŮSOB VÝPOČTU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459F989-29A3-481C-9713-1DE872797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uvažujme třeba kauzální výpočet (tj. pouze ze zpožděných známých hodnot):</a:t>
            </a:r>
          </a:p>
          <a:p>
            <a:pPr>
              <a:spcBef>
                <a:spcPts val="2000"/>
              </a:spcBef>
              <a:buFont typeface="Wingdings" panose="05000000000000000000" pitchFamily="2" charset="2"/>
              <a:buNone/>
            </a:pPr>
            <a:r>
              <a:rPr lang="cs-CZ" altLang="cs-CZ"/>
              <a:t>1.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2.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rekurze</a:t>
            </a:r>
            <a:r>
              <a:rPr lang="cs-CZ" altLang="cs-CZ" sz="1800"/>
              <a:t> – používá staré hodnoty výstupních vzorků</a:t>
            </a:r>
          </a:p>
        </p:txBody>
      </p:sp>
      <p:graphicFrame>
        <p:nvGraphicFramePr>
          <p:cNvPr id="24580" name="Object 2">
            <a:extLst>
              <a:ext uri="{FF2B5EF4-FFF2-40B4-BE49-F238E27FC236}">
                <a16:creationId xmlns:a16="http://schemas.microsoft.com/office/drawing/2014/main" id="{C7E80792-C89E-4290-8B09-DEB2BBF56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2151063"/>
          <a:ext cx="59166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Rovnice" r:id="rId3" imgW="2730500" imgH="431800" progId="Equation.3">
                  <p:embed/>
                </p:oleObj>
              </mc:Choice>
              <mc:Fallback>
                <p:oleObj name="Rovnice" r:id="rId3" imgW="2730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151063"/>
                        <a:ext cx="59166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01BFDF5F-05B0-4F4A-B1F7-4263E3ACC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788" y="3413125"/>
          <a:ext cx="62245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Rovnice" r:id="rId5" imgW="2870200" imgH="393700" progId="Equation.3">
                  <p:embed/>
                </p:oleObj>
              </mc:Choice>
              <mc:Fallback>
                <p:oleObj name="Rovnice" r:id="rId5" imgW="28702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413125"/>
                        <a:ext cx="622458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2">
            <a:extLst>
              <a:ext uri="{FF2B5EF4-FFF2-40B4-BE49-F238E27FC236}">
                <a16:creationId xmlns:a16="http://schemas.microsoft.com/office/drawing/2014/main" id="{FC05D39F-308C-49CB-A2A0-016C27D4E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0513" y="5229225"/>
          <a:ext cx="47656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Rovnice" r:id="rId7" imgW="2197100" imgH="444500" progId="Equation.3">
                  <p:embed/>
                </p:oleObj>
              </mc:Choice>
              <mc:Fallback>
                <p:oleObj name="Rovnice" r:id="rId7" imgW="21971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5229225"/>
                        <a:ext cx="4765675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6CE72-E43F-4F3B-87EF-9764F23E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nové pojmy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00A2F002-C2F3-4534-845E-BA8A0C1CC3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koeficienty odpovídající žádanému průběhu časové řady (model);</a:t>
            </a:r>
          </a:p>
          <a:p>
            <a:r>
              <a:rPr lang="cs-CZ" altLang="cs-CZ"/>
              <a:t>přechodný děj (odezva na počáteční podmínky);</a:t>
            </a:r>
          </a:p>
          <a:p>
            <a:r>
              <a:rPr lang="cs-CZ" altLang="cs-CZ"/>
              <a:t>kauzalita;</a:t>
            </a:r>
          </a:p>
          <a:p>
            <a:r>
              <a:rPr lang="cs-CZ" altLang="cs-CZ"/>
              <a:t>rekurze.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C1AB0C4C-D8A9-4E0B-8FEA-EC1AB6753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r>
              <a:rPr lang="cs-CZ" altLang="cs-CZ" sz="4000"/>
              <a:t>IV.  ANALÝZA ČASOVÝCH ŘAD</a:t>
            </a:r>
            <a:br>
              <a:rPr lang="cs-CZ" altLang="cs-CZ" sz="4000"/>
            </a:br>
            <a:r>
              <a:rPr lang="cs-CZ" altLang="cs-CZ" sz="2800"/>
              <a:t>ZÁKLADNÍ POJMY</a:t>
            </a:r>
            <a:endParaRPr lang="cs-CZ" altLang="cs-CZ" sz="40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CF329C00-9C1B-4A68-9A5A-5859D8C72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abychom mohli úspěšně řešit praktické problémy (analýza, syntéza), potřebujeme reálné veličiny vyjádřit </a:t>
            </a:r>
            <a:r>
              <a:rPr lang="cs-CZ" altLang="cs-CZ">
                <a:solidFill>
                  <a:srgbClr val="C00000"/>
                </a:solidFill>
              </a:rPr>
              <a:t>matematicky jejich </a:t>
            </a:r>
            <a:r>
              <a:rPr lang="cs-CZ" altLang="cs-CZ"/>
              <a:t>(abstraktními) </a:t>
            </a:r>
            <a:r>
              <a:rPr lang="cs-CZ" altLang="cs-CZ" b="1">
                <a:solidFill>
                  <a:srgbClr val="C00000"/>
                </a:solidFill>
              </a:rPr>
              <a:t>modely</a:t>
            </a:r>
            <a:r>
              <a:rPr lang="cs-CZ" altLang="cs-CZ"/>
              <a:t>;</a:t>
            </a:r>
          </a:p>
          <a:p>
            <a:r>
              <a:rPr lang="cs-CZ" altLang="cs-CZ"/>
              <a:t>model veličiny by měl splňovat dva základní požadavky: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výstižnost, přesnost;</a:t>
            </a:r>
          </a:p>
          <a:p>
            <a:pPr lvl="1"/>
            <a:r>
              <a:rPr lang="cs-CZ" altLang="cs-CZ">
                <a:cs typeface="Arial" panose="020B0604020202020204" pitchFamily="34" charset="0"/>
              </a:rPr>
              <a:t>jednoduchost, snadná manipulace;</a:t>
            </a: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252147AB-EEAC-4306-8314-EBA93AA02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err="1"/>
              <a:t>veličiny</a:t>
            </a:r>
            <a:r>
              <a:rPr lang="cs-CZ" sz="3200" dirty="0">
                <a:sym typeface="Wingdings"/>
              </a:rPr>
              <a:t> </a:t>
            </a:r>
            <a:r>
              <a:rPr lang="cs-CZ" sz="3200" dirty="0"/>
              <a:t>matematické modely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8CC982BD-C91E-4746-B169-E360FC0B6E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r>
              <a:rPr lang="cs-CZ" altLang="cs-CZ" sz="4000"/>
              <a:t>III.  ČASOVÉ ŘADY </a:t>
            </a:r>
            <a:br>
              <a:rPr lang="cs-CZ" altLang="cs-CZ" sz="4000"/>
            </a:br>
            <a:r>
              <a:rPr lang="cs-CZ" altLang="cs-CZ" sz="2800" b="0"/>
              <a:t>PŘÍKLAD TAK TROCHU NA VYSVĚTLENOU</a:t>
            </a:r>
            <a:endParaRPr lang="cs-CZ" altLang="cs-CZ" sz="40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F997087F-850B-4D35-91EC-E29691329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Klasifikace veličin</a:t>
            </a:r>
            <a:br>
              <a:rPr lang="cs-CZ" sz="3200" dirty="0"/>
            </a:br>
            <a:r>
              <a:rPr lang="cs-CZ" sz="2000" dirty="0"/>
              <a:t>(a Jejich matematických modelů)</a:t>
            </a:r>
            <a:endParaRPr lang="cs-CZ" sz="3200" dirty="0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F18DF1-E86F-4951-BE62-7D57B7CED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lphaUcParenR"/>
              <a:defRPr/>
            </a:pPr>
            <a:r>
              <a:rPr lang="cs-CZ" dirty="0"/>
              <a:t>spojité a diskrétní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reálné a komplexní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deterministické a nedeterministické (náhodné?)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periodické a neperiodické</a:t>
            </a:r>
          </a:p>
          <a:p>
            <a:pPr marL="457200" indent="-457200" eaLnBrk="1" hangingPunct="1">
              <a:buFont typeface="Wingdings" panose="05000000000000000000" pitchFamily="2" charset="2"/>
              <a:buAutoNum type="alphaUcParenR" startAt="2"/>
              <a:defRPr/>
            </a:pPr>
            <a:r>
              <a:rPr lang="cs-CZ" dirty="0"/>
              <a:t>sudé a liché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EF442924-485B-4546-B755-543708E0D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895C741-1B54-4D85-973E-6354785EC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/>
            <a:r>
              <a:rPr lang="cs-CZ" altLang="cs-CZ" b="1"/>
              <a:t>Spojitá veličina</a:t>
            </a:r>
            <a:r>
              <a:rPr lang="cs-CZ" altLang="cs-CZ"/>
              <a:t>(přesněji </a:t>
            </a:r>
            <a:r>
              <a:rPr lang="cs-CZ" altLang="cs-CZ" b="1"/>
              <a:t>veličina se spojitým časem</a:t>
            </a:r>
            <a:r>
              <a:rPr lang="cs-CZ" altLang="cs-CZ"/>
              <a:t>) </a:t>
            </a:r>
            <a:r>
              <a:rPr lang="en-US" altLang="cs-CZ"/>
              <a:t>je </a:t>
            </a:r>
            <a:r>
              <a:rPr lang="cs-CZ" altLang="cs-CZ"/>
              <a:t>taková veličina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), kde čas </a:t>
            </a:r>
            <a:r>
              <a:rPr lang="cs-CZ" altLang="cs-CZ" i="1"/>
              <a:t>t</a:t>
            </a:r>
            <a:r>
              <a:rPr lang="cs-CZ" altLang="cs-CZ"/>
              <a:t> je spojitá proměnná.</a:t>
            </a:r>
          </a:p>
          <a:p>
            <a:pPr eaLnBrk="1" hangingPunct="1"/>
            <a:r>
              <a:rPr lang="cs-CZ" altLang="cs-CZ" b="1"/>
              <a:t>Diskrétní</a:t>
            </a:r>
            <a:r>
              <a:rPr lang="en-US" altLang="cs-CZ" b="1"/>
              <a:t> </a:t>
            </a:r>
            <a:r>
              <a:rPr lang="cs-CZ" altLang="cs-CZ" b="1"/>
              <a:t>veličina</a:t>
            </a:r>
            <a:r>
              <a:rPr lang="en-US" altLang="cs-CZ"/>
              <a:t> </a:t>
            </a:r>
            <a:r>
              <a:rPr lang="cs-CZ" altLang="cs-CZ"/>
              <a:t>(přesněji </a:t>
            </a:r>
            <a:r>
              <a:rPr lang="cs-CZ" altLang="cs-CZ" b="1"/>
              <a:t>veličina s diskrétním časem</a:t>
            </a:r>
            <a:r>
              <a:rPr lang="cs-CZ" altLang="cs-CZ"/>
              <a:t>)</a:t>
            </a:r>
            <a:r>
              <a:rPr lang="en-US" altLang="cs-CZ"/>
              <a:t> je </a:t>
            </a:r>
            <a:r>
              <a:rPr lang="cs-CZ" altLang="cs-CZ"/>
              <a:t>taková veličina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), kde čas </a:t>
            </a:r>
            <a:r>
              <a:rPr lang="cs-CZ" altLang="cs-CZ" i="1"/>
              <a:t>t</a:t>
            </a:r>
            <a:r>
              <a:rPr lang="cs-CZ" altLang="cs-CZ"/>
              <a:t> je definován v diskrétních časových okamžicích. Diskrétní veličinu proto často zapisujeme jako </a:t>
            </a:r>
            <a:r>
              <a:rPr lang="cs-CZ" altLang="cs-CZ" b="1"/>
              <a:t>posloupnost</a:t>
            </a:r>
            <a:r>
              <a:rPr lang="cs-CZ" altLang="cs-CZ"/>
              <a:t> </a:t>
            </a:r>
            <a:r>
              <a:rPr lang="en-US" altLang="cs-CZ"/>
              <a:t>{</a:t>
            </a:r>
            <a:r>
              <a:rPr lang="cs-CZ" altLang="cs-CZ" i="1"/>
              <a:t>x</a:t>
            </a:r>
            <a:r>
              <a:rPr lang="cs-CZ" altLang="cs-CZ" i="1" baseline="-25000"/>
              <a:t>n</a:t>
            </a:r>
            <a:r>
              <a:rPr lang="en-US" altLang="cs-CZ"/>
              <a:t>}, </a:t>
            </a:r>
            <a:r>
              <a:rPr lang="cs-CZ" altLang="cs-CZ"/>
              <a:t>kde </a:t>
            </a:r>
            <a:r>
              <a:rPr lang="cs-CZ" altLang="cs-CZ" i="1"/>
              <a:t>n</a:t>
            </a:r>
            <a:r>
              <a:rPr lang="cs-CZ" altLang="cs-CZ"/>
              <a:t> je celé číslo, resp. x(nT).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7C65BD7-9E75-4FAE-9963-38CADED68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6E0528C-E897-4570-AAE5-5091766D8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</a:t>
            </a:r>
          </a:p>
        </p:txBody>
      </p:sp>
      <p:pic>
        <p:nvPicPr>
          <p:cNvPr id="30724" name="Picture 4" descr="1-1b">
            <a:extLst>
              <a:ext uri="{FF2B5EF4-FFF2-40B4-BE49-F238E27FC236}">
                <a16:creationId xmlns:a16="http://schemas.microsoft.com/office/drawing/2014/main" id="{AA915F0C-C216-48DA-A202-E9D14A126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-1a">
            <a:extLst>
              <a:ext uri="{FF2B5EF4-FFF2-40B4-BE49-F238E27FC236}">
                <a16:creationId xmlns:a16="http://schemas.microsoft.com/office/drawing/2014/main" id="{E816E01A-046E-44D7-9764-049D5904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65C6F-DEBC-4D4A-8AC9-E36DB920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endParaRPr lang="cs-CZ" sz="1200" b="1" dirty="0">
              <a:solidFill>
                <a:srgbClr val="002060"/>
              </a:solidFill>
            </a:endParaRPr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/>
              <a:t>kvantitativní:</a:t>
            </a:r>
          </a:p>
          <a:p>
            <a:pPr marL="755650" lvl="1" indent="-355600">
              <a:defRPr/>
            </a:pPr>
            <a:r>
              <a:rPr lang="cs-CZ" sz="1600" dirty="0"/>
              <a:t>spojitá;</a:t>
            </a:r>
          </a:p>
          <a:p>
            <a:pPr marL="755650" lvl="1" indent="-355600">
              <a:defRPr/>
            </a:pPr>
            <a:r>
              <a:rPr lang="cs-CZ" sz="1600" dirty="0"/>
              <a:t>diskrétní;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D40AE3-3EBE-4850-B622-32A9940EC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D90E35-04B2-4EDB-8C94-9B58A2B7C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>
                <a:solidFill>
                  <a:srgbClr val="C00000"/>
                </a:solidFill>
              </a:rPr>
              <a:t>kvantitativní</a:t>
            </a:r>
            <a:r>
              <a:rPr lang="cs-CZ" sz="2000" dirty="0"/>
              <a:t>:</a:t>
            </a:r>
          </a:p>
          <a:p>
            <a:pPr marL="755650" lvl="1" indent="-355600">
              <a:defRPr/>
            </a:pPr>
            <a:r>
              <a:rPr lang="cs-CZ" sz="1600" dirty="0"/>
              <a:t>spojitá 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diskrétní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A98400-21B8-42D9-9191-DEF3678ED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C8BC48-CFAF-4401-846F-6AB7EB13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93663" indent="-93663"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/>
              <a:t>. Spojitá vs. nespojitá funkce. Zde se myslí ve smyslu </a:t>
            </a:r>
            <a:r>
              <a:rPr lang="cs-CZ" sz="1800" dirty="0">
                <a:solidFill>
                  <a:srgbClr val="FF0000"/>
                </a:solidFill>
              </a:rPr>
              <a:t>hodnot</a:t>
            </a:r>
            <a:r>
              <a:rPr lang="cs-CZ" sz="1800" dirty="0"/>
              <a:t> funkce nikoliv času. V tomto smyslu reálná nespojitá veličina (signál) v praxi neexistuje (vždy konečná délka přechodu). Příklad: obdélníkový signál</a:t>
            </a:r>
          </a:p>
          <a:p>
            <a:pPr marL="93663" indent="-93663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93663" indent="-93663" algn="ctr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Typy dat </a:t>
            </a:r>
            <a:r>
              <a:rPr lang="cs-CZ" sz="2400" dirty="0"/>
              <a:t>(Biostatistika, str.12):</a:t>
            </a:r>
          </a:p>
          <a:p>
            <a:pPr marL="355600" indent="-355600">
              <a:defRPr/>
            </a:pPr>
            <a:r>
              <a:rPr lang="cs-CZ" sz="2000" dirty="0"/>
              <a:t>kvalitativní:</a:t>
            </a:r>
          </a:p>
          <a:p>
            <a:pPr marL="755650" lvl="1" indent="-355600">
              <a:defRPr/>
            </a:pPr>
            <a:r>
              <a:rPr lang="cs-CZ" sz="1600" dirty="0"/>
              <a:t>nominální – kategorie nelze seřadit;</a:t>
            </a:r>
          </a:p>
          <a:p>
            <a:pPr marL="755650" lvl="1" indent="-355600">
              <a:defRPr/>
            </a:pPr>
            <a:r>
              <a:rPr lang="cs-CZ" sz="1600" dirty="0"/>
              <a:t>ordinální – kategorie je možné seřadit;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binární</a:t>
            </a:r>
          </a:p>
          <a:p>
            <a:pPr marL="355600" indent="-355600">
              <a:defRPr/>
            </a:pPr>
            <a:r>
              <a:rPr lang="cs-CZ" sz="2000" dirty="0">
                <a:solidFill>
                  <a:srgbClr val="C00000"/>
                </a:solidFill>
              </a:rPr>
              <a:t>kvantitativní</a:t>
            </a:r>
            <a:r>
              <a:rPr lang="cs-CZ" sz="2000" dirty="0"/>
              <a:t>:</a:t>
            </a:r>
          </a:p>
          <a:p>
            <a:pPr marL="755650" lvl="1" indent="-355600">
              <a:defRPr/>
            </a:pPr>
            <a:r>
              <a:rPr lang="cs-CZ" sz="1600" dirty="0"/>
              <a:t>spojitá </a:t>
            </a:r>
          </a:p>
          <a:p>
            <a:pPr marL="755650" lvl="1" indent="-355600">
              <a:defRPr/>
            </a:pPr>
            <a:r>
              <a:rPr lang="cs-CZ" sz="1600" dirty="0">
                <a:solidFill>
                  <a:srgbClr val="C00000"/>
                </a:solidFill>
              </a:rPr>
              <a:t>diskrétní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           Délka dat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budeme se zabývat posloupnostmi od desítek vzorků</a:t>
            </a:r>
          </a:p>
          <a:p>
            <a:pPr marL="755650" lvl="1" indent="-355600"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cs-CZ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292C83-531B-46CE-9DCD-0B4A90C15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C40F14FA-7139-4F6C-ABE9-978F6D228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8E0D43C-F0B9-4CA8-A990-E8CE572D7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altLang="cs-CZ"/>
              <a:t>U diskrétní veličiny není její hodnota mezi jednotlivými diskrétními časovými okamžiky definována.</a:t>
            </a:r>
          </a:p>
          <a:p>
            <a:pPr eaLnBrk="1" hangingPunct="1"/>
            <a:r>
              <a:rPr lang="cs-CZ" altLang="cs-CZ"/>
              <a:t>Diskrétní veličinu lze také získat </a:t>
            </a:r>
            <a:r>
              <a:rPr lang="cs-CZ" altLang="cs-CZ" b="1"/>
              <a:t>vzorkováním</a:t>
            </a:r>
            <a:r>
              <a:rPr lang="cs-CZ" altLang="cs-CZ"/>
              <a:t> spojité veličiny: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 i="1" baseline="-25000"/>
              <a:t>0</a:t>
            </a:r>
            <a:r>
              <a:rPr lang="cs-CZ" altLang="cs-CZ"/>
              <a:t>),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 i="1" baseline="-25000"/>
              <a:t>1</a:t>
            </a:r>
            <a:r>
              <a:rPr lang="cs-CZ" altLang="cs-CZ"/>
              <a:t>),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 i="1" baseline="-25000"/>
              <a:t>2</a:t>
            </a:r>
            <a:r>
              <a:rPr lang="cs-CZ" altLang="cs-CZ"/>
              <a:t>), ..., </a:t>
            </a:r>
            <a:r>
              <a:rPr lang="cs-CZ" altLang="cs-CZ" i="1"/>
              <a:t>x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 i="1" baseline="-25000"/>
              <a:t>n</a:t>
            </a:r>
            <a:r>
              <a:rPr lang="cs-CZ" altLang="cs-CZ"/>
              <a:t>), ... (též značení </a:t>
            </a:r>
            <a:r>
              <a:rPr lang="cs-CZ" altLang="cs-CZ" i="1"/>
              <a:t>x</a:t>
            </a:r>
            <a:r>
              <a:rPr lang="cs-CZ" altLang="cs-CZ" i="1" baseline="-25000"/>
              <a:t>0</a:t>
            </a:r>
            <a:r>
              <a:rPr lang="cs-CZ" altLang="cs-CZ"/>
              <a:t>, </a:t>
            </a:r>
            <a:r>
              <a:rPr lang="cs-CZ" altLang="cs-CZ" i="1"/>
              <a:t>x</a:t>
            </a:r>
            <a:r>
              <a:rPr lang="cs-CZ" altLang="cs-CZ" i="1" baseline="-25000"/>
              <a:t>1</a:t>
            </a:r>
            <a:r>
              <a:rPr lang="cs-CZ" altLang="cs-CZ"/>
              <a:t>, </a:t>
            </a:r>
            <a:r>
              <a:rPr lang="cs-CZ" altLang="cs-CZ" i="1"/>
              <a:t>x</a:t>
            </a:r>
            <a:r>
              <a:rPr lang="cs-CZ" altLang="cs-CZ" i="1" baseline="-25000"/>
              <a:t>2</a:t>
            </a:r>
            <a:r>
              <a:rPr lang="cs-CZ" altLang="cs-CZ"/>
              <a:t>, ..., </a:t>
            </a:r>
            <a:r>
              <a:rPr lang="cs-CZ" altLang="cs-CZ" i="1"/>
              <a:t>x</a:t>
            </a:r>
            <a:r>
              <a:rPr lang="cs-CZ" altLang="cs-CZ" i="1" baseline="-25000"/>
              <a:t>n</a:t>
            </a:r>
            <a:r>
              <a:rPr lang="cs-CZ" altLang="cs-CZ"/>
              <a:t>, ...). Hodnoty </a:t>
            </a:r>
            <a:r>
              <a:rPr lang="cs-CZ" altLang="cs-CZ" i="1"/>
              <a:t>x</a:t>
            </a:r>
            <a:r>
              <a:rPr lang="cs-CZ" altLang="cs-CZ" i="1" baseline="-25000"/>
              <a:t>i </a:t>
            </a:r>
            <a:r>
              <a:rPr lang="cs-CZ" altLang="cs-CZ"/>
              <a:t>= </a:t>
            </a:r>
            <a:r>
              <a:rPr lang="cs-CZ" altLang="cs-CZ" i="1"/>
              <a:t>x</a:t>
            </a:r>
            <a:r>
              <a:rPr lang="cs-CZ" altLang="cs-CZ" i="1" baseline="-25000"/>
              <a:t>i</a:t>
            </a:r>
            <a:r>
              <a:rPr lang="cs-CZ" altLang="cs-CZ"/>
              <a:t>(</a:t>
            </a:r>
            <a:r>
              <a:rPr lang="cs-CZ" altLang="cs-CZ" i="1"/>
              <a:t>t</a:t>
            </a:r>
            <a:r>
              <a:rPr lang="cs-CZ" altLang="cs-CZ"/>
              <a:t>) se nazývají </a:t>
            </a:r>
            <a:r>
              <a:rPr lang="cs-CZ" altLang="cs-CZ" b="1"/>
              <a:t>vzorky</a:t>
            </a:r>
            <a:r>
              <a:rPr lang="cs-CZ" altLang="cs-CZ"/>
              <a:t>.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9DDE4B60-8F9C-4857-ADF6-2E6996416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EFA8D1A4-8DE8-4B42-B052-EA44BE976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E0CCCE65-75AE-4362-8830-ECB86860D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65ACC898-43B7-44D4-8055-1F7801CB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9DC4CBBE-081E-499C-80EE-7B3C7561D6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4825" name="Object 9">
            <a:extLst>
              <a:ext uri="{FF2B5EF4-FFF2-40B4-BE49-F238E27FC236}">
                <a16:creationId xmlns:a16="http://schemas.microsoft.com/office/drawing/2014/main" id="{B2310604-051C-46F6-8349-C68051EB3D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Rovnice" r:id="rId3" imgW="279279" imgH="203112" progId="Equation.3">
                  <p:embed/>
                </p:oleObj>
              </mc:Choice>
              <mc:Fallback>
                <p:oleObj name="Rovnice" r:id="rId3" imgW="279279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857875"/>
                        <a:ext cx="5572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>
            <a:extLst>
              <a:ext uri="{FF2B5EF4-FFF2-40B4-BE49-F238E27FC236}">
                <a16:creationId xmlns:a16="http://schemas.microsoft.com/office/drawing/2014/main" id="{1E4194ED-674B-4659-901C-233979BC3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Rovnice" r:id="rId5" imgW="177569" imgH="215619" progId="Equation.3">
                  <p:embed/>
                </p:oleObj>
              </mc:Choice>
              <mc:Fallback>
                <p:oleObj name="Rovnice" r:id="rId5" imgW="177569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5857875"/>
                        <a:ext cx="3556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1">
            <a:extLst>
              <a:ext uri="{FF2B5EF4-FFF2-40B4-BE49-F238E27FC236}">
                <a16:creationId xmlns:a16="http://schemas.microsoft.com/office/drawing/2014/main" id="{14ABCD6D-FCE1-4682-9F29-1EC8957DC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271D4F44-37CE-4B49-B5B1-B27E0689E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A) </a:t>
            </a:r>
            <a:r>
              <a:rPr lang="cs-CZ" sz="2800" dirty="0"/>
              <a:t>Spojité a diskrétní veličiny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4716741-F593-4D68-AAAB-284B12010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232275"/>
            <a:ext cx="8229600" cy="1357313"/>
          </a:xfrm>
        </p:spPr>
        <p:txBody>
          <a:bodyPr/>
          <a:lstStyle/>
          <a:p>
            <a:pPr lvl="1" eaLnBrk="1" hangingPunct="1"/>
            <a:r>
              <a:rPr lang="cs-CZ" altLang="en-US">
                <a:cs typeface="Arial" panose="020B0604020202020204" pitchFamily="34" charset="0"/>
              </a:rPr>
              <a:t>funkčním předpisem (modelem), např.</a:t>
            </a:r>
          </a:p>
          <a:p>
            <a:pPr lvl="1" eaLnBrk="1" hangingPunct="1"/>
            <a:endParaRPr lang="cs-CZ" altLang="cs-CZ">
              <a:cs typeface="Arial" panose="020B0604020202020204" pitchFamily="34" charset="0"/>
            </a:endParaRP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86E4FE0A-7013-4D0D-BF9A-67BEA0F71C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4752975"/>
          <a:ext cx="2792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Rovnice" r:id="rId3" imgW="1397000" imgH="482600" progId="Equation.3">
                  <p:embed/>
                </p:oleObj>
              </mc:Choice>
              <mc:Fallback>
                <p:oleObj name="Rovnice" r:id="rId3" imgW="13970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752975"/>
                        <a:ext cx="27924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C545F5B5-C65D-4E65-9BE7-15740959D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2432050"/>
          <a:ext cx="71532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Rovnice" r:id="rId5" imgW="3302000" imgH="215900" progId="Equation.3">
                  <p:embed/>
                </p:oleObj>
              </mc:Choice>
              <mc:Fallback>
                <p:oleObj name="Rovnice" r:id="rId5" imgW="33020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32050"/>
                        <a:ext cx="71532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8">
            <a:extLst>
              <a:ext uri="{FF2B5EF4-FFF2-40B4-BE49-F238E27FC236}">
                <a16:creationId xmlns:a16="http://schemas.microsoft.com/office/drawing/2014/main" id="{A1388F54-2DDC-42C8-BEC0-1341FCBE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887663"/>
            <a:ext cx="82296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  <a:r>
              <a:rPr lang="cs-CZ" altLang="cs-CZ"/>
              <a:t>(zde se implicitně předpokládá, že pořadí prvků je číslováno od nuly a pro záporné indexy n jsou hodnoty nulové)</a:t>
            </a:r>
            <a:endParaRPr lang="cs-CZ" altLang="cs-CZ" sz="2000"/>
          </a:p>
        </p:txBody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53AFCF7B-15F7-4884-81EB-40A9A2A47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en-US"/>
              <a:t>diskrétní veličinu můžeme zapsat</a:t>
            </a:r>
          </a:p>
          <a:p>
            <a:pPr lvl="1" eaLnBrk="1" hangingPunct="1"/>
            <a:r>
              <a:rPr lang="cs-CZ" altLang="cs-CZ"/>
              <a:t>explicitně seznamem hodnot, např.</a:t>
            </a:r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F659DC17-8998-41D0-8DBE-81EBF1995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/>
              <a:t>B) Reálné a komplexní veličiny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4B5C735-EC69-4130-8632-25ADAC94D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303712"/>
          </a:xfrm>
        </p:spPr>
        <p:txBody>
          <a:bodyPr/>
          <a:lstStyle/>
          <a:p>
            <a:pPr eaLnBrk="1" hangingPunct="1"/>
            <a:r>
              <a:rPr lang="cs-CZ" altLang="cs-CZ" b="1"/>
              <a:t>Reálná veličina (model) </a:t>
            </a:r>
            <a:r>
              <a:rPr lang="cs-CZ" altLang="cs-CZ"/>
              <a:t>je taková, která nabývá reálných hodnot. (V praxi skutečně měřitelný.)</a:t>
            </a:r>
          </a:p>
          <a:p>
            <a:pPr eaLnBrk="1" hangingPunct="1"/>
            <a:r>
              <a:rPr lang="cs-CZ" altLang="cs-CZ" b="1"/>
              <a:t>Komplexní veličina (model) </a:t>
            </a:r>
            <a:r>
              <a:rPr lang="cs-CZ" altLang="cs-CZ"/>
              <a:t>je taková, která nabývá komplexních hodnot. (Hypotetická, v praxi neměřitelná.)</a:t>
            </a:r>
          </a:p>
          <a:p>
            <a:pPr algn="ctr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400"/>
              <a:t>x(t) = x</a:t>
            </a:r>
            <a:r>
              <a:rPr lang="cs-CZ" altLang="cs-CZ" sz="2400" baseline="-25000"/>
              <a:t>1</a:t>
            </a:r>
            <a:r>
              <a:rPr lang="cs-CZ" altLang="cs-CZ" sz="2400"/>
              <a:t>(t)+</a:t>
            </a:r>
            <a:r>
              <a:rPr lang="cs-CZ" altLang="cs-CZ" sz="2400">
                <a:solidFill>
                  <a:srgbClr val="FF0000"/>
                </a:solidFill>
              </a:rPr>
              <a:t>i</a:t>
            </a:r>
            <a:r>
              <a:rPr lang="cs-CZ" altLang="cs-CZ" sz="2400"/>
              <a:t>x</a:t>
            </a:r>
            <a:r>
              <a:rPr lang="cs-CZ" altLang="cs-CZ" sz="2400" baseline="-25000"/>
              <a:t>2</a:t>
            </a:r>
            <a:r>
              <a:rPr lang="cs-CZ" altLang="cs-CZ" sz="2400"/>
              <a:t>(t), resp. x(t) = x</a:t>
            </a:r>
            <a:r>
              <a:rPr lang="cs-CZ" altLang="cs-CZ" sz="2400" baseline="-25000"/>
              <a:t>1</a:t>
            </a:r>
            <a:r>
              <a:rPr lang="cs-CZ" altLang="cs-CZ" sz="2400"/>
              <a:t>(t)+</a:t>
            </a:r>
            <a:r>
              <a:rPr lang="cs-CZ" altLang="cs-CZ" sz="2400">
                <a:solidFill>
                  <a:srgbClr val="FF0000"/>
                </a:solidFill>
              </a:rPr>
              <a:t>j</a:t>
            </a:r>
            <a:r>
              <a:rPr lang="cs-CZ" altLang="cs-CZ" sz="2400"/>
              <a:t>x</a:t>
            </a:r>
            <a:r>
              <a:rPr lang="cs-CZ" altLang="cs-CZ" sz="2400" baseline="-25000"/>
              <a:t>2</a:t>
            </a:r>
            <a:r>
              <a:rPr lang="cs-CZ" altLang="cs-CZ" sz="2400"/>
              <a:t>(t) 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F191D494-593A-49DC-9BEA-148F82E8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cs-CZ" altLang="cs-CZ" sz="2400"/>
              <a:t>Čas </a:t>
            </a:r>
            <a:r>
              <a:rPr lang="cs-CZ" altLang="cs-CZ" sz="2400" i="1"/>
              <a:t>t</a:t>
            </a:r>
            <a:r>
              <a:rPr lang="cs-CZ" altLang="cs-CZ" sz="2400"/>
              <a:t> je spojitý nebo diskrétní.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8F86C9A5-896B-4A5E-86AA-C3E6B247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nedeterministické (náhodné ) veličiny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570CCC1-C2A9-41E3-9050-6933FBFA3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14438"/>
            <a:ext cx="8189912" cy="1566862"/>
          </a:xfrm>
        </p:spPr>
        <p:txBody>
          <a:bodyPr/>
          <a:lstStyle/>
          <a:p>
            <a:pPr eaLnBrk="1" hangingPunct="1"/>
            <a:r>
              <a:rPr lang="cs-CZ" altLang="cs-CZ" sz="2400" b="1"/>
              <a:t>Deterministická veličina </a:t>
            </a:r>
            <a:r>
              <a:rPr lang="cs-CZ" altLang="cs-CZ" sz="2000"/>
              <a:t>je taková, jejíž hodnoty jsou v daném čase jednoznačně určeny. Taková veličina může být popsán analytickou funkcí času </a:t>
            </a:r>
            <a:r>
              <a:rPr lang="cs-CZ" altLang="cs-CZ" sz="2000" i="1"/>
              <a:t>t</a:t>
            </a:r>
            <a:r>
              <a:rPr lang="cs-CZ" altLang="cs-CZ" sz="2000"/>
              <a:t>.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3085F346-161C-4D93-BDE4-B1A3499F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5479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3" name="Object 6">
            <a:extLst>
              <a:ext uri="{FF2B5EF4-FFF2-40B4-BE49-F238E27FC236}">
                <a16:creationId xmlns:a16="http://schemas.microsoft.com/office/drawing/2014/main" id="{8FCB1391-4D40-47D0-8755-F94381C92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Rovnice" r:id="rId4" imgW="698197" imgH="203112" progId="Equation.3">
                  <p:embed/>
                </p:oleObj>
              </mc:Choice>
              <mc:Fallback>
                <p:oleObj name="Rovnice" r:id="rId4" imgW="69819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857875"/>
                        <a:ext cx="1397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4" name="Picture 7">
            <a:extLst>
              <a:ext uri="{FF2B5EF4-FFF2-40B4-BE49-F238E27FC236}">
                <a16:creationId xmlns:a16="http://schemas.microsoft.com/office/drawing/2014/main" id="{12C4442A-E383-4B84-9AD5-BFC3A8CF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5" name="Object 8">
            <a:extLst>
              <a:ext uri="{FF2B5EF4-FFF2-40B4-BE49-F238E27FC236}">
                <a16:creationId xmlns:a16="http://schemas.microsoft.com/office/drawing/2014/main" id="{9A3472BB-0CEA-4E14-B4E4-E3CA2B992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Rovnice" r:id="rId7" imgW="406048" imgH="203024" progId="Equation.3">
                  <p:embed/>
                </p:oleObj>
              </mc:Choice>
              <mc:Fallback>
                <p:oleObj name="Rovnice" r:id="rId7" imgW="406048" imgH="2030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857875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0750E107-99DA-4F34-A414-76CBB5D2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400" b="1" kern="0" dirty="0">
                <a:latin typeface="+mn-lt"/>
                <a:cs typeface="Arial" charset="0"/>
              </a:rPr>
              <a:t>Nedeterministická (náhodná, stochastická) veličina</a:t>
            </a:r>
            <a:r>
              <a:rPr lang="cs-CZ" sz="2400" kern="0" dirty="0">
                <a:latin typeface="+mn-lt"/>
                <a:cs typeface="Arial" charset="0"/>
              </a:rPr>
              <a:t> </a:t>
            </a:r>
            <a:r>
              <a:rPr lang="cs-CZ" sz="2000" kern="0" dirty="0">
                <a:latin typeface="+mn-lt"/>
                <a:cs typeface="Arial" charset="0"/>
              </a:rPr>
              <a:t>je taková, jejíž hodnoty jsou náhodné (?!) </a:t>
            </a:r>
            <a:r>
              <a:rPr lang="cs-CZ" sz="2000" kern="0" dirty="0">
                <a:cs typeface="Arial" charset="0"/>
              </a:rPr>
              <a:t>(tj. tak deterministicky složité, že jim nerozumíme)</a:t>
            </a:r>
            <a:r>
              <a:rPr lang="cs-CZ" sz="2000" kern="0" dirty="0">
                <a:latin typeface="+mn-lt"/>
                <a:cs typeface="Arial" charset="0"/>
              </a:rPr>
              <a:t>. Takové veličiny popisujeme statistickými prostředky. Např. bílý/barevný šum, definované rozložení, momenty.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23935-D1DD-4414-84D6-96900658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58F2B792-3ADB-43B1-92DE-09CBFFB05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35987" cy="5746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10 12 8 6 5 11 14 9 10 13 7 6 10 14 9 8 12 9 6 9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76295F8-F601-4FDD-B05D-CA124986713E}"/>
              </a:ext>
            </a:extLst>
          </p:cNvPr>
          <p:cNvGraphicFramePr/>
          <p:nvPr/>
        </p:nvGraphicFramePr>
        <p:xfrm>
          <a:off x="2267744" y="29969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AA2E8FB2-86CA-45F2-A7F6-8A9C9E2D8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náhodné veličiny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37C79E9-9D4A-480C-B29E-1D87244F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2296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400" b="1" kern="0" dirty="0">
                <a:latin typeface="+mn-lt"/>
                <a:cs typeface="Arial" charset="0"/>
              </a:rPr>
              <a:t>Náhodná (stochastická) veličina</a:t>
            </a:r>
            <a:r>
              <a:rPr lang="cs-CZ" sz="2400" kern="0" dirty="0">
                <a:latin typeface="+mn-lt"/>
                <a:cs typeface="Arial" charset="0"/>
              </a:rPr>
              <a:t> </a:t>
            </a:r>
            <a:r>
              <a:rPr lang="cs-CZ" sz="2000" kern="0" dirty="0">
                <a:latin typeface="+mn-lt"/>
                <a:cs typeface="Arial" charset="0"/>
              </a:rPr>
              <a:t>je taková, jejíž hodnoty jsou náhodné (?!) </a:t>
            </a:r>
            <a:r>
              <a:rPr lang="cs-CZ" sz="2000" kern="0" dirty="0">
                <a:cs typeface="Arial" charset="0"/>
              </a:rPr>
              <a:t>(tj. tak deterministicky složité, že jim nerozumíme)</a:t>
            </a:r>
            <a:r>
              <a:rPr lang="cs-CZ" sz="2000" kern="0" dirty="0">
                <a:latin typeface="+mn-lt"/>
                <a:cs typeface="Arial" charset="0"/>
              </a:rPr>
              <a:t>. Takové veličiny popisujeme statistickými prostředky. Např. bílý/barevný šum.</a:t>
            </a:r>
          </a:p>
        </p:txBody>
      </p:sp>
      <p:sp>
        <p:nvSpPr>
          <p:cNvPr id="38916" name="TextovéPole 3">
            <a:extLst>
              <a:ext uri="{FF2B5EF4-FFF2-40B4-BE49-F238E27FC236}">
                <a16:creationId xmlns:a16="http://schemas.microsoft.com/office/drawing/2014/main" id="{7656E8F7-BFA1-4F1E-BD36-272FCA2B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581525"/>
            <a:ext cx="64801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!!! POZOR POZOR !!!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cs-CZ" altLang="cs-CZ" sz="1800"/>
              <a:t>Náhodnost není generickou vlastností dané veličiny, tuto vlastnost jí přisuzuje předpokládaný matematický nástroj.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C00000"/>
                </a:solidFill>
              </a:rPr>
              <a:t>! POHOV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9781CB2F-73F0-4A21-8DD7-7BE65E3EF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C) Deterministické a náhodné veličiny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C72D6A3-F210-4030-A317-BF9ECE4F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1395413"/>
            <a:ext cx="82804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b="1" kern="0" dirty="0">
                <a:latin typeface="+mn-lt"/>
                <a:cs typeface="Arial" charset="0"/>
              </a:rPr>
              <a:t>	Náhodná (stochastická) veličina</a:t>
            </a:r>
            <a:r>
              <a:rPr lang="cs-CZ" sz="2400" kern="0" dirty="0">
                <a:latin typeface="+mn-lt"/>
                <a:cs typeface="Arial" charset="0"/>
              </a:rPr>
              <a:t> je taková, jejíž hodnoty jsou náhodné (?!) (tj. tak deterministicky složité, že jim nerozumíme). Takové veličiny popisujeme statistickými prostředky. Např. bílý/barevný šum.</a:t>
            </a:r>
          </a:p>
          <a:p>
            <a:pPr marL="342900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	</a:t>
            </a:r>
            <a:r>
              <a:rPr lang="cs-CZ" sz="2400" b="1" kern="0" dirty="0">
                <a:latin typeface="+mn-lt"/>
                <a:cs typeface="Arial" charset="0"/>
              </a:rPr>
              <a:t>Náhodný proces</a:t>
            </a:r>
          </a:p>
          <a:p>
            <a:pPr marL="342900" indent="15875" eaLnBrk="1" hangingPunct="1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400" kern="0" dirty="0">
                <a:latin typeface="+mn-lt"/>
                <a:cs typeface="Arial" charset="0"/>
              </a:rPr>
              <a:t>Systém </a:t>
            </a:r>
            <a:r>
              <a:rPr lang="en-US" sz="2400" kern="0" dirty="0">
                <a:latin typeface="+mn-lt"/>
                <a:cs typeface="Arial" charset="0"/>
              </a:rPr>
              <a:t>{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>
                <a:latin typeface="+mn-lt"/>
                <a:cs typeface="Arial" charset="0"/>
              </a:rPr>
              <a:t>} </a:t>
            </a:r>
            <a:r>
              <a:rPr lang="cs-CZ" sz="2400" kern="0" dirty="0">
                <a:latin typeface="+mn-lt"/>
                <a:cs typeface="Arial" charset="0"/>
              </a:rPr>
              <a:t>náhodných veličin 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i="1" kern="0" dirty="0" err="1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i="1" kern="0" dirty="0">
                <a:latin typeface="+mn-lt"/>
                <a:cs typeface="Arial" charset="0"/>
                <a:sym typeface="Symbol"/>
              </a:rPr>
              <a:t> </a:t>
            </a:r>
            <a:r>
              <a:rPr lang="cs-CZ" sz="2400" i="1" kern="0" dirty="0" err="1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>
              <a:latin typeface="+mn-lt"/>
              <a:cs typeface="Arial" charset="0"/>
            </a:endParaRPr>
          </a:p>
          <a:p>
            <a:pPr marL="800100" lvl="1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cs-CZ" sz="2400" kern="0" dirty="0" err="1">
                <a:latin typeface="+mn-lt"/>
                <a:cs typeface="Arial" charset="0"/>
              </a:rPr>
              <a:t>stacionarita</a:t>
            </a:r>
            <a:r>
              <a:rPr lang="cs-CZ" sz="2400" kern="0" dirty="0">
                <a:latin typeface="+mn-lt"/>
                <a:cs typeface="Arial" charset="0"/>
              </a:rPr>
              <a:t>;</a:t>
            </a:r>
          </a:p>
          <a:p>
            <a:pPr marL="800100" lvl="1" indent="-342900" eaLnBrk="1" hangingPunct="1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cs-CZ" sz="2400" kern="0" dirty="0">
                <a:latin typeface="+mn-lt"/>
                <a:cs typeface="Arial" charset="0"/>
              </a:rPr>
              <a:t>ergodicita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7A6D-F8BB-4F13-9D86-30331A1E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1A7AB3A6-9A30-4FB0-AA18-C85C95645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zhruba: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(</a:t>
            </a:r>
            <a:r>
              <a:rPr lang="cs-CZ" altLang="cs-CZ" sz="2400" i="1"/>
              <a:t>stationary random process</a:t>
            </a:r>
            <a:r>
              <a:rPr lang="cs-CZ" altLang="cs-CZ" sz="2400"/>
              <a:t>) je proces se stálým chováním</a:t>
            </a:r>
          </a:p>
        </p:txBody>
      </p:sp>
      <p:pic>
        <p:nvPicPr>
          <p:cNvPr id="40964" name="Obrázek 3" descr="001.jpg">
            <a:extLst>
              <a:ext uri="{FF2B5EF4-FFF2-40B4-BE49-F238E27FC236}">
                <a16:creationId xmlns:a16="http://schemas.microsoft.com/office/drawing/2014/main" id="{DDA05B37-BDC0-4B74-9FFB-F758C6EC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08275"/>
            <a:ext cx="40243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>
            <a:extLst>
              <a:ext uri="{FF2B5EF4-FFF2-40B4-BE49-F238E27FC236}">
                <a16:creationId xmlns:a16="http://schemas.microsoft.com/office/drawing/2014/main" id="{20B11ED9-9F87-4E94-B63C-CB73A17B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95922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D1A3D66D-3B9E-4A5B-8E44-0B3F83305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574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přesněji: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altLang="cs-CZ" sz="2400" baseline="-25000"/>
              <a:t>1</a:t>
            </a:r>
            <a:r>
              <a:rPr lang="cs-CZ" altLang="cs-CZ" sz="2400"/>
              <a:t> a t</a:t>
            </a:r>
            <a:r>
              <a:rPr lang="cs-CZ" altLang="cs-CZ" sz="2400" baseline="-25000"/>
              <a:t>2</a:t>
            </a:r>
            <a:r>
              <a:rPr lang="cs-CZ" altLang="cs-CZ" sz="2400"/>
              <a:t>)</a:t>
            </a:r>
          </a:p>
          <a:p>
            <a:endParaRPr lang="cs-CZ" altLang="cs-CZ" sz="1100"/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B003F5-58BC-4D10-BBBD-4B50B645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  <p:pic>
        <p:nvPicPr>
          <p:cNvPr id="41988" name="Obrázek 1">
            <a:extLst>
              <a:ext uri="{FF2B5EF4-FFF2-40B4-BE49-F238E27FC236}">
                <a16:creationId xmlns:a16="http://schemas.microsoft.com/office/drawing/2014/main" id="{59050285-D89F-45F7-AE47-8B79944E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39433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045593AC-B333-401A-8962-18475CAB4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/>
              <a:t>přesněji:</a:t>
            </a:r>
          </a:p>
          <a:p>
            <a:r>
              <a:rPr lang="cs-CZ" altLang="cs-CZ" sz="2400" b="1">
                <a:solidFill>
                  <a:srgbClr val="002060"/>
                </a:solidFill>
              </a:rPr>
              <a:t>stacionární náhodný proces </a:t>
            </a:r>
            <a:r>
              <a:rPr lang="cs-CZ" altLang="cs-CZ" sz="240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altLang="cs-CZ" sz="2400" baseline="-25000"/>
              <a:t>1</a:t>
            </a:r>
            <a:r>
              <a:rPr lang="cs-CZ" altLang="cs-CZ" sz="2400"/>
              <a:t> a t</a:t>
            </a:r>
            <a:r>
              <a:rPr lang="cs-CZ" altLang="cs-CZ" sz="2400" baseline="-25000"/>
              <a:t>2</a:t>
            </a:r>
            <a:r>
              <a:rPr lang="cs-CZ" altLang="cs-CZ" sz="2400"/>
              <a:t>)</a:t>
            </a:r>
          </a:p>
          <a:p>
            <a:endParaRPr lang="cs-CZ" altLang="cs-CZ" sz="11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 praktického hlediska často vnímáme pojem stacionarity v tzv. širším slova smyslu, kdy stačí, aby se s nezávisle proměnnou neměnily pouze statistické momenty 1. a 2. řádu, střední hodnota, rozptyl a autokorelační, resp. autokovarianční funkce.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3072F11-81A5-4C98-A680-17B94AD3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Stacionarita náhodného procesu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2">
            <a:extLst>
              <a:ext uri="{FF2B5EF4-FFF2-40B4-BE49-F238E27FC236}">
                <a16:creationId xmlns:a16="http://schemas.microsoft.com/office/drawing/2014/main" id="{BDFC53ED-8569-478A-BD9D-7CC340ACD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002060"/>
                </a:solidFill>
              </a:rPr>
              <a:t>Ergodický náhodný proces </a:t>
            </a:r>
            <a:r>
              <a:rPr lang="cs-CZ" altLang="cs-CZ" sz="2400"/>
              <a:t>(</a:t>
            </a:r>
            <a:r>
              <a:rPr lang="cs-CZ" altLang="cs-CZ" sz="2400" i="1"/>
              <a:t>ergodic random process</a:t>
            </a:r>
            <a:r>
              <a:rPr lang="cs-CZ" altLang="cs-CZ" sz="2400"/>
              <a:t>) se vyznačuje tím, že všechny jeho realizace mají stejné statistické vlastnosti (stejné chování) – to umožňuje odhadovat parametry náhodného procesu z jediné libovolné realizace.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Zpravidla požadujeme (je to z hlediska analýzy pohodlnější), aby byl analyzovaný proces jak stacionární, tak i ergodický, ale </a:t>
            </a:r>
            <a:r>
              <a:rPr lang="cs-CZ" altLang="cs-CZ" sz="2400">
                <a:solidFill>
                  <a:srgbClr val="0070C0"/>
                </a:solidFill>
              </a:rPr>
              <a:t>obecně ergodický proces nemusí být nezbytně i stacionární a samozřejmě i naopak </a:t>
            </a:r>
            <a:r>
              <a:rPr lang="cs-CZ" altLang="cs-CZ" sz="2400">
                <a:solidFill>
                  <a:schemeClr val="bg2"/>
                </a:solidFill>
              </a:rPr>
              <a:t>(záleží na definici a přístupu).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3BC10A-7C80-473C-99B5-C18484D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Ergodicita náhodného procesu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A16E7670-F57D-448F-B025-B80C3750F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7140DE1-A574-4367-9AD3-4DF16D658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altLang="cs-CZ" sz="2400"/>
              <a:t>Spojitá veličina </a:t>
            </a:r>
            <a:r>
              <a:rPr lang="cs-CZ" altLang="cs-CZ" sz="2400" i="1">
                <a:latin typeface="Arial" panose="020B0604020202020204" pitchFamily="34" charset="0"/>
              </a:rPr>
              <a:t>x</a:t>
            </a:r>
            <a:r>
              <a:rPr lang="cs-CZ" altLang="cs-CZ" sz="2400">
                <a:latin typeface="Arial" panose="020B0604020202020204" pitchFamily="34" charset="0"/>
              </a:rPr>
              <a:t>(</a:t>
            </a:r>
            <a:r>
              <a:rPr lang="cs-CZ" altLang="cs-CZ" sz="2400" i="1">
                <a:latin typeface="Arial" panose="020B0604020202020204" pitchFamily="34" charset="0"/>
              </a:rPr>
              <a:t>t</a:t>
            </a:r>
            <a:r>
              <a:rPr lang="cs-CZ" altLang="cs-CZ" sz="2400">
                <a:latin typeface="Arial" panose="020B0604020202020204" pitchFamily="34" charset="0"/>
              </a:rPr>
              <a:t>) </a:t>
            </a:r>
            <a:r>
              <a:rPr lang="cs-CZ" altLang="cs-CZ" sz="2400"/>
              <a:t>je </a:t>
            </a:r>
            <a:r>
              <a:rPr lang="cs-CZ" altLang="cs-CZ" sz="2400" b="1"/>
              <a:t>periodická s periodou </a:t>
            </a:r>
            <a:r>
              <a:rPr lang="cs-CZ" altLang="cs-CZ" sz="2400" b="1" i="1"/>
              <a:t>T</a:t>
            </a:r>
            <a:r>
              <a:rPr lang="cs-CZ" altLang="cs-CZ" sz="2400"/>
              <a:t>, jestliže existuje hodnota </a:t>
            </a:r>
            <a:r>
              <a:rPr lang="cs-CZ" altLang="cs-CZ" sz="2400" i="1"/>
              <a:t>T</a:t>
            </a:r>
            <a:r>
              <a:rPr lang="cs-CZ" altLang="cs-CZ" sz="2400"/>
              <a:t> taková, že pro všechna </a:t>
            </a:r>
            <a:r>
              <a:rPr lang="cs-CZ" altLang="cs-CZ" sz="2400" i="1"/>
              <a:t>t</a:t>
            </a:r>
            <a:r>
              <a:rPr lang="cs-CZ" altLang="cs-CZ" sz="2400"/>
              <a:t> platí</a:t>
            </a:r>
          </a:p>
        </p:txBody>
      </p:sp>
      <p:graphicFrame>
        <p:nvGraphicFramePr>
          <p:cNvPr id="45060" name="Object 4">
            <a:extLst>
              <a:ext uri="{FF2B5EF4-FFF2-40B4-BE49-F238E27FC236}">
                <a16:creationId xmlns:a16="http://schemas.microsoft.com/office/drawing/2014/main" id="{C981C811-9575-4800-A05A-145087EF0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2349500"/>
          <a:ext cx="1831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Rovnice" r:id="rId3" imgW="914400" imgH="203200" progId="Equation.3">
                  <p:embed/>
                </p:oleObj>
              </mc:Choice>
              <mc:Fallback>
                <p:oleObj name="Rovnice" r:id="rId3" imgW="914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49500"/>
                        <a:ext cx="18319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5">
            <a:extLst>
              <a:ext uri="{FF2B5EF4-FFF2-40B4-BE49-F238E27FC236}">
                <a16:creationId xmlns:a16="http://schemas.microsoft.com/office/drawing/2014/main" id="{DE3A696B-D9F4-4B89-B1CF-9863957B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cs typeface="Arial" charset="0"/>
              </a:rPr>
              <a:t>Nejmenší kladná hodnota </a:t>
            </a:r>
            <a:r>
              <a:rPr lang="cs-CZ" sz="2400" i="1" dirty="0">
                <a:latin typeface="+mn-lt"/>
                <a:cs typeface="Arial" charset="0"/>
              </a:rPr>
              <a:t>T</a:t>
            </a:r>
            <a:r>
              <a:rPr lang="cs-CZ" sz="2400" dirty="0">
                <a:cs typeface="Arial" charset="0"/>
              </a:rPr>
              <a:t>, pro kterou platí uvedený vztah se nazývá </a:t>
            </a:r>
            <a:r>
              <a:rPr lang="cs-CZ" sz="2400" dirty="0">
                <a:solidFill>
                  <a:srgbClr val="C00000"/>
                </a:solidFill>
                <a:cs typeface="Arial" charset="0"/>
              </a:rPr>
              <a:t>základní perioda</a:t>
            </a:r>
            <a:r>
              <a:rPr lang="cs-CZ" sz="2400" dirty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cs-CZ" sz="2400" dirty="0">
                <a:cs typeface="Arial" charset="0"/>
              </a:rPr>
              <a:t>Obecně lze psát</a:t>
            </a:r>
          </a:p>
        </p:txBody>
      </p:sp>
      <p:graphicFrame>
        <p:nvGraphicFramePr>
          <p:cNvPr id="45062" name="Object 6">
            <a:extLst>
              <a:ext uri="{FF2B5EF4-FFF2-40B4-BE49-F238E27FC236}">
                <a16:creationId xmlns:a16="http://schemas.microsoft.com/office/drawing/2014/main" id="{2667661F-ED0A-4710-BEED-106B7EF497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4508500"/>
          <a:ext cx="2060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Rovnice" r:id="rId5" imgW="1028254" imgH="203112" progId="Equation.3">
                  <p:embed/>
                </p:oleObj>
              </mc:Choice>
              <mc:Fallback>
                <p:oleObj name="Rovnice" r:id="rId5" imgW="1028254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08500"/>
                        <a:ext cx="2060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>
            <a:extLst>
              <a:ext uri="{FF2B5EF4-FFF2-40B4-BE49-F238E27FC236}">
                <a16:creationId xmlns:a16="http://schemas.microsoft.com/office/drawing/2014/main" id="{08775A87-F02D-4DCB-99E5-7BA29880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941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Tx/>
              <a:buNone/>
            </a:pPr>
            <a:r>
              <a:rPr lang="cs-CZ" altLang="cs-CZ" sz="2400"/>
              <a:t>	kde </a:t>
            </a:r>
            <a:r>
              <a:rPr lang="cs-CZ" altLang="cs-CZ" sz="2400" i="1">
                <a:latin typeface="Arial" panose="020B0604020202020204" pitchFamily="34" charset="0"/>
              </a:rPr>
              <a:t>k</a:t>
            </a:r>
            <a:r>
              <a:rPr lang="cs-CZ" altLang="cs-CZ" sz="2400"/>
              <a:t> je celé číslo.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21E4B47-AADF-46BD-8871-803C7233D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Pozor!</a:t>
            </a:r>
            <a:r>
              <a:rPr lang="cs-CZ" altLang="cs-CZ" sz="2400"/>
              <a:t> </a:t>
            </a:r>
            <a:endParaRPr lang="en-US" altLang="cs-CZ" sz="2400"/>
          </a:p>
          <a:p>
            <a:pPr eaLnBrk="1" hangingPunct="1"/>
            <a:r>
              <a:rPr lang="cs-CZ" altLang="cs-CZ" sz="2400"/>
              <a:t>Pro konstantní veličinu není definována základní perioda. Konstantní veličina je periodická pro každou hodnotu </a:t>
            </a:r>
            <a:r>
              <a:rPr lang="cs-CZ" altLang="cs-CZ" sz="2400" i="1"/>
              <a:t>T</a:t>
            </a:r>
            <a:r>
              <a:rPr lang="cs-CZ" altLang="cs-CZ" sz="2400"/>
              <a:t>. </a:t>
            </a:r>
          </a:p>
          <a:p>
            <a:pPr eaLnBrk="1" hangingPunct="1"/>
            <a:r>
              <a:rPr lang="cs-CZ" altLang="cs-CZ" sz="2400"/>
              <a:t>Spojitá veličina, který není periodická se nazývá </a:t>
            </a:r>
            <a:r>
              <a:rPr lang="cs-CZ" altLang="cs-CZ" sz="2400" b="1"/>
              <a:t>neperiodická</a:t>
            </a:r>
            <a:r>
              <a:rPr lang="cs-CZ" altLang="cs-CZ" sz="2400"/>
              <a:t> nebo </a:t>
            </a:r>
            <a:r>
              <a:rPr lang="cs-CZ" altLang="cs-CZ" sz="2400" b="1"/>
              <a:t>aperiodická</a:t>
            </a:r>
            <a:r>
              <a:rPr lang="cs-CZ" altLang="cs-CZ" sz="2400"/>
              <a:t>.</a:t>
            </a:r>
          </a:p>
          <a:p>
            <a:pPr eaLnBrk="1" hangingPunct="1"/>
            <a:r>
              <a:rPr lang="cs-CZ" altLang="cs-CZ" sz="2400"/>
              <a:t>Reálné veličiny, např. biosignály nejsou zcela periodické – hovoříme o </a:t>
            </a:r>
            <a:r>
              <a:rPr lang="cs-CZ" altLang="cs-CZ" sz="2400" b="1"/>
              <a:t>repetičních veličinách</a:t>
            </a:r>
            <a:r>
              <a:rPr lang="cs-CZ" altLang="cs-CZ" sz="2400"/>
              <a:t>.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cs-CZ" altLang="cs-CZ" sz="2400" b="1">
              <a:solidFill>
                <a:srgbClr val="FF0000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46083" name="Text Box 8">
            <a:extLst>
              <a:ext uri="{FF2B5EF4-FFF2-40B4-BE49-F238E27FC236}">
                <a16:creationId xmlns:a16="http://schemas.microsoft.com/office/drawing/2014/main" id="{58C3912B-940E-4AA4-B5C8-238BC1E4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143625"/>
            <a:ext cx="508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řečový signál – samohláska „e“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5D199B-87AE-4725-86AA-6CF85349A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pic>
        <p:nvPicPr>
          <p:cNvPr id="46085" name="Picture 5">
            <a:extLst>
              <a:ext uri="{FF2B5EF4-FFF2-40B4-BE49-F238E27FC236}">
                <a16:creationId xmlns:a16="http://schemas.microsoft.com/office/drawing/2014/main" id="{BED980A0-1D55-4E0A-AA99-1D9FD257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730750"/>
            <a:ext cx="57372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7D2232E1-7277-48BC-A0CB-B0572D3E7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d) Periodické a neperiodické veličiny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828008F-6B2C-4AE2-8964-4C048F5CB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Pozor!</a:t>
            </a:r>
            <a:r>
              <a:rPr lang="cs-CZ" altLang="cs-CZ" sz="2400"/>
              <a:t> </a:t>
            </a:r>
          </a:p>
          <a:p>
            <a:pPr eaLnBrk="1" hangingPunct="1"/>
            <a:r>
              <a:rPr lang="cs-CZ" altLang="cs-CZ" sz="2400"/>
              <a:t>Diskrétní veličina (časová řada) získaná rovnoměrným vzorkováním  periodické spojité veličiny </a:t>
            </a:r>
            <a:r>
              <a:rPr lang="cs-CZ" altLang="cs-CZ" sz="2400" b="1"/>
              <a:t>nemusí</a:t>
            </a:r>
            <a:r>
              <a:rPr lang="cs-CZ" altLang="cs-CZ" sz="2400"/>
              <a:t> být periodická.</a:t>
            </a:r>
          </a:p>
          <a:p>
            <a:pPr eaLnBrk="1" hangingPunct="1"/>
            <a:r>
              <a:rPr lang="cs-CZ" altLang="cs-CZ" sz="2400"/>
              <a:t>Součet dvou spojitých periodických veličin </a:t>
            </a:r>
            <a:r>
              <a:rPr lang="cs-CZ" altLang="cs-CZ" sz="2400" b="1"/>
              <a:t>nemusí</a:t>
            </a:r>
            <a:r>
              <a:rPr lang="cs-CZ" altLang="cs-CZ" sz="2400"/>
              <a:t> být periodická veličina.</a:t>
            </a:r>
          </a:p>
          <a:p>
            <a:pPr eaLnBrk="1" hangingPunct="1"/>
            <a:r>
              <a:rPr lang="cs-CZ" altLang="cs-CZ" sz="2400"/>
              <a:t>Součet dvou diskrétních periodických veličin s tímtéž vzorkováním </a:t>
            </a:r>
            <a:r>
              <a:rPr lang="cs-CZ" altLang="cs-CZ" sz="2400" b="1"/>
              <a:t>je vždy</a:t>
            </a:r>
            <a:r>
              <a:rPr lang="cs-CZ" altLang="cs-CZ" sz="2400"/>
              <a:t> periodická veličina.</a:t>
            </a:r>
          </a:p>
          <a:p>
            <a:pPr lvl="1" algn="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FF0000"/>
                </a:solidFill>
                <a:cs typeface="Arial" panose="020B0604020202020204" pitchFamily="34" charset="0"/>
              </a:rPr>
              <a:t>Pohov!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EED1353F-D670-4A03-9C04-BB99F8E1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Pro diskrétní veličinu (časovou řadu) definujeme periodicitu s periodou N obdobně</a:t>
            </a:r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0F4E9B55-225B-46B1-8555-1E5D7AB8D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071688"/>
                        <a:ext cx="18446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6">
            <a:extLst>
              <a:ext uri="{FF2B5EF4-FFF2-40B4-BE49-F238E27FC236}">
                <a16:creationId xmlns:a16="http://schemas.microsoft.com/office/drawing/2014/main" id="{779D49CA-AC1E-468B-92CB-FEFF1C31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/>
              <a:t>a</a:t>
            </a:r>
          </a:p>
        </p:txBody>
      </p:sp>
      <p:graphicFrame>
        <p:nvGraphicFramePr>
          <p:cNvPr id="47111" name="Object 7">
            <a:extLst>
              <a:ext uri="{FF2B5EF4-FFF2-40B4-BE49-F238E27FC236}">
                <a16:creationId xmlns:a16="http://schemas.microsoft.com/office/drawing/2014/main" id="{B26E5721-571C-4BCF-9817-0051B872F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Rovnice" r:id="rId5" imgW="660113" imgH="215806" progId="Equation.3">
                  <p:embed/>
                </p:oleObj>
              </mc:Choice>
              <mc:Fallback>
                <p:oleObj name="Rovnice" r:id="rId5" imgW="660113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2071688"/>
                        <a:ext cx="19224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92751205-029B-46DA-A019-9FACF248D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d) Periodické a neperiodické veličiny</a:t>
            </a:r>
            <a:endParaRPr lang="cs-CZ" sz="3200" dirty="0"/>
          </a:p>
        </p:txBody>
      </p:sp>
      <p:pic>
        <p:nvPicPr>
          <p:cNvPr id="48131" name="Picture 6" descr="1-3">
            <a:extLst>
              <a:ext uri="{FF2B5EF4-FFF2-40B4-BE49-F238E27FC236}">
                <a16:creationId xmlns:a16="http://schemas.microsoft.com/office/drawing/2014/main" id="{BF16230E-5C23-4BFA-B2A0-371E3C70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6">
            <a:extLst>
              <a:ext uri="{FF2B5EF4-FFF2-40B4-BE49-F238E27FC236}">
                <a16:creationId xmlns:a16="http://schemas.microsoft.com/office/drawing/2014/main" id="{09A450BB-33D1-468B-B2CE-49112367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630237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průměrná hodnota:</a:t>
            </a:r>
          </a:p>
          <a:p>
            <a:pPr>
              <a:defRPr/>
            </a:pP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0A13ED-849D-4C42-9888-381BFB0A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graphicFrame>
        <p:nvGraphicFramePr>
          <p:cNvPr id="12292" name="Object 2">
            <a:extLst>
              <a:ext uri="{FF2B5EF4-FFF2-40B4-BE49-F238E27FC236}">
                <a16:creationId xmlns:a16="http://schemas.microsoft.com/office/drawing/2014/main" id="{DA12B3E9-FB18-40F1-A741-E8B2360BF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Rovnice" r:id="rId3" imgW="2540000" imgH="431800" progId="Equation.3">
                  <p:embed/>
                </p:oleObj>
              </mc:Choice>
              <mc:Fallback>
                <p:oleObj name="Rovnice" r:id="rId3" imgW="25400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7">
            <a:extLst>
              <a:ext uri="{FF2B5EF4-FFF2-40B4-BE49-F238E27FC236}">
                <a16:creationId xmlns:a16="http://schemas.microsoft.com/office/drawing/2014/main" id="{BCC3F10F-063D-4ED1-BAD8-944ABAB8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989263"/>
            <a:ext cx="45910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0E94D213-B388-4772-981F-6B5CB7749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e) Sudé a liché veličiny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542C63-65F2-4534-A037-46378507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altLang="cs-CZ" sz="2400" b="1"/>
              <a:t>Sudá veličina </a:t>
            </a:r>
            <a:r>
              <a:rPr lang="cs-CZ" altLang="cs-CZ" sz="2400"/>
              <a:t>je taková, pro níž platí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2DAE9A9-8D92-4B9F-830A-148FC205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 b="1"/>
              <a:t>Lichá veličina </a:t>
            </a:r>
            <a:r>
              <a:rPr lang="cs-CZ" altLang="cs-CZ" sz="2400"/>
              <a:t>je taková, pro níž platí</a:t>
            </a:r>
          </a:p>
        </p:txBody>
      </p:sp>
      <p:graphicFrame>
        <p:nvGraphicFramePr>
          <p:cNvPr id="49157" name="Object 5">
            <a:extLst>
              <a:ext uri="{FF2B5EF4-FFF2-40B4-BE49-F238E27FC236}">
                <a16:creationId xmlns:a16="http://schemas.microsoft.com/office/drawing/2014/main" id="{1BBE4C2B-875F-47FB-8127-F53F83FCD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Rovnice" r:id="rId3" imgW="1473200" imgH="215900" progId="Equation.3">
                  <p:embed/>
                </p:oleObj>
              </mc:Choice>
              <mc:Fallback>
                <p:oleObj name="Rovnice" r:id="rId3" imgW="14732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14563"/>
                        <a:ext cx="4127500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>
            <a:extLst>
              <a:ext uri="{FF2B5EF4-FFF2-40B4-BE49-F238E27FC236}">
                <a16:creationId xmlns:a16="http://schemas.microsoft.com/office/drawing/2014/main" id="{135E6D01-37FF-40FC-AC17-983C4A910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Rovnice" r:id="rId5" imgW="1637589" imgH="215806" progId="Equation.3">
                  <p:embed/>
                </p:oleObj>
              </mc:Choice>
              <mc:Fallback>
                <p:oleObj name="Rovnice" r:id="rId5" imgW="1637589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714750"/>
                        <a:ext cx="44132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8">
            <a:extLst>
              <a:ext uri="{FF2B5EF4-FFF2-40B4-BE49-F238E27FC236}">
                <a16:creationId xmlns:a16="http://schemas.microsoft.com/office/drawing/2014/main" id="{0F2D3078-0465-4C3C-B013-7087553DD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Součin sudé a liché veličiny je lichá veličina.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cs-CZ" altLang="cs-CZ" sz="2400"/>
              <a:t>Součin dvou sudých nebo dvou lichých veličin je sudá veličina.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059AEF19-FBE1-40F5-B036-20551E552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e) Sudé a liché veličiny</a:t>
            </a:r>
          </a:p>
        </p:txBody>
      </p:sp>
      <p:pic>
        <p:nvPicPr>
          <p:cNvPr id="50179" name="Picture 5" descr="1-2">
            <a:extLst>
              <a:ext uri="{FF2B5EF4-FFF2-40B4-BE49-F238E27FC236}">
                <a16:creationId xmlns:a16="http://schemas.microsoft.com/office/drawing/2014/main" id="{F90D4668-E7BE-41A3-9B7D-0A5DEF72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FF23A5-6B71-441E-BC4B-4F324188C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veličiny</a:t>
            </a:r>
          </a:p>
        </p:txBody>
      </p:sp>
      <p:sp>
        <p:nvSpPr>
          <p:cNvPr id="51203" name="Zástupný symbol pro obsah 6">
            <a:extLst>
              <a:ext uri="{FF2B5EF4-FFF2-40B4-BE49-F238E27FC236}">
                <a16:creationId xmlns:a16="http://schemas.microsoft.com/office/drawing/2014/main" id="{565CE052-2BB4-43D6-9BCC-66D6316A8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jsou odvozeny z primární představy signálu, reprezentovaného elektrickými veličinami, elektrickým napětím, příp. proudem. Na základě fyzikálních zákonitostí platí, že výkon p(t) v čase t na reálném odporu R je roven součinu okamžitého napětí na odporu a proudu, jím protékajícím, tedy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p(t) = u(t).i(t)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Podle Ohmova zákona je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u(t) = R.i(t)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a po dosazení můžeme psát, že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p(t) = R.i(t).i(t) = R.i</a:t>
            </a:r>
            <a:r>
              <a:rPr lang="cs-CZ" altLang="cs-CZ" sz="2000" baseline="30000"/>
              <a:t>2</a:t>
            </a:r>
            <a:r>
              <a:rPr lang="cs-CZ" altLang="cs-CZ" sz="2000"/>
              <a:t>(t) = u(t).u(t)/R = u</a:t>
            </a:r>
            <a:r>
              <a:rPr lang="cs-CZ" altLang="cs-CZ" sz="2000" baseline="30000"/>
              <a:t>2</a:t>
            </a:r>
            <a:r>
              <a:rPr lang="cs-CZ" altLang="cs-CZ" sz="2000"/>
              <a:t>(t)/R.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Když je R = 1 </a:t>
            </a:r>
            <a:r>
              <a:rPr lang="el-GR" altLang="cs-CZ" sz="2000"/>
              <a:t>Ω</a:t>
            </a:r>
            <a:r>
              <a:rPr lang="cs-CZ" altLang="cs-CZ" sz="2000"/>
              <a:t>, se vztah zjednoduší na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cs-CZ" sz="2000"/>
              <a:t>p</a:t>
            </a:r>
            <a:r>
              <a:rPr lang="cs-CZ" altLang="cs-CZ" sz="2000" baseline="-25000"/>
              <a:t>R=1</a:t>
            </a:r>
            <a:r>
              <a:rPr lang="cs-CZ" altLang="cs-CZ" sz="2000"/>
              <a:t>(t) = i</a:t>
            </a:r>
            <a:r>
              <a:rPr lang="cs-CZ" altLang="cs-CZ" sz="2000" baseline="30000"/>
              <a:t>2</a:t>
            </a:r>
            <a:r>
              <a:rPr lang="cs-CZ" altLang="cs-CZ" sz="2000"/>
              <a:t>(t) = u</a:t>
            </a:r>
            <a:r>
              <a:rPr lang="cs-CZ" altLang="cs-CZ" sz="2000" baseline="30000"/>
              <a:t>2</a:t>
            </a:r>
            <a:r>
              <a:rPr lang="cs-CZ" altLang="cs-CZ" sz="2000"/>
              <a:t>(t)</a:t>
            </a:r>
          </a:p>
        </p:txBody>
      </p:sp>
      <p:pic>
        <p:nvPicPr>
          <p:cNvPr id="51204" name="Obrázek 7">
            <a:extLst>
              <a:ext uri="{FF2B5EF4-FFF2-40B4-BE49-F238E27FC236}">
                <a16:creationId xmlns:a16="http://schemas.microsoft.com/office/drawing/2014/main" id="{599C3B75-82B3-4F62-A0F1-DF2E4B41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52738"/>
            <a:ext cx="18494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5EFD6B0-CD16-4E9F-92B4-77B5A70F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veličiny</a:t>
            </a:r>
          </a:p>
        </p:txBody>
      </p:sp>
      <p:sp>
        <p:nvSpPr>
          <p:cNvPr id="52227" name="Zástupný symbol pro obsah 6">
            <a:extLst>
              <a:ext uri="{FF2B5EF4-FFF2-40B4-BE49-F238E27FC236}">
                <a16:creationId xmlns:a16="http://schemas.microsoft.com/office/drawing/2014/main" id="{364A36CA-BF97-4AF6-961C-12FD0CE8E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celková práce (energie) vykonaná (spotřebovaná) za čas T na jednotkovém odporu je</a:t>
            </a:r>
          </a:p>
          <a:p>
            <a:endParaRPr lang="cs-CZ" altLang="cs-CZ" sz="2000"/>
          </a:p>
          <a:p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Na základě této rozvahy definujeme obecně energii spojité </a:t>
            </a:r>
            <a:r>
              <a:rPr lang="en-US" altLang="cs-CZ" sz="2000"/>
              <a:t>funkce </a:t>
            </a:r>
            <a:r>
              <a:rPr lang="cs-CZ" altLang="cs-CZ" sz="2000"/>
              <a:t>x(t)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 pro diskrétní </a:t>
            </a:r>
            <a:r>
              <a:rPr lang="en-US" altLang="cs-CZ" sz="2000"/>
              <a:t>posloupnost </a:t>
            </a: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18BFEFE9-787E-4316-BA5C-303520C3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29" name="Object 2">
            <a:extLst>
              <a:ext uri="{FF2B5EF4-FFF2-40B4-BE49-F238E27FC236}">
                <a16:creationId xmlns:a16="http://schemas.microsoft.com/office/drawing/2014/main" id="{1C9D64D1-B28E-42A7-BEAC-2A1CBE13F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989138"/>
          <a:ext cx="3384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Rovnice" r:id="rId3" imgW="2095500" imgH="368300" progId="Equation.3">
                  <p:embed/>
                </p:oleObj>
              </mc:Choice>
              <mc:Fallback>
                <p:oleObj name="Rovnice" r:id="rId3" imgW="20955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989138"/>
                        <a:ext cx="33845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4">
            <a:extLst>
              <a:ext uri="{FF2B5EF4-FFF2-40B4-BE49-F238E27FC236}">
                <a16:creationId xmlns:a16="http://schemas.microsoft.com/office/drawing/2014/main" id="{9C351462-F64C-40BA-B6A3-C36D99D96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31" name="Object 3">
            <a:extLst>
              <a:ext uri="{FF2B5EF4-FFF2-40B4-BE49-F238E27FC236}">
                <a16:creationId xmlns:a16="http://schemas.microsoft.com/office/drawing/2014/main" id="{2641B36D-4D1F-43F7-897A-9E5D62D606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213100"/>
          <a:ext cx="1743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Rovnice" r:id="rId5" imgW="889000" imgH="368300" progId="Equation.3">
                  <p:embed/>
                </p:oleObj>
              </mc:Choice>
              <mc:Fallback>
                <p:oleObj name="Rovnice" r:id="rId5" imgW="8890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13100"/>
                        <a:ext cx="1743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6">
            <a:extLst>
              <a:ext uri="{FF2B5EF4-FFF2-40B4-BE49-F238E27FC236}">
                <a16:creationId xmlns:a16="http://schemas.microsoft.com/office/drawing/2014/main" id="{7425D8FD-6EB4-4D7D-9BC6-7C2AB8AB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2233" name="Object 4">
            <a:extLst>
              <a:ext uri="{FF2B5EF4-FFF2-40B4-BE49-F238E27FC236}">
                <a16:creationId xmlns:a16="http://schemas.microsoft.com/office/drawing/2014/main" id="{ED70A369-3D19-4161-ADF9-4AD1D2C5F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8238" y="4292600"/>
          <a:ext cx="23796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Rovnice" r:id="rId7" imgW="888614" imgH="431613" progId="Equation.3">
                  <p:embed/>
                </p:oleObj>
              </mc:Choice>
              <mc:Fallback>
                <p:oleObj name="Rovnice" r:id="rId7" imgW="888614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4292600"/>
                        <a:ext cx="23796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7BFB027-04D8-49FA-BAC2-5F7173FB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ještě dva důležité pojmy</a:t>
            </a:r>
            <a:br>
              <a:rPr lang="cs-CZ" sz="2400" dirty="0"/>
            </a:br>
            <a:r>
              <a:rPr lang="cs-CZ" sz="2400" dirty="0"/>
              <a:t>Energie </a:t>
            </a:r>
            <a:r>
              <a:rPr lang="en-US" sz="2400" dirty="0"/>
              <a:t>&amp;</a:t>
            </a:r>
            <a:r>
              <a:rPr lang="cs-CZ" sz="2400" dirty="0"/>
              <a:t>výkon signálu</a:t>
            </a:r>
          </a:p>
        </p:txBody>
      </p:sp>
      <p:sp>
        <p:nvSpPr>
          <p:cNvPr id="53251" name="Zástupný symbol pro obsah 6">
            <a:extLst>
              <a:ext uri="{FF2B5EF4-FFF2-40B4-BE49-F238E27FC236}">
                <a16:creationId xmlns:a16="http://schemas.microsoft.com/office/drawing/2014/main" id="{47BEF663-693C-44B3-80A8-ED71F3F2C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Výkon je práce (energie) vykonaná (spotřebovaná) za časovou jednotku, tj.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a z toho                      a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Nebo v normalizovaném diskrétním tvaru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 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Pokud se energie kumuluje v nekonečně dlouhém časovém intervalu, pak se vztahy  modifikují do tvaru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/>
              <a:t> </a:t>
            </a:r>
            <a:r>
              <a:rPr lang="cs-CZ" altLang="cs-CZ" sz="100"/>
              <a:t>                                      </a:t>
            </a:r>
            <a:r>
              <a:rPr lang="cs-CZ" altLang="cs-CZ" sz="2000"/>
              <a:t>                                        a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příp. </a:t>
            </a:r>
          </a:p>
          <a:p>
            <a:endParaRPr lang="cs-CZ" altLang="cs-CZ" sz="20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03B4C979-3AD6-4BB1-B5A1-CB72A5C8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6AC48C6C-B59C-4FAD-90C7-69ABEDB8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0EE567C0-8CA9-4478-BA55-03914CE6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3255" name="Rectangle 6">
            <a:extLst>
              <a:ext uri="{FF2B5EF4-FFF2-40B4-BE49-F238E27FC236}">
                <a16:creationId xmlns:a16="http://schemas.microsoft.com/office/drawing/2014/main" id="{14A208E6-D4F9-4723-97EB-3EF89D9B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6" name="Object 2">
            <a:extLst>
              <a:ext uri="{FF2B5EF4-FFF2-40B4-BE49-F238E27FC236}">
                <a16:creationId xmlns:a16="http://schemas.microsoft.com/office/drawing/2014/main" id="{D26B7207-04D7-4AF5-9293-C74F27A498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628775"/>
          <a:ext cx="6731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Rovnice" r:id="rId3" imgW="418918" imgH="393529" progId="Equation.3">
                  <p:embed/>
                </p:oleObj>
              </mc:Choice>
              <mc:Fallback>
                <p:oleObj name="Rovnice" r:id="rId3" imgW="41891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28775"/>
                        <a:ext cx="6731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8">
            <a:extLst>
              <a:ext uri="{FF2B5EF4-FFF2-40B4-BE49-F238E27FC236}">
                <a16:creationId xmlns:a16="http://schemas.microsoft.com/office/drawing/2014/main" id="{2A7FEB57-BED8-4CBF-9F95-5F15BCBF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8" name="Object 3">
            <a:extLst>
              <a:ext uri="{FF2B5EF4-FFF2-40B4-BE49-F238E27FC236}">
                <a16:creationId xmlns:a16="http://schemas.microsoft.com/office/drawing/2014/main" id="{BA8FB021-3F8F-439A-BB8B-2D38065406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241550"/>
          <a:ext cx="15128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Rovnice" r:id="rId5" imgW="1016000" imgH="431800" progId="Equation.3">
                  <p:embed/>
                </p:oleObj>
              </mc:Choice>
              <mc:Fallback>
                <p:oleObj name="Rovnice" r:id="rId5" imgW="1016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241550"/>
                        <a:ext cx="15128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Rectangle 10">
            <a:extLst>
              <a:ext uri="{FF2B5EF4-FFF2-40B4-BE49-F238E27FC236}">
                <a16:creationId xmlns:a16="http://schemas.microsoft.com/office/drawing/2014/main" id="{62468A6C-E6FF-41F0-BB12-30667194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0" name="Object 4">
            <a:extLst>
              <a:ext uri="{FF2B5EF4-FFF2-40B4-BE49-F238E27FC236}">
                <a16:creationId xmlns:a16="http://schemas.microsoft.com/office/drawing/2014/main" id="{D01DA75D-1628-4DC7-9154-2CF67CFCB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0" y="2224088"/>
          <a:ext cx="21050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Rovnice" r:id="rId7" imgW="1396394" imgH="444307" progId="Equation.3">
                  <p:embed/>
                </p:oleObj>
              </mc:Choice>
              <mc:Fallback>
                <p:oleObj name="Rovnice" r:id="rId7" imgW="1396394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2224088"/>
                        <a:ext cx="21050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Rectangle 12">
            <a:extLst>
              <a:ext uri="{FF2B5EF4-FFF2-40B4-BE49-F238E27FC236}">
                <a16:creationId xmlns:a16="http://schemas.microsoft.com/office/drawing/2014/main" id="{A6C7B336-5A81-491A-9E87-69767DD2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2" name="Object 5">
            <a:extLst>
              <a:ext uri="{FF2B5EF4-FFF2-40B4-BE49-F238E27FC236}">
                <a16:creationId xmlns:a16="http://schemas.microsoft.com/office/drawing/2014/main" id="{F82B7F00-FBFC-4562-831B-85DE970F63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7125" y="3563938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Rovnice" r:id="rId9" imgW="1054100" imgH="431800" progId="Equation.3">
                  <p:embed/>
                </p:oleObj>
              </mc:Choice>
              <mc:Fallback>
                <p:oleObj name="Rovnice" r:id="rId9" imgW="10541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563938"/>
                        <a:ext cx="160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14">
            <a:extLst>
              <a:ext uri="{FF2B5EF4-FFF2-40B4-BE49-F238E27FC236}">
                <a16:creationId xmlns:a16="http://schemas.microsoft.com/office/drawing/2014/main" id="{AC5ABF17-8598-4DE0-87E1-CEF0009C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4" name="Object 6">
            <a:extLst>
              <a:ext uri="{FF2B5EF4-FFF2-40B4-BE49-F238E27FC236}">
                <a16:creationId xmlns:a16="http://schemas.microsoft.com/office/drawing/2014/main" id="{51AABA2C-C733-4F8E-9298-299D78560C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5013325"/>
          <a:ext cx="19446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Rovnice" r:id="rId11" imgW="1320227" imgH="431613" progId="Equation.3">
                  <p:embed/>
                </p:oleObj>
              </mc:Choice>
              <mc:Fallback>
                <p:oleObj name="Rovnice" r:id="rId11" imgW="1320227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013325"/>
                        <a:ext cx="19446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5" name="Rectangle 16">
            <a:extLst>
              <a:ext uri="{FF2B5EF4-FFF2-40B4-BE49-F238E27FC236}">
                <a16:creationId xmlns:a16="http://schemas.microsoft.com/office/drawing/2014/main" id="{DCC3B7E1-9EF0-4245-97F0-8D8ACD11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6" name="Object 7">
            <a:extLst>
              <a:ext uri="{FF2B5EF4-FFF2-40B4-BE49-F238E27FC236}">
                <a16:creationId xmlns:a16="http://schemas.microsoft.com/office/drawing/2014/main" id="{39EE6503-DB10-4464-834C-43B046E0A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3475" y="5013325"/>
          <a:ext cx="2493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Rovnice" r:id="rId13" imgW="1701800" imgH="444500" progId="Equation.3">
                  <p:embed/>
                </p:oleObj>
              </mc:Choice>
              <mc:Fallback>
                <p:oleObj name="Rovnice" r:id="rId13" imgW="17018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013325"/>
                        <a:ext cx="2493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7" name="Rectangle 18">
            <a:extLst>
              <a:ext uri="{FF2B5EF4-FFF2-40B4-BE49-F238E27FC236}">
                <a16:creationId xmlns:a16="http://schemas.microsoft.com/office/drawing/2014/main" id="{E7E92C20-8A46-4D71-97E6-28967F6B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68" name="Object 8">
            <a:extLst>
              <a:ext uri="{FF2B5EF4-FFF2-40B4-BE49-F238E27FC236}">
                <a16:creationId xmlns:a16="http://schemas.microsoft.com/office/drawing/2014/main" id="{C9D7D690-532E-4D29-AB9D-8BD8619E6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75" y="5805488"/>
          <a:ext cx="22955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Rovnice" r:id="rId15" imgW="1358310" imgH="431613" progId="Equation.3">
                  <p:embed/>
                </p:oleObj>
              </mc:Choice>
              <mc:Fallback>
                <p:oleObj name="Rovnice" r:id="rId15" imgW="1358310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5805488"/>
                        <a:ext cx="229552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5B0E-F055-4110-A0F3-1EF767B2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shrnutí</a:t>
            </a:r>
            <a:endParaRPr lang="cs-CZ" dirty="0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443F34CC-F5FC-414F-9051-AF6477832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jaké typy veličin známe (dle vlastností)?</a:t>
            </a:r>
          </a:p>
          <a:p>
            <a:r>
              <a:rPr lang="cs-CZ" altLang="cs-CZ"/>
              <a:t>stacionarita, ergodicita;</a:t>
            </a:r>
          </a:p>
          <a:p>
            <a:r>
              <a:rPr lang="cs-CZ" altLang="cs-CZ"/>
              <a:t>energie, výkon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C9142-B5CA-4EDB-BB7D-014AF770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A899802F-6F3C-49FB-8B61-7E0C3DE802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084763"/>
            <a:ext cx="8535987" cy="1296987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ZA TÝDEN NASHLEDANOU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6AF469D-8B34-4C87-A76F-9070CB44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V. </a:t>
            </a:r>
            <a:r>
              <a:rPr lang="cs-CZ" sz="4000" cap="all" dirty="0"/>
              <a:t>matematické modely ČASOVÝCH ŘAD</a:t>
            </a:r>
            <a:endParaRPr lang="cs-CZ" sz="4000" b="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D842E-48EB-4EFD-ACBD-45AABDCE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PERIODICKÉ POSLOUPNOSTI</a:t>
            </a:r>
            <a:endParaRPr lang="cs-CZ" dirty="0"/>
          </a:p>
        </p:txBody>
      </p:sp>
      <p:pic>
        <p:nvPicPr>
          <p:cNvPr id="57347" name="Obrázek 4">
            <a:extLst>
              <a:ext uri="{FF2B5EF4-FFF2-40B4-BE49-F238E27FC236}">
                <a16:creationId xmlns:a16="http://schemas.microsoft.com/office/drawing/2014/main" id="{263DF71A-51F9-4FC1-9674-8FEFC733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403475"/>
            <a:ext cx="4214813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5133AEC-F18B-45BE-87A7-7F61CB19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6CCECC8D-7B0A-445F-9293-D017B523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8372" name="Objekt 5">
            <a:extLst>
              <a:ext uri="{FF2B5EF4-FFF2-40B4-BE49-F238E27FC236}">
                <a16:creationId xmlns:a16="http://schemas.microsoft.com/office/drawing/2014/main" id="{792109D8-D72B-4959-A8EF-BD3DAD500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924175"/>
          <a:ext cx="66675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Rastrový obrázek" r:id="rId3" imgW="3505504" imgH="1112381" progId="Paint.Picture">
                  <p:embed/>
                </p:oleObj>
              </mc:Choice>
              <mc:Fallback>
                <p:oleObj name="Rastrový obrázek" r:id="rId3" imgW="3505504" imgH="1112381" progId="Paint.Picture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66675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81DB674-84DA-4775-8889-67F5404A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PERIODICKÉ POSLOUPNOSTI</a:t>
            </a:r>
            <a:endParaRPr lang="cs-CZ" dirty="0"/>
          </a:p>
        </p:txBody>
      </p:sp>
      <p:pic>
        <p:nvPicPr>
          <p:cNvPr id="58374" name="Picture 10">
            <a:extLst>
              <a:ext uri="{FF2B5EF4-FFF2-40B4-BE49-F238E27FC236}">
                <a16:creationId xmlns:a16="http://schemas.microsoft.com/office/drawing/2014/main" id="{13412DE0-F654-488A-8FD4-26E4FDFD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33513"/>
            <a:ext cx="72453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ovéPole 1">
            <a:extLst>
              <a:ext uri="{FF2B5EF4-FFF2-40B4-BE49-F238E27FC236}">
                <a16:creationId xmlns:a16="http://schemas.microsoft.com/office/drawing/2014/main" id="{10047CB0-E8EC-41C1-8656-0BCB1E8E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86388"/>
            <a:ext cx="590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 = </a:t>
            </a:r>
            <a:r>
              <a:rPr lang="en-US" altLang="cs-CZ" sz="2000"/>
              <a:t>{…,</a:t>
            </a:r>
            <a:r>
              <a:rPr lang="cs-CZ" altLang="cs-CZ" sz="2000"/>
              <a:t>0,0,1,1,1,0,0,1,1,1,0,0,1,1,…</a:t>
            </a:r>
            <a:r>
              <a:rPr lang="en-US" altLang="cs-CZ" sz="2000"/>
              <a:t>}</a:t>
            </a:r>
            <a:endParaRPr lang="cs-CZ" altLang="cs-CZ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6">
            <a:extLst>
              <a:ext uri="{FF2B5EF4-FFF2-40B4-BE49-F238E27FC236}">
                <a16:creationId xmlns:a16="http://schemas.microsoft.com/office/drawing/2014/main" id="{514D6E42-91DC-4905-8C09-581A776821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r>
              <a:rPr lang="cs-CZ" altLang="cs-CZ"/>
              <a:t>průměrná hodnota: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klouzavý průměr: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 m liché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pro m sudé třeba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8959C3-CC75-4C2F-8C68-82623658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ZADÁNÍ</a:t>
            </a:r>
          </a:p>
        </p:txBody>
      </p:sp>
      <p:graphicFrame>
        <p:nvGraphicFramePr>
          <p:cNvPr id="13316" name="Object 2">
            <a:extLst>
              <a:ext uri="{FF2B5EF4-FFF2-40B4-BE49-F238E27FC236}">
                <a16:creationId xmlns:a16="http://schemas.microsoft.com/office/drawing/2014/main" id="{3F582225-4C9F-41CE-BA7B-4E0CF1934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844675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Rovnice" r:id="rId3" imgW="2540000" imgH="431800" progId="Equation.3">
                  <p:embed/>
                </p:oleObj>
              </mc:Choice>
              <mc:Fallback>
                <p:oleObj name="Rovnice" r:id="rId3" imgW="25400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844675"/>
                        <a:ext cx="51435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Obrázek 2">
            <a:extLst>
              <a:ext uri="{FF2B5EF4-FFF2-40B4-BE49-F238E27FC236}">
                <a16:creationId xmlns:a16="http://schemas.microsoft.com/office/drawing/2014/main" id="{25BAAFA6-C0BB-4EB0-ABF3-B039C50C7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68738"/>
            <a:ext cx="7832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>
            <a:extLst>
              <a:ext uri="{FF2B5EF4-FFF2-40B4-BE49-F238E27FC236}">
                <a16:creationId xmlns:a16="http://schemas.microsoft.com/office/drawing/2014/main" id="{F9DA5C12-BD27-4987-BB49-5AA73FB56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403850"/>
            <a:ext cx="79359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FDB2CBC-4100-418F-A42C-B99307167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01600"/>
            <a:ext cx="8677275" cy="938213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F47FC7C-B5E9-4CB4-B93B-9ABE805E0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15888"/>
            <a:ext cx="8680450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pic>
        <p:nvPicPr>
          <p:cNvPr id="60419" name="Picture 2" descr="File:Circle cos sin.gif">
            <a:extLst>
              <a:ext uri="{FF2B5EF4-FFF2-40B4-BE49-F238E27FC236}">
                <a16:creationId xmlns:a16="http://schemas.microsoft.com/office/drawing/2014/main" id="{43DFB521-42D9-472E-967F-F058E89D2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213"/>
            <a:ext cx="6191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Obdélník 1">
            <a:extLst>
              <a:ext uri="{FF2B5EF4-FFF2-40B4-BE49-F238E27FC236}">
                <a16:creationId xmlns:a16="http://schemas.microsoft.com/office/drawing/2014/main" id="{14283953-5227-4E13-8ECA-1F1B3429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570538"/>
            <a:ext cx="792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>
                <a:hlinkClick r:id="rId3"/>
              </a:rPr>
              <a:t>https://en.wikipedia.org/wiki/File:Circle_cos_sin.gif</a:t>
            </a:r>
            <a:r>
              <a:rPr lang="cs-CZ" altLang="cs-CZ" sz="1200"/>
              <a:t> </a:t>
            </a:r>
          </a:p>
        </p:txBody>
      </p:sp>
      <p:sp>
        <p:nvSpPr>
          <p:cNvPr id="60421" name="TextovéPole 2">
            <a:extLst>
              <a:ext uri="{FF2B5EF4-FFF2-40B4-BE49-F238E27FC236}">
                <a16:creationId xmlns:a16="http://schemas.microsoft.com/office/drawing/2014/main" id="{4E9BA554-AFD8-424C-B8DF-33E46F3A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949950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cs-CZ" sz="1800"/>
              <a:t>Θ</a:t>
            </a:r>
            <a:r>
              <a:rPr lang="cs-CZ" altLang="cs-CZ" sz="1800"/>
              <a:t> = f(t)  </a:t>
            </a:r>
            <a:r>
              <a:rPr lang="cs-CZ" altLang="cs-CZ" sz="1800">
                <a:sym typeface="Symbol" panose="05050102010706020507" pitchFamily="18" charset="2"/>
              </a:rPr>
              <a:t> cos(t), sin(t)  cos(nT</a:t>
            </a:r>
            <a:r>
              <a:rPr lang="cs-CZ" altLang="cs-CZ" sz="1800" baseline="-25000">
                <a:sym typeface="Symbol" panose="05050102010706020507" pitchFamily="18" charset="2"/>
              </a:rPr>
              <a:t>vz</a:t>
            </a:r>
            <a:r>
              <a:rPr lang="cs-CZ" altLang="cs-CZ" sz="1800">
                <a:sym typeface="Symbol" panose="05050102010706020507" pitchFamily="18" charset="2"/>
              </a:rPr>
              <a:t>), sin(nT</a:t>
            </a:r>
            <a:r>
              <a:rPr lang="cs-CZ" altLang="cs-CZ" sz="1800" baseline="-25000">
                <a:sym typeface="Symbol" panose="05050102010706020507" pitchFamily="18" charset="2"/>
              </a:rPr>
              <a:t>vz</a:t>
            </a:r>
            <a:r>
              <a:rPr lang="cs-CZ" altLang="cs-CZ" sz="1800">
                <a:sym typeface="Symbol" panose="05050102010706020507" pitchFamily="18" charset="2"/>
              </a:rPr>
              <a:t>) </a:t>
            </a:r>
            <a:endParaRPr lang="cs-CZ" altLang="cs-CZ"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830CB3D7-6B1B-4306-9DC5-DE7FD03AF5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>
                <a:solidFill>
                  <a:srgbClr val="002060"/>
                </a:solidFill>
              </a:rPr>
              <a:t>harmonická posloupnost </a:t>
            </a:r>
            <a:r>
              <a:rPr lang="cs-CZ" altLang="cs-CZ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/>
              <a:t>x(nT</a:t>
            </a:r>
            <a:r>
              <a:rPr lang="cs-CZ" altLang="cs-CZ" baseline="-25000"/>
              <a:t>vz</a:t>
            </a:r>
            <a:r>
              <a:rPr lang="cs-CZ" altLang="cs-CZ"/>
              <a:t>) = A.cos(</a:t>
            </a:r>
            <a:r>
              <a:rPr lang="el-GR" altLang="cs-CZ"/>
              <a:t>Ω</a:t>
            </a:r>
            <a:r>
              <a:rPr lang="cs-CZ" altLang="cs-CZ"/>
              <a:t>nT</a:t>
            </a:r>
            <a:r>
              <a:rPr lang="cs-CZ" altLang="cs-CZ" baseline="-25000"/>
              <a:t>vz</a:t>
            </a:r>
            <a:r>
              <a:rPr lang="cs-CZ" altLang="cs-CZ"/>
              <a:t> + 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000"/>
              <a:t>A</a:t>
            </a:r>
            <a:r>
              <a:rPr lang="en-US" altLang="cs-CZ" sz="2000"/>
              <a:t>&gt;</a:t>
            </a:r>
            <a:r>
              <a:rPr lang="cs-CZ" altLang="cs-CZ" sz="2000"/>
              <a:t>0 je </a:t>
            </a:r>
            <a:r>
              <a:rPr lang="cs-CZ" altLang="cs-CZ" sz="2000">
                <a:solidFill>
                  <a:srgbClr val="0070C0"/>
                </a:solidFill>
              </a:rPr>
              <a:t>amplituda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Ω</a:t>
            </a:r>
            <a:r>
              <a:rPr lang="cs-CZ" altLang="cs-CZ" sz="2000" baseline="-25000"/>
              <a:t> </a:t>
            </a:r>
            <a:r>
              <a:rPr lang="en-US" altLang="cs-CZ" sz="2000"/>
              <a:t>&gt;</a:t>
            </a:r>
            <a:r>
              <a:rPr lang="cs-CZ" altLang="cs-CZ" sz="2000"/>
              <a:t>0</a:t>
            </a:r>
            <a:r>
              <a:rPr lang="cs-CZ" altLang="cs-CZ" sz="2000" baseline="-25000"/>
              <a:t>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úhlový kmitočet </a:t>
            </a:r>
            <a:r>
              <a:rPr lang="cs-CZ" altLang="cs-CZ" sz="2000"/>
              <a:t>h.p., </a:t>
            </a:r>
            <a:r>
              <a:rPr lang="cs-CZ" altLang="cs-CZ" sz="2000">
                <a:solidFill>
                  <a:srgbClr val="0070C0"/>
                </a:solidFill>
              </a:rPr>
              <a:t>úhlová rychlost;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φ</a:t>
            </a:r>
            <a:r>
              <a:rPr lang="cs-CZ" altLang="cs-CZ" sz="2000" baseline="-25000"/>
              <a:t>0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počáteční fáze</a:t>
            </a:r>
            <a:r>
              <a:rPr lang="cs-CZ" altLang="cs-CZ" sz="2000"/>
              <a:t>, tj. fáze (počáteční úhel, posun) v čase 	nT</a:t>
            </a:r>
            <a:r>
              <a:rPr lang="cs-CZ" altLang="cs-CZ" sz="2000" baseline="-25000"/>
              <a:t>vz </a:t>
            </a:r>
            <a:r>
              <a:rPr lang="cs-CZ" altLang="cs-CZ" sz="2000"/>
              <a:t>=0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 </a:t>
            </a:r>
            <a:r>
              <a:rPr lang="cs-CZ" altLang="cs-CZ" sz="2000"/>
              <a:t>+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) je </a:t>
            </a:r>
            <a:r>
              <a:rPr lang="cs-CZ" altLang="cs-CZ" sz="2000">
                <a:solidFill>
                  <a:srgbClr val="0070C0"/>
                </a:solidFill>
              </a:rPr>
              <a:t>fáze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perioda</a:t>
            </a:r>
            <a:r>
              <a:rPr lang="cs-CZ" altLang="cs-CZ" sz="2000"/>
              <a:t> harmonické posloupnosti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/>
              <a:t>T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el-GR" altLang="cs-CZ" sz="2000"/>
              <a:t>Ω</a:t>
            </a:r>
            <a:endParaRPr lang="cs-CZ" altLang="cs-CZ" sz="2000"/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kmitočet</a:t>
            </a:r>
            <a:r>
              <a:rPr lang="cs-CZ" altLang="cs-CZ" sz="2000"/>
              <a:t> harmonické posloupnosti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/>
              <a:t>		f = 1/T = </a:t>
            </a:r>
            <a:r>
              <a:rPr lang="el-GR" altLang="cs-CZ" sz="2000"/>
              <a:t>Ω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cs-CZ" altLang="cs-CZ" sz="2000"/>
              <a:t>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endParaRPr lang="cs-CZ" altLang="cs-CZ" sz="2000"/>
          </a:p>
        </p:txBody>
      </p:sp>
      <p:graphicFrame>
        <p:nvGraphicFramePr>
          <p:cNvPr id="61443" name="Object 2">
            <a:extLst>
              <a:ext uri="{FF2B5EF4-FFF2-40B4-BE49-F238E27FC236}">
                <a16:creationId xmlns:a16="http://schemas.microsoft.com/office/drawing/2014/main" id="{1A887F6E-3BE4-43B7-8991-D990905F5463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588125" y="5143500"/>
          <a:ext cx="25558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Rastrový obrázek" r:id="rId3" imgW="9593014" imgH="3839111" progId="PBrush">
                  <p:embed/>
                </p:oleObj>
              </mc:Choice>
              <mc:Fallback>
                <p:oleObj name="Rastrový obrázek" r:id="rId3" imgW="9593014" imgH="383911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43500"/>
                        <a:ext cx="255587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>
            <a:extLst>
              <a:ext uri="{FF2B5EF4-FFF2-40B4-BE49-F238E27FC236}">
                <a16:creationId xmlns:a16="http://schemas.microsoft.com/office/drawing/2014/main" id="{9054D188-8A8A-4ACC-8390-5839A6E25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F1960662-A371-4235-8294-7B98FCAB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amplituda</a:t>
            </a:r>
            <a:endParaRPr lang="en-GB" sz="3200" dirty="0"/>
          </a:p>
        </p:txBody>
      </p:sp>
      <p:sp>
        <p:nvSpPr>
          <p:cNvPr id="62467" name="Zástupný symbol pro obsah 5">
            <a:extLst>
              <a:ext uri="{FF2B5EF4-FFF2-40B4-BE49-F238E27FC236}">
                <a16:creationId xmlns:a16="http://schemas.microsoft.com/office/drawing/2014/main" id="{69B530EF-C3E3-4A88-BEE6-C93394291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92375"/>
            <a:ext cx="8535987" cy="38893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/>
              <a:t>Amplituda</a:t>
            </a:r>
            <a:r>
              <a:rPr lang="cs-CZ" altLang="en-US" sz="2000"/>
              <a:t> (též </a:t>
            </a:r>
            <a:r>
              <a:rPr lang="cs-CZ" altLang="en-US" sz="2000" b="1"/>
              <a:t>výkmit</a:t>
            </a:r>
            <a:r>
              <a:rPr lang="cs-CZ" altLang="en-US" sz="2000"/>
              <a:t> či </a:t>
            </a:r>
            <a:r>
              <a:rPr lang="cs-CZ" altLang="en-US" sz="2000" b="1"/>
              <a:t>rozkmit</a:t>
            </a:r>
            <a:r>
              <a:rPr lang="cs-CZ" altLang="en-US" sz="2000"/>
              <a:t>) je </a:t>
            </a:r>
            <a:r>
              <a:rPr lang="cs-CZ" altLang="en-US" sz="2000" i="1"/>
              <a:t>maximální hodnota</a:t>
            </a:r>
            <a:r>
              <a:rPr lang="cs-CZ" altLang="en-US" sz="2000"/>
              <a:t> periodicky měnící se veličiny. Spolu s frekvencí/úhlovou frekvencí, počáteční fází a u vln též vlnovou délkou/vlnovým vektorem je amplituda jedním ze základních parametrů periodických dějů.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b="1">
              <a:solidFill>
                <a:srgbClr val="0070C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b="1">
              <a:solidFill>
                <a:srgbClr val="0070C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>
                <a:solidFill>
                  <a:srgbClr val="0070C0"/>
                </a:solidFill>
              </a:rPr>
              <a:t>Etymologie: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z latiny „amplitudo“ – rozsáhlost, rozpětí, velikost; znamenitost; důstojnost</a:t>
            </a:r>
          </a:p>
        </p:txBody>
      </p:sp>
      <p:pic>
        <p:nvPicPr>
          <p:cNvPr id="62468" name="Picture 18" descr="http://danq.nantoka.info/zangletritecky/uploads/pl-wikipedie640.png">
            <a:extLst>
              <a:ext uri="{FF2B5EF4-FFF2-40B4-BE49-F238E27FC236}">
                <a16:creationId xmlns:a16="http://schemas.microsoft.com/office/drawing/2014/main" id="{B1F3D55B-E5FC-47D5-B65D-B9C438C9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25C24443-84EB-4F8F-8920-37461C6850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>
                <a:solidFill>
                  <a:srgbClr val="002060"/>
                </a:solidFill>
              </a:rPr>
              <a:t>harmonická posloupnost </a:t>
            </a:r>
            <a:r>
              <a:rPr lang="cs-CZ" altLang="cs-CZ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/>
              <a:t>x(nT</a:t>
            </a:r>
            <a:r>
              <a:rPr lang="cs-CZ" altLang="cs-CZ" baseline="-25000"/>
              <a:t>vz</a:t>
            </a:r>
            <a:r>
              <a:rPr lang="cs-CZ" altLang="cs-CZ"/>
              <a:t>) = A.cos(</a:t>
            </a:r>
            <a:r>
              <a:rPr lang="el-GR" altLang="cs-CZ"/>
              <a:t>Ω</a:t>
            </a:r>
            <a:r>
              <a:rPr lang="cs-CZ" altLang="cs-CZ"/>
              <a:t>nT</a:t>
            </a:r>
            <a:r>
              <a:rPr lang="cs-CZ" altLang="cs-CZ" baseline="-25000"/>
              <a:t>vz</a:t>
            </a:r>
            <a:r>
              <a:rPr lang="cs-CZ" altLang="cs-CZ"/>
              <a:t> + 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000"/>
              <a:t>A</a:t>
            </a:r>
            <a:r>
              <a:rPr lang="en-US" altLang="cs-CZ" sz="2000"/>
              <a:t>&gt;</a:t>
            </a:r>
            <a:r>
              <a:rPr lang="cs-CZ" altLang="cs-CZ" sz="2000"/>
              <a:t>0 je </a:t>
            </a:r>
            <a:r>
              <a:rPr lang="cs-CZ" altLang="cs-CZ" sz="2000">
                <a:solidFill>
                  <a:srgbClr val="0070C0"/>
                </a:solidFill>
              </a:rPr>
              <a:t>amplituda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Ω</a:t>
            </a:r>
            <a:r>
              <a:rPr lang="cs-CZ" altLang="cs-CZ" sz="2000" baseline="-25000"/>
              <a:t> </a:t>
            </a:r>
            <a:r>
              <a:rPr lang="en-US" altLang="cs-CZ" sz="2000"/>
              <a:t>&gt;</a:t>
            </a:r>
            <a:r>
              <a:rPr lang="cs-CZ" altLang="cs-CZ" sz="2000"/>
              <a:t>0</a:t>
            </a:r>
            <a:r>
              <a:rPr lang="cs-CZ" altLang="cs-CZ" sz="2000" baseline="-25000"/>
              <a:t>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úhlový kmitočet </a:t>
            </a:r>
            <a:r>
              <a:rPr lang="cs-CZ" altLang="cs-CZ" sz="2000"/>
              <a:t>h.p., </a:t>
            </a:r>
            <a:r>
              <a:rPr lang="cs-CZ" altLang="cs-CZ" sz="2000">
                <a:solidFill>
                  <a:srgbClr val="0070C0"/>
                </a:solidFill>
              </a:rPr>
              <a:t>úhlová rychlost;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φ</a:t>
            </a:r>
            <a:r>
              <a:rPr lang="cs-CZ" altLang="cs-CZ" sz="2000" baseline="-25000"/>
              <a:t>0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počáteční fáze</a:t>
            </a:r>
            <a:r>
              <a:rPr lang="cs-CZ" altLang="cs-CZ" sz="2000"/>
              <a:t>, tj. fáze (počáteční úhel, posun) v čase 	nT</a:t>
            </a:r>
            <a:r>
              <a:rPr lang="cs-CZ" altLang="cs-CZ" sz="2000" baseline="-25000"/>
              <a:t>vz </a:t>
            </a:r>
            <a:r>
              <a:rPr lang="cs-CZ" altLang="cs-CZ" sz="2000"/>
              <a:t>=0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 </a:t>
            </a:r>
            <a:r>
              <a:rPr lang="cs-CZ" altLang="cs-CZ" sz="2000"/>
              <a:t>+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) je </a:t>
            </a:r>
            <a:r>
              <a:rPr lang="cs-CZ" altLang="cs-CZ" sz="2000">
                <a:solidFill>
                  <a:srgbClr val="0070C0"/>
                </a:solidFill>
              </a:rPr>
              <a:t>fáze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perioda</a:t>
            </a:r>
            <a:r>
              <a:rPr lang="cs-CZ" altLang="cs-CZ" sz="2000"/>
              <a:t> harmonické posloupnosti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/>
              <a:t>T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el-GR" altLang="cs-CZ" sz="2000"/>
              <a:t>Ω</a:t>
            </a:r>
            <a:endParaRPr lang="cs-CZ" altLang="cs-CZ" sz="2000"/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kmitočet</a:t>
            </a:r>
            <a:r>
              <a:rPr lang="cs-CZ" altLang="cs-CZ" sz="2000"/>
              <a:t> harmonické posloupnosti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altLang="cs-CZ" sz="2000"/>
              <a:t>		f = 1/T = </a:t>
            </a:r>
            <a:r>
              <a:rPr lang="el-GR" altLang="cs-CZ" sz="2000"/>
              <a:t>Ω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cs-CZ" altLang="cs-CZ" sz="2000"/>
              <a:t>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endParaRPr lang="cs-CZ" altLang="cs-CZ" sz="2000"/>
          </a:p>
        </p:txBody>
      </p:sp>
      <p:graphicFrame>
        <p:nvGraphicFramePr>
          <p:cNvPr id="63491" name="Object 2">
            <a:extLst>
              <a:ext uri="{FF2B5EF4-FFF2-40B4-BE49-F238E27FC236}">
                <a16:creationId xmlns:a16="http://schemas.microsoft.com/office/drawing/2014/main" id="{DE5BF723-0C3E-46F8-AEC6-D4CC447BE6E5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588125" y="5143500"/>
          <a:ext cx="25558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Rastrový obrázek" r:id="rId3" imgW="9593014" imgH="3839111" progId="PBrush">
                  <p:embed/>
                </p:oleObj>
              </mc:Choice>
              <mc:Fallback>
                <p:oleObj name="Rastrový obrázek" r:id="rId3" imgW="9593014" imgH="383911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43500"/>
                        <a:ext cx="255587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>
            <a:extLst>
              <a:ext uri="{FF2B5EF4-FFF2-40B4-BE49-F238E27FC236}">
                <a16:creationId xmlns:a16="http://schemas.microsoft.com/office/drawing/2014/main" id="{0E2473E8-ABBE-44F9-8936-55FA0398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>
            <a:extLst>
              <a:ext uri="{FF2B5EF4-FFF2-40B4-BE49-F238E27FC236}">
                <a16:creationId xmlns:a16="http://schemas.microsoft.com/office/drawing/2014/main" id="{24EAD607-89BF-4010-83E2-AE4FB62CA0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>
                <a:solidFill>
                  <a:srgbClr val="002060"/>
                </a:solidFill>
              </a:rPr>
              <a:t>harmonická posloupnost </a:t>
            </a:r>
            <a:r>
              <a:rPr lang="cs-CZ" altLang="cs-CZ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/>
              <a:t>x(nT</a:t>
            </a:r>
            <a:r>
              <a:rPr lang="cs-CZ" altLang="cs-CZ" baseline="-25000"/>
              <a:t>vz</a:t>
            </a:r>
            <a:r>
              <a:rPr lang="cs-CZ" altLang="cs-CZ"/>
              <a:t>) = A.cos(</a:t>
            </a:r>
            <a:r>
              <a:rPr lang="el-GR" altLang="cs-CZ"/>
              <a:t>Ω</a:t>
            </a:r>
            <a:r>
              <a:rPr lang="cs-CZ" altLang="cs-CZ"/>
              <a:t>nT</a:t>
            </a:r>
            <a:r>
              <a:rPr lang="cs-CZ" altLang="cs-CZ" baseline="-25000"/>
              <a:t>vz</a:t>
            </a:r>
            <a:r>
              <a:rPr lang="cs-CZ" altLang="cs-CZ"/>
              <a:t> + 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000"/>
              <a:t>A</a:t>
            </a:r>
            <a:r>
              <a:rPr lang="en-US" altLang="cs-CZ" sz="2000"/>
              <a:t>&gt;</a:t>
            </a:r>
            <a:r>
              <a:rPr lang="cs-CZ" altLang="cs-CZ" sz="2000"/>
              <a:t>0 je </a:t>
            </a:r>
            <a:r>
              <a:rPr lang="cs-CZ" altLang="cs-CZ" sz="2000">
                <a:solidFill>
                  <a:srgbClr val="0070C0"/>
                </a:solidFill>
              </a:rPr>
              <a:t>amplituda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Ω</a:t>
            </a:r>
            <a:r>
              <a:rPr lang="cs-CZ" altLang="cs-CZ" sz="2000" baseline="-25000"/>
              <a:t> </a:t>
            </a:r>
            <a:r>
              <a:rPr lang="en-US" altLang="cs-CZ" sz="2000"/>
              <a:t>&gt;</a:t>
            </a:r>
            <a:r>
              <a:rPr lang="cs-CZ" altLang="cs-CZ" sz="2000"/>
              <a:t>0</a:t>
            </a:r>
            <a:r>
              <a:rPr lang="cs-CZ" altLang="cs-CZ" sz="2000" baseline="-25000"/>
              <a:t>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úhlový kmitočet </a:t>
            </a:r>
            <a:r>
              <a:rPr lang="cs-CZ" altLang="cs-CZ" sz="2000"/>
              <a:t>h.p., </a:t>
            </a:r>
            <a:r>
              <a:rPr lang="cs-CZ" altLang="cs-CZ" sz="2000">
                <a:solidFill>
                  <a:srgbClr val="0070C0"/>
                </a:solidFill>
              </a:rPr>
              <a:t>úhlová rychlost;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φ</a:t>
            </a:r>
            <a:r>
              <a:rPr lang="cs-CZ" altLang="cs-CZ" sz="2000" baseline="-25000"/>
              <a:t>0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počáteční fáze</a:t>
            </a:r>
            <a:r>
              <a:rPr lang="cs-CZ" altLang="cs-CZ" sz="2000"/>
              <a:t>, tj. fáze (počáteční úhel, posun) v čase 	nT</a:t>
            </a:r>
            <a:r>
              <a:rPr lang="cs-CZ" altLang="cs-CZ" sz="2000" baseline="-25000"/>
              <a:t>vz </a:t>
            </a:r>
            <a:r>
              <a:rPr lang="cs-CZ" altLang="cs-CZ" sz="2000"/>
              <a:t>=0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 </a:t>
            </a:r>
            <a:r>
              <a:rPr lang="cs-CZ" altLang="cs-CZ" sz="2000"/>
              <a:t>+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) je </a:t>
            </a:r>
            <a:r>
              <a:rPr lang="cs-CZ" altLang="cs-CZ" sz="2000">
                <a:solidFill>
                  <a:srgbClr val="0070C0"/>
                </a:solidFill>
              </a:rPr>
              <a:t>fáze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perioda</a:t>
            </a:r>
            <a:r>
              <a:rPr lang="cs-CZ" altLang="cs-CZ" sz="2000"/>
              <a:t> harmonické posloupnosti je dána vztahem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T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el-GR" altLang="cs-CZ" sz="2000"/>
              <a:t>Ω</a:t>
            </a:r>
            <a:r>
              <a:rPr lang="cs-CZ" altLang="cs-CZ" sz="2000"/>
              <a:t> </a:t>
            </a:r>
            <a:r>
              <a:rPr lang="el-GR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  <a:r>
              <a:rPr lang="el-GR" altLang="cs-CZ" sz="2000"/>
              <a:t>Ω</a:t>
            </a:r>
            <a:r>
              <a:rPr lang="cs-CZ" altLang="cs-CZ" sz="2000"/>
              <a:t>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>
                <a:sym typeface="Symbol" panose="05050102010706020507" pitchFamily="18" charset="2"/>
              </a:rPr>
              <a:t>/T </a:t>
            </a:r>
            <a:r>
              <a:rPr lang="el-GR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  <a:r>
              <a:rPr lang="el-GR" altLang="cs-CZ" sz="2000"/>
              <a:t>Ω</a:t>
            </a:r>
            <a:r>
              <a:rPr lang="cs-CZ" altLang="cs-CZ" sz="2000"/>
              <a:t>.T</a:t>
            </a:r>
            <a:r>
              <a:rPr lang="cs-CZ" altLang="cs-CZ" sz="2000" baseline="-25000"/>
              <a:t>vz</a:t>
            </a:r>
            <a:r>
              <a:rPr lang="cs-CZ" altLang="cs-CZ" sz="2000"/>
              <a:t> =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/>
              <a:t>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/>
              <a:t>.T</a:t>
            </a:r>
            <a:r>
              <a:rPr lang="cs-CZ" altLang="cs-CZ" sz="2000" baseline="-25000"/>
              <a:t>vz</a:t>
            </a:r>
            <a:r>
              <a:rPr lang="cs-CZ" altLang="cs-CZ" sz="2000">
                <a:sym typeface="Symbol" panose="05050102010706020507" pitchFamily="18" charset="2"/>
              </a:rPr>
              <a:t>/T</a:t>
            </a:r>
            <a:endParaRPr lang="cs-CZ" altLang="cs-CZ" sz="200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solidFill>
                  <a:srgbClr val="0070C0"/>
                </a:solidFill>
              </a:rPr>
              <a:t>kmitočet</a:t>
            </a:r>
            <a:r>
              <a:rPr lang="cs-CZ" altLang="cs-CZ" sz="2000"/>
              <a:t> harmonické posloupnosti je definován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f = 1/T = </a:t>
            </a:r>
            <a:r>
              <a:rPr lang="el-GR" altLang="cs-CZ" sz="2000"/>
              <a:t>Ω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cs-CZ" altLang="cs-CZ" sz="2000"/>
              <a:t>2</a:t>
            </a:r>
            <a:r>
              <a:rPr lang="cs-CZ" altLang="cs-CZ" sz="2000">
                <a:sym typeface="Symbol" panose="05050102010706020507" pitchFamily="18" charset="2"/>
              </a:rPr>
              <a:t> </a:t>
            </a:r>
            <a:r>
              <a:rPr lang="el-GR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 b="1">
                <a:sym typeface="Symbol" panose="05050102010706020507" pitchFamily="18" charset="2"/>
              </a:rPr>
              <a:t> </a:t>
            </a:r>
            <a:r>
              <a:rPr lang="cs-CZ" altLang="cs-CZ" sz="2000">
                <a:sym typeface="Symbol" panose="05050102010706020507" pitchFamily="18" charset="2"/>
              </a:rPr>
              <a:t>f</a:t>
            </a:r>
            <a:r>
              <a:rPr lang="cs-CZ" altLang="cs-CZ" sz="2000" baseline="-25000"/>
              <a:t>N</a:t>
            </a:r>
            <a:r>
              <a:rPr lang="cs-CZ" altLang="cs-CZ" sz="2000">
                <a:sym typeface="Symbol" panose="05050102010706020507" pitchFamily="18" charset="2"/>
              </a:rPr>
              <a:t> = </a:t>
            </a:r>
            <a:r>
              <a:rPr lang="cs-CZ" altLang="cs-CZ" sz="2000"/>
              <a:t>T</a:t>
            </a:r>
            <a:r>
              <a:rPr lang="cs-CZ" altLang="cs-CZ" sz="2000" baseline="-25000"/>
              <a:t>vz</a:t>
            </a:r>
            <a:r>
              <a:rPr lang="cs-CZ" altLang="cs-CZ" sz="2000">
                <a:sym typeface="Symbol" panose="05050102010706020507" pitchFamily="18" charset="2"/>
              </a:rPr>
              <a:t>/T =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cs-CZ" altLang="cs-CZ" sz="2000"/>
              <a:t>2</a:t>
            </a:r>
            <a:r>
              <a:rPr lang="cs-CZ" altLang="cs-CZ" sz="2000">
                <a:sym typeface="Symbol" panose="05050102010706020507" pitchFamily="18" charset="2"/>
              </a:rPr>
              <a:t> = f/f</a:t>
            </a:r>
            <a:r>
              <a:rPr lang="cs-CZ" altLang="cs-CZ" sz="2000" baseline="-25000"/>
              <a:t>vz</a:t>
            </a:r>
            <a:endParaRPr lang="cs-CZ" altLang="cs-CZ" sz="20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C7E241B-06DD-4E0A-9E97-68932D0EC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3046780C-3086-4194-B92D-94B5425BF9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T=8T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42E7AC6-C943-4B96-9128-C2B3336B9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5B46186-6194-444B-B0BE-C236D9EB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5541" name="Rectangle 8">
            <a:extLst>
              <a:ext uri="{FF2B5EF4-FFF2-40B4-BE49-F238E27FC236}">
                <a16:creationId xmlns:a16="http://schemas.microsoft.com/office/drawing/2014/main" id="{ED88DFD5-382E-4E1B-B9EC-8AC52EEE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5542" name="Objekt 2">
            <a:extLst>
              <a:ext uri="{FF2B5EF4-FFF2-40B4-BE49-F238E27FC236}">
                <a16:creationId xmlns:a16="http://schemas.microsoft.com/office/drawing/2014/main" id="{84071445-6A45-4E08-BA24-F46FF0566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2374900"/>
          <a:ext cx="3708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Rastrový obrázek" r:id="rId3" imgW="4296375" imgH="3010320" progId="Paint.Picture">
                  <p:embed/>
                </p:oleObj>
              </mc:Choice>
              <mc:Fallback>
                <p:oleObj name="Rastrový obrázek" r:id="rId3" imgW="4296375" imgH="3010320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374900"/>
                        <a:ext cx="3708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10">
            <a:extLst>
              <a:ext uri="{FF2B5EF4-FFF2-40B4-BE49-F238E27FC236}">
                <a16:creationId xmlns:a16="http://schemas.microsoft.com/office/drawing/2014/main" id="{D37A6328-6DF0-404B-94B6-21D5D0A7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5544" name="TextovéPole 6">
            <a:extLst>
              <a:ext uri="{FF2B5EF4-FFF2-40B4-BE49-F238E27FC236}">
                <a16:creationId xmlns:a16="http://schemas.microsoft.com/office/drawing/2014/main" id="{9E7B2FE3-D19E-4BB2-85EE-65E7D968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708275"/>
            <a:ext cx="19446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</a:rPr>
              <a:t>s</a:t>
            </a:r>
            <a:r>
              <a:rPr lang="cs-CZ" altLang="cs-CZ" sz="1800" b="1">
                <a:solidFill>
                  <a:srgbClr val="FF0000"/>
                </a:solidFill>
              </a:rPr>
              <a:t> </a:t>
            </a:r>
            <a:r>
              <a:rPr lang="el-GR" altLang="cs-CZ" sz="1800" b="1">
                <a:solidFill>
                  <a:srgbClr val="FF0000"/>
                </a:solidFill>
              </a:rPr>
              <a:t>≡</a:t>
            </a:r>
            <a:r>
              <a:rPr lang="cs-CZ" altLang="cs-CZ" sz="1800" b="1">
                <a:solidFill>
                  <a:srgbClr val="FF0000"/>
                </a:solidFill>
              </a:rPr>
              <a:t> T</a:t>
            </a:r>
            <a:r>
              <a:rPr lang="cs-CZ" altLang="cs-CZ" sz="1800" b="1" baseline="-25000">
                <a:solidFill>
                  <a:srgbClr val="FF0000"/>
                </a:solidFill>
              </a:rPr>
              <a:t>vz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aseline="-25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vz </a:t>
            </a:r>
            <a:r>
              <a:rPr lang="cs-CZ" altLang="cs-CZ" sz="1800"/>
              <a:t>… vzorkování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s   </a:t>
            </a:r>
            <a:r>
              <a:rPr lang="cs-CZ" altLang="cs-CZ" sz="1800"/>
              <a:t>… sampling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B20961-E740-416C-9A86-3280E7BF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8294687" cy="936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x(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) = </a:t>
            </a:r>
            <a:r>
              <a:rPr lang="cs-CZ" altLang="cs-CZ" sz="2400" kern="0" dirty="0" err="1">
                <a:cs typeface="Arial" charset="0"/>
              </a:rPr>
              <a:t>A.cos</a:t>
            </a:r>
            <a:r>
              <a:rPr lang="cs-CZ" altLang="cs-CZ" sz="2400" kern="0" dirty="0">
                <a:cs typeface="Arial" charset="0"/>
              </a:rPr>
              <a:t>(</a:t>
            </a:r>
            <a:r>
              <a:rPr lang="el-GR" altLang="cs-CZ" sz="2400" kern="0" dirty="0">
                <a:cs typeface="Arial" charset="0"/>
              </a:rPr>
              <a:t>Ω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 +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)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pro A=1,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=0 a 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baseline="-25000" dirty="0">
                <a:cs typeface="Arial" charset="0"/>
              </a:rPr>
              <a:t>N</a:t>
            </a:r>
            <a:r>
              <a:rPr lang="cs-CZ" altLang="cs-CZ" sz="2400" dirty="0">
                <a:cs typeface="Arial" charset="0"/>
              </a:rPr>
              <a:t> = 2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</a:t>
            </a:r>
            <a:r>
              <a:rPr lang="cs-CZ" altLang="cs-CZ" sz="2400" dirty="0">
                <a:cs typeface="Arial" charset="0"/>
              </a:rPr>
              <a:t>.T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/T = /4</a:t>
            </a:r>
            <a:endParaRPr lang="cs-CZ" altLang="cs-CZ" sz="2400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D3BBFE98-C74A-4DAF-8569-013120914F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T=4T</a:t>
            </a:r>
            <a:r>
              <a:rPr lang="en-US" altLang="cs-CZ" sz="2400"/>
              <a:t>’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338215B-7B0E-41D2-AE37-4A23D9417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679273EF-39F8-4227-B375-3EB6C8B1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6565" name="Rectangle 8">
            <a:extLst>
              <a:ext uri="{FF2B5EF4-FFF2-40B4-BE49-F238E27FC236}">
                <a16:creationId xmlns:a16="http://schemas.microsoft.com/office/drawing/2014/main" id="{976FAC91-9EA8-4DF5-99CC-8F45737CE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6566" name="Rectangle 10">
            <a:extLst>
              <a:ext uri="{FF2B5EF4-FFF2-40B4-BE49-F238E27FC236}">
                <a16:creationId xmlns:a16="http://schemas.microsoft.com/office/drawing/2014/main" id="{BC9FF16C-E338-4BD3-94CF-15B0F40C3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6567" name="Objekt 4">
            <a:extLst>
              <a:ext uri="{FF2B5EF4-FFF2-40B4-BE49-F238E27FC236}">
                <a16:creationId xmlns:a16="http://schemas.microsoft.com/office/drawing/2014/main" id="{64045A44-9469-4132-BE9B-AB44F4223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238" y="2386013"/>
          <a:ext cx="3709987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Rastrový obrázek" r:id="rId3" imgW="4296375" imgH="2952381" progId="Paint.Picture">
                  <p:embed/>
                </p:oleObj>
              </mc:Choice>
              <mc:Fallback>
                <p:oleObj name="Rastrový obrázek" r:id="rId3" imgW="4296375" imgH="2952381" progId="Paint.Picture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2386013"/>
                        <a:ext cx="3709987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701DD014-EEB1-44AA-AE9D-46930A47F6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4292600"/>
            <a:ext cx="8469312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 i="1"/>
              <a:t>Změna periodicity veličiny po vzorkování se vzorkovací periodou, která neodpovídá bezezbytkovému celočíselnému podílu </a:t>
            </a:r>
            <a:r>
              <a:rPr lang="cs-CZ" altLang="cs-CZ" sz="1600"/>
              <a:t>T/T</a:t>
            </a:r>
            <a:r>
              <a:rPr lang="en-GB" altLang="cs-CZ" sz="1600" baseline="-25000"/>
              <a:t>v</a:t>
            </a:r>
            <a:r>
              <a:rPr lang="cs-CZ" altLang="cs-CZ" sz="1600" baseline="-25000"/>
              <a:t>z</a:t>
            </a:r>
            <a:r>
              <a:rPr lang="cs-CZ" altLang="cs-CZ" sz="1600" i="1"/>
              <a:t> </a:t>
            </a:r>
            <a:r>
              <a:rPr lang="cs-CZ" altLang="cs-CZ" sz="1600"/>
              <a:t>(desetinná část podílu je rovna 0,5)</a:t>
            </a:r>
            <a:r>
              <a:rPr lang="cs-CZ" altLang="cs-CZ" sz="1600" i="1"/>
              <a:t>.</a:t>
            </a:r>
            <a:endParaRPr lang="cs-CZ" altLang="cs-CZ" sz="16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CE743C5-3200-4947-87D4-5374A639F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A4313FB4-63FC-41F7-96B0-ED306CF2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7589" name="Rectangle 8">
            <a:extLst>
              <a:ext uri="{FF2B5EF4-FFF2-40B4-BE49-F238E27FC236}">
                <a16:creationId xmlns:a16="http://schemas.microsoft.com/office/drawing/2014/main" id="{08E5A8F4-391E-46E4-A9DA-B61702E4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7590" name="Rectangle 10">
            <a:extLst>
              <a:ext uri="{FF2B5EF4-FFF2-40B4-BE49-F238E27FC236}">
                <a16:creationId xmlns:a16="http://schemas.microsoft.com/office/drawing/2014/main" id="{40EB98A1-9D49-41AA-828E-25CB09A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7591" name="Rectangle 2">
            <a:extLst>
              <a:ext uri="{FF2B5EF4-FFF2-40B4-BE49-F238E27FC236}">
                <a16:creationId xmlns:a16="http://schemas.microsoft.com/office/drawing/2014/main" id="{40DC7EE9-8F1E-42BB-90B2-47F54CFFE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7592" name="Obrázek 1">
            <a:extLst>
              <a:ext uri="{FF2B5EF4-FFF2-40B4-BE49-F238E27FC236}">
                <a16:creationId xmlns:a16="http://schemas.microsoft.com/office/drawing/2014/main" id="{13114D3F-4368-4F12-911F-C20C2A5EE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924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CB48A544-4203-497C-88CF-50FA90873C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10080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 = cos(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</a:t>
            </a:r>
            <a:r>
              <a:rPr lang="cs-CZ" altLang="cs-CZ" sz="2000"/>
              <a:t>+</a:t>
            </a:r>
            <a:r>
              <a:rPr lang="cs-CZ" altLang="cs-CZ" sz="2000">
                <a:sym typeface="Symbol" panose="05050102010706020507" pitchFamily="18" charset="2"/>
              </a:rPr>
              <a:t>/4</a:t>
            </a:r>
            <a:r>
              <a:rPr lang="cs-CZ" altLang="cs-CZ" sz="2000"/>
              <a:t>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pro A=1,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=</a:t>
            </a:r>
            <a:r>
              <a:rPr lang="cs-CZ" altLang="cs-CZ" sz="2000">
                <a:sym typeface="Symbol" panose="05050102010706020507" pitchFamily="18" charset="2"/>
              </a:rPr>
              <a:t> /4</a:t>
            </a:r>
            <a:r>
              <a:rPr lang="cs-CZ" altLang="cs-CZ" sz="2000"/>
              <a:t> a </a:t>
            </a:r>
            <a:r>
              <a:rPr lang="el-GR" altLang="cs-CZ" sz="2000"/>
              <a:t>Ω</a:t>
            </a:r>
            <a:r>
              <a:rPr lang="cs-CZ" altLang="cs-CZ" sz="2000"/>
              <a:t> pro T=8T</a:t>
            </a:r>
            <a:r>
              <a:rPr lang="cs-CZ" altLang="cs-CZ" sz="2000" baseline="-25000"/>
              <a:t>vz</a:t>
            </a:r>
            <a:r>
              <a:rPr lang="cs-CZ" altLang="cs-CZ" sz="2000"/>
              <a:t>, tj. pro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/>
              <a:t>= </a:t>
            </a:r>
            <a:r>
              <a:rPr lang="cs-CZ" altLang="cs-CZ" sz="2000">
                <a:sym typeface="Symbol" panose="05050102010706020507" pitchFamily="18" charset="2"/>
              </a:rPr>
              <a:t>/4</a:t>
            </a:r>
            <a:endParaRPr lang="cs-CZ" altLang="cs-CZ" sz="20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BE8F356-AB9E-40DE-9A00-867C678AF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 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D32458F8-EBC0-4F3F-A735-25F5250E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371051F8-7BED-47E9-94C3-D9A62073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8614" name="Picture 7">
            <a:extLst>
              <a:ext uri="{FF2B5EF4-FFF2-40B4-BE49-F238E27FC236}">
                <a16:creationId xmlns:a16="http://schemas.microsoft.com/office/drawing/2014/main" id="{F5C8E503-1AE2-4F42-BD23-86D1A17A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114550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3C24D-C0C7-4B02-BD59-56B4BE0E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1F06337-802F-47FE-8B01-085AE145B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4340" name="TextovéPole 6">
            <a:extLst>
              <a:ext uri="{FF2B5EF4-FFF2-40B4-BE49-F238E27FC236}">
                <a16:creationId xmlns:a16="http://schemas.microsoft.com/office/drawing/2014/main" id="{5D29657E-38FD-4314-AD6F-39C580DF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4341" name="TextovéPole 7">
            <a:extLst>
              <a:ext uri="{FF2B5EF4-FFF2-40B4-BE49-F238E27FC236}">
                <a16:creationId xmlns:a16="http://schemas.microsoft.com/office/drawing/2014/main" id="{B5FD0B26-AD61-4721-BBEB-B6C071C5C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1744663"/>
            <a:ext cx="650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91A77F2-C4DA-4F05-B8B1-FF40B0DEB9D9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3" name="TextovéPole 12">
            <a:extLst>
              <a:ext uri="{FF2B5EF4-FFF2-40B4-BE49-F238E27FC236}">
                <a16:creationId xmlns:a16="http://schemas.microsoft.com/office/drawing/2014/main" id="{48E98648-710C-4641-856B-D106A153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3709A982-8955-4157-848F-A5F6332BB2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2881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>
                <a:cs typeface="Arial" charset="0"/>
              </a:rPr>
              <a:t>tříparametrick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harmonick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posloupnost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A = A(</a:t>
            </a:r>
            <a:r>
              <a:rPr lang="el-GR" altLang="cs-CZ" sz="2000" dirty="0"/>
              <a:t>Ω</a:t>
            </a:r>
            <a:r>
              <a:rPr lang="cs-CZ" altLang="cs-CZ" sz="2000" dirty="0">
                <a:cs typeface="Arial" charset="0"/>
              </a:rPr>
              <a:t>)    a   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 =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el-GR" altLang="cs-CZ" sz="2000" dirty="0"/>
              <a:t>Ω</a:t>
            </a:r>
            <a:r>
              <a:rPr lang="cs-CZ" altLang="cs-CZ" sz="2000" dirty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84688DB-6D9C-4D1E-B1A4-B26A7FB42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94687" cy="10080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x(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) = cos(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+</a:t>
            </a:r>
            <a:r>
              <a:rPr lang="cs-CZ" altLang="cs-CZ" sz="2000" dirty="0">
                <a:cs typeface="Arial" charset="0"/>
                <a:sym typeface="Symbol"/>
              </a:rPr>
              <a:t>/4</a:t>
            </a:r>
            <a:r>
              <a:rPr lang="cs-CZ" altLang="cs-CZ" sz="2000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kern="0" dirty="0">
                <a:cs typeface="Arial" charset="0"/>
              </a:rPr>
              <a:t>pro A=1, </a:t>
            </a:r>
            <a:r>
              <a:rPr lang="el-GR" altLang="cs-CZ" sz="2000" kern="0" dirty="0">
                <a:cs typeface="Arial" charset="0"/>
              </a:rPr>
              <a:t>φ</a:t>
            </a:r>
            <a:r>
              <a:rPr lang="cs-CZ" altLang="cs-CZ" sz="2000" kern="0" baseline="-25000" dirty="0">
                <a:cs typeface="Arial" charset="0"/>
              </a:rPr>
              <a:t>0</a:t>
            </a:r>
            <a:r>
              <a:rPr lang="cs-CZ" altLang="cs-CZ" sz="2000" kern="0" dirty="0">
                <a:cs typeface="Arial" charset="0"/>
              </a:rPr>
              <a:t>=</a:t>
            </a:r>
            <a:r>
              <a:rPr lang="cs-CZ" altLang="cs-CZ" sz="2000" dirty="0">
                <a:cs typeface="Arial" charset="0"/>
                <a:sym typeface="Symbol"/>
              </a:rPr>
              <a:t> /4</a:t>
            </a:r>
            <a:r>
              <a:rPr lang="cs-CZ" altLang="cs-CZ" sz="2000" kern="0" dirty="0">
                <a:cs typeface="Arial" charset="0"/>
              </a:rPr>
              <a:t> a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dirty="0">
                <a:cs typeface="Arial" charset="0"/>
              </a:rPr>
              <a:t> pro T=8T</a:t>
            </a:r>
            <a:r>
              <a:rPr lang="cs-CZ" altLang="cs-CZ" sz="2000" kern="0" baseline="-25000" dirty="0">
                <a:cs typeface="Arial" charset="0"/>
              </a:rPr>
              <a:t>vz</a:t>
            </a:r>
            <a:r>
              <a:rPr lang="cs-CZ" altLang="cs-CZ" sz="2000" kern="0" dirty="0">
                <a:cs typeface="Arial" charset="0"/>
              </a:rPr>
              <a:t>, tj. pro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baseline="-25000" dirty="0">
                <a:cs typeface="Arial" charset="0"/>
              </a:rPr>
              <a:t>N</a:t>
            </a:r>
            <a:r>
              <a:rPr lang="cs-CZ" altLang="cs-CZ" sz="2000" kern="0" dirty="0">
                <a:cs typeface="Arial" charset="0"/>
              </a:rPr>
              <a:t>= </a:t>
            </a:r>
            <a:r>
              <a:rPr lang="cs-CZ" altLang="cs-CZ" sz="2000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83A7A09-D0A9-4CBF-BC81-931E139C8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9C07ABC7-9F1C-43BD-85A3-65BB6D80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9638" name="Rectangle 4">
            <a:extLst>
              <a:ext uri="{FF2B5EF4-FFF2-40B4-BE49-F238E27FC236}">
                <a16:creationId xmlns:a16="http://schemas.microsoft.com/office/drawing/2014/main" id="{1F74C076-1BB2-49D5-BBE2-45388717F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9639" name="Obdélník 8">
            <a:extLst>
              <a:ext uri="{FF2B5EF4-FFF2-40B4-BE49-F238E27FC236}">
                <a16:creationId xmlns:a16="http://schemas.microsoft.com/office/drawing/2014/main" id="{AEBC23F4-29EC-4841-9E66-37699498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4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</a:rPr>
              <a:t>s</a:t>
            </a:r>
            <a:r>
              <a:rPr lang="cs-CZ" altLang="cs-CZ" sz="1800" b="1">
                <a:solidFill>
                  <a:srgbClr val="C00000"/>
                </a:solidFill>
              </a:rPr>
              <a:t>pektrum </a:t>
            </a:r>
            <a:r>
              <a:rPr lang="cs-CZ" altLang="cs-CZ" sz="1800"/>
              <a:t>amplitud</a:t>
            </a:r>
          </a:p>
        </p:txBody>
      </p:sp>
      <p:sp>
        <p:nvSpPr>
          <p:cNvPr id="69640" name="Obdélník 9">
            <a:extLst>
              <a:ext uri="{FF2B5EF4-FFF2-40B4-BE49-F238E27FC236}">
                <a16:creationId xmlns:a16="http://schemas.microsoft.com/office/drawing/2014/main" id="{BE8716E6-EF61-48E6-B3E5-CBF8F703F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23728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spektrum </a:t>
            </a:r>
            <a:r>
              <a:rPr lang="cs-CZ" altLang="cs-CZ" sz="1800"/>
              <a:t>počátečních fází</a:t>
            </a:r>
          </a:p>
        </p:txBody>
      </p:sp>
      <p:pic>
        <p:nvPicPr>
          <p:cNvPr id="69641" name="Picture 10">
            <a:extLst>
              <a:ext uri="{FF2B5EF4-FFF2-40B4-BE49-F238E27FC236}">
                <a16:creationId xmlns:a16="http://schemas.microsoft.com/office/drawing/2014/main" id="{8E85F55A-58A2-47B0-8C68-91A25B34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686175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1D8CD-A5CD-42C9-B891-2CFD56BB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C00000"/>
                </a:solidFill>
              </a:rPr>
              <a:t>!!! Frekvenční spektrum !!!</a:t>
            </a:r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415A2B2E-4B95-446F-9F6E-924E1EC0D4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>
                <a:solidFill>
                  <a:srgbClr val="3F7DF9"/>
                </a:solidFill>
              </a:rPr>
              <a:t>	</a:t>
            </a:r>
            <a:r>
              <a:rPr lang="cs-CZ" altLang="cs-CZ" b="1">
                <a:solidFill>
                  <a:srgbClr val="C00000"/>
                </a:solidFill>
              </a:rPr>
              <a:t>Frekvenční spektrum </a:t>
            </a:r>
            <a:r>
              <a:rPr lang="cs-CZ" altLang="cs-CZ">
                <a:solidFill>
                  <a:schemeClr val="bg2"/>
                </a:solidFill>
              </a:rPr>
              <a:t>časové řady je vyjádření rozložení amplitud a počátečních fází jednotlivých harmonických složek, ze kterých se časová řada skládá, v závislosti na frekvenci. </a:t>
            </a:r>
          </a:p>
          <a:p>
            <a:pPr algn="ctr">
              <a:buFontTx/>
              <a:buNone/>
            </a:pPr>
            <a:endParaRPr lang="cs-CZ" altLang="cs-CZ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>
                <a:solidFill>
                  <a:schemeClr val="bg2"/>
                </a:solidFill>
              </a:rPr>
              <a:t>     ! ZAPAMATOVAT!   ! NA VĚKY !</a:t>
            </a:r>
          </a:p>
        </p:txBody>
      </p:sp>
      <p:pic>
        <p:nvPicPr>
          <p:cNvPr id="70660" name="Picture 4" descr="C:\Program Files\Microsoft Office\MEDIA\CAGCAT10\j0299125.wmf">
            <a:extLst>
              <a:ext uri="{FF2B5EF4-FFF2-40B4-BE49-F238E27FC236}">
                <a16:creationId xmlns:a16="http://schemas.microsoft.com/office/drawing/2014/main" id="{78AF0ABC-862C-454E-86E9-980B85A6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7A1B16C-83F7-4B28-8A40-3FDFD5C20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trigonometrický tvar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= </a:t>
            </a:r>
            <a:r>
              <a:rPr lang="cs-CZ" altLang="cs-CZ" sz="2400" dirty="0" err="1">
                <a:cs typeface="Arial" charset="0"/>
              </a:rPr>
              <a:t>A.cos</a:t>
            </a:r>
            <a:r>
              <a:rPr lang="cs-CZ" altLang="cs-CZ" sz="2400" dirty="0">
                <a:cs typeface="Arial" charset="0"/>
              </a:rPr>
              <a:t>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+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altLang="cs-CZ" sz="2400" baseline="-25000" dirty="0">
                <a:cs typeface="Arial" charset="0"/>
              </a:rPr>
              <a:t>0</a:t>
            </a:r>
            <a:r>
              <a:rPr lang="cs-CZ" altLang="cs-CZ" sz="2400" dirty="0">
                <a:cs typeface="Arial" charset="0"/>
              </a:rPr>
              <a:t>) =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= A</a:t>
            </a:r>
            <a:r>
              <a:rPr lang="cs-CZ" altLang="cs-CZ" sz="2400" baseline="-25000" dirty="0">
                <a:cs typeface="Arial" charset="0"/>
              </a:rPr>
              <a:t>1</a:t>
            </a:r>
            <a:r>
              <a:rPr lang="cs-CZ" altLang="cs-CZ" sz="2400" dirty="0">
                <a:cs typeface="Arial" charset="0"/>
              </a:rPr>
              <a:t>.cos(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+ A</a:t>
            </a:r>
            <a:r>
              <a:rPr lang="cs-CZ" altLang="cs-CZ" sz="2400" baseline="-25000" dirty="0">
                <a:cs typeface="Arial" charset="0"/>
              </a:rPr>
              <a:t>2</a:t>
            </a:r>
            <a:r>
              <a:rPr lang="cs-CZ" altLang="cs-CZ" sz="2400" dirty="0">
                <a:cs typeface="Arial" charset="0"/>
              </a:rPr>
              <a:t>.sin(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Jak to tak?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cos(α + β) = cosα.cosβ - sinα.sinβ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Acos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 +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) = </a:t>
            </a:r>
            <a:r>
              <a:rPr lang="cs-CZ" sz="2000" dirty="0" err="1"/>
              <a:t>A.cos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).cos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 - </a:t>
            </a:r>
            <a:r>
              <a:rPr lang="cs-CZ" sz="2000" dirty="0" err="1"/>
              <a:t>A.sin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).sin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 =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 = </a:t>
            </a:r>
            <a:r>
              <a:rPr lang="cs-CZ" sz="2000" dirty="0" err="1"/>
              <a:t>A.cos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.cos(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 - </a:t>
            </a:r>
            <a:r>
              <a:rPr lang="cs-CZ" sz="2000" dirty="0" err="1"/>
              <a:t>A.sin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.sin(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335213" algn="ctr"/>
                <a:tab pos="5024438" algn="ctr"/>
              </a:tabLst>
              <a:defRPr/>
            </a:pPr>
            <a:r>
              <a:rPr lang="cs-CZ" altLang="cs-CZ" sz="1100" dirty="0">
                <a:cs typeface="Arial" charset="0"/>
              </a:rPr>
              <a:t>	</a:t>
            </a:r>
            <a:r>
              <a:rPr lang="cs-CZ" sz="1100" dirty="0">
                <a:sym typeface="Symbol"/>
              </a:rPr>
              <a:t>	</a:t>
            </a:r>
            <a:endParaRPr lang="cs-CZ" sz="1100" dirty="0"/>
          </a:p>
          <a:p>
            <a:pPr marL="0" indent="0">
              <a:buFontTx/>
              <a:buNone/>
              <a:tabLst>
                <a:tab pos="2424113" algn="ctr"/>
                <a:tab pos="5113338" algn="ctr"/>
              </a:tabLst>
              <a:defRPr/>
            </a:pPr>
            <a:r>
              <a:rPr lang="cs-CZ" altLang="cs-CZ" sz="2400" dirty="0">
                <a:cs typeface="Arial" charset="0"/>
              </a:rPr>
              <a:t>	A</a:t>
            </a:r>
            <a:r>
              <a:rPr lang="cs-CZ" altLang="cs-CZ" sz="2400" baseline="-25000" dirty="0">
                <a:cs typeface="Arial" charset="0"/>
              </a:rPr>
              <a:t>1	</a:t>
            </a:r>
            <a:r>
              <a:rPr lang="cs-CZ" altLang="cs-CZ" sz="2400" dirty="0">
                <a:cs typeface="Arial" charset="0"/>
              </a:rPr>
              <a:t>A</a:t>
            </a:r>
            <a:r>
              <a:rPr lang="cs-CZ" altLang="cs-CZ" sz="2400" baseline="-25000" dirty="0">
                <a:cs typeface="Arial" charset="0"/>
              </a:rPr>
              <a:t>2</a:t>
            </a:r>
            <a:endParaRPr lang="cs-CZ" altLang="cs-CZ" sz="2400" dirty="0">
              <a:cs typeface="Arial" charset="0"/>
            </a:endParaRPr>
          </a:p>
        </p:txBody>
      </p:sp>
      <p:pic>
        <p:nvPicPr>
          <p:cNvPr id="71683" name="Picture 7">
            <a:extLst>
              <a:ext uri="{FF2B5EF4-FFF2-40B4-BE49-F238E27FC236}">
                <a16:creationId xmlns:a16="http://schemas.microsoft.com/office/drawing/2014/main" id="{0C223988-A6FB-496F-B054-C763C7F8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7">
            <a:extLst>
              <a:ext uri="{FF2B5EF4-FFF2-40B4-BE49-F238E27FC236}">
                <a16:creationId xmlns:a16="http://schemas.microsoft.com/office/drawing/2014/main" id="{370FA383-E749-45F4-AF71-D2D846CB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006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4360F97-EA64-4C2A-AF72-447775F7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11FADDA0-BE38-4CDC-823D-FEDFB2060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trigonometrický tvar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400" dirty="0"/>
              <a:t>A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dirty="0" err="1"/>
              <a:t>A.cos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sz="2400" baseline="-25000" dirty="0"/>
              <a:t>0</a:t>
            </a:r>
            <a:r>
              <a:rPr lang="cs-CZ" sz="2400" dirty="0"/>
              <a:t>   a   A</a:t>
            </a:r>
            <a:r>
              <a:rPr lang="cs-CZ" sz="2400" baseline="-25000" dirty="0"/>
              <a:t>2</a:t>
            </a:r>
            <a:r>
              <a:rPr lang="cs-CZ" sz="2400" dirty="0"/>
              <a:t> = -</a:t>
            </a:r>
            <a:r>
              <a:rPr lang="cs-CZ" sz="2400" dirty="0" err="1"/>
              <a:t>A.sin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sz="2400" baseline="-25000" dirty="0"/>
              <a:t>0</a:t>
            </a:r>
            <a:endParaRPr lang="cs-CZ" altLang="cs-CZ" sz="2400" dirty="0">
              <a:cs typeface="Arial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A23CE65-AF58-4C68-BA32-67C6972A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2708" name="Objekt 2">
            <a:extLst>
              <a:ext uri="{FF2B5EF4-FFF2-40B4-BE49-F238E27FC236}">
                <a16:creationId xmlns:a16="http://schemas.microsoft.com/office/drawing/2014/main" id="{FC5465C3-EFFF-4CA8-89B7-3DC5547DBE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2978150"/>
          <a:ext cx="46164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r:id="rId3" imgW="1778000" imgH="228600" progId="Equation.3">
                  <p:embed/>
                </p:oleObj>
              </mc:Choice>
              <mc:Fallback>
                <p:oleObj r:id="rId3" imgW="177800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78150"/>
                        <a:ext cx="46164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Rectangle 4">
            <a:extLst>
              <a:ext uri="{FF2B5EF4-FFF2-40B4-BE49-F238E27FC236}">
                <a16:creationId xmlns:a16="http://schemas.microsoft.com/office/drawing/2014/main" id="{ECED11A5-34CB-4173-9EC0-1FE2D5170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2710" name="Objekt 4">
            <a:extLst>
              <a:ext uri="{FF2B5EF4-FFF2-40B4-BE49-F238E27FC236}">
                <a16:creationId xmlns:a16="http://schemas.microsoft.com/office/drawing/2014/main" id="{15BE35C9-03E8-4922-9E86-68270995A1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716338"/>
          <a:ext cx="20177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r:id="rId5" imgW="799753" imgH="266584" progId="Equation.3">
                  <p:embed/>
                </p:oleObj>
              </mc:Choice>
              <mc:Fallback>
                <p:oleObj r:id="rId5" imgW="799753" imgH="266584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16338"/>
                        <a:ext cx="20177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6">
            <a:extLst>
              <a:ext uri="{FF2B5EF4-FFF2-40B4-BE49-F238E27FC236}">
                <a16:creationId xmlns:a16="http://schemas.microsoft.com/office/drawing/2014/main" id="{BD983418-88D3-46A8-870D-0A44D2F9A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2712" name="Objekt 8">
            <a:extLst>
              <a:ext uri="{FF2B5EF4-FFF2-40B4-BE49-F238E27FC236}">
                <a16:creationId xmlns:a16="http://schemas.microsoft.com/office/drawing/2014/main" id="{948B7615-A8A8-43B5-9F2F-4770BB54FC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4508500"/>
          <a:ext cx="3251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r:id="rId7" imgW="1459866" imgH="406224" progId="Equation.3">
                  <p:embed/>
                </p:oleObj>
              </mc:Choice>
              <mc:Fallback>
                <p:oleObj r:id="rId7" imgW="1459866" imgH="406224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508500"/>
                        <a:ext cx="3251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8">
            <a:extLst>
              <a:ext uri="{FF2B5EF4-FFF2-40B4-BE49-F238E27FC236}">
                <a16:creationId xmlns:a16="http://schemas.microsoft.com/office/drawing/2014/main" id="{904B7D44-AE2E-4250-ADFA-5CDBF014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2714" name="Objekt 10">
            <a:extLst>
              <a:ext uri="{FF2B5EF4-FFF2-40B4-BE49-F238E27FC236}">
                <a16:creationId xmlns:a16="http://schemas.microsoft.com/office/drawing/2014/main" id="{B8A67DCA-387C-49F7-982C-805025B5A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5516563"/>
          <a:ext cx="1901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9" r:id="rId9" imgW="926698" imgH="406224" progId="Equation.3">
                  <p:embed/>
                </p:oleObj>
              </mc:Choice>
              <mc:Fallback>
                <p:oleObj r:id="rId9" imgW="926698" imgH="406224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516563"/>
                        <a:ext cx="19018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Nadpis 1">
            <a:extLst>
              <a:ext uri="{FF2B5EF4-FFF2-40B4-BE49-F238E27FC236}">
                <a16:creationId xmlns:a16="http://schemas.microsoft.com/office/drawing/2014/main" id="{A91C0C3E-884F-4B3C-9208-2BE94B1E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77830CB-1485-4F04-B2E6-A0A510750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tabLst>
                <a:tab pos="2513013" algn="l"/>
              </a:tabLst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tabLst>
                <a:tab pos="2513013" algn="l"/>
              </a:tabLst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cos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+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i.sin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=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e</a:t>
            </a:r>
            <a:r>
              <a:rPr lang="cs-CZ" altLang="cs-CZ" baseline="30000" dirty="0" err="1">
                <a:solidFill>
                  <a:schemeClr val="bg2"/>
                </a:solidFill>
                <a:cs typeface="Arial" charset="0"/>
                <a:sym typeface="Symbol"/>
              </a:rPr>
              <a:t>i</a:t>
            </a:r>
            <a:r>
              <a:rPr lang="cs-CZ" altLang="cs-CZ" baseline="30000" dirty="0">
                <a:solidFill>
                  <a:schemeClr val="bg2"/>
                </a:solidFill>
                <a:cs typeface="Arial" charset="0"/>
                <a:sym typeface="Symbol"/>
              </a:rPr>
              <a:t>(n)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 cos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- 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i.sin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= e</a:t>
            </a:r>
            <a:r>
              <a:rPr lang="cs-CZ" altLang="cs-CZ" baseline="30000" dirty="0">
                <a:solidFill>
                  <a:schemeClr val="bg2"/>
                </a:solidFill>
                <a:cs typeface="Arial" charset="0"/>
                <a:sym typeface="Symbol"/>
              </a:rPr>
              <a:t>-i(n)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AE2E860F-901D-4096-89F7-E7BBF2A5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FD43D00A-DF46-4FBE-ACD4-BC2FC3DB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3733" name="Rectangle 6">
            <a:extLst>
              <a:ext uri="{FF2B5EF4-FFF2-40B4-BE49-F238E27FC236}">
                <a16:creationId xmlns:a16="http://schemas.microsoft.com/office/drawing/2014/main" id="{73A2596E-1AD8-49AF-B57A-930E369E0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3734" name="Rectangle 8">
            <a:extLst>
              <a:ext uri="{FF2B5EF4-FFF2-40B4-BE49-F238E27FC236}">
                <a16:creationId xmlns:a16="http://schemas.microsoft.com/office/drawing/2014/main" id="{DD0148BE-441B-4C26-8C73-24A6FA72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3735" name="Picture 2">
            <a:extLst>
              <a:ext uri="{FF2B5EF4-FFF2-40B4-BE49-F238E27FC236}">
                <a16:creationId xmlns:a16="http://schemas.microsoft.com/office/drawing/2014/main" id="{4BD0CF6B-1294-4658-971E-1FCDED36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46815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E1D617F-671F-40E7-BDC6-613BF4F0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E09B1-6EFD-4C0D-93E1-7E37FC94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0BA52621-F78A-449E-8F52-4D45C61D66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349500"/>
            <a:ext cx="8535987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když T = NT</a:t>
            </a:r>
            <a:r>
              <a:rPr lang="cs-CZ" altLang="cs-CZ" sz="2000" baseline="-25000"/>
              <a:t>vz</a:t>
            </a:r>
            <a:r>
              <a:rPr lang="cs-CZ" altLang="cs-CZ" sz="2000"/>
              <a:t> a tedy f = 1/NT</a:t>
            </a:r>
            <a:r>
              <a:rPr lang="cs-CZ" altLang="cs-CZ" sz="2000" baseline="-25000"/>
              <a:t>vz </a:t>
            </a:r>
            <a:r>
              <a:rPr lang="cs-CZ" altLang="cs-CZ" sz="2000"/>
              <a:t>nebo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Komplexní exponenciála samozřejmě rovněž reprezentuje periodickou veličinu, protože platí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když exp(i2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= cos(2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+ i.sin(2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= 1 + i0 = 1</a:t>
            </a: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828F59B9-E32A-4E6D-971C-A1E34503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4757" name="Object 1">
            <a:extLst>
              <a:ext uri="{FF2B5EF4-FFF2-40B4-BE49-F238E27FC236}">
                <a16:creationId xmlns:a16="http://schemas.microsoft.com/office/drawing/2014/main" id="{4FA0CAD0-64C7-4F46-A197-2231032EF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484313"/>
          <a:ext cx="7994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Rovnice" r:id="rId3" imgW="4762500" imgH="431800" progId="Equation.3">
                  <p:embed/>
                </p:oleObj>
              </mc:Choice>
              <mc:Fallback>
                <p:oleObj name="Rovnice" r:id="rId3" imgW="47625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79946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Rectangle 4">
            <a:extLst>
              <a:ext uri="{FF2B5EF4-FFF2-40B4-BE49-F238E27FC236}">
                <a16:creationId xmlns:a16="http://schemas.microsoft.com/office/drawing/2014/main" id="{57F38053-4205-4EB8-B57F-0247C960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F93205A1-AC79-40E5-B609-D13861154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4760" name="Picture 14">
            <a:extLst>
              <a:ext uri="{FF2B5EF4-FFF2-40B4-BE49-F238E27FC236}">
                <a16:creationId xmlns:a16="http://schemas.microsoft.com/office/drawing/2014/main" id="{F754D72F-3832-486E-95B6-CB6B7DF9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6134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10">
            <a:extLst>
              <a:ext uri="{FF2B5EF4-FFF2-40B4-BE49-F238E27FC236}">
                <a16:creationId xmlns:a16="http://schemas.microsoft.com/office/drawing/2014/main" id="{7D5521CD-9E40-4FC1-B75F-F88C07C2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67038"/>
            <a:ext cx="38290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FB2DC16-A8D2-45B9-939C-9B2C6FA0E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Eulerovy vztahy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14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200" dirty="0">
                <a:solidFill>
                  <a:schemeClr val="bg2"/>
                </a:solidFill>
                <a:cs typeface="Arial" charset="0"/>
              </a:rPr>
              <a:t>x(n) = </a:t>
            </a:r>
            <a:r>
              <a:rPr lang="cs-CZ" altLang="cs-CZ" sz="2200" dirty="0" err="1">
                <a:solidFill>
                  <a:schemeClr val="bg2"/>
                </a:solidFill>
                <a:cs typeface="Arial" charset="0"/>
              </a:rPr>
              <a:t>A.cos</a:t>
            </a:r>
            <a:r>
              <a:rPr lang="cs-CZ" altLang="cs-CZ" sz="2200" dirty="0">
                <a:solidFill>
                  <a:schemeClr val="bg2"/>
                </a:solidFill>
                <a:cs typeface="Arial" charset="0"/>
              </a:rPr>
              <a:t>(</a:t>
            </a:r>
            <a:r>
              <a:rPr lang="cs-CZ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(n)) = Re</a:t>
            </a:r>
            <a:r>
              <a:rPr lang="en-US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{</a:t>
            </a:r>
            <a:r>
              <a:rPr lang="en-US" altLang="cs-CZ" sz="2200" dirty="0" err="1">
                <a:solidFill>
                  <a:schemeClr val="bg2"/>
                </a:solidFill>
                <a:cs typeface="Arial" charset="0"/>
                <a:sym typeface="Symbol"/>
              </a:rPr>
              <a:t>A.e</a:t>
            </a:r>
            <a:r>
              <a:rPr lang="en-US" altLang="cs-CZ" sz="2200" baseline="30000" dirty="0" err="1">
                <a:solidFill>
                  <a:schemeClr val="bg2"/>
                </a:solidFill>
                <a:cs typeface="Arial" charset="0"/>
                <a:sym typeface="Symbol"/>
              </a:rPr>
              <a:t>i</a:t>
            </a:r>
            <a:r>
              <a:rPr lang="cs-CZ" altLang="cs-CZ" sz="2200" baseline="30000" dirty="0">
                <a:solidFill>
                  <a:schemeClr val="bg2"/>
                </a:solidFill>
                <a:cs typeface="Arial" charset="0"/>
                <a:sym typeface="Symbol"/>
              </a:rPr>
              <a:t>(n)</a:t>
            </a:r>
            <a:r>
              <a:rPr lang="en-US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}</a:t>
            </a:r>
            <a:endParaRPr lang="cs-CZ" altLang="cs-CZ" sz="2200" dirty="0">
              <a:solidFill>
                <a:schemeClr val="bg2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D1DEEE5-61D9-408D-B927-338A467C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ED214167-5A9C-4D58-909B-8A4E2A72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5781" name="Rectangle 6">
            <a:extLst>
              <a:ext uri="{FF2B5EF4-FFF2-40B4-BE49-F238E27FC236}">
                <a16:creationId xmlns:a16="http://schemas.microsoft.com/office/drawing/2014/main" id="{86F00325-31AC-4628-B22D-E1CD8890A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5782" name="Rectangle 8">
            <a:extLst>
              <a:ext uri="{FF2B5EF4-FFF2-40B4-BE49-F238E27FC236}">
                <a16:creationId xmlns:a16="http://schemas.microsoft.com/office/drawing/2014/main" id="{C5DD33ED-05EA-4773-92A7-A19DD2BC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5783" name="Rectangle 2">
            <a:extLst>
              <a:ext uri="{FF2B5EF4-FFF2-40B4-BE49-F238E27FC236}">
                <a16:creationId xmlns:a16="http://schemas.microsoft.com/office/drawing/2014/main" id="{1C60109B-217F-4CFF-B0EE-08648C58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5784" name="Objekt 4">
            <a:extLst>
              <a:ext uri="{FF2B5EF4-FFF2-40B4-BE49-F238E27FC236}">
                <a16:creationId xmlns:a16="http://schemas.microsoft.com/office/drawing/2014/main" id="{D0DE2B0E-3D3D-4E25-A3C0-CDE8B12A2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0075" y="3644900"/>
          <a:ext cx="23510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r:id="rId3" imgW="1016000" imgH="381000" progId="Equation.3">
                  <p:embed/>
                </p:oleObj>
              </mc:Choice>
              <mc:Fallback>
                <p:oleObj r:id="rId3" imgW="1016000" imgH="3810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644900"/>
                        <a:ext cx="23510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4">
            <a:extLst>
              <a:ext uri="{FF2B5EF4-FFF2-40B4-BE49-F238E27FC236}">
                <a16:creationId xmlns:a16="http://schemas.microsoft.com/office/drawing/2014/main" id="{A91B60DA-F860-4380-865B-B3D85165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5786" name="Objekt 8">
            <a:extLst>
              <a:ext uri="{FF2B5EF4-FFF2-40B4-BE49-F238E27FC236}">
                <a16:creationId xmlns:a16="http://schemas.microsoft.com/office/drawing/2014/main" id="{7BC6D519-A196-49F4-8113-733169888A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644900"/>
          <a:ext cx="2387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r:id="rId5" imgW="1028700" imgH="381000" progId="Equation.3">
                  <p:embed/>
                </p:oleObj>
              </mc:Choice>
              <mc:Fallback>
                <p:oleObj r:id="rId5" imgW="1028700" imgH="3810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644900"/>
                        <a:ext cx="2387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Obdélník 1">
            <a:extLst>
              <a:ext uri="{FF2B5EF4-FFF2-40B4-BE49-F238E27FC236}">
                <a16:creationId xmlns:a16="http://schemas.microsoft.com/office/drawing/2014/main" id="{B74A4390-571A-42CE-8CBE-496A8777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76525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tabLst>
                <a:tab pos="251301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tabLst>
                <a:tab pos="25130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200">
                <a:solidFill>
                  <a:schemeClr val="bg2"/>
                </a:solidFill>
              </a:rPr>
              <a:t>cos</a:t>
            </a:r>
            <a:r>
              <a:rPr lang="cs-CZ" altLang="cs-CZ" sz="2200">
                <a:solidFill>
                  <a:schemeClr val="bg2"/>
                </a:solidFill>
                <a:sym typeface="Symbol" panose="05050102010706020507" pitchFamily="18" charset="2"/>
              </a:rPr>
              <a:t>(n) + i.sin(n) = e</a:t>
            </a:r>
            <a:r>
              <a:rPr lang="cs-CZ" altLang="cs-CZ" sz="2200" baseline="30000">
                <a:solidFill>
                  <a:schemeClr val="bg2"/>
                </a:solidFill>
                <a:sym typeface="Symbol" panose="05050102010706020507" pitchFamily="18" charset="2"/>
              </a:rPr>
              <a:t>i(n)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200">
                <a:solidFill>
                  <a:schemeClr val="bg2"/>
                </a:solidFill>
              </a:rPr>
              <a:t> cos</a:t>
            </a:r>
            <a:r>
              <a:rPr lang="cs-CZ" altLang="cs-CZ" sz="2200">
                <a:solidFill>
                  <a:schemeClr val="bg2"/>
                </a:solidFill>
                <a:sym typeface="Symbol" panose="05050102010706020507" pitchFamily="18" charset="2"/>
              </a:rPr>
              <a:t>(n) -  i.sin(n) = e</a:t>
            </a:r>
            <a:r>
              <a:rPr lang="cs-CZ" altLang="cs-CZ" sz="2200" baseline="30000">
                <a:solidFill>
                  <a:schemeClr val="bg2"/>
                </a:solidFill>
                <a:sym typeface="Symbol" panose="05050102010706020507" pitchFamily="18" charset="2"/>
              </a:rPr>
              <a:t>-i(n)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8B2786B-F715-4AFF-A4E3-721F7341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6ADC8882-816D-47B8-8049-574EC6209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algn="ctr">
              <a:buFontTx/>
              <a:buNone/>
              <a:defRPr/>
            </a:pPr>
            <a:endParaRPr lang="cs-CZ" altLang="cs-CZ" dirty="0"/>
          </a:p>
          <a:p>
            <a:pPr algn="ctr">
              <a:buFontTx/>
              <a:buNone/>
              <a:defRPr/>
            </a:pPr>
            <a:r>
              <a:rPr lang="cs-CZ" altLang="cs-CZ" dirty="0"/>
              <a:t>x(</a:t>
            </a:r>
            <a:r>
              <a:rPr lang="en-US" altLang="cs-CZ" dirty="0"/>
              <a:t>n</a:t>
            </a:r>
            <a:r>
              <a:rPr lang="cs-CZ" altLang="cs-CZ" dirty="0"/>
              <a:t>) = </a:t>
            </a:r>
            <a:r>
              <a:rPr lang="cs-CZ" altLang="cs-CZ" sz="3200" i="1" dirty="0">
                <a:latin typeface="Times New Roman" pitchFamily="18" charset="0"/>
              </a:rPr>
              <a:t>Re</a:t>
            </a:r>
            <a:r>
              <a:rPr lang="en-US" altLang="cs-CZ" dirty="0"/>
              <a:t>{</a:t>
            </a:r>
            <a:r>
              <a:rPr lang="cs-CZ" altLang="cs-CZ" dirty="0"/>
              <a:t>  (</a:t>
            </a:r>
            <a:r>
              <a:rPr lang="en-US" altLang="cs-CZ" dirty="0"/>
              <a:t>n</a:t>
            </a:r>
            <a:r>
              <a:rPr lang="cs-CZ" altLang="cs-CZ" dirty="0"/>
              <a:t>)</a:t>
            </a:r>
            <a:r>
              <a:rPr lang="en-US" altLang="cs-CZ" dirty="0"/>
              <a:t>}</a:t>
            </a:r>
            <a:r>
              <a:rPr lang="cs-CZ" altLang="cs-CZ" dirty="0"/>
              <a:t> = </a:t>
            </a:r>
            <a:r>
              <a:rPr lang="cs-CZ" altLang="cs-CZ" sz="3200" i="1" dirty="0">
                <a:latin typeface="Times New Roman" pitchFamily="18" charset="0"/>
              </a:rPr>
              <a:t>Re</a:t>
            </a:r>
            <a:r>
              <a:rPr lang="en-US" altLang="cs-CZ" dirty="0"/>
              <a:t>{</a:t>
            </a:r>
            <a:r>
              <a:rPr lang="cs-CZ" altLang="cs-CZ" dirty="0"/>
              <a:t>A.</a:t>
            </a:r>
            <a:r>
              <a:rPr lang="en-US" altLang="cs-CZ" dirty="0" err="1"/>
              <a:t>exp</a:t>
            </a:r>
            <a:r>
              <a:rPr lang="en-US" altLang="cs-CZ" dirty="0"/>
              <a:t>[</a:t>
            </a:r>
            <a:r>
              <a:rPr lang="cs-CZ" altLang="cs-CZ" dirty="0"/>
              <a:t>i(</a:t>
            </a:r>
            <a:r>
              <a:rPr lang="el-GR" altLang="cs-CZ" dirty="0"/>
              <a:t>Ω</a:t>
            </a:r>
            <a:r>
              <a:rPr lang="en-US" altLang="cs-CZ" dirty="0" err="1"/>
              <a:t>nT</a:t>
            </a:r>
            <a:r>
              <a:rPr lang="en-US" altLang="cs-CZ" baseline="-25000" dirty="0" err="1"/>
              <a:t>v</a:t>
            </a:r>
            <a:r>
              <a:rPr lang="cs-CZ" altLang="cs-CZ" baseline="-25000" dirty="0"/>
              <a:t>z</a:t>
            </a:r>
            <a:r>
              <a:rPr lang="cs-CZ" altLang="cs-CZ" dirty="0"/>
              <a:t>+</a:t>
            </a:r>
            <a:r>
              <a:rPr lang="el-GR" altLang="cs-CZ" dirty="0"/>
              <a:t>φ</a:t>
            </a:r>
            <a:r>
              <a:rPr lang="cs-CZ" altLang="cs-CZ" baseline="-25000" dirty="0"/>
              <a:t>0</a:t>
            </a:r>
            <a:r>
              <a:rPr lang="cs-CZ" altLang="cs-CZ" dirty="0"/>
              <a:t>)</a:t>
            </a:r>
            <a:r>
              <a:rPr lang="en-US" altLang="cs-CZ" dirty="0"/>
              <a:t>]}</a:t>
            </a:r>
            <a:endParaRPr lang="cs-CZ" altLang="cs-CZ" dirty="0"/>
          </a:p>
          <a:p>
            <a:pPr algn="ctr">
              <a:buFontTx/>
              <a:buNone/>
              <a:defRPr/>
            </a:pPr>
            <a:endParaRPr lang="cs-CZ" altLang="cs-CZ" dirty="0"/>
          </a:p>
          <a:p>
            <a:pPr algn="ctr">
              <a:buFontTx/>
              <a:buNone/>
              <a:defRPr/>
            </a:pPr>
            <a:r>
              <a:rPr lang="cs-CZ" altLang="cs-CZ" dirty="0"/>
              <a:t>(vyplývá z Eulerových vztahů)</a:t>
            </a:r>
          </a:p>
        </p:txBody>
      </p:sp>
      <p:graphicFrame>
        <p:nvGraphicFramePr>
          <p:cNvPr id="76803" name="Object 2">
            <a:extLst>
              <a:ext uri="{FF2B5EF4-FFF2-40B4-BE49-F238E27FC236}">
                <a16:creationId xmlns:a16="http://schemas.microsoft.com/office/drawing/2014/main" id="{0763450D-B6CA-4BE5-8633-1F6829B5EA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3675" y="2978150"/>
          <a:ext cx="3413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Rovnice" r:id="rId3" imgW="126780" imgH="164814" progId="Equation.3">
                  <p:embed/>
                </p:oleObj>
              </mc:Choice>
              <mc:Fallback>
                <p:oleObj name="Rovnice" r:id="rId3" imgW="126780" imgH="16481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978150"/>
                        <a:ext cx="3413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21875DE0-203A-4EB5-A048-83E72CC3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C8313EA-A77B-4774-A9DD-7B31823E3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kupodivu lze použít i vztah</a:t>
            </a:r>
          </a:p>
          <a:p>
            <a:pPr algn="ctr">
              <a:buFontTx/>
              <a:buNone/>
            </a:pPr>
            <a:endParaRPr lang="cs-CZ" altLang="cs-CZ"/>
          </a:p>
          <a:p>
            <a:pPr algn="ctr">
              <a:buFontTx/>
              <a:buNone/>
            </a:pPr>
            <a:r>
              <a:rPr lang="cs-CZ" altLang="cs-CZ"/>
              <a:t>x(n) = </a:t>
            </a:r>
            <a:r>
              <a:rPr lang="cs-CZ" altLang="cs-CZ" i="1">
                <a:latin typeface="Times New Roman" panose="02020603050405020304" pitchFamily="18" charset="0"/>
              </a:rPr>
              <a:t>Re</a:t>
            </a:r>
            <a:r>
              <a:rPr lang="en-US" altLang="cs-CZ"/>
              <a:t>{</a:t>
            </a:r>
            <a:r>
              <a:rPr lang="cs-CZ" altLang="cs-CZ"/>
              <a:t>A.</a:t>
            </a:r>
            <a:r>
              <a:rPr lang="en-US" altLang="cs-CZ"/>
              <a:t>exp[</a:t>
            </a:r>
            <a:r>
              <a:rPr lang="cs-CZ" altLang="cs-CZ"/>
              <a:t>i(-</a:t>
            </a:r>
            <a:r>
              <a:rPr lang="el-GR" altLang="cs-CZ"/>
              <a:t>Ω</a:t>
            </a:r>
            <a:r>
              <a:rPr lang="en-US" altLang="cs-CZ"/>
              <a:t>nT</a:t>
            </a:r>
            <a:r>
              <a:rPr lang="en-US" altLang="cs-CZ" baseline="-25000"/>
              <a:t>v</a:t>
            </a:r>
            <a:r>
              <a:rPr lang="cs-CZ" altLang="cs-CZ" baseline="-25000"/>
              <a:t>z</a:t>
            </a:r>
            <a:r>
              <a:rPr lang="cs-CZ" altLang="cs-CZ"/>
              <a:t>-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</a:t>
            </a:r>
            <a:r>
              <a:rPr lang="en-US" altLang="cs-CZ"/>
              <a:t>]}</a:t>
            </a:r>
            <a:r>
              <a:rPr lang="cs-CZ" altLang="cs-CZ"/>
              <a:t> = </a:t>
            </a:r>
            <a:r>
              <a:rPr lang="cs-CZ" altLang="cs-CZ" i="1">
                <a:latin typeface="Times New Roman" panose="02020603050405020304" pitchFamily="18" charset="0"/>
              </a:rPr>
              <a:t>Re</a:t>
            </a:r>
            <a:r>
              <a:rPr lang="en-US" altLang="cs-CZ"/>
              <a:t>{</a:t>
            </a:r>
            <a:r>
              <a:rPr lang="cs-CZ" altLang="cs-CZ"/>
              <a:t>  </a:t>
            </a:r>
            <a:r>
              <a:rPr lang="en-US" altLang="cs-CZ"/>
              <a:t>*</a:t>
            </a:r>
            <a:r>
              <a:rPr lang="cs-CZ" altLang="cs-CZ"/>
              <a:t>(n)</a:t>
            </a:r>
            <a:r>
              <a:rPr lang="en-US" altLang="cs-CZ"/>
              <a:t>}</a:t>
            </a:r>
            <a:endParaRPr lang="cs-CZ" altLang="cs-CZ"/>
          </a:p>
          <a:p>
            <a:pPr>
              <a:buFontTx/>
              <a:buNone/>
            </a:pPr>
            <a:endParaRPr lang="cs-CZ" altLang="cs-CZ" b="1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pozor !!! pozor</a:t>
            </a:r>
          </a:p>
          <a:p>
            <a:pPr algn="ctr">
              <a:buFontTx/>
              <a:buNone/>
            </a:pPr>
            <a:r>
              <a:rPr lang="cs-CZ" altLang="cs-CZ"/>
              <a:t>- záporný kmitočet - ale </a:t>
            </a:r>
            <a:r>
              <a:rPr lang="cs-CZ" altLang="cs-CZ">
                <a:solidFill>
                  <a:schemeClr val="bg2"/>
                </a:solidFill>
              </a:rPr>
              <a:t>funguje to</a:t>
            </a:r>
            <a:endParaRPr lang="en-US" altLang="cs-CZ">
              <a:solidFill>
                <a:schemeClr val="bg2"/>
              </a:solidFill>
            </a:endParaRPr>
          </a:p>
        </p:txBody>
      </p:sp>
      <p:graphicFrame>
        <p:nvGraphicFramePr>
          <p:cNvPr id="77827" name="Object 2">
            <a:extLst>
              <a:ext uri="{FF2B5EF4-FFF2-40B4-BE49-F238E27FC236}">
                <a16:creationId xmlns:a16="http://schemas.microsoft.com/office/drawing/2014/main" id="{F06AC9A6-310F-4554-9F2E-300E6A8DD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0" y="2382838"/>
          <a:ext cx="2873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Rovnice" r:id="rId3" imgW="126780" imgH="164814" progId="Equation.3">
                  <p:embed/>
                </p:oleObj>
              </mc:Choice>
              <mc:Fallback>
                <p:oleObj name="Rovnice" r:id="rId3" imgW="126780" imgH="16481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382838"/>
                        <a:ext cx="28733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2708B61A-359F-41D5-BBE9-BD8F7A65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pic>
        <p:nvPicPr>
          <p:cNvPr id="77829" name="Obrázek 2">
            <a:extLst>
              <a:ext uri="{FF2B5EF4-FFF2-40B4-BE49-F238E27FC236}">
                <a16:creationId xmlns:a16="http://schemas.microsoft.com/office/drawing/2014/main" id="{A8BFF689-C578-4E60-8D6D-251A292C8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489450"/>
            <a:ext cx="4122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6CADA88-AE1D-4FD3-951D-3F161A257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/>
              <a:t>Protože platí</a:t>
            </a:r>
            <a:endParaRPr lang="en-US" altLang="cs-CZ" sz="240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200"/>
              <a:t>x(n) =</a:t>
            </a:r>
            <a:r>
              <a:rPr lang="cs-CZ" altLang="cs-CZ" sz="2400"/>
              <a:t> </a:t>
            </a:r>
            <a:r>
              <a:rPr lang="cs-CZ" altLang="cs-CZ" sz="2400" i="1">
                <a:latin typeface="Times New Roman" panose="02020603050405020304" pitchFamily="18" charset="0"/>
              </a:rPr>
              <a:t>Re</a:t>
            </a:r>
            <a:r>
              <a:rPr lang="en-US" altLang="cs-CZ" sz="2200"/>
              <a:t>{</a:t>
            </a:r>
            <a:r>
              <a:rPr lang="cs-CZ" altLang="cs-CZ" sz="2200"/>
              <a:t>  (n)</a:t>
            </a:r>
            <a:r>
              <a:rPr lang="en-US" altLang="cs-CZ" sz="2200"/>
              <a:t>}</a:t>
            </a:r>
            <a:r>
              <a:rPr lang="cs-CZ" altLang="cs-CZ" sz="2200"/>
              <a:t> = </a:t>
            </a:r>
            <a:r>
              <a:rPr lang="cs-CZ" altLang="cs-CZ" sz="2400" i="1">
                <a:latin typeface="Times New Roman" panose="02020603050405020304" pitchFamily="18" charset="0"/>
              </a:rPr>
              <a:t>Re</a:t>
            </a:r>
            <a:r>
              <a:rPr lang="en-US" altLang="cs-CZ" sz="2200"/>
              <a:t>{</a:t>
            </a:r>
            <a:r>
              <a:rPr lang="cs-CZ" altLang="cs-CZ" sz="2200"/>
              <a:t>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 </a:t>
            </a:r>
            <a:r>
              <a:rPr lang="cs-CZ" altLang="cs-CZ" sz="2200"/>
              <a:t>a </a:t>
            </a:r>
            <a:r>
              <a:rPr lang="cs-CZ" altLang="cs-CZ" sz="2400" i="1">
                <a:latin typeface="Times New Roman" panose="02020603050405020304" pitchFamily="18" charset="0"/>
              </a:rPr>
              <a:t>Im</a:t>
            </a:r>
            <a:r>
              <a:rPr lang="en-US" altLang="cs-CZ" sz="2200"/>
              <a:t>{</a:t>
            </a:r>
            <a:r>
              <a:rPr lang="cs-CZ" altLang="cs-CZ" sz="2200"/>
              <a:t>  (n)</a:t>
            </a:r>
            <a:r>
              <a:rPr lang="en-US" altLang="cs-CZ" sz="2200"/>
              <a:t>}</a:t>
            </a:r>
            <a:r>
              <a:rPr lang="cs-CZ" altLang="cs-CZ" sz="2200"/>
              <a:t> = -</a:t>
            </a:r>
            <a:r>
              <a:rPr lang="cs-CZ" altLang="cs-CZ" sz="2400" i="1">
                <a:latin typeface="Times New Roman" panose="02020603050405020304" pitchFamily="18" charset="0"/>
              </a:rPr>
              <a:t>Im</a:t>
            </a:r>
            <a:r>
              <a:rPr lang="en-US" altLang="cs-CZ" sz="2200"/>
              <a:t>{</a:t>
            </a:r>
            <a:r>
              <a:rPr lang="cs-CZ" altLang="cs-CZ" sz="2200"/>
              <a:t>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r>
              <a:rPr lang="cs-CZ" altLang="cs-CZ" sz="2400"/>
              <a:t>je i </a:t>
            </a:r>
          </a:p>
          <a:p>
            <a:pPr algn="ctr">
              <a:buFontTx/>
              <a:buNone/>
            </a:pPr>
            <a:r>
              <a:rPr lang="cs-CZ" altLang="cs-CZ" sz="2200"/>
              <a:t>x(n) =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  (n) + 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r>
              <a:rPr lang="cs-CZ" altLang="cs-CZ" sz="2200"/>
              <a:t>x(t) =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A.</a:t>
            </a:r>
            <a:r>
              <a:rPr lang="en-US" altLang="cs-CZ" sz="2200"/>
              <a:t>exp</a:t>
            </a:r>
            <a:r>
              <a:rPr lang="cs-CZ" altLang="cs-CZ" sz="2200"/>
              <a:t>(i</a:t>
            </a:r>
            <a:r>
              <a:rPr lang="el-GR" altLang="cs-CZ" sz="2200"/>
              <a:t>φ</a:t>
            </a:r>
            <a:r>
              <a:rPr lang="cs-CZ" altLang="cs-CZ" sz="2200" baseline="-25000"/>
              <a:t>0</a:t>
            </a:r>
            <a:r>
              <a:rPr lang="cs-CZ" altLang="cs-CZ" sz="2200"/>
              <a:t>).exp(i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200"/>
              <a:t>)</a:t>
            </a:r>
            <a:r>
              <a:rPr lang="en-US" altLang="cs-CZ" sz="2200"/>
              <a:t>}</a:t>
            </a:r>
            <a:r>
              <a:rPr lang="cs-CZ" altLang="cs-CZ" sz="2200"/>
              <a:t> + </a:t>
            </a:r>
          </a:p>
          <a:p>
            <a:pPr algn="r">
              <a:buFontTx/>
              <a:buNone/>
            </a:pPr>
            <a:r>
              <a:rPr lang="cs-CZ" altLang="cs-CZ" sz="2200"/>
              <a:t>+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A</a:t>
            </a:r>
            <a:r>
              <a:rPr lang="en-US" altLang="cs-CZ" sz="2200"/>
              <a:t>exp</a:t>
            </a:r>
            <a:r>
              <a:rPr lang="cs-CZ" altLang="cs-CZ" sz="2200"/>
              <a:t>(-i</a:t>
            </a:r>
            <a:r>
              <a:rPr lang="el-GR" altLang="cs-CZ" sz="2200"/>
              <a:t>φ</a:t>
            </a:r>
            <a:r>
              <a:rPr lang="cs-CZ" altLang="cs-CZ" sz="2200" baseline="-25000"/>
              <a:t>0</a:t>
            </a:r>
            <a:r>
              <a:rPr lang="cs-CZ" altLang="cs-CZ" sz="2200"/>
              <a:t>).exp(-i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200"/>
              <a:t>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Označíme-li</a:t>
            </a:r>
          </a:p>
          <a:p>
            <a:pPr algn="ctr">
              <a:buFontTx/>
              <a:buNone/>
            </a:pPr>
            <a:r>
              <a:rPr lang="cs-CZ" altLang="cs-CZ" sz="2400"/>
              <a:t>Ċ</a:t>
            </a:r>
            <a:r>
              <a:rPr lang="cs-CZ" altLang="cs-CZ" sz="2400" baseline="-25000"/>
              <a:t>0</a:t>
            </a:r>
            <a:r>
              <a:rPr lang="cs-CZ" altLang="cs-CZ" sz="2400"/>
              <a:t> = </a:t>
            </a:r>
            <a:r>
              <a:rPr lang="en-US" altLang="cs-CZ" sz="2400"/>
              <a:t>½</a:t>
            </a:r>
            <a:r>
              <a:rPr lang="cs-CZ" altLang="cs-CZ" sz="2400"/>
              <a:t>.A.</a:t>
            </a:r>
            <a:r>
              <a:rPr lang="en-US" altLang="cs-CZ" sz="2400"/>
              <a:t>exp</a:t>
            </a:r>
            <a:r>
              <a:rPr lang="cs-CZ" altLang="cs-CZ" sz="2400"/>
              <a:t>(i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  a   Ċ</a:t>
            </a:r>
            <a:r>
              <a:rPr lang="cs-CZ" altLang="cs-CZ" sz="2400" baseline="-25000"/>
              <a:t>-0</a:t>
            </a:r>
            <a:r>
              <a:rPr lang="cs-CZ" altLang="cs-CZ" sz="2400"/>
              <a:t> = </a:t>
            </a:r>
            <a:r>
              <a:rPr lang="en-US" altLang="cs-CZ" sz="2400"/>
              <a:t>½</a:t>
            </a:r>
            <a:r>
              <a:rPr lang="cs-CZ" altLang="cs-CZ" sz="2400"/>
              <a:t>.A</a:t>
            </a:r>
            <a:r>
              <a:rPr lang="en-US" altLang="cs-CZ" sz="2400"/>
              <a:t>exp</a:t>
            </a:r>
            <a:r>
              <a:rPr lang="cs-CZ" altLang="cs-CZ" sz="2400"/>
              <a:t>(-i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</a:t>
            </a:r>
          </a:p>
          <a:p>
            <a:pPr>
              <a:buFontTx/>
              <a:buNone/>
            </a:pPr>
            <a:r>
              <a:rPr lang="cs-CZ" altLang="cs-CZ" sz="2400"/>
              <a:t>je		 </a:t>
            </a:r>
          </a:p>
          <a:p>
            <a:pPr algn="ctr">
              <a:buFontTx/>
              <a:buNone/>
            </a:pPr>
            <a:r>
              <a:rPr lang="cs-CZ" altLang="cs-CZ" sz="2400"/>
              <a:t>x(n) = Ċ</a:t>
            </a:r>
            <a:r>
              <a:rPr lang="cs-CZ" altLang="cs-CZ" sz="2400" baseline="-25000"/>
              <a:t>0</a:t>
            </a:r>
            <a:r>
              <a:rPr lang="cs-CZ" altLang="cs-CZ" sz="2400"/>
              <a:t>.exp(i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400"/>
              <a:t>) + Ċ</a:t>
            </a:r>
            <a:r>
              <a:rPr lang="cs-CZ" altLang="cs-CZ" sz="2400" baseline="-25000"/>
              <a:t>-0</a:t>
            </a:r>
            <a:r>
              <a:rPr lang="cs-CZ" altLang="cs-CZ" sz="2400"/>
              <a:t>.exp</a:t>
            </a:r>
            <a:r>
              <a:rPr lang="en-US" altLang="cs-CZ" sz="2400"/>
              <a:t>[</a:t>
            </a:r>
            <a:r>
              <a:rPr lang="cs-CZ" altLang="cs-CZ" sz="2400"/>
              <a:t>i(-</a:t>
            </a:r>
            <a:r>
              <a:rPr lang="el-GR" altLang="cs-CZ" sz="2400"/>
              <a:t>Ω</a:t>
            </a:r>
            <a:r>
              <a:rPr lang="cs-CZ" altLang="cs-CZ" sz="2400"/>
              <a:t>)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en-US" altLang="cs-CZ" sz="2400"/>
              <a:t>]</a:t>
            </a:r>
            <a:r>
              <a:rPr lang="cs-CZ" altLang="cs-CZ" sz="2400"/>
              <a:t> </a:t>
            </a:r>
          </a:p>
        </p:txBody>
      </p:sp>
      <p:graphicFrame>
        <p:nvGraphicFramePr>
          <p:cNvPr id="78851" name="Object 2">
            <a:extLst>
              <a:ext uri="{FF2B5EF4-FFF2-40B4-BE49-F238E27FC236}">
                <a16:creationId xmlns:a16="http://schemas.microsoft.com/office/drawing/2014/main" id="{F89D72D8-CFB6-40E6-B52A-6C93542E7B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84467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Rovnice" r:id="rId3" imgW="126780" imgH="164814" progId="Equation.3">
                  <p:embed/>
                </p:oleObj>
              </mc:Choice>
              <mc:Fallback>
                <p:oleObj name="Rovnice" r:id="rId3" imgW="126780" imgH="16481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84467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3">
            <a:extLst>
              <a:ext uri="{FF2B5EF4-FFF2-40B4-BE49-F238E27FC236}">
                <a16:creationId xmlns:a16="http://schemas.microsoft.com/office/drawing/2014/main" id="{5DD948B6-F0E0-406B-BEF5-88F9791F2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184467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Rovnice" r:id="rId5" imgW="126780" imgH="164814" progId="Equation.3">
                  <p:embed/>
                </p:oleObj>
              </mc:Choice>
              <mc:Fallback>
                <p:oleObj name="Rovnice" r:id="rId5" imgW="126780" imgH="16481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4467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4">
            <a:extLst>
              <a:ext uri="{FF2B5EF4-FFF2-40B4-BE49-F238E27FC236}">
                <a16:creationId xmlns:a16="http://schemas.microsoft.com/office/drawing/2014/main" id="{A2065C28-4605-46E8-B8A6-CAF82668FC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184467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Rovnice" r:id="rId6" imgW="126780" imgH="164814" progId="Equation.3">
                  <p:embed/>
                </p:oleObj>
              </mc:Choice>
              <mc:Fallback>
                <p:oleObj name="Rovnice" r:id="rId6" imgW="126780" imgH="16481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84467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5">
            <a:extLst>
              <a:ext uri="{FF2B5EF4-FFF2-40B4-BE49-F238E27FC236}">
                <a16:creationId xmlns:a16="http://schemas.microsoft.com/office/drawing/2014/main" id="{D2301B9E-B825-4CDC-AFCC-3D3BDD357E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7800" y="184467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Rovnice" r:id="rId7" imgW="126780" imgH="164814" progId="Equation.3">
                  <p:embed/>
                </p:oleObj>
              </mc:Choice>
              <mc:Fallback>
                <p:oleObj name="Rovnice" r:id="rId7" imgW="126780" imgH="16481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84467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6">
            <a:extLst>
              <a:ext uri="{FF2B5EF4-FFF2-40B4-BE49-F238E27FC236}">
                <a16:creationId xmlns:a16="http://schemas.microsoft.com/office/drawing/2014/main" id="{1EB5B5F1-7D35-46B9-B03D-A485797544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7075" y="2781300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Rovnice" r:id="rId8" imgW="126780" imgH="164814" progId="Equation.3">
                  <p:embed/>
                </p:oleObj>
              </mc:Choice>
              <mc:Fallback>
                <p:oleObj name="Rovnice" r:id="rId8" imgW="126780" imgH="16481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2781300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6" name="Object 7">
            <a:extLst>
              <a:ext uri="{FF2B5EF4-FFF2-40B4-BE49-F238E27FC236}">
                <a16:creationId xmlns:a16="http://schemas.microsoft.com/office/drawing/2014/main" id="{9BAD872C-0C5B-40BB-9247-7021575FD3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7213" y="2781300"/>
          <a:ext cx="230187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Rovnice" r:id="rId9" imgW="126780" imgH="164814" progId="Equation.3">
                  <p:embed/>
                </p:oleObj>
              </mc:Choice>
              <mc:Fallback>
                <p:oleObj name="Rovnice" r:id="rId9" imgW="126780" imgH="16481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781300"/>
                        <a:ext cx="230187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888360A5-0BFE-4100-AB45-BC35148C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CDEE7-9197-42CF-8AE2-3AC3327F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4818559-75A7-4FCC-B30C-15E5AF1DB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5364" name="TextovéPole 6">
            <a:extLst>
              <a:ext uri="{FF2B5EF4-FFF2-40B4-BE49-F238E27FC236}">
                <a16:creationId xmlns:a16="http://schemas.microsoft.com/office/drawing/2014/main" id="{7EAA9D8F-1233-4A3F-87FD-9373E360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5365" name="TextovéPole 7">
            <a:extLst>
              <a:ext uri="{FF2B5EF4-FFF2-40B4-BE49-F238E27FC236}">
                <a16:creationId xmlns:a16="http://schemas.microsoft.com/office/drawing/2014/main" id="{3324D39E-11D1-4D94-B3FC-A7987BC5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5366" name="TextovéPole 9">
            <a:extLst>
              <a:ext uri="{FF2B5EF4-FFF2-40B4-BE49-F238E27FC236}">
                <a16:creationId xmlns:a16="http://schemas.microsoft.com/office/drawing/2014/main" id="{F87B6BF6-AF2D-401A-9F2D-B96B6D79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5367" name="Object 2">
            <a:extLst>
              <a:ext uri="{FF2B5EF4-FFF2-40B4-BE49-F238E27FC236}">
                <a16:creationId xmlns:a16="http://schemas.microsoft.com/office/drawing/2014/main" id="{C3104813-6AF2-40C2-8667-7CE888148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2038" y="5516563"/>
          <a:ext cx="270033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Rovnice" r:id="rId3" imgW="1333500" imgH="431800" progId="Equation.3">
                  <p:embed/>
                </p:oleObj>
              </mc:Choice>
              <mc:Fallback>
                <p:oleObj name="Rovnice" r:id="rId3" imgW="13335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5516563"/>
                        <a:ext cx="2700337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903D97BC-4426-45AD-9A99-7294EACBB586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9" name="TextovéPole 12">
            <a:extLst>
              <a:ext uri="{FF2B5EF4-FFF2-40B4-BE49-F238E27FC236}">
                <a16:creationId xmlns:a16="http://schemas.microsoft.com/office/drawing/2014/main" id="{994A1C2F-BE21-4894-81D0-D2E4B4E28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5370" name="TextovéPole 10">
            <a:extLst>
              <a:ext uri="{FF2B5EF4-FFF2-40B4-BE49-F238E27FC236}">
                <a16:creationId xmlns:a16="http://schemas.microsoft.com/office/drawing/2014/main" id="{0575028D-D5D6-410D-976B-8AF379E0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661025"/>
            <a:ext cx="2232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KAUZALITA ≡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2060"/>
                </a:solidFill>
              </a:rPr>
              <a:t>≡ PŘÍČINNOST</a:t>
            </a:r>
          </a:p>
        </p:txBody>
      </p:sp>
      <p:sp>
        <p:nvSpPr>
          <p:cNvPr id="15371" name="TextovéPole 13">
            <a:extLst>
              <a:ext uri="{FF2B5EF4-FFF2-40B4-BE49-F238E27FC236}">
                <a16:creationId xmlns:a16="http://schemas.microsoft.com/office/drawing/2014/main" id="{A67D7B83-A66F-4BCC-9C89-880EC937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1419225"/>
            <a:ext cx="59420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přechodný děj = reakce na počáteční podmínky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5E21B72-D191-4595-8FCD-674FD95CE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9875" name="Picture 7">
            <a:extLst>
              <a:ext uri="{FF2B5EF4-FFF2-40B4-BE49-F238E27FC236}">
                <a16:creationId xmlns:a16="http://schemas.microsoft.com/office/drawing/2014/main" id="{357564D7-FEF8-4C03-BFD4-D92C6C5F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12875"/>
            <a:ext cx="76676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23BA7B6-D791-4F3F-A9AD-2E51E87E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854F881-E512-4CA2-8BD8-ED2EC16173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2881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>
                <a:cs typeface="Arial" charset="0"/>
              </a:rPr>
              <a:t>tříparametrick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harmonick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posloupnost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A = A(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    a   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 =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965DA15-3782-4024-A3BE-881C9A61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94687" cy="10080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x(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) = cos(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+</a:t>
            </a:r>
            <a:r>
              <a:rPr lang="cs-CZ" altLang="cs-CZ" sz="2000" dirty="0">
                <a:cs typeface="Arial" charset="0"/>
                <a:sym typeface="Symbol"/>
              </a:rPr>
              <a:t>/4</a:t>
            </a:r>
            <a:r>
              <a:rPr lang="cs-CZ" altLang="cs-CZ" sz="2000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kern="0" dirty="0">
                <a:cs typeface="Arial" charset="0"/>
              </a:rPr>
              <a:t>pro A=1, </a:t>
            </a:r>
            <a:r>
              <a:rPr lang="el-GR" altLang="cs-CZ" sz="2000" kern="0" dirty="0">
                <a:cs typeface="Arial" charset="0"/>
              </a:rPr>
              <a:t>φ</a:t>
            </a:r>
            <a:r>
              <a:rPr lang="cs-CZ" altLang="cs-CZ" sz="2000" kern="0" baseline="-25000" dirty="0">
                <a:cs typeface="Arial" charset="0"/>
              </a:rPr>
              <a:t>0</a:t>
            </a:r>
            <a:r>
              <a:rPr lang="cs-CZ" altLang="cs-CZ" sz="2000" kern="0" dirty="0">
                <a:cs typeface="Arial" charset="0"/>
              </a:rPr>
              <a:t>=</a:t>
            </a:r>
            <a:r>
              <a:rPr lang="cs-CZ" altLang="cs-CZ" sz="2000" dirty="0">
                <a:cs typeface="Arial" charset="0"/>
                <a:sym typeface="Symbol"/>
              </a:rPr>
              <a:t> /4</a:t>
            </a:r>
            <a:r>
              <a:rPr lang="cs-CZ" altLang="cs-CZ" sz="2000" kern="0" dirty="0">
                <a:cs typeface="Arial" charset="0"/>
              </a:rPr>
              <a:t> a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dirty="0">
                <a:cs typeface="Arial" charset="0"/>
              </a:rPr>
              <a:t> pro T=8T</a:t>
            </a:r>
            <a:r>
              <a:rPr lang="cs-CZ" altLang="cs-CZ" sz="2000" kern="0" baseline="-25000" dirty="0">
                <a:cs typeface="Arial" charset="0"/>
              </a:rPr>
              <a:t>vz</a:t>
            </a:r>
            <a:r>
              <a:rPr lang="cs-CZ" altLang="cs-CZ" sz="2000" kern="0" dirty="0">
                <a:cs typeface="Arial" charset="0"/>
              </a:rPr>
              <a:t>, tj. pro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baseline="-25000" dirty="0">
                <a:cs typeface="Arial" charset="0"/>
              </a:rPr>
              <a:t>N</a:t>
            </a:r>
            <a:r>
              <a:rPr lang="cs-CZ" altLang="cs-CZ" sz="2000" kern="0" dirty="0">
                <a:cs typeface="Arial" charset="0"/>
              </a:rPr>
              <a:t>= </a:t>
            </a:r>
            <a:r>
              <a:rPr lang="cs-CZ" altLang="cs-CZ" sz="2000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 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24B149B-1B39-4B25-8A74-61536A94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0901" name="Rectangle 4">
            <a:extLst>
              <a:ext uri="{FF2B5EF4-FFF2-40B4-BE49-F238E27FC236}">
                <a16:creationId xmlns:a16="http://schemas.microsoft.com/office/drawing/2014/main" id="{F99A8072-1782-490C-8360-7B2478D83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0902" name="Obdélník 8">
            <a:extLst>
              <a:ext uri="{FF2B5EF4-FFF2-40B4-BE49-F238E27FC236}">
                <a16:creationId xmlns:a16="http://schemas.microsoft.com/office/drawing/2014/main" id="{BF1B629F-67A1-4D19-9996-130511C1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4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</a:rPr>
              <a:t>s</a:t>
            </a:r>
            <a:r>
              <a:rPr lang="cs-CZ" altLang="cs-CZ" sz="1800" b="1">
                <a:solidFill>
                  <a:srgbClr val="C00000"/>
                </a:solidFill>
              </a:rPr>
              <a:t>pektrum </a:t>
            </a:r>
            <a:r>
              <a:rPr lang="cs-CZ" altLang="cs-CZ" sz="1800"/>
              <a:t>amplitud</a:t>
            </a:r>
          </a:p>
        </p:txBody>
      </p:sp>
      <p:sp>
        <p:nvSpPr>
          <p:cNvPr id="80903" name="Obdélník 9">
            <a:extLst>
              <a:ext uri="{FF2B5EF4-FFF2-40B4-BE49-F238E27FC236}">
                <a16:creationId xmlns:a16="http://schemas.microsoft.com/office/drawing/2014/main" id="{AEDA0E80-1140-46C4-AFF5-FC438F5E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23728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spektrum </a:t>
            </a:r>
            <a:r>
              <a:rPr lang="cs-CZ" altLang="cs-CZ" sz="1800"/>
              <a:t>počátečních fází</a:t>
            </a:r>
          </a:p>
        </p:txBody>
      </p:sp>
      <p:pic>
        <p:nvPicPr>
          <p:cNvPr id="80904" name="Picture 10">
            <a:extLst>
              <a:ext uri="{FF2B5EF4-FFF2-40B4-BE49-F238E27FC236}">
                <a16:creationId xmlns:a16="http://schemas.microsoft.com/office/drawing/2014/main" id="{15A10A2D-AFA3-4566-A8B6-A1FC71AD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16338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9BF74A3-9528-4A52-9296-0ECA5644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harmonická posloupnost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A08D8EC1-3335-45AA-82EC-215BFFA186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     </a:t>
            </a: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55EE2EE-DAC3-447D-9983-23D0759F2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C0813FF-EEA6-47E1-92FA-E679C0417D79}"/>
              </a:ext>
            </a:extLst>
          </p:cNvPr>
          <p:cNvSpPr/>
          <p:nvPr/>
        </p:nvSpPr>
        <p:spPr>
          <a:xfrm>
            <a:off x="1258888" y="1268413"/>
            <a:ext cx="638175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cs typeface="Arial" charset="0"/>
              </a:rPr>
              <a:t>x(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) = cos(</a:t>
            </a:r>
            <a:r>
              <a:rPr lang="el-GR" altLang="cs-CZ" dirty="0">
                <a:cs typeface="Arial" charset="0"/>
              </a:rPr>
              <a:t>Ω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+</a:t>
            </a:r>
            <a:r>
              <a:rPr lang="cs-CZ" altLang="cs-CZ" dirty="0">
                <a:cs typeface="Arial" charset="0"/>
                <a:sym typeface="Symbol"/>
              </a:rPr>
              <a:t>/4</a:t>
            </a:r>
            <a:r>
              <a:rPr lang="cs-CZ" altLang="cs-CZ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kern="0" dirty="0">
                <a:cs typeface="Arial" charset="0"/>
              </a:rPr>
              <a:t>pro A=1, </a:t>
            </a:r>
            <a:r>
              <a:rPr lang="el-GR" altLang="cs-CZ" kern="0" dirty="0">
                <a:cs typeface="Arial" charset="0"/>
              </a:rPr>
              <a:t>φ</a:t>
            </a:r>
            <a:r>
              <a:rPr lang="cs-CZ" altLang="cs-CZ" kern="0" baseline="-25000" dirty="0">
                <a:cs typeface="Arial" charset="0"/>
              </a:rPr>
              <a:t>0</a:t>
            </a:r>
            <a:r>
              <a:rPr lang="cs-CZ" altLang="cs-CZ" kern="0" dirty="0">
                <a:cs typeface="Arial" charset="0"/>
              </a:rPr>
              <a:t>=</a:t>
            </a:r>
            <a:r>
              <a:rPr lang="cs-CZ" altLang="cs-CZ" dirty="0">
                <a:cs typeface="Arial" charset="0"/>
                <a:sym typeface="Symbol"/>
              </a:rPr>
              <a:t> /4</a:t>
            </a:r>
            <a:r>
              <a:rPr lang="cs-CZ" altLang="cs-CZ" kern="0" dirty="0">
                <a:cs typeface="Arial" charset="0"/>
              </a:rPr>
              <a:t> a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dirty="0">
                <a:cs typeface="Arial" charset="0"/>
              </a:rPr>
              <a:t> pro T=8T</a:t>
            </a:r>
            <a:r>
              <a:rPr lang="cs-CZ" altLang="cs-CZ" kern="0" baseline="-25000" dirty="0">
                <a:cs typeface="Arial" charset="0"/>
              </a:rPr>
              <a:t>vz</a:t>
            </a:r>
            <a:r>
              <a:rPr lang="cs-CZ" altLang="cs-CZ" kern="0" dirty="0">
                <a:cs typeface="Arial" charset="0"/>
              </a:rPr>
              <a:t>, tj. pro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baseline="-25000" dirty="0">
                <a:cs typeface="Arial" charset="0"/>
              </a:rPr>
              <a:t>N</a:t>
            </a:r>
            <a:r>
              <a:rPr lang="cs-CZ" altLang="cs-CZ" kern="0" dirty="0">
                <a:cs typeface="Arial" charset="0"/>
              </a:rPr>
              <a:t>= </a:t>
            </a:r>
            <a:r>
              <a:rPr lang="cs-CZ" altLang="cs-CZ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000" kern="0" dirty="0">
              <a:cs typeface="Arial" charset="0"/>
            </a:endParaRPr>
          </a:p>
        </p:txBody>
      </p:sp>
      <p:pic>
        <p:nvPicPr>
          <p:cNvPr id="81925" name="Picture 6">
            <a:extLst>
              <a:ext uri="{FF2B5EF4-FFF2-40B4-BE49-F238E27FC236}">
                <a16:creationId xmlns:a16="http://schemas.microsoft.com/office/drawing/2014/main" id="{18DEA5D5-A049-468C-952D-36912713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58975"/>
            <a:ext cx="610393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511358F3-47EF-4DDC-AC11-22422A14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harmonická posloupnost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D99A0B2D-6203-48EB-88DC-E5AC9EE5BD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     </a:t>
            </a: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8D3C56-3636-48C3-85E2-20A21F2CF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69850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cap="all" dirty="0" err="1"/>
              <a:t>HARMONICKá</a:t>
            </a:r>
            <a:r>
              <a:rPr lang="cs-CZ" sz="3200" cap="all" dirty="0"/>
              <a:t> posloupnost</a:t>
            </a: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62C93664-EF1B-4FA1-B85C-5EA4A6A61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B9A69E1-9B7E-4ECD-AA03-55A7952583B9}"/>
              </a:ext>
            </a:extLst>
          </p:cNvPr>
          <p:cNvSpPr/>
          <p:nvPr/>
        </p:nvSpPr>
        <p:spPr>
          <a:xfrm>
            <a:off x="1258888" y="1268413"/>
            <a:ext cx="638175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cs typeface="Arial" charset="0"/>
              </a:rPr>
              <a:t>x(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) = 1 + cos(</a:t>
            </a:r>
            <a:r>
              <a:rPr lang="el-GR" altLang="cs-CZ" dirty="0">
                <a:cs typeface="Arial" charset="0"/>
              </a:rPr>
              <a:t>Ω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+</a:t>
            </a:r>
            <a:r>
              <a:rPr lang="cs-CZ" altLang="cs-CZ" dirty="0">
                <a:cs typeface="Arial" charset="0"/>
                <a:sym typeface="Symbol"/>
              </a:rPr>
              <a:t>/4</a:t>
            </a:r>
            <a:r>
              <a:rPr lang="cs-CZ" altLang="cs-CZ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kern="0" dirty="0">
                <a:cs typeface="Arial" charset="0"/>
              </a:rPr>
              <a:t>pro A=1, </a:t>
            </a:r>
            <a:r>
              <a:rPr lang="el-GR" altLang="cs-CZ" kern="0" dirty="0">
                <a:cs typeface="Arial" charset="0"/>
              </a:rPr>
              <a:t>φ</a:t>
            </a:r>
            <a:r>
              <a:rPr lang="cs-CZ" altLang="cs-CZ" kern="0" baseline="-25000" dirty="0">
                <a:cs typeface="Arial" charset="0"/>
              </a:rPr>
              <a:t>0</a:t>
            </a:r>
            <a:r>
              <a:rPr lang="cs-CZ" altLang="cs-CZ" kern="0" dirty="0">
                <a:cs typeface="Arial" charset="0"/>
              </a:rPr>
              <a:t>=</a:t>
            </a:r>
            <a:r>
              <a:rPr lang="cs-CZ" altLang="cs-CZ" dirty="0">
                <a:cs typeface="Arial" charset="0"/>
                <a:sym typeface="Symbol"/>
              </a:rPr>
              <a:t> /4</a:t>
            </a:r>
            <a:r>
              <a:rPr lang="cs-CZ" altLang="cs-CZ" kern="0" dirty="0">
                <a:cs typeface="Arial" charset="0"/>
              </a:rPr>
              <a:t> a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dirty="0">
                <a:cs typeface="Arial" charset="0"/>
              </a:rPr>
              <a:t> pro T=8T</a:t>
            </a:r>
            <a:r>
              <a:rPr lang="cs-CZ" altLang="cs-CZ" kern="0" baseline="-25000" dirty="0">
                <a:cs typeface="Arial" charset="0"/>
              </a:rPr>
              <a:t>vz</a:t>
            </a:r>
            <a:r>
              <a:rPr lang="cs-CZ" altLang="cs-CZ" kern="0" dirty="0">
                <a:cs typeface="Arial" charset="0"/>
              </a:rPr>
              <a:t>, tj. pro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baseline="-25000" dirty="0">
                <a:cs typeface="Arial" charset="0"/>
              </a:rPr>
              <a:t>N</a:t>
            </a:r>
            <a:r>
              <a:rPr lang="cs-CZ" altLang="cs-CZ" kern="0" dirty="0">
                <a:cs typeface="Arial" charset="0"/>
              </a:rPr>
              <a:t>= </a:t>
            </a:r>
            <a:r>
              <a:rPr lang="cs-CZ" altLang="cs-CZ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000" kern="0" dirty="0">
              <a:cs typeface="Arial" charset="0"/>
            </a:endParaRPr>
          </a:p>
        </p:txBody>
      </p:sp>
      <p:pic>
        <p:nvPicPr>
          <p:cNvPr id="82950" name="Picture 2">
            <a:extLst>
              <a:ext uri="{FF2B5EF4-FFF2-40B4-BE49-F238E27FC236}">
                <a16:creationId xmlns:a16="http://schemas.microsoft.com/office/drawing/2014/main" id="{8B677891-772E-4F14-B0E6-838B2D93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60563"/>
            <a:ext cx="6200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DA9C0-C4B1-495D-A072-3FA8130B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FBB49A4-B4F6-4902-BDAD-C3B99F9F4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6388" name="TextovéPole 6">
            <a:extLst>
              <a:ext uri="{FF2B5EF4-FFF2-40B4-BE49-F238E27FC236}">
                <a16:creationId xmlns:a16="http://schemas.microsoft.com/office/drawing/2014/main" id="{2530B5CF-419F-4803-98D1-E8E6954D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6389" name="TextovéPole 7">
            <a:extLst>
              <a:ext uri="{FF2B5EF4-FFF2-40B4-BE49-F238E27FC236}">
                <a16:creationId xmlns:a16="http://schemas.microsoft.com/office/drawing/2014/main" id="{896EDF60-E690-4347-8D0D-A772B342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6390" name="TextovéPole 9">
            <a:extLst>
              <a:ext uri="{FF2B5EF4-FFF2-40B4-BE49-F238E27FC236}">
                <a16:creationId xmlns:a16="http://schemas.microsoft.com/office/drawing/2014/main" id="{D65DFBD5-1508-4ED9-B368-2F1CD921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?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168D9E12-5523-471B-9D67-B25DB4169629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2" name="TextovéPole 12">
            <a:extLst>
              <a:ext uri="{FF2B5EF4-FFF2-40B4-BE49-F238E27FC236}">
                <a16:creationId xmlns:a16="http://schemas.microsoft.com/office/drawing/2014/main" id="{DB239395-4ED3-4107-A284-E2A237AD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6393" name="TextovéPole 13">
            <a:extLst>
              <a:ext uri="{FF2B5EF4-FFF2-40B4-BE49-F238E27FC236}">
                <a16:creationId xmlns:a16="http://schemas.microsoft.com/office/drawing/2014/main" id="{C32CAD71-5A20-45DA-B004-216A658A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42767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nulové počáteční podmínky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91C7A-882A-47B5-9550-6CE9C857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klouzavý průměr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816B847E-615A-41BD-A195-C30677235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1913" y="1196975"/>
            <a:ext cx="1152525" cy="5762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/>
              <a:t>m = 3</a:t>
            </a:r>
          </a:p>
        </p:txBody>
      </p:sp>
      <p:sp>
        <p:nvSpPr>
          <p:cNvPr id="17412" name="TextovéPole 6">
            <a:extLst>
              <a:ext uri="{FF2B5EF4-FFF2-40B4-BE49-F238E27FC236}">
                <a16:creationId xmlns:a16="http://schemas.microsoft.com/office/drawing/2014/main" id="{BC3C40AF-A20B-47F4-8B71-831016E86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98600"/>
            <a:ext cx="57626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</p:txBody>
      </p:sp>
      <p:sp>
        <p:nvSpPr>
          <p:cNvPr id="17413" name="TextovéPole 7">
            <a:extLst>
              <a:ext uri="{FF2B5EF4-FFF2-40B4-BE49-F238E27FC236}">
                <a16:creationId xmlns:a16="http://schemas.microsoft.com/office/drawing/2014/main" id="{8BE8BE6B-978D-43A0-BC6C-CC1E0E65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506538"/>
            <a:ext cx="8524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?</a:t>
            </a:r>
          </a:p>
        </p:txBody>
      </p:sp>
      <p:sp>
        <p:nvSpPr>
          <p:cNvPr id="17414" name="TextovéPole 9">
            <a:extLst>
              <a:ext uri="{FF2B5EF4-FFF2-40B4-BE49-F238E27FC236}">
                <a16:creationId xmlns:a16="http://schemas.microsoft.com/office/drawing/2014/main" id="{EA4A904F-ECDC-450D-A668-1B1B19735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1495425"/>
            <a:ext cx="8524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10,3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9,7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9,0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8,0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490B5AF4-2BB7-49EB-B690-C7ECA586683B}"/>
              </a:ext>
            </a:extLst>
          </p:cNvPr>
          <p:cNvGraphicFramePr/>
          <p:nvPr/>
        </p:nvGraphicFramePr>
        <p:xfrm>
          <a:off x="428396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6" name="TextovéPole 12">
            <a:extLst>
              <a:ext uri="{FF2B5EF4-FFF2-40B4-BE49-F238E27FC236}">
                <a16:creationId xmlns:a16="http://schemas.microsoft.com/office/drawing/2014/main" id="{1D4E7184-55D9-41FC-86F3-5D6CA8D6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6538"/>
            <a:ext cx="5032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11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12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13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14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15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16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17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18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19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20</a:t>
            </a:r>
          </a:p>
        </p:txBody>
      </p:sp>
      <p:sp>
        <p:nvSpPr>
          <p:cNvPr id="17417" name="TextovéPole 13">
            <a:extLst>
              <a:ext uri="{FF2B5EF4-FFF2-40B4-BE49-F238E27FC236}">
                <a16:creationId xmlns:a16="http://schemas.microsoft.com/office/drawing/2014/main" id="{02816DE1-C4C2-469A-8BBC-7C590246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1419225"/>
            <a:ext cx="5645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700" b="1">
                <a:solidFill>
                  <a:srgbClr val="002060"/>
                </a:solidFill>
              </a:rPr>
              <a:t>nulové počáteční podmínky x(0)=0, x(-1)=0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EAD248C3-6CD0-41F8-B242-2AD65741113D}"/>
              </a:ext>
            </a:extLst>
          </p:cNvPr>
          <p:cNvCxnSpPr/>
          <p:nvPr/>
        </p:nvCxnSpPr>
        <p:spPr>
          <a:xfrm flipH="1">
            <a:off x="4754563" y="3432175"/>
            <a:ext cx="177800" cy="5984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alónky 11">
    <a:dk1>
      <a:srgbClr val="292929"/>
    </a:dk1>
    <a:lt1>
      <a:srgbClr val="FFFFFF"/>
    </a:lt1>
    <a:dk2>
      <a:srgbClr val="C49654"/>
    </a:dk2>
    <a:lt2>
      <a:srgbClr val="000000"/>
    </a:lt2>
    <a:accent1>
      <a:srgbClr val="A38B69"/>
    </a:accent1>
    <a:accent2>
      <a:srgbClr val="EBF7FF"/>
    </a:accent2>
    <a:accent3>
      <a:srgbClr val="FFFFFF"/>
    </a:accent3>
    <a:accent4>
      <a:srgbClr val="212121"/>
    </a:accent4>
    <a:accent5>
      <a:srgbClr val="CEC4B9"/>
    </a:accent5>
    <a:accent6>
      <a:srgbClr val="D5E0E7"/>
    </a:accent6>
    <a:hlink>
      <a:srgbClr val="0C419A"/>
    </a:hlink>
    <a:folHlink>
      <a:srgbClr val="7DA7FB"/>
    </a:folHlink>
  </a:clrScheme>
  <a:fontScheme name="Balónky">
    <a:majorFont>
      <a:latin typeface="Georgi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6273</TotalTime>
  <Words>4090</Words>
  <Application>Microsoft Office PowerPoint</Application>
  <PresentationFormat>Předvádění na obrazovce (4:3)</PresentationFormat>
  <Paragraphs>1033</Paragraphs>
  <Slides>73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73</vt:i4>
      </vt:variant>
    </vt:vector>
  </HeadingPairs>
  <TitlesOfParts>
    <vt:vector size="86" baseType="lpstr">
      <vt:lpstr>Verdana</vt:lpstr>
      <vt:lpstr>Arial</vt:lpstr>
      <vt:lpstr>Arial Rounded MT Bold</vt:lpstr>
      <vt:lpstr>Wingdings</vt:lpstr>
      <vt:lpstr>Symbol</vt:lpstr>
      <vt:lpstr>Times New Roman</vt:lpstr>
      <vt:lpstr>BS IBA predn1</vt:lpstr>
      <vt:lpstr>1_BS IBA predn1</vt:lpstr>
      <vt:lpstr>Rovnice</vt:lpstr>
      <vt:lpstr>Obrázek programu Paintbrush</vt:lpstr>
      <vt:lpstr>Rastrový obrázek</vt:lpstr>
      <vt:lpstr>Equation.3</vt:lpstr>
      <vt:lpstr>Editor rovnic 3.0</vt:lpstr>
      <vt:lpstr>ČASOVÉ ŘADY </vt:lpstr>
      <vt:lpstr>III.  ČASOVÉ ŘADY  PŘÍKLAD TAK TROCHU NA VYSVĚTLENOU</vt:lpstr>
      <vt:lpstr>ZADÁNÍ</vt:lpstr>
      <vt:lpstr>ZADÁNÍ</vt:lpstr>
      <vt:lpstr>ZADÁNÍ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klouzavý průměr</vt:lpstr>
      <vt:lpstr>ZPŮSOB VÝPOČTU</vt:lpstr>
      <vt:lpstr>ZPŮSOB VÝPOČTU</vt:lpstr>
      <vt:lpstr>ZPŮSOB VÝPOČTU</vt:lpstr>
      <vt:lpstr>nové pojmy</vt:lpstr>
      <vt:lpstr>IV.  ANALÝZA ČASOVÝCH ŘAD ZÁKLADNÍ POJMY</vt:lpstr>
      <vt:lpstr>veličiny matematické modely</vt:lpstr>
      <vt:lpstr>Klasifikace veličin (a Jejich matematických modelů)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A) Spojité a diskrétní veličiny</vt:lpstr>
      <vt:lpstr>B) Reálné a komplexní veličiny</vt:lpstr>
      <vt:lpstr>C) Deterministické a nedeterministické (náhodné ) veličiny</vt:lpstr>
      <vt:lpstr>C) Deterministické a náhodné veličiny</vt:lpstr>
      <vt:lpstr>C) Deterministické a náhodné veličiny</vt:lpstr>
      <vt:lpstr>Stacionarita náhodného procesu</vt:lpstr>
      <vt:lpstr>Stacionarita náhodného procesu</vt:lpstr>
      <vt:lpstr>Stacionarita náhodného procesu</vt:lpstr>
      <vt:lpstr>Ergodicita náhodného procesu</vt:lpstr>
      <vt:lpstr>d) Periodické a neperiodické veličiny</vt:lpstr>
      <vt:lpstr>d) Periodické a neperiodické veličiny</vt:lpstr>
      <vt:lpstr>d) Periodické a neperiodické veličiny</vt:lpstr>
      <vt:lpstr>d) Periodické a neperiodické veličiny</vt:lpstr>
      <vt:lpstr>e) Sudé a liché veličiny</vt:lpstr>
      <vt:lpstr>e) Sudé a liché veličiny</vt:lpstr>
      <vt:lpstr>ještě dva důležité pojmy Energie &amp;výkon veličiny</vt:lpstr>
      <vt:lpstr>ještě dva důležité pojmy Energie &amp;výkon veličiny</vt:lpstr>
      <vt:lpstr>ještě dva důležité pojmy Energie &amp;výkon signálu</vt:lpstr>
      <vt:lpstr>shrnutí</vt:lpstr>
      <vt:lpstr>Prezentace aplikace PowerPoint</vt:lpstr>
      <vt:lpstr>V. matematické modely ČASOVÝCH ŘAD</vt:lpstr>
      <vt:lpstr>PERIODICKÉ POSLOUPNOSTI</vt:lpstr>
      <vt:lpstr>PERIODICKÉ POSLOUPNOSTI</vt:lpstr>
      <vt:lpstr>HARMONICKÁ POSLOUPNOST</vt:lpstr>
      <vt:lpstr>HARMONICKÁ POSLOUPNOST</vt:lpstr>
      <vt:lpstr>HARMONICKÁ POSLOUPNOST</vt:lpstr>
      <vt:lpstr>amplituda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 </vt:lpstr>
      <vt:lpstr>HARMONICKÁ POSLOUPNOST</vt:lpstr>
      <vt:lpstr>!!! Frekvenční spektrum !!!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134</cp:revision>
  <cp:lastPrinted>2019-09-23T16:25:09Z</cp:lastPrinted>
  <dcterms:created xsi:type="dcterms:W3CDTF">2008-01-29T10:34:59Z</dcterms:created>
  <dcterms:modified xsi:type="dcterms:W3CDTF">2021-03-14T21:28:51Z</dcterms:modified>
</cp:coreProperties>
</file>