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9"/>
  </p:notesMasterIdLst>
  <p:handoutMasterIdLst>
    <p:handoutMasterId r:id="rId40"/>
  </p:handoutMasterIdLst>
  <p:sldIdLst>
    <p:sldId id="634" r:id="rId2"/>
    <p:sldId id="617" r:id="rId3"/>
    <p:sldId id="598" r:id="rId4"/>
    <p:sldId id="599" r:id="rId5"/>
    <p:sldId id="600" r:id="rId6"/>
    <p:sldId id="601" r:id="rId7"/>
    <p:sldId id="602" r:id="rId8"/>
    <p:sldId id="603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616" r:id="rId21"/>
    <p:sldId id="618" r:id="rId22"/>
    <p:sldId id="619" r:id="rId23"/>
    <p:sldId id="621" r:id="rId24"/>
    <p:sldId id="620" r:id="rId25"/>
    <p:sldId id="622" r:id="rId26"/>
    <p:sldId id="623" r:id="rId27"/>
    <p:sldId id="635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10FB0"/>
    <a:srgbClr val="FF0066"/>
    <a:srgbClr val="296EF9"/>
    <a:srgbClr val="000000"/>
    <a:srgbClr val="3F7DF9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82392" autoAdjust="0"/>
  </p:normalViewPr>
  <p:slideViewPr>
    <p:cSldViewPr>
      <p:cViewPr varScale="1">
        <p:scale>
          <a:sx n="108" d="100"/>
          <a:sy n="108" d="100"/>
        </p:scale>
        <p:origin x="19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040CD0E-B1DE-4D59-A455-EA46F7E45A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EE103BD-2ABC-4E38-A810-B915FA1E95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F6103A8-DBAA-4B9F-BC40-03706D733F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571F57F-8C75-4440-B988-52513CBF86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652F6F0-1946-48E2-8C59-2D69750901D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ED2958F-BAEE-4EAB-B4A9-9B107B88C6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B366C53-65F3-47CE-AE2D-19477AD16B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75CD441-689B-414C-BBF5-683A25B993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15C387D0-E561-4788-96B9-C46AB94930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B9098F1-2E79-481B-BEDE-ADFB004E42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63A1CD8-D659-4BCC-8E8F-69A333039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fld id="{F5781954-53B6-432F-A753-844DB58DD9D0}" type="slidenum">
              <a:rPr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2A967C2-66C1-4678-981C-1CBDE463A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4EB5B-AEE8-40D0-B186-F73FE3014A3F}" type="slidenum">
              <a:rPr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15DE693-CD83-4DE2-A27E-6AD1A9B3D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42EE489-E96C-4083-BC8F-3731C2282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C0A25BF1-0C3F-4602-A7A5-F6F9752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39388A66-D723-4388-AFDC-F4AA0DF91BF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C17D0A06-363A-4024-AF0C-982F99B7E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2C937B41-E957-4B61-A266-A7BB22DC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DE22E44D-5DB0-4FD0-AEC3-3561B0E45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2F423C2E-525D-4C58-BEBB-F64485FD1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C166DFD0-BBFC-45D7-979B-46BC7259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8D42B026-1F81-4118-914B-C52FF7E0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5C6D45A5-0357-4F33-9EAB-EB4377983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71124444-0340-4284-94EB-F91A34858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9A067FA5-7B6F-4D67-8233-6D27FE1ED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84A6A885-F77E-4B24-BF44-2161F6751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CEF24B84-23DB-43D1-AEF0-2B0EB4670D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fld id="{81B28019-1C23-4AAA-914B-B9D0815C8FB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299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16AFEB-191D-4775-8BAB-8EB4B771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571CCF-5B09-4B71-B735-3761D0AAF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4DF31E27-64C1-418E-894B-F62EB56E1359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5726B91-4F9A-45BB-912B-D34C6A47A2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16248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3963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0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114800" cy="1906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0616C17-0A47-4C6A-A703-60794614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092825"/>
            <a:ext cx="1296987" cy="2873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cs-CZ"/>
              <a:t>V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153EB3-D0C8-4434-8175-0EC396A01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6188" y="6092825"/>
            <a:ext cx="1166812" cy="288925"/>
          </a:xfrm>
        </p:spPr>
        <p:txBody>
          <a:bodyPr/>
          <a:lstStyle>
            <a:lvl1pPr>
              <a:defRPr/>
            </a:lvl1pPr>
          </a:lstStyle>
          <a:p>
            <a:fld id="{1A6C14F4-92F8-450A-B12D-C4E3DEC4F46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9E96FF-8939-4CAA-A828-5BBB35DD7D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81750"/>
            <a:ext cx="9144000" cy="323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cs-CZ"/>
              <a:t>FAKULTA BIOMEDICÍNSKÉHO INŽENÝRSTVÍ  •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7128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694AB3E-FEAC-4719-9261-1D0C6F884D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B153B-7077-409E-BF98-73B5E63CB15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159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7D9AAC00-1A3A-47E8-B2AB-6DBAE06262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E177E-4E99-457A-B7B5-246F52BE409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70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85F1CF4E-FA63-4529-B1DA-A7B1317083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C614-4CDE-465E-9588-45390FDE7E0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9230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18AB0BA8-C790-4873-A49F-F12DE86228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1A61E-2FD0-4E4B-A57E-397CBBC84DB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560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DACEC25-48CA-4B87-A2B6-11706144BC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3C724-7041-4FDA-B9C6-9B005D4B671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1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5800086-FF56-4D58-81A7-E8A264AF7B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1260F-1BA1-499F-BE44-3CC21D59CC0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0319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E64CED59-2100-4545-856B-976F80EF09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91C80-9B79-4731-B137-E623E7E4296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397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C9D898B2-D9EA-4856-A31A-CE658A7B7C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EE1E7-2B92-47C8-9E31-A2C8A7C2831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6405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A6C4E5F6-B390-4D56-982D-2D78639F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D6E20535-9139-4B2B-AAE4-1BD4D185CA5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689B343B-4C55-4BEA-A907-03C7F09F77F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770BFB46-EFF1-418B-9F4C-087856C278F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A7E198B1-0A75-4330-944A-44FCDD4849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74C4EF96-D3AD-4B4B-9217-4CD36C152342}" type="slidenum">
              <a:rPr lang="en-US" altLang="cs-CZ"/>
              <a:pPr/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7D6850DC-4F45-4479-AED9-8A7C66C3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29479E54-DF89-4B74-9C78-FFE4F516C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D4820958-65AC-48E3-BF7E-C02F57E27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75E04F6D-0EA4-4234-8863-291CC776B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760681FC-C48D-432B-841F-D6B28FB1D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54208AE4-1556-46C6-90AD-DD7F0CE90AC6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D48592AD-F669-4B31-BDDF-56D4B068A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D811D5E4-49E0-4EAE-85BB-E58E0F39A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18E13907-9889-4109-9992-2D59DA0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9D6A722A-1530-42FF-AF05-F77875742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8" r:id="rId10"/>
    <p:sldLayoutId id="214748438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2.png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image" Target="../media/image43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2.png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8.png"/><Relationship Id="rId4" Type="http://schemas.openxmlformats.org/officeDocument/2006/relationships/image" Target="../media/image44.wmf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767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Image169">
            <a:extLst>
              <a:ext uri="{FF2B5EF4-FFF2-40B4-BE49-F238E27FC236}">
                <a16:creationId xmlns:a16="http://schemas.microsoft.com/office/drawing/2014/main" id="{D6272930-1EA4-49ED-987A-2D358D4F34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8700" y="2065338"/>
            <a:ext cx="2640013" cy="1363662"/>
          </a:xfrm>
        </p:spPr>
      </p:pic>
      <p:pic>
        <p:nvPicPr>
          <p:cNvPr id="18435" name="Picture 11" descr="Image170">
            <a:extLst>
              <a:ext uri="{FF2B5EF4-FFF2-40B4-BE49-F238E27FC236}">
                <a16:creationId xmlns:a16="http://schemas.microsoft.com/office/drawing/2014/main" id="{9CAA049C-3559-44EF-AC69-2D9B626B335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25" y="2071688"/>
            <a:ext cx="2638425" cy="1357312"/>
          </a:xfrm>
        </p:spPr>
      </p:pic>
      <p:pic>
        <p:nvPicPr>
          <p:cNvPr id="18436" name="Picture 5" descr="Image168">
            <a:extLst>
              <a:ext uri="{FF2B5EF4-FFF2-40B4-BE49-F238E27FC236}">
                <a16:creationId xmlns:a16="http://schemas.microsoft.com/office/drawing/2014/main" id="{CE6EB7CA-86F6-4268-8BD6-833D9F58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26638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Image171">
            <a:extLst>
              <a:ext uri="{FF2B5EF4-FFF2-40B4-BE49-F238E27FC236}">
                <a16:creationId xmlns:a16="http://schemas.microsoft.com/office/drawing/2014/main" id="{B1A6C4CB-6E0D-4310-81C1-DA774189BE3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5775" y="3660775"/>
            <a:ext cx="2640013" cy="1339850"/>
          </a:xfrm>
        </p:spPr>
      </p:pic>
      <p:pic>
        <p:nvPicPr>
          <p:cNvPr id="18438" name="Picture 19" descr="Image172">
            <a:extLst>
              <a:ext uri="{FF2B5EF4-FFF2-40B4-BE49-F238E27FC236}">
                <a16:creationId xmlns:a16="http://schemas.microsoft.com/office/drawing/2014/main" id="{EA2FEB15-0086-4592-99C0-20004276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6638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1" descr="Image167">
            <a:extLst>
              <a:ext uri="{FF2B5EF4-FFF2-40B4-BE49-F238E27FC236}">
                <a16:creationId xmlns:a16="http://schemas.microsoft.com/office/drawing/2014/main" id="{0D6D53E3-D00D-4335-97F3-CAE1404E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80025"/>
            <a:ext cx="56880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22">
            <a:extLst>
              <a:ext uri="{FF2B5EF4-FFF2-40B4-BE49-F238E27FC236}">
                <a16:creationId xmlns:a16="http://schemas.microsoft.com/office/drawing/2014/main" id="{68919AD7-6102-4B53-B273-31EFD590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 = 1</a:t>
            </a:r>
          </a:p>
        </p:txBody>
      </p:sp>
      <p:sp>
        <p:nvSpPr>
          <p:cNvPr id="18441" name="Text Box 23">
            <a:extLst>
              <a:ext uri="{FF2B5EF4-FFF2-40B4-BE49-F238E27FC236}">
                <a16:creationId xmlns:a16="http://schemas.microsoft.com/office/drawing/2014/main" id="{812A5C9F-EA60-412D-A556-89F13D0C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2131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 = 2</a:t>
            </a:r>
          </a:p>
        </p:txBody>
      </p:sp>
      <p:sp>
        <p:nvSpPr>
          <p:cNvPr id="18442" name="Text Box 24">
            <a:extLst>
              <a:ext uri="{FF2B5EF4-FFF2-40B4-BE49-F238E27FC236}">
                <a16:creationId xmlns:a16="http://schemas.microsoft.com/office/drawing/2014/main" id="{B8E342C5-64AE-4FF8-A65C-4972BD81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21310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 = 3</a:t>
            </a:r>
          </a:p>
        </p:txBody>
      </p:sp>
      <p:sp>
        <p:nvSpPr>
          <p:cNvPr id="18443" name="Text Box 25">
            <a:extLst>
              <a:ext uri="{FF2B5EF4-FFF2-40B4-BE49-F238E27FC236}">
                <a16:creationId xmlns:a16="http://schemas.microsoft.com/office/drawing/2014/main" id="{4599A9B1-6BFF-4B95-BEC0-D2B2034D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8152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 = 4</a:t>
            </a:r>
          </a:p>
        </p:txBody>
      </p:sp>
      <p:sp>
        <p:nvSpPr>
          <p:cNvPr id="18444" name="Text Box 26">
            <a:extLst>
              <a:ext uri="{FF2B5EF4-FFF2-40B4-BE49-F238E27FC236}">
                <a16:creationId xmlns:a16="http://schemas.microsoft.com/office/drawing/2014/main" id="{4C83A305-9D96-4E2E-A4B6-86DB40E2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8152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n = 5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B4AD648-37A2-4AE7-8BC6-B0CDE9C46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61913"/>
            <a:ext cx="8715375" cy="9382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TAYLORŮV ROZVOJ FUNKCE y = sin(x) </a:t>
            </a:r>
            <a:br>
              <a:rPr lang="cs-CZ" sz="2800" dirty="0"/>
            </a:br>
            <a:r>
              <a:rPr lang="cs-CZ" sz="2800" dirty="0"/>
              <a:t>PRO x = 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4">
            <a:extLst>
              <a:ext uri="{FF2B5EF4-FFF2-40B4-BE49-F238E27FC236}">
                <a16:creationId xmlns:a16="http://schemas.microsoft.com/office/drawing/2014/main" id="{F739CAE9-EDA8-46DD-87A0-B767FD2C4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65A652-44FE-48F4-9B92-7613BF8BF17D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074C744-F4BF-4485-8236-8E08A3C84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Zvolna do Fourierovy analýzy</a:t>
            </a:r>
            <a:br>
              <a:rPr lang="cs-CZ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Fourierovy řady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F9E2DE3-9A0B-4C04-BD23-CDCD01F7A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2928938"/>
          </a:xfrm>
        </p:spPr>
        <p:txBody>
          <a:bodyPr/>
          <a:lstStyle/>
          <a:p>
            <a:r>
              <a:rPr lang="cs-CZ" altLang="cs-CZ" sz="2400"/>
              <a:t>poznali jsme, že funkci je možné vyjádřit jako </a:t>
            </a:r>
            <a:r>
              <a:rPr lang="cs-CZ" altLang="cs-CZ" sz="2400">
                <a:solidFill>
                  <a:srgbClr val="296EF9"/>
                </a:solidFill>
              </a:rPr>
              <a:t>mocninou řadu;</a:t>
            </a:r>
          </a:p>
          <a:p>
            <a:r>
              <a:rPr lang="cs-CZ" altLang="cs-CZ" sz="2400"/>
              <a:t>jinou možností je vyjádřit funkci jako harmonickou (trigonometrickou) řadu (tj. jako součet harmonických funkcí);</a:t>
            </a:r>
          </a:p>
          <a:p>
            <a:r>
              <a:rPr lang="cs-CZ" altLang="cs-CZ" sz="2400"/>
              <a:t>takto lze vyjádřit obsáhlejší třídu funkcí než mocninnými řadami.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48AC579-2B55-4CA0-BB7D-C77A4256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71563"/>
            <a:ext cx="63579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ástupný symbol pro číslo snímku 3">
            <a:extLst>
              <a:ext uri="{FF2B5EF4-FFF2-40B4-BE49-F238E27FC236}">
                <a16:creationId xmlns:a16="http://schemas.microsoft.com/office/drawing/2014/main" id="{F31B6ACF-49D7-4329-8650-54D5D55B6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3FCE80-A299-4A53-ACF4-F920F7BF015C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>
            <a:extLst>
              <a:ext uri="{FF2B5EF4-FFF2-40B4-BE49-F238E27FC236}">
                <a16:creationId xmlns:a16="http://schemas.microsoft.com/office/drawing/2014/main" id="{E970042D-7B6E-4F73-BBE5-7B8E99C00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2698EF-F734-46CD-AFA9-EA69774B828B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200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2C4C8481-3DE0-45C8-AB5B-F7EF01DF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2">
            <a:extLst>
              <a:ext uri="{FF2B5EF4-FFF2-40B4-BE49-F238E27FC236}">
                <a16:creationId xmlns:a16="http://schemas.microsoft.com/office/drawing/2014/main" id="{C00E5929-1E8C-4906-BC29-A852B236C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49C9D7-E19A-49EF-A460-1DB8CA9E0B1B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20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116D222-1B62-49BC-88F3-D890DE1A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2">
            <a:extLst>
              <a:ext uri="{FF2B5EF4-FFF2-40B4-BE49-F238E27FC236}">
                <a16:creationId xmlns:a16="http://schemas.microsoft.com/office/drawing/2014/main" id="{555CDA80-3014-4684-8C7B-48F31E7C3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9A8B16-C19F-471C-AD5B-4F236BC5A39E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2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E41C56A2-B041-4AA7-95AD-A5A2EFD0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2">
            <a:extLst>
              <a:ext uri="{FF2B5EF4-FFF2-40B4-BE49-F238E27FC236}">
                <a16:creationId xmlns:a16="http://schemas.microsoft.com/office/drawing/2014/main" id="{BC19CFB6-061E-4464-8038-FE992E029C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1574F0-2F7B-4DA3-BDD5-467FAC5D9C6A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2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9EADFC05-FA3F-49E3-B2A0-08878092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2">
            <a:extLst>
              <a:ext uri="{FF2B5EF4-FFF2-40B4-BE49-F238E27FC236}">
                <a16:creationId xmlns:a16="http://schemas.microsoft.com/office/drawing/2014/main" id="{6AF3BC1E-7FFA-447F-90DA-2EDC8A1C6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0AF5F-3D5D-4C9F-B0DF-6C5606242B6D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20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19335B8E-58E3-4D83-8BA5-260B3B97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2">
            <a:extLst>
              <a:ext uri="{FF2B5EF4-FFF2-40B4-BE49-F238E27FC236}">
                <a16:creationId xmlns:a16="http://schemas.microsoft.com/office/drawing/2014/main" id="{CE6A61FF-84E9-4C41-A0A7-03C7E7DDD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949F6E-4284-4F91-84DD-22DD94D336E9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2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67D0108-03FF-4B56-AE92-9932F189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2">
            <a:extLst>
              <a:ext uri="{FF2B5EF4-FFF2-40B4-BE49-F238E27FC236}">
                <a16:creationId xmlns:a16="http://schemas.microsoft.com/office/drawing/2014/main" id="{7D2D4EBD-F9AA-4C94-B41C-B0BCEADB7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2F7820-4310-4D9E-B0B4-8CB16DD7E465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2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89BBF37-42AB-4287-A565-DC1DA23B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CA63BCA-920A-4091-920C-5F3F2D9C4D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/>
              <a:t>VII. HARMONICKÁ DEKOMPOZICE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2">
            <a:extLst>
              <a:ext uri="{FF2B5EF4-FFF2-40B4-BE49-F238E27FC236}">
                <a16:creationId xmlns:a16="http://schemas.microsoft.com/office/drawing/2014/main" id="{DDB4761E-E4A5-429B-B123-4344214AD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2695E9-D5AD-4681-BCFE-A1A06FA31F78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200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C135A86-9EED-486B-B8B3-D3380C12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66800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4">
            <a:extLst>
              <a:ext uri="{FF2B5EF4-FFF2-40B4-BE49-F238E27FC236}">
                <a16:creationId xmlns:a16="http://schemas.microsoft.com/office/drawing/2014/main" id="{0B2B4C84-DCA4-424F-9B73-A8D990836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B98359-C788-4F6A-8353-CD265319FFC3}" type="slidenum">
              <a:rPr lang="cs-CZ" altLang="cs-CZ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349FC3B-7B4D-440D-875F-5000E50D1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Zvolna do Fourierovy analýzy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95D27E9-B76F-405E-B54E-7224A5201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Fourierova analýza – snaha vyjádřit (rozložit, rozvinout) funkci jako součet jednoduchých funkcí (harmonických funkcí, složek).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počty těchto harmonických složek, jejich amplitudy, frekvence a fázové posuny jednoznačně charakterizují analyzovanou funkci.</a:t>
            </a:r>
          </a:p>
          <a:p>
            <a:pPr>
              <a:lnSpc>
                <a:spcPct val="90000"/>
              </a:lnSpc>
            </a:pPr>
            <a:endParaRPr lang="cs-CZ" altLang="cs-CZ" sz="1200"/>
          </a:p>
          <a:p>
            <a:pPr>
              <a:lnSpc>
                <a:spcPct val="90000"/>
              </a:lnSpc>
            </a:pPr>
            <a:r>
              <a:rPr lang="cs-CZ" altLang="cs-CZ" sz="2400"/>
              <a:t>Fourierova řada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Fourierův integrál, Fourierova transformace</a:t>
            </a:r>
          </a:p>
          <a:p>
            <a:pPr>
              <a:lnSpc>
                <a:spcPct val="90000"/>
              </a:lnSpc>
            </a:pPr>
            <a:endParaRPr lang="cs-CZ" altLang="cs-CZ" sz="800"/>
          </a:p>
          <a:p>
            <a:pPr>
              <a:lnSpc>
                <a:spcPct val="90000"/>
              </a:lnSpc>
            </a:pPr>
            <a:r>
              <a:rPr lang="cs-CZ" altLang="cs-CZ" sz="2400"/>
              <a:t>Fourierovy řady mohou být vyjádřeny buď v klasickém, </a:t>
            </a:r>
            <a:r>
              <a:rPr lang="cs-CZ" altLang="cs-CZ" sz="2400">
                <a:solidFill>
                  <a:srgbClr val="212121"/>
                </a:solidFill>
              </a:rPr>
              <a:t>trigonometrickém </a:t>
            </a:r>
            <a:r>
              <a:rPr lang="cs-CZ" altLang="cs-CZ" sz="2400"/>
              <a:t>nebo </a:t>
            </a:r>
            <a:r>
              <a:rPr lang="cs-CZ" altLang="cs-CZ" sz="2400">
                <a:solidFill>
                  <a:srgbClr val="296EF9"/>
                </a:solidFill>
              </a:rPr>
              <a:t>komplexním</a:t>
            </a:r>
            <a:r>
              <a:rPr lang="cs-CZ" altLang="cs-CZ" sz="2400"/>
              <a:t> tvaru.</a:t>
            </a:r>
          </a:p>
          <a:p>
            <a:pPr>
              <a:lnSpc>
                <a:spcPct val="90000"/>
              </a:lnSpc>
            </a:pPr>
            <a:endParaRPr lang="cs-CZ" altLang="cs-CZ" sz="600"/>
          </a:p>
          <a:p>
            <a:pPr>
              <a:lnSpc>
                <a:spcPct val="90000"/>
              </a:lnSpc>
            </a:pPr>
            <a:r>
              <a:rPr lang="cs-CZ" altLang="cs-CZ" sz="2400"/>
              <a:t>zpracovávat můžeme spojité i diskrétní veličiny.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11">
            <a:extLst>
              <a:ext uri="{FF2B5EF4-FFF2-40B4-BE49-F238E27FC236}">
                <a16:creationId xmlns:a16="http://schemas.microsoft.com/office/drawing/2014/main" id="{326C7BE7-5728-42EF-9C0B-3392FBFB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83212"/>
          </a:xfrm>
        </p:spPr>
        <p:txBody>
          <a:bodyPr/>
          <a:lstStyle/>
          <a:p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Každou periodickou funkci x(t+kT) = x(t), která vyhovuje Dirichletovým podmínkám, lze vyjádřit pomocí Fourierovy řady, pro kterou v exponenciálním tvaru je</a:t>
            </a:r>
          </a:p>
          <a:p>
            <a:endParaRPr lang="cs-CZ" altLang="cs-CZ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kde      jsou komplexní </a:t>
            </a:r>
            <a:r>
              <a:rPr lang="cs-CZ" altLang="cs-CZ" sz="2400" i="1">
                <a:latin typeface="Calibri" panose="020F0502020204030204" pitchFamily="34" charset="0"/>
                <a:cs typeface="Calibri" panose="020F0502020204030204" pitchFamily="34" charset="0"/>
              </a:rPr>
              <a:t>Fourierovy koeficienty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definované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5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a </a:t>
            </a:r>
            <a:r>
              <a:rPr lang="cs-CZ" altLang="cs-CZ" sz="1800">
                <a:sym typeface="Symbol" panose="05050102010706020507" pitchFamily="18" charset="2"/>
              </a:rPr>
              <a:t></a:t>
            </a:r>
            <a:r>
              <a:rPr lang="cs-CZ" altLang="cs-CZ" sz="1800" baseline="-25000"/>
              <a:t>1</a:t>
            </a:r>
            <a:r>
              <a:rPr lang="cs-CZ" altLang="cs-CZ" sz="1800"/>
              <a:t> = 2</a:t>
            </a:r>
            <a:r>
              <a:rPr lang="cs-CZ" altLang="cs-CZ" sz="1800">
                <a:sym typeface="Symbol" panose="05050102010706020507" pitchFamily="18" charset="2"/>
              </a:rPr>
              <a:t></a:t>
            </a:r>
            <a:r>
              <a:rPr lang="cs-CZ" altLang="cs-CZ" sz="1800"/>
              <a:t>/T je úhlový kmitočet první základní harmonické složky určený základní periodou T rozkládané funkce x(t).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1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Dirichletovy podmínky pro rozklad periodické funkce x(t) do Fourierovy řady jsou: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400">
                <a:latin typeface="Calibri" panose="020F0502020204030204" pitchFamily="34" charset="0"/>
                <a:cs typeface="Times New Roman" panose="02020603050405020304" pitchFamily="18" charset="0"/>
              </a:rPr>
              <a:t>1) x(t) je absolutně integrovatelná nad každou periodou; 2) x(t) má nad každou periodou pouze konečný počet maxim a minim; 3) x(t) má nad každou periodou konečný počet nespojitostí. </a:t>
            </a:r>
            <a:endParaRPr lang="cs-CZ" alt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400">
                <a:latin typeface="Calibri" panose="020F0502020204030204" pitchFamily="34" charset="0"/>
                <a:cs typeface="Times New Roman" panose="02020603050405020304" pitchFamily="18" charset="0"/>
              </a:rPr>
              <a:t>Dirichletovy podmínky jsou postačující, nikoliv nutné. Lze konstatovat, že všechny rozumné, tj. fyzikálně realizovatelné funkce Dirichletovy podmínky splňují.</a:t>
            </a:r>
            <a:endParaRPr lang="cs-CZ" alt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/>
          </a:p>
        </p:txBody>
      </p:sp>
      <p:pic>
        <p:nvPicPr>
          <p:cNvPr id="30723" name="Picture 16">
            <a:extLst>
              <a:ext uri="{FF2B5EF4-FFF2-40B4-BE49-F238E27FC236}">
                <a16:creationId xmlns:a16="http://schemas.microsoft.com/office/drawing/2014/main" id="{40A020D0-B74A-49A1-9745-BB979D4E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35375"/>
            <a:ext cx="2951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006F6A4-37B6-4A8D-94A6-D304845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</a:p>
        </p:txBody>
      </p:sp>
      <p:graphicFrame>
        <p:nvGraphicFramePr>
          <p:cNvPr id="30725" name="Objekt 4">
            <a:extLst>
              <a:ext uri="{FF2B5EF4-FFF2-40B4-BE49-F238E27FC236}">
                <a16:creationId xmlns:a16="http://schemas.microsoft.com/office/drawing/2014/main" id="{884AA0C3-E884-4854-8840-3AA241CBA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7563" y="2205038"/>
          <a:ext cx="20669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r:id="rId4" imgW="990170" imgH="431613" progId="Equation.3">
                  <p:embed/>
                </p:oleObj>
              </mc:Choice>
              <mc:Fallback>
                <p:oleObj r:id="rId4" imgW="990170" imgH="431613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205038"/>
                        <a:ext cx="20669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kt 5">
            <a:extLst>
              <a:ext uri="{FF2B5EF4-FFF2-40B4-BE49-F238E27FC236}">
                <a16:creationId xmlns:a16="http://schemas.microsoft.com/office/drawing/2014/main" id="{01751A6C-984D-41FB-B9E8-37C13EB3A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248025"/>
          <a:ext cx="3222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r:id="rId6" imgW="152268" imgH="203024" progId="Equation.3">
                  <p:embed/>
                </p:oleObj>
              </mc:Choice>
              <mc:Fallback>
                <p:oleObj r:id="rId6" imgW="152268" imgH="203024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48025"/>
                        <a:ext cx="3222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11">
            <a:extLst>
              <a:ext uri="{FF2B5EF4-FFF2-40B4-BE49-F238E27FC236}">
                <a16:creationId xmlns:a16="http://schemas.microsoft.com/office/drawing/2014/main" id="{8564FD2D-507E-40DC-88DC-0A297D80A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11">
            <a:extLst>
              <a:ext uri="{FF2B5EF4-FFF2-40B4-BE49-F238E27FC236}">
                <a16:creationId xmlns:a16="http://schemas.microsoft.com/office/drawing/2014/main" id="{F03E45A2-78BD-47D4-B53F-5D7ED382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Modul komplexního Fourierova koeficientu       určuje amplitudu odpovídající harmonické složky, jeho fáze hodnotu počáteční fáze odpovídající harmonické funkce.</a:t>
            </a:r>
          </a:p>
          <a:p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Pro n = 0 je</a:t>
            </a:r>
            <a:endParaRPr lang="cs-CZ" altLang="cs-CZ" sz="4000">
              <a:latin typeface="Arial" panose="020B0604020202020204" pitchFamily="34" charset="0"/>
            </a:endParaRPr>
          </a:p>
          <a:p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4000"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347FDD-0F49-4ABD-BA27-7173C94B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</a:p>
        </p:txBody>
      </p:sp>
      <p:graphicFrame>
        <p:nvGraphicFramePr>
          <p:cNvPr id="31748" name="Objekt 4">
            <a:extLst>
              <a:ext uri="{FF2B5EF4-FFF2-40B4-BE49-F238E27FC236}">
                <a16:creationId xmlns:a16="http://schemas.microsoft.com/office/drawing/2014/main" id="{3C98BA51-57D4-49BA-882C-940BE41D1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223963"/>
          <a:ext cx="4460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r:id="rId3" imgW="152268" imgH="203024" progId="Equation.3">
                  <p:embed/>
                </p:oleObj>
              </mc:Choice>
              <mc:Fallback>
                <p:oleObj r:id="rId3" imgW="152268" imgH="203024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223963"/>
                        <a:ext cx="4460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kt 5">
            <a:extLst>
              <a:ext uri="{FF2B5EF4-FFF2-40B4-BE49-F238E27FC236}">
                <a16:creationId xmlns:a16="http://schemas.microsoft.com/office/drawing/2014/main" id="{D71BB134-F989-4487-956E-4FE4D55E2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9963" y="2852738"/>
          <a:ext cx="19431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r:id="rId5" imgW="939392" imgH="482391" progId="Equation.3">
                  <p:embed/>
                </p:oleObj>
              </mc:Choice>
              <mc:Fallback>
                <p:oleObj r:id="rId5" imgW="939392" imgH="482391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852738"/>
                        <a:ext cx="194310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11">
            <a:extLst>
              <a:ext uri="{FF2B5EF4-FFF2-40B4-BE49-F238E27FC236}">
                <a16:creationId xmlns:a16="http://schemas.microsoft.com/office/drawing/2014/main" id="{C8D71515-8E92-4912-8B83-C25CE59E4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Modul komplexního Fourierova koeficientu       určuje amplitudu odpovídající harmonické složky, jeho fáze hodnotu počáteční fáze odpovídající harmonické funkce.</a:t>
            </a:r>
          </a:p>
          <a:p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Pro n = 0 je</a:t>
            </a:r>
          </a:p>
          <a:p>
            <a:endParaRPr lang="cs-CZ" altLang="cs-CZ" sz="24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	což je střední hodnota (stejnosměrná složka) funkce x(t).</a:t>
            </a:r>
          </a:p>
          <a:p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Pro reálné funkce x(t) je                (symbolem * označujeme komplexně sdruženou hodnotu).</a:t>
            </a:r>
            <a:endParaRPr lang="cs-CZ" altLang="cs-CZ" sz="2400">
              <a:latin typeface="Arial" panose="020B0604020202020204" pitchFamily="34" charset="0"/>
            </a:endParaRPr>
          </a:p>
          <a:p>
            <a:endParaRPr lang="cs-CZ" altLang="cs-CZ" sz="4000">
              <a:latin typeface="Arial" panose="020B0604020202020204" pitchFamily="34" charset="0"/>
            </a:endParaRPr>
          </a:p>
          <a:p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800">
              <a:latin typeface="Arial" panose="020B0604020202020204" pitchFamily="34" charset="0"/>
            </a:endParaRPr>
          </a:p>
          <a:p>
            <a:endParaRPr lang="cs-CZ" altLang="cs-CZ" sz="2400">
              <a:latin typeface="Arial" panose="020B0604020202020204" pitchFamily="34" charset="0"/>
            </a:endParaRPr>
          </a:p>
          <a:p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4000"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BA1B3F-10E0-42F0-8A80-CB9851AD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</a:p>
        </p:txBody>
      </p:sp>
      <p:graphicFrame>
        <p:nvGraphicFramePr>
          <p:cNvPr id="32772" name="Objekt 4">
            <a:extLst>
              <a:ext uri="{FF2B5EF4-FFF2-40B4-BE49-F238E27FC236}">
                <a16:creationId xmlns:a16="http://schemas.microsoft.com/office/drawing/2014/main" id="{3A6E3DCF-26C6-4AB8-A5BC-7B59056C7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223963"/>
          <a:ext cx="4460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r:id="rId3" imgW="152268" imgH="203024" progId="Equation.3">
                  <p:embed/>
                </p:oleObj>
              </mc:Choice>
              <mc:Fallback>
                <p:oleObj r:id="rId3" imgW="152268" imgH="203024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223963"/>
                        <a:ext cx="4460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kt 5">
            <a:extLst>
              <a:ext uri="{FF2B5EF4-FFF2-40B4-BE49-F238E27FC236}">
                <a16:creationId xmlns:a16="http://schemas.microsoft.com/office/drawing/2014/main" id="{61714D96-E49C-4E04-96E4-45974B978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6788" y="2852738"/>
          <a:ext cx="19446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r:id="rId5" imgW="939392" imgH="482391" progId="Equation.3">
                  <p:embed/>
                </p:oleObj>
              </mc:Choice>
              <mc:Fallback>
                <p:oleObj r:id="rId5" imgW="939392" imgH="482391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2852738"/>
                        <a:ext cx="194468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kt 6">
            <a:extLst>
              <a:ext uri="{FF2B5EF4-FFF2-40B4-BE49-F238E27FC236}">
                <a16:creationId xmlns:a16="http://schemas.microsoft.com/office/drawing/2014/main" id="{C014167C-E69F-4F93-A610-F0779A9BA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4760913"/>
          <a:ext cx="936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r:id="rId7" imgW="444307" imgH="228501" progId="Equation.3">
                  <p:embed/>
                </p:oleObj>
              </mc:Choice>
              <mc:Fallback>
                <p:oleObj r:id="rId7" imgW="444307" imgH="228501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760913"/>
                        <a:ext cx="936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7">
            <a:extLst>
              <a:ext uri="{FF2B5EF4-FFF2-40B4-BE49-F238E27FC236}">
                <a16:creationId xmlns:a16="http://schemas.microsoft.com/office/drawing/2014/main" id="{BD312EE5-3DD1-453B-B346-E36F50385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4911725"/>
            <a:ext cx="215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>
            <a:extLst>
              <a:ext uri="{FF2B5EF4-FFF2-40B4-BE49-F238E27FC236}">
                <a16:creationId xmlns:a16="http://schemas.microsoft.com/office/drawing/2014/main" id="{15595743-E84F-498B-8D39-B68E929F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Určeme parametry jednotlivých harmonických složek, z nichž se skládá obdélníkový pulz o základní periodě T, době trvání jednotlivých impulzů ϑ a výšce A. Nechť je první z impulzů umístěn symetricky kolem počátku časové osy.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F25E780-6F91-4305-A163-90D6E33C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1</a:t>
            </a: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DBB6187A-58A3-47E9-AF9E-21C824DC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3797" name="Objekt 5">
            <a:extLst>
              <a:ext uri="{FF2B5EF4-FFF2-40B4-BE49-F238E27FC236}">
                <a16:creationId xmlns:a16="http://schemas.microsoft.com/office/drawing/2014/main" id="{B17F44C3-BADC-49D4-8E19-A0DFCAB27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284538"/>
          <a:ext cx="58166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Rastrový obrázek" r:id="rId3" imgW="7725853" imgH="2476190" progId="Paint.Picture">
                  <p:embed/>
                </p:oleObj>
              </mc:Choice>
              <mc:Fallback>
                <p:oleObj name="Rastrový obrázek" r:id="rId3" imgW="7725853" imgH="2476190" progId="Paint.Picture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284538"/>
                        <a:ext cx="5816600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CB5E0966-658F-46F8-9C06-2CE3ED82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Spočítejme nejdříve hodnotu pomocného integrálu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Pro n = 0 je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a pro n ≠ 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5AAAB1B-D127-4E84-B64D-0C56141F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1 - řešení</a:t>
            </a: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124922F-4284-4CDD-AB43-B5CBC71F6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1" name="Objekt 5">
            <a:extLst>
              <a:ext uri="{FF2B5EF4-FFF2-40B4-BE49-F238E27FC236}">
                <a16:creationId xmlns:a16="http://schemas.microsoft.com/office/drawing/2014/main" id="{8B86D2DA-38D8-41AE-8D28-867735947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5363" y="1557338"/>
          <a:ext cx="2073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r:id="rId3" imgW="965200" imgH="469900" progId="Equation.3">
                  <p:embed/>
                </p:oleObj>
              </mc:Choice>
              <mc:Fallback>
                <p:oleObj r:id="rId3" imgW="965200" imgH="4699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1557338"/>
                        <a:ext cx="20732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4">
            <a:extLst>
              <a:ext uri="{FF2B5EF4-FFF2-40B4-BE49-F238E27FC236}">
                <a16:creationId xmlns:a16="http://schemas.microsoft.com/office/drawing/2014/main" id="{F5902104-CBAA-4D84-85C5-381BBD73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3" name="Objekt 7">
            <a:extLst>
              <a:ext uri="{FF2B5EF4-FFF2-40B4-BE49-F238E27FC236}">
                <a16:creationId xmlns:a16="http://schemas.microsoft.com/office/drawing/2014/main" id="{4E9E795F-E0DF-4CB4-9AE3-7DACF8F3B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1313" y="2565400"/>
          <a:ext cx="33813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r:id="rId5" imgW="1473200" imgH="469900" progId="Equation.3">
                  <p:embed/>
                </p:oleObj>
              </mc:Choice>
              <mc:Fallback>
                <p:oleObj r:id="rId5" imgW="1473200" imgH="4699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565400"/>
                        <a:ext cx="338137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6">
            <a:extLst>
              <a:ext uri="{FF2B5EF4-FFF2-40B4-BE49-F238E27FC236}">
                <a16:creationId xmlns:a16="http://schemas.microsoft.com/office/drawing/2014/main" id="{53C8285D-AC78-4E50-AA80-1548040D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5" name="Objekt 9">
            <a:extLst>
              <a:ext uri="{FF2B5EF4-FFF2-40B4-BE49-F238E27FC236}">
                <a16:creationId xmlns:a16="http://schemas.microsoft.com/office/drawing/2014/main" id="{65D9C81A-1D89-4868-8A28-4963084D6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076700"/>
          <a:ext cx="84010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r:id="rId7" imgW="4368800" imgH="495300" progId="Equation.3">
                  <p:embed/>
                </p:oleObj>
              </mc:Choice>
              <mc:Fallback>
                <p:oleObj r:id="rId7" imgW="4368800" imgH="4953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84010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8">
            <a:extLst>
              <a:ext uri="{FF2B5EF4-FFF2-40B4-BE49-F238E27FC236}">
                <a16:creationId xmlns:a16="http://schemas.microsoft.com/office/drawing/2014/main" id="{5D8FAC9A-783E-420C-AA39-35C28DDE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7" name="Objekt 11">
            <a:extLst>
              <a:ext uri="{FF2B5EF4-FFF2-40B4-BE49-F238E27FC236}">
                <a16:creationId xmlns:a16="http://schemas.microsoft.com/office/drawing/2014/main" id="{1B0F6505-74B4-4CE6-880F-2697D378F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941888"/>
          <a:ext cx="3390900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Rastrový obrázek" r:id="rId9" imgW="4610744" imgH="2285714" progId="Paint.Picture">
                  <p:embed/>
                </p:oleObj>
              </mc:Choice>
              <mc:Fallback>
                <p:oleObj name="Rastrový obrázek" r:id="rId9" imgW="4610744" imgH="2285714" progId="Paint.Picture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941888"/>
                        <a:ext cx="3390900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CB5E0966-658F-46F8-9C06-2CE3ED82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Spočítejme nejdříve hodnotu pomocného integrálu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Pro n = 0 je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a pro n ≠ 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5AAAB1B-D127-4E84-B64D-0C56141F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1 - řešení</a:t>
            </a: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124922F-4284-4CDD-AB43-B5CBC71F6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1" name="Objekt 5">
            <a:extLst>
              <a:ext uri="{FF2B5EF4-FFF2-40B4-BE49-F238E27FC236}">
                <a16:creationId xmlns:a16="http://schemas.microsoft.com/office/drawing/2014/main" id="{8B86D2DA-38D8-41AE-8D28-867735947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5363" y="1557338"/>
          <a:ext cx="2073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r:id="rId3" imgW="965200" imgH="469900" progId="Equation.3">
                  <p:embed/>
                </p:oleObj>
              </mc:Choice>
              <mc:Fallback>
                <p:oleObj r:id="rId3" imgW="965200" imgH="469900" progId="Equation.3">
                  <p:embed/>
                  <p:pic>
                    <p:nvPicPr>
                      <p:cNvPr id="34821" name="Objekt 5">
                        <a:extLst>
                          <a:ext uri="{FF2B5EF4-FFF2-40B4-BE49-F238E27FC236}">
                            <a16:creationId xmlns:a16="http://schemas.microsoft.com/office/drawing/2014/main" id="{8B86D2DA-38D8-41AE-8D28-867735947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1557338"/>
                        <a:ext cx="20732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4">
            <a:extLst>
              <a:ext uri="{FF2B5EF4-FFF2-40B4-BE49-F238E27FC236}">
                <a16:creationId xmlns:a16="http://schemas.microsoft.com/office/drawing/2014/main" id="{F5902104-CBAA-4D84-85C5-381BBD73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3" name="Objekt 7">
            <a:extLst>
              <a:ext uri="{FF2B5EF4-FFF2-40B4-BE49-F238E27FC236}">
                <a16:creationId xmlns:a16="http://schemas.microsoft.com/office/drawing/2014/main" id="{4E9E795F-E0DF-4CB4-9AE3-7DACF8F3B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1313" y="2565400"/>
          <a:ext cx="33813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r:id="rId5" imgW="1473200" imgH="469900" progId="Equation.3">
                  <p:embed/>
                </p:oleObj>
              </mc:Choice>
              <mc:Fallback>
                <p:oleObj r:id="rId5" imgW="1473200" imgH="469900" progId="Equation.3">
                  <p:embed/>
                  <p:pic>
                    <p:nvPicPr>
                      <p:cNvPr id="34823" name="Objekt 7">
                        <a:extLst>
                          <a:ext uri="{FF2B5EF4-FFF2-40B4-BE49-F238E27FC236}">
                            <a16:creationId xmlns:a16="http://schemas.microsoft.com/office/drawing/2014/main" id="{4E9E795F-E0DF-4CB4-9AE3-7DACF8F3B1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565400"/>
                        <a:ext cx="338137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6">
            <a:extLst>
              <a:ext uri="{FF2B5EF4-FFF2-40B4-BE49-F238E27FC236}">
                <a16:creationId xmlns:a16="http://schemas.microsoft.com/office/drawing/2014/main" id="{53C8285D-AC78-4E50-AA80-1548040D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5" name="Objekt 9">
            <a:extLst>
              <a:ext uri="{FF2B5EF4-FFF2-40B4-BE49-F238E27FC236}">
                <a16:creationId xmlns:a16="http://schemas.microsoft.com/office/drawing/2014/main" id="{65D9C81A-1D89-4868-8A28-4963084D6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076700"/>
          <a:ext cx="84010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r:id="rId7" imgW="4368800" imgH="495300" progId="Equation.3">
                  <p:embed/>
                </p:oleObj>
              </mc:Choice>
              <mc:Fallback>
                <p:oleObj r:id="rId7" imgW="4368800" imgH="495300" progId="Equation.3">
                  <p:embed/>
                  <p:pic>
                    <p:nvPicPr>
                      <p:cNvPr id="34825" name="Objekt 9">
                        <a:extLst>
                          <a:ext uri="{FF2B5EF4-FFF2-40B4-BE49-F238E27FC236}">
                            <a16:creationId xmlns:a16="http://schemas.microsoft.com/office/drawing/2014/main" id="{65D9C81A-1D89-4868-8A28-4963084D6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84010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8">
            <a:extLst>
              <a:ext uri="{FF2B5EF4-FFF2-40B4-BE49-F238E27FC236}">
                <a16:creationId xmlns:a16="http://schemas.microsoft.com/office/drawing/2014/main" id="{5D8FAC9A-783E-420C-AA39-35C28DDE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4827" name="Objekt 11">
            <a:extLst>
              <a:ext uri="{FF2B5EF4-FFF2-40B4-BE49-F238E27FC236}">
                <a16:creationId xmlns:a16="http://schemas.microsoft.com/office/drawing/2014/main" id="{1B0F6505-74B4-4CE6-880F-2697D378F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941888"/>
          <a:ext cx="3390900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Rastrový obrázek" r:id="rId9" imgW="4610744" imgH="2285714" progId="Paint.Picture">
                  <p:embed/>
                </p:oleObj>
              </mc:Choice>
              <mc:Fallback>
                <p:oleObj name="Rastrový obrázek" r:id="rId9" imgW="4610744" imgH="2285714" progId="Paint.Picture">
                  <p:embed/>
                  <p:pic>
                    <p:nvPicPr>
                      <p:cNvPr id="34827" name="Objekt 11">
                        <a:extLst>
                          <a:ext uri="{FF2B5EF4-FFF2-40B4-BE49-F238E27FC236}">
                            <a16:creationId xmlns:a16="http://schemas.microsoft.com/office/drawing/2014/main" id="{1B0F6505-74B4-4CE6-880F-2697D378F8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941888"/>
                        <a:ext cx="3390900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ublinový popisek: se šipkou dolů 1">
            <a:extLst>
              <a:ext uri="{FF2B5EF4-FFF2-40B4-BE49-F238E27FC236}">
                <a16:creationId xmlns:a16="http://schemas.microsoft.com/office/drawing/2014/main" id="{CCF5D8CA-B8BE-4927-AFA1-F9DAD5F5BEC0}"/>
              </a:ext>
            </a:extLst>
          </p:cNvPr>
          <p:cNvSpPr/>
          <p:nvPr/>
        </p:nvSpPr>
        <p:spPr>
          <a:xfrm>
            <a:off x="6948263" y="2565400"/>
            <a:ext cx="1944217" cy="1583680"/>
          </a:xfrm>
          <a:prstGeom prst="downArrowCallout">
            <a:avLst>
              <a:gd name="adj1" fmla="val 13788"/>
              <a:gd name="adj2" fmla="val 16031"/>
              <a:gd name="adj3" fmla="val 17152"/>
              <a:gd name="adj4" fmla="val 64977"/>
            </a:avLst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0D2F1C-9802-4DCC-B710-0D63C0AD45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9751" y="2798107"/>
            <a:ext cx="1663017" cy="6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8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>
            <a:extLst>
              <a:ext uri="{FF2B5EF4-FFF2-40B4-BE49-F238E27FC236}">
                <a16:creationId xmlns:a16="http://schemas.microsoft.com/office/drawing/2014/main" id="{8177DF18-38EA-4FB7-BEF9-067535B2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5" y="3429000"/>
            <a:ext cx="3311525" cy="29527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/>
              <a:t>Nulové hodnoty nabývá funkce Sa(x) pro argumenty rovné celočíselným násobkům </a:t>
            </a:r>
            <a:r>
              <a:rPr lang="cs-CZ" altLang="cs-CZ" sz="1600">
                <a:sym typeface="Symbol" panose="05050102010706020507" pitchFamily="18" charset="2"/>
              </a:rPr>
              <a:t></a:t>
            </a:r>
            <a:r>
              <a:rPr lang="cs-CZ" altLang="cs-CZ" sz="1600"/>
              <a:t>, tj.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6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/>
              <a:t>a tedy pro frekvenci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/>
              <a:t> </a:t>
            </a:r>
            <a:endParaRPr lang="cs-CZ" altLang="cs-CZ" sz="18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2EA9D1D-5938-4672-BB52-0584D3C1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1 - řešení</a:t>
            </a: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34CD38C-FB38-4F11-8842-2933D1ECC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8892ECD8-9713-42CA-871F-373895DD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1EF86F85-B9C0-44D4-9B0A-7231FCDB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7" name="Rectangle 8">
            <a:extLst>
              <a:ext uri="{FF2B5EF4-FFF2-40B4-BE49-F238E27FC236}">
                <a16:creationId xmlns:a16="http://schemas.microsoft.com/office/drawing/2014/main" id="{96F500B9-BE81-4D6D-8B0E-89575BC0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48" name="Rectangle 2">
            <a:extLst>
              <a:ext uri="{FF2B5EF4-FFF2-40B4-BE49-F238E27FC236}">
                <a16:creationId xmlns:a16="http://schemas.microsoft.com/office/drawing/2014/main" id="{D2D82A1C-DE47-440D-83C3-CE6058E87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5849" name="Objekt 12">
            <a:extLst>
              <a:ext uri="{FF2B5EF4-FFF2-40B4-BE49-F238E27FC236}">
                <a16:creationId xmlns:a16="http://schemas.microsoft.com/office/drawing/2014/main" id="{D3D18D7C-D33C-4834-86AF-10CACBC12C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268413"/>
          <a:ext cx="7416800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r:id="rId3" imgW="3378200" imgH="889000" progId="Equation.3">
                  <p:embed/>
                </p:oleObj>
              </mc:Choice>
              <mc:Fallback>
                <p:oleObj r:id="rId3" imgW="3378200" imgH="8890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7416800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4">
            <a:extLst>
              <a:ext uri="{FF2B5EF4-FFF2-40B4-BE49-F238E27FC236}">
                <a16:creationId xmlns:a16="http://schemas.microsoft.com/office/drawing/2014/main" id="{2382999A-EF47-4907-B7B4-A4953124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5851" name="Objekt 14">
            <a:extLst>
              <a:ext uri="{FF2B5EF4-FFF2-40B4-BE49-F238E27FC236}">
                <a16:creationId xmlns:a16="http://schemas.microsoft.com/office/drawing/2014/main" id="{D49A326D-4EDB-40BF-8CCD-C2228D3D9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3284538"/>
          <a:ext cx="4176712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Rastrový obrázek" r:id="rId5" imgW="6171429" imgH="4923810" progId="Paint.Picture">
                  <p:embed/>
                </p:oleObj>
              </mc:Choice>
              <mc:Fallback>
                <p:oleObj name="Rastrový obrázek" r:id="rId5" imgW="6171429" imgH="4923810" progId="Paint.Picture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84538"/>
                        <a:ext cx="4176712" cy="332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6">
            <a:extLst>
              <a:ext uri="{FF2B5EF4-FFF2-40B4-BE49-F238E27FC236}">
                <a16:creationId xmlns:a16="http://schemas.microsoft.com/office/drawing/2014/main" id="{BBF4E539-1695-4D9B-81EB-3639A0F3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5853" name="Objekt 16">
            <a:extLst>
              <a:ext uri="{FF2B5EF4-FFF2-40B4-BE49-F238E27FC236}">
                <a16:creationId xmlns:a16="http://schemas.microsoft.com/office/drawing/2014/main" id="{FDB4696D-B6C0-47F3-A0F4-EC65C384C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3311525"/>
          <a:ext cx="12017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r:id="rId7" imgW="863225" imgH="431613" progId="Equation.3">
                  <p:embed/>
                </p:oleObj>
              </mc:Choice>
              <mc:Fallback>
                <p:oleObj r:id="rId7" imgW="863225" imgH="431613" progId="Equation.3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311525"/>
                        <a:ext cx="12017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B7CA8D3-1005-4F9F-B49E-ACD0C358A8D5}"/>
              </a:ext>
            </a:extLst>
          </p:cNvPr>
          <p:cNvCxnSpPr/>
          <p:nvPr/>
        </p:nvCxnSpPr>
        <p:spPr>
          <a:xfrm flipH="1">
            <a:off x="2987675" y="3933825"/>
            <a:ext cx="122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C8CA0F9-A183-4508-94B6-9233823B5DE9}"/>
              </a:ext>
            </a:extLst>
          </p:cNvPr>
          <p:cNvCxnSpPr/>
          <p:nvPr/>
        </p:nvCxnSpPr>
        <p:spPr>
          <a:xfrm flipV="1">
            <a:off x="2960688" y="3860800"/>
            <a:ext cx="142875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6" name="Rectangle 8">
            <a:extLst>
              <a:ext uri="{FF2B5EF4-FFF2-40B4-BE49-F238E27FC236}">
                <a16:creationId xmlns:a16="http://schemas.microsoft.com/office/drawing/2014/main" id="{A06DACFF-956F-42CB-BDCA-49B0447B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5857" name="Rectangle 10">
            <a:extLst>
              <a:ext uri="{FF2B5EF4-FFF2-40B4-BE49-F238E27FC236}">
                <a16:creationId xmlns:a16="http://schemas.microsoft.com/office/drawing/2014/main" id="{FE9AC408-7D68-4087-80E4-6054A33D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35858" name="Picture 26">
            <a:extLst>
              <a:ext uri="{FF2B5EF4-FFF2-40B4-BE49-F238E27FC236}">
                <a16:creationId xmlns:a16="http://schemas.microsoft.com/office/drawing/2014/main" id="{48DB5766-28A5-4D1B-BE6E-1B41E1BA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49750"/>
            <a:ext cx="12969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28">
            <a:extLst>
              <a:ext uri="{FF2B5EF4-FFF2-40B4-BE49-F238E27FC236}">
                <a16:creationId xmlns:a16="http://schemas.microsoft.com/office/drawing/2014/main" id="{BF1ECA68-7465-4407-918B-B968F4DC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516563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>
            <a:extLst>
              <a:ext uri="{FF2B5EF4-FFF2-40B4-BE49-F238E27FC236}">
                <a16:creationId xmlns:a16="http://schemas.microsoft.com/office/drawing/2014/main" id="{9F2F8AF1-7137-4528-8CF9-64745AB3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Co se stane, když posuneme obdélníkový pulz z předešlého příkladu tak, aby nástupná hrana obdélníka byla v počátku časové osy?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0F448EE-630E-4724-9128-19DB1A35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2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3692396-46F0-4D99-8A26-BE9E8235C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6869" name="Rectangle 2">
            <a:extLst>
              <a:ext uri="{FF2B5EF4-FFF2-40B4-BE49-F238E27FC236}">
                <a16:creationId xmlns:a16="http://schemas.microsoft.com/office/drawing/2014/main" id="{1CB723CB-D6BB-40DB-9577-B357429C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6870" name="Objekt 6">
            <a:extLst>
              <a:ext uri="{FF2B5EF4-FFF2-40B4-BE49-F238E27FC236}">
                <a16:creationId xmlns:a16="http://schemas.microsoft.com/office/drawing/2014/main" id="{4FD33F02-3B50-40C8-9A5F-A8D01457FB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997200"/>
          <a:ext cx="60483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Rastrový obrázek" r:id="rId3" imgW="7485714" imgH="2409524" progId="Paint.Picture">
                  <p:embed/>
                </p:oleObj>
              </mc:Choice>
              <mc:Fallback>
                <p:oleObj name="Rastrový obrázek" r:id="rId3" imgW="7485714" imgH="2409524" progId="Paint.Picture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97200"/>
                        <a:ext cx="60483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14BA3-FF5D-4F25-83C0-6E3E28B5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Časová řada</a:t>
            </a:r>
          </a:p>
        </p:txBody>
      </p:sp>
      <p:pic>
        <p:nvPicPr>
          <p:cNvPr id="11267" name="Picture 2" descr="http://www.cssd.cz/image.php?id=16790">
            <a:extLst>
              <a:ext uri="{FF2B5EF4-FFF2-40B4-BE49-F238E27FC236}">
                <a16:creationId xmlns:a16="http://schemas.microsoft.com/office/drawing/2014/main" id="{E1130DA7-C8EE-454E-905F-F55B8694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78581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ástupný symbol pro obsah 2">
            <a:extLst>
              <a:ext uri="{FF2B5EF4-FFF2-40B4-BE49-F238E27FC236}">
                <a16:creationId xmlns:a16="http://schemas.microsoft.com/office/drawing/2014/main" id="{7F27A368-3053-4F4D-B854-26FB627C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6215063"/>
            <a:ext cx="8535987" cy="3571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z="1600" b="1"/>
              <a:t>Preference politických stran v ČR v období od 8/2004 do 3/2008</a:t>
            </a:r>
            <a:br>
              <a:rPr lang="cs-CZ" altLang="cs-CZ" sz="2000"/>
            </a:br>
            <a:endParaRPr lang="cs-CZ" altLang="cs-CZ" sz="20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DF435D9-B1D6-453E-A064-47BB5C92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2 - řešení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5BFB8E6-4592-4F58-A487-C731851C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7F65064D-C8AB-4FB2-BC01-FE0F8739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0FD40765-7557-49F6-9669-6E21AA64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7894" name="Objekt 8">
            <a:extLst>
              <a:ext uri="{FF2B5EF4-FFF2-40B4-BE49-F238E27FC236}">
                <a16:creationId xmlns:a16="http://schemas.microsoft.com/office/drawing/2014/main" id="{5F8710C0-0787-4C55-A437-9D2C1762DB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773238"/>
          <a:ext cx="8320088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r:id="rId3" imgW="4851400" imgH="1790700" progId="Equation.3">
                  <p:embed/>
                </p:oleObj>
              </mc:Choice>
              <mc:Fallback>
                <p:oleObj r:id="rId3" imgW="4851400" imgH="17907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8320088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28B96CF-4982-456D-A490-43D9A5E2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1800" dirty="0"/>
              <a:t>příklad 2 - výsledek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7C954D1-3365-4B3B-95DD-DD9874C5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6B2DE12B-77AF-4475-9C19-BA76D3B0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224C49E1-9B48-41B5-A102-911E088F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A31C1C72-8869-42DE-A6E8-F73C0699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8919" name="Objekt 5">
            <a:extLst>
              <a:ext uri="{FF2B5EF4-FFF2-40B4-BE49-F238E27FC236}">
                <a16:creationId xmlns:a16="http://schemas.microsoft.com/office/drawing/2014/main" id="{F4326AF1-73AD-4EEE-B4FF-6E56FCA41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484313"/>
          <a:ext cx="5976937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Rastrový obrázek" r:id="rId3" imgW="6304762" imgH="4819048" progId="Paint.Picture">
                  <p:embed/>
                </p:oleObj>
              </mc:Choice>
              <mc:Fallback>
                <p:oleObj name="Rastrový obrázek" r:id="rId3" imgW="6304762" imgH="4819048" progId="Paint.Picture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84313"/>
                        <a:ext cx="5976937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B3580-2FFF-4F5B-93EB-D8C69338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transformace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3C8B2C1F-752D-47EB-856E-7E0715A3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Pro periodickou funkci je kmitočet základní harmonické složky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l-GR" altLang="cs-CZ" sz="2400">
                <a:sym typeface="Symbol" panose="05050102010706020507" pitchFamily="18" charset="2"/>
              </a:rPr>
              <a:t></a:t>
            </a:r>
            <a:r>
              <a:rPr lang="cs-CZ" altLang="cs-CZ" sz="2400" baseline="-25000"/>
              <a:t>1</a:t>
            </a:r>
            <a:r>
              <a:rPr lang="cs-CZ" altLang="cs-CZ" sz="2400"/>
              <a:t>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/T.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Pro </a:t>
            </a:r>
            <a:r>
              <a:rPr lang="cs-CZ" altLang="cs-CZ" sz="2400" b="1">
                <a:solidFill>
                  <a:srgbClr val="FF0000"/>
                </a:solidFill>
              </a:rPr>
              <a:t>neperiodickou</a:t>
            </a:r>
            <a:r>
              <a:rPr lang="cs-CZ" altLang="cs-CZ" sz="2400"/>
              <a:t> funkci, tj. pro periodickou s T→</a:t>
            </a:r>
            <a:r>
              <a:rPr lang="cs-CZ" altLang="cs-CZ" sz="2400">
                <a:sym typeface="Symbol" panose="05050102010706020507" pitchFamily="18" charset="2"/>
              </a:rPr>
              <a:t> je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360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Pro neperiodický signál tedy budou spektrální čáry na sebe spojitě navazovat a definiční sumační vztah pro Fourierovu řadu přechází na vztah integrační, kde koeficienty ċ</a:t>
            </a:r>
            <a:r>
              <a:rPr lang="cs-CZ" altLang="cs-CZ" sz="2400" baseline="-25000"/>
              <a:t>n</a:t>
            </a:r>
            <a:r>
              <a:rPr lang="cs-CZ" altLang="cs-CZ" sz="2400"/>
              <a:t> určíme následovně.</a:t>
            </a:r>
            <a:endParaRPr lang="cs-CZ" altLang="cs-CZ" sz="240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97E75D07-413D-4F84-8CE6-46DE28BB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39941" name="Objekt 4">
            <a:extLst>
              <a:ext uri="{FF2B5EF4-FFF2-40B4-BE49-F238E27FC236}">
                <a16:creationId xmlns:a16="http://schemas.microsoft.com/office/drawing/2014/main" id="{CF5F30E5-CF99-4625-B863-8B4710A89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286125"/>
          <a:ext cx="2297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r:id="rId3" imgW="1002865" imgH="393529" progId="Equation.3">
                  <p:embed/>
                </p:oleObj>
              </mc:Choice>
              <mc:Fallback>
                <p:oleObj r:id="rId3" imgW="1002865" imgH="393529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286125"/>
                        <a:ext cx="2297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5">
            <a:extLst>
              <a:ext uri="{FF2B5EF4-FFF2-40B4-BE49-F238E27FC236}">
                <a16:creationId xmlns:a16="http://schemas.microsoft.com/office/drawing/2014/main" id="{CB8632E2-7E51-4BF6-9520-14EDD9AE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Ve vztahu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je T = 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/d</a:t>
            </a:r>
            <a:r>
              <a:rPr lang="el-GR" altLang="cs-CZ" sz="2400"/>
              <a:t>ω</a:t>
            </a:r>
            <a:r>
              <a:rPr lang="cs-CZ" altLang="cs-CZ" sz="2400"/>
              <a:t> a tedy pro limitní rozdíl dvou sousedních frekvencí d</a:t>
            </a:r>
            <a:r>
              <a:rPr lang="el-GR" altLang="cs-CZ" sz="2400"/>
              <a:t>ω</a:t>
            </a:r>
            <a:r>
              <a:rPr lang="cs-CZ" altLang="cs-CZ" sz="2400"/>
              <a:t> → 0 je T → </a:t>
            </a:r>
            <a:r>
              <a:rPr lang="cs-CZ" altLang="cs-CZ" sz="2400">
                <a:sym typeface="Symbol" panose="05050102010706020507" pitchFamily="18" charset="2"/>
              </a:rPr>
              <a:t></a:t>
            </a:r>
            <a:r>
              <a:rPr lang="cs-CZ" altLang="cs-CZ" sz="2400"/>
              <a:t> a n</a:t>
            </a:r>
            <a:r>
              <a:rPr lang="el-GR" altLang="cs-CZ" sz="2400">
                <a:sym typeface="Symbol" panose="05050102010706020507" pitchFamily="18" charset="2"/>
              </a:rPr>
              <a:t></a:t>
            </a:r>
            <a:r>
              <a:rPr lang="cs-CZ" altLang="cs-CZ" sz="2400" baseline="-25000"/>
              <a:t>1</a:t>
            </a:r>
            <a:r>
              <a:rPr lang="cs-CZ" altLang="cs-CZ" sz="2400"/>
              <a:t> → </a:t>
            </a:r>
            <a:r>
              <a:rPr lang="el-GR" altLang="cs-CZ" sz="2400"/>
              <a:t>ω</a:t>
            </a:r>
            <a:r>
              <a:rPr lang="cs-CZ" altLang="cs-CZ" sz="2400"/>
              <a:t>. Meze integrálu budou pro nekonečně dlouho trvající funkci –</a:t>
            </a:r>
            <a:r>
              <a:rPr lang="cs-CZ" altLang="cs-CZ" sz="2400">
                <a:sym typeface="Symbol" panose="05050102010706020507" pitchFamily="18" charset="2"/>
              </a:rPr>
              <a:t></a:t>
            </a:r>
            <a:r>
              <a:rPr lang="cs-CZ" altLang="cs-CZ" sz="2400"/>
              <a:t> a +</a:t>
            </a:r>
            <a:r>
              <a:rPr lang="cs-CZ" altLang="cs-CZ" sz="2400">
                <a:sym typeface="Symbol" panose="05050102010706020507" pitchFamily="18" charset="2"/>
              </a:rPr>
              <a:t></a:t>
            </a:r>
            <a:r>
              <a:rPr lang="cs-CZ" altLang="cs-CZ" sz="2400"/>
              <a:t>. Pro T →</a:t>
            </a:r>
            <a:r>
              <a:rPr lang="cs-CZ" altLang="cs-CZ" sz="2400">
                <a:sym typeface="Symbol" panose="05050102010706020507" pitchFamily="18" charset="2"/>
              </a:rPr>
              <a:t></a:t>
            </a:r>
            <a:r>
              <a:rPr lang="cs-CZ" altLang="cs-CZ" sz="2400"/>
              <a:t> budou rovněž amplitudy spojitého spektra jednorázového impulzu </a:t>
            </a:r>
            <a:r>
              <a:rPr lang="cs-CZ" altLang="cs-CZ" sz="2400" b="1">
                <a:solidFill>
                  <a:srgbClr val="FF0000"/>
                </a:solidFill>
              </a:rPr>
              <a:t>nekonečně malé</a:t>
            </a:r>
            <a:r>
              <a:rPr lang="cs-CZ" altLang="cs-CZ" sz="2400"/>
              <a:t>. Vyjádříme-li výše uvedený vztah pro     v limitním tvaru a dostáváme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41E37C-D211-4E1F-BBC5-D46CB6B3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transformace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42A701B8-01DF-48FB-9DF0-0205CC0D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209F272F-CAEA-44F8-B214-0DC661CD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F53428A5-F3EE-418E-BF0E-660D2AD6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0967" name="Objekt 9">
            <a:extLst>
              <a:ext uri="{FF2B5EF4-FFF2-40B4-BE49-F238E27FC236}">
                <a16:creationId xmlns:a16="http://schemas.microsoft.com/office/drawing/2014/main" id="{60F4E20C-1480-40BA-9D0A-ABF46E4CDC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3981450"/>
          <a:ext cx="3873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r:id="rId3" imgW="152268" imgH="203024" progId="Equation.3">
                  <p:embed/>
                </p:oleObj>
              </mc:Choice>
              <mc:Fallback>
                <p:oleObj r:id="rId3" imgW="152268" imgH="203024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981450"/>
                        <a:ext cx="3873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6">
            <a:extLst>
              <a:ext uri="{FF2B5EF4-FFF2-40B4-BE49-F238E27FC236}">
                <a16:creationId xmlns:a16="http://schemas.microsoft.com/office/drawing/2014/main" id="{A879B1E6-BFDE-4AF5-85A1-C6EBA307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0969" name="Objekt 11">
            <a:extLst>
              <a:ext uri="{FF2B5EF4-FFF2-40B4-BE49-F238E27FC236}">
                <a16:creationId xmlns:a16="http://schemas.microsoft.com/office/drawing/2014/main" id="{22E274C4-C45C-4D1A-B33E-F4C419AFB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3075" y="4868863"/>
          <a:ext cx="32004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r:id="rId5" imgW="1384300" imgH="482600" progId="Equation.3">
                  <p:embed/>
                </p:oleObj>
              </mc:Choice>
              <mc:Fallback>
                <p:oleObj r:id="rId5" imgW="1384300" imgH="48260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4868863"/>
                        <a:ext cx="32004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15">
            <a:extLst>
              <a:ext uri="{FF2B5EF4-FFF2-40B4-BE49-F238E27FC236}">
                <a16:creationId xmlns:a16="http://schemas.microsoft.com/office/drawing/2014/main" id="{CEAEBA65-3D42-4C21-BBD1-862C1133F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353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33FBA-D463-409F-A8DE-385A40B00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438400"/>
            <a:ext cx="8535987" cy="37988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V tom případě se definiční vztah Fourierova rozkladu transformuje do podoby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								(*)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kde vztah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nazýváme </a:t>
            </a:r>
            <a:r>
              <a:rPr lang="cs-CZ" sz="2400" i="1" dirty="0">
                <a:solidFill>
                  <a:srgbClr val="0070C0"/>
                </a:solidFill>
              </a:rPr>
              <a:t>Fourierovu transformací </a:t>
            </a:r>
            <a:r>
              <a:rPr lang="cs-CZ" sz="2400" dirty="0"/>
              <a:t>a vztah (*) </a:t>
            </a:r>
            <a:r>
              <a:rPr lang="cs-CZ" sz="2400" i="1" dirty="0">
                <a:solidFill>
                  <a:srgbClr val="0070C0"/>
                </a:solidFill>
              </a:rPr>
              <a:t>inverzní (zpětnou) Fourierovu transformací</a:t>
            </a:r>
            <a:r>
              <a:rPr lang="cs-CZ" sz="2400" i="1" dirty="0">
                <a:solidFill>
                  <a:schemeClr val="accent4"/>
                </a:solidFill>
              </a:rPr>
              <a:t>.</a:t>
            </a:r>
            <a:endParaRPr lang="cs-CZ" sz="2400" dirty="0">
              <a:solidFill>
                <a:schemeClr val="accent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5D6671-313D-4E81-9778-A89271D9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Fourierova transformace</a:t>
            </a: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D0EE33FE-DD54-4889-9E7A-6B36807BB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B068297E-20B1-4970-9E1F-9558DE08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C7F5665F-21A9-456E-A4E3-788628A7D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504EF55D-3171-46B2-8714-47759972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92" name="Rectangle 2">
            <a:extLst>
              <a:ext uri="{FF2B5EF4-FFF2-40B4-BE49-F238E27FC236}">
                <a16:creationId xmlns:a16="http://schemas.microsoft.com/office/drawing/2014/main" id="{B063345E-244C-434A-9B2F-B7375BA9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93" name="Rectangle 4">
            <a:extLst>
              <a:ext uri="{FF2B5EF4-FFF2-40B4-BE49-F238E27FC236}">
                <a16:creationId xmlns:a16="http://schemas.microsoft.com/office/drawing/2014/main" id="{8C7AECDB-CB22-4BEF-801A-E77495DA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1994" name="Objekt 14">
            <a:extLst>
              <a:ext uri="{FF2B5EF4-FFF2-40B4-BE49-F238E27FC236}">
                <a16:creationId xmlns:a16="http://schemas.microsoft.com/office/drawing/2014/main" id="{9EF0733F-2ACF-4523-A13B-B4854B76D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4292600"/>
          <a:ext cx="25225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r:id="rId3" imgW="1104900" imgH="469900" progId="Equation.3">
                  <p:embed/>
                </p:oleObj>
              </mc:Choice>
              <mc:Fallback>
                <p:oleObj r:id="rId3" imgW="1104900" imgH="469900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92600"/>
                        <a:ext cx="252253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kt 4">
            <a:extLst>
              <a:ext uri="{FF2B5EF4-FFF2-40B4-BE49-F238E27FC236}">
                <a16:creationId xmlns:a16="http://schemas.microsoft.com/office/drawing/2014/main" id="{36F5A5D2-5A45-4C5A-B450-E342F6A51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252538"/>
          <a:ext cx="20669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r:id="rId5" imgW="990170" imgH="431613" progId="Equation.3">
                  <p:embed/>
                </p:oleObj>
              </mc:Choice>
              <mc:Fallback>
                <p:oleObj r:id="rId5" imgW="990170" imgH="431613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252538"/>
                        <a:ext cx="20669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57553856-EE2A-456A-9635-65D852726A4F}"/>
              </a:ext>
            </a:extLst>
          </p:cNvPr>
          <p:cNvSpPr txBox="1"/>
          <p:nvPr/>
        </p:nvSpPr>
        <p:spPr>
          <a:xfrm>
            <a:off x="500063" y="1374775"/>
            <a:ext cx="26320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připomeňme vztah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pro Fourierovu řadu: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997" name="Picture 15">
            <a:extLst>
              <a:ext uri="{FF2B5EF4-FFF2-40B4-BE49-F238E27FC236}">
                <a16:creationId xmlns:a16="http://schemas.microsoft.com/office/drawing/2014/main" id="{BAEA756C-5F91-4EE0-A26C-8884398B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341438"/>
            <a:ext cx="28844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Obrázek 4">
            <a:extLst>
              <a:ext uri="{FF2B5EF4-FFF2-40B4-BE49-F238E27FC236}">
                <a16:creationId xmlns:a16="http://schemas.microsoft.com/office/drawing/2014/main" id="{D424382B-41CB-4B09-9551-C61E9375B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346450"/>
            <a:ext cx="6257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F142C36-8951-460C-8449-62C52B143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85725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FOURIEROVA TRANSFORMACE</a:t>
            </a:r>
            <a:br>
              <a:rPr lang="cs-CZ" sz="3200" dirty="0"/>
            </a:br>
            <a:r>
              <a:rPr lang="cs-CZ" sz="2000" cap="all" dirty="0"/>
              <a:t>vlastnosti</a:t>
            </a:r>
            <a:endParaRPr lang="cs-CZ" sz="3200" cap="all" dirty="0"/>
          </a:p>
        </p:txBody>
      </p:sp>
      <p:sp>
        <p:nvSpPr>
          <p:cNvPr id="43011" name="Text Box 8">
            <a:extLst>
              <a:ext uri="{FF2B5EF4-FFF2-40B4-BE49-F238E27FC236}">
                <a16:creationId xmlns:a16="http://schemas.microsoft.com/office/drawing/2014/main" id="{4FD38372-6466-4820-A50E-01DDBC8B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835342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Princip superpozice </a:t>
            </a:r>
            <a:r>
              <a:rPr lang="cs-CZ" altLang="cs-CZ" sz="2400">
                <a:solidFill>
                  <a:schemeClr val="bg2"/>
                </a:solidFill>
                <a:latin typeface="Arial" panose="020B0604020202020204" pitchFamily="34" charset="0"/>
              </a:rPr>
              <a:t>( ! podmínka linearity ! 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</a:t>
            </a:r>
            <a:r>
              <a:rPr lang="cs-CZ" altLang="cs-CZ" sz="2400" baseline="-25000">
                <a:latin typeface="Arial" panose="020B0604020202020204" pitchFamily="34" charset="0"/>
              </a:rPr>
              <a:t>1</a:t>
            </a:r>
            <a:r>
              <a:rPr lang="cs-CZ" altLang="cs-CZ" sz="2400">
                <a:latin typeface="Arial" panose="020B0604020202020204" pitchFamily="34" charset="0"/>
              </a:rPr>
              <a:t>(t) + s</a:t>
            </a:r>
            <a:r>
              <a:rPr lang="cs-CZ" altLang="cs-CZ" sz="2400" baseline="-25000">
                <a:latin typeface="Arial" panose="020B0604020202020204" pitchFamily="34" charset="0"/>
              </a:rPr>
              <a:t>2</a:t>
            </a:r>
            <a:r>
              <a:rPr lang="cs-CZ" altLang="cs-CZ" sz="2400">
                <a:latin typeface="Arial" panose="020B0604020202020204" pitchFamily="34" charset="0"/>
              </a:rPr>
              <a:t>(t) </a:t>
            </a:r>
            <a:r>
              <a:rPr lang="en-US" altLang="cs-CZ" sz="2400">
                <a:latin typeface="Arial" panose="020B0604020202020204" pitchFamily="34" charset="0"/>
              </a:rPr>
              <a:t>~</a:t>
            </a:r>
            <a:r>
              <a:rPr lang="cs-CZ" altLang="cs-CZ" sz="2400">
                <a:latin typeface="Arial" panose="020B0604020202020204" pitchFamily="34" charset="0"/>
              </a:rPr>
              <a:t> S</a:t>
            </a:r>
            <a:r>
              <a:rPr lang="cs-CZ" altLang="cs-CZ" sz="2400" baseline="-25000">
                <a:latin typeface="Arial" panose="020B0604020202020204" pitchFamily="34" charset="0"/>
              </a:rPr>
              <a:t>1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el-GR" altLang="cs-CZ" sz="2400">
                <a:latin typeface="Arial" panose="020B0604020202020204" pitchFamily="34" charset="0"/>
              </a:rPr>
              <a:t>ω</a:t>
            </a:r>
            <a:r>
              <a:rPr lang="cs-CZ" altLang="cs-CZ" sz="2400">
                <a:latin typeface="Arial" panose="020B0604020202020204" pitchFamily="34" charset="0"/>
              </a:rPr>
              <a:t>) + S</a:t>
            </a:r>
            <a:r>
              <a:rPr lang="cs-CZ" altLang="cs-CZ" sz="2400" baseline="-25000">
                <a:latin typeface="Arial" panose="020B0604020202020204" pitchFamily="34" charset="0"/>
              </a:rPr>
              <a:t>2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el-GR" altLang="cs-CZ" sz="2400">
                <a:latin typeface="Arial" panose="020B0604020202020204" pitchFamily="34" charset="0"/>
              </a:rPr>
              <a:t>ω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a.s(t) </a:t>
            </a:r>
            <a:r>
              <a:rPr lang="en-US" altLang="cs-CZ" sz="2400">
                <a:latin typeface="Arial" panose="020B0604020202020204" pitchFamily="34" charset="0"/>
              </a:rPr>
              <a:t>~</a:t>
            </a:r>
            <a:r>
              <a:rPr lang="cs-CZ" altLang="cs-CZ" sz="2400">
                <a:latin typeface="Arial" panose="020B0604020202020204" pitchFamily="34" charset="0"/>
              </a:rPr>
              <a:t> a.S(</a:t>
            </a:r>
            <a:r>
              <a:rPr lang="el-GR" altLang="cs-CZ" sz="2400">
                <a:latin typeface="Arial" panose="020B0604020202020204" pitchFamily="34" charset="0"/>
              </a:rPr>
              <a:t>ω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/>
              <a:t>Lineární kombinaci funkcí odpovídá lineární kombinace jejich spekter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Změna znaménka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s(-t) </a:t>
            </a:r>
            <a:r>
              <a:rPr lang="en-US" altLang="cs-CZ" sz="2400">
                <a:latin typeface="Arial" panose="020B0604020202020204" pitchFamily="34" charset="0"/>
              </a:rPr>
              <a:t>~</a:t>
            </a:r>
            <a:r>
              <a:rPr lang="cs-CZ" altLang="cs-CZ" sz="2400">
                <a:latin typeface="Arial" panose="020B0604020202020204" pitchFamily="34" charset="0"/>
              </a:rPr>
              <a:t> S</a:t>
            </a:r>
            <a:r>
              <a:rPr lang="en-US" altLang="cs-CZ" sz="2400">
                <a:latin typeface="Arial" panose="020B0604020202020204" pitchFamily="34" charset="0"/>
              </a:rPr>
              <a:t>*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el-GR" altLang="cs-CZ" sz="2400">
                <a:latin typeface="Arial" panose="020B0604020202020204" pitchFamily="34" charset="0"/>
              </a:rPr>
              <a:t>ω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70C0"/>
                </a:solidFill>
                <a:latin typeface="Arial" panose="020B0604020202020204" pitchFamily="34" charset="0"/>
              </a:rPr>
              <a:t>Změna měřítka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s(t/a) </a:t>
            </a:r>
            <a:r>
              <a:rPr lang="en-US" altLang="cs-CZ" sz="2400">
                <a:latin typeface="Arial" panose="020B0604020202020204" pitchFamily="34" charset="0"/>
              </a:rPr>
              <a:t>~</a:t>
            </a:r>
            <a:r>
              <a:rPr lang="cs-CZ" altLang="cs-CZ" sz="2400">
                <a:latin typeface="Arial" panose="020B0604020202020204" pitchFamily="34" charset="0"/>
              </a:rPr>
              <a:t> a.S(a</a:t>
            </a:r>
            <a:r>
              <a:rPr lang="el-GR" altLang="cs-CZ" sz="2400">
                <a:latin typeface="Arial" panose="020B0604020202020204" pitchFamily="34" charset="0"/>
              </a:rPr>
              <a:t>ω</a:t>
            </a:r>
            <a:r>
              <a:rPr lang="cs-CZ" altLang="cs-CZ" sz="2400">
                <a:latin typeface="Arial" panose="020B0604020202020204" pitchFamily="34" charset="0"/>
              </a:rPr>
              <a:t>), kde a</a:t>
            </a:r>
            <a:r>
              <a:rPr lang="en-US" altLang="cs-CZ" sz="2400">
                <a:latin typeface="Arial" panose="020B0604020202020204" pitchFamily="34" charset="0"/>
              </a:rPr>
              <a:t> &gt; 0</a:t>
            </a:r>
            <a:endParaRPr lang="el-GR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F824E5A3-8D5E-45EC-B774-33EA1E62434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785938" y="4429125"/>
          <a:ext cx="6096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Rovnice" r:id="rId3" imgW="2755900" imgH="469900" progId="Equation.3">
                  <p:embed/>
                </p:oleObj>
              </mc:Choice>
              <mc:Fallback>
                <p:oleObj name="Rovnice" r:id="rId3" imgW="27559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429125"/>
                        <a:ext cx="60960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D99D3CE-1F3C-4D03-9118-30847D088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85725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FOURIEROVA TRANSFORMACE</a:t>
            </a:r>
            <a:br>
              <a:rPr lang="cs-CZ" sz="3200" dirty="0"/>
            </a:br>
            <a:r>
              <a:rPr lang="cs-CZ" sz="2000" dirty="0"/>
              <a:t>vlastnosti</a:t>
            </a:r>
            <a:endParaRPr lang="cs-CZ" sz="3200" dirty="0"/>
          </a:p>
        </p:txBody>
      </p:sp>
      <p:pic>
        <p:nvPicPr>
          <p:cNvPr id="44036" name="Picture 6">
            <a:extLst>
              <a:ext uri="{FF2B5EF4-FFF2-40B4-BE49-F238E27FC236}">
                <a16:creationId xmlns:a16="http://schemas.microsoft.com/office/drawing/2014/main" id="{3F15A611-9A5A-4092-82C6-1A422DB2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5686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588B3-DD6F-427B-BE8F-CA25CA01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C00000"/>
                </a:solidFill>
              </a:rPr>
              <a:t>! Shrnutí !</a:t>
            </a: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09074999-E307-4371-89CF-263E29AC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285875"/>
            <a:ext cx="8535987" cy="51673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cs-CZ" altLang="cs-CZ" sz="1800" b="1">
              <a:solidFill>
                <a:schemeClr val="bg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</a:rPr>
              <a:t>! URČITĚ SI ZAPAMATOVAT !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altLang="cs-CZ" sz="1600" b="1">
              <a:solidFill>
                <a:schemeClr val="bg2"/>
              </a:solidFill>
            </a:endParaRPr>
          </a:p>
          <a:p>
            <a:r>
              <a:rPr lang="cs-CZ" altLang="cs-CZ" b="1">
                <a:solidFill>
                  <a:schemeClr val="bg2"/>
                </a:solidFill>
              </a:rPr>
              <a:t>spojitá</a:t>
            </a:r>
            <a:r>
              <a:rPr lang="cs-CZ" altLang="cs-CZ" b="1">
                <a:solidFill>
                  <a:srgbClr val="C00000"/>
                </a:solidFill>
              </a:rPr>
              <a:t> periodická </a:t>
            </a:r>
            <a:r>
              <a:rPr lang="cs-CZ" altLang="cs-CZ" b="1">
                <a:solidFill>
                  <a:schemeClr val="bg2"/>
                </a:solidFill>
              </a:rPr>
              <a:t>funkce </a:t>
            </a:r>
            <a:r>
              <a:rPr lang="cs-CZ" altLang="cs-CZ">
                <a:solidFill>
                  <a:schemeClr val="bg2"/>
                </a:solidFill>
              </a:rPr>
              <a:t>má </a:t>
            </a:r>
            <a:r>
              <a:rPr lang="cs-CZ" altLang="cs-CZ" b="1">
                <a:solidFill>
                  <a:srgbClr val="FF0000"/>
                </a:solidFill>
              </a:rPr>
              <a:t>diskrétní</a:t>
            </a:r>
            <a:r>
              <a:rPr lang="cs-CZ" altLang="cs-CZ">
                <a:solidFill>
                  <a:schemeClr val="bg2"/>
                </a:solidFill>
              </a:rPr>
              <a:t> frekvenční spektrum – pro rozklad jsme použili Fourierovu řadu;</a:t>
            </a:r>
          </a:p>
          <a:p>
            <a:r>
              <a:rPr lang="cs-CZ" altLang="cs-CZ" b="1">
                <a:solidFill>
                  <a:schemeClr val="bg2"/>
                </a:solidFill>
              </a:rPr>
              <a:t>spojitá</a:t>
            </a:r>
            <a:r>
              <a:rPr lang="cs-CZ" altLang="cs-CZ" b="1"/>
              <a:t> </a:t>
            </a:r>
            <a:r>
              <a:rPr lang="cs-CZ" altLang="cs-CZ" b="1">
                <a:solidFill>
                  <a:srgbClr val="C00000"/>
                </a:solidFill>
              </a:rPr>
              <a:t>jednorázová</a:t>
            </a:r>
            <a:r>
              <a:rPr lang="cs-CZ" altLang="cs-CZ" b="1"/>
              <a:t> </a:t>
            </a:r>
            <a:r>
              <a:rPr lang="cs-CZ" altLang="cs-CZ" b="1">
                <a:solidFill>
                  <a:schemeClr val="bg2"/>
                </a:solidFill>
              </a:rPr>
              <a:t>funkce </a:t>
            </a:r>
            <a:r>
              <a:rPr lang="cs-CZ" altLang="cs-CZ">
                <a:solidFill>
                  <a:schemeClr val="bg2"/>
                </a:solidFill>
              </a:rPr>
              <a:t>má </a:t>
            </a:r>
            <a:r>
              <a:rPr lang="cs-CZ" altLang="cs-CZ" b="1">
                <a:solidFill>
                  <a:srgbClr val="FF0000"/>
                </a:solidFill>
              </a:rPr>
              <a:t>spojité</a:t>
            </a:r>
            <a:r>
              <a:rPr lang="cs-CZ" altLang="cs-CZ">
                <a:solidFill>
                  <a:schemeClr val="bg2"/>
                </a:solidFill>
              </a:rPr>
              <a:t> frekvenční spektrum</a:t>
            </a:r>
            <a:r>
              <a:rPr lang="cs-CZ" altLang="cs-CZ"/>
              <a:t>– </a:t>
            </a:r>
            <a:r>
              <a:rPr lang="cs-CZ" altLang="cs-CZ">
                <a:solidFill>
                  <a:schemeClr val="bg2"/>
                </a:solidFill>
              </a:rPr>
              <a:t>pro rozklad jsme použili Fourierovu transformaci.</a:t>
            </a:r>
          </a:p>
          <a:p>
            <a:endParaRPr lang="cs-CZ" altLang="cs-CZ" sz="1200">
              <a:solidFill>
                <a:schemeClr val="bg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chemeClr val="bg2"/>
                </a:solidFill>
              </a:rPr>
              <a:t>! A VĚDĚT </a:t>
            </a:r>
            <a:r>
              <a:rPr lang="cs-CZ" altLang="cs-CZ" b="1">
                <a:solidFill>
                  <a:srgbClr val="C00000"/>
                </a:solidFill>
              </a:rPr>
              <a:t>PROČ</a:t>
            </a:r>
            <a:r>
              <a:rPr lang="cs-CZ" altLang="cs-CZ" b="1">
                <a:solidFill>
                  <a:schemeClr val="bg2"/>
                </a:solidFill>
              </a:rPr>
              <a:t> !</a:t>
            </a:r>
          </a:p>
        </p:txBody>
      </p:sp>
      <p:pic>
        <p:nvPicPr>
          <p:cNvPr id="45060" name="Picture 4" descr="C:\Program Files\Microsoft Office\MEDIA\CAGCAT10\j0299125.wmf">
            <a:extLst>
              <a:ext uri="{FF2B5EF4-FFF2-40B4-BE49-F238E27FC236}">
                <a16:creationId xmlns:a16="http://schemas.microsoft.com/office/drawing/2014/main" id="{4E2E8C89-8974-4BC2-B788-5F8F93FD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1CB3E-981A-4306-968F-DD29032B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oscilace</a:t>
            </a:r>
            <a:endParaRPr lang="cs-CZ" sz="3200" dirty="0"/>
          </a:p>
        </p:txBody>
      </p:sp>
      <p:pic>
        <p:nvPicPr>
          <p:cNvPr id="12291" name="Picture 2" descr="Časový záznam budicího impulzu">
            <a:extLst>
              <a:ext uri="{FF2B5EF4-FFF2-40B4-BE49-F238E27FC236}">
                <a16:creationId xmlns:a16="http://schemas.microsoft.com/office/drawing/2014/main" id="{A85A5200-52A2-4357-A8F3-469F0F50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1625"/>
            <a:ext cx="4714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Amplitudově-frekvenční spektrum budicího impulzu">
            <a:extLst>
              <a:ext uri="{FF2B5EF4-FFF2-40B4-BE49-F238E27FC236}">
                <a16:creationId xmlns:a16="http://schemas.microsoft.com/office/drawing/2014/main" id="{DB36F37F-4BBC-4E28-90CF-26ACBDF6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3375"/>
            <a:ext cx="4714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BE84180-A31E-461A-AD73-2A38873A9F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451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tříparametrickou harmonickou funkci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amplituda x úhlový kmitočet a počáteční fáze x úhlový kmitočet: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C</a:t>
            </a:r>
            <a:r>
              <a:rPr lang="cs-CZ" altLang="cs-CZ" sz="2400" baseline="-25000"/>
              <a:t>1</a:t>
            </a:r>
            <a:r>
              <a:rPr lang="cs-CZ" altLang="cs-CZ" sz="2400"/>
              <a:t> = C</a:t>
            </a:r>
            <a:r>
              <a:rPr lang="cs-CZ" altLang="cs-CZ" sz="2400" baseline="-25000"/>
              <a:t>1</a:t>
            </a:r>
            <a:r>
              <a:rPr lang="cs-CZ" altLang="cs-CZ" sz="2400"/>
              <a:t>(</a:t>
            </a:r>
            <a:r>
              <a:rPr lang="el-GR" altLang="cs-CZ" sz="2400"/>
              <a:t>ω</a:t>
            </a:r>
            <a:r>
              <a:rPr lang="cs-CZ" altLang="cs-CZ" sz="2400"/>
              <a:t>)    a    </a:t>
            </a:r>
            <a:r>
              <a:rPr lang="el-GR" altLang="cs-CZ" sz="2400"/>
              <a:t>φ</a:t>
            </a:r>
            <a:r>
              <a:rPr lang="el-GR" altLang="cs-CZ" sz="2400" baseline="-25000"/>
              <a:t>1</a:t>
            </a:r>
            <a:r>
              <a:rPr lang="cs-CZ" altLang="cs-CZ" sz="2400"/>
              <a:t> = </a:t>
            </a:r>
            <a:r>
              <a:rPr lang="el-GR" altLang="cs-CZ" sz="2400"/>
              <a:t>φ</a:t>
            </a:r>
            <a:r>
              <a:rPr lang="cs-CZ" altLang="cs-CZ" sz="2400" baseline="-25000"/>
              <a:t>1</a:t>
            </a:r>
            <a:r>
              <a:rPr lang="cs-CZ" altLang="cs-CZ" sz="2400"/>
              <a:t>(</a:t>
            </a:r>
            <a:r>
              <a:rPr lang="el-GR" altLang="cs-CZ" sz="2400"/>
              <a:t>ω</a:t>
            </a:r>
            <a:r>
              <a:rPr lang="cs-CZ" altLang="cs-CZ" sz="2400"/>
              <a:t>);</a:t>
            </a:r>
          </a:p>
          <a:p>
            <a:pPr lvl="1">
              <a:lnSpc>
                <a:spcPct val="90000"/>
              </a:lnSpc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7963EEFF-7AAB-4A40-8A71-98747C04B0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3571875"/>
            <a:ext cx="5688012" cy="1484313"/>
          </a:xfr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4BEA263-2CC4-450E-B92B-9AEAC87C4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FUNKCE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8712D4E0-C3C0-461A-9255-4344BFEF36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488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x(t) = 10.cos(2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.10t + 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/2).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6DDCCC9-EB98-48C6-998D-DFB03604C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FUNKCE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F8CB961-F121-44DF-99AE-D6249C56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4341" name="Object 3">
            <a:extLst>
              <a:ext uri="{FF2B5EF4-FFF2-40B4-BE49-F238E27FC236}">
                <a16:creationId xmlns:a16="http://schemas.microsoft.com/office/drawing/2014/main" id="{F9E79AFB-2082-4AC5-A866-8D746F7E64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773238"/>
          <a:ext cx="600075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Rastrový obrázek" r:id="rId3" imgW="10704762" imgH="4038095" progId="PBrush">
                  <p:embed/>
                </p:oleObj>
              </mc:Choice>
              <mc:Fallback>
                <p:oleObj name="Rastrový obrázek" r:id="rId3" imgW="10704762" imgH="40380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73238"/>
                        <a:ext cx="6000750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4">
            <a:extLst>
              <a:ext uri="{FF2B5EF4-FFF2-40B4-BE49-F238E27FC236}">
                <a16:creationId xmlns:a16="http://schemas.microsoft.com/office/drawing/2014/main" id="{9953BE1D-DE6F-4412-9737-086ACE7FF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4343" name="Object 3">
            <a:extLst>
              <a:ext uri="{FF2B5EF4-FFF2-40B4-BE49-F238E27FC236}">
                <a16:creationId xmlns:a16="http://schemas.microsoft.com/office/drawing/2014/main" id="{08C9C8EF-D213-4D7C-99EE-C0849F187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4149725"/>
          <a:ext cx="533558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Rastrový obrázek" r:id="rId5" imgW="8276190" imgH="3352381" progId="PBrush">
                  <p:embed/>
                </p:oleObj>
              </mc:Choice>
              <mc:Fallback>
                <p:oleObj name="Rastrový obrázek" r:id="rId5" imgW="8276190" imgH="335238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149725"/>
                        <a:ext cx="5335587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3413EBF4-E281-4B89-9851-7BB26E86A9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294687" cy="488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x(t) = 10.cos(2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.10t + 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/2) + 5.cos(2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400"/>
              <a:t>.15t)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8A69CA2-6C09-45A5-A732-15EA8ABF4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FUNKCE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3C12045-8A1A-41B4-AFBB-2870DC74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D8AF44F4-2D19-4E97-98D0-5ED9FCD2E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5366" name="Picture 4">
            <a:extLst>
              <a:ext uri="{FF2B5EF4-FFF2-40B4-BE49-F238E27FC236}">
                <a16:creationId xmlns:a16="http://schemas.microsoft.com/office/drawing/2014/main" id="{5AFC2723-20DA-4F27-A6A1-F1A10B1B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997200"/>
            <a:ext cx="66024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5A536-9BEA-4CA2-879E-0EAFC5DB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C00000"/>
                </a:solidFill>
              </a:rPr>
              <a:t>!!! Frekvenční spektrum !!!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F5734549-FB5B-4142-9FFF-AC277E10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>
                <a:solidFill>
                  <a:srgbClr val="3F7DF9"/>
                </a:solidFill>
              </a:rPr>
              <a:t>	</a:t>
            </a:r>
            <a:r>
              <a:rPr lang="cs-CZ" altLang="cs-CZ" b="1">
                <a:solidFill>
                  <a:srgbClr val="C00000"/>
                </a:solidFill>
              </a:rPr>
              <a:t>Frekvenční spektrum </a:t>
            </a:r>
            <a:r>
              <a:rPr lang="cs-CZ" altLang="cs-CZ">
                <a:solidFill>
                  <a:schemeClr val="bg2"/>
                </a:solidFill>
              </a:rPr>
              <a:t>funkce je vyjádření rozložení amplitud a počátečních fází jednotlivých harmonických složek, ze kterých se funkce skládá, v závislosti na frekvenci. </a:t>
            </a:r>
          </a:p>
          <a:p>
            <a:pPr algn="ctr">
              <a:buFontTx/>
              <a:buNone/>
            </a:pPr>
            <a:endParaRPr lang="cs-CZ" altLang="cs-CZ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>
                <a:solidFill>
                  <a:schemeClr val="bg2"/>
                </a:solidFill>
              </a:rPr>
              <a:t>! ZAPAMATOVAT NA VĚKY !</a:t>
            </a:r>
          </a:p>
        </p:txBody>
      </p:sp>
      <p:pic>
        <p:nvPicPr>
          <p:cNvPr id="16388" name="Picture 4" descr="C:\Program Files\Microsoft Office\MEDIA\CAGCAT10\j0299125.wmf">
            <a:extLst>
              <a:ext uri="{FF2B5EF4-FFF2-40B4-BE49-F238E27FC236}">
                <a16:creationId xmlns:a16="http://schemas.microsoft.com/office/drawing/2014/main" id="{A7282BD2-3D0E-4FE8-9E3E-7236FF75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597793D-A200-43BD-9880-8A6F46027A3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57225" y="3313113"/>
          <a:ext cx="78470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Rovnice" r:id="rId3" imgW="3192789" imgH="304688" progId="Equation.3">
                  <p:embed/>
                </p:oleObj>
              </mc:Choice>
              <mc:Fallback>
                <p:oleObj name="Rovnice" r:id="rId3" imgW="3192789" imgH="30468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313113"/>
                        <a:ext cx="78470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9">
            <a:extLst>
              <a:ext uri="{FF2B5EF4-FFF2-40B4-BE49-F238E27FC236}">
                <a16:creationId xmlns:a16="http://schemas.microsoft.com/office/drawing/2014/main" id="{65214884-843D-4B23-A629-1231017F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857375"/>
            <a:ext cx="835818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Nechť funkce f(x) má v okolí U(x</a:t>
            </a:r>
            <a:r>
              <a:rPr lang="cs-CZ" altLang="cs-CZ" sz="2400" baseline="-25000">
                <a:latin typeface="Arial" panose="020B0604020202020204" pitchFamily="34" charset="0"/>
              </a:rPr>
              <a:t>0</a:t>
            </a:r>
            <a:r>
              <a:rPr lang="cs-CZ" altLang="cs-CZ" sz="2400">
                <a:latin typeface="Arial" panose="020B0604020202020204" pitchFamily="34" charset="0"/>
              </a:rPr>
              <a:t>) bodu x</a:t>
            </a:r>
            <a:r>
              <a:rPr lang="cs-CZ" altLang="cs-CZ" sz="2400" baseline="-25000">
                <a:latin typeface="Arial" panose="020B0604020202020204" pitchFamily="34" charset="0"/>
              </a:rPr>
              <a:t>0</a:t>
            </a:r>
            <a:r>
              <a:rPr lang="cs-CZ" altLang="cs-CZ" sz="2400">
                <a:latin typeface="Arial" panose="020B0604020202020204" pitchFamily="34" charset="0"/>
              </a:rPr>
              <a:t> derivace až do řádu n+1 včetně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296EF9"/>
                </a:solidFill>
                <a:latin typeface="Arial" panose="020B0604020202020204" pitchFamily="34" charset="0"/>
              </a:rPr>
              <a:t>Taylorova řada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296EF9"/>
                </a:solidFill>
                <a:latin typeface="Arial" panose="020B0604020202020204" pitchFamily="34" charset="0"/>
              </a:rPr>
              <a:t>Maclaurinova řada, tj. Taylorova řada pro x</a:t>
            </a:r>
            <a:r>
              <a:rPr lang="cs-CZ" altLang="cs-CZ" sz="2400" baseline="-25000">
                <a:solidFill>
                  <a:srgbClr val="296EF9"/>
                </a:solidFill>
                <a:latin typeface="Arial" panose="020B0604020202020204" pitchFamily="34" charset="0"/>
              </a:rPr>
              <a:t>0 </a:t>
            </a:r>
            <a:r>
              <a:rPr lang="cs-CZ" altLang="cs-CZ" sz="2400">
                <a:solidFill>
                  <a:srgbClr val="296EF9"/>
                </a:solidFill>
                <a:latin typeface="Arial" panose="020B0604020202020204" pitchFamily="34" charset="0"/>
              </a:rPr>
              <a:t>= 0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AA514FA-C148-4C29-AD12-EF2041097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Taylorův</a:t>
            </a:r>
            <a:r>
              <a:rPr lang="cs-CZ" sz="2800" dirty="0"/>
              <a:t> rozvoj</a:t>
            </a:r>
          </a:p>
        </p:txBody>
      </p:sp>
      <p:graphicFrame>
        <p:nvGraphicFramePr>
          <p:cNvPr id="17413" name="Object 3">
            <a:extLst>
              <a:ext uri="{FF2B5EF4-FFF2-40B4-BE49-F238E27FC236}">
                <a16:creationId xmlns:a16="http://schemas.microsoft.com/office/drawing/2014/main" id="{322547D5-EE47-4D1A-AAA5-D5DD877E770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43063" y="4786313"/>
          <a:ext cx="53022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Rovnice" r:id="rId5" imgW="2659371" imgH="358084" progId="Equation.3">
                  <p:embed/>
                </p:oleObj>
              </mc:Choice>
              <mc:Fallback>
                <p:oleObj name="Rovnice" r:id="rId5" imgW="2659371" imgH="3580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786313"/>
                        <a:ext cx="530225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1533</TotalTime>
  <Words>1084</Words>
  <Application>Microsoft Office PowerPoint</Application>
  <PresentationFormat>Předvádění na obrazovce (4:3)</PresentationFormat>
  <Paragraphs>164</Paragraphs>
  <Slides>37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8" baseType="lpstr">
      <vt:lpstr>Arial</vt:lpstr>
      <vt:lpstr>Arial Rounded MT Bold</vt:lpstr>
      <vt:lpstr>Calibri</vt:lpstr>
      <vt:lpstr>Georgia</vt:lpstr>
      <vt:lpstr>Times New Roman</vt:lpstr>
      <vt:lpstr>Verdana</vt:lpstr>
      <vt:lpstr>Wingdings</vt:lpstr>
      <vt:lpstr>BS IBA predn1</vt:lpstr>
      <vt:lpstr>Rastrový obrázek</vt:lpstr>
      <vt:lpstr>Rovnice</vt:lpstr>
      <vt:lpstr>Equation.3</vt:lpstr>
      <vt:lpstr>ČASOVÉ ŘADY </vt:lpstr>
      <vt:lpstr>VII. HARMONICKÁ DEKOMPOZICE</vt:lpstr>
      <vt:lpstr>Časová řada</vt:lpstr>
      <vt:lpstr>oscilace</vt:lpstr>
      <vt:lpstr>HARMONICKÁ FUNKCE</vt:lpstr>
      <vt:lpstr>HARMONICKÁ FUNKCE</vt:lpstr>
      <vt:lpstr>HARMONICKÁ FUNKCE</vt:lpstr>
      <vt:lpstr>!!! Frekvenční spektrum !!!</vt:lpstr>
      <vt:lpstr>Taylorův rozvoj</vt:lpstr>
      <vt:lpstr>TAYLORŮV ROZVOJ FUNKCE y = sin(x)  PRO x = 0</vt:lpstr>
      <vt:lpstr>Zvolna do Fourierovy analýzy Fourierovy řady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Zvolna do Fourierovy analýzy</vt:lpstr>
      <vt:lpstr>Fourierova řada</vt:lpstr>
      <vt:lpstr>Fourierova řada</vt:lpstr>
      <vt:lpstr>Fourierova řada</vt:lpstr>
      <vt:lpstr>Fourierova řada příklad 1</vt:lpstr>
      <vt:lpstr>Fourierova řada příklad 1 - řešení</vt:lpstr>
      <vt:lpstr>Fourierova řada příklad 1 - řešení</vt:lpstr>
      <vt:lpstr>Fourierova řada příklad 1 - řešení</vt:lpstr>
      <vt:lpstr>Fourierova řada příklad 2</vt:lpstr>
      <vt:lpstr>Fourierova řada příklad 2 - řešení</vt:lpstr>
      <vt:lpstr>Fourierova řada příklad 2 - výsledek</vt:lpstr>
      <vt:lpstr>Fourierova transformace</vt:lpstr>
      <vt:lpstr>Fourierova transformace</vt:lpstr>
      <vt:lpstr>Fourierova transformace</vt:lpstr>
      <vt:lpstr>FOURIEROVA TRANSFORMACE vlastnosti</vt:lpstr>
      <vt:lpstr>FOURIEROVA TRANSFORMACE vlastnosti</vt:lpstr>
      <vt:lpstr>! Shrnutí 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225</cp:revision>
  <cp:lastPrinted>2020-11-09T16:13:30Z</cp:lastPrinted>
  <dcterms:created xsi:type="dcterms:W3CDTF">2008-01-29T10:34:59Z</dcterms:created>
  <dcterms:modified xsi:type="dcterms:W3CDTF">2021-03-29T05:42:43Z</dcterms:modified>
</cp:coreProperties>
</file>