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306" r:id="rId3"/>
    <p:sldId id="307" r:id="rId4"/>
    <p:sldId id="293" r:id="rId5"/>
    <p:sldId id="303" r:id="rId6"/>
    <p:sldId id="314" r:id="rId7"/>
    <p:sldId id="294" r:id="rId8"/>
    <p:sldId id="295" r:id="rId9"/>
    <p:sldId id="296" r:id="rId10"/>
    <p:sldId id="271" r:id="rId11"/>
    <p:sldId id="297" r:id="rId12"/>
    <p:sldId id="308" r:id="rId13"/>
    <p:sldId id="309" r:id="rId14"/>
    <p:sldId id="275" r:id="rId15"/>
    <p:sldId id="287" r:id="rId16"/>
    <p:sldId id="286" r:id="rId17"/>
    <p:sldId id="273" r:id="rId18"/>
    <p:sldId id="305" r:id="rId19"/>
    <p:sldId id="272" r:id="rId20"/>
    <p:sldId id="315" r:id="rId21"/>
    <p:sldId id="310" r:id="rId22"/>
    <p:sldId id="311" r:id="rId23"/>
    <p:sldId id="312" r:id="rId24"/>
    <p:sldId id="313" r:id="rId25"/>
    <p:sldId id="298" r:id="rId2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 Klimeš" initials="DK" lastIdx="1" clrIdx="0">
    <p:extLst>
      <p:ext uri="{19B8F6BF-5375-455C-9EA6-DF929625EA0E}">
        <p15:presenceInfo xmlns:p15="http://schemas.microsoft.com/office/powerpoint/2012/main" userId="Daniel Klimeš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DEA9"/>
    <a:srgbClr val="66737C"/>
    <a:srgbClr val="C4CDD6"/>
    <a:srgbClr val="E20000"/>
    <a:srgbClr val="ECC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24" autoAdjust="0"/>
  </p:normalViewPr>
  <p:slideViewPr>
    <p:cSldViewPr>
      <p:cViewPr varScale="1">
        <p:scale>
          <a:sx n="76" d="100"/>
          <a:sy n="76" d="100"/>
        </p:scale>
        <p:origin x="100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678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09-24T21:16:40.228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EB2571B-5ADE-43EE-8B47-0CDCCF0D49D2}" type="datetimeFigureOut">
              <a:rPr lang="cs-CZ"/>
              <a:pPr>
                <a:defRPr/>
              </a:pPr>
              <a:t>04.11.2020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0CB1418-604D-4C4E-B0F0-3113C350ED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63046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FE5335D-1893-43C1-93D2-68D2C280126C}" type="datetimeFigureOut">
              <a:rPr lang="cs-CZ"/>
              <a:pPr>
                <a:defRPr/>
              </a:pPr>
              <a:t>04.11.2020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F73AB27-ED66-4BA3-BA4E-15ED4236EB8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2660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9"/>
          <p:cNvPicPr>
            <a:picLocks noChangeAspect="1"/>
          </p:cNvPicPr>
          <p:nvPr userDrawn="1"/>
        </p:nvPicPr>
        <p:blipFill>
          <a:blip r:embed="rId2" cstate="print"/>
          <a:srcRect r="250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2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65088"/>
            <a:ext cx="42481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23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4488" y="6202363"/>
            <a:ext cx="31273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24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87463" y="6200775"/>
            <a:ext cx="312737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25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31988" y="6199188"/>
            <a:ext cx="304800" cy="32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bdélník 8"/>
          <p:cNvSpPr/>
          <p:nvPr userDrawn="1"/>
        </p:nvSpPr>
        <p:spPr>
          <a:xfrm>
            <a:off x="1323975" y="3716338"/>
            <a:ext cx="3457575" cy="730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4795838" y="3716338"/>
            <a:ext cx="1079500" cy="730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5889625" y="3716338"/>
            <a:ext cx="2592388" cy="730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24606" y="2130425"/>
            <a:ext cx="7133594" cy="1470025"/>
          </a:xfrm>
          <a:noFill/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3886200"/>
            <a:ext cx="7128792" cy="2063080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2"/>
                </a:solidFill>
                <a:latin typeface="Trebuchet M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D231633-3A61-4F4C-881D-C2ACC9CA29EB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875B0-89CA-4852-B03F-8C360300CF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93DBF-71F7-4541-B4AF-64EB5268BB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 sz="9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44700" y="6591300"/>
            <a:ext cx="6119813" cy="268288"/>
          </a:xfrm>
        </p:spPr>
        <p:txBody>
          <a:bodyPr/>
          <a:lstStyle>
            <a:lvl1pPr>
              <a:defRPr sz="9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B40ED-8758-4B4A-8851-93077A01A5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9"/>
          <p:cNvPicPr>
            <a:picLocks noChangeAspect="1"/>
          </p:cNvPicPr>
          <p:nvPr userDrawn="1"/>
        </p:nvPicPr>
        <p:blipFill>
          <a:blip r:embed="rId2" cstate="print"/>
          <a:srcRect r="250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2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65088"/>
            <a:ext cx="42481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23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4488" y="6202363"/>
            <a:ext cx="31273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24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87463" y="6200775"/>
            <a:ext cx="312737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25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31988" y="6199188"/>
            <a:ext cx="304800" cy="32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bdélník 8"/>
          <p:cNvSpPr/>
          <p:nvPr userDrawn="1"/>
        </p:nvSpPr>
        <p:spPr>
          <a:xfrm>
            <a:off x="1323975" y="4257675"/>
            <a:ext cx="3457575" cy="730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4795838" y="4257675"/>
            <a:ext cx="1079500" cy="730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5889625" y="4257675"/>
            <a:ext cx="2592388" cy="730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24606" y="4406900"/>
            <a:ext cx="7170106" cy="1362075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24606" y="2906713"/>
            <a:ext cx="7170106" cy="124236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12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  <a:endParaRPr lang="cs-CZ" dirty="0"/>
          </a:p>
        </p:txBody>
      </p:sp>
      <p:sp>
        <p:nvSpPr>
          <p:cNvPr id="1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1CE73-C858-4DE5-9757-957BDFD575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52F1-77AB-4BEF-BD41-265D3443BF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6D135-0E53-4195-8CB1-E6AEADE186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051050" y="65833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</a:t>
            </a:r>
            <a:r>
              <a:rPr lang="en-US" err="1"/>
              <a:t>Datab</a:t>
            </a:r>
            <a:r>
              <a:rPr lang="cs-CZ" err="1"/>
              <a:t>ázové</a:t>
            </a:r>
            <a:r>
              <a:rPr lang="cs-CZ"/>
              <a:t> systémy a SQL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E3F50-AC71-4AE3-8E91-5432C55B2B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2044700" y="6591300"/>
            <a:ext cx="6119813" cy="2682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76C8E-4CF8-44E8-8915-F5C2197F69F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191A2-C4DA-4374-AD8B-C23BABF50F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BE0E4-64F3-4DD6-8C2C-5C572FC402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9.jpe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20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ázek 6"/>
          <p:cNvPicPr>
            <a:picLocks noChangeAspect="1"/>
          </p:cNvPicPr>
          <p:nvPr userDrawn="1"/>
        </p:nvPicPr>
        <p:blipFill>
          <a:blip r:embed="rId13" cstate="print"/>
          <a:srcRect r="12514"/>
          <a:stretch>
            <a:fillRect/>
          </a:stretch>
        </p:blipFill>
        <p:spPr bwMode="auto">
          <a:xfrm>
            <a:off x="0" y="0"/>
            <a:ext cx="9144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Obrázek 13"/>
          <p:cNvPicPr>
            <a:picLocks noChangeAspect="1"/>
          </p:cNvPicPr>
          <p:nvPr userDrawn="1"/>
        </p:nvPicPr>
        <p:blipFill>
          <a:blip r:embed="rId14" cstate="print"/>
          <a:srcRect r="19193"/>
          <a:stretch>
            <a:fillRect/>
          </a:stretch>
        </p:blipFill>
        <p:spPr bwMode="auto">
          <a:xfrm>
            <a:off x="2843213" y="168275"/>
            <a:ext cx="630078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Obrázek 12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793750"/>
            <a:ext cx="9144000" cy="574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Obrázek 8"/>
          <p:cNvPicPr>
            <a:picLocks noChangeAspect="1"/>
          </p:cNvPicPr>
          <p:nvPr userDrawn="1"/>
        </p:nvPicPr>
        <p:blipFill>
          <a:blip r:embed="rId16" cstate="print"/>
          <a:srcRect r="12482"/>
          <a:stretch>
            <a:fillRect/>
          </a:stretch>
        </p:blipFill>
        <p:spPr bwMode="auto">
          <a:xfrm>
            <a:off x="0" y="6538913"/>
            <a:ext cx="9144000" cy="31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59113" y="192088"/>
            <a:ext cx="59055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31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981075"/>
            <a:ext cx="8229600" cy="514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172450" y="6586538"/>
            <a:ext cx="874713" cy="2270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 b="1">
                <a:solidFill>
                  <a:schemeClr val="accent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495F00B-9352-43A6-840D-59431CBA20E2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pic>
        <p:nvPicPr>
          <p:cNvPr id="1033" name="Obrázek 14"/>
          <p:cNvPicPr>
            <a:picLocks noChangeAspect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995363" y="6586538"/>
            <a:ext cx="47625" cy="22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Obrázek 15"/>
          <p:cNvPicPr>
            <a:picLocks noChangeAspect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193675" y="6589713"/>
            <a:ext cx="192088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Obrázek 16"/>
          <p:cNvPicPr>
            <a:picLocks noChangeAspect="1"/>
          </p:cNvPicPr>
          <p:nvPr userDrawn="1"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395288" y="6586538"/>
            <a:ext cx="182562" cy="22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Obrázek 17"/>
          <p:cNvPicPr>
            <a:picLocks noChangeAspect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569913" y="6589713"/>
            <a:ext cx="185737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Obrázek 18"/>
          <p:cNvPicPr>
            <a:picLocks noChangeAspect="1"/>
          </p:cNvPicPr>
          <p:nvPr userDrawn="1"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755650" y="6586538"/>
            <a:ext cx="190500" cy="22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ovéPole 7"/>
          <p:cNvSpPr txBox="1"/>
          <p:nvPr userDrawn="1"/>
        </p:nvSpPr>
        <p:spPr>
          <a:xfrm>
            <a:off x="1042988" y="6589713"/>
            <a:ext cx="3313112" cy="231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900" dirty="0">
                <a:solidFill>
                  <a:schemeClr val="accent6"/>
                </a:solidFill>
                <a:latin typeface="+mn-lt"/>
                <a:cs typeface="+mn-cs"/>
              </a:rPr>
              <a:t>Autor, Název akce</a:t>
            </a:r>
          </a:p>
        </p:txBody>
      </p:sp>
      <p:sp>
        <p:nvSpPr>
          <p:cNvPr id="21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427538" y="6597650"/>
            <a:ext cx="787400" cy="26828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5219700" y="6597650"/>
            <a:ext cx="2881313" cy="26828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cs-CZ"/>
              <a:t>Daniel Klimeš, Obhajoba disertační práce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32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08DC4"/>
        </a:buClr>
        <a:buFont typeface="Wingdings" pitchFamily="2" charset="2"/>
        <a:buChar char="§"/>
        <a:defRPr sz="2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–"/>
        <a:defRPr sz="20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»"/>
        <a:defRPr sz="20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stgresql.org/docs/13/static/functions.html" TargetMode="Externa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stgresql.org/docs/9.2/static/functions.html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1323975" y="2130425"/>
            <a:ext cx="7134225" cy="1470025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en-US" sz="2800" dirty="0" err="1" smtClean="0"/>
              <a:t>Datab</a:t>
            </a:r>
            <a:r>
              <a:rPr lang="cs-CZ" sz="2800" dirty="0" err="1" smtClean="0"/>
              <a:t>ázové</a:t>
            </a:r>
            <a:r>
              <a:rPr lang="cs-CZ" sz="2800" dirty="0" smtClean="0"/>
              <a:t> systémy a SQL</a:t>
            </a: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1331913" y="3886200"/>
            <a:ext cx="7127875" cy="2063750"/>
          </a:xfrm>
        </p:spPr>
        <p:txBody>
          <a:bodyPr/>
          <a:lstStyle/>
          <a:p>
            <a:pPr eaLnBrk="1" hangingPunct="1"/>
            <a:r>
              <a:rPr lang="cs-CZ" dirty="0" smtClean="0"/>
              <a:t>Lekce 2</a:t>
            </a:r>
          </a:p>
          <a:p>
            <a:pPr eaLnBrk="1" hangingPunct="1"/>
            <a:endParaRPr lang="cs-CZ" dirty="0" smtClean="0"/>
          </a:p>
          <a:p>
            <a:pPr eaLnBrk="1" hangingPunct="1"/>
            <a:endParaRPr lang="cs-CZ" dirty="0" smtClean="0"/>
          </a:p>
          <a:p>
            <a:pPr eaLnBrk="1" hangingPunct="1"/>
            <a:r>
              <a:rPr lang="cs-CZ" dirty="0" smtClean="0"/>
              <a:t>Daniel Klimeš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DDD98C-D439-4B6E-A48C-2D54397373FE}" type="slidenum">
              <a:rPr lang="cs-CZ"/>
              <a:pPr>
                <a:defRPr/>
              </a:pPr>
              <a:t>1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NULL, prázdná hodnota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49CC79-48DA-443E-B929-7E8F5CE7114F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23528" y="1268760"/>
            <a:ext cx="8947706" cy="480131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dirty="0"/>
              <a:t>NULL nerovná se </a:t>
            </a:r>
            <a:r>
              <a:rPr lang="cs-CZ" dirty="0" smtClean="0"/>
              <a:t>0  / </a:t>
            </a:r>
            <a:r>
              <a:rPr lang="cs-CZ" dirty="0" err="1" smtClean="0"/>
              <a:t>different</a:t>
            </a:r>
            <a:r>
              <a:rPr lang="cs-CZ" dirty="0" smtClean="0"/>
              <a:t> </a:t>
            </a:r>
            <a:r>
              <a:rPr lang="cs-CZ" dirty="0" err="1" smtClean="0"/>
              <a:t>meaning</a:t>
            </a:r>
            <a:r>
              <a:rPr lang="cs-CZ" dirty="0" smtClean="0"/>
              <a:t> 0 and NULL</a:t>
            </a:r>
            <a:endParaRPr lang="cs-CZ" dirty="0"/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NULL nelze testovat standardními </a:t>
            </a:r>
            <a:r>
              <a:rPr lang="cs-CZ" dirty="0" smtClean="0"/>
              <a:t>operátory / don</a:t>
            </a:r>
            <a:r>
              <a:rPr lang="en-US" dirty="0" smtClean="0"/>
              <a:t>’t use standard operators with NULL</a:t>
            </a:r>
            <a:endParaRPr lang="cs-CZ" dirty="0"/>
          </a:p>
          <a:p>
            <a:pPr>
              <a:defRPr/>
            </a:pPr>
            <a:r>
              <a:rPr lang="cs-CZ" dirty="0"/>
              <a:t>WHERE </a:t>
            </a:r>
            <a:r>
              <a:rPr lang="cs-CZ" strike="sngStrike" dirty="0"/>
              <a:t>X = NULL OR X </a:t>
            </a:r>
            <a:r>
              <a:rPr lang="en-US" strike="sngStrike" dirty="0"/>
              <a:t>&lt;&gt; NULL</a:t>
            </a:r>
          </a:p>
          <a:p>
            <a:pPr>
              <a:defRPr/>
            </a:pPr>
            <a:endParaRPr lang="en-US" strike="sngStrike" dirty="0"/>
          </a:p>
          <a:p>
            <a:pPr>
              <a:defRPr/>
            </a:pPr>
            <a:r>
              <a:rPr lang="cs-CZ" dirty="0" smtClean="0"/>
              <a:t>Správně</a:t>
            </a:r>
            <a:r>
              <a:rPr lang="en-US" dirty="0" smtClean="0"/>
              <a:t> / correct</a:t>
            </a:r>
            <a:r>
              <a:rPr lang="cs-CZ" dirty="0" smtClean="0"/>
              <a:t>: </a:t>
            </a:r>
            <a:r>
              <a:rPr lang="cs-CZ" dirty="0"/>
              <a:t>WHERE  </a:t>
            </a:r>
            <a:r>
              <a:rPr lang="cs-CZ" b="1" dirty="0"/>
              <a:t>sloupec IS NULL </a:t>
            </a:r>
            <a:endParaRPr lang="en-US" dirty="0"/>
          </a:p>
          <a:p>
            <a:pPr>
              <a:defRPr/>
            </a:pPr>
            <a:r>
              <a:rPr lang="en-US" b="1" dirty="0" smtClean="0"/>
              <a:t>		  </a:t>
            </a:r>
            <a:r>
              <a:rPr lang="cs-CZ" b="1" dirty="0" smtClean="0"/>
              <a:t>sloupec </a:t>
            </a:r>
            <a:r>
              <a:rPr lang="cs-CZ" b="1" dirty="0"/>
              <a:t>IS NOT NULL </a:t>
            </a:r>
          </a:p>
          <a:p>
            <a:pPr>
              <a:defRPr/>
            </a:pPr>
            <a:endParaRPr lang="cs-CZ" b="1" dirty="0"/>
          </a:p>
          <a:p>
            <a:pPr>
              <a:defRPr/>
            </a:pPr>
            <a:r>
              <a:rPr lang="cs-CZ" b="1" dirty="0" smtClean="0"/>
              <a:t>ALE</a:t>
            </a:r>
            <a:r>
              <a:rPr lang="en-US" b="1" dirty="0" smtClean="0"/>
              <a:t> / BUT</a:t>
            </a:r>
            <a:r>
              <a:rPr lang="cs-CZ" b="1" dirty="0" smtClean="0"/>
              <a:t>:</a:t>
            </a:r>
            <a:endParaRPr lang="cs-CZ" b="1" dirty="0"/>
          </a:p>
          <a:p>
            <a:pPr>
              <a:defRPr/>
            </a:pPr>
            <a:endParaRPr lang="cs-CZ" b="1" dirty="0"/>
          </a:p>
          <a:p>
            <a:pPr>
              <a:defRPr/>
            </a:pPr>
            <a:r>
              <a:rPr lang="cs-CZ" b="1" dirty="0"/>
              <a:t>UPDATE </a:t>
            </a:r>
            <a:r>
              <a:rPr lang="en-US" b="1" dirty="0" err="1" smtClean="0"/>
              <a:t>tabulka</a:t>
            </a:r>
            <a:r>
              <a:rPr lang="en-US" b="1" dirty="0" smtClean="0"/>
              <a:t> SET </a:t>
            </a:r>
            <a:r>
              <a:rPr lang="cs-CZ" b="1" dirty="0" smtClean="0"/>
              <a:t>sloupec </a:t>
            </a:r>
            <a:r>
              <a:rPr lang="cs-CZ" b="1" dirty="0"/>
              <a:t>= NULL WHERE sloupec IS NOT </a:t>
            </a:r>
            <a:r>
              <a:rPr lang="cs-CZ" b="1" dirty="0" smtClean="0"/>
              <a:t>NULL</a:t>
            </a:r>
          </a:p>
          <a:p>
            <a:pPr>
              <a:defRPr/>
            </a:pPr>
            <a:r>
              <a:rPr lang="cs-CZ" b="1" dirty="0" smtClean="0"/>
              <a:t>UPDATE </a:t>
            </a:r>
            <a:r>
              <a:rPr lang="en-US" b="1" dirty="0" err="1"/>
              <a:t>tabulka</a:t>
            </a:r>
            <a:r>
              <a:rPr lang="en-US" b="1" dirty="0"/>
              <a:t> SET </a:t>
            </a:r>
            <a:r>
              <a:rPr lang="cs-CZ" b="1" dirty="0"/>
              <a:t>sloupec = </a:t>
            </a:r>
            <a:r>
              <a:rPr lang="cs-CZ" b="1" dirty="0" smtClean="0"/>
              <a:t>5 </a:t>
            </a:r>
            <a:r>
              <a:rPr lang="cs-CZ" b="1" dirty="0"/>
              <a:t>WHERE sloupec </a:t>
            </a:r>
            <a:r>
              <a:rPr lang="cs-CZ" b="1" dirty="0" smtClean="0"/>
              <a:t>= 1 </a:t>
            </a:r>
            <a:endParaRPr lang="cs-CZ" b="1" dirty="0"/>
          </a:p>
          <a:p>
            <a:pPr>
              <a:defRPr/>
            </a:pPr>
            <a:endParaRPr lang="cs-CZ" b="1" dirty="0"/>
          </a:p>
          <a:p>
            <a:pPr>
              <a:defRPr/>
            </a:pPr>
            <a:endParaRPr lang="cs-CZ" b="1" dirty="0"/>
          </a:p>
          <a:p>
            <a:pPr>
              <a:defRPr/>
            </a:pPr>
            <a:r>
              <a:rPr lang="cs-CZ" b="1" dirty="0"/>
              <a:t>NULL – téměř veškeré operace (funkce, operátory) nad hodnotou NULL</a:t>
            </a:r>
          </a:p>
          <a:p>
            <a:pPr>
              <a:defRPr/>
            </a:pPr>
            <a:r>
              <a:rPr lang="cs-CZ" b="1" dirty="0"/>
              <a:t>	opět vrací </a:t>
            </a:r>
            <a:r>
              <a:rPr lang="cs-CZ" b="1" dirty="0" smtClean="0"/>
              <a:t>NULL</a:t>
            </a:r>
            <a:endParaRPr lang="en-US" b="1" dirty="0" smtClean="0"/>
          </a:p>
          <a:p>
            <a:pPr>
              <a:defRPr/>
            </a:pPr>
            <a:r>
              <a:rPr lang="en-US" b="1" dirty="0"/>
              <a:t>	</a:t>
            </a:r>
            <a:r>
              <a:rPr lang="en-US" b="1" dirty="0" smtClean="0"/>
              <a:t>5 + NULL = NULL</a:t>
            </a:r>
            <a:endParaRPr lang="cs-CZ" b="1" dirty="0"/>
          </a:p>
        </p:txBody>
      </p:sp>
      <p:sp>
        <p:nvSpPr>
          <p:cNvPr id="2" name="Obdélník 1"/>
          <p:cNvSpPr/>
          <p:nvPr/>
        </p:nvSpPr>
        <p:spPr>
          <a:xfrm>
            <a:off x="971848" y="5877272"/>
            <a:ext cx="72006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https://</a:t>
            </a:r>
            <a:r>
              <a:rPr lang="cs-CZ" dirty="0" smtClean="0"/>
              <a:t>www.postgresql.org/docs/13/static/functions-comparison.html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 1</a:t>
            </a:r>
            <a:r>
              <a:rPr lang="en-US" dirty="0"/>
              <a:t> </a:t>
            </a:r>
            <a:r>
              <a:rPr lang="en-US" dirty="0" smtClean="0"/>
              <a:t>/ task 1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64F164-8623-4AFC-B30F-5497EAA9FF76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  <p:sp>
        <p:nvSpPr>
          <p:cNvPr id="32773" name="TextovéPole 4"/>
          <p:cNvSpPr txBox="1">
            <a:spLocks noChangeArrowheads="1"/>
          </p:cNvSpPr>
          <p:nvPr/>
        </p:nvSpPr>
        <p:spPr bwMode="auto">
          <a:xfrm>
            <a:off x="683568" y="1087614"/>
            <a:ext cx="6638356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Vytvo</a:t>
            </a:r>
            <a:r>
              <a:rPr lang="cs-CZ" dirty="0" err="1" smtClean="0"/>
              <a:t>řte</a:t>
            </a:r>
            <a:r>
              <a:rPr lang="cs-CZ" dirty="0" smtClean="0"/>
              <a:t> tabulku </a:t>
            </a:r>
            <a:r>
              <a:rPr lang="en-US" dirty="0" smtClean="0"/>
              <a:t>(</a:t>
            </a:r>
            <a:r>
              <a:rPr lang="en-US" dirty="0" err="1" smtClean="0"/>
              <a:t>va</a:t>
            </a:r>
            <a:r>
              <a:rPr lang="cs-CZ" dirty="0" err="1" smtClean="0"/>
              <a:t>še</a:t>
            </a:r>
            <a:r>
              <a:rPr lang="cs-CZ" dirty="0" smtClean="0"/>
              <a:t> příjmení jako název tabulky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sz="1200" dirty="0" smtClean="0"/>
              <a:t>  create table (your </a:t>
            </a:r>
            <a:r>
              <a:rPr lang="en-US" sz="1200" dirty="0" err="1" smtClean="0"/>
              <a:t>lastname</a:t>
            </a:r>
            <a:r>
              <a:rPr lang="en-US" sz="1200" dirty="0" smtClean="0"/>
              <a:t> as table name</a:t>
            </a:r>
            <a:r>
              <a:rPr lang="cs-CZ" sz="1200" dirty="0"/>
              <a:t>)</a:t>
            </a:r>
            <a:endParaRPr lang="cs-CZ" dirty="0" smtClean="0"/>
          </a:p>
          <a:p>
            <a:pPr lvl="1">
              <a:buFont typeface="Arial" charset="0"/>
              <a:buChar char="•"/>
            </a:pPr>
            <a:r>
              <a:rPr lang="cs-CZ" dirty="0" smtClean="0"/>
              <a:t> textový sloupec </a:t>
            </a:r>
            <a:r>
              <a:rPr lang="en-US" i="1" dirty="0" err="1" smtClean="0"/>
              <a:t>firstname</a:t>
            </a:r>
            <a:endParaRPr lang="cs-CZ" i="1" dirty="0" smtClean="0"/>
          </a:p>
          <a:p>
            <a:pPr lvl="1">
              <a:buFont typeface="Arial" charset="0"/>
              <a:buChar char="•"/>
            </a:pPr>
            <a:r>
              <a:rPr lang="cs-CZ" dirty="0" smtClean="0"/>
              <a:t> textový sloupec </a:t>
            </a:r>
            <a:r>
              <a:rPr lang="en-US" i="1" dirty="0" err="1" smtClean="0"/>
              <a:t>lastname</a:t>
            </a:r>
            <a:endParaRPr lang="cs-CZ" i="1" dirty="0" smtClean="0"/>
          </a:p>
          <a:p>
            <a:pPr lvl="1">
              <a:buFont typeface="Arial" charset="0"/>
              <a:buChar char="•"/>
            </a:pPr>
            <a:r>
              <a:rPr lang="cs-CZ" dirty="0" smtClean="0"/>
              <a:t> datumový sloupec </a:t>
            </a:r>
            <a:r>
              <a:rPr lang="en-US" i="1" dirty="0" err="1" smtClean="0"/>
              <a:t>date_of_enrollment</a:t>
            </a:r>
            <a:endParaRPr lang="cs-CZ" i="1" dirty="0"/>
          </a:p>
          <a:p>
            <a:pPr>
              <a:buFont typeface="Arial" charset="0"/>
              <a:buChar char="•"/>
            </a:pPr>
            <a:r>
              <a:rPr lang="en-US" dirty="0" smtClean="0"/>
              <a:t> </a:t>
            </a:r>
            <a:r>
              <a:rPr lang="cs-CZ" dirty="0" smtClean="0"/>
              <a:t>Vložte záznam, naplňte první 2 sloupce tabulky </a:t>
            </a:r>
            <a:r>
              <a:rPr lang="en-US" dirty="0" err="1" smtClean="0"/>
              <a:t>sv</a:t>
            </a:r>
            <a:r>
              <a:rPr lang="cs-CZ" dirty="0" err="1" smtClean="0"/>
              <a:t>ým</a:t>
            </a:r>
            <a:r>
              <a:rPr lang="cs-CZ" dirty="0" smtClean="0"/>
              <a:t> jménem</a:t>
            </a:r>
            <a:br>
              <a:rPr lang="cs-CZ" dirty="0" smtClean="0"/>
            </a:br>
            <a:r>
              <a:rPr lang="cs-CZ" dirty="0" smtClean="0"/>
              <a:t>	(</a:t>
            </a:r>
            <a:r>
              <a:rPr lang="en-US" dirty="0" err="1" smtClean="0"/>
              <a:t>firstname</a:t>
            </a:r>
            <a:r>
              <a:rPr lang="cs-CZ" dirty="0" smtClean="0"/>
              <a:t>, </a:t>
            </a:r>
            <a:r>
              <a:rPr lang="en-US" dirty="0" err="1" smtClean="0"/>
              <a:t>lastname</a:t>
            </a:r>
            <a:r>
              <a:rPr lang="cs-CZ" dirty="0" smtClean="0"/>
              <a:t>)</a:t>
            </a:r>
            <a:endParaRPr lang="en-US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insert your name as a record to the table (without date) </a:t>
            </a:r>
            <a:endParaRPr lang="cs-CZ" sz="1200" dirty="0"/>
          </a:p>
          <a:p>
            <a:pPr>
              <a:buFont typeface="Arial" charset="0"/>
              <a:buChar char="•"/>
            </a:pPr>
            <a:r>
              <a:rPr lang="en-US" dirty="0" smtClean="0"/>
              <a:t> </a:t>
            </a:r>
            <a:r>
              <a:rPr lang="cs-CZ" dirty="0" smtClean="0"/>
              <a:t>Doplňte datum zápisu na aktuální datum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400" dirty="0" smtClean="0"/>
              <a:t>   fill in date of enrollment to an existing row</a:t>
            </a:r>
            <a:endParaRPr lang="cs-CZ" sz="1400" dirty="0" smtClean="0"/>
          </a:p>
          <a:p>
            <a:pPr>
              <a:buFont typeface="Arial" charset="0"/>
              <a:buChar char="•"/>
            </a:pPr>
            <a:endParaRPr lang="cs-CZ" dirty="0" smtClean="0"/>
          </a:p>
          <a:p>
            <a:pPr>
              <a:buFont typeface="Arial" charset="0"/>
              <a:buChar char="•"/>
            </a:pPr>
            <a:r>
              <a:rPr lang="cs-CZ" dirty="0" smtClean="0"/>
              <a:t> Přidejte libovolný další řádek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dirty="0" smtClean="0"/>
              <a:t>  insert another record</a:t>
            </a:r>
            <a:endParaRPr lang="cs-CZ" sz="1200" dirty="0" smtClean="0"/>
          </a:p>
          <a:p>
            <a:pPr>
              <a:buFont typeface="Arial" charset="0"/>
              <a:buChar char="•"/>
            </a:pPr>
            <a:endParaRPr lang="cs-CZ" dirty="0" smtClean="0"/>
          </a:p>
          <a:p>
            <a:pPr>
              <a:buFont typeface="Arial" charset="0"/>
              <a:buChar char="•"/>
            </a:pPr>
            <a:r>
              <a:rPr lang="cs-CZ" dirty="0" smtClean="0"/>
              <a:t> Ověřte počet řádků v tabulce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dirty="0" smtClean="0"/>
              <a:t>   check the number of rows</a:t>
            </a:r>
            <a:endParaRPr lang="cs-CZ" sz="1200" dirty="0" smtClean="0"/>
          </a:p>
          <a:p>
            <a:pPr>
              <a:buFont typeface="Arial" charset="0"/>
              <a:buChar char="•"/>
            </a:pPr>
            <a:endParaRPr lang="cs-CZ" dirty="0" smtClean="0"/>
          </a:p>
          <a:p>
            <a:pPr>
              <a:buFont typeface="Arial" charset="0"/>
              <a:buChar char="•"/>
            </a:pPr>
            <a:r>
              <a:rPr lang="cs-CZ" dirty="0" smtClean="0"/>
              <a:t> Smažte řádek se svým jménem</a:t>
            </a:r>
            <a:endParaRPr lang="en-US" dirty="0" smtClean="0"/>
          </a:p>
          <a:p>
            <a:r>
              <a:rPr lang="en-US" sz="1400" dirty="0"/>
              <a:t> </a:t>
            </a:r>
            <a:r>
              <a:rPr lang="en-US" sz="1400" dirty="0" smtClean="0"/>
              <a:t>  remove the record with your name</a:t>
            </a:r>
            <a:endParaRPr lang="cs-CZ" sz="1400" dirty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Cvi</a:t>
            </a:r>
            <a:r>
              <a:rPr lang="cs-CZ" dirty="0" err="1" smtClean="0"/>
              <a:t>čení</a:t>
            </a:r>
            <a:r>
              <a:rPr lang="cs-CZ" dirty="0" smtClean="0"/>
              <a:t> 2</a:t>
            </a:r>
            <a:r>
              <a:rPr lang="en-US" dirty="0" smtClean="0"/>
              <a:t> / task 2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827584" y="1027378"/>
            <a:ext cx="7160935" cy="5170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cs-CZ" dirty="0" smtClean="0"/>
              <a:t>Přidáme do tabulky student sloupec </a:t>
            </a:r>
            <a:r>
              <a:rPr lang="en-US" dirty="0" smtClean="0"/>
              <a:t>birthdate</a:t>
            </a:r>
            <a:r>
              <a:rPr lang="cs-CZ" dirty="0" smtClean="0"/>
              <a:t> jako</a:t>
            </a:r>
            <a:r>
              <a:rPr lang="en-US" dirty="0" smtClean="0"/>
              <a:t> datum</a:t>
            </a:r>
            <a:br>
              <a:rPr lang="en-US" dirty="0" smtClean="0"/>
            </a:br>
            <a:r>
              <a:rPr lang="cs-CZ" dirty="0" smtClean="0"/>
              <a:t>(1x)</a:t>
            </a:r>
            <a:r>
              <a:rPr lang="cs-CZ" dirty="0"/>
              <a:t/>
            </a:r>
            <a:br>
              <a:rPr lang="cs-CZ" dirty="0"/>
            </a:br>
            <a:r>
              <a:rPr lang="en-US" sz="1400" dirty="0" smtClean="0"/>
              <a:t>Add column birthdate to the table student</a:t>
            </a:r>
            <a:endParaRPr lang="cs-CZ" sz="1400" dirty="0" smtClean="0"/>
          </a:p>
          <a:p>
            <a:pPr marL="342900" indent="-342900">
              <a:buFont typeface="+mj-lt"/>
              <a:buAutoNum type="arabicPeriod"/>
            </a:pPr>
            <a:endParaRPr lang="cs-CZ" sz="1400" dirty="0"/>
          </a:p>
          <a:p>
            <a:pPr marL="342900" indent="-342900">
              <a:buFont typeface="+mj-lt"/>
              <a:buAutoNum type="arabicPeriod"/>
            </a:pPr>
            <a:r>
              <a:rPr lang="cs-CZ" dirty="0" smtClean="0"/>
              <a:t>Nastavte tento sloupec na </a:t>
            </a:r>
            <a:r>
              <a:rPr lang="en-US" dirty="0" smtClean="0"/>
              <a:t>datum </a:t>
            </a:r>
            <a:r>
              <a:rPr lang="en-US" dirty="0" err="1" smtClean="0"/>
              <a:t>naro</a:t>
            </a:r>
            <a:r>
              <a:rPr lang="cs-CZ" dirty="0" err="1" smtClean="0"/>
              <a:t>zení</a:t>
            </a:r>
            <a:r>
              <a:rPr lang="cs-CZ" dirty="0" smtClean="0"/>
              <a:t> u svého jména (UCO)</a:t>
            </a:r>
            <a:r>
              <a:rPr lang="en-US" dirty="0"/>
              <a:t/>
            </a:r>
            <a:br>
              <a:rPr lang="en-US" dirty="0"/>
            </a:br>
            <a:r>
              <a:rPr lang="cs-CZ" dirty="0" smtClean="0"/>
              <a:t>(Všichni)</a:t>
            </a:r>
            <a:br>
              <a:rPr lang="cs-CZ" dirty="0" smtClean="0"/>
            </a:br>
            <a:r>
              <a:rPr lang="en-US" sz="1400" dirty="0" smtClean="0"/>
              <a:t>Set a birthdate for your UCO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V</a:t>
            </a:r>
            <a:r>
              <a:rPr lang="cs-CZ" dirty="0" err="1" smtClean="0"/>
              <a:t>ytvořte</a:t>
            </a:r>
            <a:r>
              <a:rPr lang="cs-CZ" dirty="0" smtClean="0"/>
              <a:t> primární klíč na sloupec </a:t>
            </a:r>
            <a:r>
              <a:rPr lang="cs-CZ" dirty="0" err="1" smtClean="0"/>
              <a:t>uco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cs-CZ" dirty="0" smtClean="0"/>
              <a:t>(1x)</a:t>
            </a:r>
            <a:br>
              <a:rPr lang="cs-CZ" dirty="0" smtClean="0"/>
            </a:br>
            <a:r>
              <a:rPr lang="en-US" dirty="0" smtClean="0"/>
              <a:t>create primary key on column </a:t>
            </a:r>
            <a:r>
              <a:rPr lang="en-US" dirty="0" err="1" smtClean="0"/>
              <a:t>uco</a:t>
            </a:r>
            <a:endParaRPr lang="cs-CZ" dirty="0" smtClean="0"/>
          </a:p>
          <a:p>
            <a:pPr marL="342900" indent="-342900">
              <a:buFont typeface="+mj-lt"/>
              <a:buAutoNum type="arabicPeriod"/>
            </a:pPr>
            <a:endParaRPr lang="cs-CZ" dirty="0"/>
          </a:p>
          <a:p>
            <a:pPr marL="342900" indent="-342900">
              <a:buFont typeface="+mj-lt"/>
              <a:buAutoNum type="arabicPeriod"/>
            </a:pPr>
            <a:r>
              <a:rPr lang="cs-CZ" dirty="0" smtClean="0"/>
              <a:t>Zkuste vložit pomocí INSERT duplicitně své UČO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cs-CZ" dirty="0" smtClean="0"/>
              <a:t>(Všichni)</a:t>
            </a:r>
            <a:br>
              <a:rPr lang="cs-CZ" dirty="0" smtClean="0"/>
            </a:br>
            <a:r>
              <a:rPr lang="en-US" dirty="0" smtClean="0"/>
              <a:t>Try insert duplicate UCO</a:t>
            </a:r>
            <a:endParaRPr lang="cs-CZ" dirty="0" smtClean="0"/>
          </a:p>
          <a:p>
            <a:pPr marL="342900" indent="-342900">
              <a:buFont typeface="+mj-lt"/>
              <a:buAutoNum type="arabicPeriod"/>
            </a:pPr>
            <a:endParaRPr lang="cs-CZ" dirty="0"/>
          </a:p>
          <a:p>
            <a:pPr marL="342900" indent="-342900">
              <a:buFont typeface="+mj-lt"/>
              <a:buAutoNum type="arabicPeriod"/>
            </a:pPr>
            <a:r>
              <a:rPr lang="cs-CZ" dirty="0" smtClean="0"/>
              <a:t>Smažte nepřítomné</a:t>
            </a:r>
            <a:r>
              <a:rPr lang="en-US" dirty="0" smtClean="0"/>
              <a:t> (birthdate</a:t>
            </a:r>
            <a:r>
              <a:rPr lang="cs-CZ" dirty="0" smtClean="0"/>
              <a:t> je prázdný - NULL)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Remove rows where birthdate is empty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76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a operátory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Functions</a:t>
            </a:r>
            <a:r>
              <a:rPr lang="cs-CZ" dirty="0" smtClean="0"/>
              <a:t> and </a:t>
            </a:r>
            <a:r>
              <a:rPr lang="cs-CZ" dirty="0" err="1" smtClean="0"/>
              <a:t>operators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802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Vyzkoušejte si funkce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64F164-8623-4AFC-B30F-5497EAA9FF76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  <p:sp>
        <p:nvSpPr>
          <p:cNvPr id="32773" name="TextovéPole 4"/>
          <p:cNvSpPr txBox="1">
            <a:spLocks noChangeArrowheads="1"/>
          </p:cNvSpPr>
          <p:nvPr/>
        </p:nvSpPr>
        <p:spPr bwMode="auto">
          <a:xfrm>
            <a:off x="684212" y="1341438"/>
            <a:ext cx="6840116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SELECT </a:t>
            </a:r>
            <a:r>
              <a:rPr lang="cs-CZ" dirty="0" err="1" smtClean="0"/>
              <a:t>function</a:t>
            </a:r>
            <a:r>
              <a:rPr lang="cs-CZ" dirty="0" smtClean="0"/>
              <a:t>()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SELECT </a:t>
            </a:r>
            <a:r>
              <a:rPr lang="cs-CZ" dirty="0" err="1" smtClean="0"/>
              <a:t>function</a:t>
            </a:r>
            <a:r>
              <a:rPr lang="cs-CZ" dirty="0" smtClean="0"/>
              <a:t>(</a:t>
            </a:r>
            <a:r>
              <a:rPr lang="cs-CZ" dirty="0" err="1" smtClean="0"/>
              <a:t>parameter</a:t>
            </a:r>
            <a:r>
              <a:rPr lang="cs-CZ" dirty="0" smtClean="0"/>
              <a:t>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SELECT </a:t>
            </a:r>
            <a:r>
              <a:rPr lang="cs-CZ" dirty="0" err="1" smtClean="0"/>
              <a:t>function</a:t>
            </a:r>
            <a:r>
              <a:rPr lang="cs-CZ" dirty="0" smtClean="0"/>
              <a:t>(parameter1, parameter2)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SELECT ABS(-5)</a:t>
            </a:r>
            <a:endParaRPr lang="cs-CZ" dirty="0"/>
          </a:p>
          <a:p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SELECT 1/2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SELECT 1/2.0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Operators</a:t>
            </a:r>
            <a:r>
              <a:rPr lang="cs-CZ" dirty="0" smtClean="0"/>
              <a:t> and </a:t>
            </a:r>
            <a:r>
              <a:rPr lang="cs-CZ" dirty="0" err="1" smtClean="0"/>
              <a:t>functions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number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27B3F1-75C1-48D2-A097-EF880D162BDB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208581"/>
              </p:ext>
            </p:extLst>
          </p:nvPr>
        </p:nvGraphicFramePr>
        <p:xfrm>
          <a:off x="1547812" y="1379538"/>
          <a:ext cx="6624637" cy="47142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818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62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Function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Description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+,-</a:t>
                      </a:r>
                      <a:r>
                        <a:rPr lang="cs-CZ" sz="1800" dirty="0" smtClean="0"/>
                        <a:t>,</a:t>
                      </a:r>
                      <a:r>
                        <a:rPr lang="en-US" sz="1800" dirty="0" smtClean="0"/>
                        <a:t>*,/</a:t>
                      </a:r>
                      <a:endParaRPr lang="cs-CZ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</a:t>
                      </a:r>
                      <a:r>
                        <a:rPr lang="cs-CZ" dirty="0" smtClean="0"/>
                        <a:t>i</a:t>
                      </a:r>
                      <a:r>
                        <a:rPr lang="en-US" dirty="0" err="1" smtClean="0"/>
                        <a:t>tmetick</a:t>
                      </a:r>
                      <a:r>
                        <a:rPr lang="cs-CZ" dirty="0" smtClean="0"/>
                        <a:t>é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operace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ABS(</a:t>
                      </a:r>
                      <a:r>
                        <a:rPr lang="cs-CZ" dirty="0" err="1" smtClean="0"/>
                        <a:t>cislo</a:t>
                      </a:r>
                      <a:r>
                        <a:rPr lang="cs-CZ" dirty="0" smtClean="0"/>
                        <a:t>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Absolutní hodnota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SIN(</a:t>
                      </a:r>
                      <a:r>
                        <a:rPr lang="cs-CZ" dirty="0" err="1" smtClean="0"/>
                        <a:t>cislo</a:t>
                      </a:r>
                      <a:r>
                        <a:rPr lang="cs-CZ" dirty="0" smtClean="0"/>
                        <a:t>), COS(</a:t>
                      </a:r>
                      <a:r>
                        <a:rPr lang="cs-CZ" dirty="0" err="1" smtClean="0"/>
                        <a:t>cislo</a:t>
                      </a:r>
                      <a:r>
                        <a:rPr lang="cs-CZ" dirty="0" smtClean="0"/>
                        <a:t>), TAN(</a:t>
                      </a:r>
                      <a:r>
                        <a:rPr lang="cs-CZ" dirty="0" err="1" smtClean="0"/>
                        <a:t>cislo</a:t>
                      </a:r>
                      <a:r>
                        <a:rPr lang="cs-CZ" dirty="0" smtClean="0"/>
                        <a:t>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Číslo v radiánech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POWER(</a:t>
                      </a:r>
                      <a:r>
                        <a:rPr lang="cs-CZ" dirty="0" err="1" smtClean="0"/>
                        <a:t>cislo</a:t>
                      </a:r>
                      <a:r>
                        <a:rPr lang="cs-CZ" dirty="0" smtClean="0"/>
                        <a:t>,exp)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Mocnina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SQRT(</a:t>
                      </a:r>
                      <a:r>
                        <a:rPr lang="cs-CZ" dirty="0" err="1" smtClean="0"/>
                        <a:t>cislo</a:t>
                      </a:r>
                      <a:r>
                        <a:rPr lang="cs-CZ" dirty="0" smtClean="0"/>
                        <a:t>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Druhá</a:t>
                      </a:r>
                      <a:r>
                        <a:rPr lang="cs-CZ" baseline="0" dirty="0" smtClean="0"/>
                        <a:t> odmocnina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MOD(</a:t>
                      </a:r>
                      <a:r>
                        <a:rPr lang="cs-CZ" dirty="0" err="1" smtClean="0"/>
                        <a:t>cislo</a:t>
                      </a:r>
                      <a:r>
                        <a:rPr lang="cs-CZ" dirty="0" smtClean="0"/>
                        <a:t>,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cislo</a:t>
                      </a:r>
                      <a:r>
                        <a:rPr lang="cs-CZ" baseline="0" dirty="0" smtClean="0"/>
                        <a:t>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Zbytek po dělení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LN(</a:t>
                      </a:r>
                      <a:r>
                        <a:rPr lang="cs-CZ" dirty="0" err="1" smtClean="0"/>
                        <a:t>cislo</a:t>
                      </a:r>
                      <a:r>
                        <a:rPr lang="cs-CZ" dirty="0" smtClean="0"/>
                        <a:t>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Přirozený logaritmus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LOG(</a:t>
                      </a:r>
                      <a:r>
                        <a:rPr lang="cs-CZ" dirty="0" err="1" smtClean="0"/>
                        <a:t>cislo</a:t>
                      </a:r>
                      <a:r>
                        <a:rPr lang="cs-CZ" dirty="0" smtClean="0"/>
                        <a:t>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Dekadický logaritmus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EXP(x)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r>
                        <a:rPr lang="cs-CZ" baseline="30000" dirty="0" smtClean="0"/>
                        <a:t>x</a:t>
                      </a:r>
                      <a:endParaRPr lang="cs-CZ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ROUND(x,</a:t>
                      </a:r>
                      <a:r>
                        <a:rPr lang="en-US" sz="1600" dirty="0" smtClean="0"/>
                        <a:t>[n]</a:t>
                      </a:r>
                      <a:r>
                        <a:rPr lang="cs-CZ" sz="1600" dirty="0" smtClean="0"/>
                        <a:t>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zaokrouhlení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CEIL()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zaokrouhlení nahoru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" name="TextovéPole 1"/>
          <p:cNvSpPr txBox="1"/>
          <p:nvPr/>
        </p:nvSpPr>
        <p:spPr>
          <a:xfrm>
            <a:off x="1547813" y="841107"/>
            <a:ext cx="62120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See</a:t>
            </a:r>
            <a:r>
              <a:rPr lang="cs-CZ" dirty="0" smtClean="0"/>
              <a:t> </a:t>
            </a: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www.postgresql.org/docs/</a:t>
            </a:r>
            <a:r>
              <a:rPr lang="en-US" dirty="0" smtClean="0">
                <a:hlinkClick r:id="rId2"/>
              </a:rPr>
              <a:t>13</a:t>
            </a:r>
            <a:r>
              <a:rPr lang="cs-CZ" dirty="0" smtClean="0">
                <a:hlinkClick r:id="rId2"/>
              </a:rPr>
              <a:t>/static/functions.html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Operators</a:t>
            </a:r>
            <a:r>
              <a:rPr lang="cs-CZ" dirty="0" smtClean="0"/>
              <a:t> and </a:t>
            </a:r>
            <a:r>
              <a:rPr lang="cs-CZ" dirty="0" err="1" smtClean="0"/>
              <a:t>function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text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27B3F1-75C1-48D2-A097-EF880D162BDB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436745"/>
              </p:ext>
            </p:extLst>
          </p:nvPr>
        </p:nvGraphicFramePr>
        <p:xfrm>
          <a:off x="899592" y="1125538"/>
          <a:ext cx="7488832" cy="5283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962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11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1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Funkce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Popis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||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</a:t>
                      </a:r>
                      <a:r>
                        <a:rPr lang="cs-CZ" sz="1600" dirty="0" smtClean="0"/>
                        <a:t>pojení textových</a:t>
                      </a:r>
                      <a:r>
                        <a:rPr lang="cs-CZ" sz="1600" baseline="0" dirty="0" smtClean="0"/>
                        <a:t> řetězců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SUBSTR(text, od,</a:t>
                      </a:r>
                      <a:r>
                        <a:rPr lang="cs-CZ" sz="1600" baseline="0" dirty="0" smtClean="0"/>
                        <a:t> počet)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Vrací podřetězec textu dle pozice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INSTR(text, </a:t>
                      </a:r>
                      <a:r>
                        <a:rPr lang="cs-CZ" sz="1600" dirty="0" err="1" smtClean="0"/>
                        <a:t>subtext</a:t>
                      </a:r>
                      <a:r>
                        <a:rPr lang="cs-CZ" sz="1600" dirty="0" smtClean="0"/>
                        <a:t>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Hledání podřetězce v textu, vrací pozici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ORACLE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STRPOS(text, subtext)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PG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REPLACE(text,</a:t>
                      </a:r>
                      <a:r>
                        <a:rPr lang="cs-CZ" sz="1600" baseline="0" dirty="0" smtClean="0"/>
                        <a:t> </a:t>
                      </a:r>
                      <a:r>
                        <a:rPr lang="cs-CZ" sz="1600" baseline="0" dirty="0" err="1" smtClean="0"/>
                        <a:t>puvodni</a:t>
                      </a:r>
                      <a:r>
                        <a:rPr lang="cs-CZ" sz="1600" baseline="0" dirty="0" smtClean="0"/>
                        <a:t>, nove)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Nahrazení podřetězce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LOWER(text)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Převod na malá písmena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UPPER(text)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Převod na velká písmena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LTRIM(text), RTRIM(text)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Odstranění mezer zleva zprava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LENGTH(text)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Délka řetězce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TRANSLATE(text, znaky,znaky)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Nahrazení po znacích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SPLIT_PART(</a:t>
                      </a:r>
                      <a:r>
                        <a:rPr lang="en-US" sz="1600" dirty="0" err="1" smtClean="0"/>
                        <a:t>text,oddelovac</a:t>
                      </a:r>
                      <a:r>
                        <a:rPr lang="en-US" sz="1600" dirty="0" smtClean="0"/>
                        <a:t>,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poradi</a:t>
                      </a:r>
                      <a:r>
                        <a:rPr lang="en-US" sz="1600" baseline="0" dirty="0" smtClean="0"/>
                        <a:t>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</a:t>
                      </a:r>
                      <a:r>
                        <a:rPr lang="cs-CZ" sz="1600" dirty="0" err="1" smtClean="0"/>
                        <a:t>ozdělení</a:t>
                      </a:r>
                      <a:r>
                        <a:rPr lang="cs-CZ" sz="1600" baseline="0" smtClean="0"/>
                        <a:t> řetězce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Operators</a:t>
            </a:r>
            <a:r>
              <a:rPr lang="cs-CZ" dirty="0" smtClean="0"/>
              <a:t> and </a:t>
            </a:r>
            <a:r>
              <a:rPr lang="cs-CZ" dirty="0" err="1" smtClean="0"/>
              <a:t>functions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datetime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27B3F1-75C1-48D2-A097-EF880D162BDB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990494"/>
              </p:ext>
            </p:extLst>
          </p:nvPr>
        </p:nvGraphicFramePr>
        <p:xfrm>
          <a:off x="755576" y="1125538"/>
          <a:ext cx="7632848" cy="475544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Funkce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Popis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CURRENT_DATE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Aktu</a:t>
                      </a:r>
                      <a:r>
                        <a:rPr lang="cs-CZ" dirty="0" err="1" smtClean="0"/>
                        <a:t>ální</a:t>
                      </a:r>
                      <a:r>
                        <a:rPr lang="cs-CZ" baseline="0" dirty="0" smtClean="0"/>
                        <a:t> datum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Oper</a:t>
                      </a:r>
                      <a:r>
                        <a:rPr lang="cs-CZ" dirty="0" err="1" smtClean="0"/>
                        <a:t>átor</a:t>
                      </a: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u="none" cap="all" baseline="0" dirty="0" err="1" smtClean="0"/>
                        <a:t>current</a:t>
                      </a:r>
                      <a:r>
                        <a:rPr lang="cs-CZ" u="none" cap="all" baseline="0" dirty="0" smtClean="0"/>
                        <a:t>_</a:t>
                      </a:r>
                      <a:r>
                        <a:rPr lang="cs-CZ" u="none" cap="all" baseline="0" dirty="0" err="1" smtClean="0"/>
                        <a:t>timestamp</a:t>
                      </a:r>
                      <a:endParaRPr lang="en-US" u="none" cap="all" baseline="0" dirty="0" smtClean="0"/>
                    </a:p>
                    <a:p>
                      <a:r>
                        <a:rPr lang="en-US" u="none" cap="all" baseline="0" dirty="0" smtClean="0"/>
                        <a:t>NOW()</a:t>
                      </a:r>
                      <a:endParaRPr lang="cs-CZ" u="none" cap="all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Aktu</a:t>
                      </a:r>
                      <a:r>
                        <a:rPr lang="cs-CZ" dirty="0" err="1" smtClean="0"/>
                        <a:t>ální</a:t>
                      </a:r>
                      <a:r>
                        <a:rPr lang="cs-CZ" baseline="0" dirty="0" smtClean="0"/>
                        <a:t> datum a čas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Operátor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Funkce()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Datum </a:t>
                      </a:r>
                      <a:r>
                        <a:rPr lang="en-US" dirty="0" smtClean="0"/>
                        <a:t>+-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po</a:t>
                      </a:r>
                      <a:r>
                        <a:rPr lang="cs-CZ" baseline="0" dirty="0" smtClean="0"/>
                        <a:t>čet dnů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Přičítání, odečítání dnů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Datum</a:t>
                      </a:r>
                      <a:r>
                        <a:rPr lang="cs-CZ" baseline="0" dirty="0" smtClean="0"/>
                        <a:t> - </a:t>
                      </a:r>
                      <a:r>
                        <a:rPr lang="cs-CZ" baseline="0" dirty="0" err="1" smtClean="0"/>
                        <a:t>datum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Počet dnů mezi </a:t>
                      </a:r>
                      <a:r>
                        <a:rPr lang="cs-CZ" dirty="0" err="1" smtClean="0"/>
                        <a:t>datumy</a:t>
                      </a:r>
                      <a:r>
                        <a:rPr lang="cs-CZ" dirty="0" smtClean="0"/>
                        <a:t> (desetinná</a:t>
                      </a:r>
                      <a:r>
                        <a:rPr lang="cs-CZ" baseline="0" dirty="0" smtClean="0"/>
                        <a:t> část udává časový rozdíl)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142">
                <a:tc>
                  <a:txBody>
                    <a:bodyPr/>
                    <a:lstStyle/>
                    <a:p>
                      <a:r>
                        <a:rPr lang="cs-CZ" dirty="0" smtClean="0"/>
                        <a:t>MONTHS_BETWEEN(datum,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datum</a:t>
                      </a:r>
                      <a:r>
                        <a:rPr lang="cs-CZ" baseline="0" dirty="0" smtClean="0"/>
                        <a:t>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Rozdíl </a:t>
                      </a:r>
                      <a:r>
                        <a:rPr lang="cs-CZ" dirty="0" err="1" smtClean="0"/>
                        <a:t>datumů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ORACLE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4142">
                <a:tc>
                  <a:txBody>
                    <a:bodyPr/>
                    <a:lstStyle/>
                    <a:p>
                      <a:r>
                        <a:rPr lang="cs-CZ" dirty="0" smtClean="0"/>
                        <a:t>AGE(datum,</a:t>
                      </a:r>
                      <a:r>
                        <a:rPr lang="cs-CZ" baseline="0" dirty="0" smtClean="0"/>
                        <a:t> datum)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Rozdíl </a:t>
                      </a:r>
                      <a:r>
                        <a:rPr lang="cs-CZ" dirty="0" err="1" smtClean="0"/>
                        <a:t>datumů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PG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4142">
                <a:tc>
                  <a:txBody>
                    <a:bodyPr/>
                    <a:lstStyle/>
                    <a:p>
                      <a:r>
                        <a:rPr lang="en-US" dirty="0" smtClean="0"/>
                        <a:t>interval '1 year 2 months 3 days 4 hours 5 minutes 6 seconds'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Datov</a:t>
                      </a:r>
                      <a:r>
                        <a:rPr lang="cs-CZ" dirty="0" smtClean="0"/>
                        <a:t>ý</a:t>
                      </a:r>
                      <a:r>
                        <a:rPr lang="cs-CZ" baseline="0" dirty="0" smtClean="0"/>
                        <a:t> typ, možnost přičítat, odčítat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PG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4142">
                <a:tc>
                  <a:txBody>
                    <a:bodyPr/>
                    <a:lstStyle/>
                    <a:p>
                      <a:r>
                        <a:rPr lang="cs-CZ" dirty="0" smtClean="0"/>
                        <a:t>ADD_MONTHS(datum,</a:t>
                      </a:r>
                      <a:r>
                        <a:rPr lang="cs-CZ" baseline="0" dirty="0" smtClean="0"/>
                        <a:t> počet)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Přičtení měsíců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ORACLE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Operators</a:t>
            </a:r>
            <a:r>
              <a:rPr lang="cs-CZ" dirty="0"/>
              <a:t> and </a:t>
            </a:r>
            <a:r>
              <a:rPr lang="cs-CZ" dirty="0" err="1"/>
              <a:t>functions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datetime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27B3F1-75C1-48D2-A097-EF880D162BDB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734420"/>
              </p:ext>
            </p:extLst>
          </p:nvPr>
        </p:nvGraphicFramePr>
        <p:xfrm>
          <a:off x="755576" y="1125538"/>
          <a:ext cx="7632848" cy="453418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r>
                        <a:rPr lang="cs-CZ" dirty="0" smtClean="0"/>
                        <a:t>_</a:t>
                      </a:r>
                      <a:r>
                        <a:rPr lang="en-US" dirty="0" smtClean="0"/>
                        <a:t>PART</a:t>
                      </a:r>
                      <a:r>
                        <a:rPr lang="cs-CZ" dirty="0" smtClean="0"/>
                        <a:t>(text, </a:t>
                      </a:r>
                      <a:r>
                        <a:rPr lang="cs-CZ" dirty="0" err="1" smtClean="0"/>
                        <a:t>timestamp</a:t>
                      </a:r>
                      <a:r>
                        <a:rPr lang="cs-CZ" dirty="0" smtClean="0"/>
                        <a:t>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Extrakce</a:t>
                      </a:r>
                      <a:r>
                        <a:rPr lang="en-US" baseline="0" dirty="0" smtClean="0"/>
                        <a:t> </a:t>
                      </a:r>
                      <a:r>
                        <a:rPr lang="cs-CZ" baseline="0" dirty="0" err="1" smtClean="0"/>
                        <a:t>component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cs-CZ" dirty="0" err="1" smtClean="0"/>
                        <a:t>Century</a:t>
                      </a:r>
                      <a:r>
                        <a:rPr lang="en-US" dirty="0" smtClean="0"/>
                        <a:t>, </a:t>
                      </a:r>
                      <a:r>
                        <a:rPr lang="cs-CZ" dirty="0" err="1" smtClean="0"/>
                        <a:t>day</a:t>
                      </a:r>
                      <a:r>
                        <a:rPr lang="en-US" dirty="0" smtClean="0"/>
                        <a:t>, </a:t>
                      </a:r>
                      <a:r>
                        <a:rPr lang="cs-CZ" dirty="0" err="1" smtClean="0"/>
                        <a:t>dow</a:t>
                      </a:r>
                      <a:r>
                        <a:rPr lang="en-US" dirty="0" smtClean="0"/>
                        <a:t>, </a:t>
                      </a:r>
                      <a:r>
                        <a:rPr lang="cs-CZ" dirty="0" err="1" smtClean="0"/>
                        <a:t>doy</a:t>
                      </a:r>
                      <a:r>
                        <a:rPr lang="en-US" dirty="0" smtClean="0"/>
                        <a:t>, </a:t>
                      </a:r>
                      <a:r>
                        <a:rPr lang="cs-CZ" dirty="0" err="1" smtClean="0"/>
                        <a:t>hour</a:t>
                      </a:r>
                      <a:r>
                        <a:rPr lang="en-US" dirty="0" smtClean="0"/>
                        <a:t>, </a:t>
                      </a:r>
                      <a:r>
                        <a:rPr lang="cs-CZ" dirty="0" err="1" smtClean="0"/>
                        <a:t>isoyear</a:t>
                      </a:r>
                      <a:r>
                        <a:rPr lang="en-US" dirty="0" smtClean="0"/>
                        <a:t>, </a:t>
                      </a:r>
                      <a:r>
                        <a:rPr lang="cs-CZ" dirty="0" err="1" smtClean="0"/>
                        <a:t>minute</a:t>
                      </a:r>
                      <a:r>
                        <a:rPr lang="en-US" dirty="0" smtClean="0"/>
                        <a:t>, </a:t>
                      </a:r>
                      <a:r>
                        <a:rPr lang="cs-CZ" dirty="0" err="1" smtClean="0"/>
                        <a:t>month</a:t>
                      </a:r>
                      <a:r>
                        <a:rPr lang="en-US" dirty="0" smtClean="0"/>
                        <a:t>, </a:t>
                      </a:r>
                      <a:r>
                        <a:rPr lang="cs-CZ" dirty="0" smtClean="0"/>
                        <a:t>second</a:t>
                      </a:r>
                      <a:r>
                        <a:rPr lang="en-US" dirty="0" smtClean="0"/>
                        <a:t>, week, year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u="none" cap="all" baseline="0" dirty="0" smtClean="0"/>
                        <a:t>TO_CHAR, TO_DATE</a:t>
                      </a:r>
                      <a:endParaRPr lang="cs-CZ" u="none" cap="all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Konverze Datum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smtClean="0">
                          <a:sym typeface="Wingdings" panose="05000000000000000000" pitchFamily="2" charset="2"/>
                        </a:rPr>
                        <a:t> Text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PG</a:t>
                      </a:r>
                      <a:r>
                        <a:rPr lang="cs-CZ" dirty="0" smtClean="0"/>
                        <a:t>, ORACLE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 err="1" smtClean="0"/>
                        <a:t>dd,mm,yyyy</a:t>
                      </a:r>
                      <a:r>
                        <a:rPr lang="en-US" dirty="0" smtClean="0"/>
                        <a:t>, HH, HH24,</a:t>
                      </a:r>
                      <a:r>
                        <a:rPr lang="en-US" baseline="0" dirty="0" smtClean="0"/>
                        <a:t> mi, </a:t>
                      </a:r>
                      <a:r>
                        <a:rPr lang="en-US" baseline="0" dirty="0" err="1" smtClean="0"/>
                        <a:t>ss</a:t>
                      </a:r>
                      <a:r>
                        <a:rPr lang="en-US" baseline="0" dirty="0" smtClean="0"/>
                        <a:t>,</a:t>
                      </a:r>
                    </a:p>
                    <a:p>
                      <a:pPr lvl="1"/>
                      <a:r>
                        <a:rPr lang="en-US" baseline="0" dirty="0" smtClean="0"/>
                        <a:t>Month, Day,</a:t>
                      </a:r>
                    </a:p>
                    <a:p>
                      <a:pPr lvl="1"/>
                      <a:r>
                        <a:rPr lang="en-US" baseline="0" dirty="0" smtClean="0"/>
                        <a:t>D, DDD, W, WW, </a:t>
                      </a:r>
                    </a:p>
                    <a:p>
                      <a:pPr lvl="1"/>
                      <a:r>
                        <a:rPr lang="en-US" baseline="0" dirty="0" smtClean="0"/>
                        <a:t>IYYY, IDDD, IW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EXTRACT(co FROM interval)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Extrakce</a:t>
                      </a:r>
                      <a:r>
                        <a:rPr lang="en-US" dirty="0" smtClean="0"/>
                        <a:t> z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intervalu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PG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414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524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Other</a:t>
            </a:r>
            <a:r>
              <a:rPr lang="cs-CZ" dirty="0" smtClean="0"/>
              <a:t> </a:t>
            </a:r>
            <a:r>
              <a:rPr lang="cs-CZ" dirty="0" err="1" smtClean="0"/>
              <a:t>operatos</a:t>
            </a:r>
            <a:r>
              <a:rPr lang="cs-CZ" dirty="0" smtClean="0"/>
              <a:t> and </a:t>
            </a:r>
            <a:r>
              <a:rPr lang="cs-CZ" dirty="0" err="1" smtClean="0"/>
              <a:t>functions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D6D17-3DA8-4F55-87D3-1C6106A58A36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8908110"/>
              </p:ext>
            </p:extLst>
          </p:nvPr>
        </p:nvGraphicFramePr>
        <p:xfrm>
          <a:off x="755576" y="980728"/>
          <a:ext cx="7272808" cy="16916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290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43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[</a:t>
                      </a:r>
                      <a:r>
                        <a:rPr lang="cs-CZ" sz="1600" dirty="0" smtClean="0"/>
                        <a:t>NOT</a:t>
                      </a:r>
                      <a:r>
                        <a:rPr lang="en-US" sz="1600" dirty="0" smtClean="0"/>
                        <a:t>]</a:t>
                      </a:r>
                      <a:r>
                        <a:rPr lang="cs-CZ" sz="1600" dirty="0" smtClean="0"/>
                        <a:t> IN (hodnota, </a:t>
                      </a:r>
                      <a:r>
                        <a:rPr lang="cs-CZ" sz="1600" dirty="0" err="1" smtClean="0"/>
                        <a:t>hodnota</a:t>
                      </a:r>
                      <a:r>
                        <a:rPr lang="cs-CZ" sz="1600" dirty="0" smtClean="0"/>
                        <a:t>, …)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Rovnost </a:t>
                      </a:r>
                      <a:r>
                        <a:rPr lang="en-US" sz="1600" dirty="0" smtClean="0"/>
                        <a:t>[NEROVNOST] se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skupinou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hodnot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COALESCE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Vrac</a:t>
                      </a:r>
                      <a:r>
                        <a:rPr lang="cs-CZ" sz="1600" dirty="0" smtClean="0"/>
                        <a:t>í</a:t>
                      </a:r>
                      <a:r>
                        <a:rPr lang="cs-CZ" sz="1600" baseline="0" dirty="0" smtClean="0"/>
                        <a:t> první NOT NULL argument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definition language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400" dirty="0" smtClean="0"/>
              <a:t>DDL</a:t>
            </a:r>
            <a:endParaRPr lang="cs-CZ" sz="4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304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 </a:t>
            </a:r>
            <a:r>
              <a:rPr lang="en-US" dirty="0" smtClean="0"/>
              <a:t>3</a:t>
            </a:r>
            <a:r>
              <a:rPr lang="cs-CZ" dirty="0" smtClean="0"/>
              <a:t> / </a:t>
            </a:r>
            <a:r>
              <a:rPr lang="cs-CZ" dirty="0" err="1" smtClean="0"/>
              <a:t>task</a:t>
            </a:r>
            <a:r>
              <a:rPr lang="cs-CZ" dirty="0" smtClean="0"/>
              <a:t> 3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64F164-8623-4AFC-B30F-5497EAA9FF76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  <p:sp>
        <p:nvSpPr>
          <p:cNvPr id="32773" name="TextovéPole 4"/>
          <p:cNvSpPr txBox="1">
            <a:spLocks noChangeArrowheads="1"/>
          </p:cNvSpPr>
          <p:nvPr/>
        </p:nvSpPr>
        <p:spPr bwMode="auto">
          <a:xfrm>
            <a:off x="684212" y="1341438"/>
            <a:ext cx="6840116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Textové funkce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cs-CZ" dirty="0" smtClean="0"/>
              <a:t>Rozdělte jméno a příjmení v tabulce student do vlastních sloupců / split </a:t>
            </a:r>
            <a:r>
              <a:rPr lang="cs-CZ" dirty="0" err="1" smtClean="0"/>
              <a:t>firstname</a:t>
            </a:r>
            <a:r>
              <a:rPr lang="cs-CZ" dirty="0" smtClean="0"/>
              <a:t> and </a:t>
            </a:r>
            <a:r>
              <a:rPr lang="cs-CZ" dirty="0" err="1" smtClean="0"/>
              <a:t>lastname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table student </a:t>
            </a:r>
          </a:p>
          <a:p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Datumové funkce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cs-CZ" dirty="0" smtClean="0"/>
              <a:t>Spočítejte aktuální věk studentů v tabulce student</a:t>
            </a:r>
            <a:endParaRPr lang="en-US" dirty="0" smtClean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dirty="0"/>
              <a:t>SELECT DATE_PART('year', </a:t>
            </a:r>
            <a:r>
              <a:rPr lang="en-US" dirty="0" smtClean="0"/>
              <a:t>AGE(CURRENT_DATE,</a:t>
            </a:r>
            <a:r>
              <a:rPr lang="cs-CZ" dirty="0" err="1" smtClean="0"/>
              <a:t>birth</a:t>
            </a:r>
            <a:r>
              <a:rPr lang="en-US" dirty="0" smtClean="0"/>
              <a:t>)) </a:t>
            </a:r>
            <a:r>
              <a:rPr lang="en-US" dirty="0"/>
              <a:t>FROM </a:t>
            </a:r>
            <a:r>
              <a:rPr lang="en-US" dirty="0" smtClean="0"/>
              <a:t>student</a:t>
            </a:r>
            <a:endParaRPr lang="cs-CZ" dirty="0" smtClean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cs-CZ" dirty="0"/>
              <a:t>Zjistěte , který den v týdnu odpovídá vašemu datu narození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31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Cvi</a:t>
            </a:r>
            <a:r>
              <a:rPr lang="cs-CZ" dirty="0" err="1" smtClean="0"/>
              <a:t>čení</a:t>
            </a:r>
            <a:r>
              <a:rPr lang="cs-CZ" dirty="0" smtClean="0"/>
              <a:t> 4</a:t>
            </a:r>
            <a:r>
              <a:rPr lang="en-US" dirty="0" smtClean="0"/>
              <a:t> / task 4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755576" y="1684883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https://</a:t>
            </a:r>
            <a:r>
              <a:rPr lang="cs-CZ" dirty="0" smtClean="0"/>
              <a:t>www.postgresql.org/docs/</a:t>
            </a:r>
            <a:r>
              <a:rPr lang="en-US" dirty="0" smtClean="0"/>
              <a:t>13</a:t>
            </a:r>
            <a:r>
              <a:rPr lang="cs-CZ" dirty="0" smtClean="0"/>
              <a:t>/static/functions-formatting.html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681840" y="2279563"/>
            <a:ext cx="74185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SELECT TO_CHAR(TO_DATE('2018-01-01','yyyy-mm-dd'), 'DAY</a:t>
            </a:r>
            <a:r>
              <a:rPr lang="cs-CZ" dirty="0" smtClean="0"/>
              <a:t>')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10" name="Obdélník 9"/>
          <p:cNvSpPr/>
          <p:nvPr/>
        </p:nvSpPr>
        <p:spPr>
          <a:xfrm>
            <a:off x="681840" y="4410089"/>
            <a:ext cx="77785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SELECT TO_CHAR(TO_DATE('2017-01-01)','</a:t>
            </a:r>
            <a:r>
              <a:rPr lang="cs-CZ" dirty="0" err="1"/>
              <a:t>yyyy</a:t>
            </a:r>
            <a:r>
              <a:rPr lang="cs-CZ" dirty="0"/>
              <a:t>-mm-</a:t>
            </a:r>
            <a:r>
              <a:rPr lang="cs-CZ" dirty="0" err="1"/>
              <a:t>dd</a:t>
            </a:r>
            <a:r>
              <a:rPr lang="cs-CZ" dirty="0"/>
              <a:t>'), '</a:t>
            </a:r>
            <a:r>
              <a:rPr lang="cs-CZ" dirty="0" err="1">
                <a:solidFill>
                  <a:srgbClr val="FF0000"/>
                </a:solidFill>
              </a:rPr>
              <a:t>iyyy</a:t>
            </a:r>
            <a:r>
              <a:rPr lang="cs-CZ" dirty="0"/>
              <a:t>')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704807" y="4047707"/>
            <a:ext cx="3974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ISO </a:t>
            </a:r>
            <a:r>
              <a:rPr lang="en-US" b="1" dirty="0" err="1" smtClean="0"/>
              <a:t>rok</a:t>
            </a:r>
            <a:r>
              <a:rPr lang="en-US" b="1" dirty="0" smtClean="0"/>
              <a:t>, t</a:t>
            </a:r>
            <a:r>
              <a:rPr lang="cs-CZ" b="1" dirty="0" err="1" smtClean="0"/>
              <a:t>ýden</a:t>
            </a:r>
            <a:r>
              <a:rPr lang="cs-CZ" b="1" dirty="0" smtClean="0"/>
              <a:t> – „zlomový“ čtvrtek</a:t>
            </a:r>
            <a:endParaRPr lang="cs-CZ" b="1" dirty="0"/>
          </a:p>
        </p:txBody>
      </p:sp>
      <p:sp>
        <p:nvSpPr>
          <p:cNvPr id="12" name="Obdélník 11"/>
          <p:cNvSpPr/>
          <p:nvPr/>
        </p:nvSpPr>
        <p:spPr>
          <a:xfrm>
            <a:off x="701105" y="4787860"/>
            <a:ext cx="76153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SELECT TO_CHAR(TO_DATE('2017-01-01)','</a:t>
            </a:r>
            <a:r>
              <a:rPr lang="cs-CZ" dirty="0" err="1"/>
              <a:t>yyyy</a:t>
            </a:r>
            <a:r>
              <a:rPr lang="cs-CZ" dirty="0"/>
              <a:t>-mm-</a:t>
            </a:r>
            <a:r>
              <a:rPr lang="cs-CZ" dirty="0" err="1"/>
              <a:t>dd</a:t>
            </a:r>
            <a:r>
              <a:rPr lang="cs-CZ" dirty="0"/>
              <a:t>'), '</a:t>
            </a:r>
            <a:r>
              <a:rPr lang="cs-CZ" dirty="0" err="1">
                <a:solidFill>
                  <a:srgbClr val="FF0000"/>
                </a:solidFill>
              </a:rPr>
              <a:t>iw</a:t>
            </a:r>
            <a:r>
              <a:rPr lang="cs-CZ" dirty="0"/>
              <a:t>')</a:t>
            </a:r>
          </a:p>
        </p:txBody>
      </p:sp>
    </p:spTree>
    <p:extLst>
      <p:ext uri="{BB962C8B-B14F-4D97-AF65-F5344CB8AC3E}">
        <p14:creationId xmlns:p14="http://schemas.microsoft.com/office/powerpoint/2010/main" val="144726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 5</a:t>
            </a:r>
            <a:r>
              <a:rPr lang="en-US" dirty="0" smtClean="0"/>
              <a:t> / task 5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539552" y="1154131"/>
            <a:ext cx="8770350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Přidejte do tabulky student sloupce </a:t>
            </a:r>
            <a:r>
              <a:rPr lang="en-US" dirty="0" smtClean="0"/>
              <a:t>/ add columns to the table student</a:t>
            </a:r>
            <a:endParaRPr lang="cs-CZ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Age</a:t>
            </a:r>
            <a:r>
              <a:rPr lang="cs-CZ" dirty="0" smtClean="0"/>
              <a:t> </a:t>
            </a:r>
            <a:r>
              <a:rPr lang="cs-CZ" dirty="0" err="1" smtClean="0"/>
              <a:t>numeric</a:t>
            </a:r>
            <a:r>
              <a:rPr lang="cs-CZ" dirty="0" smtClean="0"/>
              <a:t>(2)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err="1" smtClean="0"/>
              <a:t>facebook</a:t>
            </a:r>
            <a:r>
              <a:rPr lang="cs-CZ" dirty="0" smtClean="0"/>
              <a:t>  </a:t>
            </a:r>
            <a:r>
              <a:rPr lang="cs-CZ" dirty="0" err="1" smtClean="0"/>
              <a:t>varchar</a:t>
            </a:r>
            <a:r>
              <a:rPr lang="cs-CZ" dirty="0" smtClean="0"/>
              <a:t>(1)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instagram</a:t>
            </a:r>
            <a:r>
              <a:rPr lang="cs-CZ" dirty="0" smtClean="0"/>
              <a:t> jako </a:t>
            </a:r>
            <a:r>
              <a:rPr lang="cs-CZ" dirty="0" err="1" smtClean="0"/>
              <a:t>varchar</a:t>
            </a:r>
            <a:r>
              <a:rPr lang="cs-CZ" dirty="0" smtClean="0"/>
              <a:t>(1)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other</a:t>
            </a:r>
            <a:r>
              <a:rPr lang="cs-CZ" dirty="0" smtClean="0"/>
              <a:t> </a:t>
            </a:r>
            <a:r>
              <a:rPr lang="cs-CZ" dirty="0" err="1" smtClean="0"/>
              <a:t>varchar</a:t>
            </a:r>
            <a:r>
              <a:rPr lang="cs-CZ" dirty="0" smtClean="0"/>
              <a:t>(500)</a:t>
            </a:r>
          </a:p>
          <a:p>
            <a:r>
              <a:rPr lang="cs-CZ" dirty="0" smtClean="0"/>
              <a:t>Doplňte hodnoty sloupců u svého řádku </a:t>
            </a:r>
            <a:r>
              <a:rPr lang="en-US" dirty="0" smtClean="0"/>
              <a:t>/ fill in columns for your row (</a:t>
            </a:r>
            <a:r>
              <a:rPr lang="en-US" dirty="0" err="1" smtClean="0"/>
              <a:t>uco</a:t>
            </a:r>
            <a:r>
              <a:rPr lang="en-US" dirty="0" smtClean="0"/>
              <a:t>)</a:t>
            </a:r>
            <a:endParaRPr lang="cs-CZ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výpočet věku k dnešnímu dni (dle data narozeni)</a:t>
            </a:r>
            <a:r>
              <a:rPr lang="en-US" dirty="0" smtClean="0"/>
              <a:t> / age from column birthdate</a:t>
            </a:r>
            <a:endParaRPr lang="cs-CZ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Používání sociálních sítí</a:t>
            </a:r>
            <a:r>
              <a:rPr lang="en-US" dirty="0" smtClean="0"/>
              <a:t> / using social network</a:t>
            </a:r>
            <a:r>
              <a:rPr lang="cs-CZ" dirty="0" smtClean="0"/>
              <a:t> (</a:t>
            </a:r>
            <a:r>
              <a:rPr lang="en-US" dirty="0" smtClean="0"/>
              <a:t>Y</a:t>
            </a:r>
            <a:r>
              <a:rPr lang="cs-CZ" dirty="0" smtClean="0"/>
              <a:t>/N)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Jiné aplikace jako text</a:t>
            </a:r>
            <a:r>
              <a:rPr lang="en-US" dirty="0" smtClean="0"/>
              <a:t> / other apps as text</a:t>
            </a:r>
          </a:p>
          <a:p>
            <a:pPr lvl="1"/>
            <a:endParaRPr lang="en-US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533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 6</a:t>
            </a:r>
            <a:r>
              <a:rPr lang="en-US" dirty="0" smtClean="0"/>
              <a:t> / task 6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539552" y="1154131"/>
            <a:ext cx="6912768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dirty="0" smtClean="0"/>
          </a:p>
          <a:p>
            <a:r>
              <a:rPr lang="cs-CZ" dirty="0"/>
              <a:t>Přidejte do tabulky student </a:t>
            </a:r>
            <a:r>
              <a:rPr lang="cs-CZ" dirty="0" smtClean="0"/>
              <a:t>sloupec</a:t>
            </a:r>
            <a:r>
              <a:rPr lang="en-US" dirty="0" smtClean="0"/>
              <a:t> / add </a:t>
            </a:r>
            <a:r>
              <a:rPr lang="en-US" dirty="0" err="1" smtClean="0"/>
              <a:t>colums</a:t>
            </a:r>
            <a:r>
              <a:rPr lang="en-US" dirty="0" smtClean="0"/>
              <a:t> to the table student</a:t>
            </a:r>
            <a:endParaRPr lang="cs-CZ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Fakulta</a:t>
            </a:r>
            <a:r>
              <a:rPr lang="en-US" dirty="0" smtClean="0"/>
              <a:t> </a:t>
            </a:r>
            <a:r>
              <a:rPr lang="cs-CZ" dirty="0" smtClean="0"/>
              <a:t>jako </a:t>
            </a:r>
            <a:r>
              <a:rPr lang="en-US" dirty="0" smtClean="0"/>
              <a:t>varchar</a:t>
            </a:r>
            <a:r>
              <a:rPr lang="cs-CZ" dirty="0" smtClean="0"/>
              <a:t>(</a:t>
            </a:r>
            <a:r>
              <a:rPr lang="en-US" dirty="0"/>
              <a:t>3</a:t>
            </a:r>
            <a:r>
              <a:rPr lang="cs-CZ" dirty="0" smtClean="0"/>
              <a:t>)</a:t>
            </a:r>
            <a:endParaRPr lang="cs-CZ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Stupen</a:t>
            </a:r>
            <a:r>
              <a:rPr lang="cs-CZ" dirty="0" smtClean="0"/>
              <a:t> </a:t>
            </a:r>
            <a:r>
              <a:rPr lang="cs-CZ" dirty="0"/>
              <a:t>jako </a:t>
            </a:r>
            <a:r>
              <a:rPr lang="cs-CZ" dirty="0" err="1"/>
              <a:t>varchar</a:t>
            </a:r>
            <a:r>
              <a:rPr lang="cs-CZ" dirty="0"/>
              <a:t>(1)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Obor</a:t>
            </a:r>
            <a:r>
              <a:rPr lang="cs-CZ" dirty="0" smtClean="0"/>
              <a:t> jako </a:t>
            </a:r>
            <a:r>
              <a:rPr lang="cs-CZ" dirty="0" err="1" smtClean="0"/>
              <a:t>varchar</a:t>
            </a:r>
            <a:r>
              <a:rPr lang="cs-CZ" dirty="0" smtClean="0"/>
              <a:t>(1</a:t>
            </a:r>
            <a:r>
              <a:rPr lang="en-US" dirty="0" smtClean="0"/>
              <a:t>0</a:t>
            </a:r>
            <a:r>
              <a:rPr lang="cs-CZ" dirty="0" smtClean="0"/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Semestr</a:t>
            </a:r>
            <a:r>
              <a:rPr lang="cs-CZ" dirty="0" smtClean="0"/>
              <a:t> jako </a:t>
            </a:r>
            <a:r>
              <a:rPr lang="en-US" dirty="0" smtClean="0"/>
              <a:t>numeric</a:t>
            </a:r>
            <a:r>
              <a:rPr lang="cs-CZ" dirty="0" smtClean="0"/>
              <a:t>(</a:t>
            </a:r>
            <a:r>
              <a:rPr lang="en-US" dirty="0" smtClean="0"/>
              <a:t>1</a:t>
            </a:r>
            <a:r>
              <a:rPr lang="cs-CZ" dirty="0" smtClean="0"/>
              <a:t>)</a:t>
            </a: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Rocnik</a:t>
            </a:r>
            <a:r>
              <a:rPr lang="en-US" dirty="0" smtClean="0"/>
              <a:t> </a:t>
            </a:r>
            <a:r>
              <a:rPr lang="en-US" dirty="0" err="1" smtClean="0"/>
              <a:t>jako</a:t>
            </a:r>
            <a:r>
              <a:rPr lang="en-US" dirty="0" smtClean="0"/>
              <a:t> numeric(1)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Pocet_semestru</a:t>
            </a:r>
            <a:r>
              <a:rPr lang="en-US" dirty="0" smtClean="0"/>
              <a:t> </a:t>
            </a:r>
            <a:r>
              <a:rPr lang="en-US" dirty="0" err="1" smtClean="0"/>
              <a:t>jako</a:t>
            </a:r>
            <a:r>
              <a:rPr lang="en-US" dirty="0" smtClean="0"/>
              <a:t> numeric(2)</a:t>
            </a:r>
            <a:endParaRPr lang="cs-CZ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err="1" smtClean="0"/>
              <a:t>Rocnik_celkem</a:t>
            </a:r>
            <a:r>
              <a:rPr lang="cs-CZ" dirty="0" smtClean="0"/>
              <a:t> jako </a:t>
            </a:r>
            <a:r>
              <a:rPr lang="cs-CZ" dirty="0" err="1" smtClean="0"/>
              <a:t>numeric</a:t>
            </a:r>
            <a:r>
              <a:rPr lang="cs-CZ" dirty="0" smtClean="0"/>
              <a:t>(2)</a:t>
            </a:r>
            <a:endParaRPr lang="en-US" dirty="0" smtClean="0"/>
          </a:p>
          <a:p>
            <a:pPr lvl="1"/>
            <a:endParaRPr lang="cs-CZ" dirty="0"/>
          </a:p>
          <a:p>
            <a:r>
              <a:rPr lang="en-US" dirty="0" err="1" smtClean="0"/>
              <a:t>Napl</a:t>
            </a:r>
            <a:r>
              <a:rPr lang="cs-CZ" dirty="0" err="1" smtClean="0"/>
              <a:t>ňte</a:t>
            </a:r>
            <a:r>
              <a:rPr lang="cs-CZ" dirty="0" smtClean="0"/>
              <a:t> sloupce rozdělením sloupce </a:t>
            </a:r>
            <a:r>
              <a:rPr lang="cs-CZ" b="1" dirty="0" smtClean="0"/>
              <a:t>st</a:t>
            </a:r>
            <a:r>
              <a:rPr lang="en-US" b="1" dirty="0" err="1" smtClean="0"/>
              <a:t>udies</a:t>
            </a:r>
            <a:r>
              <a:rPr lang="en-US" b="1" dirty="0" smtClean="0"/>
              <a:t> / </a:t>
            </a:r>
            <a:r>
              <a:rPr lang="en-US" dirty="0" smtClean="0"/>
              <a:t>split value in the column studies to the new columns</a:t>
            </a:r>
            <a:endParaRPr lang="cs-CZ" dirty="0" smtClean="0"/>
          </a:p>
          <a:p>
            <a:endParaRPr lang="cs-CZ" dirty="0"/>
          </a:p>
          <a:p>
            <a:r>
              <a:rPr lang="cs-CZ" b="1" dirty="0" smtClean="0"/>
              <a:t>Pomocí sloupců Stupeň, </a:t>
            </a:r>
            <a:r>
              <a:rPr lang="cs-CZ" b="1" dirty="0" err="1" smtClean="0"/>
              <a:t>Rocnik</a:t>
            </a:r>
            <a:r>
              <a:rPr lang="cs-CZ" b="1" dirty="0" smtClean="0"/>
              <a:t>, Semestr </a:t>
            </a:r>
          </a:p>
          <a:p>
            <a:r>
              <a:rPr lang="cs-CZ" dirty="0" smtClean="0"/>
              <a:t>Sloupec </a:t>
            </a:r>
            <a:r>
              <a:rPr lang="cs-CZ" dirty="0" err="1" smtClean="0"/>
              <a:t>pocet_semestru</a:t>
            </a:r>
            <a:r>
              <a:rPr lang="cs-CZ" dirty="0" smtClean="0"/>
              <a:t> nastavte jako celkový dosud absolvovaný počet semestrů (6 semestrů za bakalářské studium)</a:t>
            </a:r>
          </a:p>
          <a:p>
            <a:r>
              <a:rPr lang="cs-CZ" dirty="0" smtClean="0"/>
              <a:t>Sloupec </a:t>
            </a:r>
            <a:r>
              <a:rPr lang="cs-CZ" dirty="0" err="1" smtClean="0"/>
              <a:t>rocnik_celkem</a:t>
            </a:r>
            <a:r>
              <a:rPr lang="cs-CZ" dirty="0" smtClean="0"/>
              <a:t> nastavte </a:t>
            </a:r>
            <a:r>
              <a:rPr lang="cs-CZ" dirty="0"/>
              <a:t>jako celkový </a:t>
            </a:r>
            <a:r>
              <a:rPr lang="cs-CZ" dirty="0" smtClean="0"/>
              <a:t>aktuální ročník (3 roky </a:t>
            </a:r>
            <a:r>
              <a:rPr lang="cs-CZ" dirty="0"/>
              <a:t>za bakalářské studium)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107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 7</a:t>
            </a:r>
            <a:r>
              <a:rPr lang="en-US" dirty="0" smtClean="0"/>
              <a:t> / task 7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827584" y="1268760"/>
            <a:ext cx="8497839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Sloupec příjmení převeďte na velká písmena</a:t>
            </a:r>
            <a:r>
              <a:rPr lang="en-US" dirty="0" smtClean="0"/>
              <a:t> / convert </a:t>
            </a:r>
            <a:r>
              <a:rPr lang="en-US" dirty="0" err="1" smtClean="0"/>
              <a:t>lastname</a:t>
            </a:r>
            <a:r>
              <a:rPr lang="en-US" dirty="0" smtClean="0"/>
              <a:t> to uppercase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Smažte řádky s lichým/sudým ročníkem</a:t>
            </a:r>
            <a:r>
              <a:rPr lang="en-US" dirty="0" smtClean="0"/>
              <a:t> / delete row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Odháčkujte sloupec </a:t>
            </a:r>
            <a:r>
              <a:rPr lang="cs-CZ" dirty="0" err="1" smtClean="0"/>
              <a:t>jmeno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 smtClean="0"/>
              <a:t>Zkraťe</a:t>
            </a:r>
            <a:r>
              <a:rPr lang="cs-CZ" dirty="0" smtClean="0"/>
              <a:t> jméno na 1. znak a tečku</a:t>
            </a:r>
            <a:r>
              <a:rPr lang="en-US" dirty="0" smtClean="0"/>
              <a:t> / extract first letter from </a:t>
            </a:r>
            <a:r>
              <a:rPr lang="en-US" dirty="0" err="1" smtClean="0"/>
              <a:t>firstname</a:t>
            </a:r>
            <a:r>
              <a:rPr lang="en-US" dirty="0" smtClean="0"/>
              <a:t> and add dot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Kolik</a:t>
            </a:r>
            <a:r>
              <a:rPr lang="cs-CZ" dirty="0" err="1" smtClean="0"/>
              <a:t>átého</a:t>
            </a:r>
            <a:r>
              <a:rPr lang="cs-CZ" dirty="0" smtClean="0"/>
              <a:t> bude za 7 let 7 měsíců a 7 dní</a:t>
            </a:r>
            <a:r>
              <a:rPr lang="en-US" dirty="0" smtClean="0"/>
              <a:t> /</a:t>
            </a:r>
            <a:br>
              <a:rPr lang="en-US" dirty="0" smtClean="0"/>
            </a:br>
            <a:r>
              <a:rPr lang="en-US" dirty="0" smtClean="0"/>
              <a:t> what date will be after 7 years 7 months and 7 days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Ov</a:t>
            </a:r>
            <a:r>
              <a:rPr lang="cs-CZ" dirty="0" err="1" smtClean="0"/>
              <a:t>ěřte</a:t>
            </a:r>
            <a:r>
              <a:rPr lang="cs-CZ" dirty="0" smtClean="0"/>
              <a:t>, zda ženy mají v příjmení „</a:t>
            </a:r>
            <a:r>
              <a:rPr lang="cs-CZ" dirty="0" err="1" smtClean="0"/>
              <a:t>ová</a:t>
            </a:r>
            <a:r>
              <a:rPr lang="cs-CZ" dirty="0" smtClean="0"/>
              <a:t>“</a:t>
            </a:r>
            <a:r>
              <a:rPr lang="en-US" dirty="0" smtClean="0"/>
              <a:t> / compare the end of </a:t>
            </a:r>
            <a:r>
              <a:rPr lang="en-US" dirty="0" err="1" smtClean="0"/>
              <a:t>lastname</a:t>
            </a:r>
            <a:r>
              <a:rPr lang="en-US" dirty="0" smtClean="0"/>
              <a:t> with sex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Vymažte řádky ze </a:t>
            </a:r>
            <a:r>
              <a:rPr lang="cs-CZ" b="1" dirty="0" smtClean="0"/>
              <a:t>své</a:t>
            </a:r>
            <a:r>
              <a:rPr lang="cs-CZ" dirty="0" smtClean="0"/>
              <a:t> tabulky</a:t>
            </a:r>
            <a:r>
              <a:rPr lang="en-US" dirty="0" smtClean="0"/>
              <a:t> / delete all rows from your table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Zrušte </a:t>
            </a:r>
            <a:r>
              <a:rPr lang="cs-CZ" b="1" dirty="0" smtClean="0"/>
              <a:t>svoji</a:t>
            </a:r>
            <a:r>
              <a:rPr lang="cs-CZ" dirty="0" smtClean="0"/>
              <a:t> tabulku</a:t>
            </a:r>
            <a:r>
              <a:rPr lang="en-US" dirty="0" smtClean="0"/>
              <a:t> / remove your table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140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Domácí úkol</a:t>
            </a:r>
            <a:r>
              <a:rPr lang="en-US" dirty="0" smtClean="0"/>
              <a:t> / homework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827584" y="980728"/>
            <a:ext cx="6756978" cy="38318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Prostudujte</a:t>
            </a:r>
            <a:r>
              <a:rPr lang="en-US" dirty="0" smtClean="0"/>
              <a:t>/read</a:t>
            </a:r>
            <a:r>
              <a:rPr lang="cs-CZ" dirty="0" smtClean="0"/>
              <a:t>:</a:t>
            </a:r>
          </a:p>
          <a:p>
            <a:r>
              <a:rPr lang="cs-CZ" dirty="0" smtClean="0">
                <a:hlinkClick r:id="rId2"/>
              </a:rPr>
              <a:t>http://www.postgresql.org/docs/</a:t>
            </a:r>
            <a:r>
              <a:rPr lang="en-US" dirty="0" smtClean="0">
                <a:hlinkClick r:id="rId2"/>
              </a:rPr>
              <a:t>13</a:t>
            </a:r>
            <a:r>
              <a:rPr lang="cs-CZ" dirty="0" smtClean="0">
                <a:hlinkClick r:id="rId2"/>
              </a:rPr>
              <a:t>/static/functions.html</a:t>
            </a:r>
            <a:endParaRPr lang="cs-CZ" dirty="0" smtClean="0"/>
          </a:p>
          <a:p>
            <a:r>
              <a:rPr lang="cs-CZ" dirty="0" smtClean="0"/>
              <a:t>9.1, 9.2, 9.3, 9.4, 9.8, 9.9</a:t>
            </a:r>
          </a:p>
          <a:p>
            <a:endParaRPr lang="cs-CZ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use function </a:t>
            </a:r>
            <a:r>
              <a:rPr lang="cs-CZ" dirty="0" smtClean="0"/>
              <a:t>REPLACE </a:t>
            </a:r>
            <a:r>
              <a:rPr lang="en-US" dirty="0" smtClean="0"/>
              <a:t>to remove/replace numbers from text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‘</a:t>
            </a:r>
            <a:r>
              <a:rPr lang="en-US" dirty="0"/>
              <a:t>H</a:t>
            </a:r>
            <a:r>
              <a:rPr lang="en-US" dirty="0" smtClean="0"/>
              <a:t>arry P</a:t>
            </a:r>
            <a:r>
              <a:rPr lang="en-US" dirty="0" smtClean="0">
                <a:solidFill>
                  <a:srgbClr val="FF0000"/>
                </a:solidFill>
              </a:rPr>
              <a:t>0</a:t>
            </a:r>
            <a:r>
              <a:rPr lang="en-US" dirty="0" smtClean="0"/>
              <a:t>tter goes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dirty="0" smtClean="0"/>
              <a:t> Brno</a:t>
            </a:r>
            <a:r>
              <a:rPr lang="en-US" dirty="0" smtClean="0">
                <a:solidFill>
                  <a:srgbClr val="FF0000"/>
                </a:solidFill>
              </a:rPr>
              <a:t>’</a:t>
            </a:r>
            <a:endParaRPr lang="cs-CZ" dirty="0" smtClean="0">
              <a:solidFill>
                <a:srgbClr val="FF0000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c</a:t>
            </a:r>
            <a:r>
              <a:rPr lang="cs-CZ" dirty="0" err="1" smtClean="0"/>
              <a:t>onvert</a:t>
            </a:r>
            <a:r>
              <a:rPr lang="cs-CZ" dirty="0" smtClean="0"/>
              <a:t> to a </a:t>
            </a:r>
            <a:r>
              <a:rPr lang="cs-CZ" dirty="0" err="1" smtClean="0"/>
              <a:t>date</a:t>
            </a:r>
            <a:r>
              <a:rPr lang="cs-CZ" dirty="0" smtClean="0"/>
              <a:t> </a:t>
            </a:r>
            <a:r>
              <a:rPr lang="en-US" dirty="0" smtClean="0"/>
              <a:t>‘26092018’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smtClean="0"/>
              <a:t>(use TO_DATE)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Extract first 3 letters from text ‘452Kampus’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Datov</a:t>
            </a:r>
            <a:r>
              <a:rPr lang="cs-CZ" dirty="0" smtClean="0"/>
              <a:t>é typy/</a:t>
            </a:r>
            <a:r>
              <a:rPr lang="cs-CZ" dirty="0" err="1" smtClean="0"/>
              <a:t>datatypes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635249" y="2276872"/>
            <a:ext cx="65344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https://</a:t>
            </a:r>
            <a:r>
              <a:rPr lang="cs-CZ" dirty="0" smtClean="0"/>
              <a:t>www.postgresql.org/docs/10.5/static/datatype.html</a:t>
            </a:r>
            <a:endParaRPr lang="cs-CZ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807138"/>
              </p:ext>
            </p:extLst>
          </p:nvPr>
        </p:nvGraphicFramePr>
        <p:xfrm>
          <a:off x="1547664" y="3117509"/>
          <a:ext cx="648072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cs-CZ" dirty="0" smtClean="0"/>
                        <a:t>Skupina / Group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Name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of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datatype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Číslo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numeric</a:t>
                      </a:r>
                      <a:r>
                        <a:rPr lang="cs-CZ" dirty="0" smtClean="0"/>
                        <a:t>(</a:t>
                      </a:r>
                      <a:r>
                        <a:rPr lang="cs-CZ" dirty="0" err="1" smtClean="0"/>
                        <a:t>x,y</a:t>
                      </a:r>
                      <a:r>
                        <a:rPr lang="cs-CZ" dirty="0" smtClean="0"/>
                        <a:t>)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Text (omezený)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varchar</a:t>
                      </a:r>
                      <a:r>
                        <a:rPr lang="cs-CZ" dirty="0" smtClean="0"/>
                        <a:t>(x)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Text neomezený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text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Datum /</a:t>
                      </a:r>
                      <a:r>
                        <a:rPr lang="cs-CZ" dirty="0" err="1" smtClean="0"/>
                        <a:t>date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date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Datum +</a:t>
                      </a:r>
                      <a:r>
                        <a:rPr lang="cs-CZ" baseline="0" dirty="0" smtClean="0"/>
                        <a:t> čas / </a:t>
                      </a:r>
                      <a:r>
                        <a:rPr lang="cs-CZ" baseline="0" dirty="0" err="1" smtClean="0"/>
                        <a:t>date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with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time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timestamp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Časový interval/</a:t>
                      </a:r>
                      <a:r>
                        <a:rPr lang="cs-CZ" dirty="0" err="1" smtClean="0"/>
                        <a:t>time</a:t>
                      </a:r>
                      <a:r>
                        <a:rPr lang="cs-CZ" dirty="0" smtClean="0"/>
                        <a:t> interval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interval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1634315" y="1436235"/>
            <a:ext cx="5745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Obsah</a:t>
            </a:r>
            <a:r>
              <a:rPr lang="en-US" dirty="0" smtClean="0"/>
              <a:t> </a:t>
            </a:r>
            <a:r>
              <a:rPr lang="cs-CZ" dirty="0" err="1"/>
              <a:t>s</a:t>
            </a:r>
            <a:r>
              <a:rPr lang="en-US" dirty="0" err="1" smtClean="0"/>
              <a:t>loupc</a:t>
            </a:r>
            <a:r>
              <a:rPr lang="cs-CZ" dirty="0"/>
              <a:t>ů</a:t>
            </a:r>
            <a:r>
              <a:rPr lang="en-US" dirty="0" smtClean="0"/>
              <a:t> </a:t>
            </a:r>
            <a:r>
              <a:rPr lang="en-US" dirty="0" err="1" smtClean="0"/>
              <a:t>tabulky</a:t>
            </a:r>
            <a:r>
              <a:rPr lang="cs-CZ" dirty="0" smtClean="0"/>
              <a:t> určuje přiřazený tzv. datový typ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200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CREATE TABLE/DROP TABLE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5B6619-0550-4DE8-8611-068037C95C6B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sp>
        <p:nvSpPr>
          <p:cNvPr id="24581" name="TextovéPole 4"/>
          <p:cNvSpPr txBox="1">
            <a:spLocks noChangeArrowheads="1"/>
          </p:cNvSpPr>
          <p:nvPr/>
        </p:nvSpPr>
        <p:spPr bwMode="auto">
          <a:xfrm>
            <a:off x="4832026" y="1173049"/>
            <a:ext cx="3745449" cy="2308324"/>
          </a:xfrm>
          <a:prstGeom prst="rect">
            <a:avLst/>
          </a:prstGeom>
          <a:solidFill>
            <a:schemeClr val="accent4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/>
              <a:t>ORACLE</a:t>
            </a:r>
            <a:endParaRPr lang="cs-CZ" dirty="0"/>
          </a:p>
          <a:p>
            <a:pPr lvl="1"/>
            <a:endParaRPr lang="cs-CZ" dirty="0"/>
          </a:p>
          <a:p>
            <a:r>
              <a:rPr lang="cs-CZ" dirty="0"/>
              <a:t>CREATE TABLE </a:t>
            </a:r>
            <a:r>
              <a:rPr lang="cs-CZ" dirty="0" err="1"/>
              <a:t>jmeno</a:t>
            </a:r>
            <a:r>
              <a:rPr lang="cs-CZ" dirty="0"/>
              <a:t> </a:t>
            </a:r>
          </a:p>
          <a:p>
            <a:r>
              <a:rPr lang="cs-CZ" dirty="0"/>
              <a:t>(</a:t>
            </a:r>
          </a:p>
          <a:p>
            <a:r>
              <a:rPr lang="en-US" dirty="0" smtClean="0"/>
              <a:t>   text</a:t>
            </a:r>
            <a:r>
              <a:rPr lang="cs-CZ" dirty="0" smtClean="0"/>
              <a:t>     </a:t>
            </a:r>
            <a:r>
              <a:rPr lang="en-US" dirty="0" smtClean="0"/>
              <a:t>	          </a:t>
            </a:r>
            <a:r>
              <a:rPr lang="cs-CZ" dirty="0" smtClean="0"/>
              <a:t>VARCHAR</a:t>
            </a:r>
            <a:r>
              <a:rPr lang="cs-CZ" b="1" dirty="0" smtClean="0"/>
              <a:t>2</a:t>
            </a:r>
            <a:r>
              <a:rPr lang="cs-CZ" dirty="0" smtClean="0"/>
              <a:t>(20</a:t>
            </a:r>
            <a:r>
              <a:rPr lang="en-US" dirty="0" smtClean="0"/>
              <a:t>0</a:t>
            </a:r>
            <a:r>
              <a:rPr lang="cs-CZ" dirty="0" smtClean="0"/>
              <a:t>),</a:t>
            </a:r>
            <a:endParaRPr lang="cs-CZ" dirty="0"/>
          </a:p>
          <a:p>
            <a:r>
              <a:rPr lang="en-US" dirty="0" smtClean="0"/>
              <a:t>   </a:t>
            </a:r>
            <a:r>
              <a:rPr lang="en-US" dirty="0" err="1" smtClean="0"/>
              <a:t>cislo</a:t>
            </a:r>
            <a:r>
              <a:rPr lang="cs-CZ" dirty="0"/>
              <a:t>	</a:t>
            </a:r>
            <a:r>
              <a:rPr lang="en-US" dirty="0" smtClean="0"/>
              <a:t>   </a:t>
            </a:r>
            <a:r>
              <a:rPr lang="cs-CZ" dirty="0" smtClean="0"/>
              <a:t>       </a:t>
            </a:r>
            <a:r>
              <a:rPr lang="cs-CZ" b="1" dirty="0" smtClean="0"/>
              <a:t>NUMBER</a:t>
            </a:r>
            <a:r>
              <a:rPr lang="cs-CZ" dirty="0" smtClean="0"/>
              <a:t>(9,1</a:t>
            </a:r>
            <a:r>
              <a:rPr lang="cs-CZ" dirty="0"/>
              <a:t>),</a:t>
            </a:r>
          </a:p>
          <a:p>
            <a:r>
              <a:rPr lang="en-US" dirty="0" smtClean="0"/>
              <a:t>   datum</a:t>
            </a:r>
            <a:r>
              <a:rPr lang="en-US" dirty="0"/>
              <a:t> </a:t>
            </a:r>
            <a:r>
              <a:rPr lang="en-US" dirty="0" smtClean="0"/>
              <a:t>	          </a:t>
            </a:r>
            <a:r>
              <a:rPr lang="cs-CZ" b="1" dirty="0" smtClean="0"/>
              <a:t>DATE</a:t>
            </a:r>
            <a:endParaRPr lang="cs-CZ" b="1" dirty="0"/>
          </a:p>
          <a:p>
            <a:r>
              <a:rPr lang="cs-CZ" dirty="0"/>
              <a:t>);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323528" y="1178359"/>
            <a:ext cx="4176464" cy="2308324"/>
          </a:xfrm>
          <a:prstGeom prst="rect">
            <a:avLst/>
          </a:prstGeom>
          <a:solidFill>
            <a:srgbClr val="EFDEA9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/>
              <a:t>PostgreSQL</a:t>
            </a:r>
            <a:endParaRPr lang="en-US" dirty="0" smtClean="0"/>
          </a:p>
          <a:p>
            <a:endParaRPr lang="en-US" dirty="0" smtClean="0"/>
          </a:p>
          <a:p>
            <a:r>
              <a:rPr lang="cs-CZ" dirty="0" smtClean="0"/>
              <a:t>C</a:t>
            </a:r>
            <a:r>
              <a:rPr lang="en-US" dirty="0" smtClean="0"/>
              <a:t>REATE</a:t>
            </a:r>
            <a:r>
              <a:rPr lang="cs-CZ" dirty="0" smtClean="0"/>
              <a:t> T</a:t>
            </a:r>
            <a:r>
              <a:rPr lang="en-US" dirty="0" smtClean="0"/>
              <a:t>ABLE</a:t>
            </a:r>
            <a:r>
              <a:rPr lang="cs-CZ" dirty="0" smtClean="0"/>
              <a:t> </a:t>
            </a:r>
            <a:r>
              <a:rPr lang="en-US" dirty="0" err="1" smtClean="0"/>
              <a:t>jmeno</a:t>
            </a:r>
            <a:r>
              <a:rPr lang="cs-CZ" dirty="0" smtClean="0"/>
              <a:t>  </a:t>
            </a:r>
            <a:endParaRPr lang="en-US" dirty="0" smtClean="0"/>
          </a:p>
          <a:p>
            <a:r>
              <a:rPr lang="cs-CZ" dirty="0" smtClean="0"/>
              <a:t>(</a:t>
            </a:r>
          </a:p>
          <a:p>
            <a:r>
              <a:rPr lang="cs-CZ" dirty="0" smtClean="0"/>
              <a:t>	</a:t>
            </a:r>
            <a:r>
              <a:rPr lang="en-US" dirty="0" smtClean="0"/>
              <a:t>text</a:t>
            </a:r>
            <a:r>
              <a:rPr lang="cs-CZ" dirty="0" smtClean="0"/>
              <a:t> </a:t>
            </a:r>
            <a:r>
              <a:rPr lang="cs-CZ" dirty="0" err="1" smtClean="0"/>
              <a:t>Varchar</a:t>
            </a:r>
            <a:r>
              <a:rPr lang="cs-CZ" dirty="0" smtClean="0"/>
              <a:t>(200),</a:t>
            </a:r>
          </a:p>
          <a:p>
            <a:r>
              <a:rPr lang="cs-CZ" dirty="0" smtClean="0"/>
              <a:t>	</a:t>
            </a:r>
            <a:r>
              <a:rPr lang="en-US" dirty="0" err="1" smtClean="0"/>
              <a:t>cislo</a:t>
            </a:r>
            <a:r>
              <a:rPr lang="cs-CZ" dirty="0" smtClean="0"/>
              <a:t> </a:t>
            </a:r>
            <a:r>
              <a:rPr lang="cs-CZ" dirty="0" err="1" smtClean="0"/>
              <a:t>Numeric</a:t>
            </a:r>
            <a:r>
              <a:rPr lang="cs-CZ" dirty="0" smtClean="0"/>
              <a:t>(5,2)</a:t>
            </a:r>
            <a:r>
              <a:rPr lang="en-US" dirty="0" smtClean="0"/>
              <a:t>,</a:t>
            </a:r>
          </a:p>
          <a:p>
            <a:r>
              <a:rPr lang="en-US" dirty="0" smtClean="0"/>
              <a:t>	datum Timestamp</a:t>
            </a:r>
            <a:endParaRPr lang="cs-CZ" dirty="0" smtClean="0"/>
          </a:p>
          <a:p>
            <a:r>
              <a:rPr lang="cs-CZ" dirty="0" smtClean="0"/>
              <a:t>);</a:t>
            </a:r>
            <a:endParaRPr lang="en-US" dirty="0" smtClean="0"/>
          </a:p>
        </p:txBody>
      </p:sp>
      <p:sp>
        <p:nvSpPr>
          <p:cNvPr id="2" name="TextovéPole 1"/>
          <p:cNvSpPr txBox="1"/>
          <p:nvPr/>
        </p:nvSpPr>
        <p:spPr>
          <a:xfrm>
            <a:off x="3347864" y="4475715"/>
            <a:ext cx="2612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DROP TABLE tabulka</a:t>
            </a:r>
            <a:r>
              <a:rPr lang="en-US" b="1" dirty="0" smtClean="0"/>
              <a:t>;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 TABLE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611560" y="1628800"/>
            <a:ext cx="6026458" cy="12875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ALTER TABLE </a:t>
            </a:r>
            <a:r>
              <a:rPr lang="en-US" dirty="0" err="1" smtClean="0"/>
              <a:t>tabulka</a:t>
            </a:r>
            <a:r>
              <a:rPr lang="en-US" dirty="0" smtClean="0"/>
              <a:t> ADD </a:t>
            </a:r>
            <a:r>
              <a:rPr lang="en-US" dirty="0" err="1" smtClean="0"/>
              <a:t>sloupec</a:t>
            </a:r>
            <a:r>
              <a:rPr lang="en-US" dirty="0" smtClean="0"/>
              <a:t> </a:t>
            </a:r>
            <a:r>
              <a:rPr lang="en-US" dirty="0" err="1" smtClean="0"/>
              <a:t>typ</a:t>
            </a:r>
            <a:r>
              <a:rPr lang="en-US" dirty="0" smtClean="0"/>
              <a:t>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ALTER TABLE </a:t>
            </a:r>
            <a:r>
              <a:rPr lang="en-US" dirty="0" err="1" smtClean="0"/>
              <a:t>tabulka</a:t>
            </a:r>
            <a:r>
              <a:rPr lang="en-US" dirty="0" smtClean="0"/>
              <a:t> DROP </a:t>
            </a:r>
            <a:r>
              <a:rPr lang="en-US" dirty="0" err="1" smtClean="0"/>
              <a:t>sloupec</a:t>
            </a:r>
            <a:r>
              <a:rPr lang="en-US" dirty="0" smtClean="0"/>
              <a:t>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ALTER TABLE </a:t>
            </a:r>
            <a:r>
              <a:rPr lang="en-US" dirty="0" err="1" smtClean="0"/>
              <a:t>tabulka</a:t>
            </a:r>
            <a:r>
              <a:rPr lang="en-US" dirty="0" smtClean="0"/>
              <a:t> ADD </a:t>
            </a:r>
            <a:r>
              <a:rPr lang="en-US" dirty="0"/>
              <a:t>PRIMARY KEY </a:t>
            </a:r>
            <a:r>
              <a:rPr lang="en-US" dirty="0" smtClean="0"/>
              <a:t>(</a:t>
            </a:r>
            <a:r>
              <a:rPr lang="en-US" dirty="0" err="1" smtClean="0"/>
              <a:t>sloupec</a:t>
            </a:r>
            <a:r>
              <a:rPr lang="en-US" dirty="0" smtClean="0"/>
              <a:t>);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971600" y="3901864"/>
            <a:ext cx="62464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https://</a:t>
            </a:r>
            <a:r>
              <a:rPr lang="cs-CZ" dirty="0" smtClean="0"/>
              <a:t>www.postgresql.org/docs/13/static/ddl.html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954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cs-CZ" dirty="0" smtClean="0"/>
              <a:t>MANIPULATION</a:t>
            </a:r>
            <a:r>
              <a:rPr lang="en-US" dirty="0" smtClean="0"/>
              <a:t> language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400" dirty="0" smtClean="0"/>
              <a:t>D</a:t>
            </a:r>
            <a:r>
              <a:rPr lang="cs-CZ" sz="4400" dirty="0" smtClean="0"/>
              <a:t>M</a:t>
            </a:r>
            <a:r>
              <a:rPr lang="en-US" sz="4400" dirty="0" smtClean="0"/>
              <a:t>L</a:t>
            </a:r>
            <a:endParaRPr lang="cs-CZ" sz="4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E3F50-AC71-4AE3-8E91-5432C55B2B7C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934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</a:t>
            </a:r>
            <a:r>
              <a:rPr lang="cs-CZ" dirty="0" smtClean="0"/>
              <a:t> DATA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2B1792-4BAF-49BB-AB46-1658E399EE30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sp>
        <p:nvSpPr>
          <p:cNvPr id="25605" name="TextovéPole 4"/>
          <p:cNvSpPr txBox="1">
            <a:spLocks noChangeArrowheads="1"/>
          </p:cNvSpPr>
          <p:nvPr/>
        </p:nvSpPr>
        <p:spPr bwMode="auto">
          <a:xfrm>
            <a:off x="971600" y="1340768"/>
            <a:ext cx="7421840" cy="1754326"/>
          </a:xfrm>
          <a:prstGeom prst="rect">
            <a:avLst/>
          </a:prstGeom>
          <a:solidFill>
            <a:schemeClr val="accent4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INSERT INTO </a:t>
            </a:r>
            <a:r>
              <a:rPr lang="en-US" dirty="0" err="1"/>
              <a:t>tabulka</a:t>
            </a:r>
            <a:r>
              <a:rPr lang="en-US" dirty="0"/>
              <a:t> (sloupec1, sloupec2, sloupec3) </a:t>
            </a:r>
          </a:p>
          <a:p>
            <a:r>
              <a:rPr lang="en-US" dirty="0"/>
              <a:t>VALUES (</a:t>
            </a:r>
            <a:r>
              <a:rPr lang="en-US" dirty="0" err="1"/>
              <a:t>cislo</a:t>
            </a:r>
            <a:r>
              <a:rPr lang="en-US" dirty="0"/>
              <a:t>, ‘text’, </a:t>
            </a:r>
            <a:r>
              <a:rPr lang="en-US" dirty="0">
                <a:solidFill>
                  <a:srgbClr val="FF0000"/>
                </a:solidFill>
              </a:rPr>
              <a:t>TO_DATE</a:t>
            </a:r>
            <a:r>
              <a:rPr lang="en-US" dirty="0"/>
              <a:t> (‘datum’, ‘</a:t>
            </a:r>
            <a:r>
              <a:rPr lang="en-US" dirty="0" err="1"/>
              <a:t>dd.mm.yyyy</a:t>
            </a:r>
            <a:r>
              <a:rPr lang="en-US" dirty="0" smtClean="0"/>
              <a:t>’));</a:t>
            </a:r>
            <a:endParaRPr lang="cs-CZ" dirty="0" smtClean="0"/>
          </a:p>
          <a:p>
            <a:endParaRPr lang="cs-CZ" dirty="0" smtClean="0"/>
          </a:p>
          <a:p>
            <a:r>
              <a:rPr lang="en-US" dirty="0" smtClean="0"/>
              <a:t>INSERT INTO </a:t>
            </a:r>
            <a:r>
              <a:rPr lang="en-US" dirty="0" err="1" smtClean="0"/>
              <a:t>jmeno</a:t>
            </a:r>
            <a:r>
              <a:rPr lang="en-US" dirty="0" smtClean="0"/>
              <a:t> (CISLO, </a:t>
            </a:r>
            <a:r>
              <a:rPr lang="cs-CZ" dirty="0" smtClean="0"/>
              <a:t>TEXT</a:t>
            </a:r>
            <a:r>
              <a:rPr lang="en-US" dirty="0" smtClean="0"/>
              <a:t>, DATUM)</a:t>
            </a:r>
          </a:p>
          <a:p>
            <a:r>
              <a:rPr lang="en-US" dirty="0" smtClean="0"/>
              <a:t>VALUES (2.3,’</a:t>
            </a:r>
            <a:r>
              <a:rPr lang="cs-CZ" dirty="0" smtClean="0"/>
              <a:t>testovací řetězec</a:t>
            </a:r>
            <a:r>
              <a:rPr lang="en-US" dirty="0" smtClean="0"/>
              <a:t>’, TO_DATE (’05032011’,’d</a:t>
            </a:r>
            <a:r>
              <a:rPr lang="cs-CZ" dirty="0" smtClean="0"/>
              <a:t>d</a:t>
            </a:r>
            <a:r>
              <a:rPr lang="en-US" dirty="0" err="1" smtClean="0"/>
              <a:t>mmyyyy</a:t>
            </a:r>
            <a:r>
              <a:rPr lang="en-US" dirty="0" smtClean="0"/>
              <a:t>’));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25607" name="TextovéPole 6"/>
          <p:cNvSpPr txBox="1">
            <a:spLocks noChangeArrowheads="1"/>
          </p:cNvSpPr>
          <p:nvPr/>
        </p:nvSpPr>
        <p:spPr bwMode="auto">
          <a:xfrm>
            <a:off x="971600" y="3140968"/>
            <a:ext cx="7632848" cy="2308324"/>
          </a:xfrm>
          <a:prstGeom prst="rect">
            <a:avLst/>
          </a:prstGeom>
          <a:solidFill>
            <a:schemeClr val="accent4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INSERT INTO </a:t>
            </a:r>
            <a:r>
              <a:rPr lang="en-US" dirty="0" err="1"/>
              <a:t>tabulka</a:t>
            </a:r>
            <a:r>
              <a:rPr lang="en-US" dirty="0"/>
              <a:t> (sloupec1, sloupec2, sloupec3) </a:t>
            </a:r>
          </a:p>
          <a:p>
            <a:r>
              <a:rPr lang="en-US" dirty="0"/>
              <a:t>SELECT sloupec1,sloupec2, sloupec3 FROM </a:t>
            </a:r>
            <a:r>
              <a:rPr lang="en-US" dirty="0" smtClean="0"/>
              <a:t>tabulka2</a:t>
            </a:r>
            <a:r>
              <a:rPr lang="cs-CZ" dirty="0" smtClean="0"/>
              <a:t>;</a:t>
            </a:r>
          </a:p>
          <a:p>
            <a:endParaRPr lang="cs-CZ" dirty="0" smtClean="0"/>
          </a:p>
          <a:p>
            <a:r>
              <a:rPr lang="en-US" dirty="0" smtClean="0"/>
              <a:t>INSERT INTO </a:t>
            </a:r>
            <a:r>
              <a:rPr lang="en-US" dirty="0" err="1" smtClean="0"/>
              <a:t>jmeno</a:t>
            </a:r>
            <a:r>
              <a:rPr lang="en-US" dirty="0" smtClean="0"/>
              <a:t> (</a:t>
            </a:r>
            <a:r>
              <a:rPr lang="cs-CZ" dirty="0" err="1" smtClean="0"/>
              <a:t>cislo</a:t>
            </a:r>
            <a:r>
              <a:rPr lang="en-US" dirty="0" smtClean="0"/>
              <a:t>, </a:t>
            </a:r>
            <a:r>
              <a:rPr lang="cs-CZ" dirty="0" smtClean="0"/>
              <a:t>text</a:t>
            </a:r>
            <a:r>
              <a:rPr lang="en-US" dirty="0" smtClean="0"/>
              <a:t>) </a:t>
            </a:r>
          </a:p>
          <a:p>
            <a:r>
              <a:rPr lang="en-US" dirty="0" smtClean="0"/>
              <a:t>SELECT </a:t>
            </a:r>
            <a:r>
              <a:rPr lang="en-US" dirty="0" err="1" smtClean="0"/>
              <a:t>uco</a:t>
            </a:r>
            <a:r>
              <a:rPr lang="en-US" dirty="0" smtClean="0"/>
              <a:t>, </a:t>
            </a:r>
            <a:r>
              <a:rPr lang="cs-CZ" dirty="0" err="1" smtClean="0"/>
              <a:t>lastname</a:t>
            </a:r>
            <a:r>
              <a:rPr lang="cs-CZ" dirty="0" smtClean="0"/>
              <a:t> </a:t>
            </a:r>
            <a:r>
              <a:rPr lang="en-US" dirty="0" smtClean="0"/>
              <a:t>FROM student</a:t>
            </a:r>
          </a:p>
          <a:p>
            <a:r>
              <a:rPr lang="en-US" dirty="0" smtClean="0"/>
              <a:t>WHERE </a:t>
            </a:r>
            <a:r>
              <a:rPr lang="cs-CZ" dirty="0" smtClean="0"/>
              <a:t>sex</a:t>
            </a:r>
            <a:r>
              <a:rPr lang="en-US" dirty="0" smtClean="0"/>
              <a:t>= ‘</a:t>
            </a:r>
            <a:r>
              <a:rPr lang="cs-CZ" dirty="0" smtClean="0"/>
              <a:t>muž</a:t>
            </a:r>
            <a:r>
              <a:rPr lang="en-US" dirty="0" smtClean="0"/>
              <a:t>’ </a:t>
            </a:r>
            <a:r>
              <a:rPr lang="cs-CZ" dirty="0" smtClean="0"/>
              <a:t>;</a:t>
            </a:r>
          </a:p>
          <a:p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UPDATE, DELETE</a:t>
            </a:r>
            <a:endParaRPr lang="cs-CZ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3A36FA-C9A6-418D-B853-88F1B012025F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  <p:sp>
        <p:nvSpPr>
          <p:cNvPr id="26629" name="TextovéPole 4"/>
          <p:cNvSpPr txBox="1">
            <a:spLocks noChangeArrowheads="1"/>
          </p:cNvSpPr>
          <p:nvPr/>
        </p:nvSpPr>
        <p:spPr bwMode="auto">
          <a:xfrm>
            <a:off x="712253" y="1590329"/>
            <a:ext cx="7447423" cy="1754326"/>
          </a:xfrm>
          <a:prstGeom prst="rect">
            <a:avLst/>
          </a:prstGeom>
          <a:solidFill>
            <a:schemeClr val="accent4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UPDATE </a:t>
            </a:r>
            <a:r>
              <a:rPr lang="en-US" dirty="0" err="1"/>
              <a:t>tabulka</a:t>
            </a:r>
            <a:r>
              <a:rPr lang="en-US" dirty="0"/>
              <a:t> SET </a:t>
            </a:r>
            <a:r>
              <a:rPr lang="en-US" dirty="0" err="1"/>
              <a:t>sloupec</a:t>
            </a:r>
            <a:r>
              <a:rPr lang="en-US" dirty="0"/>
              <a:t> = </a:t>
            </a:r>
            <a:r>
              <a:rPr lang="en-US" dirty="0" err="1"/>
              <a:t>hodnota</a:t>
            </a:r>
            <a:r>
              <a:rPr lang="en-US" dirty="0" smtClean="0"/>
              <a:t>;</a:t>
            </a:r>
            <a:endParaRPr lang="cs-CZ" dirty="0" smtClean="0"/>
          </a:p>
          <a:p>
            <a:r>
              <a:rPr lang="en-US" dirty="0" smtClean="0"/>
              <a:t>UPDATE </a:t>
            </a:r>
            <a:r>
              <a:rPr lang="en-US" dirty="0" err="1" smtClean="0"/>
              <a:t>jmeno</a:t>
            </a:r>
            <a:r>
              <a:rPr lang="en-US" dirty="0" smtClean="0"/>
              <a:t> SET </a:t>
            </a:r>
            <a:r>
              <a:rPr lang="cs-CZ" dirty="0" err="1" smtClean="0"/>
              <a:t>cislo</a:t>
            </a:r>
            <a:r>
              <a:rPr lang="en-US" dirty="0" smtClean="0"/>
              <a:t> = </a:t>
            </a:r>
            <a:r>
              <a:rPr lang="cs-CZ" dirty="0" err="1" smtClean="0"/>
              <a:t>cislo</a:t>
            </a:r>
            <a:r>
              <a:rPr lang="en-US" dirty="0" smtClean="0"/>
              <a:t>+1;</a:t>
            </a:r>
            <a:endParaRPr lang="cs-CZ" dirty="0" smtClean="0"/>
          </a:p>
          <a:p>
            <a:endParaRPr lang="cs-CZ" dirty="0" smtClean="0"/>
          </a:p>
          <a:p>
            <a:r>
              <a:rPr lang="en-US" dirty="0" smtClean="0"/>
              <a:t>UPDATE </a:t>
            </a:r>
            <a:r>
              <a:rPr lang="en-US" dirty="0" err="1" smtClean="0"/>
              <a:t>tabulka</a:t>
            </a:r>
            <a:r>
              <a:rPr lang="en-US" dirty="0" smtClean="0"/>
              <a:t> SET </a:t>
            </a:r>
            <a:r>
              <a:rPr lang="en-US" dirty="0" err="1" smtClean="0"/>
              <a:t>sloupec</a:t>
            </a:r>
            <a:r>
              <a:rPr lang="en-US" dirty="0" smtClean="0"/>
              <a:t> = </a:t>
            </a:r>
            <a:r>
              <a:rPr lang="en-US" dirty="0" err="1" smtClean="0"/>
              <a:t>hodnota</a:t>
            </a:r>
            <a:r>
              <a:rPr lang="en-US" dirty="0" smtClean="0"/>
              <a:t> WHERE sloupec2 = </a:t>
            </a:r>
            <a:r>
              <a:rPr lang="en-US" dirty="0" err="1" smtClean="0"/>
              <a:t>hodnota</a:t>
            </a:r>
            <a:r>
              <a:rPr lang="en-US" dirty="0" smtClean="0"/>
              <a:t>;</a:t>
            </a:r>
            <a:endParaRPr lang="cs-CZ" dirty="0" smtClean="0"/>
          </a:p>
          <a:p>
            <a:r>
              <a:rPr lang="en-US" dirty="0" smtClean="0"/>
              <a:t>UPDATE </a:t>
            </a:r>
            <a:r>
              <a:rPr lang="en-US" dirty="0" err="1" smtClean="0"/>
              <a:t>jmeno</a:t>
            </a:r>
            <a:r>
              <a:rPr lang="en-US" dirty="0" smtClean="0"/>
              <a:t> SET </a:t>
            </a:r>
            <a:r>
              <a:rPr lang="cs-CZ" dirty="0" smtClean="0"/>
              <a:t>datum</a:t>
            </a:r>
            <a:r>
              <a:rPr lang="en-US" dirty="0" smtClean="0"/>
              <a:t> = SYSDATE WHERE </a:t>
            </a:r>
            <a:r>
              <a:rPr lang="cs-CZ" dirty="0" smtClean="0"/>
              <a:t>text</a:t>
            </a:r>
            <a:r>
              <a:rPr lang="en-US" dirty="0" smtClean="0"/>
              <a:t> </a:t>
            </a:r>
            <a:r>
              <a:rPr lang="cs-CZ" dirty="0" smtClean="0"/>
              <a:t>= </a:t>
            </a:r>
            <a:r>
              <a:rPr lang="en-US" dirty="0" smtClean="0"/>
              <a:t>‘</a:t>
            </a:r>
            <a:r>
              <a:rPr lang="en-US" dirty="0" err="1" smtClean="0"/>
              <a:t>Klime</a:t>
            </a:r>
            <a:r>
              <a:rPr lang="cs-CZ" dirty="0" smtClean="0"/>
              <a:t>š</a:t>
            </a:r>
            <a:r>
              <a:rPr lang="en-US" dirty="0" smtClean="0"/>
              <a:t>’;</a:t>
            </a:r>
            <a:endParaRPr lang="cs-CZ" dirty="0" smtClean="0"/>
          </a:p>
          <a:p>
            <a:endParaRPr lang="cs-CZ" dirty="0" smtClean="0"/>
          </a:p>
        </p:txBody>
      </p:sp>
      <p:sp>
        <p:nvSpPr>
          <p:cNvPr id="26631" name="TextovéPole 6"/>
          <p:cNvSpPr txBox="1">
            <a:spLocks noChangeArrowheads="1"/>
          </p:cNvSpPr>
          <p:nvPr/>
        </p:nvSpPr>
        <p:spPr bwMode="auto">
          <a:xfrm>
            <a:off x="683568" y="3716338"/>
            <a:ext cx="7416824" cy="1477328"/>
          </a:xfrm>
          <a:prstGeom prst="rect">
            <a:avLst/>
          </a:prstGeom>
          <a:solidFill>
            <a:schemeClr val="accent4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DELETE FROM </a:t>
            </a:r>
            <a:r>
              <a:rPr lang="en-US" dirty="0" err="1"/>
              <a:t>tabulka</a:t>
            </a:r>
            <a:r>
              <a:rPr lang="en-US" dirty="0"/>
              <a:t>;</a:t>
            </a:r>
          </a:p>
          <a:p>
            <a:r>
              <a:rPr lang="en-US" dirty="0" smtClean="0"/>
              <a:t>DELETE FROM </a:t>
            </a:r>
            <a:r>
              <a:rPr lang="en-US" dirty="0" err="1" smtClean="0"/>
              <a:t>jmeno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r>
              <a:rPr lang="en-US" dirty="0" smtClean="0"/>
              <a:t>DELETE </a:t>
            </a:r>
            <a:r>
              <a:rPr lang="en-US" dirty="0"/>
              <a:t>FROM </a:t>
            </a:r>
            <a:r>
              <a:rPr lang="en-US" dirty="0" err="1"/>
              <a:t>tabulka</a:t>
            </a:r>
            <a:r>
              <a:rPr lang="en-US" dirty="0"/>
              <a:t> WHERE …;</a:t>
            </a:r>
          </a:p>
          <a:p>
            <a:r>
              <a:rPr lang="en-US" dirty="0" smtClean="0"/>
              <a:t>DELETE </a:t>
            </a:r>
            <a:r>
              <a:rPr lang="en-US" dirty="0"/>
              <a:t>FROM </a:t>
            </a:r>
            <a:r>
              <a:rPr lang="en-US" dirty="0" err="1"/>
              <a:t>jmeno</a:t>
            </a:r>
            <a:r>
              <a:rPr lang="en-US" dirty="0"/>
              <a:t> WHERE </a:t>
            </a:r>
            <a:r>
              <a:rPr lang="en-US" dirty="0" err="1" smtClean="0"/>
              <a:t>cislo</a:t>
            </a:r>
            <a:r>
              <a:rPr lang="en-US" dirty="0" smtClean="0"/>
              <a:t> </a:t>
            </a:r>
            <a:r>
              <a:rPr lang="en-US" dirty="0"/>
              <a:t>&gt; 5;</a:t>
            </a: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683568" y="5565349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https://</a:t>
            </a:r>
            <a:r>
              <a:rPr lang="cs-CZ" dirty="0" smtClean="0"/>
              <a:t>www.postgresql.org/docs/13/static/dml.html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TRANSAKCE</a:t>
            </a:r>
            <a:endParaRPr lang="cs-CZ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17542A-5E1A-4A88-A770-9591E066EFD2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  <p:sp>
        <p:nvSpPr>
          <p:cNvPr id="27653" name="TextovéPole 4"/>
          <p:cNvSpPr txBox="1">
            <a:spLocks noChangeArrowheads="1"/>
          </p:cNvSpPr>
          <p:nvPr/>
        </p:nvSpPr>
        <p:spPr bwMode="auto">
          <a:xfrm>
            <a:off x="684213" y="1412875"/>
            <a:ext cx="827444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TRANSAKCE</a:t>
            </a:r>
            <a:r>
              <a:rPr lang="cs-CZ" dirty="0" smtClean="0"/>
              <a:t>/</a:t>
            </a:r>
            <a:r>
              <a:rPr lang="cs-CZ" dirty="0" err="1" smtClean="0"/>
              <a:t>transaction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cs-CZ" dirty="0" smtClean="0"/>
              <a:t>set </a:t>
            </a:r>
            <a:r>
              <a:rPr lang="en-US" dirty="0" smtClean="0"/>
              <a:t>DML </a:t>
            </a:r>
            <a:r>
              <a:rPr lang="en-US" dirty="0"/>
              <a:t>p</a:t>
            </a:r>
            <a:r>
              <a:rPr lang="cs-CZ" dirty="0" err="1" smtClean="0"/>
              <a:t>říkazů</a:t>
            </a:r>
            <a:r>
              <a:rPr lang="cs-CZ" dirty="0" smtClean="0"/>
              <a:t>/</a:t>
            </a:r>
            <a:r>
              <a:rPr lang="cs-CZ" dirty="0" err="1" smtClean="0"/>
              <a:t>commands</a:t>
            </a:r>
            <a:r>
              <a:rPr lang="cs-CZ" dirty="0" smtClean="0"/>
              <a:t> </a:t>
            </a:r>
            <a:r>
              <a:rPr lang="cs-CZ" dirty="0"/>
              <a:t>– všechny nebo </a:t>
            </a:r>
            <a:r>
              <a:rPr lang="cs-CZ" dirty="0" smtClean="0"/>
              <a:t>žádný</a:t>
            </a:r>
          </a:p>
          <a:p>
            <a:r>
              <a:rPr lang="cs-CZ" dirty="0" smtClean="0"/>
              <a:t>(</a:t>
            </a:r>
            <a:r>
              <a:rPr lang="cs-CZ" dirty="0" err="1" smtClean="0"/>
              <a:t>all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none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27654" name="TextovéPole 5"/>
          <p:cNvSpPr txBox="1">
            <a:spLocks noChangeArrowheads="1"/>
          </p:cNvSpPr>
          <p:nvPr/>
        </p:nvSpPr>
        <p:spPr bwMode="auto">
          <a:xfrm>
            <a:off x="684213" y="2060575"/>
            <a:ext cx="484619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 smtClean="0"/>
              <a:t>Ukončení transakce/ end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transaction</a:t>
            </a:r>
            <a:endParaRPr lang="cs-CZ" dirty="0"/>
          </a:p>
          <a:p>
            <a:r>
              <a:rPr lang="cs-CZ" dirty="0"/>
              <a:t>	</a:t>
            </a:r>
            <a:r>
              <a:rPr lang="cs-CZ" dirty="0" smtClean="0"/>
              <a:t>COMMIT;</a:t>
            </a:r>
            <a:r>
              <a:rPr lang="en-US" dirty="0" smtClean="0"/>
              <a:t> = </a:t>
            </a:r>
            <a:r>
              <a:rPr lang="cs-CZ" dirty="0" smtClean="0"/>
              <a:t>potvrzení </a:t>
            </a:r>
            <a:r>
              <a:rPr lang="cs-CZ" dirty="0"/>
              <a:t>změn </a:t>
            </a:r>
            <a:endParaRPr lang="cs-CZ" dirty="0" smtClean="0"/>
          </a:p>
          <a:p>
            <a:r>
              <a:rPr lang="cs-CZ" dirty="0" err="1" smtClean="0"/>
              <a:t>or</a:t>
            </a:r>
            <a:endParaRPr lang="en-US" dirty="0" smtClean="0"/>
          </a:p>
          <a:p>
            <a:r>
              <a:rPr lang="cs-CZ" dirty="0"/>
              <a:t>	ROLLBACK; </a:t>
            </a:r>
            <a:r>
              <a:rPr lang="en-US" dirty="0" smtClean="0"/>
              <a:t> = </a:t>
            </a:r>
            <a:r>
              <a:rPr lang="cs-CZ" dirty="0" smtClean="0"/>
              <a:t>zrušení/</a:t>
            </a:r>
            <a:r>
              <a:rPr lang="cs-CZ" dirty="0" err="1" smtClean="0"/>
              <a:t>cancel</a:t>
            </a:r>
            <a:r>
              <a:rPr lang="cs-CZ" dirty="0" smtClean="0"/>
              <a:t> </a:t>
            </a:r>
            <a:r>
              <a:rPr lang="cs-CZ" dirty="0"/>
              <a:t>změn</a:t>
            </a:r>
          </a:p>
        </p:txBody>
      </p:sp>
      <p:sp>
        <p:nvSpPr>
          <p:cNvPr id="27655" name="TextovéPole 6"/>
          <p:cNvSpPr txBox="1">
            <a:spLocks noChangeArrowheads="1"/>
          </p:cNvSpPr>
          <p:nvPr/>
        </p:nvSpPr>
        <p:spPr bwMode="auto">
          <a:xfrm>
            <a:off x="644946" y="4698191"/>
            <a:ext cx="80581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Nepotvrzené transakce nevidí ostatní, brání provedení změn jiných uživatelů </a:t>
            </a:r>
          </a:p>
          <a:p>
            <a:r>
              <a:rPr lang="cs-CZ" dirty="0"/>
              <a:t>(zamykání sloupců, řádků, tabulek)</a:t>
            </a:r>
          </a:p>
          <a:p>
            <a:endParaRPr lang="cs-CZ" dirty="0"/>
          </a:p>
          <a:p>
            <a:r>
              <a:rPr lang="cs-CZ" b="1" dirty="0" smtClean="0"/>
              <a:t>		=&gt; Co </a:t>
            </a:r>
            <a:r>
              <a:rPr lang="cs-CZ" b="1" dirty="0"/>
              <a:t>nejkratší transakce!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55424" y="3345672"/>
            <a:ext cx="39805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 </a:t>
            </a:r>
            <a:r>
              <a:rPr lang="cs-CZ" dirty="0" smtClean="0"/>
              <a:t>PGSQL </a:t>
            </a:r>
            <a:r>
              <a:rPr lang="en-US" dirty="0" err="1" smtClean="0"/>
              <a:t>automatick</a:t>
            </a:r>
            <a:r>
              <a:rPr lang="cs-CZ" dirty="0" smtClean="0"/>
              <a:t>ý </a:t>
            </a:r>
            <a:r>
              <a:rPr lang="cs-CZ" dirty="0" err="1" smtClean="0"/>
              <a:t>commit</a:t>
            </a:r>
            <a:r>
              <a:rPr lang="en-US" dirty="0" smtClean="0"/>
              <a:t> !!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Zahájení transakce / start </a:t>
            </a:r>
            <a:r>
              <a:rPr lang="cs-CZ" dirty="0" err="1" smtClean="0"/>
              <a:t>transaction</a:t>
            </a:r>
            <a:endParaRPr lang="cs-CZ" dirty="0" smtClean="0"/>
          </a:p>
          <a:p>
            <a:r>
              <a:rPr lang="cs-CZ" dirty="0" smtClean="0"/>
              <a:t>BEGIN TRANSACTION</a:t>
            </a: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1475656" y="6029469"/>
            <a:ext cx="61765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https://</a:t>
            </a:r>
            <a:r>
              <a:rPr lang="cs-CZ" dirty="0" smtClean="0"/>
              <a:t>www.postgresql.org/docs/13/static/sql-begin.html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iba-colours">
      <a:dk1>
        <a:sysClr val="windowText" lastClr="000000"/>
      </a:dk1>
      <a:lt1>
        <a:sysClr val="window" lastClr="FFFFFF"/>
      </a:lt1>
      <a:dk2>
        <a:srgbClr val="1F497D"/>
      </a:dk2>
      <a:lt2>
        <a:srgbClr val="F0EEE7"/>
      </a:lt2>
      <a:accent1>
        <a:srgbClr val="B36C2D"/>
      </a:accent1>
      <a:accent2>
        <a:srgbClr val="005DA8"/>
      </a:accent2>
      <a:accent3>
        <a:srgbClr val="608DC4"/>
      </a:accent3>
      <a:accent4>
        <a:srgbClr val="B6C4E2"/>
      </a:accent4>
      <a:accent5>
        <a:srgbClr val="CBC4B6"/>
      </a:accent5>
      <a:accent6>
        <a:srgbClr val="87837E"/>
      </a:accent6>
      <a:hlink>
        <a:srgbClr val="B36C2D"/>
      </a:hlink>
      <a:folHlink>
        <a:srgbClr val="608DC4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4195</TotalTime>
  <Words>1770</Words>
  <Application>Microsoft Office PowerPoint</Application>
  <PresentationFormat>Předvádění na obrazovce (4:3)</PresentationFormat>
  <Paragraphs>367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0" baseType="lpstr">
      <vt:lpstr>Arial</vt:lpstr>
      <vt:lpstr>Calibri</vt:lpstr>
      <vt:lpstr>Trebuchet MS</vt:lpstr>
      <vt:lpstr>Wingdings</vt:lpstr>
      <vt:lpstr>Motiv systému Office</vt:lpstr>
      <vt:lpstr>Databázové systémy a SQL</vt:lpstr>
      <vt:lpstr>Data definition language</vt:lpstr>
      <vt:lpstr>Datové typy/datatypes</vt:lpstr>
      <vt:lpstr>CREATE TABLE/DROP TABLE</vt:lpstr>
      <vt:lpstr>ALTER TABLE</vt:lpstr>
      <vt:lpstr>Data MANIPULATION language</vt:lpstr>
      <vt:lpstr>INSERT DATA</vt:lpstr>
      <vt:lpstr>UPDATE, DELETE</vt:lpstr>
      <vt:lpstr>TRANSAKCE</vt:lpstr>
      <vt:lpstr>NULL, prázdná hodnota</vt:lpstr>
      <vt:lpstr>Cvičení 1 / task 1</vt:lpstr>
      <vt:lpstr>Cvičení 2 / task 2</vt:lpstr>
      <vt:lpstr>Funkce a operátory</vt:lpstr>
      <vt:lpstr>Vyzkoušejte si funkce</vt:lpstr>
      <vt:lpstr>Operators and functions for number</vt:lpstr>
      <vt:lpstr>Operators and function for text</vt:lpstr>
      <vt:lpstr>Operators and functions for datetime</vt:lpstr>
      <vt:lpstr>Operators and functions for datetime</vt:lpstr>
      <vt:lpstr>Other operatos and functions</vt:lpstr>
      <vt:lpstr>Cvičení 3 / task 3</vt:lpstr>
      <vt:lpstr>Cvičení 4 / task 4</vt:lpstr>
      <vt:lpstr>Cvičení 5 / task 5</vt:lpstr>
      <vt:lpstr>Cvičení 6 / task 6</vt:lpstr>
      <vt:lpstr>Cvičení 7 / task 7</vt:lpstr>
      <vt:lpstr>Domácí úkol / homework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Disertační práce</dc:title>
  <dc:creator>Daniel Klimeš</dc:creator>
  <cp:lastModifiedBy>Daniel Klimes</cp:lastModifiedBy>
  <cp:revision>382</cp:revision>
  <dcterms:created xsi:type="dcterms:W3CDTF">2011-01-19T10:31:11Z</dcterms:created>
  <dcterms:modified xsi:type="dcterms:W3CDTF">2020-11-04T11:54:20Z</dcterms:modified>
</cp:coreProperties>
</file>