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28" r:id="rId3"/>
    <p:sldId id="302" r:id="rId4"/>
    <p:sldId id="320" r:id="rId5"/>
    <p:sldId id="324" r:id="rId6"/>
    <p:sldId id="321" r:id="rId7"/>
    <p:sldId id="322" r:id="rId8"/>
    <p:sldId id="338" r:id="rId9"/>
    <p:sldId id="329" r:id="rId10"/>
    <p:sldId id="330" r:id="rId11"/>
    <p:sldId id="331" r:id="rId12"/>
    <p:sldId id="332" r:id="rId13"/>
    <p:sldId id="333" r:id="rId14"/>
    <p:sldId id="334" r:id="rId15"/>
    <p:sldId id="340" r:id="rId16"/>
    <p:sldId id="336" r:id="rId17"/>
    <p:sldId id="337" r:id="rId18"/>
    <p:sldId id="341" r:id="rId19"/>
    <p:sldId id="343" r:id="rId20"/>
    <p:sldId id="342" r:id="rId21"/>
  </p:sldIdLst>
  <p:sldSz cx="9144000" cy="6858000" type="screen4x3"/>
  <p:notesSz cx="6797675" cy="987425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E00"/>
    <a:srgbClr val="EFDEA9"/>
    <a:srgbClr val="66737C"/>
    <a:srgbClr val="C4CDD6"/>
    <a:srgbClr val="E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4" autoAdjust="0"/>
  </p:normalViewPr>
  <p:slideViewPr>
    <p:cSldViewPr>
      <p:cViewPr varScale="1">
        <p:scale>
          <a:sx n="76" d="100"/>
          <a:sy n="76" d="100"/>
        </p:scale>
        <p:origin x="100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678" y="-8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B2571B-5ADE-43EE-8B47-0CDCCF0D49D2}" type="datetimeFigureOut">
              <a:rPr lang="cs-CZ"/>
              <a:pPr>
                <a:defRPr/>
              </a:pPr>
              <a:t>31.03.2021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CB1418-604D-4C4E-B0F0-3113C350ED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288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E5335D-1893-43C1-93D2-68D2C280126C}" type="datetimeFigureOut">
              <a:rPr lang="cs-CZ"/>
              <a:pPr>
                <a:defRPr/>
              </a:pPr>
              <a:t>31.03.2021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73AB27-ED66-4BA3-BA4E-15ED4236EB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9099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3716338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3716338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3716338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24606" y="2130425"/>
            <a:ext cx="7133594" cy="1470025"/>
          </a:xfrm>
          <a:noFill/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7128792" cy="206308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D231633-3A61-4F4C-881D-C2ACC9CA29E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875B0-89CA-4852-B03F-8C360300CF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93DBF-71F7-4541-B4AF-64EB5268BB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B40ED-8758-4B4A-8851-93077A01A5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4257675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4257675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4257675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606" y="4406900"/>
            <a:ext cx="7170106" cy="13620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24606" y="2906713"/>
            <a:ext cx="7170106" cy="1242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12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  <a:endParaRPr lang="cs-CZ" dirty="0"/>
          </a:p>
        </p:txBody>
      </p:sp>
      <p:sp>
        <p:nvSpPr>
          <p:cNvPr id="1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1CE73-C858-4DE5-9757-957BDFD575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2F1-77AB-4BEF-BD41-265D3443B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6D135-0E53-4195-8CB1-E6AEADE186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051050" y="65833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</a:t>
            </a:r>
            <a:r>
              <a:rPr lang="en-US" err="1"/>
              <a:t>Datab</a:t>
            </a:r>
            <a:r>
              <a:rPr lang="cs-CZ" err="1"/>
              <a:t>ázové</a:t>
            </a:r>
            <a:r>
              <a:rPr lang="cs-CZ"/>
              <a:t> systémy a SQL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E3F50-AC71-4AE3-8E91-5432C55B2B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76C8E-4CF8-44E8-8915-F5C2197F69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191A2-C4DA-4374-AD8B-C23BABF50F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E0E4-64F3-4DD6-8C2C-5C572FC402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jpe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6"/>
          <p:cNvPicPr>
            <a:picLocks noChangeAspect="1"/>
          </p:cNvPicPr>
          <p:nvPr userDrawn="1"/>
        </p:nvPicPr>
        <p:blipFill>
          <a:blip r:embed="rId13" cstate="print"/>
          <a:srcRect r="12514"/>
          <a:stretch>
            <a:fillRect/>
          </a:stretch>
        </p:blipFill>
        <p:spPr bwMode="auto">
          <a:xfrm>
            <a:off x="0" y="0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Obrázek 13"/>
          <p:cNvPicPr>
            <a:picLocks noChangeAspect="1"/>
          </p:cNvPicPr>
          <p:nvPr userDrawn="1"/>
        </p:nvPicPr>
        <p:blipFill>
          <a:blip r:embed="rId14" cstate="print"/>
          <a:srcRect r="19193"/>
          <a:stretch>
            <a:fillRect/>
          </a:stretch>
        </p:blipFill>
        <p:spPr bwMode="auto">
          <a:xfrm>
            <a:off x="2843213" y="168275"/>
            <a:ext cx="6300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Obrázek 12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793750"/>
            <a:ext cx="9144000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Obrázek 8"/>
          <p:cNvPicPr>
            <a:picLocks noChangeAspect="1"/>
          </p:cNvPicPr>
          <p:nvPr userDrawn="1"/>
        </p:nvPicPr>
        <p:blipFill>
          <a:blip r:embed="rId16" cstate="print"/>
          <a:srcRect r="12482"/>
          <a:stretch>
            <a:fillRect/>
          </a:stretch>
        </p:blipFill>
        <p:spPr bwMode="auto">
          <a:xfrm>
            <a:off x="0" y="6538913"/>
            <a:ext cx="914400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59113" y="192088"/>
            <a:ext cx="59055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10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981075"/>
            <a:ext cx="8229600" cy="514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172450" y="6586538"/>
            <a:ext cx="874713" cy="227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b="1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95F00B-9352-43A6-840D-59431CBA20E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3" name="Obrázek 14"/>
          <p:cNvPicPr>
            <a:picLocks noChangeAspect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95363" y="6586538"/>
            <a:ext cx="47625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Obrázek 15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93675" y="6589713"/>
            <a:ext cx="192088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Obrázek 16"/>
          <p:cNvPicPr>
            <a:picLocks noChangeAspect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95288" y="6586538"/>
            <a:ext cx="182562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Obrázek 17"/>
          <p:cNvPicPr>
            <a:picLocks noChangeAspect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69913" y="6589713"/>
            <a:ext cx="185737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Obrázek 18"/>
          <p:cNvPicPr>
            <a:picLocks noChangeAspect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55650" y="6586538"/>
            <a:ext cx="190500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ovéPole 7"/>
          <p:cNvSpPr txBox="1"/>
          <p:nvPr userDrawn="1"/>
        </p:nvSpPr>
        <p:spPr>
          <a:xfrm>
            <a:off x="1042988" y="6589713"/>
            <a:ext cx="3313112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900" dirty="0">
                <a:solidFill>
                  <a:schemeClr val="accent6"/>
                </a:solidFill>
                <a:latin typeface="+mn-lt"/>
                <a:cs typeface="+mn-cs"/>
              </a:rPr>
              <a:t>Autor, Název akce</a:t>
            </a:r>
          </a:p>
        </p:txBody>
      </p:sp>
      <p:sp>
        <p:nvSpPr>
          <p:cNvPr id="21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427538" y="6597650"/>
            <a:ext cx="787400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219700" y="6597650"/>
            <a:ext cx="2881313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08DC4"/>
        </a:buClr>
        <a:buFont typeface="Wingdings" pitchFamily="2" charset="2"/>
        <a:buChar char="§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1323975" y="2130425"/>
            <a:ext cx="7134225" cy="147002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US" sz="2800" dirty="0" err="1"/>
              <a:t>Datab</a:t>
            </a:r>
            <a:r>
              <a:rPr lang="cs-CZ" sz="2800" dirty="0" err="1"/>
              <a:t>ázové</a:t>
            </a:r>
            <a:r>
              <a:rPr lang="cs-CZ" sz="2800" dirty="0"/>
              <a:t> systémy a SQL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1331913" y="3886200"/>
            <a:ext cx="7127875" cy="2063750"/>
          </a:xfrm>
        </p:spPr>
        <p:txBody>
          <a:bodyPr/>
          <a:lstStyle/>
          <a:p>
            <a:pPr eaLnBrk="1" hangingPunct="1"/>
            <a:r>
              <a:rPr lang="cs-CZ" dirty="0"/>
              <a:t>Lekce </a:t>
            </a:r>
            <a:r>
              <a:rPr lang="en-US" dirty="0"/>
              <a:t>4</a:t>
            </a:r>
            <a:endParaRPr lang="cs-CZ" dirty="0"/>
          </a:p>
          <a:p>
            <a:pPr eaLnBrk="1" hangingPunct="1"/>
            <a:endParaRPr lang="cs-CZ" dirty="0"/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Daniel Klimeš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DDD98C-D439-4B6E-A48C-2D54397373FE}" type="slidenum">
              <a:rPr lang="cs-CZ"/>
              <a:pPr>
                <a:defRPr/>
              </a:pPr>
              <a:t>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SELECT – více tabulek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803656"/>
              </p:ext>
            </p:extLst>
          </p:nvPr>
        </p:nvGraphicFramePr>
        <p:xfrm>
          <a:off x="395536" y="1196752"/>
          <a:ext cx="4032447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Patient</a:t>
                      </a:r>
                      <a:r>
                        <a:rPr lang="cs-CZ" sz="1600" dirty="0"/>
                        <a:t>ID</a:t>
                      </a:r>
                      <a:r>
                        <a:rPr lang="cs-CZ" sz="1600" baseline="0" dirty="0"/>
                        <a:t>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Firstname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Lastname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</a:t>
                      </a:r>
                      <a:r>
                        <a:rPr lang="cs-CZ" dirty="0" err="1"/>
                        <a:t>ák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Nová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Karel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Starý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965856"/>
              </p:ext>
            </p:extLst>
          </p:nvPr>
        </p:nvGraphicFramePr>
        <p:xfrm>
          <a:off x="4572000" y="1772816"/>
          <a:ext cx="4032447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r>
                        <a:rPr lang="en-US" sz="1600" dirty="0" err="1"/>
                        <a:t>PatientID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Date_of_exam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Result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12.1.2011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15.3.2011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2.2.2011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37,5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635390" y="3995772"/>
            <a:ext cx="2640466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dirty="0"/>
              <a:t>Spojování tabulek = </a:t>
            </a:r>
            <a:r>
              <a:rPr lang="cs-CZ" dirty="0" err="1"/>
              <a:t>join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611560" y="4509120"/>
            <a:ext cx="7848872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Druhy spojení:</a:t>
            </a:r>
          </a:p>
          <a:p>
            <a:pPr lvl="1">
              <a:buFont typeface="Arial" pitchFamily="34" charset="0"/>
              <a:buChar char="•"/>
            </a:pPr>
            <a:r>
              <a:rPr lang="cs-CZ" dirty="0"/>
              <a:t> vnitřní – </a:t>
            </a:r>
            <a:r>
              <a:rPr lang="cs-CZ" b="1" dirty="0" err="1"/>
              <a:t>inner</a:t>
            </a:r>
            <a:r>
              <a:rPr lang="cs-CZ" dirty="0"/>
              <a:t> </a:t>
            </a:r>
            <a:r>
              <a:rPr lang="cs-CZ" dirty="0" err="1"/>
              <a:t>join</a:t>
            </a:r>
            <a:r>
              <a:rPr lang="cs-CZ" dirty="0"/>
              <a:t> – jen spojitelné řádky</a:t>
            </a:r>
            <a:r>
              <a:rPr lang="en-US" dirty="0"/>
              <a:t> </a:t>
            </a:r>
            <a:endParaRPr lang="cs-CZ" dirty="0"/>
          </a:p>
          <a:p>
            <a:pPr lvl="1">
              <a:buFont typeface="Arial" pitchFamily="34" charset="0"/>
              <a:buChar char="•"/>
            </a:pPr>
            <a:r>
              <a:rPr lang="cs-CZ" dirty="0"/>
              <a:t> vnější – </a:t>
            </a:r>
            <a:r>
              <a:rPr lang="cs-CZ" dirty="0" err="1"/>
              <a:t>outer</a:t>
            </a:r>
            <a:r>
              <a:rPr lang="cs-CZ" dirty="0"/>
              <a:t> </a:t>
            </a:r>
            <a:r>
              <a:rPr lang="cs-CZ" dirty="0" err="1"/>
              <a:t>join</a:t>
            </a:r>
            <a:r>
              <a:rPr lang="en-US" dirty="0"/>
              <a:t> - </a:t>
            </a:r>
            <a:r>
              <a:rPr lang="cs-CZ" dirty="0"/>
              <a:t> </a:t>
            </a:r>
            <a:r>
              <a:rPr lang="cs-CZ" b="1" dirty="0" err="1"/>
              <a:t>left</a:t>
            </a:r>
            <a:r>
              <a:rPr lang="cs-CZ" dirty="0"/>
              <a:t> </a:t>
            </a:r>
            <a:r>
              <a:rPr lang="cs-CZ" dirty="0" err="1"/>
              <a:t>join</a:t>
            </a:r>
            <a:r>
              <a:rPr lang="cs-CZ" dirty="0"/>
              <a:t>, </a:t>
            </a:r>
            <a:r>
              <a:rPr lang="cs-CZ" b="1" dirty="0" err="1"/>
              <a:t>right</a:t>
            </a:r>
            <a:r>
              <a:rPr lang="cs-CZ" dirty="0"/>
              <a:t> </a:t>
            </a:r>
            <a:r>
              <a:rPr lang="cs-CZ" dirty="0" err="1"/>
              <a:t>join</a:t>
            </a:r>
            <a:r>
              <a:rPr lang="en-US" dirty="0"/>
              <a:t>, </a:t>
            </a:r>
            <a:r>
              <a:rPr lang="en-US" b="1" dirty="0"/>
              <a:t>full</a:t>
            </a:r>
            <a:r>
              <a:rPr lang="en-US" dirty="0"/>
              <a:t> join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	všechny řádky jedné tabulky + </a:t>
            </a:r>
            <a:r>
              <a:rPr lang="cs-CZ" dirty="0" err="1"/>
              <a:t>napojitelné</a:t>
            </a:r>
            <a:r>
              <a:rPr lang="cs-CZ" dirty="0"/>
              <a:t> řádky druhé tabulky</a:t>
            </a:r>
          </a:p>
          <a:p>
            <a:r>
              <a:rPr lang="cs-CZ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40506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JOIN - syntaxe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23528" y="1484784"/>
            <a:ext cx="8540608" cy="11387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err="1"/>
              <a:t>Vnit</a:t>
            </a:r>
            <a:r>
              <a:rPr lang="cs-CZ" b="1" u="sng" dirty="0" err="1"/>
              <a:t>řní</a:t>
            </a:r>
            <a:r>
              <a:rPr lang="cs-CZ" b="1" u="sng" dirty="0"/>
              <a:t> spojení</a:t>
            </a:r>
            <a:r>
              <a:rPr lang="en-US" b="1" u="sng" dirty="0"/>
              <a:t> / Inner join</a:t>
            </a:r>
            <a:endParaRPr lang="cs-CZ" b="1" u="sng" dirty="0"/>
          </a:p>
          <a:p>
            <a:endParaRPr lang="en-US" b="1" u="sng" dirty="0"/>
          </a:p>
          <a:p>
            <a:endParaRPr lang="en-US" sz="1600" dirty="0"/>
          </a:p>
          <a:p>
            <a:r>
              <a:rPr lang="en-US" sz="1600" dirty="0"/>
              <a:t>SELECT * FROM </a:t>
            </a:r>
            <a:r>
              <a:rPr lang="en-US" sz="1600" dirty="0" err="1"/>
              <a:t>pacient</a:t>
            </a:r>
            <a:r>
              <a:rPr lang="en-US" sz="1600" dirty="0"/>
              <a:t> </a:t>
            </a:r>
            <a:r>
              <a:rPr lang="en-US" sz="1600" b="1" dirty="0"/>
              <a:t>JOIN</a:t>
            </a:r>
            <a:r>
              <a:rPr lang="en-US" sz="1600" dirty="0"/>
              <a:t> </a:t>
            </a:r>
            <a:r>
              <a:rPr lang="en-US" sz="1600" dirty="0" err="1"/>
              <a:t>vysetreni</a:t>
            </a:r>
            <a:r>
              <a:rPr lang="en-US" sz="1600" dirty="0"/>
              <a:t> </a:t>
            </a:r>
            <a:r>
              <a:rPr lang="en-US" sz="1600" b="1" dirty="0"/>
              <a:t>ON</a:t>
            </a:r>
            <a:r>
              <a:rPr lang="en-US" sz="1600" dirty="0"/>
              <a:t> </a:t>
            </a:r>
            <a:r>
              <a:rPr lang="cs-CZ" sz="1600" dirty="0"/>
              <a:t>pacient.id_pacienta = </a:t>
            </a:r>
            <a:r>
              <a:rPr lang="cs-CZ" sz="1600" dirty="0" err="1"/>
              <a:t>vysetreni.id</a:t>
            </a:r>
            <a:r>
              <a:rPr lang="cs-CZ" sz="1600" dirty="0"/>
              <a:t>_pacienta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866981"/>
              </p:ext>
            </p:extLst>
          </p:nvPr>
        </p:nvGraphicFramePr>
        <p:xfrm>
          <a:off x="575556" y="3365764"/>
          <a:ext cx="799288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r>
                        <a:rPr lang="en-US" dirty="0" err="1"/>
                        <a:t>PatientID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Firstname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Lastname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PatientID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Date_of_exam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Result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</a:t>
                      </a:r>
                      <a:r>
                        <a:rPr lang="cs-CZ" dirty="0" err="1"/>
                        <a:t>ák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12.1.2011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</a:t>
                      </a:r>
                      <a:r>
                        <a:rPr lang="cs-CZ" dirty="0" err="1"/>
                        <a:t>ák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15.3.2011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2.2.2011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37,5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56584858-A236-4B90-83D5-2DA37F1D9CB2}"/>
              </a:ext>
            </a:extLst>
          </p:cNvPr>
          <p:cNvSpPr txBox="1"/>
          <p:nvPr/>
        </p:nvSpPr>
        <p:spPr>
          <a:xfrm>
            <a:off x="179512" y="5301208"/>
            <a:ext cx="842198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/>
              <a:t>Alternativní varianta</a:t>
            </a:r>
          </a:p>
          <a:p>
            <a:r>
              <a:rPr lang="cs-CZ" sz="1600" dirty="0"/>
              <a:t>SELECT * FROM tabulka1, tabulka2 WHERE tabulka1.sloupec = </a:t>
            </a:r>
            <a:r>
              <a:rPr lang="en-US" sz="1600" dirty="0"/>
              <a:t>tabulka2.sloupec</a:t>
            </a:r>
            <a:endParaRPr lang="cs-CZ" sz="1600" b="1" dirty="0">
              <a:solidFill>
                <a:srgbClr val="FF0000"/>
              </a:solidFill>
            </a:endParaRPr>
          </a:p>
          <a:p>
            <a:r>
              <a:rPr lang="cs-CZ" sz="1600" dirty="0"/>
              <a:t>SELECT * FROM pacient, </a:t>
            </a:r>
            <a:r>
              <a:rPr lang="cs-CZ" sz="1600" dirty="0" err="1"/>
              <a:t>vysetreni</a:t>
            </a:r>
            <a:r>
              <a:rPr lang="cs-CZ" sz="1600" dirty="0"/>
              <a:t> WHERE pacient.id_pacienta = </a:t>
            </a:r>
            <a:r>
              <a:rPr lang="cs-CZ" sz="1600" dirty="0" err="1"/>
              <a:t>vysetreni.id_pacienta</a:t>
            </a:r>
            <a:endParaRPr lang="cs-CZ" sz="1600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40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OUTER JOIN – syntaxe 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23528" y="1484784"/>
            <a:ext cx="8801384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/>
              <a:t>Vn</a:t>
            </a:r>
            <a:r>
              <a:rPr lang="cs-CZ" b="1" u="sng" dirty="0" err="1"/>
              <a:t>ější</a:t>
            </a:r>
            <a:r>
              <a:rPr lang="cs-CZ" b="1" u="sng" dirty="0"/>
              <a:t> spojení</a:t>
            </a:r>
          </a:p>
          <a:p>
            <a:endParaRPr lang="en-US" b="1" u="sng" dirty="0"/>
          </a:p>
          <a:p>
            <a:r>
              <a:rPr lang="cs-CZ" sz="1600" dirty="0"/>
              <a:t>SELECT * FROM tabulka1 </a:t>
            </a:r>
            <a:r>
              <a:rPr lang="cs-CZ" sz="1600" b="1" dirty="0"/>
              <a:t>LEFT JOIN </a:t>
            </a:r>
            <a:r>
              <a:rPr lang="cs-CZ" sz="1600" dirty="0"/>
              <a:t>tabulka2 ON tabulka1.sloupec = </a:t>
            </a:r>
            <a:r>
              <a:rPr lang="en-US" sz="1600" dirty="0"/>
              <a:t>tabulka2.sloupec</a:t>
            </a:r>
            <a:endParaRPr lang="cs-CZ" sz="1600" dirty="0"/>
          </a:p>
          <a:p>
            <a:r>
              <a:rPr lang="cs-CZ" sz="1600" dirty="0"/>
              <a:t>SELECT * FROM pacient </a:t>
            </a:r>
            <a:r>
              <a:rPr lang="cs-CZ" sz="1600" b="1" dirty="0"/>
              <a:t>LEFT JOIN </a:t>
            </a:r>
            <a:r>
              <a:rPr lang="cs-CZ" sz="1600" dirty="0" err="1"/>
              <a:t>vysetreni</a:t>
            </a:r>
            <a:r>
              <a:rPr lang="cs-CZ" sz="1600" dirty="0"/>
              <a:t> ON pacient.id_pacienta = </a:t>
            </a:r>
            <a:r>
              <a:rPr lang="cs-CZ" sz="1600" dirty="0" err="1"/>
              <a:t>vysetreni.id</a:t>
            </a:r>
            <a:r>
              <a:rPr lang="cs-CZ" sz="1600" dirty="0"/>
              <a:t>_pacienta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198038"/>
              </p:ext>
            </p:extLst>
          </p:nvPr>
        </p:nvGraphicFramePr>
        <p:xfrm>
          <a:off x="611562" y="2924944"/>
          <a:ext cx="7992888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r>
                        <a:rPr lang="en-US" dirty="0" err="1"/>
                        <a:t>PatientID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Firstname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Lastname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PatientID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Date_of_exam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Result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</a:t>
                      </a:r>
                      <a:r>
                        <a:rPr lang="cs-CZ" dirty="0" err="1"/>
                        <a:t>ák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12.1.2011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</a:t>
                      </a:r>
                      <a:r>
                        <a:rPr lang="cs-CZ" dirty="0" err="1"/>
                        <a:t>ák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15.3.2011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  <a:r>
                        <a:rPr lang="cs-CZ" dirty="0" err="1"/>
                        <a:t>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2.2.2011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37,5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Karel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Starý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79512" y="5301208"/>
            <a:ext cx="842198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/>
              <a:t>ORACLE varianta</a:t>
            </a:r>
          </a:p>
          <a:p>
            <a:r>
              <a:rPr lang="cs-CZ" sz="1600" dirty="0"/>
              <a:t>SELECT * FROM tabulka1, tabulka2 WHERE tabulka1.sloupec = </a:t>
            </a:r>
            <a:r>
              <a:rPr lang="en-US" sz="1600" dirty="0"/>
              <a:t>tabulka2.sloupec</a:t>
            </a:r>
            <a:r>
              <a:rPr lang="cs-CZ" sz="1600" b="1" dirty="0">
                <a:solidFill>
                  <a:srgbClr val="FF0000"/>
                </a:solidFill>
              </a:rPr>
              <a:t>(+)</a:t>
            </a:r>
          </a:p>
          <a:p>
            <a:r>
              <a:rPr lang="cs-CZ" sz="1600" dirty="0"/>
              <a:t>SELECT * FROM pacient, </a:t>
            </a:r>
            <a:r>
              <a:rPr lang="cs-CZ" sz="1600" dirty="0" err="1"/>
              <a:t>vysetreni</a:t>
            </a:r>
            <a:r>
              <a:rPr lang="cs-CZ" sz="1600" dirty="0"/>
              <a:t> WHERE pacient.id_pacienta = </a:t>
            </a:r>
            <a:r>
              <a:rPr lang="cs-CZ" sz="1600" dirty="0" err="1"/>
              <a:t>vysetreni.id</a:t>
            </a:r>
            <a:r>
              <a:rPr lang="cs-CZ" sz="1600" dirty="0"/>
              <a:t>_pacienta</a:t>
            </a:r>
            <a:r>
              <a:rPr lang="cs-CZ" sz="1600" b="1" dirty="0">
                <a:solidFill>
                  <a:srgbClr val="FF0000"/>
                </a:solidFill>
              </a:rPr>
              <a:t>(+)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397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Task</a:t>
            </a:r>
            <a:endParaRPr lang="cs-CZ" sz="1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800"/>
              <a:t>Daniel Klimeš, </a:t>
            </a:r>
            <a:r>
              <a:rPr lang="en-US" sz="800"/>
              <a:t>Datab</a:t>
            </a:r>
            <a:r>
              <a:rPr lang="cs-CZ" sz="800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z="1000" smtClean="0"/>
              <a:pPr>
                <a:defRPr/>
              </a:pPr>
              <a:t>13</a:t>
            </a:fld>
            <a:endParaRPr lang="cs-CZ" sz="1000"/>
          </a:p>
        </p:txBody>
      </p:sp>
      <p:sp>
        <p:nvSpPr>
          <p:cNvPr id="8" name="TextovéPole 7"/>
          <p:cNvSpPr txBox="1"/>
          <p:nvPr/>
        </p:nvSpPr>
        <p:spPr>
          <a:xfrm>
            <a:off x="683568" y="1124744"/>
            <a:ext cx="52842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Vypište studenty zapsané do alespoň jednoho předmětu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400" i="1" dirty="0"/>
              <a:t>Select students with one or more registered subjects </a:t>
            </a:r>
            <a:endParaRPr lang="cs-CZ" sz="1600" i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683568" y="1748813"/>
            <a:ext cx="560961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Vypište všechny studenty s vybraným předmět</a:t>
            </a:r>
            <a:r>
              <a:rPr lang="en-US" sz="1600" dirty="0" err="1"/>
              <a:t>em</a:t>
            </a:r>
            <a:r>
              <a:rPr lang="cs-CZ" sz="1600" dirty="0"/>
              <a:t>/předměty</a:t>
            </a:r>
            <a:endParaRPr lang="en-US" sz="1600" dirty="0"/>
          </a:p>
          <a:p>
            <a:r>
              <a:rPr lang="en-US" sz="1400" i="1" dirty="0"/>
              <a:t>Select all</a:t>
            </a:r>
            <a:r>
              <a:rPr lang="cs-CZ" sz="1400" i="1" dirty="0"/>
              <a:t> </a:t>
            </a:r>
            <a:r>
              <a:rPr lang="en-US" sz="1400" i="1" dirty="0"/>
              <a:t>students with a given registered subject</a:t>
            </a:r>
            <a:endParaRPr lang="cs-CZ" sz="1400" i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3568" y="3186716"/>
            <a:ext cx="573304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Vypište všechny předměty a k nim počet zapsaných studentů</a:t>
            </a:r>
            <a:endParaRPr lang="en-US" sz="1600" dirty="0"/>
          </a:p>
          <a:p>
            <a:r>
              <a:rPr lang="en-US" sz="1400" i="1" dirty="0"/>
              <a:t>Select </a:t>
            </a:r>
            <a:r>
              <a:rPr lang="cs-CZ" sz="1400" i="1" dirty="0"/>
              <a:t> </a:t>
            </a:r>
            <a:r>
              <a:rPr lang="en-US" sz="1400" i="1" dirty="0"/>
              <a:t>all subject with number of registered students</a:t>
            </a:r>
            <a:endParaRPr lang="cs-CZ" sz="1400" i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83568" y="3821106"/>
            <a:ext cx="35192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Vypište učící učitele a jeho předměty</a:t>
            </a:r>
            <a:endParaRPr lang="en-US" sz="1600" dirty="0"/>
          </a:p>
          <a:p>
            <a:r>
              <a:rPr lang="en-US" sz="1400" i="1" dirty="0"/>
              <a:t>Select teachers and their subjects</a:t>
            </a:r>
            <a:endParaRPr lang="cs-CZ" sz="1600" i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677497" y="2454937"/>
            <a:ext cx="33028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V</a:t>
            </a:r>
            <a:r>
              <a:rPr lang="cs-CZ" sz="1600" dirty="0" err="1"/>
              <a:t>ypište</a:t>
            </a:r>
            <a:r>
              <a:rPr lang="cs-CZ" sz="1600" dirty="0"/>
              <a:t> své jméno a své předměty</a:t>
            </a:r>
            <a:endParaRPr lang="en-US" sz="1600" dirty="0"/>
          </a:p>
          <a:p>
            <a:r>
              <a:rPr lang="en-US" sz="1400" i="1" dirty="0"/>
              <a:t>Select your name with your subjects</a:t>
            </a:r>
            <a:endParaRPr lang="cs-CZ" sz="1400" i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83568" y="4463864"/>
            <a:ext cx="34391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Vypište učící učitele a jeho studenty</a:t>
            </a:r>
            <a:endParaRPr lang="en-US" sz="1600" dirty="0"/>
          </a:p>
          <a:p>
            <a:r>
              <a:rPr lang="en-US" sz="1400" i="1" dirty="0"/>
              <a:t>Select teachers and their students</a:t>
            </a:r>
            <a:endParaRPr lang="cs-CZ" sz="1400" i="1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83568" y="5058966"/>
            <a:ext cx="8348311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Vypište všechny učitele a počet jeho studentů</a:t>
            </a:r>
            <a:endParaRPr lang="en-US" sz="1600" dirty="0"/>
          </a:p>
          <a:p>
            <a:r>
              <a:rPr lang="en-US" sz="1400" i="1" dirty="0"/>
              <a:t>Select all teachers and their number of </a:t>
            </a:r>
            <a:r>
              <a:rPr lang="en-US" sz="1400" i="1" dirty="0" smtClean="0"/>
              <a:t>students</a:t>
            </a:r>
          </a:p>
          <a:p>
            <a:endParaRPr lang="en-US" sz="1400" i="1" dirty="0"/>
          </a:p>
          <a:p>
            <a:r>
              <a:rPr lang="en-US" sz="1600" dirty="0"/>
              <a:t>V</a:t>
            </a:r>
            <a:r>
              <a:rPr lang="cs-CZ" sz="1600" dirty="0" err="1"/>
              <a:t>ypište</a:t>
            </a:r>
            <a:r>
              <a:rPr lang="cs-CZ" sz="1600" dirty="0"/>
              <a:t> učitele, kteří neučí žádný </a:t>
            </a:r>
            <a:r>
              <a:rPr lang="cs-CZ" sz="1600" dirty="0" smtClean="0"/>
              <a:t>předmět / studenty, kteří nemají zapsaný žádný předmět</a:t>
            </a:r>
          </a:p>
          <a:p>
            <a:endParaRPr lang="cs-CZ" sz="1600" dirty="0"/>
          </a:p>
          <a:p>
            <a:r>
              <a:rPr lang="cs-CZ" sz="1600" dirty="0"/>
              <a:t>Vypište </a:t>
            </a:r>
            <a:r>
              <a:rPr lang="cs-CZ" sz="1600" dirty="0" smtClean="0"/>
              <a:t>studenty, kteří mají zapsané víc jak 2 předměty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83685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ER diagram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08" y="1522783"/>
            <a:ext cx="9144000" cy="354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73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</a:t>
            </a:r>
            <a:r>
              <a:rPr lang="cs-CZ" dirty="0" err="1"/>
              <a:t>áce</a:t>
            </a:r>
            <a:r>
              <a:rPr lang="cs-CZ" dirty="0"/>
              <a:t> s více tabulkami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22655"/>
              </p:ext>
            </p:extLst>
          </p:nvPr>
        </p:nvGraphicFramePr>
        <p:xfrm>
          <a:off x="539552" y="1916832"/>
          <a:ext cx="4032447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Patient</a:t>
                      </a:r>
                      <a:r>
                        <a:rPr lang="cs-CZ" sz="1600" dirty="0"/>
                        <a:t>ID</a:t>
                      </a:r>
                      <a:r>
                        <a:rPr lang="cs-CZ" sz="1600" baseline="0" dirty="0"/>
                        <a:t>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Firstname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Lastname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Jan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Nov</a:t>
                      </a:r>
                      <a:r>
                        <a:rPr lang="cs-CZ" sz="1600" dirty="0" err="1"/>
                        <a:t>ák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Jana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Nová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Karel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Starý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484253"/>
              </p:ext>
            </p:extLst>
          </p:nvPr>
        </p:nvGraphicFramePr>
        <p:xfrm>
          <a:off x="5292080" y="1918563"/>
          <a:ext cx="3312366" cy="1589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3644">
                <a:tc>
                  <a:txBody>
                    <a:bodyPr/>
                    <a:lstStyle/>
                    <a:p>
                      <a:r>
                        <a:rPr lang="en-US" sz="1600" dirty="0" err="1"/>
                        <a:t>PatientID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Date_of_exam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Result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511">
                <a:tc>
                  <a:txBody>
                    <a:bodyPr/>
                    <a:lstStyle/>
                    <a:p>
                      <a:r>
                        <a:rPr lang="cs-C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12.1.2011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511">
                <a:tc>
                  <a:txBody>
                    <a:bodyPr/>
                    <a:lstStyle/>
                    <a:p>
                      <a:r>
                        <a:rPr lang="cs-C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15.3.2011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511">
                <a:tc>
                  <a:txBody>
                    <a:bodyPr/>
                    <a:lstStyle/>
                    <a:p>
                      <a:r>
                        <a:rPr lang="cs-CZ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2.2.2011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37,5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981834"/>
              </p:ext>
            </p:extLst>
          </p:nvPr>
        </p:nvGraphicFramePr>
        <p:xfrm>
          <a:off x="539552" y="3933056"/>
          <a:ext cx="4032447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r>
                        <a:rPr lang="en-US" sz="1600" dirty="0" err="1"/>
                        <a:t>PhysicianID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Firstname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Lastname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  <a:r>
                        <a:rPr lang="cs-CZ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Petr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Šikovný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  <a:r>
                        <a:rPr lang="cs-CZ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Jana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Levá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  <a:r>
                        <a:rPr lang="cs-CZ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Karel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Starý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3635896" y="980728"/>
            <a:ext cx="2614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Spojení sloupců = JOIN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788024" y="2492896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+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339752" y="3356992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+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11560" y="5445224"/>
            <a:ext cx="387798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Spojení řádků – množinové operace</a:t>
            </a:r>
          </a:p>
        </p:txBody>
      </p:sp>
      <p:cxnSp>
        <p:nvCxnSpPr>
          <p:cNvPr id="14" name="Přímá spojnice 13"/>
          <p:cNvCxnSpPr/>
          <p:nvPr/>
        </p:nvCxnSpPr>
        <p:spPr>
          <a:xfrm>
            <a:off x="251520" y="2587392"/>
            <a:ext cx="0" cy="228176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2601496" y="1556792"/>
            <a:ext cx="0" cy="288032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>
            <a:off x="251520" y="4834147"/>
            <a:ext cx="288032" cy="758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>
            <a:off x="2568840" y="1569931"/>
            <a:ext cx="4397711" cy="5559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>
            <a:off x="251520" y="2610624"/>
            <a:ext cx="288032" cy="758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/>
          <p:nvPr/>
        </p:nvCxnSpPr>
        <p:spPr>
          <a:xfrm>
            <a:off x="6939120" y="1556792"/>
            <a:ext cx="0" cy="288032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431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Množinové operace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7560C-0600-4DED-8761-D9EF3CAF5BDB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  <p:sp>
        <p:nvSpPr>
          <p:cNvPr id="38917" name="TextovéPole 4"/>
          <p:cNvSpPr txBox="1">
            <a:spLocks noChangeArrowheads="1"/>
          </p:cNvSpPr>
          <p:nvPr/>
        </p:nvSpPr>
        <p:spPr bwMode="auto">
          <a:xfrm>
            <a:off x="827584" y="2060848"/>
            <a:ext cx="728917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b="1" dirty="0"/>
              <a:t> UNION   	Sjednocení množin – duplicitní řádky vyloučeny</a:t>
            </a:r>
          </a:p>
          <a:p>
            <a:pPr>
              <a:buFont typeface="Arial" pitchFamily="34" charset="0"/>
              <a:buChar char="•"/>
            </a:pPr>
            <a:r>
              <a:rPr lang="cs-CZ" b="1" dirty="0"/>
              <a:t> UNION ALL  	Sjednocení množin včetně duplicit</a:t>
            </a:r>
          </a:p>
          <a:p>
            <a:pPr>
              <a:buFont typeface="Arial" pitchFamily="34" charset="0"/>
              <a:buChar char="•"/>
            </a:pPr>
            <a:r>
              <a:rPr lang="cs-CZ" b="1" dirty="0"/>
              <a:t> INTERSECT 	Průnik množin – pouze shodné řádky</a:t>
            </a:r>
          </a:p>
          <a:p>
            <a:pPr>
              <a:buFont typeface="Arial" pitchFamily="34" charset="0"/>
              <a:buChar char="•"/>
            </a:pPr>
            <a:r>
              <a:rPr lang="cs-CZ" b="1" dirty="0"/>
              <a:t> </a:t>
            </a:r>
            <a:r>
              <a:rPr lang="en-US" b="1" dirty="0"/>
              <a:t>EXCEPT </a:t>
            </a:r>
            <a:r>
              <a:rPr lang="cs-CZ" b="1" dirty="0"/>
              <a:t> 	Rozdíl množin</a:t>
            </a:r>
            <a:endParaRPr lang="en-US" b="1" dirty="0"/>
          </a:p>
          <a:p>
            <a:pPr>
              <a:buFont typeface="Arial" pitchFamily="34" charset="0"/>
              <a:buChar char="•"/>
            </a:pPr>
            <a:r>
              <a:rPr lang="en-US" b="1" dirty="0"/>
              <a:t> </a:t>
            </a:r>
            <a:r>
              <a:rPr lang="cs-CZ" b="1" dirty="0"/>
              <a:t>MINUS 	Rozdíl množin</a:t>
            </a:r>
            <a:r>
              <a:rPr lang="en-US" b="1" dirty="0"/>
              <a:t> (ORACLE)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27584" y="1052736"/>
            <a:ext cx="7528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Operace s dotazy, které vrací stejnou datovou strukturu (stejné sloupce)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971600" y="3861048"/>
            <a:ext cx="36814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SELECT sloupec FROM tabulka</a:t>
            </a:r>
          </a:p>
          <a:p>
            <a:r>
              <a:rPr lang="cs-CZ" b="1" dirty="0"/>
              <a:t>UNION</a:t>
            </a:r>
          </a:p>
          <a:p>
            <a:r>
              <a:rPr lang="cs-CZ" dirty="0"/>
              <a:t>SELECT sloupec FROM tabulka2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691680" y="5085184"/>
            <a:ext cx="6058069" cy="646331"/>
          </a:xfrm>
          <a:prstGeom prst="rect">
            <a:avLst/>
          </a:prstGeom>
          <a:solidFill>
            <a:srgbClr val="ECCE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rtlCol="0">
            <a:spAutoFit/>
          </a:bodyPr>
          <a:lstStyle/>
          <a:p>
            <a:r>
              <a:rPr lang="cs-CZ" dirty="0"/>
              <a:t>Počet s</a:t>
            </a:r>
            <a:r>
              <a:rPr lang="en-US" dirty="0" err="1"/>
              <a:t>loupc</a:t>
            </a:r>
            <a:r>
              <a:rPr lang="cs-CZ" dirty="0"/>
              <a:t>ů</a:t>
            </a:r>
            <a:r>
              <a:rPr lang="en-US" dirty="0"/>
              <a:t> </a:t>
            </a:r>
            <a:r>
              <a:rPr lang="en-US" dirty="0" err="1"/>
              <a:t>prvn</a:t>
            </a:r>
            <a:r>
              <a:rPr lang="cs-CZ" dirty="0" err="1"/>
              <a:t>ího</a:t>
            </a:r>
            <a:r>
              <a:rPr lang="cs-CZ" dirty="0"/>
              <a:t> a druhého dotazu musí být stejný </a:t>
            </a:r>
          </a:p>
          <a:p>
            <a:r>
              <a:rPr lang="cs-CZ" dirty="0"/>
              <a:t>a musí být stejného datového typu</a:t>
            </a:r>
          </a:p>
        </p:txBody>
      </p:sp>
    </p:spTree>
    <p:extLst>
      <p:ext uri="{BB962C8B-B14F-4D97-AF65-F5344CB8AC3E}">
        <p14:creationId xmlns:p14="http://schemas.microsoft.com/office/powerpoint/2010/main" val="1380113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23528" y="1196752"/>
            <a:ext cx="615206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Vypište seznam všech studentů a učitelů (jméno, příjmení)</a:t>
            </a:r>
            <a:endParaRPr lang="en-US" dirty="0"/>
          </a:p>
          <a:p>
            <a:r>
              <a:rPr lang="en-US" sz="1600" i="1" dirty="0"/>
              <a:t>Select </a:t>
            </a:r>
            <a:r>
              <a:rPr lang="en-US" sz="1600" i="1" dirty="0" err="1"/>
              <a:t>firstname</a:t>
            </a:r>
            <a:r>
              <a:rPr lang="en-US" sz="1600" i="1" dirty="0"/>
              <a:t> and </a:t>
            </a:r>
            <a:r>
              <a:rPr lang="en-US" sz="1600" i="1" dirty="0" err="1"/>
              <a:t>lastname</a:t>
            </a:r>
            <a:r>
              <a:rPr lang="en-US" sz="1600" i="1" dirty="0"/>
              <a:t> of students and teachers</a:t>
            </a:r>
            <a:endParaRPr lang="cs-CZ" sz="1600" i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328136" y="1951107"/>
            <a:ext cx="85202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Přidejte jednoho učitele mezi studenty a vyzkoušejte všechny množinové operace</a:t>
            </a:r>
          </a:p>
          <a:p>
            <a:r>
              <a:rPr lang="cs-CZ" dirty="0"/>
              <a:t>(průnik, rozdíl) </a:t>
            </a:r>
            <a:endParaRPr lang="en-US" dirty="0"/>
          </a:p>
          <a:p>
            <a:r>
              <a:rPr lang="en-US" sz="1600" i="1" dirty="0"/>
              <a:t>Add a copy of one row from table teacher to student and try all set functions </a:t>
            </a:r>
            <a:endParaRPr lang="cs-CZ" sz="1600" i="1" dirty="0"/>
          </a:p>
        </p:txBody>
      </p:sp>
    </p:spTree>
    <p:extLst>
      <p:ext uri="{BB962C8B-B14F-4D97-AF65-F5344CB8AC3E}">
        <p14:creationId xmlns:p14="http://schemas.microsoft.com/office/powerpoint/2010/main" val="3144181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d</a:t>
            </a:r>
            <a:r>
              <a:rPr lang="cs-CZ" dirty="0" err="1" smtClean="0"/>
              <a:t>at</a:t>
            </a:r>
            <a:r>
              <a:rPr lang="en-US" dirty="0" smtClean="0"/>
              <a:t>a</a:t>
            </a:r>
            <a:r>
              <a:rPr lang="cs-CZ" dirty="0" smtClean="0"/>
              <a:t> model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187624" y="1124744"/>
            <a:ext cx="6365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patients</a:t>
            </a:r>
            <a:r>
              <a:rPr lang="cs-CZ" dirty="0" smtClean="0"/>
              <a:t> – studie</a:t>
            </a:r>
            <a:r>
              <a:rPr lang="en-US" dirty="0" smtClean="0"/>
              <a:t>s</a:t>
            </a:r>
            <a:r>
              <a:rPr lang="cs-CZ" dirty="0" smtClean="0"/>
              <a:t> m-n =&gt; „</a:t>
            </a:r>
            <a:r>
              <a:rPr lang="cs-CZ" dirty="0" err="1" smtClean="0"/>
              <a:t>mezitabulka</a:t>
            </a:r>
            <a:r>
              <a:rPr lang="cs-CZ" dirty="0" smtClean="0"/>
              <a:t>“ PATIENT_STUDY</a:t>
            </a:r>
          </a:p>
          <a:p>
            <a:r>
              <a:rPr lang="cs-CZ" dirty="0" err="1" smtClean="0"/>
              <a:t>studi</a:t>
            </a:r>
            <a:r>
              <a:rPr lang="en-US" dirty="0" err="1" smtClean="0"/>
              <a:t>es</a:t>
            </a:r>
            <a:r>
              <a:rPr lang="cs-CZ" dirty="0" smtClean="0"/>
              <a:t> – </a:t>
            </a:r>
            <a:r>
              <a:rPr lang="en-US" dirty="0" smtClean="0"/>
              <a:t>sites</a:t>
            </a:r>
            <a:r>
              <a:rPr lang="cs-CZ" dirty="0" smtClean="0"/>
              <a:t> m-n =&gt; „</a:t>
            </a:r>
            <a:r>
              <a:rPr lang="cs-CZ" dirty="0" err="1" smtClean="0"/>
              <a:t>mezitabulka</a:t>
            </a:r>
            <a:r>
              <a:rPr lang="cs-CZ" dirty="0" smtClean="0"/>
              <a:t>“ STUDIES_SITES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916832"/>
            <a:ext cx="8316416" cy="416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8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Homework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755576" y="1412776"/>
            <a:ext cx="4012637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Rozbalte skript3_data.zip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Spusťte skript3.sql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Podívejte se na následující cvičení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3430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</a:t>
            </a:r>
            <a:r>
              <a:rPr lang="cs-CZ" dirty="0" err="1"/>
              <a:t>áce</a:t>
            </a:r>
            <a:r>
              <a:rPr lang="cs-CZ" dirty="0"/>
              <a:t> s více tabulkami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98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755576" y="908720"/>
            <a:ext cx="7361695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/>
          </a:p>
          <a:p>
            <a:r>
              <a:rPr lang="cs-CZ" sz="1600" b="1" dirty="0" smtClean="0"/>
              <a:t>Zjistěte počet pacientů v jednotlivých  studiích</a:t>
            </a:r>
            <a:endParaRPr lang="en-US" sz="1600" b="1" dirty="0" smtClean="0"/>
          </a:p>
          <a:p>
            <a:r>
              <a:rPr lang="en-US" sz="1600" i="1" dirty="0" smtClean="0"/>
              <a:t>How many patients are enrolled in each study</a:t>
            </a:r>
            <a:endParaRPr lang="cs-CZ" sz="1600" i="1" dirty="0" smtClean="0"/>
          </a:p>
          <a:p>
            <a:r>
              <a:rPr lang="cs-CZ" sz="1600" dirty="0" smtClean="0"/>
              <a:t>	</a:t>
            </a:r>
            <a:r>
              <a:rPr lang="en-US" sz="1600" dirty="0" smtClean="0"/>
              <a:t>Result: </a:t>
            </a:r>
            <a:r>
              <a:rPr lang="cs-CZ" sz="1600" dirty="0" smtClean="0"/>
              <a:t>STUDY_NAME, </a:t>
            </a:r>
            <a:r>
              <a:rPr lang="en-US" sz="1600" dirty="0" smtClean="0"/>
              <a:t>number of patients</a:t>
            </a:r>
            <a:endParaRPr lang="cs-CZ" sz="1600" dirty="0" smtClean="0"/>
          </a:p>
          <a:p>
            <a:endParaRPr lang="cs-CZ" sz="1600" dirty="0" smtClean="0"/>
          </a:p>
          <a:p>
            <a:r>
              <a:rPr lang="cs-CZ" sz="1600" b="1" dirty="0" smtClean="0"/>
              <a:t>Zjistěte počet pacientů dle pohlaví v jednotlivých  studiích</a:t>
            </a:r>
            <a:endParaRPr lang="en-US" sz="1600" b="1" dirty="0" smtClean="0"/>
          </a:p>
          <a:p>
            <a:r>
              <a:rPr lang="en-US" sz="1600" i="1" dirty="0"/>
              <a:t>How many patients are enrolled in each </a:t>
            </a:r>
            <a:r>
              <a:rPr lang="en-US" sz="1600" i="1" dirty="0" smtClean="0"/>
              <a:t>study grouped by sex </a:t>
            </a:r>
            <a:endParaRPr lang="cs-CZ" sz="1600" i="1" dirty="0" smtClean="0"/>
          </a:p>
          <a:p>
            <a:r>
              <a:rPr lang="cs-CZ" sz="1600" dirty="0" smtClean="0"/>
              <a:t>	</a:t>
            </a:r>
            <a:r>
              <a:rPr lang="en-US" sz="1600" dirty="0" smtClean="0"/>
              <a:t>Result: </a:t>
            </a:r>
            <a:r>
              <a:rPr lang="cs-CZ" sz="1600" dirty="0" smtClean="0"/>
              <a:t>STUDY_NAME, </a:t>
            </a:r>
            <a:r>
              <a:rPr lang="en-US" sz="1600" dirty="0" smtClean="0"/>
              <a:t>sex</a:t>
            </a:r>
            <a:r>
              <a:rPr lang="cs-CZ" sz="1600" dirty="0" smtClean="0"/>
              <a:t>, </a:t>
            </a:r>
            <a:r>
              <a:rPr lang="en-US" sz="1600" dirty="0"/>
              <a:t>number of patients</a:t>
            </a:r>
            <a:endParaRPr lang="cs-CZ" sz="1600" dirty="0" smtClean="0"/>
          </a:p>
          <a:p>
            <a:endParaRPr lang="cs-CZ" sz="1600" dirty="0" smtClean="0"/>
          </a:p>
          <a:p>
            <a:r>
              <a:rPr lang="cs-CZ" sz="1600" b="1" dirty="0" smtClean="0"/>
              <a:t>Zjistěte počet zapojených pracovišť do jednotlivých studií</a:t>
            </a:r>
          </a:p>
          <a:p>
            <a:r>
              <a:rPr lang="en-US" sz="1600" i="1" dirty="0" smtClean="0"/>
              <a:t>How many sites participate in each study?</a:t>
            </a:r>
          </a:p>
          <a:p>
            <a:r>
              <a:rPr lang="cs-CZ" sz="1600" dirty="0" smtClean="0"/>
              <a:t>	</a:t>
            </a:r>
            <a:r>
              <a:rPr lang="en-US" sz="1600" dirty="0" smtClean="0"/>
              <a:t>Result: </a:t>
            </a:r>
            <a:r>
              <a:rPr lang="cs-CZ" sz="1600" dirty="0" smtClean="0"/>
              <a:t>STUDY_NAME, </a:t>
            </a:r>
            <a:r>
              <a:rPr lang="en-US" sz="1600" dirty="0" smtClean="0"/>
              <a:t>number of sites</a:t>
            </a:r>
            <a:endParaRPr lang="cs-CZ" sz="1600" dirty="0" smtClean="0"/>
          </a:p>
          <a:p>
            <a:endParaRPr lang="cs-CZ" sz="1600" dirty="0" smtClean="0"/>
          </a:p>
          <a:p>
            <a:r>
              <a:rPr lang="cs-CZ" sz="1600" b="1" dirty="0" smtClean="0"/>
              <a:t>Vypište pracoviště zapojená do více studií</a:t>
            </a:r>
          </a:p>
          <a:p>
            <a:r>
              <a:rPr lang="cs-CZ" sz="1600" i="1" dirty="0" err="1" smtClean="0"/>
              <a:t>Select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all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sites</a:t>
            </a:r>
            <a:r>
              <a:rPr lang="cs-CZ" sz="1600" i="1" dirty="0" smtClean="0"/>
              <a:t>, </a:t>
            </a:r>
            <a:r>
              <a:rPr lang="cs-CZ" sz="1600" i="1" dirty="0" err="1" smtClean="0"/>
              <a:t>which</a:t>
            </a:r>
            <a:r>
              <a:rPr lang="cs-CZ" sz="1600" i="1" dirty="0" smtClean="0"/>
              <a:t>  </a:t>
            </a:r>
            <a:r>
              <a:rPr lang="cs-CZ" sz="1600" i="1" dirty="0" err="1" smtClean="0"/>
              <a:t>participate</a:t>
            </a:r>
            <a:r>
              <a:rPr lang="cs-CZ" sz="1600" i="1" dirty="0" smtClean="0"/>
              <a:t> in more </a:t>
            </a:r>
            <a:r>
              <a:rPr lang="cs-CZ" sz="1600" i="1" dirty="0" err="1" smtClean="0"/>
              <a:t>than</a:t>
            </a:r>
            <a:r>
              <a:rPr lang="cs-CZ" sz="1600" i="1" dirty="0" smtClean="0"/>
              <a:t> 1 study</a:t>
            </a:r>
          </a:p>
          <a:p>
            <a:r>
              <a:rPr lang="cs-CZ" sz="1600" dirty="0" smtClean="0"/>
              <a:t>	SITE, počet studií</a:t>
            </a:r>
          </a:p>
          <a:p>
            <a:endParaRPr lang="cs-CZ" sz="1600" dirty="0" smtClean="0"/>
          </a:p>
          <a:p>
            <a:r>
              <a:rPr lang="cs-CZ" sz="1600" b="1" dirty="0" smtClean="0"/>
              <a:t>Vypište všechny studie a počet zařazených pacientů v jednotlivých letech</a:t>
            </a:r>
          </a:p>
          <a:p>
            <a:r>
              <a:rPr lang="cs-CZ" sz="1600" i="1" dirty="0" err="1" smtClean="0"/>
              <a:t>Select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all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studies</a:t>
            </a:r>
            <a:r>
              <a:rPr lang="cs-CZ" sz="1600" i="1" dirty="0" smtClean="0"/>
              <a:t> and </a:t>
            </a:r>
            <a:r>
              <a:rPr lang="cs-CZ" sz="1600" i="1" dirty="0" err="1" smtClean="0"/>
              <a:t>number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of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enrolled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patients</a:t>
            </a:r>
            <a:r>
              <a:rPr lang="cs-CZ" sz="1600" i="1" dirty="0" smtClean="0"/>
              <a:t> in </a:t>
            </a:r>
            <a:r>
              <a:rPr lang="cs-CZ" sz="1600" i="1" dirty="0" err="1" smtClean="0"/>
              <a:t>each</a:t>
            </a:r>
            <a:r>
              <a:rPr lang="cs-CZ" sz="1600" i="1" dirty="0" smtClean="0"/>
              <a:t> </a:t>
            </a:r>
            <a:r>
              <a:rPr lang="cs-CZ" sz="1600" i="1" dirty="0" err="1"/>
              <a:t>y</a:t>
            </a:r>
            <a:r>
              <a:rPr lang="cs-CZ" sz="1600" i="1" dirty="0" err="1" smtClean="0"/>
              <a:t>ear</a:t>
            </a:r>
            <a:endParaRPr lang="cs-CZ" sz="1600" i="1" dirty="0" smtClean="0"/>
          </a:p>
          <a:p>
            <a:r>
              <a:rPr lang="cs-CZ" sz="1600" dirty="0" smtClean="0"/>
              <a:t>	STUDY_NAME, rok(DATE_OF_ENROLLMENT)</a:t>
            </a:r>
            <a:r>
              <a:rPr lang="en-US" sz="1600" dirty="0" smtClean="0"/>
              <a:t>, </a:t>
            </a:r>
            <a:r>
              <a:rPr lang="en-US" sz="1600" dirty="0" err="1" smtClean="0"/>
              <a:t>po</a:t>
            </a:r>
            <a:r>
              <a:rPr lang="cs-CZ" sz="1600" dirty="0" smtClean="0"/>
              <a:t>čet pacientů</a:t>
            </a:r>
          </a:p>
          <a:p>
            <a:endParaRPr lang="cs-CZ" sz="1600" dirty="0" smtClean="0"/>
          </a:p>
          <a:p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115694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</a:t>
            </a:r>
            <a:r>
              <a:rPr lang="cs-CZ" dirty="0" err="1"/>
              <a:t>áce</a:t>
            </a:r>
            <a:r>
              <a:rPr lang="cs-CZ" dirty="0"/>
              <a:t> s více tabulkami</a:t>
            </a:r>
            <a:r>
              <a:rPr lang="en-US" dirty="0"/>
              <a:t> / more tables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552237"/>
              </p:ext>
            </p:extLst>
          </p:nvPr>
        </p:nvGraphicFramePr>
        <p:xfrm>
          <a:off x="539552" y="1916832"/>
          <a:ext cx="4032447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r>
                        <a:rPr lang="en-US" sz="1600" dirty="0" err="1"/>
                        <a:t>PatientID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Firstname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Lastname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Jan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Nov</a:t>
                      </a:r>
                      <a:r>
                        <a:rPr lang="cs-CZ" sz="1600" dirty="0" err="1"/>
                        <a:t>ák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Jana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Nová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Karel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Starý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220738"/>
              </p:ext>
            </p:extLst>
          </p:nvPr>
        </p:nvGraphicFramePr>
        <p:xfrm>
          <a:off x="5076058" y="3016116"/>
          <a:ext cx="3888555" cy="1589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3644">
                <a:tc>
                  <a:txBody>
                    <a:bodyPr/>
                    <a:lstStyle/>
                    <a:p>
                      <a:r>
                        <a:rPr lang="en-US" sz="1600" dirty="0" err="1"/>
                        <a:t>PatientID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ExamDate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ExamResult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511">
                <a:tc>
                  <a:txBody>
                    <a:bodyPr/>
                    <a:lstStyle/>
                    <a:p>
                      <a:r>
                        <a:rPr lang="cs-C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12.1.2011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511">
                <a:tc>
                  <a:txBody>
                    <a:bodyPr/>
                    <a:lstStyle/>
                    <a:p>
                      <a:r>
                        <a:rPr lang="cs-C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15.3.2011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511">
                <a:tc>
                  <a:txBody>
                    <a:bodyPr/>
                    <a:lstStyle/>
                    <a:p>
                      <a:r>
                        <a:rPr lang="cs-CZ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2.2.2011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37,5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4788024" y="2492896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Vazby</a:t>
            </a:r>
            <a:r>
              <a:rPr lang="en-US" dirty="0"/>
              <a:t>/ Relationships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2843808" y="1204617"/>
            <a:ext cx="48333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ENTITY = tabulky/tables</a:t>
            </a:r>
          </a:p>
          <a:p>
            <a:endParaRPr lang="en-US" dirty="0"/>
          </a:p>
          <a:p>
            <a:r>
              <a:rPr lang="en-US" dirty="0"/>
              <a:t>RELATIONSHIP = </a:t>
            </a:r>
            <a:r>
              <a:rPr lang="en-US" dirty="0" err="1"/>
              <a:t>vazba</a:t>
            </a:r>
            <a:endParaRPr lang="cs-CZ" dirty="0"/>
          </a:p>
          <a:p>
            <a:endParaRPr lang="cs-CZ" dirty="0"/>
          </a:p>
          <a:p>
            <a:r>
              <a:rPr lang="cs-CZ" dirty="0"/>
              <a:t>E-R diagramy = datové modely</a:t>
            </a:r>
            <a:r>
              <a:rPr lang="en-US" dirty="0"/>
              <a:t> (data models)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27584" y="3212976"/>
            <a:ext cx="713092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1:1 – </a:t>
            </a:r>
            <a:r>
              <a:rPr lang="en-US" dirty="0" err="1"/>
              <a:t>jeden</a:t>
            </a:r>
            <a:r>
              <a:rPr lang="en-US" dirty="0"/>
              <a:t> </a:t>
            </a:r>
            <a:r>
              <a:rPr lang="cs-CZ" dirty="0"/>
              <a:t>řádek tabulky A má vazbu s jedním řádkem tabulky B</a:t>
            </a:r>
            <a:r>
              <a:rPr lang="en-US" dirty="0"/>
              <a:t/>
            </a:r>
            <a:br>
              <a:rPr lang="en-US" dirty="0"/>
            </a:br>
            <a:endParaRPr lang="cs-CZ" dirty="0"/>
          </a:p>
          <a:p>
            <a:r>
              <a:rPr lang="cs-CZ" b="1" dirty="0"/>
              <a:t>1:n – k jednomu řádku tabulky A se váže 0 až N řádků tabulky B</a:t>
            </a:r>
            <a:r>
              <a:rPr lang="en-US" b="1" dirty="0"/>
              <a:t/>
            </a:r>
            <a:br>
              <a:rPr lang="en-US" b="1" dirty="0"/>
            </a:br>
            <a:endParaRPr lang="cs-CZ" b="1" dirty="0"/>
          </a:p>
          <a:p>
            <a:r>
              <a:rPr lang="cs-CZ" dirty="0"/>
              <a:t>m:n – k jednomu řádku tabulky A se váže 0 až N řádků tabulky B</a:t>
            </a:r>
          </a:p>
          <a:p>
            <a:r>
              <a:rPr lang="cs-CZ" dirty="0"/>
              <a:t>         </a:t>
            </a:r>
            <a:r>
              <a:rPr lang="cs-CZ" b="1" dirty="0"/>
              <a:t>ale zároveň </a:t>
            </a:r>
            <a:r>
              <a:rPr lang="cs-CZ" dirty="0"/>
              <a:t>k jednomu řádku z B se váže 0 až N řádků A</a:t>
            </a:r>
            <a:r>
              <a:rPr lang="en-US" dirty="0"/>
              <a:t/>
            </a:r>
            <a:br>
              <a:rPr lang="en-US" dirty="0"/>
            </a:br>
            <a:endParaRPr lang="cs-CZ" dirty="0"/>
          </a:p>
          <a:p>
            <a:endParaRPr lang="cs-CZ" dirty="0"/>
          </a:p>
          <a:p>
            <a:r>
              <a:rPr lang="cs-CZ" b="1" dirty="0"/>
              <a:t>	</a:t>
            </a:r>
          </a:p>
          <a:p>
            <a:endParaRPr lang="cs-CZ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827584" y="2681945"/>
            <a:ext cx="1415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Typ</a:t>
            </a:r>
            <a:r>
              <a:rPr lang="cs-CZ" dirty="0"/>
              <a:t>y vazeb</a:t>
            </a:r>
            <a:r>
              <a:rPr lang="en-US" dirty="0"/>
              <a:t>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472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ER diagram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08" y="1522783"/>
            <a:ext cx="9144000" cy="3543418"/>
          </a:xfrm>
          <a:prstGeom prst="rect">
            <a:avLst/>
          </a:prstGeom>
        </p:spPr>
      </p:pic>
      <p:sp>
        <p:nvSpPr>
          <p:cNvPr id="7" name="Obdélníkový bublinový popisek 6"/>
          <p:cNvSpPr/>
          <p:nvPr/>
        </p:nvSpPr>
        <p:spPr>
          <a:xfrm>
            <a:off x="323528" y="4797152"/>
            <a:ext cx="1152128" cy="432048"/>
          </a:xfrm>
          <a:prstGeom prst="wedgeRectCallout">
            <a:avLst>
              <a:gd name="adj1" fmla="val 140837"/>
              <a:gd name="adj2" fmla="val -4198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1:n</a:t>
            </a:r>
          </a:p>
        </p:txBody>
      </p:sp>
      <p:sp>
        <p:nvSpPr>
          <p:cNvPr id="8" name="Obdélníkový bublinový popisek 7"/>
          <p:cNvSpPr/>
          <p:nvPr/>
        </p:nvSpPr>
        <p:spPr>
          <a:xfrm>
            <a:off x="7812485" y="2636912"/>
            <a:ext cx="1152128" cy="432048"/>
          </a:xfrm>
          <a:prstGeom prst="wedgeRectCallout">
            <a:avLst>
              <a:gd name="adj1" fmla="val -72198"/>
              <a:gd name="adj2" fmla="val 1660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1:n</a:t>
            </a:r>
          </a:p>
        </p:txBody>
      </p:sp>
      <p:sp>
        <p:nvSpPr>
          <p:cNvPr id="9" name="Obdélníkový bublinový popisek 8"/>
          <p:cNvSpPr/>
          <p:nvPr/>
        </p:nvSpPr>
        <p:spPr>
          <a:xfrm>
            <a:off x="6156176" y="2409401"/>
            <a:ext cx="1152128" cy="432048"/>
          </a:xfrm>
          <a:prstGeom prst="wedgeRectCallout">
            <a:avLst>
              <a:gd name="adj1" fmla="val -123160"/>
              <a:gd name="adj2" fmla="val 2841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n:1</a:t>
            </a:r>
          </a:p>
        </p:txBody>
      </p:sp>
      <p:sp>
        <p:nvSpPr>
          <p:cNvPr id="10" name="Zaoblený obdélník 9"/>
          <p:cNvSpPr/>
          <p:nvPr/>
        </p:nvSpPr>
        <p:spPr>
          <a:xfrm>
            <a:off x="815932" y="5504721"/>
            <a:ext cx="252028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Vidlička = dětská závislá tabulka</a:t>
            </a:r>
          </a:p>
        </p:txBody>
      </p:sp>
      <p:cxnSp>
        <p:nvCxnSpPr>
          <p:cNvPr id="11" name="Přímá spojnice se šipkou 10"/>
          <p:cNvCxnSpPr>
            <a:stCxn id="10" idx="0"/>
          </p:cNvCxnSpPr>
          <p:nvPr/>
        </p:nvCxnSpPr>
        <p:spPr>
          <a:xfrm flipV="1">
            <a:off x="2076072" y="3254110"/>
            <a:ext cx="1199784" cy="2250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>
            <a:stCxn id="10" idx="0"/>
          </p:cNvCxnSpPr>
          <p:nvPr/>
        </p:nvCxnSpPr>
        <p:spPr>
          <a:xfrm flipV="1">
            <a:off x="2076072" y="3504908"/>
            <a:ext cx="2711952" cy="1999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>
            <a:stCxn id="10" idx="3"/>
          </p:cNvCxnSpPr>
          <p:nvPr/>
        </p:nvCxnSpPr>
        <p:spPr>
          <a:xfrm flipV="1">
            <a:off x="3336212" y="4823574"/>
            <a:ext cx="3324020" cy="1138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7092280" y="1147205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teacher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292080" y="3995772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subject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24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tvorby datového modelu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971600" y="1340768"/>
            <a:ext cx="7128792" cy="2949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Definice entit (tabulek)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Stanovení primárních klíčů všech tabulek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Tvorba vazeb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Migrace primárního klíče rodičovské tabulky do dětské tabulky</a:t>
            </a:r>
            <a:endParaRPr lang="en-US" b="1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Ci</a:t>
            </a:r>
            <a:r>
              <a:rPr lang="cs-CZ" b="1" dirty="0" err="1"/>
              <a:t>zí</a:t>
            </a:r>
            <a:r>
              <a:rPr lang="cs-CZ" b="1" dirty="0"/>
              <a:t> klíč může, ale nemusí být součástí primárního klíče dětské tabulky</a:t>
            </a:r>
          </a:p>
        </p:txBody>
      </p:sp>
    </p:spTree>
    <p:extLst>
      <p:ext uri="{BB962C8B-B14F-4D97-AF65-F5344CB8AC3E}">
        <p14:creationId xmlns:p14="http://schemas.microsoft.com/office/powerpoint/2010/main" val="90835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Task</a:t>
            </a:r>
            <a:r>
              <a:rPr lang="cs-CZ" dirty="0"/>
              <a:t> 1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83568" y="1052736"/>
            <a:ext cx="5335115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600" dirty="0" smtClean="0"/>
              <a:t>Spusťte skript2.sql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Vytvořte </a:t>
            </a:r>
            <a:r>
              <a:rPr lang="cs-CZ" sz="1600" dirty="0"/>
              <a:t>si vlastní předmět (řádek v tabulce předmět)</a:t>
            </a:r>
            <a:r>
              <a:rPr lang="en-US" sz="1600" dirty="0"/>
              <a:t/>
            </a:r>
            <a:br>
              <a:rPr lang="en-US" sz="1600" dirty="0"/>
            </a:br>
            <a:endParaRPr lang="cs-CZ" sz="1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Zkuste vytvořit předmět s neexistujícím UCO_</a:t>
            </a:r>
            <a:r>
              <a:rPr lang="en-US" sz="1600" dirty="0"/>
              <a:t>teacher</a:t>
            </a:r>
            <a:br>
              <a:rPr lang="en-US" sz="1600" dirty="0"/>
            </a:br>
            <a:endParaRPr lang="cs-CZ" sz="1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Přihlaste se do zvolených předmětů</a:t>
            </a:r>
            <a:r>
              <a:rPr lang="en-US" sz="1600" dirty="0"/>
              <a:t/>
            </a:r>
            <a:br>
              <a:rPr lang="en-US" sz="1600" dirty="0"/>
            </a:br>
            <a:endParaRPr lang="cs-CZ" sz="1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 err="1"/>
              <a:t>Odhlašte</a:t>
            </a:r>
            <a:r>
              <a:rPr lang="cs-CZ" sz="1600" dirty="0"/>
              <a:t> se ze všech předmětů</a:t>
            </a:r>
            <a:r>
              <a:rPr lang="en-US" sz="1600" dirty="0"/>
              <a:t/>
            </a:r>
            <a:br>
              <a:rPr lang="en-US" sz="1600" dirty="0"/>
            </a:br>
            <a:endParaRPr lang="cs-CZ" sz="1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Přihlaste se do </a:t>
            </a:r>
            <a:r>
              <a:rPr lang="cs-CZ" sz="1600" b="1" dirty="0"/>
              <a:t>všech</a:t>
            </a:r>
            <a:r>
              <a:rPr lang="cs-CZ" sz="1600" dirty="0"/>
              <a:t> dostupných předmětů</a:t>
            </a:r>
            <a:r>
              <a:rPr lang="en-US" sz="1600" dirty="0"/>
              <a:t/>
            </a:r>
            <a:br>
              <a:rPr lang="en-US" sz="1600" dirty="0"/>
            </a:br>
            <a:endParaRPr lang="cs-CZ" sz="1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Zkuste smazat všechny učitele</a:t>
            </a:r>
            <a:r>
              <a:rPr lang="en-US" sz="1600" dirty="0"/>
              <a:t/>
            </a:r>
            <a:br>
              <a:rPr lang="en-US" sz="1600" dirty="0"/>
            </a:b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51382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Dotazování více tabulek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15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</a:t>
            </a:r>
            <a:r>
              <a:rPr lang="cs-CZ" dirty="0" err="1"/>
              <a:t>áce</a:t>
            </a:r>
            <a:r>
              <a:rPr lang="cs-CZ" dirty="0"/>
              <a:t> s více tabulkami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/>
              <a:t>Datab</a:t>
            </a:r>
            <a:r>
              <a:rPr lang="cs-CZ"/>
              <a:t>ázové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22655"/>
              </p:ext>
            </p:extLst>
          </p:nvPr>
        </p:nvGraphicFramePr>
        <p:xfrm>
          <a:off x="539552" y="1916832"/>
          <a:ext cx="4032447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Patient</a:t>
                      </a:r>
                      <a:r>
                        <a:rPr lang="cs-CZ" sz="1600" dirty="0"/>
                        <a:t>ID</a:t>
                      </a:r>
                      <a:r>
                        <a:rPr lang="cs-CZ" sz="1600" baseline="0" dirty="0"/>
                        <a:t>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Firstname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Lastname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Jan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Nov</a:t>
                      </a:r>
                      <a:r>
                        <a:rPr lang="cs-CZ" sz="1600" dirty="0" err="1"/>
                        <a:t>ák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Jana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Nová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Karel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Starý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484253"/>
              </p:ext>
            </p:extLst>
          </p:nvPr>
        </p:nvGraphicFramePr>
        <p:xfrm>
          <a:off x="5292080" y="1918563"/>
          <a:ext cx="3312366" cy="1589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3644">
                <a:tc>
                  <a:txBody>
                    <a:bodyPr/>
                    <a:lstStyle/>
                    <a:p>
                      <a:r>
                        <a:rPr lang="en-US" sz="1600" dirty="0" err="1"/>
                        <a:t>PatientID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Date_of_exam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Result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511">
                <a:tc>
                  <a:txBody>
                    <a:bodyPr/>
                    <a:lstStyle/>
                    <a:p>
                      <a:r>
                        <a:rPr lang="cs-C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12.1.2011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511">
                <a:tc>
                  <a:txBody>
                    <a:bodyPr/>
                    <a:lstStyle/>
                    <a:p>
                      <a:r>
                        <a:rPr lang="cs-C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15.3.2011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511">
                <a:tc>
                  <a:txBody>
                    <a:bodyPr/>
                    <a:lstStyle/>
                    <a:p>
                      <a:r>
                        <a:rPr lang="cs-CZ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2.2.2011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37,5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981834"/>
              </p:ext>
            </p:extLst>
          </p:nvPr>
        </p:nvGraphicFramePr>
        <p:xfrm>
          <a:off x="539552" y="3933056"/>
          <a:ext cx="4032447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r>
                        <a:rPr lang="en-US" sz="1600" dirty="0" err="1"/>
                        <a:t>PhysicianID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Firstname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Lastname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  <a:r>
                        <a:rPr lang="cs-CZ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Petr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Šikovný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  <a:r>
                        <a:rPr lang="cs-CZ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Jana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Levá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  <a:r>
                        <a:rPr lang="cs-CZ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Karel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Starý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3635896" y="980728"/>
            <a:ext cx="261481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Spojení sloupců = JOIN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788024" y="2492896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+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339752" y="3356992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+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11560" y="5445224"/>
            <a:ext cx="387798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Spojení řádků – množinové operace</a:t>
            </a:r>
          </a:p>
        </p:txBody>
      </p:sp>
      <p:cxnSp>
        <p:nvCxnSpPr>
          <p:cNvPr id="14" name="Přímá spojnice 13"/>
          <p:cNvCxnSpPr/>
          <p:nvPr/>
        </p:nvCxnSpPr>
        <p:spPr>
          <a:xfrm>
            <a:off x="251520" y="2587392"/>
            <a:ext cx="0" cy="228176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2601496" y="1556792"/>
            <a:ext cx="0" cy="288032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>
            <a:off x="251520" y="4834147"/>
            <a:ext cx="288032" cy="758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>
            <a:off x="2568840" y="1569931"/>
            <a:ext cx="4397711" cy="5559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>
            <a:off x="251520" y="2610624"/>
            <a:ext cx="288032" cy="758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/>
          <p:nvPr/>
        </p:nvCxnSpPr>
        <p:spPr>
          <a:xfrm>
            <a:off x="6939120" y="1556792"/>
            <a:ext cx="0" cy="288032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42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iba-colours">
      <a:dk1>
        <a:sysClr val="windowText" lastClr="000000"/>
      </a:dk1>
      <a:lt1>
        <a:sysClr val="window" lastClr="FFFFFF"/>
      </a:lt1>
      <a:dk2>
        <a:srgbClr val="1F497D"/>
      </a:dk2>
      <a:lt2>
        <a:srgbClr val="F0EEE7"/>
      </a:lt2>
      <a:accent1>
        <a:srgbClr val="B36C2D"/>
      </a:accent1>
      <a:accent2>
        <a:srgbClr val="005DA8"/>
      </a:accent2>
      <a:accent3>
        <a:srgbClr val="608DC4"/>
      </a:accent3>
      <a:accent4>
        <a:srgbClr val="B6C4E2"/>
      </a:accent4>
      <a:accent5>
        <a:srgbClr val="CBC4B6"/>
      </a:accent5>
      <a:accent6>
        <a:srgbClr val="87837E"/>
      </a:accent6>
      <a:hlink>
        <a:srgbClr val="B36C2D"/>
      </a:hlink>
      <a:folHlink>
        <a:srgbClr val="608DC4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3777</TotalTime>
  <Words>1162</Words>
  <Application>Microsoft Office PowerPoint</Application>
  <PresentationFormat>Předvádění na obrazovce (4:3)</PresentationFormat>
  <Paragraphs>350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</vt:lpstr>
      <vt:lpstr>Motiv systému Office</vt:lpstr>
      <vt:lpstr>Databázové systémy a SQL</vt:lpstr>
      <vt:lpstr>Práce s více tabulkami</vt:lpstr>
      <vt:lpstr>Práce s více tabulkami / more tables</vt:lpstr>
      <vt:lpstr>Vazby/ Relationships</vt:lpstr>
      <vt:lpstr>ER diagram</vt:lpstr>
      <vt:lpstr>Postup tvorby datového modelu</vt:lpstr>
      <vt:lpstr>Task 1</vt:lpstr>
      <vt:lpstr>Dotazování více tabulek</vt:lpstr>
      <vt:lpstr>Práce s více tabulkami</vt:lpstr>
      <vt:lpstr>SELECT – více tabulek</vt:lpstr>
      <vt:lpstr>JOIN - syntaxe</vt:lpstr>
      <vt:lpstr>OUTER JOIN – syntaxe  </vt:lpstr>
      <vt:lpstr>Task</vt:lpstr>
      <vt:lpstr>ER diagram</vt:lpstr>
      <vt:lpstr>Práce s více tabulkami</vt:lpstr>
      <vt:lpstr>Množinové operace</vt:lpstr>
      <vt:lpstr>Task</vt:lpstr>
      <vt:lpstr>Another data model</vt:lpstr>
      <vt:lpstr>Homework</vt:lpstr>
      <vt:lpstr>Cvičení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Disertační práce</dc:title>
  <dc:creator>Daniel Klimeš</dc:creator>
  <cp:lastModifiedBy>Daniel Klimes</cp:lastModifiedBy>
  <cp:revision>392</cp:revision>
  <dcterms:created xsi:type="dcterms:W3CDTF">2011-01-19T10:31:11Z</dcterms:created>
  <dcterms:modified xsi:type="dcterms:W3CDTF">2021-03-31T07:54:43Z</dcterms:modified>
</cp:coreProperties>
</file>