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9" r:id="rId3"/>
    <p:sldId id="307" r:id="rId4"/>
    <p:sldId id="314" r:id="rId5"/>
    <p:sldId id="343" r:id="rId6"/>
    <p:sldId id="344" r:id="rId7"/>
    <p:sldId id="308" r:id="rId8"/>
    <p:sldId id="345" r:id="rId9"/>
    <p:sldId id="346" r:id="rId10"/>
    <p:sldId id="309" r:id="rId11"/>
    <p:sldId id="392" r:id="rId12"/>
    <p:sldId id="347" r:id="rId13"/>
    <p:sldId id="348" r:id="rId14"/>
    <p:sldId id="349" r:id="rId15"/>
    <p:sldId id="391" r:id="rId16"/>
    <p:sldId id="350" r:id="rId17"/>
    <p:sldId id="370" r:id="rId18"/>
    <p:sldId id="371" r:id="rId19"/>
    <p:sldId id="372" r:id="rId20"/>
    <p:sldId id="373" r:id="rId21"/>
    <p:sldId id="353" r:id="rId22"/>
    <p:sldId id="375" r:id="rId23"/>
    <p:sldId id="384" r:id="rId24"/>
    <p:sldId id="376" r:id="rId25"/>
    <p:sldId id="377" r:id="rId26"/>
    <p:sldId id="385" r:id="rId27"/>
    <p:sldId id="380" r:id="rId28"/>
    <p:sldId id="382" r:id="rId29"/>
    <p:sldId id="381" r:id="rId30"/>
    <p:sldId id="383" r:id="rId31"/>
    <p:sldId id="386" r:id="rId32"/>
    <p:sldId id="374" r:id="rId33"/>
    <p:sldId id="369" r:id="rId34"/>
    <p:sldId id="318" r:id="rId35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Klimes" initials="DK" lastIdx="17" clrIdx="0">
    <p:extLst>
      <p:ext uri="{19B8F6BF-5375-455C-9EA6-DF929625EA0E}">
        <p15:presenceInfo xmlns:p15="http://schemas.microsoft.com/office/powerpoint/2012/main" userId="9422b80437e54a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00"/>
    <a:srgbClr val="ECCE00"/>
    <a:srgbClr val="EFDEA9"/>
    <a:srgbClr val="66737C"/>
    <a:srgbClr val="C4C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76" d="100"/>
          <a:sy n="76" d="100"/>
        </p:scale>
        <p:origin x="100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20.04.2021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357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20.04.2021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048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 smtClean="0"/>
              <a:t>Datab</a:t>
            </a:r>
            <a:r>
              <a:rPr lang="cs-CZ" sz="2800" dirty="0" err="1" smtClean="0"/>
              <a:t>ázové</a:t>
            </a:r>
            <a:r>
              <a:rPr lang="cs-CZ" sz="2800" dirty="0" smtClean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 smtClean="0"/>
              <a:t>Lekce </a:t>
            </a:r>
            <a:r>
              <a:rPr lang="en-US" dirty="0" smtClean="0"/>
              <a:t>5</a:t>
            </a:r>
            <a:r>
              <a:rPr lang="cs-CZ" dirty="0" smtClean="0"/>
              <a:t> – Vnořené dotazy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Daniel Klimeš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WHERE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35845" name="TextovéPole 4"/>
          <p:cNvSpPr txBox="1">
            <a:spLocks noChangeArrowheads="1"/>
          </p:cNvSpPr>
          <p:nvPr/>
        </p:nvSpPr>
        <p:spPr bwMode="auto">
          <a:xfrm>
            <a:off x="567220" y="967914"/>
            <a:ext cx="836799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 smtClean="0"/>
              <a:t>Varianty:</a:t>
            </a:r>
          </a:p>
          <a:p>
            <a:r>
              <a:rPr lang="cs-CZ" sz="2000" b="1" dirty="0" smtClean="0"/>
              <a:t>      A)</a:t>
            </a:r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= (</a:t>
            </a:r>
            <a:r>
              <a:rPr lang="en-US" sz="2000" dirty="0" smtClean="0"/>
              <a:t>SELECT</a:t>
            </a:r>
            <a:r>
              <a:rPr lang="cs-CZ" sz="2000" dirty="0" smtClean="0"/>
              <a:t> sloupec FROM</a:t>
            </a:r>
            <a:r>
              <a:rPr lang="en-US" sz="2000" dirty="0" smtClean="0"/>
              <a:t>…</a:t>
            </a:r>
            <a:endParaRPr lang="cs-CZ" sz="2000" dirty="0" smtClean="0"/>
          </a:p>
          <a:p>
            <a:pPr lvl="1"/>
            <a:r>
              <a:rPr lang="cs-CZ" sz="2000" dirty="0" smtClean="0"/>
              <a:t>	zanořený dotaz musí vrátit </a:t>
            </a:r>
            <a:r>
              <a:rPr lang="cs-CZ" sz="2000" b="1" dirty="0" smtClean="0"/>
              <a:t>právě 1 řádek a 1 sloupec</a:t>
            </a:r>
          </a:p>
          <a:p>
            <a:pPr lvl="1"/>
            <a:r>
              <a:rPr lang="cs-CZ" sz="2000" b="1" dirty="0"/>
              <a:t>	</a:t>
            </a:r>
            <a:r>
              <a:rPr lang="cs-CZ" sz="2000" i="1" dirty="0" err="1" smtClean="0"/>
              <a:t>subquery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must</a:t>
            </a:r>
            <a:r>
              <a:rPr lang="cs-CZ" sz="2000" i="1" dirty="0" smtClean="0"/>
              <a:t> return just 1 </a:t>
            </a:r>
            <a:r>
              <a:rPr lang="cs-CZ" sz="2000" i="1" dirty="0" err="1" smtClean="0"/>
              <a:t>row</a:t>
            </a:r>
            <a:r>
              <a:rPr lang="cs-CZ" sz="2000" i="1" dirty="0" smtClean="0"/>
              <a:t> and 1 </a:t>
            </a:r>
            <a:r>
              <a:rPr lang="cs-CZ" sz="2000" i="1" dirty="0" err="1" smtClean="0"/>
              <a:t>column</a:t>
            </a:r>
            <a:endParaRPr lang="cs-CZ" sz="2000" i="1" dirty="0" smtClean="0"/>
          </a:p>
          <a:p>
            <a:pPr lvl="1"/>
            <a:endParaRPr lang="cs-CZ" sz="2000" dirty="0" smtClean="0"/>
          </a:p>
          <a:p>
            <a:pPr lvl="1"/>
            <a:endParaRPr lang="cs-CZ" sz="2000" dirty="0"/>
          </a:p>
          <a:p>
            <a:pPr lvl="1"/>
            <a:r>
              <a:rPr lang="cs-CZ" sz="2000" b="1" dirty="0" smtClean="0"/>
              <a:t>B)</a:t>
            </a:r>
            <a:endParaRPr lang="en-US" sz="2000" b="1" dirty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= </a:t>
            </a:r>
            <a:r>
              <a:rPr lang="en-US" sz="2000" b="1" dirty="0">
                <a:solidFill>
                  <a:srgbClr val="FF0000"/>
                </a:solidFill>
              </a:rPr>
              <a:t>ANY</a:t>
            </a:r>
            <a:r>
              <a:rPr lang="en-US" sz="2000" dirty="0"/>
              <a:t> (</a:t>
            </a:r>
            <a:r>
              <a:rPr lang="en-US" sz="2000" dirty="0" smtClean="0"/>
              <a:t>SELECT</a:t>
            </a:r>
            <a:r>
              <a:rPr lang="cs-CZ" sz="2000" dirty="0" smtClean="0"/>
              <a:t> sloupec FROM</a:t>
            </a:r>
            <a:r>
              <a:rPr lang="en-US" sz="2000" dirty="0" smtClean="0"/>
              <a:t>…</a:t>
            </a: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WHERE sloupec </a:t>
            </a:r>
            <a:r>
              <a:rPr lang="cs-CZ" sz="2000" b="1" dirty="0" smtClean="0">
                <a:solidFill>
                  <a:srgbClr val="FF0000"/>
                </a:solidFill>
              </a:rPr>
              <a:t>IN</a:t>
            </a:r>
            <a:r>
              <a:rPr lang="cs-CZ" sz="2000" dirty="0" smtClean="0"/>
              <a:t> (SELECT sloupec FROM …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&gt; </a:t>
            </a:r>
            <a:r>
              <a:rPr lang="en-US" sz="2000" b="1" dirty="0">
                <a:solidFill>
                  <a:srgbClr val="FF0000"/>
                </a:solidFill>
              </a:rPr>
              <a:t>ALL</a:t>
            </a:r>
            <a:r>
              <a:rPr lang="en-US" sz="2000" dirty="0"/>
              <a:t> (SELECT </a:t>
            </a:r>
            <a:r>
              <a:rPr lang="cs-CZ" sz="2000" dirty="0" smtClean="0"/>
              <a:t>sloupec FROM </a:t>
            </a:r>
            <a:r>
              <a:rPr lang="en-US" sz="2000" dirty="0" smtClean="0"/>
              <a:t>…</a:t>
            </a:r>
            <a:endParaRPr lang="en-US" sz="2000" dirty="0"/>
          </a:p>
          <a:p>
            <a:pPr lvl="1"/>
            <a:r>
              <a:rPr lang="cs-CZ" sz="2000" dirty="0" smtClean="0"/>
              <a:t>	zanořený dotaz musí vrátit </a:t>
            </a:r>
            <a:r>
              <a:rPr lang="cs-CZ" sz="2000" b="1" dirty="0" smtClean="0"/>
              <a:t>1 sloupec a libovolný počet řádků </a:t>
            </a:r>
          </a:p>
          <a:p>
            <a:pPr lvl="1"/>
            <a:r>
              <a:rPr lang="cs-CZ" sz="2000" b="1" dirty="0"/>
              <a:t>	</a:t>
            </a:r>
            <a:r>
              <a:rPr lang="cs-CZ" sz="2000" i="1" dirty="0" err="1"/>
              <a:t>subquery</a:t>
            </a:r>
            <a:r>
              <a:rPr lang="cs-CZ" sz="2000" i="1" dirty="0"/>
              <a:t> </a:t>
            </a:r>
            <a:r>
              <a:rPr lang="cs-CZ" sz="2000" i="1" dirty="0" err="1"/>
              <a:t>must</a:t>
            </a:r>
            <a:r>
              <a:rPr lang="cs-CZ" sz="2000" i="1" dirty="0"/>
              <a:t> return just </a:t>
            </a:r>
            <a:r>
              <a:rPr lang="cs-CZ" sz="2000" i="1" dirty="0" smtClean="0"/>
              <a:t>1 </a:t>
            </a:r>
            <a:r>
              <a:rPr lang="cs-CZ" sz="2000" i="1" dirty="0" err="1" smtClean="0"/>
              <a:t>column</a:t>
            </a:r>
            <a:r>
              <a:rPr lang="cs-CZ" sz="2000" i="1" dirty="0" smtClean="0"/>
              <a:t> and 0 – n </a:t>
            </a:r>
            <a:r>
              <a:rPr lang="cs-CZ" sz="2000" i="1" dirty="0" err="1" smtClean="0"/>
              <a:t>rows</a:t>
            </a:r>
            <a:r>
              <a:rPr lang="cs-CZ" sz="2000" i="1" dirty="0" smtClean="0"/>
              <a:t> </a:t>
            </a:r>
            <a:endParaRPr lang="cs-CZ" sz="2000" i="1" dirty="0"/>
          </a:p>
          <a:p>
            <a:pPr lvl="1"/>
            <a:endParaRPr lang="cs-CZ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WHERE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35845" name="TextovéPole 4"/>
          <p:cNvSpPr txBox="1">
            <a:spLocks noChangeArrowheads="1"/>
          </p:cNvSpPr>
          <p:nvPr/>
        </p:nvSpPr>
        <p:spPr bwMode="auto">
          <a:xfrm>
            <a:off x="567220" y="967914"/>
            <a:ext cx="8241359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 smtClean="0"/>
              <a:t>Varianty:</a:t>
            </a:r>
          </a:p>
          <a:p>
            <a:endParaRPr lang="cs-CZ" sz="2000" b="1" dirty="0" smtClean="0"/>
          </a:p>
          <a:p>
            <a:pPr lvl="1"/>
            <a:endParaRPr lang="cs-CZ" sz="2000" b="1" dirty="0" smtClean="0"/>
          </a:p>
          <a:p>
            <a:pPr lvl="1"/>
            <a:r>
              <a:rPr lang="cs-CZ" sz="2000" b="1" dirty="0" smtClean="0"/>
              <a:t>C)</a:t>
            </a:r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b="1" dirty="0">
                <a:solidFill>
                  <a:srgbClr val="FF0000"/>
                </a:solidFill>
              </a:rPr>
              <a:t>EXISTS</a:t>
            </a:r>
            <a:r>
              <a:rPr lang="en-US" sz="2000" dirty="0"/>
              <a:t> (</a:t>
            </a:r>
            <a:r>
              <a:rPr lang="en-US" sz="2000" dirty="0" smtClean="0"/>
              <a:t>SELECT</a:t>
            </a:r>
            <a:r>
              <a:rPr lang="cs-CZ" sz="2000" dirty="0" smtClean="0"/>
              <a:t> * FROM</a:t>
            </a:r>
            <a:r>
              <a:rPr lang="en-US" sz="2000" dirty="0" smtClean="0"/>
              <a:t>….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b="1" dirty="0">
                <a:solidFill>
                  <a:srgbClr val="FF0000"/>
                </a:solidFill>
              </a:rPr>
              <a:t>NOT EXISTS </a:t>
            </a:r>
            <a:r>
              <a:rPr lang="en-US" sz="2000" dirty="0"/>
              <a:t>(</a:t>
            </a:r>
            <a:r>
              <a:rPr lang="en-US" sz="2000" dirty="0" smtClean="0"/>
              <a:t>SELECT</a:t>
            </a:r>
            <a:r>
              <a:rPr lang="cs-CZ" sz="2000" dirty="0" smtClean="0"/>
              <a:t> * FROM</a:t>
            </a:r>
            <a:r>
              <a:rPr lang="en-US" sz="2000" dirty="0" smtClean="0"/>
              <a:t>…</a:t>
            </a:r>
            <a:endParaRPr lang="cs-CZ" sz="2000" dirty="0" smtClean="0"/>
          </a:p>
          <a:p>
            <a:pPr lvl="2"/>
            <a:r>
              <a:rPr lang="cs-CZ" sz="2000" dirty="0" smtClean="0"/>
              <a:t>zanořený dotaz může vracet </a:t>
            </a:r>
            <a:r>
              <a:rPr lang="cs-CZ" sz="2000" b="1" dirty="0" smtClean="0"/>
              <a:t>libovolný počet řádků i sloupců</a:t>
            </a:r>
          </a:p>
          <a:p>
            <a:pPr lvl="2"/>
            <a:r>
              <a:rPr lang="cs-CZ" sz="2000" i="1" dirty="0" err="1"/>
              <a:t>subquery</a:t>
            </a:r>
            <a:r>
              <a:rPr lang="cs-CZ" sz="2000" i="1" dirty="0"/>
              <a:t> </a:t>
            </a:r>
            <a:r>
              <a:rPr lang="cs-CZ" sz="2000" i="1" dirty="0" err="1" smtClean="0"/>
              <a:t>can</a:t>
            </a:r>
            <a:r>
              <a:rPr lang="cs-CZ" sz="2000" i="1" dirty="0" smtClean="0"/>
              <a:t> return 0 </a:t>
            </a:r>
            <a:r>
              <a:rPr lang="cs-CZ" sz="2000" i="1" dirty="0"/>
              <a:t>– n </a:t>
            </a:r>
            <a:r>
              <a:rPr lang="cs-CZ" sz="2000" i="1" dirty="0" err="1" smtClean="0"/>
              <a:t>rows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columns</a:t>
            </a:r>
            <a:r>
              <a:rPr lang="cs-CZ" sz="2000" i="1" dirty="0"/>
              <a:t> are </a:t>
            </a:r>
            <a:r>
              <a:rPr lang="cs-CZ" sz="2000" i="1" dirty="0" err="1" smtClean="0"/>
              <a:t>irrelevant</a:t>
            </a:r>
            <a:r>
              <a:rPr lang="cs-CZ" sz="2000" i="1" dirty="0" smtClean="0"/>
              <a:t> </a:t>
            </a:r>
            <a:endParaRPr lang="cs-CZ" sz="2000" i="1" dirty="0"/>
          </a:p>
          <a:p>
            <a:pPr lvl="2"/>
            <a:endParaRPr lang="cs-CZ" sz="2000" b="1" dirty="0" smtClean="0"/>
          </a:p>
          <a:p>
            <a:pPr lvl="2"/>
            <a:endParaRPr lang="cs-CZ" sz="2000" dirty="0" smtClean="0"/>
          </a:p>
          <a:p>
            <a:pPr lvl="1"/>
            <a:r>
              <a:rPr lang="cs-CZ" sz="2000" dirty="0" smtClean="0"/>
              <a:t>Zanořené dotazy se obvykle propojují s nadřazeným dotazem </a:t>
            </a:r>
          </a:p>
          <a:p>
            <a:pPr lvl="1"/>
            <a:r>
              <a:rPr lang="cs-CZ" sz="2000" dirty="0" smtClean="0"/>
              <a:t>pomocí podmínky v sekci WHERE</a:t>
            </a:r>
          </a:p>
          <a:p>
            <a:pPr lvl="1"/>
            <a:r>
              <a:rPr lang="cs-CZ" sz="2000" i="1" dirty="0" err="1" smtClean="0"/>
              <a:t>Subqueries</a:t>
            </a:r>
            <a:r>
              <a:rPr lang="cs-CZ" sz="2000" i="1" dirty="0" smtClean="0"/>
              <a:t> </a:t>
            </a:r>
            <a:r>
              <a:rPr lang="en-US" sz="2000" i="1" dirty="0" smtClean="0"/>
              <a:t>usually </a:t>
            </a:r>
            <a:r>
              <a:rPr lang="en-US" sz="2000" i="1" dirty="0"/>
              <a:t>contain a parent-related </a:t>
            </a:r>
            <a:r>
              <a:rPr lang="en-US" sz="2000" i="1" dirty="0" smtClean="0"/>
              <a:t>condition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after</a:t>
            </a:r>
            <a:r>
              <a:rPr lang="cs-CZ" sz="2000" i="1" dirty="0" smtClean="0"/>
              <a:t> WHERE</a:t>
            </a:r>
            <a:endParaRPr 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19257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lvl="1"/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</a:t>
            </a:r>
            <a:r>
              <a:rPr lang="en-US" dirty="0"/>
              <a:t>WHERE </a:t>
            </a:r>
            <a:r>
              <a:rPr lang="en-US" dirty="0" err="1"/>
              <a:t>sloupec</a:t>
            </a:r>
            <a:r>
              <a:rPr lang="en-US" dirty="0"/>
              <a:t> = (</a:t>
            </a:r>
            <a:r>
              <a:rPr lang="en-US" dirty="0" smtClean="0"/>
              <a:t>SELECT</a:t>
            </a:r>
            <a:r>
              <a:rPr lang="cs-CZ" dirty="0" smtClean="0"/>
              <a:t> …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35845" name="TextovéPole 4"/>
          <p:cNvSpPr txBox="1">
            <a:spLocks noChangeArrowheads="1"/>
          </p:cNvSpPr>
          <p:nvPr/>
        </p:nvSpPr>
        <p:spPr bwMode="auto">
          <a:xfrm>
            <a:off x="611560" y="1268760"/>
            <a:ext cx="612719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 smtClean="0"/>
              <a:t>Varianty:</a:t>
            </a:r>
          </a:p>
          <a:p>
            <a:r>
              <a:rPr lang="cs-CZ" sz="2000" b="1" dirty="0" smtClean="0"/>
              <a:t>A)</a:t>
            </a:r>
          </a:p>
          <a:p>
            <a:endParaRPr lang="cs-CZ" sz="2000" b="1" dirty="0" smtClean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= (</a:t>
            </a:r>
            <a:r>
              <a:rPr lang="en-US" sz="2000" dirty="0" smtClean="0"/>
              <a:t>SELECT</a:t>
            </a:r>
            <a:r>
              <a:rPr lang="cs-CZ" sz="2000" dirty="0" smtClean="0"/>
              <a:t> sloupec FROM</a:t>
            </a:r>
            <a:r>
              <a:rPr lang="en-US" sz="2000" dirty="0" smtClean="0"/>
              <a:t>…</a:t>
            </a:r>
            <a:endParaRPr lang="cs-CZ" sz="2000" dirty="0" smtClean="0"/>
          </a:p>
          <a:p>
            <a:pPr lvl="1"/>
            <a:r>
              <a:rPr lang="cs-CZ" sz="2000" dirty="0" smtClean="0"/>
              <a:t>	</a:t>
            </a:r>
            <a:endParaRPr lang="en-US" sz="2000" dirty="0"/>
          </a:p>
        </p:txBody>
      </p:sp>
      <p:sp>
        <p:nvSpPr>
          <p:cNvPr id="2" name="Obdélník 1"/>
          <p:cNvSpPr/>
          <p:nvPr/>
        </p:nvSpPr>
        <p:spPr>
          <a:xfrm>
            <a:off x="611560" y="3246979"/>
            <a:ext cx="799288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 err="1" smtClean="0"/>
              <a:t>Example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</a:t>
            </a:r>
            <a:r>
              <a:rPr lang="cs-CZ" dirty="0" err="1" smtClean="0"/>
              <a:t>patients</a:t>
            </a:r>
            <a:r>
              <a:rPr lang="cs-CZ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WHERE </a:t>
            </a:r>
            <a:r>
              <a:rPr lang="cs-CZ" b="1" dirty="0" err="1" smtClean="0"/>
              <a:t>date_of_birth</a:t>
            </a:r>
            <a:r>
              <a:rPr lang="cs-CZ" b="1" dirty="0" smtClean="0"/>
              <a:t> = (</a:t>
            </a:r>
            <a:r>
              <a:rPr lang="cs-CZ" b="1" dirty="0"/>
              <a:t>SELECT </a:t>
            </a:r>
            <a:r>
              <a:rPr lang="cs-CZ" b="1" dirty="0" smtClean="0"/>
              <a:t>MAX(</a:t>
            </a:r>
            <a:r>
              <a:rPr lang="cs-CZ" b="1" dirty="0" err="1" smtClean="0"/>
              <a:t>date_of_birth</a:t>
            </a:r>
            <a:r>
              <a:rPr lang="cs-CZ" b="1" dirty="0" smtClean="0"/>
              <a:t>) FROM </a:t>
            </a:r>
            <a:r>
              <a:rPr lang="cs-CZ" b="1" dirty="0" err="1" smtClean="0"/>
              <a:t>patients</a:t>
            </a:r>
            <a:r>
              <a:rPr lang="cs-CZ" b="1" dirty="0" smtClean="0"/>
              <a:t>)</a:t>
            </a:r>
            <a:r>
              <a:rPr lang="cs-CZ" dirty="0" smtClean="0"/>
              <a:t>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294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lvl="1"/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</a:t>
            </a:r>
            <a:r>
              <a:rPr lang="en-US" dirty="0"/>
              <a:t>WHERE </a:t>
            </a:r>
            <a:r>
              <a:rPr lang="en-US" dirty="0" err="1"/>
              <a:t>sloupec</a:t>
            </a:r>
            <a:r>
              <a:rPr lang="en-US" dirty="0"/>
              <a:t> </a:t>
            </a:r>
            <a:r>
              <a:rPr lang="cs-CZ" dirty="0" smtClean="0"/>
              <a:t>ANY/IN/ALL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35845" name="TextovéPole 4"/>
          <p:cNvSpPr txBox="1">
            <a:spLocks noChangeArrowheads="1"/>
          </p:cNvSpPr>
          <p:nvPr/>
        </p:nvSpPr>
        <p:spPr bwMode="auto">
          <a:xfrm>
            <a:off x="611560" y="1052736"/>
            <a:ext cx="676839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 smtClean="0"/>
              <a:t>Varianty:</a:t>
            </a:r>
          </a:p>
          <a:p>
            <a:r>
              <a:rPr lang="cs-CZ" sz="2000" b="1" dirty="0" smtClean="0"/>
              <a:t>B)</a:t>
            </a:r>
          </a:p>
          <a:p>
            <a:endParaRPr lang="cs-CZ" sz="2000" b="1" dirty="0" smtClean="0"/>
          </a:p>
          <a:p>
            <a:pPr lvl="1">
              <a:buFont typeface="Arial" pitchFamily="34" charset="0"/>
              <a:buChar char="•"/>
            </a:pPr>
            <a:r>
              <a:rPr lang="cs-CZ" sz="2000" dirty="0"/>
              <a:t> </a:t>
            </a:r>
            <a:r>
              <a:rPr lang="en-US" sz="2000" dirty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= </a:t>
            </a:r>
            <a:r>
              <a:rPr lang="en-US" sz="2000" b="1" dirty="0">
                <a:solidFill>
                  <a:srgbClr val="FF0000"/>
                </a:solidFill>
              </a:rPr>
              <a:t>ANY</a:t>
            </a:r>
            <a:r>
              <a:rPr lang="en-US" sz="2000" dirty="0"/>
              <a:t> (SELECT</a:t>
            </a:r>
            <a:r>
              <a:rPr lang="cs-CZ" sz="2000" dirty="0"/>
              <a:t> sloupec FROM</a:t>
            </a:r>
            <a:r>
              <a:rPr lang="en-US" sz="2000" dirty="0"/>
              <a:t>…</a:t>
            </a:r>
            <a:endParaRPr lang="cs-CZ" sz="2000" dirty="0"/>
          </a:p>
          <a:p>
            <a:pPr lvl="1">
              <a:buFont typeface="Arial" pitchFamily="34" charset="0"/>
              <a:buChar char="•"/>
            </a:pPr>
            <a:r>
              <a:rPr lang="cs-CZ" sz="2000" dirty="0"/>
              <a:t> WHERE sloupec </a:t>
            </a:r>
            <a:r>
              <a:rPr lang="cs-CZ" sz="2000" b="1" dirty="0">
                <a:solidFill>
                  <a:srgbClr val="FF0000"/>
                </a:solidFill>
              </a:rPr>
              <a:t>IN</a:t>
            </a:r>
            <a:r>
              <a:rPr lang="cs-CZ" sz="2000" dirty="0"/>
              <a:t> (SELECT sloupec FROM …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cs-CZ" sz="2000" dirty="0"/>
              <a:t> </a:t>
            </a:r>
            <a:r>
              <a:rPr lang="en-US" sz="2000" dirty="0"/>
              <a:t>WHERE </a:t>
            </a:r>
            <a:r>
              <a:rPr lang="en-US" sz="2000" dirty="0" err="1"/>
              <a:t>sloupec</a:t>
            </a:r>
            <a:r>
              <a:rPr lang="en-US" sz="2000" dirty="0"/>
              <a:t> &gt; </a:t>
            </a:r>
            <a:r>
              <a:rPr lang="en-US" sz="2000" b="1" dirty="0">
                <a:solidFill>
                  <a:srgbClr val="FF0000"/>
                </a:solidFill>
              </a:rPr>
              <a:t>ALL</a:t>
            </a:r>
            <a:r>
              <a:rPr lang="en-US" sz="2000" dirty="0"/>
              <a:t> (SELECT </a:t>
            </a:r>
            <a:r>
              <a:rPr lang="cs-CZ" sz="2000" dirty="0"/>
              <a:t>sloupec FROM </a:t>
            </a:r>
            <a:r>
              <a:rPr lang="en-US" sz="2000" dirty="0"/>
              <a:t>…</a:t>
            </a:r>
          </a:p>
          <a:p>
            <a:pPr lvl="1"/>
            <a:endParaRPr lang="en-US" sz="2000" dirty="0"/>
          </a:p>
        </p:txBody>
      </p:sp>
      <p:sp>
        <p:nvSpPr>
          <p:cNvPr id="5" name="Obdélník 4"/>
          <p:cNvSpPr/>
          <p:nvPr/>
        </p:nvSpPr>
        <p:spPr>
          <a:xfrm>
            <a:off x="611560" y="3501008"/>
            <a:ext cx="8353053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 err="1" smtClean="0"/>
              <a:t>Example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</a:t>
            </a:r>
            <a:r>
              <a:rPr lang="cs-CZ" dirty="0" smtClean="0"/>
              <a:t>student 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WHERE </a:t>
            </a:r>
            <a:r>
              <a:rPr lang="cs-CZ" b="1" dirty="0" err="1" smtClean="0"/>
              <a:t>uco</a:t>
            </a:r>
            <a:r>
              <a:rPr lang="cs-CZ" b="1" dirty="0" smtClean="0"/>
              <a:t> </a:t>
            </a:r>
            <a:r>
              <a:rPr lang="cs-CZ" b="1" dirty="0"/>
              <a:t>= </a:t>
            </a:r>
            <a:r>
              <a:rPr lang="cs-CZ" b="1" dirty="0">
                <a:solidFill>
                  <a:srgbClr val="E20000"/>
                </a:solidFill>
              </a:rPr>
              <a:t>ANY</a:t>
            </a:r>
            <a:r>
              <a:rPr lang="cs-CZ" b="1" dirty="0"/>
              <a:t> </a:t>
            </a:r>
            <a:r>
              <a:rPr lang="cs-CZ" b="1" dirty="0" smtClean="0"/>
              <a:t>(</a:t>
            </a:r>
            <a:r>
              <a:rPr lang="cs-CZ" b="1" dirty="0"/>
              <a:t>SELECT </a:t>
            </a:r>
            <a:r>
              <a:rPr lang="cs-CZ" b="1" dirty="0" err="1" smtClean="0"/>
              <a:t>student_uco</a:t>
            </a:r>
            <a:r>
              <a:rPr lang="cs-CZ" b="1" dirty="0" smtClean="0"/>
              <a:t> </a:t>
            </a:r>
            <a:r>
              <a:rPr lang="cs-CZ" b="1" dirty="0"/>
              <a:t>FROM </a:t>
            </a:r>
            <a:r>
              <a:rPr lang="cs-CZ" b="1" dirty="0" err="1" smtClean="0"/>
              <a:t>vyuka</a:t>
            </a:r>
            <a:r>
              <a:rPr lang="cs-CZ" b="1" dirty="0" smtClean="0"/>
              <a:t> WHERE 				</a:t>
            </a:r>
            <a:r>
              <a:rPr lang="cs-CZ" b="1" dirty="0" err="1" smtClean="0"/>
              <a:t>predmet_id</a:t>
            </a:r>
            <a:r>
              <a:rPr lang="cs-CZ" b="1" dirty="0" smtClean="0"/>
              <a:t>=10);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</a:t>
            </a:r>
            <a:r>
              <a:rPr lang="cs-CZ" dirty="0" smtClean="0"/>
              <a:t>student 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WHERE </a:t>
            </a:r>
            <a:r>
              <a:rPr lang="cs-CZ" b="1" dirty="0" err="1"/>
              <a:t>uco</a:t>
            </a:r>
            <a:r>
              <a:rPr lang="cs-CZ" b="1" dirty="0"/>
              <a:t> </a:t>
            </a:r>
            <a:r>
              <a:rPr lang="cs-CZ" b="1" dirty="0" smtClean="0">
                <a:solidFill>
                  <a:srgbClr val="E20000"/>
                </a:solidFill>
              </a:rPr>
              <a:t>IN</a:t>
            </a:r>
            <a:r>
              <a:rPr lang="cs-CZ" b="1" dirty="0"/>
              <a:t>	(SELECT </a:t>
            </a:r>
            <a:r>
              <a:rPr lang="cs-CZ" b="1" dirty="0" err="1"/>
              <a:t>student_uco</a:t>
            </a:r>
            <a:r>
              <a:rPr lang="cs-CZ" b="1" dirty="0"/>
              <a:t> FROM </a:t>
            </a:r>
            <a:r>
              <a:rPr lang="cs-CZ" b="1" dirty="0" err="1"/>
              <a:t>vyuka</a:t>
            </a:r>
            <a:r>
              <a:rPr lang="cs-CZ" b="1" dirty="0"/>
              <a:t> WHERE </a:t>
            </a:r>
            <a:r>
              <a:rPr lang="cs-CZ" b="1" dirty="0" smtClean="0"/>
              <a:t>				</a:t>
            </a:r>
            <a:r>
              <a:rPr lang="cs-CZ" b="1" dirty="0" err="1" smtClean="0"/>
              <a:t>predmet_id</a:t>
            </a:r>
            <a:r>
              <a:rPr lang="cs-CZ" b="1" dirty="0" smtClean="0"/>
              <a:t>=10);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045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lvl="1"/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</a:t>
            </a:r>
            <a:r>
              <a:rPr lang="en-US" dirty="0" smtClean="0"/>
              <a:t>WHERE </a:t>
            </a:r>
            <a:r>
              <a:rPr lang="cs-CZ" dirty="0" smtClean="0"/>
              <a:t>EXISTS/NOT EXISTS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sp>
        <p:nvSpPr>
          <p:cNvPr id="35845" name="TextovéPole 4"/>
          <p:cNvSpPr txBox="1">
            <a:spLocks noChangeArrowheads="1"/>
          </p:cNvSpPr>
          <p:nvPr/>
        </p:nvSpPr>
        <p:spPr bwMode="auto">
          <a:xfrm>
            <a:off x="696407" y="1032403"/>
            <a:ext cx="5763309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 smtClean="0"/>
              <a:t>Varianty: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C)</a:t>
            </a:r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WHERE </a:t>
            </a:r>
            <a:r>
              <a:rPr lang="en-US" sz="2000" b="1" dirty="0">
                <a:solidFill>
                  <a:srgbClr val="FF0000"/>
                </a:solidFill>
              </a:rPr>
              <a:t>EXISTS</a:t>
            </a:r>
            <a:r>
              <a:rPr lang="en-US" sz="2000" dirty="0"/>
              <a:t> (SELECT</a:t>
            </a:r>
            <a:r>
              <a:rPr lang="cs-CZ" sz="2000" dirty="0"/>
              <a:t> * FROM</a:t>
            </a:r>
            <a:r>
              <a:rPr lang="en-US" sz="2000" dirty="0"/>
              <a:t>….</a:t>
            </a:r>
          </a:p>
          <a:p>
            <a:pPr lvl="1">
              <a:buFont typeface="Arial" pitchFamily="34" charset="0"/>
              <a:buChar char="•"/>
            </a:pPr>
            <a:r>
              <a:rPr lang="cs-CZ" sz="2000" dirty="0"/>
              <a:t> </a:t>
            </a:r>
            <a:r>
              <a:rPr lang="en-US" sz="2000" dirty="0"/>
              <a:t>WHERE </a:t>
            </a:r>
            <a:r>
              <a:rPr lang="en-US" sz="2000" b="1" dirty="0">
                <a:solidFill>
                  <a:srgbClr val="FF0000"/>
                </a:solidFill>
              </a:rPr>
              <a:t>NOT EXISTS </a:t>
            </a:r>
            <a:r>
              <a:rPr lang="en-US" sz="2000" dirty="0"/>
              <a:t>(SELECT</a:t>
            </a:r>
            <a:r>
              <a:rPr lang="cs-CZ" sz="2000" dirty="0"/>
              <a:t> * FROM</a:t>
            </a:r>
            <a:r>
              <a:rPr lang="en-US" sz="2000" dirty="0" smtClean="0"/>
              <a:t>…</a:t>
            </a:r>
            <a:endParaRPr lang="cs-CZ" sz="2000" dirty="0"/>
          </a:p>
        </p:txBody>
      </p:sp>
      <p:sp>
        <p:nvSpPr>
          <p:cNvPr id="2" name="Obdélník 1"/>
          <p:cNvSpPr/>
          <p:nvPr/>
        </p:nvSpPr>
        <p:spPr>
          <a:xfrm>
            <a:off x="778471" y="3084167"/>
            <a:ext cx="783133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 err="1" smtClean="0"/>
              <a:t>Example</a:t>
            </a:r>
            <a:r>
              <a:rPr lang="cs-CZ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SELECT </a:t>
            </a:r>
            <a:r>
              <a:rPr lang="en-US" dirty="0"/>
              <a:t>* FROM student s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WHERE </a:t>
            </a:r>
            <a:r>
              <a:rPr lang="en-US" b="1" dirty="0"/>
              <a:t>EXISTS (SELECT * FROM </a:t>
            </a:r>
            <a:r>
              <a:rPr lang="en-US" b="1" dirty="0" err="1"/>
              <a:t>vyuka</a:t>
            </a:r>
            <a:r>
              <a:rPr lang="en-US" b="1" dirty="0"/>
              <a:t> v </a:t>
            </a:r>
            <a:endParaRPr lang="cs-CZ" b="1" dirty="0" smtClean="0"/>
          </a:p>
          <a:p>
            <a:pPr>
              <a:lnSpc>
                <a:spcPct val="150000"/>
              </a:lnSpc>
            </a:pPr>
            <a:r>
              <a:rPr lang="cs-CZ" b="1" dirty="0"/>
              <a:t>	</a:t>
            </a:r>
            <a:r>
              <a:rPr lang="cs-CZ" b="1" dirty="0" smtClean="0"/>
              <a:t>		</a:t>
            </a:r>
            <a:r>
              <a:rPr lang="en-US" b="1" dirty="0" smtClean="0"/>
              <a:t>WHERE </a:t>
            </a:r>
            <a:r>
              <a:rPr lang="en-US" b="1" dirty="0" err="1"/>
              <a:t>predmet_id</a:t>
            </a:r>
            <a:r>
              <a:rPr lang="en-US" b="1" dirty="0"/>
              <a:t>=10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			</a:t>
            </a:r>
            <a:r>
              <a:rPr lang="en-US" b="1" dirty="0" smtClean="0"/>
              <a:t>AND </a:t>
            </a:r>
            <a:r>
              <a:rPr lang="en-US" b="1" dirty="0" err="1"/>
              <a:t>s.uco</a:t>
            </a:r>
            <a:r>
              <a:rPr lang="en-US" b="1" dirty="0"/>
              <a:t>=</a:t>
            </a:r>
            <a:r>
              <a:rPr lang="en-US" b="1" dirty="0" err="1"/>
              <a:t>v.student_uco</a:t>
            </a:r>
            <a:r>
              <a:rPr lang="en-US" b="1" dirty="0"/>
              <a:t>);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4971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Vno</a:t>
            </a:r>
            <a:r>
              <a:rPr lang="cs-CZ" dirty="0" err="1" smtClean="0"/>
              <a:t>řený</a:t>
            </a:r>
            <a:r>
              <a:rPr lang="cs-CZ" dirty="0" smtClean="0"/>
              <a:t> dotaz za WHERE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65F83-9B5B-4848-BC75-95F5FE60835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sp>
        <p:nvSpPr>
          <p:cNvPr id="35846" name="TextovéPole 5"/>
          <p:cNvSpPr txBox="1">
            <a:spLocks noChangeArrowheads="1"/>
          </p:cNvSpPr>
          <p:nvPr/>
        </p:nvSpPr>
        <p:spPr bwMode="auto">
          <a:xfrm>
            <a:off x="1004813" y="1762938"/>
            <a:ext cx="680754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SELECT * FROM student WHERE  birthdate  = (</a:t>
            </a:r>
          </a:p>
          <a:p>
            <a:r>
              <a:rPr lang="en-US" dirty="0"/>
              <a:t>      SELECT MAX(birthdate) FROM student</a:t>
            </a:r>
            <a:r>
              <a:rPr lang="en-US" dirty="0" smtClean="0"/>
              <a:t>);</a:t>
            </a:r>
          </a:p>
          <a:p>
            <a:endParaRPr lang="en-US" dirty="0"/>
          </a:p>
          <a:p>
            <a:r>
              <a:rPr lang="en-US" dirty="0" smtClean="0"/>
              <a:t>SELECT * FROM student WHERE</a:t>
            </a:r>
          </a:p>
          <a:p>
            <a:r>
              <a:rPr lang="en-US" dirty="0" smtClean="0"/>
              <a:t>	 </a:t>
            </a:r>
            <a:r>
              <a:rPr lang="en-US" dirty="0"/>
              <a:t>birthdate &gt;= </a:t>
            </a:r>
            <a:r>
              <a:rPr lang="en-US" dirty="0" smtClean="0"/>
              <a:t>ALL (</a:t>
            </a:r>
            <a:endParaRPr lang="cs-CZ" dirty="0" smtClean="0"/>
          </a:p>
          <a:p>
            <a:r>
              <a:rPr lang="cs-CZ" dirty="0" smtClean="0"/>
              <a:t>      SELECT</a:t>
            </a:r>
            <a:r>
              <a:rPr lang="en-US" dirty="0" smtClean="0"/>
              <a:t> </a:t>
            </a:r>
            <a:r>
              <a:rPr lang="en-US" dirty="0"/>
              <a:t>birthdate </a:t>
            </a:r>
            <a:r>
              <a:rPr lang="cs-CZ" dirty="0" smtClean="0"/>
              <a:t>FROM</a:t>
            </a:r>
            <a:r>
              <a:rPr lang="en-US" dirty="0" smtClean="0"/>
              <a:t> student);</a:t>
            </a:r>
          </a:p>
          <a:p>
            <a:endParaRPr lang="en-US" dirty="0"/>
          </a:p>
          <a:p>
            <a:r>
              <a:rPr lang="en-US" dirty="0"/>
              <a:t>SELECT * FROM </a:t>
            </a:r>
            <a:r>
              <a:rPr lang="en-US" dirty="0" smtClean="0"/>
              <a:t>student tab1 WHERE  NOT </a:t>
            </a:r>
            <a:r>
              <a:rPr lang="en-US" dirty="0"/>
              <a:t>EXISTS  </a:t>
            </a:r>
            <a:r>
              <a:rPr lang="en-US" dirty="0" smtClean="0"/>
              <a:t>(</a:t>
            </a:r>
            <a:endParaRPr lang="cs-CZ" dirty="0" smtClean="0"/>
          </a:p>
          <a:p>
            <a:r>
              <a:rPr lang="cs-CZ" dirty="0" smtClean="0"/>
              <a:t>     SELECT</a:t>
            </a:r>
            <a:r>
              <a:rPr lang="en-US" dirty="0" smtClean="0"/>
              <a:t>  </a:t>
            </a:r>
            <a:r>
              <a:rPr lang="en-US" dirty="0"/>
              <a:t>* </a:t>
            </a:r>
            <a:r>
              <a:rPr lang="cs-CZ" dirty="0" smtClean="0"/>
              <a:t>FROM</a:t>
            </a:r>
            <a:r>
              <a:rPr lang="en-US" dirty="0" smtClean="0"/>
              <a:t> student tab2 </a:t>
            </a:r>
          </a:p>
          <a:p>
            <a:r>
              <a:rPr lang="en-US" dirty="0" smtClean="0"/>
              <a:t>     WHERE </a:t>
            </a:r>
            <a:r>
              <a:rPr lang="en-US" dirty="0"/>
              <a:t>tab2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  <a:r>
              <a:rPr lang="en-US" dirty="0"/>
              <a:t>birthdate &gt; </a:t>
            </a:r>
            <a:r>
              <a:rPr lang="en-US" dirty="0" smtClean="0"/>
              <a:t>tab1</a:t>
            </a:r>
            <a:r>
              <a:rPr lang="en-US" dirty="0"/>
              <a:t>. birthdate);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51520" y="112474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Nejmladší </a:t>
            </a:r>
            <a:r>
              <a:rPr lang="en-US" b="1" dirty="0" smtClean="0"/>
              <a:t>student</a:t>
            </a:r>
            <a:r>
              <a:rPr lang="cs-CZ" b="1" dirty="0" smtClean="0"/>
              <a:t>/ </a:t>
            </a:r>
            <a:r>
              <a:rPr lang="en-US" b="1" dirty="0" smtClean="0"/>
              <a:t>you</a:t>
            </a:r>
            <a:r>
              <a:rPr lang="cs-CZ" b="1" dirty="0" err="1" smtClean="0"/>
              <a:t>ngest</a:t>
            </a:r>
            <a:r>
              <a:rPr lang="cs-CZ" b="1" dirty="0" smtClean="0"/>
              <a:t> student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827584" y="4797152"/>
            <a:ext cx="79346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Pozor na NULL hodnoty !</a:t>
            </a:r>
          </a:p>
          <a:p>
            <a:r>
              <a:rPr lang="cs-CZ" b="1" i="1" dirty="0" err="1" smtClean="0"/>
              <a:t>Beware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NULLs</a:t>
            </a:r>
            <a:r>
              <a:rPr lang="cs-CZ" b="1" i="1" dirty="0" smtClean="0"/>
              <a:t> in data</a:t>
            </a:r>
            <a:endParaRPr lang="en-US" b="1" i="1" dirty="0" smtClean="0"/>
          </a:p>
          <a:p>
            <a:endParaRPr lang="en-US" b="1" i="1" dirty="0"/>
          </a:p>
          <a:p>
            <a:r>
              <a:rPr lang="en-US" b="1" dirty="0" smtClean="0"/>
              <a:t>Task: P</a:t>
            </a:r>
            <a:r>
              <a:rPr lang="cs-CZ" b="1" dirty="0" err="1" smtClean="0"/>
              <a:t>řepište</a:t>
            </a:r>
            <a:r>
              <a:rPr lang="cs-CZ" b="1" dirty="0" smtClean="0"/>
              <a:t> na nejstarší studenty </a:t>
            </a:r>
            <a:r>
              <a:rPr lang="cs-CZ" b="1" i="1" dirty="0" smtClean="0"/>
              <a:t>/ </a:t>
            </a:r>
            <a:r>
              <a:rPr lang="cs-CZ" b="1" i="1" dirty="0" err="1" smtClean="0"/>
              <a:t>rewrite</a:t>
            </a:r>
            <a:r>
              <a:rPr lang="cs-CZ" b="1" i="1" dirty="0" smtClean="0"/>
              <a:t> </a:t>
            </a:r>
            <a:r>
              <a:rPr lang="cs-CZ" b="1" i="1" dirty="0" err="1" smtClean="0"/>
              <a:t>queries</a:t>
            </a:r>
            <a:r>
              <a:rPr lang="cs-CZ" b="1" i="1" dirty="0" smtClean="0"/>
              <a:t> to </a:t>
            </a:r>
            <a:r>
              <a:rPr lang="cs-CZ" b="1" i="1" dirty="0" err="1" smtClean="0"/>
              <a:t>oldest</a:t>
            </a:r>
            <a:r>
              <a:rPr lang="cs-CZ" b="1" i="1" dirty="0" smtClean="0"/>
              <a:t> </a:t>
            </a:r>
            <a:r>
              <a:rPr lang="cs-CZ" b="1" i="1" dirty="0" err="1" smtClean="0"/>
              <a:t>students</a:t>
            </a:r>
            <a:endParaRPr lang="cs-CZ" b="1" i="1" dirty="0" smtClean="0"/>
          </a:p>
        </p:txBody>
      </p:sp>
    </p:spTree>
    <p:extLst>
      <p:ext uri="{BB962C8B-B14F-4D97-AF65-F5344CB8AC3E}">
        <p14:creationId xmlns:p14="http://schemas.microsoft.com/office/powerpoint/2010/main" val="17069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Subdotazy</a:t>
            </a:r>
            <a:r>
              <a:rPr lang="cs-CZ" dirty="0" smtClean="0"/>
              <a:t> SQL</a:t>
            </a:r>
            <a:r>
              <a:rPr lang="en-US" dirty="0" smtClean="0"/>
              <a:t> - </a:t>
            </a:r>
            <a:r>
              <a:rPr lang="en-US" dirty="0" err="1"/>
              <a:t>Vno</a:t>
            </a:r>
            <a:r>
              <a:rPr lang="cs-CZ" dirty="0" err="1"/>
              <a:t>řený</a:t>
            </a:r>
            <a:r>
              <a:rPr lang="cs-CZ" dirty="0"/>
              <a:t> dotaz za </a:t>
            </a:r>
            <a:r>
              <a:rPr lang="en-US" dirty="0"/>
              <a:t>WHERE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8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err="1" smtClean="0"/>
              <a:t>Task</a:t>
            </a:r>
            <a:r>
              <a:rPr lang="cs-CZ" sz="2000" b="1" dirty="0" smtClean="0"/>
              <a:t>:</a:t>
            </a:r>
          </a:p>
          <a:p>
            <a:endParaRPr lang="cs-CZ" sz="2000" b="1" dirty="0"/>
          </a:p>
          <a:p>
            <a:r>
              <a:rPr lang="cs-CZ" sz="2000" dirty="0" smtClean="0"/>
              <a:t>Vypište seznam studentů, kteří nemají registrovaný žádný předmět.</a:t>
            </a:r>
          </a:p>
          <a:p>
            <a:endParaRPr lang="cs-CZ" sz="2000" dirty="0"/>
          </a:p>
          <a:p>
            <a:r>
              <a:rPr lang="cs-CZ" sz="2000" i="1" dirty="0" err="1" smtClean="0"/>
              <a:t>Select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all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students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who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have</a:t>
            </a:r>
            <a:r>
              <a:rPr lang="cs-CZ" sz="2000" i="1" dirty="0" smtClean="0"/>
              <a:t> no </a:t>
            </a:r>
            <a:r>
              <a:rPr lang="cs-CZ" sz="2000" i="1" dirty="0" err="1" smtClean="0"/>
              <a:t>registered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subject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5113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Subdotazy</a:t>
            </a:r>
            <a:r>
              <a:rPr lang="cs-CZ" dirty="0" smtClean="0"/>
              <a:t> SQL</a:t>
            </a:r>
            <a:r>
              <a:rPr lang="en-US" dirty="0" smtClean="0"/>
              <a:t> - </a:t>
            </a:r>
            <a:r>
              <a:rPr lang="en-US" dirty="0" err="1"/>
              <a:t>Vno</a:t>
            </a:r>
            <a:r>
              <a:rPr lang="cs-CZ" dirty="0" err="1"/>
              <a:t>řený</a:t>
            </a:r>
            <a:r>
              <a:rPr lang="cs-CZ" dirty="0"/>
              <a:t> dotaz za </a:t>
            </a:r>
            <a:r>
              <a:rPr lang="en-US" dirty="0"/>
              <a:t>WHERE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sp>
        <p:nvSpPr>
          <p:cNvPr id="8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CVIČENÍ:</a:t>
            </a:r>
          </a:p>
          <a:p>
            <a:endParaRPr lang="cs-CZ" sz="2000" b="1" dirty="0"/>
          </a:p>
          <a:p>
            <a:r>
              <a:rPr lang="cs-CZ" sz="2000" dirty="0" smtClean="0"/>
              <a:t>Vypište seznam studentů, kteří nemají registrovaný žádný předmět.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1001995" y="2557185"/>
            <a:ext cx="777686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SELECT * FROM </a:t>
            </a:r>
            <a:r>
              <a:rPr lang="cs-CZ" dirty="0" smtClean="0"/>
              <a:t>student </a:t>
            </a:r>
            <a:r>
              <a:rPr lang="cs-CZ" dirty="0"/>
              <a:t>s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WHERE </a:t>
            </a:r>
            <a:r>
              <a:rPr lang="cs-CZ" dirty="0"/>
              <a:t>NOT EXISTS (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		SELECT </a:t>
            </a:r>
            <a:r>
              <a:rPr lang="cs-CZ" dirty="0"/>
              <a:t>* FROM </a:t>
            </a:r>
            <a:r>
              <a:rPr lang="cs-CZ" dirty="0" err="1"/>
              <a:t>vyuka</a:t>
            </a:r>
            <a:r>
              <a:rPr lang="cs-CZ" dirty="0"/>
              <a:t> v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/>
              <a:t>	</a:t>
            </a:r>
            <a:r>
              <a:rPr lang="cs-CZ" dirty="0" smtClean="0"/>
              <a:t>	WHERE </a:t>
            </a:r>
            <a:r>
              <a:rPr lang="cs-CZ" dirty="0" err="1" smtClean="0"/>
              <a:t>s.uco</a:t>
            </a:r>
            <a:r>
              <a:rPr lang="cs-CZ" dirty="0" smtClean="0"/>
              <a:t>=</a:t>
            </a:r>
            <a:r>
              <a:rPr lang="cs-CZ" dirty="0" err="1" smtClean="0"/>
              <a:t>v.student_uco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/>
              <a:t>	</a:t>
            </a:r>
            <a:r>
              <a:rPr lang="cs-CZ" dirty="0" smtClean="0"/>
              <a:t>	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05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/ </a:t>
            </a:r>
            <a:r>
              <a:rPr lang="cs-CZ" dirty="0" err="1" smtClean="0"/>
              <a:t>Task</a:t>
            </a:r>
            <a:r>
              <a:rPr lang="cs-CZ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sp>
        <p:nvSpPr>
          <p:cNvPr id="8" name="TextovéPole 4"/>
          <p:cNvSpPr txBox="1">
            <a:spLocks noChangeArrowheads="1"/>
          </p:cNvSpPr>
          <p:nvPr/>
        </p:nvSpPr>
        <p:spPr bwMode="auto">
          <a:xfrm>
            <a:off x="3995936" y="2924944"/>
            <a:ext cx="159551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</a:t>
            </a:r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748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cs-CZ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755576" y="627063"/>
            <a:ext cx="777686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Najděte všechny učitele, kteří nevyučují žádný předmět.</a:t>
            </a:r>
            <a:endParaRPr lang="en-US" sz="2000" dirty="0" smtClean="0"/>
          </a:p>
          <a:p>
            <a:endParaRPr lang="cs-CZ" sz="2000" dirty="0" smtClean="0"/>
          </a:p>
          <a:p>
            <a:r>
              <a:rPr lang="cs-CZ" sz="2000" i="1" dirty="0" smtClean="0"/>
              <a:t>SELECT </a:t>
            </a:r>
            <a:r>
              <a:rPr lang="cs-CZ" sz="2000" i="1" dirty="0" err="1" smtClean="0"/>
              <a:t>all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teachers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who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teach</a:t>
            </a:r>
            <a:r>
              <a:rPr lang="cs-CZ" sz="2000" i="1" dirty="0" smtClean="0"/>
              <a:t> no </a:t>
            </a:r>
            <a:r>
              <a:rPr lang="cs-CZ" sz="2000" i="1" dirty="0" err="1" smtClean="0"/>
              <a:t>subject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98999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d</a:t>
            </a:r>
            <a:r>
              <a:rPr lang="cs-CZ" dirty="0" err="1" smtClean="0"/>
              <a:t>at</a:t>
            </a:r>
            <a:r>
              <a:rPr lang="en-US" dirty="0" smtClean="0"/>
              <a:t>a</a:t>
            </a:r>
            <a:r>
              <a:rPr lang="cs-CZ" dirty="0" smtClean="0"/>
              <a:t> model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1124744"/>
            <a:ext cx="6365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r>
              <a:rPr lang="cs-CZ" dirty="0" smtClean="0"/>
              <a:t> – studie</a:t>
            </a:r>
            <a:r>
              <a:rPr lang="en-US" dirty="0" smtClean="0"/>
              <a:t>s</a:t>
            </a:r>
            <a:r>
              <a:rPr lang="cs-CZ" dirty="0" smtClean="0"/>
              <a:t> m-n =&gt; „</a:t>
            </a:r>
            <a:r>
              <a:rPr lang="cs-CZ" dirty="0" err="1" smtClean="0"/>
              <a:t>mezitabulka</a:t>
            </a:r>
            <a:r>
              <a:rPr lang="cs-CZ" dirty="0" smtClean="0"/>
              <a:t>“ PATIENT_STUDY</a:t>
            </a:r>
          </a:p>
          <a:p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 – </a:t>
            </a:r>
            <a:r>
              <a:rPr lang="en-US" dirty="0" smtClean="0"/>
              <a:t>sites</a:t>
            </a:r>
            <a:r>
              <a:rPr lang="cs-CZ" dirty="0" smtClean="0"/>
              <a:t> m-n =&gt; „</a:t>
            </a:r>
            <a:r>
              <a:rPr lang="cs-CZ" dirty="0" err="1" smtClean="0"/>
              <a:t>mezitabulka</a:t>
            </a:r>
            <a:r>
              <a:rPr lang="cs-CZ" dirty="0" smtClean="0"/>
              <a:t>“ STUDIES_SITES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16832"/>
            <a:ext cx="8316416" cy="416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4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cs-CZ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Najděte všechny učitele, kteří nevyučují žádný předmět.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7" name="Obdélník 6"/>
          <p:cNvSpPr/>
          <p:nvPr/>
        </p:nvSpPr>
        <p:spPr>
          <a:xfrm>
            <a:off x="757470" y="2337633"/>
            <a:ext cx="7894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SELECT * FROM teacher u </a:t>
            </a:r>
          </a:p>
          <a:p>
            <a:pPr>
              <a:lnSpc>
                <a:spcPct val="150000"/>
              </a:lnSpc>
            </a:pPr>
            <a:r>
              <a:rPr lang="en-US" dirty="0"/>
              <a:t>WHERE NOT EXISTS (</a:t>
            </a:r>
          </a:p>
          <a:p>
            <a:pPr>
              <a:lnSpc>
                <a:spcPct val="150000"/>
              </a:lnSpc>
            </a:pPr>
            <a:r>
              <a:rPr lang="en-US" dirty="0"/>
              <a:t>		SELECT * FROM </a:t>
            </a:r>
            <a:r>
              <a:rPr lang="en-US" dirty="0" err="1"/>
              <a:t>predmet</a:t>
            </a:r>
            <a:r>
              <a:rPr lang="en-US" dirty="0"/>
              <a:t> p </a:t>
            </a:r>
          </a:p>
          <a:p>
            <a:pPr>
              <a:lnSpc>
                <a:spcPct val="150000"/>
              </a:lnSpc>
            </a:pPr>
            <a:r>
              <a:rPr lang="en-US" dirty="0"/>
              <a:t>		WHERE </a:t>
            </a:r>
            <a:r>
              <a:rPr lang="en-US" dirty="0" err="1"/>
              <a:t>u.teacher_uco</a:t>
            </a:r>
            <a:r>
              <a:rPr lang="en-US" dirty="0"/>
              <a:t>=</a:t>
            </a:r>
            <a:r>
              <a:rPr lang="en-US" dirty="0" err="1"/>
              <a:t>p.teacher_uco</a:t>
            </a:r>
            <a:r>
              <a:rPr lang="en-US" dirty="0"/>
              <a:t>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96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i Černou magii. (</a:t>
            </a:r>
            <a:r>
              <a:rPr lang="cs-CZ" sz="2000" dirty="0" err="1" smtClean="0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 a 10)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i="1" dirty="0" smtClean="0"/>
              <a:t>Select all students, who have registered subjects </a:t>
            </a:r>
            <a:r>
              <a:rPr lang="cs-CZ" sz="2000" i="1" dirty="0" err="1" smtClean="0"/>
              <a:t>predmet_id</a:t>
            </a:r>
            <a:r>
              <a:rPr lang="cs-CZ" sz="2000" i="1" dirty="0" smtClean="0"/>
              <a:t> </a:t>
            </a:r>
            <a:r>
              <a:rPr lang="en-US" sz="2000" i="1" dirty="0" smtClean="0"/>
              <a:t> = </a:t>
            </a:r>
            <a:r>
              <a:rPr lang="cs-CZ" sz="2000" i="1" dirty="0" smtClean="0"/>
              <a:t>1 a</a:t>
            </a:r>
            <a:r>
              <a:rPr lang="en-US" sz="2000" i="1" dirty="0" err="1" smtClean="0"/>
              <a:t>nd</a:t>
            </a:r>
            <a:r>
              <a:rPr lang="en-US" sz="2000" i="1" dirty="0" smtClean="0"/>
              <a:t> </a:t>
            </a:r>
            <a:r>
              <a:rPr lang="cs-CZ" sz="2000" i="1" dirty="0" smtClean="0"/>
              <a:t>10</a:t>
            </a:r>
            <a:r>
              <a:rPr lang="en-US" sz="2000" i="1" dirty="0" smtClean="0"/>
              <a:t> - both</a:t>
            </a:r>
            <a:endParaRPr lang="en-US" sz="2000" i="1" dirty="0"/>
          </a:p>
          <a:p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7530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i Černou magii. (</a:t>
            </a:r>
            <a:r>
              <a:rPr lang="cs-CZ" sz="2000" dirty="0" err="1" smtClean="0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 a 10)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816153" y="2390559"/>
            <a:ext cx="754330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Variant</a:t>
            </a:r>
            <a:r>
              <a:rPr lang="cs-CZ" dirty="0" smtClean="0"/>
              <a:t>a</a:t>
            </a:r>
            <a:r>
              <a:rPr lang="en-US" dirty="0" smtClean="0"/>
              <a:t> 1</a:t>
            </a:r>
            <a:r>
              <a:rPr lang="cs-CZ" dirty="0" smtClean="0"/>
              <a:t>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student s </a:t>
            </a:r>
          </a:p>
          <a:p>
            <a:pPr>
              <a:lnSpc>
                <a:spcPct val="150000"/>
              </a:lnSpc>
            </a:pPr>
            <a:r>
              <a:rPr lang="cs-CZ" dirty="0"/>
              <a:t> WHERE EXISTS 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</a:t>
            </a:r>
            <a:r>
              <a:rPr lang="cs-CZ" dirty="0" smtClean="0"/>
              <a:t>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=1)</a:t>
            </a:r>
          </a:p>
          <a:p>
            <a:pPr>
              <a:lnSpc>
                <a:spcPct val="150000"/>
              </a:lnSpc>
            </a:pPr>
            <a:r>
              <a:rPr lang="cs-CZ" dirty="0"/>
              <a:t> INTERSECT </a:t>
            </a:r>
          </a:p>
          <a:p>
            <a:pPr>
              <a:lnSpc>
                <a:spcPct val="150000"/>
              </a:lnSpc>
            </a:pPr>
            <a:r>
              <a:rPr lang="cs-CZ" dirty="0"/>
              <a:t> SELECT * FROM student s </a:t>
            </a:r>
          </a:p>
          <a:p>
            <a:pPr>
              <a:lnSpc>
                <a:spcPct val="150000"/>
              </a:lnSpc>
            </a:pPr>
            <a:r>
              <a:rPr lang="cs-CZ" dirty="0"/>
              <a:t> WHERE EXISTS 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</a:t>
            </a:r>
            <a:r>
              <a:rPr lang="cs-CZ" dirty="0" smtClean="0"/>
              <a:t>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=10</a:t>
            </a:r>
            <a:r>
              <a:rPr lang="cs-CZ" dirty="0" smtClean="0"/>
              <a:t>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05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i Černou magii. (</a:t>
            </a:r>
            <a:r>
              <a:rPr lang="cs-CZ" sz="2000" dirty="0" err="1" smtClean="0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 a 10)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816153" y="2390559"/>
            <a:ext cx="75433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Variant</a:t>
            </a:r>
            <a:r>
              <a:rPr lang="cs-CZ" dirty="0" smtClean="0"/>
              <a:t>a</a:t>
            </a:r>
            <a:r>
              <a:rPr lang="en-US" dirty="0" smtClean="0"/>
              <a:t> 2)</a:t>
            </a:r>
            <a:r>
              <a:rPr lang="cs-CZ" dirty="0" smtClean="0"/>
              <a:t>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student s </a:t>
            </a:r>
          </a:p>
          <a:p>
            <a:pPr>
              <a:lnSpc>
                <a:spcPct val="150000"/>
              </a:lnSpc>
            </a:pPr>
            <a:r>
              <a:rPr lang="cs-CZ" dirty="0"/>
              <a:t> WHERE EXISTS 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=1)</a:t>
            </a:r>
          </a:p>
          <a:p>
            <a:pPr>
              <a:lnSpc>
                <a:spcPct val="150000"/>
              </a:lnSpc>
            </a:pPr>
            <a:r>
              <a:rPr lang="cs-CZ" dirty="0"/>
              <a:t>AND EXISTS 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=10);</a:t>
            </a:r>
          </a:p>
        </p:txBody>
      </p:sp>
    </p:spTree>
    <p:extLst>
      <p:ext uri="{BB962C8B-B14F-4D97-AF65-F5344CB8AC3E}">
        <p14:creationId xmlns:p14="http://schemas.microsoft.com/office/powerpoint/2010/main" val="812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1</a:t>
            </a:r>
            <a:r>
              <a:rPr lang="cs-CZ" sz="2000" dirty="0" smtClean="0"/>
              <a:t>), ale nemají zapsanou Černou magii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10).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i="1" dirty="0"/>
              <a:t>Select all students, who have registered subjects </a:t>
            </a:r>
            <a:r>
              <a:rPr lang="cs-CZ" sz="2000" i="1" dirty="0" err="1"/>
              <a:t>predmet_id</a:t>
            </a:r>
            <a:r>
              <a:rPr lang="cs-CZ" sz="2000" i="1" dirty="0"/>
              <a:t> </a:t>
            </a:r>
            <a:r>
              <a:rPr lang="en-US" sz="2000" i="1" dirty="0"/>
              <a:t> = </a:t>
            </a:r>
            <a:r>
              <a:rPr lang="cs-CZ" sz="2000" b="1" i="1" dirty="0"/>
              <a:t>1 </a:t>
            </a:r>
            <a:r>
              <a:rPr lang="en-US" sz="2000" b="1" i="1" dirty="0" smtClean="0"/>
              <a:t>but not 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predmet_id</a:t>
            </a:r>
            <a:r>
              <a:rPr lang="en-US" sz="2000" i="1" dirty="0" smtClean="0"/>
              <a:t> = </a:t>
            </a:r>
            <a:r>
              <a:rPr lang="cs-CZ" sz="2000" i="1" dirty="0" smtClean="0"/>
              <a:t>10</a:t>
            </a:r>
            <a:r>
              <a:rPr lang="en-US" sz="2000" i="1" dirty="0" smtClean="0"/>
              <a:t> </a:t>
            </a:r>
            <a:endParaRPr lang="en-US" sz="2000" i="1" dirty="0"/>
          </a:p>
          <a:p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877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1</a:t>
            </a:r>
            <a:r>
              <a:rPr lang="cs-CZ" sz="2000" dirty="0" smtClean="0"/>
              <a:t>), ale nemají zapsanou Černou magii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10). 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816153" y="2390559"/>
            <a:ext cx="754330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Variant</a:t>
            </a:r>
            <a:r>
              <a:rPr lang="cs-CZ" dirty="0" smtClean="0"/>
              <a:t>a</a:t>
            </a:r>
            <a:r>
              <a:rPr lang="en-US" dirty="0" smtClean="0"/>
              <a:t> 1)</a:t>
            </a:r>
            <a:r>
              <a:rPr lang="cs-CZ" dirty="0" smtClean="0"/>
              <a:t>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SELECT </a:t>
            </a:r>
            <a:r>
              <a:rPr lang="cs-CZ" dirty="0"/>
              <a:t>* FROM student s </a:t>
            </a:r>
          </a:p>
          <a:p>
            <a:pPr>
              <a:lnSpc>
                <a:spcPct val="150000"/>
              </a:lnSpc>
            </a:pPr>
            <a:r>
              <a:rPr lang="cs-CZ" dirty="0"/>
              <a:t> WHERE EXISTS 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</a:t>
            </a:r>
            <a:r>
              <a:rPr lang="cs-CZ" dirty="0" smtClean="0"/>
              <a:t>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=1)</a:t>
            </a:r>
          </a:p>
          <a:p>
            <a:pPr>
              <a:lnSpc>
                <a:spcPct val="150000"/>
              </a:lnSpc>
            </a:pPr>
            <a:r>
              <a:rPr lang="cs-CZ" dirty="0"/>
              <a:t> INTERSECT </a:t>
            </a:r>
          </a:p>
          <a:p>
            <a:pPr>
              <a:lnSpc>
                <a:spcPct val="150000"/>
              </a:lnSpc>
            </a:pPr>
            <a:r>
              <a:rPr lang="cs-CZ" dirty="0"/>
              <a:t> SELECT * FROM student s </a:t>
            </a:r>
          </a:p>
          <a:p>
            <a:pPr>
              <a:lnSpc>
                <a:spcPct val="150000"/>
              </a:lnSpc>
            </a:pPr>
            <a:r>
              <a:rPr lang="cs-CZ" dirty="0"/>
              <a:t> WHERE </a:t>
            </a:r>
            <a:r>
              <a:rPr lang="cs-CZ" dirty="0" smtClean="0"/>
              <a:t>NOT EXISTS </a:t>
            </a:r>
            <a:r>
              <a:rPr lang="cs-CZ" dirty="0"/>
              <a:t>(SELECT * FROM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 </a:t>
            </a:r>
            <a:r>
              <a:rPr lang="cs-CZ" dirty="0" smtClean="0"/>
              <a:t>		WHERE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r>
              <a:rPr lang="cs-CZ" dirty="0"/>
              <a:t> AND </a:t>
            </a:r>
            <a:r>
              <a:rPr lang="cs-CZ" dirty="0" err="1"/>
              <a:t>predmet_id</a:t>
            </a:r>
            <a:r>
              <a:rPr lang="cs-CZ" dirty="0"/>
              <a:t>=10</a:t>
            </a:r>
            <a:r>
              <a:rPr lang="cs-CZ" dirty="0" smtClean="0"/>
              <a:t>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04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všechny studenty, kteří mají zapsaný předmět Databáze v biomedicíně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1</a:t>
            </a:r>
            <a:r>
              <a:rPr lang="cs-CZ" sz="2000" dirty="0" smtClean="0"/>
              <a:t>), ale nemají zapsanou Černou magii </a:t>
            </a:r>
            <a:r>
              <a:rPr lang="cs-CZ" sz="2000" dirty="0"/>
              <a:t>(</a:t>
            </a:r>
            <a:r>
              <a:rPr lang="cs-CZ" sz="2000" dirty="0" err="1"/>
              <a:t>predmet_id</a:t>
            </a:r>
            <a:r>
              <a:rPr lang="cs-CZ" sz="2000" dirty="0"/>
              <a:t> </a:t>
            </a:r>
            <a:r>
              <a:rPr lang="cs-CZ" sz="2000" dirty="0" smtClean="0"/>
              <a:t>10). 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816153" y="2390559"/>
            <a:ext cx="75433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Variant</a:t>
            </a:r>
            <a:r>
              <a:rPr lang="cs-CZ" dirty="0" smtClean="0"/>
              <a:t>a</a:t>
            </a:r>
            <a:r>
              <a:rPr lang="en-US" dirty="0" smtClean="0"/>
              <a:t> 2)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SELECT </a:t>
            </a:r>
            <a:r>
              <a:rPr lang="en-US" dirty="0"/>
              <a:t>* FROM student s </a:t>
            </a:r>
          </a:p>
          <a:p>
            <a:pPr>
              <a:lnSpc>
                <a:spcPct val="150000"/>
              </a:lnSpc>
            </a:pPr>
            <a:r>
              <a:rPr lang="en-US" dirty="0"/>
              <a:t> WHERE EXISTS (SELECT * FROM </a:t>
            </a:r>
            <a:r>
              <a:rPr lang="en-US" dirty="0" err="1"/>
              <a:t>vyuka</a:t>
            </a:r>
            <a:r>
              <a:rPr lang="en-US" dirty="0"/>
              <a:t> v</a:t>
            </a:r>
          </a:p>
          <a:p>
            <a:pPr>
              <a:lnSpc>
                <a:spcPct val="150000"/>
              </a:lnSpc>
            </a:pPr>
            <a:r>
              <a:rPr lang="en-US" dirty="0"/>
              <a:t> 		WHERE </a:t>
            </a:r>
            <a:r>
              <a:rPr lang="en-US" dirty="0" err="1"/>
              <a:t>s.uco</a:t>
            </a:r>
            <a:r>
              <a:rPr lang="en-US" dirty="0"/>
              <a:t>=</a:t>
            </a:r>
            <a:r>
              <a:rPr lang="en-US" dirty="0" err="1"/>
              <a:t>v.student_uco</a:t>
            </a:r>
            <a:r>
              <a:rPr lang="en-US" dirty="0"/>
              <a:t> AND </a:t>
            </a:r>
            <a:r>
              <a:rPr lang="en-US" dirty="0" err="1"/>
              <a:t>predmet_id</a:t>
            </a:r>
            <a:r>
              <a:rPr lang="en-US" dirty="0"/>
              <a:t>=1)</a:t>
            </a:r>
          </a:p>
          <a:p>
            <a:pPr>
              <a:lnSpc>
                <a:spcPct val="150000"/>
              </a:lnSpc>
            </a:pPr>
            <a:r>
              <a:rPr lang="en-US" dirty="0"/>
              <a:t> AND NOT EXISTS (SELECT * FROM </a:t>
            </a:r>
            <a:r>
              <a:rPr lang="en-US" dirty="0" err="1"/>
              <a:t>vyuka</a:t>
            </a:r>
            <a:r>
              <a:rPr lang="en-US" dirty="0"/>
              <a:t> v</a:t>
            </a:r>
          </a:p>
          <a:p>
            <a:pPr>
              <a:lnSpc>
                <a:spcPct val="150000"/>
              </a:lnSpc>
            </a:pPr>
            <a:r>
              <a:rPr lang="en-US" dirty="0"/>
              <a:t> 		WHERE </a:t>
            </a:r>
            <a:r>
              <a:rPr lang="en-US" dirty="0" err="1"/>
              <a:t>s.uco</a:t>
            </a:r>
            <a:r>
              <a:rPr lang="en-US" dirty="0"/>
              <a:t>=</a:t>
            </a:r>
            <a:r>
              <a:rPr lang="en-US" dirty="0" err="1"/>
              <a:t>v.student_uco</a:t>
            </a:r>
            <a:r>
              <a:rPr lang="en-US" dirty="0"/>
              <a:t> AND </a:t>
            </a:r>
            <a:r>
              <a:rPr lang="en-US" dirty="0" err="1"/>
              <a:t>predmet_id</a:t>
            </a:r>
            <a:r>
              <a:rPr lang="en-US" dirty="0"/>
              <a:t>=10);</a:t>
            </a:r>
          </a:p>
        </p:txBody>
      </p:sp>
    </p:spTree>
    <p:extLst>
      <p:ext uri="{BB962C8B-B14F-4D97-AF65-F5344CB8AC3E}">
        <p14:creationId xmlns:p14="http://schemas.microsoft.com/office/powerpoint/2010/main" val="35358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všechna pracoviště, která v roce 2010 nezařadila do studie žádného pacienta.</a:t>
            </a:r>
            <a:endParaRPr lang="en-US" sz="2000" dirty="0" smtClean="0"/>
          </a:p>
          <a:p>
            <a:endParaRPr lang="en-US" sz="2000" i="1" dirty="0"/>
          </a:p>
          <a:p>
            <a:r>
              <a:rPr lang="en-US" sz="2000" i="1" dirty="0" smtClean="0"/>
              <a:t>Select all sites, which had no enrolled patient in year 2010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282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všechna pracoviště, která v roce 2010 nezařadila do studie žádného pacienta.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815512" y="2276872"/>
            <a:ext cx="7788935" cy="2534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SELECT * FROM sites s </a:t>
            </a:r>
          </a:p>
          <a:p>
            <a:pPr>
              <a:lnSpc>
                <a:spcPct val="150000"/>
              </a:lnSpc>
            </a:pPr>
            <a:r>
              <a:rPr lang="en-US" dirty="0"/>
              <a:t>WHERE NOT EXISTS (</a:t>
            </a:r>
          </a:p>
          <a:p>
            <a:pPr>
              <a:lnSpc>
                <a:spcPct val="150000"/>
              </a:lnSpc>
            </a:pPr>
            <a:r>
              <a:rPr lang="en-US" dirty="0"/>
              <a:t>	SELECT * FROM </a:t>
            </a:r>
            <a:r>
              <a:rPr lang="en-US" dirty="0" err="1"/>
              <a:t>patient_study</a:t>
            </a:r>
            <a:r>
              <a:rPr lang="en-US" dirty="0"/>
              <a:t> </a:t>
            </a:r>
            <a:r>
              <a:rPr lang="en-US" dirty="0" err="1"/>
              <a:t>ps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	WHERE EXTRACT(YEAR FROM </a:t>
            </a:r>
            <a:r>
              <a:rPr lang="en-US" dirty="0" err="1"/>
              <a:t>date_of_enrollment</a:t>
            </a:r>
            <a:r>
              <a:rPr lang="en-US" dirty="0"/>
              <a:t>)=2010</a:t>
            </a:r>
          </a:p>
          <a:p>
            <a:pPr>
              <a:lnSpc>
                <a:spcPct val="150000"/>
              </a:lnSpc>
            </a:pPr>
            <a:r>
              <a:rPr lang="en-US" dirty="0"/>
              <a:t>	AND </a:t>
            </a:r>
            <a:r>
              <a:rPr lang="en-US" dirty="0" err="1"/>
              <a:t>ps.study_site</a:t>
            </a:r>
            <a:r>
              <a:rPr lang="en-US" dirty="0"/>
              <a:t>=</a:t>
            </a:r>
            <a:r>
              <a:rPr lang="en-US" dirty="0" err="1"/>
              <a:t>s.site_id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	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7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všechna pracoviště, která zařadila pacienta naposledy v  roce 2010.</a:t>
            </a:r>
            <a:endParaRPr lang="en-US" sz="2000" dirty="0" smtClean="0"/>
          </a:p>
          <a:p>
            <a:r>
              <a:rPr lang="en-US" sz="2000" i="1" dirty="0" smtClean="0"/>
              <a:t>Select all sites, which enrolled last patient in 2010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0146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Poddotazy</a:t>
            </a:r>
            <a:r>
              <a:rPr lang="cs-CZ" dirty="0" smtClean="0"/>
              <a:t> SQL / </a:t>
            </a:r>
            <a:r>
              <a:rPr lang="cs-CZ" dirty="0" err="1" smtClean="0"/>
              <a:t>subquery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F7599-2296-43BB-84E4-376EB50F9155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33797" name="TextovéPole 4"/>
          <p:cNvSpPr txBox="1">
            <a:spLocks noChangeArrowheads="1"/>
          </p:cNvSpPr>
          <p:nvPr/>
        </p:nvSpPr>
        <p:spPr bwMode="auto">
          <a:xfrm>
            <a:off x="683568" y="1124744"/>
            <a:ext cx="748888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dirty="0"/>
              <a:t>Zanořené </a:t>
            </a:r>
            <a:r>
              <a:rPr lang="cs-CZ" sz="2400" b="1" dirty="0" smtClean="0"/>
              <a:t>dotazy / </a:t>
            </a:r>
            <a:r>
              <a:rPr lang="cs-CZ" sz="2400" b="1" dirty="0" err="1" smtClean="0"/>
              <a:t>Subqueries</a:t>
            </a:r>
            <a:endParaRPr lang="cs-CZ" sz="2400" b="1" dirty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cs-CZ" sz="2000" dirty="0" smtClean="0"/>
              <a:t>uzavřené </a:t>
            </a:r>
            <a:r>
              <a:rPr lang="cs-CZ" sz="2000" dirty="0"/>
              <a:t>v kulatých závorkách </a:t>
            </a:r>
            <a:r>
              <a:rPr lang="cs-CZ" sz="2000" b="1" dirty="0"/>
              <a:t>() / </a:t>
            </a:r>
            <a:r>
              <a:rPr lang="cs-CZ" sz="2000" i="1" dirty="0" err="1"/>
              <a:t>enclosed</a:t>
            </a:r>
            <a:r>
              <a:rPr lang="cs-CZ" sz="2000" i="1" dirty="0"/>
              <a:t> in </a:t>
            </a:r>
            <a:r>
              <a:rPr lang="cs-CZ" sz="2000" i="1" dirty="0" err="1"/>
              <a:t>brackets</a:t>
            </a:r>
            <a:endParaRPr lang="cs-CZ" sz="2000" i="1" dirty="0" smtClean="0"/>
          </a:p>
          <a:p>
            <a:pPr lvl="1"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cs-CZ" sz="2000" dirty="0" err="1" smtClean="0"/>
              <a:t>poddotazem</a:t>
            </a:r>
            <a:r>
              <a:rPr lang="cs-CZ" sz="2000" dirty="0" smtClean="0"/>
              <a:t> je myšlen příkaz SELECT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15616" y="2708920"/>
            <a:ext cx="331236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dirty="0" smtClean="0"/>
          </a:p>
          <a:p>
            <a:r>
              <a:rPr lang="cs-CZ" sz="2400" b="1" dirty="0" smtClean="0"/>
              <a:t>SELECT</a:t>
            </a:r>
            <a:r>
              <a:rPr lang="en-US" sz="2400" b="1" dirty="0" smtClean="0"/>
              <a:t>    </a:t>
            </a:r>
            <a:r>
              <a:rPr lang="en-US" sz="2400" dirty="0" smtClean="0"/>
              <a:t> </a:t>
            </a:r>
            <a:r>
              <a:rPr lang="cs-CZ" sz="2400" dirty="0" err="1" smtClean="0"/>
              <a:t>column</a:t>
            </a:r>
            <a:endParaRPr lang="en-US" sz="2400" dirty="0" smtClean="0"/>
          </a:p>
          <a:p>
            <a:r>
              <a:rPr lang="en-US" sz="2400" b="1" dirty="0" smtClean="0"/>
              <a:t>FROM</a:t>
            </a:r>
            <a:r>
              <a:rPr lang="en-US" sz="2400" dirty="0" smtClean="0"/>
              <a:t>         </a:t>
            </a:r>
            <a:r>
              <a:rPr lang="cs-CZ" sz="2400" dirty="0" smtClean="0"/>
              <a:t>table</a:t>
            </a:r>
            <a:endParaRPr lang="en-US" sz="2400" dirty="0" smtClean="0"/>
          </a:p>
          <a:p>
            <a:r>
              <a:rPr lang="en-US" sz="2400" b="1" dirty="0" smtClean="0"/>
              <a:t>WHERE</a:t>
            </a:r>
            <a:r>
              <a:rPr lang="en-US" sz="2400" dirty="0" smtClean="0"/>
              <a:t>      </a:t>
            </a:r>
            <a:r>
              <a:rPr lang="cs-CZ" sz="2400" dirty="0" err="1" smtClean="0"/>
              <a:t>condition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GROUP BY</a:t>
            </a:r>
          </a:p>
          <a:p>
            <a:r>
              <a:rPr lang="en-US" sz="2400" dirty="0" smtClean="0"/>
              <a:t>HAVING</a:t>
            </a:r>
          </a:p>
          <a:p>
            <a:r>
              <a:rPr lang="en-US" sz="2400" dirty="0" smtClean="0"/>
              <a:t>ORDER</a:t>
            </a:r>
            <a:r>
              <a:rPr lang="cs-CZ" sz="2400" dirty="0" smtClean="0"/>
              <a:t> BY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</p:txBody>
      </p:sp>
      <p:sp>
        <p:nvSpPr>
          <p:cNvPr id="15" name="TextovéPole 14"/>
          <p:cNvSpPr txBox="1"/>
          <p:nvPr/>
        </p:nvSpPr>
        <p:spPr>
          <a:xfrm>
            <a:off x="4860032" y="2844230"/>
            <a:ext cx="3183885" cy="461665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cs-CZ" sz="2400" dirty="0" smtClean="0"/>
              <a:t>místo názvu sloupce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4872005" y="3348286"/>
            <a:ext cx="3097323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cs-CZ" sz="2400" dirty="0" smtClean="0"/>
              <a:t>místo názvu tabulky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860032" y="3852342"/>
            <a:ext cx="2549096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cs-CZ" sz="2400" dirty="0" smtClean="0"/>
              <a:t>v sekci WHERE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1029393" y="650103"/>
            <a:ext cx="793522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všechna pracoviště, která zařadila pacienta naposledy v  roce 2010.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8" name="Obdélník 7"/>
          <p:cNvSpPr/>
          <p:nvPr/>
        </p:nvSpPr>
        <p:spPr>
          <a:xfrm>
            <a:off x="798799" y="1933744"/>
            <a:ext cx="823391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1] SELECT </a:t>
            </a:r>
            <a:r>
              <a:rPr lang="en-US" dirty="0"/>
              <a:t>* FROM sites s </a:t>
            </a:r>
          </a:p>
          <a:p>
            <a:pPr>
              <a:lnSpc>
                <a:spcPct val="150000"/>
              </a:lnSpc>
            </a:pPr>
            <a:r>
              <a:rPr lang="en-US" dirty="0"/>
              <a:t>WHERE EXISTS (</a:t>
            </a:r>
          </a:p>
          <a:p>
            <a:pPr>
              <a:lnSpc>
                <a:spcPct val="150000"/>
              </a:lnSpc>
            </a:pPr>
            <a:r>
              <a:rPr lang="en-US" dirty="0"/>
              <a:t>	SELECT * FROM </a:t>
            </a:r>
            <a:r>
              <a:rPr lang="en-US" dirty="0" err="1"/>
              <a:t>patient_study</a:t>
            </a:r>
            <a:r>
              <a:rPr lang="en-US" dirty="0"/>
              <a:t> </a:t>
            </a:r>
            <a:r>
              <a:rPr lang="en-US" dirty="0" err="1"/>
              <a:t>ps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	WHERE EXTRACT(YEAR FROM </a:t>
            </a:r>
            <a:r>
              <a:rPr lang="en-US" dirty="0" err="1"/>
              <a:t>date_of_enrollment</a:t>
            </a:r>
            <a:r>
              <a:rPr lang="en-US" dirty="0"/>
              <a:t>)=2010</a:t>
            </a:r>
          </a:p>
          <a:p>
            <a:pPr>
              <a:lnSpc>
                <a:spcPct val="150000"/>
              </a:lnSpc>
            </a:pPr>
            <a:r>
              <a:rPr lang="en-US" dirty="0"/>
              <a:t>	AND </a:t>
            </a:r>
            <a:r>
              <a:rPr lang="en-US" dirty="0" err="1"/>
              <a:t>ps.study_site</a:t>
            </a:r>
            <a:r>
              <a:rPr lang="en-US" dirty="0"/>
              <a:t>=</a:t>
            </a:r>
            <a:r>
              <a:rPr lang="en-US" dirty="0" err="1"/>
              <a:t>s.site_id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	)</a:t>
            </a:r>
          </a:p>
          <a:p>
            <a:pPr>
              <a:lnSpc>
                <a:spcPct val="150000"/>
              </a:lnSpc>
            </a:pPr>
            <a:r>
              <a:rPr lang="en-US" dirty="0"/>
              <a:t>AND NOT EXISTS (</a:t>
            </a:r>
          </a:p>
          <a:p>
            <a:pPr>
              <a:lnSpc>
                <a:spcPct val="150000"/>
              </a:lnSpc>
            </a:pPr>
            <a:r>
              <a:rPr lang="en-US" dirty="0"/>
              <a:t>	SELECT * FROM </a:t>
            </a:r>
            <a:r>
              <a:rPr lang="en-US" dirty="0" err="1"/>
              <a:t>patient_study</a:t>
            </a:r>
            <a:r>
              <a:rPr lang="en-US" dirty="0"/>
              <a:t> </a:t>
            </a:r>
            <a:r>
              <a:rPr lang="en-US" dirty="0" err="1"/>
              <a:t>ps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	WHERE EXTRACT(YEAR FROM </a:t>
            </a:r>
            <a:r>
              <a:rPr lang="en-US" dirty="0" err="1"/>
              <a:t>date_of_enrollment</a:t>
            </a:r>
            <a:r>
              <a:rPr lang="en-US" dirty="0"/>
              <a:t>)&gt;2010</a:t>
            </a:r>
          </a:p>
          <a:p>
            <a:pPr>
              <a:lnSpc>
                <a:spcPct val="150000"/>
              </a:lnSpc>
            </a:pPr>
            <a:r>
              <a:rPr lang="en-US" dirty="0"/>
              <a:t>	AND </a:t>
            </a:r>
            <a:r>
              <a:rPr lang="en-US" dirty="0" err="1"/>
              <a:t>ps.study_site</a:t>
            </a:r>
            <a:r>
              <a:rPr lang="en-US" dirty="0"/>
              <a:t>=</a:t>
            </a:r>
            <a:r>
              <a:rPr lang="en-US" dirty="0" err="1"/>
              <a:t>s.site_id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	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840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3244" y="627063"/>
            <a:ext cx="793522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Vypište všechna pracoviště, která zařadila pacienta naposledy v  roce 2010.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8" name="Obdélník 7"/>
          <p:cNvSpPr/>
          <p:nvPr/>
        </p:nvSpPr>
        <p:spPr>
          <a:xfrm>
            <a:off x="813244" y="2420888"/>
            <a:ext cx="82339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2] SELECT </a:t>
            </a:r>
            <a:r>
              <a:rPr lang="en-US" dirty="0" err="1"/>
              <a:t>s.site</a:t>
            </a:r>
            <a:r>
              <a:rPr lang="en-US" dirty="0"/>
              <a:t>, </a:t>
            </a:r>
            <a:r>
              <a:rPr lang="en-US" dirty="0" err="1"/>
              <a:t>s.site_id</a:t>
            </a:r>
            <a:r>
              <a:rPr lang="en-US" dirty="0"/>
              <a:t>,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/>
              <a:t>	</a:t>
            </a:r>
            <a:r>
              <a:rPr lang="en-US" dirty="0" smtClean="0"/>
              <a:t>MAX(EXTRACT(YEAR </a:t>
            </a:r>
            <a:r>
              <a:rPr lang="en-US" dirty="0"/>
              <a:t>FROM </a:t>
            </a:r>
            <a:r>
              <a:rPr lang="en-US" dirty="0" err="1" smtClean="0"/>
              <a:t>ps.date_of_enrollment</a:t>
            </a:r>
            <a:r>
              <a:rPr lang="en-US" dirty="0"/>
              <a:t>)) </a:t>
            </a:r>
            <a:r>
              <a:rPr lang="en-US" dirty="0" err="1"/>
              <a:t>rok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FROM </a:t>
            </a:r>
            <a:r>
              <a:rPr lang="en-US" dirty="0"/>
              <a:t>sites s JOIN </a:t>
            </a:r>
            <a:r>
              <a:rPr lang="en-US" dirty="0" err="1"/>
              <a:t>patient_study</a:t>
            </a:r>
            <a:r>
              <a:rPr lang="en-US" dirty="0"/>
              <a:t> </a:t>
            </a:r>
            <a:r>
              <a:rPr lang="en-US" dirty="0" err="1"/>
              <a:t>ps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ON </a:t>
            </a:r>
            <a:r>
              <a:rPr lang="en-US" dirty="0" err="1" smtClean="0"/>
              <a:t>s.site_id</a:t>
            </a:r>
            <a:r>
              <a:rPr lang="en-US" dirty="0" smtClean="0"/>
              <a:t>=</a:t>
            </a:r>
            <a:r>
              <a:rPr lang="en-US" dirty="0" err="1" smtClean="0"/>
              <a:t>ps.study_site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en-US" dirty="0" smtClean="0"/>
              <a:t>GROUP </a:t>
            </a:r>
            <a:r>
              <a:rPr lang="en-US" dirty="0"/>
              <a:t>BY </a:t>
            </a:r>
            <a:r>
              <a:rPr lang="en-US" dirty="0" err="1"/>
              <a:t>s.site</a:t>
            </a:r>
            <a:r>
              <a:rPr lang="en-US" dirty="0"/>
              <a:t>, </a:t>
            </a:r>
            <a:r>
              <a:rPr lang="en-US" dirty="0" err="1"/>
              <a:t>s.site_id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HAVING </a:t>
            </a:r>
            <a:r>
              <a:rPr lang="en-US" dirty="0"/>
              <a:t>MAX(EXTRACT(YEAR FROM </a:t>
            </a:r>
            <a:r>
              <a:rPr lang="en-US" dirty="0" err="1" smtClean="0"/>
              <a:t>ps.date_of_enrollment</a:t>
            </a:r>
            <a:r>
              <a:rPr lang="en-US" dirty="0"/>
              <a:t>))=</a:t>
            </a:r>
            <a:r>
              <a:rPr lang="en-US" dirty="0" smtClean="0"/>
              <a:t>2010</a:t>
            </a:r>
            <a:r>
              <a:rPr lang="cs-CZ" dirty="0" smtClean="0"/>
              <a:t>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44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Najděte </a:t>
            </a:r>
            <a:r>
              <a:rPr lang="cs-CZ" sz="2000" dirty="0"/>
              <a:t>předměty, kam se přihlásil alespoň </a:t>
            </a:r>
            <a:r>
              <a:rPr lang="cs-CZ" sz="2000" dirty="0" smtClean="0"/>
              <a:t>jeden student</a:t>
            </a:r>
            <a:r>
              <a:rPr lang="en-US" sz="2000" dirty="0" smtClean="0"/>
              <a:t> </a:t>
            </a:r>
            <a:r>
              <a:rPr lang="en-US" sz="2000" dirty="0"/>
              <a:t>(mu</a:t>
            </a:r>
            <a:r>
              <a:rPr lang="cs-CZ" sz="2000" dirty="0"/>
              <a:t>ž) a vypište celkový počet přihlášených </a:t>
            </a:r>
            <a:r>
              <a:rPr lang="cs-CZ" sz="2000" dirty="0" smtClean="0"/>
              <a:t>studentů.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i="1" dirty="0" smtClean="0"/>
              <a:t>Find and select all subjects with minimal one male as student and add column with all registered students to given subject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630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cs-CZ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F26F-3794-4C12-AB31-43B7DCF42D68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816241" y="627063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Najděte </a:t>
            </a:r>
            <a:r>
              <a:rPr lang="cs-CZ" sz="2000" dirty="0"/>
              <a:t>předměty, kam se přihlásil alespoň jed</a:t>
            </a:r>
            <a:r>
              <a:rPr lang="en-US" sz="2000" dirty="0" err="1"/>
              <a:t>en</a:t>
            </a:r>
            <a:r>
              <a:rPr lang="cs-CZ" sz="2000" dirty="0"/>
              <a:t> student</a:t>
            </a:r>
            <a:r>
              <a:rPr lang="en-US" sz="2000" dirty="0"/>
              <a:t> (mu</a:t>
            </a:r>
            <a:r>
              <a:rPr lang="cs-CZ" sz="2000" dirty="0"/>
              <a:t>ž) a vypište celkový počet přihlášených </a:t>
            </a:r>
            <a:r>
              <a:rPr lang="cs-CZ" sz="2000" dirty="0" smtClean="0"/>
              <a:t>studentů.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7" name="Obdélník 6"/>
          <p:cNvSpPr/>
          <p:nvPr/>
        </p:nvSpPr>
        <p:spPr>
          <a:xfrm>
            <a:off x="757470" y="2337633"/>
            <a:ext cx="789440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SELECT </a:t>
            </a:r>
            <a:r>
              <a:rPr lang="cs-CZ" dirty="0" err="1"/>
              <a:t>predmet_id</a:t>
            </a:r>
            <a:r>
              <a:rPr lang="cs-CZ" dirty="0"/>
              <a:t>, COUNT(*) FROM  </a:t>
            </a:r>
            <a:r>
              <a:rPr lang="cs-CZ" dirty="0" err="1"/>
              <a:t>vyuka</a:t>
            </a:r>
            <a:r>
              <a:rPr lang="cs-CZ" dirty="0"/>
              <a:t> v</a:t>
            </a:r>
          </a:p>
          <a:p>
            <a:pPr>
              <a:lnSpc>
                <a:spcPct val="150000"/>
              </a:lnSpc>
            </a:pPr>
            <a:r>
              <a:rPr lang="cs-CZ" dirty="0"/>
              <a:t>WHERE EXISTS  (</a:t>
            </a:r>
          </a:p>
          <a:p>
            <a:pPr>
              <a:lnSpc>
                <a:spcPct val="150000"/>
              </a:lnSpc>
            </a:pPr>
            <a:r>
              <a:rPr lang="cs-CZ" dirty="0"/>
              <a:t>	SELECT </a:t>
            </a:r>
            <a:r>
              <a:rPr lang="cs-CZ" dirty="0" err="1"/>
              <a:t>predmet_id</a:t>
            </a:r>
            <a:r>
              <a:rPr lang="cs-CZ" dirty="0"/>
              <a:t> FROM student s2 JOIN </a:t>
            </a:r>
            <a:r>
              <a:rPr lang="cs-CZ" dirty="0" err="1"/>
              <a:t>vyuka</a:t>
            </a:r>
            <a:r>
              <a:rPr lang="cs-CZ" dirty="0"/>
              <a:t> v2</a:t>
            </a:r>
          </a:p>
          <a:p>
            <a:pPr>
              <a:lnSpc>
                <a:spcPct val="150000"/>
              </a:lnSpc>
            </a:pPr>
            <a:r>
              <a:rPr lang="cs-CZ" dirty="0"/>
              <a:t>	ON s2.uco = v2.student_uco</a:t>
            </a:r>
          </a:p>
          <a:p>
            <a:pPr>
              <a:lnSpc>
                <a:spcPct val="150000"/>
              </a:lnSpc>
            </a:pPr>
            <a:r>
              <a:rPr lang="cs-CZ" dirty="0"/>
              <a:t>	WHERE s2.sex = </a:t>
            </a:r>
            <a:r>
              <a:rPr lang="cs-CZ" dirty="0" smtClean="0"/>
              <a:t>'muž' </a:t>
            </a:r>
            <a:r>
              <a:rPr lang="cs-CZ" dirty="0"/>
              <a:t>AND </a:t>
            </a:r>
            <a:r>
              <a:rPr lang="cs-CZ" dirty="0" err="1"/>
              <a:t>v.predmet_id</a:t>
            </a:r>
            <a:r>
              <a:rPr lang="cs-CZ" dirty="0"/>
              <a:t>=v2.predmet_id</a:t>
            </a:r>
          </a:p>
          <a:p>
            <a:pPr>
              <a:lnSpc>
                <a:spcPct val="150000"/>
              </a:lnSpc>
            </a:pPr>
            <a:r>
              <a:rPr lang="cs-CZ" dirty="0"/>
              <a:t>	)</a:t>
            </a:r>
          </a:p>
          <a:p>
            <a:pPr>
              <a:lnSpc>
                <a:spcPct val="150000"/>
              </a:lnSpc>
            </a:pPr>
            <a:r>
              <a:rPr lang="cs-CZ" dirty="0"/>
              <a:t>GROUP BY </a:t>
            </a:r>
            <a:r>
              <a:rPr lang="cs-CZ" dirty="0" err="1"/>
              <a:t>predmet_id</a:t>
            </a:r>
            <a:r>
              <a:rPr lang="cs-CZ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904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Homework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755576" y="1412776"/>
            <a:ext cx="79816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 smtClean="0"/>
          </a:p>
          <a:p>
            <a:r>
              <a:rPr lang="cs-CZ" dirty="0" smtClean="0"/>
              <a:t> Zjistěte počet pacientů v jednotlivých  studiích po pracovištích a dle pohlaví </a:t>
            </a:r>
          </a:p>
          <a:p>
            <a:r>
              <a:rPr lang="cs-CZ" dirty="0" smtClean="0"/>
              <a:t>	STUDY_NAME, SITE, SEX, počet pacientů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929889" y="4322147"/>
            <a:ext cx="18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Zápočtový úkol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 err="1" smtClean="0"/>
              <a:t>Subdotazy</a:t>
            </a:r>
            <a:r>
              <a:rPr lang="cs-CZ" dirty="0" smtClean="0"/>
              <a:t> SQL</a:t>
            </a:r>
            <a:r>
              <a:rPr lang="en-US" dirty="0" smtClean="0"/>
              <a:t> - m</a:t>
            </a:r>
            <a:r>
              <a:rPr lang="cs-CZ" dirty="0" err="1" smtClean="0"/>
              <a:t>ísto</a:t>
            </a:r>
            <a:r>
              <a:rPr lang="cs-CZ" dirty="0" smtClean="0"/>
              <a:t> sloupce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33797" name="TextovéPole 4"/>
          <p:cNvSpPr txBox="1">
            <a:spLocks noChangeArrowheads="1"/>
          </p:cNvSpPr>
          <p:nvPr/>
        </p:nvSpPr>
        <p:spPr bwMode="auto">
          <a:xfrm>
            <a:off x="683568" y="1124744"/>
            <a:ext cx="7776864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000" dirty="0" smtClean="0"/>
              <a:t>Vnořený dotaz na pozici sloupce musí vrátit právě jeden řádek a právě jeden sloupec!</a:t>
            </a:r>
          </a:p>
          <a:p>
            <a:r>
              <a:rPr lang="cs-CZ" sz="2000" i="1" dirty="0" err="1" smtClean="0"/>
              <a:t>This</a:t>
            </a:r>
            <a:r>
              <a:rPr lang="cs-CZ" sz="2000" i="1" dirty="0" smtClean="0"/>
              <a:t> type a </a:t>
            </a:r>
            <a:r>
              <a:rPr lang="cs-CZ" sz="2000" i="1" dirty="0" err="1"/>
              <a:t>s</a:t>
            </a:r>
            <a:r>
              <a:rPr lang="cs-CZ" sz="2000" i="1" dirty="0" err="1" smtClean="0"/>
              <a:t>ubquery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must</a:t>
            </a:r>
            <a:r>
              <a:rPr lang="cs-CZ" sz="2000" i="1" dirty="0" smtClean="0"/>
              <a:t> return just </a:t>
            </a:r>
            <a:r>
              <a:rPr lang="cs-CZ" sz="2000" i="1" dirty="0" err="1" smtClean="0"/>
              <a:t>one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row</a:t>
            </a:r>
            <a:r>
              <a:rPr lang="cs-CZ" sz="2000" i="1" dirty="0" smtClean="0"/>
              <a:t> and </a:t>
            </a:r>
            <a:r>
              <a:rPr lang="cs-CZ" sz="2000" i="1" dirty="0" err="1" smtClean="0"/>
              <a:t>one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column</a:t>
            </a:r>
            <a:endParaRPr lang="cs-CZ" sz="2000" i="1" dirty="0"/>
          </a:p>
          <a:p>
            <a:endParaRPr lang="cs-CZ" sz="2000" b="1" dirty="0" smtClean="0"/>
          </a:p>
          <a:p>
            <a:pPr>
              <a:lnSpc>
                <a:spcPct val="150000"/>
              </a:lnSpc>
            </a:pPr>
            <a:r>
              <a:rPr lang="cs-CZ" sz="2000" dirty="0"/>
              <a:t>SELECT COUNT(</a:t>
            </a:r>
            <a:r>
              <a:rPr lang="cs-CZ" sz="2000" dirty="0" err="1"/>
              <a:t>student_uco</a:t>
            </a:r>
            <a:r>
              <a:rPr lang="cs-CZ" sz="2000" dirty="0"/>
              <a:t>), 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	</a:t>
            </a:r>
            <a:r>
              <a:rPr lang="cs-CZ" sz="2000" b="1" dirty="0"/>
              <a:t>(SELECT COUNT (*) FROM student)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FROM </a:t>
            </a:r>
            <a:r>
              <a:rPr lang="cs-CZ" sz="2000" dirty="0" err="1"/>
              <a:t>vyuka</a:t>
            </a:r>
            <a:r>
              <a:rPr lang="cs-CZ" sz="2000" dirty="0"/>
              <a:t>;</a:t>
            </a:r>
          </a:p>
          <a:p>
            <a:endParaRPr lang="cs-CZ" sz="2000" b="1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SELECT</a:t>
            </a:r>
            <a:r>
              <a:rPr lang="en-US" dirty="0" smtClean="0"/>
              <a:t> COUNT(</a:t>
            </a:r>
            <a:r>
              <a:rPr lang="en-US" dirty="0" err="1" smtClean="0"/>
              <a:t>patient_id</a:t>
            </a:r>
            <a:r>
              <a:rPr lang="en-US" dirty="0" smtClean="0"/>
              <a:t>),</a:t>
            </a: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b="1" dirty="0" smtClean="0"/>
              <a:t>	</a:t>
            </a:r>
            <a:r>
              <a:rPr lang="en-US" b="1" dirty="0" smtClean="0"/>
              <a:t>(SELECT COUNT</a:t>
            </a:r>
            <a:r>
              <a:rPr lang="cs-CZ" b="1" dirty="0" smtClean="0"/>
              <a:t>  </a:t>
            </a:r>
            <a:r>
              <a:rPr lang="cs-CZ" b="1" dirty="0"/>
              <a:t>(</a:t>
            </a:r>
            <a:r>
              <a:rPr lang="en-US" b="1" dirty="0"/>
              <a:t>*) </a:t>
            </a:r>
            <a:r>
              <a:rPr lang="cs-CZ" b="1" dirty="0"/>
              <a:t>FROM</a:t>
            </a:r>
            <a:r>
              <a:rPr lang="en-US" b="1" dirty="0"/>
              <a:t> </a:t>
            </a:r>
            <a:r>
              <a:rPr lang="en-US" b="1" dirty="0" smtClean="0"/>
              <a:t> patients)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FROM</a:t>
            </a:r>
            <a:r>
              <a:rPr lang="en-US" dirty="0" smtClean="0"/>
              <a:t> </a:t>
            </a:r>
            <a:r>
              <a:rPr lang="en-US" dirty="0" err="1" smtClean="0"/>
              <a:t>patient_study</a:t>
            </a:r>
            <a:r>
              <a:rPr lang="cs-CZ" dirty="0" smtClean="0"/>
              <a:t>;</a:t>
            </a:r>
            <a:endParaRPr lang="cs-CZ" dirty="0"/>
          </a:p>
          <a:p>
            <a:endParaRPr lang="cs-CZ" sz="2000" dirty="0"/>
          </a:p>
          <a:p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 err="1" smtClean="0"/>
              <a:t>Subdotazy</a:t>
            </a:r>
            <a:r>
              <a:rPr lang="cs-CZ" dirty="0" smtClean="0"/>
              <a:t> SQL</a:t>
            </a:r>
            <a:r>
              <a:rPr lang="en-US" dirty="0" smtClean="0"/>
              <a:t> - m</a:t>
            </a:r>
            <a:r>
              <a:rPr lang="cs-CZ" dirty="0" err="1" smtClean="0"/>
              <a:t>ísto</a:t>
            </a:r>
            <a:r>
              <a:rPr lang="cs-CZ" dirty="0" smtClean="0"/>
              <a:t> sloupce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832942" y="741304"/>
            <a:ext cx="777686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CVIČENÍ:</a:t>
            </a:r>
          </a:p>
          <a:p>
            <a:endParaRPr lang="cs-CZ" sz="2000" b="1" dirty="0"/>
          </a:p>
          <a:p>
            <a:r>
              <a:rPr lang="cs-CZ" sz="2000" dirty="0"/>
              <a:t>Napište dotaz, </a:t>
            </a:r>
            <a:r>
              <a:rPr lang="cs-CZ" sz="2000" dirty="0" smtClean="0"/>
              <a:t>který vrátí seznam </a:t>
            </a:r>
            <a:r>
              <a:rPr lang="en-US" sz="2000" dirty="0" smtClean="0"/>
              <a:t>v</a:t>
            </a:r>
            <a:r>
              <a:rPr lang="cs-CZ" sz="2000" dirty="0" smtClean="0"/>
              <a:t>šech studentů, </a:t>
            </a:r>
            <a:br>
              <a:rPr lang="cs-CZ" sz="2000" dirty="0" smtClean="0"/>
            </a:br>
            <a:r>
              <a:rPr lang="cs-CZ" sz="2000" dirty="0" smtClean="0"/>
              <a:t>počet jejich registrovaných předmětů </a:t>
            </a:r>
            <a:br>
              <a:rPr lang="cs-CZ" sz="2000" dirty="0" smtClean="0"/>
            </a:br>
            <a:r>
              <a:rPr lang="cs-CZ" sz="2000" dirty="0" smtClean="0"/>
              <a:t>a kolik je to procent ze všech dostupných předmětů.</a:t>
            </a:r>
          </a:p>
          <a:p>
            <a:endParaRPr lang="cs-CZ" sz="2000" dirty="0"/>
          </a:p>
          <a:p>
            <a:r>
              <a:rPr lang="cs-CZ" sz="2000" i="1" dirty="0" err="1" smtClean="0"/>
              <a:t>Create</a:t>
            </a:r>
            <a:r>
              <a:rPr lang="cs-CZ" sz="2000" i="1" dirty="0" smtClean="0"/>
              <a:t> a </a:t>
            </a:r>
            <a:r>
              <a:rPr lang="cs-CZ" sz="2000" i="1" dirty="0" err="1" smtClean="0"/>
              <a:t>query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which</a:t>
            </a:r>
            <a:r>
              <a:rPr lang="cs-CZ" sz="2000" i="1" dirty="0" smtClean="0"/>
              <a:t> return a list </a:t>
            </a:r>
            <a:r>
              <a:rPr lang="cs-CZ" sz="2000" i="1" dirty="0" err="1" smtClean="0"/>
              <a:t>of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all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students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with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number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their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registered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subjects</a:t>
            </a:r>
            <a:r>
              <a:rPr lang="cs-CZ" sz="2000" i="1" dirty="0" smtClean="0"/>
              <a:t> and </a:t>
            </a:r>
            <a:r>
              <a:rPr lang="cs-CZ" sz="2000" i="1" dirty="0" err="1" smtClean="0"/>
              <a:t>compute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percent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from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all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subjects</a:t>
            </a:r>
            <a:r>
              <a:rPr lang="cs-CZ" sz="2000" i="1" dirty="0" smtClean="0"/>
              <a:t> (= </a:t>
            </a:r>
            <a:r>
              <a:rPr lang="cs-CZ" sz="2000" i="1" dirty="0" err="1" smtClean="0"/>
              <a:t>all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rows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from</a:t>
            </a:r>
            <a:r>
              <a:rPr lang="cs-CZ" sz="2000" i="1" dirty="0" smtClean="0"/>
              <a:t> table </a:t>
            </a:r>
            <a:r>
              <a:rPr lang="cs-CZ" sz="2000" i="1" dirty="0" err="1" smtClean="0"/>
              <a:t>předmet</a:t>
            </a:r>
            <a:r>
              <a:rPr lang="cs-CZ" sz="2000" i="1" dirty="0" smtClean="0"/>
              <a:t>)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9733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cs-CZ" dirty="0" err="1" smtClean="0"/>
              <a:t>Subdotazy</a:t>
            </a:r>
            <a:r>
              <a:rPr lang="cs-CZ" dirty="0" smtClean="0"/>
              <a:t> SQL</a:t>
            </a:r>
            <a:r>
              <a:rPr lang="en-US" dirty="0" smtClean="0"/>
              <a:t> - m</a:t>
            </a:r>
            <a:r>
              <a:rPr lang="cs-CZ" dirty="0" err="1" smtClean="0"/>
              <a:t>ísto</a:t>
            </a:r>
            <a:r>
              <a:rPr lang="cs-CZ" dirty="0" smtClean="0"/>
              <a:t> sloupce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832942" y="741304"/>
            <a:ext cx="777686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CVIČENÍ:</a:t>
            </a:r>
          </a:p>
          <a:p>
            <a:endParaRPr lang="cs-CZ" sz="2000" b="1" dirty="0"/>
          </a:p>
          <a:p>
            <a:r>
              <a:rPr lang="cs-CZ" sz="2000" dirty="0"/>
              <a:t>Napište dotaz, </a:t>
            </a:r>
            <a:r>
              <a:rPr lang="cs-CZ" sz="2000" dirty="0" smtClean="0"/>
              <a:t>který vrátí seznam </a:t>
            </a:r>
            <a:r>
              <a:rPr lang="en-US" sz="2000" dirty="0" smtClean="0"/>
              <a:t>v</a:t>
            </a:r>
            <a:r>
              <a:rPr lang="cs-CZ" sz="2000" dirty="0" smtClean="0"/>
              <a:t>šech studentů, </a:t>
            </a:r>
            <a:br>
              <a:rPr lang="cs-CZ" sz="2000" dirty="0" smtClean="0"/>
            </a:br>
            <a:r>
              <a:rPr lang="cs-CZ" sz="2000" dirty="0" smtClean="0"/>
              <a:t>počet jejich registrovaných předmětů </a:t>
            </a:r>
            <a:br>
              <a:rPr lang="cs-CZ" sz="2000" dirty="0" smtClean="0"/>
            </a:br>
            <a:r>
              <a:rPr lang="cs-CZ" sz="2000" dirty="0" smtClean="0"/>
              <a:t>a kolik je to procent ze všech dostupných předmětů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2" name="Obdélník 1"/>
          <p:cNvSpPr/>
          <p:nvPr/>
        </p:nvSpPr>
        <p:spPr>
          <a:xfrm>
            <a:off x="773113" y="2979203"/>
            <a:ext cx="783669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SELECT </a:t>
            </a:r>
            <a:r>
              <a:rPr lang="cs-CZ" dirty="0" err="1"/>
              <a:t>s.uco</a:t>
            </a:r>
            <a:r>
              <a:rPr lang="cs-CZ" dirty="0"/>
              <a:t>,  </a:t>
            </a:r>
            <a:r>
              <a:rPr lang="cs-CZ" dirty="0" smtClean="0"/>
              <a:t>COUNT(</a:t>
            </a:r>
            <a:r>
              <a:rPr lang="cs-CZ" dirty="0" err="1" smtClean="0"/>
              <a:t>v.predmet_id</a:t>
            </a:r>
            <a:r>
              <a:rPr lang="cs-CZ" dirty="0"/>
              <a:t>), </a:t>
            </a:r>
          </a:p>
          <a:p>
            <a:pPr>
              <a:lnSpc>
                <a:spcPct val="150000"/>
              </a:lnSpc>
            </a:pPr>
            <a:r>
              <a:rPr lang="cs-CZ" dirty="0"/>
              <a:t>	</a:t>
            </a:r>
            <a:r>
              <a:rPr lang="cs-CZ" dirty="0" smtClean="0"/>
              <a:t>ROUND(100.0 * (</a:t>
            </a:r>
            <a:r>
              <a:rPr lang="cs-CZ" dirty="0"/>
              <a:t>COUNT(</a:t>
            </a:r>
            <a:r>
              <a:rPr lang="cs-CZ" dirty="0" err="1"/>
              <a:t>v.predmet_id</a:t>
            </a:r>
            <a:r>
              <a:rPr lang="cs-CZ" dirty="0" smtClean="0"/>
              <a:t>)) / </a:t>
            </a:r>
          </a:p>
          <a:p>
            <a:pPr>
              <a:lnSpc>
                <a:spcPct val="150000"/>
              </a:lnSpc>
            </a:pPr>
            <a:r>
              <a:rPr lang="cs-CZ" b="1" dirty="0"/>
              <a:t>	</a:t>
            </a:r>
            <a:r>
              <a:rPr lang="cs-CZ" b="1" dirty="0" smtClean="0"/>
              <a:t>(</a:t>
            </a:r>
            <a:r>
              <a:rPr lang="cs-CZ" b="1" dirty="0"/>
              <a:t>SELECT </a:t>
            </a:r>
            <a:r>
              <a:rPr lang="cs-CZ" b="1" dirty="0" smtClean="0"/>
              <a:t>COUNT</a:t>
            </a:r>
            <a:r>
              <a:rPr lang="cs-CZ" b="1" dirty="0"/>
              <a:t>(*) </a:t>
            </a:r>
            <a:r>
              <a:rPr lang="cs-CZ" b="1" dirty="0" smtClean="0"/>
              <a:t>FROM </a:t>
            </a:r>
            <a:r>
              <a:rPr lang="cs-CZ" b="1" dirty="0" err="1"/>
              <a:t>predmet</a:t>
            </a:r>
            <a:r>
              <a:rPr lang="cs-CZ" b="1" dirty="0" smtClean="0"/>
              <a:t>) </a:t>
            </a:r>
            <a:r>
              <a:rPr lang="cs-CZ" dirty="0" smtClean="0"/>
              <a:t>)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FROM student s </a:t>
            </a:r>
            <a:r>
              <a:rPr lang="en-US" dirty="0" smtClean="0"/>
              <a:t>LEFT </a:t>
            </a:r>
            <a:r>
              <a:rPr lang="cs-CZ" dirty="0" smtClean="0"/>
              <a:t>JOIN </a:t>
            </a:r>
            <a:r>
              <a:rPr lang="cs-CZ" dirty="0" err="1"/>
              <a:t>vyuka</a:t>
            </a:r>
            <a:r>
              <a:rPr lang="cs-CZ" dirty="0"/>
              <a:t> v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ON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GROUP BY </a:t>
            </a:r>
            <a:r>
              <a:rPr lang="cs-CZ" dirty="0" err="1"/>
              <a:t>s.uco</a:t>
            </a:r>
            <a:r>
              <a:rPr lang="cs-CZ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423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 smtClean="0"/>
              <a:t>Zano</a:t>
            </a:r>
            <a:r>
              <a:rPr lang="cs-CZ" dirty="0" err="1" smtClean="0"/>
              <a:t>řený</a:t>
            </a:r>
            <a:r>
              <a:rPr lang="cs-CZ" dirty="0" smtClean="0"/>
              <a:t> dotaz – místo názvu tabulky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70065-CAA8-4B40-BEE5-5221F084C997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34821" name="TextovéPole 4"/>
          <p:cNvSpPr txBox="1">
            <a:spLocks noChangeArrowheads="1"/>
          </p:cNvSpPr>
          <p:nvPr/>
        </p:nvSpPr>
        <p:spPr bwMode="auto">
          <a:xfrm>
            <a:off x="827584" y="1277239"/>
            <a:ext cx="734486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000" dirty="0" smtClean="0"/>
              <a:t>Pod</a:t>
            </a:r>
            <a:r>
              <a:rPr lang="en-US" sz="2000" dirty="0" err="1" smtClean="0"/>
              <a:t>dotaz</a:t>
            </a:r>
            <a:r>
              <a:rPr lang="en-US" sz="2000" dirty="0" smtClean="0"/>
              <a:t> na </a:t>
            </a:r>
            <a:r>
              <a:rPr lang="en-US" sz="2000" dirty="0" err="1" smtClean="0"/>
              <a:t>pozici</a:t>
            </a:r>
            <a:r>
              <a:rPr lang="en-US" sz="2000" dirty="0" smtClean="0"/>
              <a:t> FROM </a:t>
            </a:r>
            <a:r>
              <a:rPr lang="en-US" sz="2000" dirty="0" err="1" smtClean="0"/>
              <a:t>nahrazuje</a:t>
            </a:r>
            <a:r>
              <a:rPr lang="en-US" sz="2000" dirty="0" smtClean="0"/>
              <a:t> </a:t>
            </a:r>
            <a:r>
              <a:rPr lang="en-US" sz="2000" dirty="0" err="1" smtClean="0"/>
              <a:t>tabulku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V </a:t>
            </a:r>
            <a:r>
              <a:rPr lang="cs-CZ" sz="2000" dirty="0" err="1" smtClean="0"/>
              <a:t>postgreSQL</a:t>
            </a:r>
            <a:r>
              <a:rPr lang="cs-CZ" sz="2000" dirty="0" smtClean="0"/>
              <a:t> musí být </a:t>
            </a:r>
            <a:r>
              <a:rPr lang="cs-CZ" sz="2000" dirty="0" err="1" smtClean="0"/>
              <a:t>poddotaz</a:t>
            </a:r>
            <a:r>
              <a:rPr lang="cs-CZ" sz="2000" dirty="0" smtClean="0"/>
              <a:t> na pozici tabulky </a:t>
            </a:r>
            <a:r>
              <a:rPr lang="cs-CZ" sz="2000" b="1" dirty="0" smtClean="0"/>
              <a:t>VŽDY</a:t>
            </a:r>
            <a:r>
              <a:rPr lang="cs-CZ" sz="2000" dirty="0" smtClean="0"/>
              <a:t> pojmenován!</a:t>
            </a:r>
          </a:p>
          <a:p>
            <a:endParaRPr lang="cs-CZ" sz="2000" dirty="0"/>
          </a:p>
          <a:p>
            <a:r>
              <a:rPr lang="cs-CZ" sz="2000" i="1" dirty="0" err="1" smtClean="0"/>
              <a:t>Subquery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instead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of</a:t>
            </a:r>
            <a:r>
              <a:rPr lang="cs-CZ" sz="2000" i="1" dirty="0" smtClean="0"/>
              <a:t> a </a:t>
            </a:r>
            <a:r>
              <a:rPr lang="cs-CZ" sz="2000" i="1" dirty="0" err="1" smtClean="0"/>
              <a:t>name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of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the</a:t>
            </a:r>
            <a:r>
              <a:rPr lang="cs-CZ" sz="2000" i="1" dirty="0" smtClean="0"/>
              <a:t> table </a:t>
            </a:r>
            <a:r>
              <a:rPr lang="cs-CZ" sz="2000" i="1" dirty="0" err="1" smtClean="0"/>
              <a:t>must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have</a:t>
            </a:r>
            <a:r>
              <a:rPr lang="cs-CZ" sz="2000" i="1" dirty="0" smtClean="0"/>
              <a:t> a </a:t>
            </a:r>
            <a:r>
              <a:rPr lang="cs-CZ" sz="2000" i="1" dirty="0" err="1" smtClean="0">
                <a:solidFill>
                  <a:srgbClr val="FF0000"/>
                </a:solidFill>
              </a:rPr>
              <a:t>name</a:t>
            </a:r>
            <a:r>
              <a:rPr lang="cs-CZ" sz="2000" i="1" dirty="0" smtClean="0">
                <a:solidFill>
                  <a:srgbClr val="FF0000"/>
                </a:solidFill>
              </a:rPr>
              <a:t>/</a:t>
            </a:r>
            <a:r>
              <a:rPr lang="cs-CZ" sz="2000" i="1" dirty="0" err="1" smtClean="0">
                <a:solidFill>
                  <a:srgbClr val="FF0000"/>
                </a:solidFill>
              </a:rPr>
              <a:t>acronym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endParaRPr lang="cs-CZ" sz="2000" dirty="0" smtClean="0"/>
          </a:p>
          <a:p>
            <a:endParaRPr lang="cs-CZ" sz="20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SELECT  </a:t>
            </a:r>
            <a:r>
              <a:rPr lang="en-US" dirty="0"/>
              <a:t>COUNT(*)  FROM </a:t>
            </a:r>
            <a:r>
              <a:rPr lang="en-US" b="1" dirty="0"/>
              <a:t>(</a:t>
            </a:r>
          </a:p>
          <a:p>
            <a:pPr>
              <a:lnSpc>
                <a:spcPct val="150000"/>
              </a:lnSpc>
            </a:pPr>
            <a:r>
              <a:rPr lang="en-US" b="1" dirty="0"/>
              <a:t>   </a:t>
            </a:r>
            <a:r>
              <a:rPr lang="cs-CZ" b="1" dirty="0"/>
              <a:t>SELECT </a:t>
            </a:r>
            <a:r>
              <a:rPr lang="cs-CZ" b="1" dirty="0" smtClean="0"/>
              <a:t>study_id, COUNT</a:t>
            </a:r>
            <a:r>
              <a:rPr lang="en-US" b="1" dirty="0" smtClean="0"/>
              <a:t>(</a:t>
            </a:r>
            <a:r>
              <a:rPr lang="cs-CZ" b="1" dirty="0" err="1" smtClean="0"/>
              <a:t>patient_id</a:t>
            </a:r>
            <a:r>
              <a:rPr lang="en-US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      </a:t>
            </a:r>
            <a:r>
              <a:rPr lang="en-US" b="1" dirty="0"/>
              <a:t>FROM </a:t>
            </a:r>
            <a:r>
              <a:rPr lang="en-US" b="1" dirty="0" err="1" smtClean="0"/>
              <a:t>patient_study</a:t>
            </a:r>
            <a:r>
              <a:rPr lang="en-US" b="1" dirty="0" smtClean="0"/>
              <a:t> GROUP BY </a:t>
            </a:r>
            <a:r>
              <a:rPr lang="en-US" b="1" dirty="0" err="1" smtClean="0"/>
              <a:t>study_id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cs-CZ" b="1" dirty="0" smtClean="0"/>
              <a:t>    </a:t>
            </a:r>
            <a:r>
              <a:rPr lang="en-US" b="1" dirty="0" smtClean="0"/>
              <a:t>)</a:t>
            </a:r>
            <a:r>
              <a:rPr lang="cs-CZ" b="1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sub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/>
              <a:t>Zano</a:t>
            </a:r>
            <a:r>
              <a:rPr lang="cs-CZ" dirty="0" err="1"/>
              <a:t>řený</a:t>
            </a:r>
            <a:r>
              <a:rPr lang="cs-CZ" dirty="0"/>
              <a:t> dotaz – místo názvu tabulky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826768" y="741304"/>
            <a:ext cx="777686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CVIČENÍ:</a:t>
            </a:r>
          </a:p>
          <a:p>
            <a:endParaRPr lang="cs-CZ" sz="2000" b="1" dirty="0"/>
          </a:p>
          <a:p>
            <a:r>
              <a:rPr lang="cs-CZ" sz="2000" dirty="0"/>
              <a:t>Napište dotaz, </a:t>
            </a:r>
            <a:r>
              <a:rPr lang="cs-CZ" sz="2000" dirty="0" smtClean="0"/>
              <a:t>který vrátí seznam studentů, kteří jsou registrováni do více než jednoho předmětu.</a:t>
            </a:r>
          </a:p>
          <a:p>
            <a:endParaRPr lang="cs-CZ" sz="2000" dirty="0"/>
          </a:p>
          <a:p>
            <a:r>
              <a:rPr lang="cs-CZ" sz="2000" i="1" dirty="0" err="1" smtClean="0"/>
              <a:t>Create</a:t>
            </a:r>
            <a:r>
              <a:rPr lang="cs-CZ" sz="2000" i="1" dirty="0" smtClean="0"/>
              <a:t> a </a:t>
            </a:r>
            <a:r>
              <a:rPr lang="cs-CZ" sz="2000" i="1" dirty="0" err="1" smtClean="0"/>
              <a:t>query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which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select</a:t>
            </a:r>
            <a:r>
              <a:rPr lang="cs-CZ" sz="2000" i="1" dirty="0" smtClean="0"/>
              <a:t> list </a:t>
            </a:r>
            <a:r>
              <a:rPr lang="cs-CZ" sz="2000" i="1" dirty="0" err="1" smtClean="0"/>
              <a:t>of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students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registered</a:t>
            </a:r>
            <a:r>
              <a:rPr lang="cs-CZ" sz="2000" i="1" dirty="0" smtClean="0"/>
              <a:t> in more </a:t>
            </a:r>
            <a:r>
              <a:rPr lang="cs-CZ" sz="2000" i="1" dirty="0" err="1" smtClean="0"/>
              <a:t>than</a:t>
            </a:r>
            <a:r>
              <a:rPr lang="cs-CZ" sz="2000" i="1" dirty="0" smtClean="0"/>
              <a:t> 1 </a:t>
            </a:r>
            <a:r>
              <a:rPr lang="cs-CZ" sz="2000" i="1" dirty="0" err="1" smtClean="0"/>
              <a:t>subject</a:t>
            </a:r>
            <a:endParaRPr lang="cs-CZ" sz="2000" i="1" dirty="0"/>
          </a:p>
          <a:p>
            <a:endParaRPr lang="cs-CZ" sz="2000" b="1" dirty="0" smtClean="0"/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46025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/>
              <a:t>Zano</a:t>
            </a:r>
            <a:r>
              <a:rPr lang="cs-CZ" dirty="0" err="1"/>
              <a:t>řený</a:t>
            </a:r>
            <a:r>
              <a:rPr lang="cs-CZ" dirty="0"/>
              <a:t> dotaz – místo názvu tabulky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F7599-2296-43BB-84E4-376EB50F9155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826768" y="741304"/>
            <a:ext cx="77768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000" dirty="0"/>
          </a:p>
          <a:p>
            <a:r>
              <a:rPr lang="cs-CZ" sz="2000" b="1" dirty="0" smtClean="0"/>
              <a:t>CVIČENÍ:</a:t>
            </a:r>
          </a:p>
          <a:p>
            <a:endParaRPr lang="cs-CZ" sz="2000" b="1" dirty="0"/>
          </a:p>
          <a:p>
            <a:r>
              <a:rPr lang="cs-CZ" sz="2000" b="1" dirty="0" smtClean="0"/>
              <a:t>Varianta 1 (variant </a:t>
            </a:r>
            <a:r>
              <a:rPr lang="cs-CZ" sz="2000" b="1" dirty="0" err="1" smtClean="0"/>
              <a:t>with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subquery</a:t>
            </a:r>
            <a:r>
              <a:rPr lang="cs-CZ" sz="2000" b="1" dirty="0" smtClean="0"/>
              <a:t>)</a:t>
            </a:r>
          </a:p>
        </p:txBody>
      </p:sp>
      <p:sp>
        <p:nvSpPr>
          <p:cNvPr id="2" name="Obdélník 1"/>
          <p:cNvSpPr/>
          <p:nvPr/>
        </p:nvSpPr>
        <p:spPr>
          <a:xfrm>
            <a:off x="826768" y="1988840"/>
            <a:ext cx="84250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SELECT * FROM (</a:t>
            </a:r>
          </a:p>
          <a:p>
            <a:pPr>
              <a:lnSpc>
                <a:spcPct val="150000"/>
              </a:lnSpc>
            </a:pPr>
            <a:r>
              <a:rPr lang="cs-CZ" dirty="0"/>
              <a:t>	SELECT </a:t>
            </a:r>
            <a:r>
              <a:rPr lang="cs-CZ" dirty="0" err="1"/>
              <a:t>s.firstname</a:t>
            </a:r>
            <a:r>
              <a:rPr lang="cs-CZ" dirty="0"/>
              <a:t>, </a:t>
            </a:r>
            <a:r>
              <a:rPr lang="cs-CZ" dirty="0" err="1"/>
              <a:t>s.lastname</a:t>
            </a:r>
            <a:r>
              <a:rPr lang="cs-CZ" dirty="0"/>
              <a:t>, </a:t>
            </a:r>
            <a:r>
              <a:rPr lang="cs-CZ" dirty="0" err="1"/>
              <a:t>s.uco</a:t>
            </a:r>
            <a:r>
              <a:rPr lang="cs-CZ" dirty="0"/>
              <a:t>, COUNT(</a:t>
            </a:r>
            <a:r>
              <a:rPr lang="cs-CZ" dirty="0" err="1"/>
              <a:t>v.predmet_id</a:t>
            </a:r>
            <a:r>
              <a:rPr lang="cs-CZ" dirty="0"/>
              <a:t>) </a:t>
            </a:r>
            <a:r>
              <a:rPr lang="cs-CZ" dirty="0" err="1"/>
              <a:t>pocet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	FROM student s JOIN </a:t>
            </a:r>
            <a:r>
              <a:rPr lang="cs-CZ" dirty="0" err="1"/>
              <a:t>vyuka</a:t>
            </a:r>
            <a:r>
              <a:rPr lang="cs-CZ" dirty="0"/>
              <a:t> v ON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	GROUP BY </a:t>
            </a:r>
            <a:r>
              <a:rPr lang="cs-CZ" dirty="0" err="1"/>
              <a:t>s.firstname</a:t>
            </a:r>
            <a:r>
              <a:rPr lang="cs-CZ" dirty="0"/>
              <a:t>, </a:t>
            </a:r>
            <a:r>
              <a:rPr lang="cs-CZ" dirty="0" err="1"/>
              <a:t>s.lastname</a:t>
            </a:r>
            <a:r>
              <a:rPr lang="cs-CZ" dirty="0"/>
              <a:t>, </a:t>
            </a:r>
            <a:r>
              <a:rPr lang="cs-CZ" dirty="0" err="1"/>
              <a:t>s.uco</a:t>
            </a:r>
            <a:r>
              <a:rPr lang="cs-CZ" dirty="0"/>
              <a:t>) sub</a:t>
            </a:r>
          </a:p>
          <a:p>
            <a:pPr>
              <a:lnSpc>
                <a:spcPct val="150000"/>
              </a:lnSpc>
            </a:pPr>
            <a:r>
              <a:rPr lang="cs-CZ" dirty="0"/>
              <a:t>WHERE </a:t>
            </a:r>
            <a:r>
              <a:rPr lang="cs-CZ" dirty="0" err="1"/>
              <a:t>pocet</a:t>
            </a:r>
            <a:r>
              <a:rPr lang="cs-CZ" dirty="0"/>
              <a:t>&gt;1</a:t>
            </a:r>
            <a:r>
              <a:rPr lang="cs-CZ" dirty="0" smtClean="0"/>
              <a:t>;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cs-CZ" b="1" dirty="0" smtClean="0"/>
              <a:t>Varianta 2 (variant </a:t>
            </a:r>
            <a:r>
              <a:rPr lang="cs-CZ" b="1" dirty="0" err="1" smtClean="0"/>
              <a:t>with</a:t>
            </a:r>
            <a:r>
              <a:rPr lang="cs-CZ" b="1" dirty="0" smtClean="0"/>
              <a:t> HAVING)</a:t>
            </a:r>
          </a:p>
          <a:p>
            <a:pPr>
              <a:lnSpc>
                <a:spcPct val="150000"/>
              </a:lnSpc>
            </a:pPr>
            <a:r>
              <a:rPr lang="cs-CZ" dirty="0"/>
              <a:t>SELECT </a:t>
            </a:r>
            <a:r>
              <a:rPr lang="cs-CZ" dirty="0" err="1"/>
              <a:t>s.firstname</a:t>
            </a:r>
            <a:r>
              <a:rPr lang="cs-CZ" dirty="0"/>
              <a:t>, </a:t>
            </a:r>
            <a:r>
              <a:rPr lang="cs-CZ" dirty="0" err="1"/>
              <a:t>s.lastname</a:t>
            </a:r>
            <a:r>
              <a:rPr lang="cs-CZ" dirty="0"/>
              <a:t>, </a:t>
            </a:r>
            <a:r>
              <a:rPr lang="cs-CZ" dirty="0" err="1"/>
              <a:t>s.uco</a:t>
            </a:r>
            <a:r>
              <a:rPr lang="cs-CZ" dirty="0"/>
              <a:t>, COUNT(</a:t>
            </a:r>
            <a:r>
              <a:rPr lang="cs-CZ" dirty="0" err="1"/>
              <a:t>v.predmet_id</a:t>
            </a:r>
            <a:r>
              <a:rPr lang="cs-CZ" dirty="0"/>
              <a:t>)</a:t>
            </a:r>
          </a:p>
          <a:p>
            <a:pPr>
              <a:lnSpc>
                <a:spcPct val="150000"/>
              </a:lnSpc>
            </a:pPr>
            <a:r>
              <a:rPr lang="cs-CZ" dirty="0"/>
              <a:t>	FROM student s JOIN </a:t>
            </a:r>
            <a:r>
              <a:rPr lang="cs-CZ" dirty="0" err="1"/>
              <a:t>vyuka</a:t>
            </a:r>
            <a:r>
              <a:rPr lang="cs-CZ" dirty="0"/>
              <a:t> v ON </a:t>
            </a:r>
            <a:r>
              <a:rPr lang="cs-CZ" dirty="0" err="1"/>
              <a:t>s.uco</a:t>
            </a:r>
            <a:r>
              <a:rPr lang="cs-CZ" dirty="0"/>
              <a:t>=</a:t>
            </a:r>
            <a:r>
              <a:rPr lang="cs-CZ" dirty="0" err="1"/>
              <a:t>v.student_uco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	GROUP BY </a:t>
            </a:r>
            <a:r>
              <a:rPr lang="cs-CZ" dirty="0" err="1"/>
              <a:t>s.firstname</a:t>
            </a:r>
            <a:r>
              <a:rPr lang="cs-CZ" dirty="0"/>
              <a:t>, </a:t>
            </a:r>
            <a:r>
              <a:rPr lang="cs-CZ" dirty="0" err="1"/>
              <a:t>s.lastname</a:t>
            </a:r>
            <a:r>
              <a:rPr lang="cs-CZ" dirty="0"/>
              <a:t>, </a:t>
            </a:r>
            <a:r>
              <a:rPr lang="cs-CZ" dirty="0" err="1"/>
              <a:t>s.uco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	HAVING COUNT(</a:t>
            </a:r>
            <a:r>
              <a:rPr lang="cs-CZ" dirty="0" err="1"/>
              <a:t>v.predmet_id</a:t>
            </a:r>
            <a:r>
              <a:rPr lang="cs-CZ" dirty="0"/>
              <a:t>)&gt;1</a:t>
            </a:r>
          </a:p>
          <a:p>
            <a:pPr>
              <a:lnSpc>
                <a:spcPct val="150000"/>
              </a:lnSpc>
            </a:pPr>
            <a:r>
              <a:rPr lang="cs-CZ" dirty="0"/>
              <a:t>	ORDER BY </a:t>
            </a:r>
            <a:r>
              <a:rPr lang="cs-CZ" dirty="0" err="1"/>
              <a:t>s.firstname</a:t>
            </a:r>
            <a:r>
              <a:rPr lang="cs-CZ" dirty="0"/>
              <a:t>;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71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buFont typeface="Arial" pitchFamily="34" charset="0"/>
          <a:buChar char="•"/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2016</Words>
  <Application>Microsoft Office PowerPoint</Application>
  <PresentationFormat>Předvádění na obrazovce (4:3)</PresentationFormat>
  <Paragraphs>417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Trebuchet MS</vt:lpstr>
      <vt:lpstr>Wingdings</vt:lpstr>
      <vt:lpstr>Motiv systému Office</vt:lpstr>
      <vt:lpstr>Databázové systémy a SQL</vt:lpstr>
      <vt:lpstr>Another data model</vt:lpstr>
      <vt:lpstr>Poddotazy SQL / subquery</vt:lpstr>
      <vt:lpstr>Subdotazy SQL - místo sloupce</vt:lpstr>
      <vt:lpstr>Subdotazy SQL - místo sloupce</vt:lpstr>
      <vt:lpstr>Subdotazy SQL - místo sloupce</vt:lpstr>
      <vt:lpstr>Zanořený dotaz – místo názvu tabulky</vt:lpstr>
      <vt:lpstr>Zanořený dotaz – místo názvu tabulky</vt:lpstr>
      <vt:lpstr>Zanořený dotaz – místo názvu tabulky</vt:lpstr>
      <vt:lpstr>Vnořený dotaz za WHERE</vt:lpstr>
      <vt:lpstr>Vnořený dotaz za WHERE</vt:lpstr>
      <vt:lpstr>Vnořený dotaz za WHERE sloupec = (SELECT …</vt:lpstr>
      <vt:lpstr>Vnořený dotaz za WHERE sloupec ANY/IN/ALL</vt:lpstr>
      <vt:lpstr>Vnořený dotaz za WHERE EXISTS/NOT EXISTS</vt:lpstr>
      <vt:lpstr>Vnořený dotaz za WHERE</vt:lpstr>
      <vt:lpstr>Subdotazy SQL - Vnořený dotaz za WHERE </vt:lpstr>
      <vt:lpstr>Subdotazy SQL - Vnořený dotaz za WHERE </vt:lpstr>
      <vt:lpstr>Cvičení / Task </vt:lpstr>
      <vt:lpstr>Cvičení </vt:lpstr>
      <vt:lpstr>Cvičení 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Cvičení </vt:lpstr>
      <vt:lpstr>Homework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464</cp:revision>
  <dcterms:created xsi:type="dcterms:W3CDTF">2011-01-19T10:31:11Z</dcterms:created>
  <dcterms:modified xsi:type="dcterms:W3CDTF">2021-04-20T19:32:02Z</dcterms:modified>
</cp:coreProperties>
</file>