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6" r:id="rId3"/>
    <p:sldId id="297" r:id="rId4"/>
    <p:sldId id="306" r:id="rId5"/>
    <p:sldId id="298" r:id="rId6"/>
    <p:sldId id="299" r:id="rId7"/>
    <p:sldId id="307" r:id="rId8"/>
    <p:sldId id="300" r:id="rId9"/>
    <p:sldId id="301" r:id="rId10"/>
    <p:sldId id="309" r:id="rId11"/>
    <p:sldId id="302" r:id="rId12"/>
    <p:sldId id="315" r:id="rId13"/>
    <p:sldId id="305" r:id="rId14"/>
    <p:sldId id="311" r:id="rId15"/>
    <p:sldId id="314" r:id="rId16"/>
    <p:sldId id="312" r:id="rId17"/>
    <p:sldId id="313" r:id="rId18"/>
  </p:sldIdLst>
  <p:sldSz cx="9144000" cy="6858000" type="screen4x3"/>
  <p:notesSz cx="9926638" cy="67976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EA9"/>
    <a:srgbClr val="66737C"/>
    <a:srgbClr val="C4CDD6"/>
    <a:srgbClr val="E20000"/>
    <a:srgbClr val="ECC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27F97BB-C833-4FB7-BDE5-3F7075034690}" styleName="Styl s motivem 2 – zvýraznění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4" autoAdjust="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678" y="-86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B2571B-5ADE-43EE-8B47-0CDCCF0D49D2}" type="datetimeFigureOut">
              <a:rPr lang="cs-CZ"/>
              <a:pPr>
                <a:defRPr/>
              </a:pPr>
              <a:t>26.11.2019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0CB1418-604D-4C4E-B0F0-3113C350ED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71428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FE5335D-1893-43C1-93D2-68D2C280126C}" type="datetimeFigureOut">
              <a:rPr lang="cs-CZ"/>
              <a:pPr>
                <a:defRPr/>
              </a:pPr>
              <a:t>26.11.2019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73AB27-ED66-4BA3-BA4E-15ED4236EB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9616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3716338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3716338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3716338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24606" y="2130425"/>
            <a:ext cx="7133594" cy="1470025"/>
          </a:xfrm>
          <a:noFill/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886200"/>
            <a:ext cx="7128792" cy="206308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D231633-3A61-4F4C-881D-C2ACC9CA29E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875B0-89CA-4852-B03F-8C360300CF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93DBF-71F7-4541-B4AF-64EB5268BB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B40ED-8758-4B4A-8851-93077A01A5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4257675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4257675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4257675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4606" y="4406900"/>
            <a:ext cx="7170106" cy="13620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24606" y="2906713"/>
            <a:ext cx="7170106" cy="1242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12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 dirty="0"/>
          </a:p>
        </p:txBody>
      </p:sp>
      <p:sp>
        <p:nvSpPr>
          <p:cNvPr id="1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1CE73-C858-4DE5-9757-957BDFD575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52F1-77AB-4BEF-BD41-265D3443BF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6D135-0E53-4195-8CB1-E6AEADE186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051050" y="65833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</a:t>
            </a:r>
            <a:r>
              <a:rPr lang="en-US" err="1"/>
              <a:t>Datab</a:t>
            </a:r>
            <a:r>
              <a:rPr lang="cs-CZ" err="1"/>
              <a:t>ázové</a:t>
            </a:r>
            <a:r>
              <a:rPr lang="cs-CZ"/>
              <a:t> systémy a SQL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E3F50-AC71-4AE3-8E91-5432C55B2B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76C8E-4CF8-44E8-8915-F5C2197F69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191A2-C4DA-4374-AD8B-C23BABF50F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BE0E4-64F3-4DD6-8C2C-5C572FC402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jpe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6"/>
          <p:cNvPicPr>
            <a:picLocks noChangeAspect="1"/>
          </p:cNvPicPr>
          <p:nvPr userDrawn="1"/>
        </p:nvPicPr>
        <p:blipFill>
          <a:blip r:embed="rId13" cstate="print"/>
          <a:srcRect r="12514"/>
          <a:stretch>
            <a:fillRect/>
          </a:stretch>
        </p:blipFill>
        <p:spPr bwMode="auto">
          <a:xfrm>
            <a:off x="0" y="0"/>
            <a:ext cx="9144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Obrázek 13"/>
          <p:cNvPicPr>
            <a:picLocks noChangeAspect="1"/>
          </p:cNvPicPr>
          <p:nvPr userDrawn="1"/>
        </p:nvPicPr>
        <p:blipFill>
          <a:blip r:embed="rId14" cstate="print"/>
          <a:srcRect r="19193"/>
          <a:stretch>
            <a:fillRect/>
          </a:stretch>
        </p:blipFill>
        <p:spPr bwMode="auto">
          <a:xfrm>
            <a:off x="2843213" y="168275"/>
            <a:ext cx="63007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Obrázek 12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793750"/>
            <a:ext cx="9144000" cy="574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Obrázek 8"/>
          <p:cNvPicPr>
            <a:picLocks noChangeAspect="1"/>
          </p:cNvPicPr>
          <p:nvPr userDrawn="1"/>
        </p:nvPicPr>
        <p:blipFill>
          <a:blip r:embed="rId16" cstate="print"/>
          <a:srcRect r="12482"/>
          <a:stretch>
            <a:fillRect/>
          </a:stretch>
        </p:blipFill>
        <p:spPr bwMode="auto">
          <a:xfrm>
            <a:off x="0" y="6538913"/>
            <a:ext cx="914400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59113" y="192088"/>
            <a:ext cx="59055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3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981075"/>
            <a:ext cx="8229600" cy="514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172450" y="6586538"/>
            <a:ext cx="874713" cy="227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b="1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95F00B-9352-43A6-840D-59431CBA20E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3" name="Obrázek 14"/>
          <p:cNvPicPr>
            <a:picLocks noChangeAspect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995363" y="6586538"/>
            <a:ext cx="47625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Obrázek 15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93675" y="6589713"/>
            <a:ext cx="192088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Obrázek 16"/>
          <p:cNvPicPr>
            <a:picLocks noChangeAspect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95288" y="6586538"/>
            <a:ext cx="182562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Obrázek 17"/>
          <p:cNvPicPr>
            <a:picLocks noChangeAspect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69913" y="6589713"/>
            <a:ext cx="185737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Obrázek 18"/>
          <p:cNvPicPr>
            <a:picLocks noChangeAspect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55650" y="6586538"/>
            <a:ext cx="190500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ovéPole 7"/>
          <p:cNvSpPr txBox="1"/>
          <p:nvPr userDrawn="1"/>
        </p:nvSpPr>
        <p:spPr>
          <a:xfrm>
            <a:off x="1042988" y="6589713"/>
            <a:ext cx="3313112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900" dirty="0">
                <a:solidFill>
                  <a:schemeClr val="accent6"/>
                </a:solidFill>
                <a:latin typeface="+mn-lt"/>
                <a:cs typeface="+mn-cs"/>
              </a:rPr>
              <a:t>Autor, Název akce</a:t>
            </a:r>
          </a:p>
        </p:txBody>
      </p:sp>
      <p:sp>
        <p:nvSpPr>
          <p:cNvPr id="21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427538" y="6597650"/>
            <a:ext cx="787400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5219700" y="6597650"/>
            <a:ext cx="2881313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32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08DC4"/>
        </a:buClr>
        <a:buFont typeface="Wingdings" pitchFamily="2" charset="2"/>
        <a:buChar char="§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gaknihy.cz/26983__jan-goyvaerts" TargetMode="External"/><Relationship Id="rId2" Type="http://schemas.openxmlformats.org/officeDocument/2006/relationships/hyperlink" Target="http://www.regularnivyrazy.info/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1323975" y="2130425"/>
            <a:ext cx="7134225" cy="147002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en-US" sz="2800" dirty="0" err="1" smtClean="0"/>
              <a:t>Datab</a:t>
            </a:r>
            <a:r>
              <a:rPr lang="cs-CZ" sz="2800" dirty="0" err="1" smtClean="0"/>
              <a:t>ázové</a:t>
            </a:r>
            <a:r>
              <a:rPr lang="cs-CZ" sz="2800" dirty="0" smtClean="0"/>
              <a:t> systémy a SQL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1331913" y="3886200"/>
            <a:ext cx="7127875" cy="2063750"/>
          </a:xfrm>
        </p:spPr>
        <p:txBody>
          <a:bodyPr/>
          <a:lstStyle/>
          <a:p>
            <a:pPr eaLnBrk="1" hangingPunct="1"/>
            <a:r>
              <a:rPr lang="cs-CZ" dirty="0" smtClean="0"/>
              <a:t>Lekce </a:t>
            </a:r>
            <a:r>
              <a:rPr lang="cs-CZ" dirty="0" smtClean="0"/>
              <a:t>7</a:t>
            </a:r>
            <a:r>
              <a:rPr lang="en-US" dirty="0" smtClean="0"/>
              <a:t> – </a:t>
            </a:r>
            <a:r>
              <a:rPr lang="en-US" dirty="0" err="1" smtClean="0"/>
              <a:t>Vyhled</a:t>
            </a:r>
            <a:r>
              <a:rPr lang="cs-CZ" dirty="0" err="1" smtClean="0"/>
              <a:t>ávání</a:t>
            </a:r>
            <a:r>
              <a:rPr lang="cs-CZ" dirty="0" smtClean="0"/>
              <a:t> v textu</a:t>
            </a:r>
            <a:endParaRPr lang="cs-CZ" dirty="0" smtClean="0"/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  <a:p>
            <a:pPr eaLnBrk="1" hangingPunct="1"/>
            <a:r>
              <a:rPr lang="cs-CZ" dirty="0" smtClean="0"/>
              <a:t>Daniel Klimeš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Pole (array)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683568" y="1340768"/>
            <a:ext cx="63946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Na polo</a:t>
            </a:r>
            <a:r>
              <a:rPr lang="cs-CZ" dirty="0" err="1" smtClean="0"/>
              <a:t>žky</a:t>
            </a:r>
            <a:r>
              <a:rPr lang="cs-CZ" dirty="0" smtClean="0"/>
              <a:t> se odkazujeme indexem v hranatých závorkách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Index od 1</a:t>
            </a:r>
          </a:p>
        </p:txBody>
      </p:sp>
      <p:sp>
        <p:nvSpPr>
          <p:cNvPr id="5" name="Obdélník 4"/>
          <p:cNvSpPr/>
          <p:nvPr/>
        </p:nvSpPr>
        <p:spPr>
          <a:xfrm>
            <a:off x="539750" y="2204864"/>
            <a:ext cx="79206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datumy</a:t>
            </a:r>
            <a:r>
              <a:rPr lang="cs-CZ" dirty="0"/>
              <a:t>, </a:t>
            </a:r>
            <a:r>
              <a:rPr lang="cs-CZ" dirty="0" err="1"/>
              <a:t>datumy</a:t>
            </a:r>
            <a:r>
              <a:rPr lang="cs-CZ" dirty="0">
                <a:solidFill>
                  <a:srgbClr val="FF0000"/>
                </a:solidFill>
              </a:rPr>
              <a:t>[1] </a:t>
            </a:r>
            <a:r>
              <a:rPr lang="cs-CZ" dirty="0" err="1"/>
              <a:t>prvni_datum</a:t>
            </a:r>
            <a:r>
              <a:rPr lang="cs-CZ" dirty="0"/>
              <a:t>, </a:t>
            </a:r>
            <a:r>
              <a:rPr lang="cs-CZ" dirty="0" err="1"/>
              <a:t>datumy</a:t>
            </a:r>
            <a:r>
              <a:rPr lang="cs-CZ" dirty="0">
                <a:solidFill>
                  <a:srgbClr val="FF0000"/>
                </a:solidFill>
              </a:rPr>
              <a:t>[2]  </a:t>
            </a:r>
            <a:r>
              <a:rPr lang="cs-CZ" dirty="0" err="1"/>
              <a:t>druhe_datum</a:t>
            </a:r>
            <a:r>
              <a:rPr lang="cs-CZ" dirty="0"/>
              <a:t> FROM (</a:t>
            </a:r>
          </a:p>
          <a:p>
            <a:r>
              <a:rPr lang="cs-CZ" dirty="0"/>
              <a:t>SELECT REGEXP_MATCHES (</a:t>
            </a:r>
            <a:r>
              <a:rPr lang="cs-CZ" dirty="0" err="1"/>
              <a:t>values</a:t>
            </a:r>
            <a:r>
              <a:rPr lang="cs-CZ" dirty="0"/>
              <a:t>, '([0123]?\d\.[01]?\d\.\</a:t>
            </a:r>
            <a:r>
              <a:rPr lang="cs-CZ" dirty="0" smtClean="0"/>
              <a:t>d{4</a:t>
            </a:r>
            <a:r>
              <a:rPr lang="cs-CZ" dirty="0"/>
              <a:t>}).*?([0123]?\d\.[01]?\d\.\</a:t>
            </a:r>
            <a:r>
              <a:rPr lang="cs-CZ" dirty="0" smtClean="0"/>
              <a:t>d{4</a:t>
            </a:r>
            <a:r>
              <a:rPr lang="cs-CZ" dirty="0"/>
              <a:t>})') </a:t>
            </a:r>
            <a:r>
              <a:rPr lang="cs-CZ" dirty="0" err="1"/>
              <a:t>datumy</a:t>
            </a:r>
            <a:r>
              <a:rPr lang="cs-CZ" dirty="0"/>
              <a:t>,  </a:t>
            </a:r>
            <a:r>
              <a:rPr lang="cs-CZ" dirty="0" err="1"/>
              <a:t>values</a:t>
            </a:r>
            <a:r>
              <a:rPr lang="cs-CZ" dirty="0"/>
              <a:t> </a:t>
            </a:r>
          </a:p>
          <a:p>
            <a:r>
              <a:rPr lang="cs-CZ" dirty="0"/>
              <a:t>FROM </a:t>
            </a:r>
            <a:r>
              <a:rPr lang="cs-CZ" dirty="0" err="1"/>
              <a:t>eav_string</a:t>
            </a:r>
            <a:endParaRPr lang="cs-CZ" dirty="0"/>
          </a:p>
          <a:p>
            <a:r>
              <a:rPr lang="cs-CZ" dirty="0"/>
              <a:t>) a</a:t>
            </a:r>
          </a:p>
        </p:txBody>
      </p:sp>
    </p:spTree>
    <p:extLst>
      <p:ext uri="{BB962C8B-B14F-4D97-AF65-F5344CB8AC3E}">
        <p14:creationId xmlns:p14="http://schemas.microsoft.com/office/powerpoint/2010/main" val="121332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Extrakce a konverze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773112" y="3252525"/>
            <a:ext cx="6417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Pokus o konverzi může selhat, pokud nejde o platné datum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81539" y="1115377"/>
            <a:ext cx="2377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Konverze na datum</a:t>
            </a:r>
            <a:r>
              <a:rPr lang="cs-CZ" dirty="0" smtClean="0"/>
              <a:t>:</a:t>
            </a:r>
          </a:p>
        </p:txBody>
      </p:sp>
      <p:sp>
        <p:nvSpPr>
          <p:cNvPr id="7" name="Obdélník 6"/>
          <p:cNvSpPr/>
          <p:nvPr/>
        </p:nvSpPr>
        <p:spPr>
          <a:xfrm>
            <a:off x="773112" y="1691441"/>
            <a:ext cx="78026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TO_DATE(SUBSTRING (</a:t>
            </a:r>
            <a:r>
              <a:rPr lang="cs-CZ" dirty="0" err="1"/>
              <a:t>values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'[0123]?\d\.[01]?\d\.\d{4}'), '</a:t>
            </a:r>
            <a:r>
              <a:rPr lang="cs-CZ" dirty="0" err="1"/>
              <a:t>dd.mm.yyyy</a:t>
            </a:r>
            <a:r>
              <a:rPr lang="cs-CZ" dirty="0"/>
              <a:t>'), </a:t>
            </a:r>
            <a:r>
              <a:rPr lang="cs-CZ" dirty="0" err="1"/>
              <a:t>values</a:t>
            </a:r>
            <a:r>
              <a:rPr lang="cs-CZ" dirty="0"/>
              <a:t> </a:t>
            </a:r>
          </a:p>
          <a:p>
            <a:r>
              <a:rPr lang="cs-CZ" dirty="0"/>
              <a:t>FROM </a:t>
            </a:r>
            <a:r>
              <a:rPr lang="cs-CZ" dirty="0" err="1"/>
              <a:t>eav_string</a:t>
            </a:r>
            <a:endParaRPr lang="cs-CZ" dirty="0"/>
          </a:p>
          <a:p>
            <a:r>
              <a:rPr lang="cs-CZ" dirty="0"/>
              <a:t>WHERE </a:t>
            </a:r>
            <a:r>
              <a:rPr lang="cs-CZ" dirty="0" err="1"/>
              <a:t>values</a:t>
            </a:r>
            <a:r>
              <a:rPr lang="cs-CZ" dirty="0"/>
              <a:t> ~ '[0123]?\d\.[01]?\d\.\d{4}'</a:t>
            </a:r>
          </a:p>
        </p:txBody>
      </p:sp>
      <p:sp>
        <p:nvSpPr>
          <p:cNvPr id="4" name="Obdélník 3"/>
          <p:cNvSpPr/>
          <p:nvPr/>
        </p:nvSpPr>
        <p:spPr>
          <a:xfrm>
            <a:off x="701388" y="3821951"/>
            <a:ext cx="800232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datum, </a:t>
            </a:r>
            <a:r>
              <a:rPr lang="cs-CZ" dirty="0" err="1"/>
              <a:t>age</a:t>
            </a:r>
            <a:r>
              <a:rPr lang="cs-CZ" dirty="0"/>
              <a:t>(datum) FROM (</a:t>
            </a:r>
          </a:p>
          <a:p>
            <a:r>
              <a:rPr lang="cs-CZ" dirty="0"/>
              <a:t>SELECT </a:t>
            </a:r>
            <a:r>
              <a:rPr lang="cs-CZ" dirty="0" err="1"/>
              <a:t>to_date</a:t>
            </a:r>
            <a:r>
              <a:rPr lang="cs-CZ" dirty="0"/>
              <a:t>(SUBSTRING (</a:t>
            </a:r>
            <a:r>
              <a:rPr lang="cs-CZ" dirty="0" err="1"/>
              <a:t>values</a:t>
            </a:r>
            <a:r>
              <a:rPr lang="cs-CZ" dirty="0"/>
              <a:t> FROM '[0123]?\d\.[01]?\d\.\d{4}'), '</a:t>
            </a:r>
            <a:r>
              <a:rPr lang="cs-CZ" dirty="0" err="1"/>
              <a:t>dd.mm.yyyy</a:t>
            </a:r>
            <a:r>
              <a:rPr lang="cs-CZ" dirty="0"/>
              <a:t>') datum, </a:t>
            </a:r>
            <a:r>
              <a:rPr lang="cs-CZ" dirty="0" err="1"/>
              <a:t>values</a:t>
            </a:r>
            <a:r>
              <a:rPr lang="cs-CZ" dirty="0"/>
              <a:t> </a:t>
            </a:r>
          </a:p>
          <a:p>
            <a:r>
              <a:rPr lang="cs-CZ" dirty="0"/>
              <a:t>FROM </a:t>
            </a:r>
            <a:r>
              <a:rPr lang="cs-CZ" dirty="0" err="1"/>
              <a:t>eav_string</a:t>
            </a:r>
            <a:endParaRPr lang="cs-CZ" dirty="0"/>
          </a:p>
          <a:p>
            <a:r>
              <a:rPr lang="cs-CZ" dirty="0"/>
              <a:t>WHERE </a:t>
            </a:r>
            <a:r>
              <a:rPr lang="cs-CZ" dirty="0" err="1"/>
              <a:t>values</a:t>
            </a:r>
            <a:r>
              <a:rPr lang="cs-CZ" dirty="0"/>
              <a:t> ~ '[0123]?\d\.[01]?\d\.\d{4}'</a:t>
            </a:r>
          </a:p>
          <a:p>
            <a:r>
              <a:rPr lang="cs-CZ" dirty="0"/>
              <a:t>and </a:t>
            </a:r>
            <a:r>
              <a:rPr lang="cs-CZ" dirty="0" err="1">
                <a:solidFill>
                  <a:srgbClr val="FF0000"/>
                </a:solidFill>
              </a:rPr>
              <a:t>is_date</a:t>
            </a:r>
            <a:r>
              <a:rPr lang="cs-CZ" dirty="0"/>
              <a:t>(SUBSTRING (</a:t>
            </a:r>
            <a:r>
              <a:rPr lang="cs-CZ" dirty="0" err="1"/>
              <a:t>values</a:t>
            </a:r>
            <a:r>
              <a:rPr lang="cs-CZ" dirty="0"/>
              <a:t> FROM '[0123]?\d\.[01]?\d\.\d{4}')) = </a:t>
            </a:r>
            <a:r>
              <a:rPr lang="cs-CZ" dirty="0" err="1"/>
              <a:t>true</a:t>
            </a:r>
            <a:endParaRPr lang="cs-CZ" dirty="0"/>
          </a:p>
          <a:p>
            <a:r>
              <a:rPr lang="cs-CZ" dirty="0"/>
              <a:t>) 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DATE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773112" y="1268760"/>
            <a:ext cx="689523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/>
              <a:t>create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replace</a:t>
            </a:r>
            <a:r>
              <a:rPr lang="cs-CZ" dirty="0"/>
              <a:t> </a:t>
            </a:r>
            <a:r>
              <a:rPr lang="cs-CZ" dirty="0" err="1"/>
              <a:t>function</a:t>
            </a:r>
            <a:r>
              <a:rPr lang="cs-CZ" dirty="0"/>
              <a:t> </a:t>
            </a:r>
            <a:r>
              <a:rPr lang="cs-CZ" dirty="0" err="1"/>
              <a:t>is_date</a:t>
            </a:r>
            <a:r>
              <a:rPr lang="cs-CZ" dirty="0"/>
              <a:t>(s </a:t>
            </a:r>
            <a:r>
              <a:rPr lang="cs-CZ" dirty="0" err="1"/>
              <a:t>varchar</a:t>
            </a:r>
            <a:r>
              <a:rPr lang="cs-CZ" dirty="0"/>
              <a:t>) </a:t>
            </a:r>
            <a:r>
              <a:rPr lang="cs-CZ" dirty="0" err="1"/>
              <a:t>returns</a:t>
            </a:r>
            <a:r>
              <a:rPr lang="cs-CZ" dirty="0"/>
              <a:t> </a:t>
            </a:r>
            <a:r>
              <a:rPr lang="cs-CZ" dirty="0" err="1"/>
              <a:t>boolean</a:t>
            </a:r>
            <a:r>
              <a:rPr lang="cs-CZ" dirty="0"/>
              <a:t> as $$</a:t>
            </a:r>
          </a:p>
          <a:p>
            <a:r>
              <a:rPr lang="cs-CZ" dirty="0" err="1"/>
              <a:t>begin</a:t>
            </a:r>
            <a:endParaRPr lang="cs-CZ" dirty="0"/>
          </a:p>
          <a:p>
            <a:r>
              <a:rPr lang="cs-CZ" dirty="0"/>
              <a:t>  </a:t>
            </a:r>
            <a:r>
              <a:rPr lang="cs-CZ" dirty="0" err="1"/>
              <a:t>perform</a:t>
            </a:r>
            <a:r>
              <a:rPr lang="cs-CZ" dirty="0"/>
              <a:t> s::date;</a:t>
            </a:r>
          </a:p>
          <a:p>
            <a:r>
              <a:rPr lang="cs-CZ" dirty="0"/>
              <a:t>  return </a:t>
            </a:r>
            <a:r>
              <a:rPr lang="cs-CZ" dirty="0" err="1"/>
              <a:t>true</a:t>
            </a:r>
            <a:r>
              <a:rPr lang="cs-CZ" dirty="0"/>
              <a:t>;</a:t>
            </a:r>
          </a:p>
          <a:p>
            <a:r>
              <a:rPr lang="cs-CZ" dirty="0" err="1"/>
              <a:t>exception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others</a:t>
            </a:r>
            <a:r>
              <a:rPr lang="cs-CZ" dirty="0"/>
              <a:t> </a:t>
            </a:r>
            <a:r>
              <a:rPr lang="cs-CZ" dirty="0" err="1"/>
              <a:t>then</a:t>
            </a:r>
            <a:endParaRPr lang="cs-CZ" dirty="0"/>
          </a:p>
          <a:p>
            <a:r>
              <a:rPr lang="cs-CZ" dirty="0"/>
              <a:t>  return </a:t>
            </a:r>
            <a:r>
              <a:rPr lang="cs-CZ" dirty="0" err="1"/>
              <a:t>false</a:t>
            </a:r>
            <a:r>
              <a:rPr lang="cs-CZ" dirty="0"/>
              <a:t>;</a:t>
            </a:r>
          </a:p>
          <a:p>
            <a:r>
              <a:rPr lang="cs-CZ" dirty="0"/>
              <a:t>end;</a:t>
            </a:r>
          </a:p>
          <a:p>
            <a:r>
              <a:rPr lang="cs-CZ" dirty="0"/>
              <a:t>$$ </a:t>
            </a:r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plpgsql</a:t>
            </a:r>
            <a:r>
              <a:rPr lang="cs-CZ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98617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REGEXP_REPLACE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256205" y="1196752"/>
            <a:ext cx="896912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Nahrazení nalezeného vzoru za jiný text:</a:t>
            </a:r>
          </a:p>
          <a:p>
            <a:r>
              <a:rPr lang="cs-CZ" b="1" dirty="0" smtClean="0"/>
              <a:t>REGEXP_REPLACE(sloupec, </a:t>
            </a:r>
            <a:r>
              <a:rPr lang="cs-CZ" b="1" dirty="0" err="1" smtClean="0"/>
              <a:t>pattern</a:t>
            </a:r>
            <a:r>
              <a:rPr lang="cs-CZ" b="1" dirty="0" smtClean="0"/>
              <a:t>, </a:t>
            </a:r>
            <a:r>
              <a:rPr lang="cs-CZ" b="1" dirty="0" err="1" smtClean="0"/>
              <a:t>novy_text</a:t>
            </a:r>
            <a:r>
              <a:rPr lang="cs-CZ" b="1" dirty="0" smtClean="0"/>
              <a:t>, </a:t>
            </a:r>
            <a:r>
              <a:rPr lang="cs-CZ" b="1" dirty="0" err="1" smtClean="0"/>
              <a:t>modifikator</a:t>
            </a:r>
            <a:r>
              <a:rPr lang="cs-CZ" b="1" dirty="0" smtClean="0"/>
              <a:t>)</a:t>
            </a:r>
          </a:p>
          <a:p>
            <a:endParaRPr lang="cs-CZ" dirty="0" smtClean="0"/>
          </a:p>
          <a:p>
            <a:r>
              <a:rPr lang="cs-CZ" dirty="0" err="1" smtClean="0"/>
              <a:t>modifikator</a:t>
            </a:r>
            <a:r>
              <a:rPr lang="cs-CZ" dirty="0" smtClean="0"/>
              <a:t>– </a:t>
            </a:r>
            <a:r>
              <a:rPr lang="en-US" dirty="0" smtClean="0"/>
              <a:t>‘g’ = v</a:t>
            </a:r>
            <a:r>
              <a:rPr lang="cs-CZ" dirty="0" err="1" smtClean="0"/>
              <a:t>šechny</a:t>
            </a:r>
            <a:r>
              <a:rPr lang="cs-CZ" dirty="0" smtClean="0"/>
              <a:t> výskyty</a:t>
            </a:r>
          </a:p>
          <a:p>
            <a:endParaRPr lang="cs-CZ" dirty="0" smtClean="0"/>
          </a:p>
          <a:p>
            <a:r>
              <a:rPr lang="en-US" dirty="0"/>
              <a:t>SELECT REGEXP_REPLACE(values, '([0123]?\d)\.([01]?\d)\.(\d{4})', </a:t>
            </a:r>
            <a:r>
              <a:rPr lang="en-US" dirty="0">
                <a:solidFill>
                  <a:srgbClr val="FF0000"/>
                </a:solidFill>
              </a:rPr>
              <a:t>'\3-\2-\1</a:t>
            </a:r>
            <a:r>
              <a:rPr lang="en-US" dirty="0"/>
              <a:t>') datum, </a:t>
            </a:r>
          </a:p>
          <a:p>
            <a:r>
              <a:rPr lang="en-US" dirty="0"/>
              <a:t>values </a:t>
            </a:r>
          </a:p>
          <a:p>
            <a:r>
              <a:rPr lang="en-US" dirty="0"/>
              <a:t>FROM </a:t>
            </a:r>
            <a:r>
              <a:rPr lang="en-US" dirty="0" err="1"/>
              <a:t>eav_string</a:t>
            </a:r>
            <a:r>
              <a:rPr lang="en-US" dirty="0"/>
              <a:t> </a:t>
            </a:r>
          </a:p>
          <a:p>
            <a:r>
              <a:rPr lang="en-US" dirty="0"/>
              <a:t>WHERE values ~ '[0123]?\d\.[01]?\d\.\d{4}'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Rozklad</a:t>
            </a:r>
            <a:r>
              <a:rPr lang="en-US" dirty="0" smtClean="0"/>
              <a:t> </a:t>
            </a:r>
            <a:r>
              <a:rPr lang="en-US" dirty="0" err="1" smtClean="0"/>
              <a:t>pomoc</a:t>
            </a:r>
            <a:r>
              <a:rPr lang="cs-CZ" dirty="0" smtClean="0"/>
              <a:t>í </a:t>
            </a:r>
            <a:r>
              <a:rPr lang="cs-CZ" dirty="0" err="1" smtClean="0"/>
              <a:t>reg</a:t>
            </a:r>
            <a:r>
              <a:rPr lang="cs-CZ" dirty="0" smtClean="0"/>
              <a:t>. výrazu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467544" y="1196752"/>
            <a:ext cx="76153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foo</a:t>
            </a:r>
            <a:r>
              <a:rPr lang="cs-CZ" dirty="0"/>
              <a:t> FROM </a:t>
            </a:r>
            <a:r>
              <a:rPr lang="cs-CZ" dirty="0">
                <a:solidFill>
                  <a:srgbClr val="FF0000"/>
                </a:solidFill>
              </a:rPr>
              <a:t>REGEXP_SPLIT_TO_TABLE</a:t>
            </a:r>
            <a:r>
              <a:rPr lang="cs-CZ" dirty="0"/>
              <a:t>('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quick</a:t>
            </a:r>
            <a:r>
              <a:rPr lang="cs-CZ" dirty="0"/>
              <a:t> </a:t>
            </a:r>
            <a:r>
              <a:rPr lang="cs-CZ" dirty="0" err="1"/>
              <a:t>brown</a:t>
            </a:r>
            <a:r>
              <a:rPr lang="cs-CZ" dirty="0"/>
              <a:t> fox </a:t>
            </a:r>
            <a:r>
              <a:rPr lang="cs-CZ" dirty="0" err="1"/>
              <a:t>jumps</a:t>
            </a:r>
            <a:r>
              <a:rPr lang="cs-CZ" dirty="0"/>
              <a:t> </a:t>
            </a:r>
            <a:r>
              <a:rPr lang="cs-CZ" dirty="0" err="1"/>
              <a:t>over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lazy</a:t>
            </a:r>
            <a:r>
              <a:rPr lang="cs-CZ" dirty="0"/>
              <a:t> dog', '\s+') AS </a:t>
            </a:r>
            <a:r>
              <a:rPr lang="cs-CZ" dirty="0" err="1"/>
              <a:t>foo</a:t>
            </a:r>
            <a:r>
              <a:rPr lang="cs-CZ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3487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1331640" y="1700808"/>
            <a:ext cx="36493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linkClick r:id="rId2"/>
              </a:rPr>
              <a:t>http://www.regularnivyrazy.info</a:t>
            </a:r>
            <a:r>
              <a:rPr lang="cs-CZ" dirty="0" smtClean="0">
                <a:hlinkClick r:id="rId2"/>
              </a:rPr>
              <a:t>/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http://www.regexlib.com</a:t>
            </a:r>
          </a:p>
        </p:txBody>
      </p:sp>
      <p:sp>
        <p:nvSpPr>
          <p:cNvPr id="5" name="Obdélník 4"/>
          <p:cNvSpPr/>
          <p:nvPr/>
        </p:nvSpPr>
        <p:spPr>
          <a:xfrm>
            <a:off x="1331640" y="2348880"/>
            <a:ext cx="39998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linkClick r:id="rId3" tooltip="Zobrazit všechny knihy autora Jan Goyvaerts"/>
              </a:rPr>
              <a:t>Jan </a:t>
            </a:r>
            <a:r>
              <a:rPr lang="cs-CZ" dirty="0" err="1" smtClean="0">
                <a:hlinkClick r:id="rId3" tooltip="Zobrazit všechny knihy autora Jan Goyvaerts"/>
              </a:rPr>
              <a:t>Goyvaerts</a:t>
            </a:r>
            <a:r>
              <a:rPr lang="cs-CZ" dirty="0" smtClean="0"/>
              <a:t>: </a:t>
            </a:r>
            <a:r>
              <a:rPr lang="cs-CZ" b="1" dirty="0"/>
              <a:t>Regulární výrazy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897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Cvi</a:t>
            </a:r>
            <a:r>
              <a:rPr lang="cs-CZ" dirty="0" err="1" smtClean="0"/>
              <a:t>čení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827584" y="1412776"/>
            <a:ext cx="3534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Obsahuje tabulka PSČ?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Obsahuje tabulka Rodná čísla</a:t>
            </a:r>
            <a:r>
              <a:rPr lang="en-US" dirty="0" smtClean="0"/>
              <a:t>?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58424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1187624" y="2492896"/>
            <a:ext cx="6696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values</a:t>
            </a:r>
            <a:r>
              <a:rPr lang="cs-CZ" dirty="0"/>
              <a:t> FROM </a:t>
            </a:r>
            <a:r>
              <a:rPr lang="cs-CZ" dirty="0" err="1"/>
              <a:t>eav_string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WHERE </a:t>
            </a:r>
            <a:r>
              <a:rPr lang="cs-CZ" dirty="0" err="1"/>
              <a:t>values</a:t>
            </a:r>
            <a:r>
              <a:rPr lang="cs-CZ" dirty="0"/>
              <a:t> ~ '^\d{6}/\d{4}'</a:t>
            </a:r>
          </a:p>
        </p:txBody>
      </p:sp>
      <p:sp>
        <p:nvSpPr>
          <p:cNvPr id="5" name="Obdélník 4"/>
          <p:cNvSpPr/>
          <p:nvPr/>
        </p:nvSpPr>
        <p:spPr>
          <a:xfrm>
            <a:off x="1187624" y="137963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values</a:t>
            </a:r>
            <a:r>
              <a:rPr lang="cs-CZ" dirty="0"/>
              <a:t> FROM </a:t>
            </a:r>
            <a:r>
              <a:rPr lang="cs-CZ" dirty="0" err="1"/>
              <a:t>eav_string</a:t>
            </a:r>
            <a:r>
              <a:rPr lang="cs-CZ" dirty="0"/>
              <a:t> WHERE </a:t>
            </a:r>
            <a:r>
              <a:rPr lang="cs-CZ" dirty="0" err="1"/>
              <a:t>values</a:t>
            </a:r>
            <a:r>
              <a:rPr lang="cs-CZ" dirty="0"/>
              <a:t> ~ '^[1-7]\d{2}\s?\d{2}\s*$'</a:t>
            </a:r>
          </a:p>
        </p:txBody>
      </p:sp>
    </p:spTree>
    <p:extLst>
      <p:ext uri="{BB962C8B-B14F-4D97-AF65-F5344CB8AC3E}">
        <p14:creationId xmlns:p14="http://schemas.microsoft.com/office/powerpoint/2010/main" val="105692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Vyhledávání v textu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683568" y="1268760"/>
            <a:ext cx="8038419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Operátor LIKE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zástupné znaky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_  = 1 </a:t>
            </a:r>
            <a:r>
              <a:rPr lang="en-US" dirty="0" err="1" smtClean="0"/>
              <a:t>libovoln</a:t>
            </a:r>
            <a:r>
              <a:rPr lang="cs-CZ" dirty="0" smtClean="0"/>
              <a:t>ý</a:t>
            </a:r>
            <a:r>
              <a:rPr lang="en-US" dirty="0" smtClean="0"/>
              <a:t> </a:t>
            </a:r>
            <a:r>
              <a:rPr lang="cs-CZ" dirty="0" err="1" smtClean="0"/>
              <a:t>z</a:t>
            </a:r>
            <a:r>
              <a:rPr lang="en-US" dirty="0" err="1" smtClean="0"/>
              <a:t>nak</a:t>
            </a:r>
            <a:r>
              <a:rPr lang="cs-CZ" dirty="0" smtClean="0"/>
              <a:t> </a:t>
            </a:r>
            <a:endParaRPr lang="en-US" dirty="0" smtClean="0"/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% </a:t>
            </a:r>
            <a:r>
              <a:rPr lang="cs-CZ" dirty="0" smtClean="0"/>
              <a:t> = 0 nebo n libovolných znaků</a:t>
            </a:r>
            <a:endParaRPr lang="en-US" dirty="0" smtClean="0"/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cs-CZ" dirty="0" smtClean="0"/>
              <a:t>ESCAPE '\'</a:t>
            </a:r>
          </a:p>
          <a:p>
            <a:pPr lvl="2">
              <a:buFont typeface="Arial" pitchFamily="34" charset="0"/>
              <a:buChar char="•"/>
            </a:pPr>
            <a:endParaRPr lang="cs-CZ" dirty="0" smtClean="0"/>
          </a:p>
          <a:p>
            <a:pPr lvl="2">
              <a:buFont typeface="Arial" pitchFamily="34" charset="0"/>
              <a:buChar char="•"/>
            </a:pPr>
            <a:endParaRPr lang="cs-CZ" dirty="0" smtClean="0"/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Příklad: 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err="1" smtClean="0"/>
              <a:t>Pra</a:t>
            </a:r>
            <a:r>
              <a:rPr lang="cs-CZ" dirty="0" smtClean="0"/>
              <a:t>co</a:t>
            </a:r>
            <a:r>
              <a:rPr lang="en-US" dirty="0" smtClean="0"/>
              <a:t>v</a:t>
            </a:r>
            <a:r>
              <a:rPr lang="cs-CZ" dirty="0" err="1" smtClean="0"/>
              <a:t>iště</a:t>
            </a:r>
            <a:r>
              <a:rPr lang="en-US" dirty="0" smtClean="0"/>
              <a:t> </a:t>
            </a:r>
            <a:r>
              <a:rPr lang="cs-CZ" dirty="0" smtClean="0"/>
              <a:t> Ústí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cs-CZ" dirty="0" smtClean="0"/>
              <a:t>SELECT </a:t>
            </a:r>
            <a:r>
              <a:rPr lang="en-US" dirty="0" smtClean="0"/>
              <a:t>*</a:t>
            </a:r>
            <a:r>
              <a:rPr lang="cs-CZ" dirty="0" smtClean="0"/>
              <a:t> </a:t>
            </a:r>
            <a:r>
              <a:rPr lang="en-US" dirty="0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site</a:t>
            </a:r>
            <a:r>
              <a:rPr lang="en-US" dirty="0" smtClean="0"/>
              <a:t>s WHERE site LIKE ‘%</a:t>
            </a:r>
            <a:r>
              <a:rPr lang="cs-CZ" dirty="0" smtClean="0"/>
              <a:t>Ústí</a:t>
            </a:r>
            <a:r>
              <a:rPr lang="en-US" dirty="0" smtClean="0"/>
              <a:t>%’</a:t>
            </a:r>
            <a:endParaRPr lang="cs-CZ" dirty="0" smtClean="0"/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Text obsahující znak procento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SELECT * FROM </a:t>
            </a:r>
            <a:r>
              <a:rPr lang="en-US" dirty="0" err="1" smtClean="0"/>
              <a:t>eav_string</a:t>
            </a:r>
            <a:r>
              <a:rPr lang="en-US" dirty="0" smtClean="0"/>
              <a:t> WHERE values LIKE '%\%%' ESCAPE '\';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Jedno</a:t>
            </a:r>
            <a:r>
              <a:rPr lang="cs-CZ" dirty="0" smtClean="0"/>
              <a:t>znakové texty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SELECT * FROM </a:t>
            </a:r>
            <a:r>
              <a:rPr lang="en-US" dirty="0" err="1" smtClean="0"/>
              <a:t>eav_string</a:t>
            </a:r>
            <a:r>
              <a:rPr lang="en-US" dirty="0" smtClean="0"/>
              <a:t> WHERE values LIKE</a:t>
            </a:r>
            <a:r>
              <a:rPr lang="cs-CZ" dirty="0" smtClean="0"/>
              <a:t> </a:t>
            </a:r>
            <a:r>
              <a:rPr lang="en-US" dirty="0" smtClean="0"/>
              <a:t>‘_’;</a:t>
            </a:r>
            <a:endParaRPr lang="cs-CZ" dirty="0" smtClean="0"/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Text podobný </a:t>
            </a:r>
            <a:r>
              <a:rPr lang="cs-CZ" dirty="0" err="1" smtClean="0"/>
              <a:t>datumu</a:t>
            </a:r>
            <a:r>
              <a:rPr lang="en-US" dirty="0" smtClean="0"/>
              <a:t> </a:t>
            </a:r>
            <a:r>
              <a:rPr lang="en-US" dirty="0" err="1" smtClean="0"/>
              <a:t>kdekoliv</a:t>
            </a:r>
            <a:r>
              <a:rPr lang="en-US" dirty="0" smtClean="0"/>
              <a:t> v </a:t>
            </a:r>
            <a:r>
              <a:rPr lang="en-US" dirty="0" err="1" smtClean="0"/>
              <a:t>textu</a:t>
            </a:r>
            <a:endParaRPr lang="cs-CZ" dirty="0" smtClean="0"/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</a:t>
            </a:r>
            <a:r>
              <a:rPr lang="en-US" dirty="0" smtClean="0"/>
              <a:t>SELECT * FROM </a:t>
            </a:r>
            <a:r>
              <a:rPr lang="en-US" dirty="0" err="1" smtClean="0"/>
              <a:t>eav_string</a:t>
            </a:r>
            <a:r>
              <a:rPr lang="en-US" dirty="0" smtClean="0"/>
              <a:t> WHERE values LIKE</a:t>
            </a:r>
            <a:r>
              <a:rPr lang="cs-CZ" dirty="0" smtClean="0"/>
              <a:t> </a:t>
            </a:r>
            <a:r>
              <a:rPr lang="en-US" dirty="0" smtClean="0"/>
              <a:t>‘%__.__.____%’;</a:t>
            </a:r>
            <a:endParaRPr lang="cs-CZ" dirty="0" smtClean="0"/>
          </a:p>
          <a:p>
            <a:pPr lvl="1">
              <a:buFont typeface="Arial" pitchFamily="34" charset="0"/>
              <a:buChar char="•"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Regul</a:t>
            </a:r>
            <a:r>
              <a:rPr lang="cs-CZ" dirty="0" err="1" smtClean="0"/>
              <a:t>ární</a:t>
            </a:r>
            <a:r>
              <a:rPr lang="cs-CZ" dirty="0" smtClean="0"/>
              <a:t> výrazy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827584" y="1052736"/>
            <a:ext cx="4307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Regulární výraz = šablona/vzor (</a:t>
            </a:r>
            <a:r>
              <a:rPr lang="cs-CZ" dirty="0" err="1" smtClean="0"/>
              <a:t>pattern</a:t>
            </a:r>
            <a:r>
              <a:rPr lang="cs-CZ" dirty="0" smtClean="0"/>
              <a:t>)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899592" y="2924944"/>
            <a:ext cx="33297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Skládá se: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z hledaných znaků, textu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zástupných znaků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kvantifikátorů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cs-CZ" dirty="0" smtClean="0"/>
              <a:t>modifikátory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 operátory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827584" y="1844824"/>
            <a:ext cx="59330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cs-CZ" dirty="0" smtClean="0"/>
              <a:t>Pochází z programovacích jazyků pro zpracování textu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cs-CZ" dirty="0" smtClean="0"/>
              <a:t>Nejen pro databáze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PostgreSQL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575409" y="910927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cs-CZ" dirty="0"/>
              <a:t>https://www.postgresql.org/docs/current/static/functions-matching.html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319817"/>
              </p:ext>
            </p:extLst>
          </p:nvPr>
        </p:nvGraphicFramePr>
        <p:xfrm>
          <a:off x="1115616" y="1718524"/>
          <a:ext cx="6453747" cy="272083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151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1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1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2884">
                <a:tc>
                  <a:txBody>
                    <a:bodyPr/>
                    <a:lstStyle/>
                    <a:p>
                      <a:r>
                        <a:rPr lang="cs-CZ" sz="1200" dirty="0" err="1"/>
                        <a:t>Operator</a:t>
                      </a:r>
                      <a:endParaRPr lang="cs-CZ" sz="1200" dirty="0"/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r>
                        <a:rPr lang="cs-CZ" sz="1200" dirty="0" err="1"/>
                        <a:t>Description</a:t>
                      </a:r>
                      <a:endParaRPr lang="cs-CZ" sz="1200" dirty="0"/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r>
                        <a:rPr lang="cs-CZ" sz="1200"/>
                        <a:t>Example</a:t>
                      </a:r>
                    </a:p>
                  </a:txBody>
                  <a:tcPr marL="81280" marR="81280" marT="40640" marB="4064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211">
                <a:tc>
                  <a:txBody>
                    <a:bodyPr/>
                    <a:lstStyle/>
                    <a:p>
                      <a:r>
                        <a:rPr lang="cs-CZ" sz="3200" dirty="0"/>
                        <a:t>~</a:t>
                      </a: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Matches regular expression, case sensitive</a:t>
                      </a: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r>
                        <a:rPr lang="cs-CZ" sz="1200"/>
                        <a:t>'thomas' ~ '.*thomas.*'</a:t>
                      </a:r>
                    </a:p>
                  </a:txBody>
                  <a:tcPr marL="81280" marR="81280" marT="40640" marB="4064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211">
                <a:tc>
                  <a:txBody>
                    <a:bodyPr/>
                    <a:lstStyle/>
                    <a:p>
                      <a:r>
                        <a:rPr lang="cs-CZ" sz="3200" dirty="0"/>
                        <a:t>~*</a:t>
                      </a: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Matches regular expression, case insensitive</a:t>
                      </a: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r>
                        <a:rPr lang="cs-CZ" sz="1200"/>
                        <a:t>'thomas' ~* '.*Thomas.*'</a:t>
                      </a:r>
                    </a:p>
                  </a:txBody>
                  <a:tcPr marL="81280" marR="81280" marT="40640" marB="4064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9375">
                <a:tc>
                  <a:txBody>
                    <a:bodyPr/>
                    <a:lstStyle/>
                    <a:p>
                      <a:r>
                        <a:rPr lang="cs-CZ" sz="3200" dirty="0"/>
                        <a:t>!~</a:t>
                      </a: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Does not match regular expression, case sensitive</a:t>
                      </a: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r>
                        <a:rPr lang="cs-CZ" sz="1200"/>
                        <a:t>'thomas' !~ '.*Thomas.*'</a:t>
                      </a:r>
                    </a:p>
                  </a:txBody>
                  <a:tcPr marL="81280" marR="81280" marT="40640" marB="4064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375">
                <a:tc>
                  <a:txBody>
                    <a:bodyPr/>
                    <a:lstStyle/>
                    <a:p>
                      <a:r>
                        <a:rPr lang="cs-CZ" sz="3200" dirty="0"/>
                        <a:t>!~*</a:t>
                      </a: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Does not match regular expression, case insensitive</a:t>
                      </a: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'</a:t>
                      </a:r>
                      <a:r>
                        <a:rPr lang="cs-CZ" sz="1200" dirty="0" err="1"/>
                        <a:t>thomas</a:t>
                      </a:r>
                      <a:r>
                        <a:rPr lang="cs-CZ" sz="1200" dirty="0"/>
                        <a:t>' !~* '.*</a:t>
                      </a:r>
                      <a:r>
                        <a:rPr lang="cs-CZ" sz="1200" dirty="0" err="1"/>
                        <a:t>vadim</a:t>
                      </a:r>
                      <a:r>
                        <a:rPr lang="cs-CZ" sz="1200" dirty="0"/>
                        <a:t>.*'</a:t>
                      </a:r>
                    </a:p>
                  </a:txBody>
                  <a:tcPr marL="81280" marR="81280" marT="40640" marB="4064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670658" y="4880369"/>
            <a:ext cx="79464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		</a:t>
            </a:r>
            <a:r>
              <a:rPr lang="en-US" dirty="0" smtClean="0">
                <a:solidFill>
                  <a:srgbClr val="FF0000"/>
                </a:solidFill>
              </a:rPr>
              <a:t>WHERE </a:t>
            </a:r>
            <a:r>
              <a:rPr lang="en-US" dirty="0" err="1" smtClean="0">
                <a:solidFill>
                  <a:srgbClr val="FF0000"/>
                </a:solidFill>
              </a:rPr>
              <a:t>sloupec</a:t>
            </a:r>
            <a:r>
              <a:rPr lang="en-US" dirty="0" smtClean="0">
                <a:solidFill>
                  <a:srgbClr val="FF0000"/>
                </a:solidFill>
              </a:rPr>
              <a:t> ~ ‘</a:t>
            </a:r>
            <a:r>
              <a:rPr lang="en-US" dirty="0" err="1" smtClean="0">
                <a:solidFill>
                  <a:srgbClr val="FF0000"/>
                </a:solidFill>
              </a:rPr>
              <a:t>vyraz</a:t>
            </a:r>
            <a:r>
              <a:rPr lang="en-US" dirty="0" smtClean="0">
                <a:solidFill>
                  <a:srgbClr val="FF0000"/>
                </a:solidFill>
              </a:rPr>
              <a:t>’ </a:t>
            </a:r>
          </a:p>
          <a:p>
            <a:r>
              <a:rPr lang="cs-CZ" dirty="0" smtClean="0"/>
              <a:t>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cs-CZ" dirty="0" smtClean="0"/>
              <a:t>SUBSTRING (</a:t>
            </a:r>
            <a:r>
              <a:rPr lang="cs-CZ" dirty="0" err="1" smtClean="0"/>
              <a:t>string</a:t>
            </a:r>
            <a:r>
              <a:rPr lang="cs-CZ" dirty="0" smtClean="0"/>
              <a:t> FROM </a:t>
            </a:r>
            <a:r>
              <a:rPr lang="cs-CZ" dirty="0" err="1" smtClean="0"/>
              <a:t>pattern</a:t>
            </a:r>
            <a:r>
              <a:rPr lang="cs-CZ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</a:t>
            </a:r>
            <a:r>
              <a:rPr lang="en-US" dirty="0" smtClean="0"/>
              <a:t>R</a:t>
            </a:r>
            <a:r>
              <a:rPr lang="cs-CZ" dirty="0" smtClean="0"/>
              <a:t>EGEXP</a:t>
            </a:r>
            <a:r>
              <a:rPr lang="en-US" dirty="0" smtClean="0"/>
              <a:t>_</a:t>
            </a:r>
            <a:r>
              <a:rPr lang="cs-CZ" dirty="0" smtClean="0"/>
              <a:t>REPLACE</a:t>
            </a:r>
            <a:r>
              <a:rPr lang="en-US" dirty="0" smtClean="0"/>
              <a:t>(string text, pattern text, </a:t>
            </a:r>
            <a:r>
              <a:rPr lang="en-US" dirty="0" err="1" smtClean="0"/>
              <a:t>replacementtext</a:t>
            </a:r>
            <a:r>
              <a:rPr lang="en-US" dirty="0" smtClean="0"/>
              <a:t> [, flags text])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</a:t>
            </a:r>
            <a:r>
              <a:rPr lang="cs-CZ" dirty="0" err="1" smtClean="0"/>
              <a:t>ástupné</a:t>
            </a:r>
            <a:r>
              <a:rPr lang="cs-CZ" dirty="0" smtClean="0"/>
              <a:t> znaky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547664" y="1124744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Znak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Význam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. (tečka)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Jakýkoliv znak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^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Za</a:t>
                      </a:r>
                      <a:r>
                        <a:rPr lang="cs-CZ" dirty="0" err="1" smtClean="0"/>
                        <a:t>čátek</a:t>
                      </a:r>
                      <a:r>
                        <a:rPr lang="cs-CZ" baseline="0" dirty="0" smtClean="0"/>
                        <a:t> řetězce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$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Konec řetězce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\d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Číslice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\D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Vše kromě číslice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\w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Písmeno, číslice, podtržítko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\W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Doplněk k </a:t>
                      </a:r>
                      <a:r>
                        <a:rPr lang="en-US" dirty="0" smtClean="0"/>
                        <a:t>\w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\s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B</a:t>
                      </a:r>
                      <a:r>
                        <a:rPr lang="cs-CZ" baseline="0" dirty="0" err="1" smtClean="0"/>
                        <a:t>ílý</a:t>
                      </a:r>
                      <a:r>
                        <a:rPr lang="cs-CZ" baseline="0" dirty="0" smtClean="0"/>
                        <a:t> znak – mezera, tabulátor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\S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Doplněk k </a:t>
                      </a:r>
                      <a:r>
                        <a:rPr lang="en-US" dirty="0" smtClean="0"/>
                        <a:t>\s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619672" y="5085184"/>
            <a:ext cx="58326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Hledání </a:t>
            </a:r>
            <a:r>
              <a:rPr lang="cs-CZ" dirty="0" err="1" smtClean="0"/>
              <a:t>datumu</a:t>
            </a:r>
            <a:r>
              <a:rPr lang="cs-CZ" dirty="0" smtClean="0"/>
              <a:t>:</a:t>
            </a:r>
          </a:p>
          <a:p>
            <a:r>
              <a:rPr lang="en-US" dirty="0"/>
              <a:t>SELECT values FROM </a:t>
            </a:r>
            <a:r>
              <a:rPr lang="en-US" dirty="0" err="1"/>
              <a:t>eav_string</a:t>
            </a:r>
            <a:endParaRPr lang="en-US" dirty="0"/>
          </a:p>
          <a:p>
            <a:r>
              <a:rPr lang="en-US" dirty="0"/>
              <a:t>WHERE values ~ '\d\d\.\d\d\.\d\d\d\d'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Kvantifikátory, modifikátory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989372"/>
              </p:ext>
            </p:extLst>
          </p:nvPr>
        </p:nvGraphicFramePr>
        <p:xfrm>
          <a:off x="1331640" y="1342509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Znak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Význam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 – n opakování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+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– n opakování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 nebo</a:t>
                      </a:r>
                      <a:r>
                        <a:rPr lang="cs-CZ" baseline="0" dirty="0" smtClean="0"/>
                        <a:t> 1 opakování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{m}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Přesně m opakování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{m,}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 nebo více opakování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{m,n}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Minimálně m,</a:t>
                      </a:r>
                      <a:r>
                        <a:rPr lang="cs-CZ" baseline="0" dirty="0" smtClean="0"/>
                        <a:t> maximálně n opakování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Obdélník 6"/>
          <p:cNvSpPr/>
          <p:nvPr/>
        </p:nvSpPr>
        <p:spPr>
          <a:xfrm>
            <a:off x="1331640" y="4797152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SELECT values FROM </a:t>
            </a:r>
            <a:r>
              <a:rPr lang="en-US" dirty="0" err="1"/>
              <a:t>eav_string</a:t>
            </a:r>
            <a:endParaRPr lang="en-US" dirty="0"/>
          </a:p>
          <a:p>
            <a:r>
              <a:rPr lang="en-US" dirty="0"/>
              <a:t>WHERE values ~ '\d{1,2}\.\d{1,2}\.\</a:t>
            </a:r>
            <a:r>
              <a:rPr lang="en-US" dirty="0" smtClean="0"/>
              <a:t>d{4</a:t>
            </a:r>
            <a:r>
              <a:rPr lang="en-US" dirty="0"/>
              <a:t>}'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x non-greedy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755576" y="1484784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SELECT values, </a:t>
            </a:r>
          </a:p>
          <a:p>
            <a:r>
              <a:rPr lang="en-US" dirty="0"/>
              <a:t>SUBSTRING(values from  '\d.*\d') greedy, </a:t>
            </a:r>
          </a:p>
          <a:p>
            <a:r>
              <a:rPr lang="en-US" dirty="0"/>
              <a:t>SUBSTRING(values, '\d.*</a:t>
            </a:r>
            <a:r>
              <a:rPr lang="en-US" dirty="0">
                <a:solidFill>
                  <a:srgbClr val="FF0000"/>
                </a:solidFill>
              </a:rPr>
              <a:t>?</a:t>
            </a:r>
            <a:r>
              <a:rPr lang="en-US" dirty="0"/>
              <a:t>\d') </a:t>
            </a:r>
            <a:r>
              <a:rPr lang="en-US" dirty="0" err="1"/>
              <a:t>non_greedy</a:t>
            </a:r>
            <a:endParaRPr lang="en-US" dirty="0"/>
          </a:p>
          <a:p>
            <a:r>
              <a:rPr lang="en-US" dirty="0"/>
              <a:t>FROM </a:t>
            </a:r>
            <a:r>
              <a:rPr lang="en-US" dirty="0" err="1"/>
              <a:t>eav_string</a:t>
            </a:r>
            <a:r>
              <a:rPr lang="en-US" dirty="0"/>
              <a:t> WHERE values ~ '\d.*\d'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971600" y="3356992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Znak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Význam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 – n opakování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+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– n opakování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 nebo</a:t>
                      </a:r>
                      <a:r>
                        <a:rPr lang="cs-CZ" baseline="0" dirty="0" smtClean="0"/>
                        <a:t> 1 opakování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{m,}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 nebo více opakování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{m,n}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Minimálně m,</a:t>
                      </a:r>
                      <a:r>
                        <a:rPr lang="cs-CZ" baseline="0" dirty="0" smtClean="0"/>
                        <a:t> maximálně n opakování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Operátory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899592" y="980728"/>
          <a:ext cx="7200800" cy="2735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6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1029">
                <a:tc>
                  <a:txBody>
                    <a:bodyPr/>
                    <a:lstStyle/>
                    <a:p>
                      <a:r>
                        <a:rPr lang="cs-CZ" dirty="0" smtClean="0"/>
                        <a:t>Znak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Význam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877">
                <a:tc>
                  <a:txBody>
                    <a:bodyPr/>
                    <a:lstStyle/>
                    <a:p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abc</a:t>
                      </a:r>
                      <a:r>
                        <a:rPr lang="en-US" dirty="0" smtClean="0"/>
                        <a:t>]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Jeden</a:t>
                      </a:r>
                      <a:r>
                        <a:rPr lang="en-US" dirty="0" smtClean="0"/>
                        <a:t> z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uveden</a:t>
                      </a:r>
                      <a:r>
                        <a:rPr lang="cs-CZ" baseline="0" dirty="0" err="1" smtClean="0"/>
                        <a:t>ých</a:t>
                      </a:r>
                      <a:r>
                        <a:rPr lang="cs-CZ" baseline="0" dirty="0" smtClean="0"/>
                        <a:t> znaků (a nebo b nebo c)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8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[^</a:t>
                      </a:r>
                      <a:r>
                        <a:rPr lang="en-US" dirty="0" err="1" smtClean="0"/>
                        <a:t>abc</a:t>
                      </a:r>
                      <a:r>
                        <a:rPr lang="en-US" dirty="0" smtClean="0"/>
                        <a:t>]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Libovoln</a:t>
                      </a:r>
                      <a:r>
                        <a:rPr lang="cs-CZ" dirty="0" smtClean="0"/>
                        <a:t>ý</a:t>
                      </a:r>
                      <a:r>
                        <a:rPr lang="cs-CZ" baseline="0" dirty="0" smtClean="0"/>
                        <a:t> znak kromě uvedených (vše kromě a b c)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877">
                <a:tc>
                  <a:txBody>
                    <a:bodyPr/>
                    <a:lstStyle/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abc</a:t>
                      </a:r>
                      <a:r>
                        <a:rPr lang="en-US" dirty="0" smtClean="0"/>
                        <a:t>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Uzav</a:t>
                      </a:r>
                      <a:r>
                        <a:rPr lang="cs-CZ" dirty="0" err="1" smtClean="0"/>
                        <a:t>ření</a:t>
                      </a:r>
                      <a:r>
                        <a:rPr lang="cs-CZ" baseline="0" dirty="0" smtClean="0"/>
                        <a:t> skupiny znaků-blok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8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|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nebo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8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\1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Odkaz</a:t>
                      </a:r>
                      <a:r>
                        <a:rPr lang="en-US" baseline="0" dirty="0" smtClean="0"/>
                        <a:t> na </a:t>
                      </a:r>
                      <a:r>
                        <a:rPr lang="en-US" baseline="0" dirty="0" err="1" smtClean="0"/>
                        <a:t>prv</a:t>
                      </a:r>
                      <a:r>
                        <a:rPr lang="cs-CZ" baseline="0" dirty="0" smtClean="0"/>
                        <a:t>ní blok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18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\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Ru</a:t>
                      </a:r>
                      <a:r>
                        <a:rPr lang="cs-CZ" dirty="0" err="1" smtClean="0"/>
                        <a:t>ší</a:t>
                      </a:r>
                      <a:r>
                        <a:rPr lang="cs-CZ" baseline="0" dirty="0" smtClean="0"/>
                        <a:t> speciální význam znaku např.: „</a:t>
                      </a:r>
                      <a:r>
                        <a:rPr lang="en-US" baseline="0" dirty="0" smtClean="0"/>
                        <a:t>\.</a:t>
                      </a:r>
                      <a:r>
                        <a:rPr lang="cs-CZ" baseline="0" dirty="0" smtClean="0"/>
                        <a:t>“</a:t>
                      </a:r>
                      <a:r>
                        <a:rPr lang="en-US" baseline="0" dirty="0" smtClean="0"/>
                        <a:t>  = </a:t>
                      </a:r>
                      <a:r>
                        <a:rPr lang="en-US" baseline="0" dirty="0" err="1" smtClean="0"/>
                        <a:t>te</a:t>
                      </a:r>
                      <a:r>
                        <a:rPr lang="cs-CZ" baseline="0" dirty="0" err="1" smtClean="0"/>
                        <a:t>čka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Obdélník 6"/>
          <p:cNvSpPr/>
          <p:nvPr/>
        </p:nvSpPr>
        <p:spPr>
          <a:xfrm>
            <a:off x="827584" y="508518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Dvě stejné číslice za sebou</a:t>
            </a:r>
            <a:r>
              <a:rPr lang="en-US" dirty="0" smtClean="0"/>
              <a:t> (11, 22, 33,…)</a:t>
            </a:r>
            <a:endParaRPr lang="cs-CZ" dirty="0" smtClean="0"/>
          </a:p>
          <a:p>
            <a:r>
              <a:rPr lang="en-US" dirty="0"/>
              <a:t>SELECT values FROM </a:t>
            </a:r>
            <a:r>
              <a:rPr lang="en-US" dirty="0" err="1"/>
              <a:t>eav_string</a:t>
            </a:r>
            <a:endParaRPr lang="en-US" dirty="0"/>
          </a:p>
          <a:p>
            <a:r>
              <a:rPr lang="en-US" dirty="0"/>
              <a:t>WHERE values ~ '(\d)\</a:t>
            </a:r>
            <a:r>
              <a:rPr lang="en-US" dirty="0" smtClean="0"/>
              <a:t>1'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899592" y="4149080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SELECT values FROM </a:t>
            </a:r>
            <a:r>
              <a:rPr lang="en-US" dirty="0" err="1"/>
              <a:t>eav_string</a:t>
            </a:r>
            <a:endParaRPr lang="en-US" dirty="0"/>
          </a:p>
          <a:p>
            <a:r>
              <a:rPr lang="en-US" dirty="0"/>
              <a:t>WHERE values ~ '[0123]?\d\.[01]?\d\.\</a:t>
            </a:r>
            <a:r>
              <a:rPr lang="en-US" dirty="0" smtClean="0"/>
              <a:t>d{4</a:t>
            </a:r>
            <a:r>
              <a:rPr lang="en-US" dirty="0"/>
              <a:t>}'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Extrakce řetězce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755576" y="119675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Extrakce </a:t>
            </a:r>
            <a:r>
              <a:rPr lang="cs-CZ" dirty="0" err="1" smtClean="0"/>
              <a:t>subřetězce</a:t>
            </a:r>
            <a:r>
              <a:rPr lang="cs-CZ" dirty="0" smtClean="0"/>
              <a:t>:</a:t>
            </a:r>
          </a:p>
          <a:p>
            <a:r>
              <a:rPr lang="cs-CZ" dirty="0"/>
              <a:t>SUBSTRING (</a:t>
            </a:r>
            <a:r>
              <a:rPr lang="cs-CZ" dirty="0" err="1"/>
              <a:t>string</a:t>
            </a:r>
            <a:r>
              <a:rPr lang="cs-CZ" dirty="0"/>
              <a:t> FROM </a:t>
            </a:r>
            <a:r>
              <a:rPr lang="cs-CZ" dirty="0" err="1"/>
              <a:t>pattern</a:t>
            </a:r>
            <a:r>
              <a:rPr lang="cs-CZ" dirty="0"/>
              <a:t>)</a:t>
            </a:r>
          </a:p>
        </p:txBody>
      </p:sp>
      <p:sp>
        <p:nvSpPr>
          <p:cNvPr id="8" name="Obdélník 7"/>
          <p:cNvSpPr/>
          <p:nvPr/>
        </p:nvSpPr>
        <p:spPr>
          <a:xfrm>
            <a:off x="756732" y="1988840"/>
            <a:ext cx="77757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SELECT SUBSTRING (values from '[0123]?\d\.[01]?\d\.\d{4}'), values </a:t>
            </a:r>
          </a:p>
          <a:p>
            <a:r>
              <a:rPr lang="en-US" sz="1600" dirty="0"/>
              <a:t>FROM </a:t>
            </a:r>
            <a:r>
              <a:rPr lang="en-US" sz="1600" dirty="0" err="1"/>
              <a:t>eav_string</a:t>
            </a:r>
            <a:endParaRPr lang="en-US" sz="1600" dirty="0"/>
          </a:p>
          <a:p>
            <a:r>
              <a:rPr lang="en-US" sz="1600" dirty="0"/>
              <a:t>WHERE values ~ '[0123]?\d\.[01]?\d\.\d{4</a:t>
            </a:r>
            <a:r>
              <a:rPr lang="en-US" sz="1600" dirty="0" smtClean="0"/>
              <a:t>}‘</a:t>
            </a:r>
          </a:p>
          <a:p>
            <a:r>
              <a:rPr lang="en-US" sz="1600" dirty="0" smtClean="0"/>
              <a:t>--</a:t>
            </a:r>
            <a:r>
              <a:rPr lang="en-US" sz="1600" dirty="0" err="1" smtClean="0">
                <a:solidFill>
                  <a:srgbClr val="FF0000"/>
                </a:solidFill>
              </a:rPr>
              <a:t>pouze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</a:rPr>
              <a:t>prvn</a:t>
            </a:r>
            <a:r>
              <a:rPr lang="cs-CZ" sz="1600" dirty="0" smtClean="0">
                <a:solidFill>
                  <a:srgbClr val="FF0000"/>
                </a:solidFill>
              </a:rPr>
              <a:t>í výskyt</a:t>
            </a:r>
            <a:endParaRPr lang="cs-CZ" sz="1600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55576" y="3573016"/>
            <a:ext cx="76797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SELECT REGEXP_MATCHES (values, '[0123]?\d\.[01]?\d\.\d{4}', 'g'),  values </a:t>
            </a:r>
          </a:p>
          <a:p>
            <a:r>
              <a:rPr lang="en-US" sz="1600" dirty="0"/>
              <a:t>FROM </a:t>
            </a:r>
            <a:r>
              <a:rPr lang="en-US" sz="1600" dirty="0" err="1"/>
              <a:t>eav_string</a:t>
            </a:r>
            <a:endParaRPr lang="en-US" sz="1600" dirty="0"/>
          </a:p>
          <a:p>
            <a:r>
              <a:rPr lang="en-US" sz="1600" dirty="0"/>
              <a:t>WHERE values ~ '[0123]?\d\.[01]?\d\.\d{4</a:t>
            </a:r>
            <a:r>
              <a:rPr lang="en-US" sz="1600" dirty="0" smtClean="0"/>
              <a:t>}‘</a:t>
            </a:r>
          </a:p>
          <a:p>
            <a:r>
              <a:rPr lang="cs-CZ" sz="1600" dirty="0" smtClean="0"/>
              <a:t>-- </a:t>
            </a:r>
            <a:r>
              <a:rPr lang="cs-CZ" sz="1600" dirty="0" smtClean="0">
                <a:solidFill>
                  <a:srgbClr val="FF0000"/>
                </a:solidFill>
              </a:rPr>
              <a:t>pro každý výskyt nový řádek</a:t>
            </a:r>
            <a:endParaRPr lang="cs-CZ" sz="1600" dirty="0">
              <a:solidFill>
                <a:srgbClr val="FF0000"/>
              </a:solidFill>
            </a:endParaRPr>
          </a:p>
          <a:p>
            <a:endParaRPr lang="cs-CZ" sz="1600" dirty="0"/>
          </a:p>
          <a:p>
            <a:r>
              <a:rPr lang="cs-CZ" sz="1600" dirty="0"/>
              <a:t>SELECT REGEXP_MATCHES (</a:t>
            </a:r>
            <a:r>
              <a:rPr lang="cs-CZ" sz="1600" dirty="0" err="1"/>
              <a:t>values</a:t>
            </a:r>
            <a:r>
              <a:rPr lang="cs-CZ" sz="1600" dirty="0"/>
              <a:t>, '</a:t>
            </a:r>
            <a:r>
              <a:rPr lang="cs-CZ" sz="1600" dirty="0">
                <a:solidFill>
                  <a:srgbClr val="FF0000"/>
                </a:solidFill>
              </a:rPr>
              <a:t>(</a:t>
            </a:r>
            <a:r>
              <a:rPr lang="cs-CZ" sz="1600" dirty="0"/>
              <a:t>[0123]?\d\.[01]?\d\.\</a:t>
            </a:r>
            <a:r>
              <a:rPr lang="cs-CZ" sz="1600" dirty="0" smtClean="0"/>
              <a:t>d{4</a:t>
            </a:r>
            <a:r>
              <a:rPr lang="cs-CZ" sz="1600" dirty="0"/>
              <a:t>}</a:t>
            </a:r>
            <a:r>
              <a:rPr lang="cs-CZ" sz="1600" dirty="0">
                <a:solidFill>
                  <a:srgbClr val="FF0000"/>
                </a:solidFill>
              </a:rPr>
              <a:t>)</a:t>
            </a:r>
            <a:r>
              <a:rPr lang="cs-CZ" sz="1600" dirty="0"/>
              <a:t>.*?</a:t>
            </a:r>
            <a:r>
              <a:rPr lang="cs-CZ" sz="1600" dirty="0">
                <a:solidFill>
                  <a:srgbClr val="FF0000"/>
                </a:solidFill>
              </a:rPr>
              <a:t>(</a:t>
            </a:r>
            <a:r>
              <a:rPr lang="cs-CZ" sz="1600" dirty="0"/>
              <a:t>[0123]?\d\.[01]?\d\.\</a:t>
            </a:r>
            <a:r>
              <a:rPr lang="cs-CZ" sz="1600" dirty="0" smtClean="0"/>
              <a:t>d{4</a:t>
            </a:r>
            <a:r>
              <a:rPr lang="cs-CZ" sz="1600" dirty="0"/>
              <a:t>}</a:t>
            </a:r>
            <a:r>
              <a:rPr lang="cs-CZ" sz="1600" dirty="0">
                <a:solidFill>
                  <a:srgbClr val="FF0000"/>
                </a:solidFill>
              </a:rPr>
              <a:t>)</a:t>
            </a:r>
            <a:r>
              <a:rPr lang="cs-CZ" sz="1600" dirty="0"/>
              <a:t>'),  </a:t>
            </a:r>
            <a:r>
              <a:rPr lang="cs-CZ" sz="1600" dirty="0" err="1"/>
              <a:t>values</a:t>
            </a:r>
            <a:r>
              <a:rPr lang="cs-CZ" sz="1600" dirty="0"/>
              <a:t> </a:t>
            </a:r>
          </a:p>
          <a:p>
            <a:r>
              <a:rPr lang="cs-CZ" sz="1600" dirty="0"/>
              <a:t>FROM </a:t>
            </a:r>
            <a:r>
              <a:rPr lang="cs-CZ" sz="1600" dirty="0" err="1"/>
              <a:t>eav_string</a:t>
            </a:r>
            <a:endParaRPr lang="cs-CZ" sz="1600" dirty="0"/>
          </a:p>
          <a:p>
            <a:r>
              <a:rPr lang="cs-CZ" sz="1600" dirty="0"/>
              <a:t>--WHERE </a:t>
            </a:r>
            <a:r>
              <a:rPr lang="cs-CZ" sz="1600" dirty="0" err="1"/>
              <a:t>values</a:t>
            </a:r>
            <a:r>
              <a:rPr lang="cs-CZ" sz="1600" dirty="0"/>
              <a:t> ~ '[0123]?\d\.[01]?\d\.\</a:t>
            </a:r>
            <a:r>
              <a:rPr lang="cs-CZ" sz="1600" dirty="0" smtClean="0"/>
              <a:t>d{4}</a:t>
            </a:r>
            <a:r>
              <a:rPr lang="en-US" sz="1600" dirty="0" smtClean="0"/>
              <a:t>’</a:t>
            </a:r>
            <a:endParaRPr lang="cs-CZ" sz="1600" dirty="0" smtClean="0"/>
          </a:p>
          <a:p>
            <a:r>
              <a:rPr lang="cs-CZ" sz="1600" dirty="0" smtClean="0"/>
              <a:t>--</a:t>
            </a:r>
            <a:r>
              <a:rPr lang="cs-CZ" sz="1600" dirty="0" smtClean="0">
                <a:solidFill>
                  <a:srgbClr val="FF0000"/>
                </a:solidFill>
              </a:rPr>
              <a:t>dva výskyty =&gt; pole (</a:t>
            </a:r>
            <a:r>
              <a:rPr lang="cs-CZ" sz="1600" dirty="0" err="1" smtClean="0">
                <a:solidFill>
                  <a:srgbClr val="FF0000"/>
                </a:solidFill>
              </a:rPr>
              <a:t>array</a:t>
            </a:r>
            <a:r>
              <a:rPr lang="cs-CZ" sz="1600" dirty="0" smtClean="0">
                <a:solidFill>
                  <a:srgbClr val="FF0000"/>
                </a:solidFill>
              </a:rPr>
              <a:t>)</a:t>
            </a:r>
            <a:endParaRPr lang="cs-CZ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iba-colours">
      <a:dk1>
        <a:sysClr val="windowText" lastClr="000000"/>
      </a:dk1>
      <a:lt1>
        <a:sysClr val="window" lastClr="FFFFFF"/>
      </a:lt1>
      <a:dk2>
        <a:srgbClr val="1F497D"/>
      </a:dk2>
      <a:lt2>
        <a:srgbClr val="F0EEE7"/>
      </a:lt2>
      <a:accent1>
        <a:srgbClr val="B36C2D"/>
      </a:accent1>
      <a:accent2>
        <a:srgbClr val="005DA8"/>
      </a:accent2>
      <a:accent3>
        <a:srgbClr val="608DC4"/>
      </a:accent3>
      <a:accent4>
        <a:srgbClr val="B6C4E2"/>
      </a:accent4>
      <a:accent5>
        <a:srgbClr val="CBC4B6"/>
      </a:accent5>
      <a:accent6>
        <a:srgbClr val="87837E"/>
      </a:accent6>
      <a:hlink>
        <a:srgbClr val="B36C2D"/>
      </a:hlink>
      <a:folHlink>
        <a:srgbClr val="608DC4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buFont typeface="Arial" pitchFamily="34" charset="0"/>
          <a:buChar char="•"/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4755</TotalTime>
  <Words>1143</Words>
  <Application>Microsoft Office PowerPoint</Application>
  <PresentationFormat>Předvádění na obrazovce (4:3)</PresentationFormat>
  <Paragraphs>214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Trebuchet MS</vt:lpstr>
      <vt:lpstr>Wingdings</vt:lpstr>
      <vt:lpstr>Motiv systému Office</vt:lpstr>
      <vt:lpstr>Databázové systémy a SQL</vt:lpstr>
      <vt:lpstr>Vyhledávání v textu</vt:lpstr>
      <vt:lpstr>Regulární výrazy</vt:lpstr>
      <vt:lpstr>PostgreSQL</vt:lpstr>
      <vt:lpstr>Zástupné znaky</vt:lpstr>
      <vt:lpstr>Kvantifikátory, modifikátory</vt:lpstr>
      <vt:lpstr>Greedy x non-greedy</vt:lpstr>
      <vt:lpstr>Operátory</vt:lpstr>
      <vt:lpstr>Extrakce řetězce</vt:lpstr>
      <vt:lpstr>Pole (array)</vt:lpstr>
      <vt:lpstr>Extrakce a konverze</vt:lpstr>
      <vt:lpstr>IS DATE</vt:lpstr>
      <vt:lpstr>REGEXP_REPLACE</vt:lpstr>
      <vt:lpstr>Rozklad pomocí reg. výrazu</vt:lpstr>
      <vt:lpstr>Odkazy</vt:lpstr>
      <vt:lpstr>Cvičení</vt:lpstr>
      <vt:lpstr>Prezentace aplikace PowerPoint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Disertační práce</dc:title>
  <dc:creator>Daniel Klimeš</dc:creator>
  <cp:lastModifiedBy>Daniel Klimes</cp:lastModifiedBy>
  <cp:revision>514</cp:revision>
  <dcterms:created xsi:type="dcterms:W3CDTF">2011-01-19T10:31:11Z</dcterms:created>
  <dcterms:modified xsi:type="dcterms:W3CDTF">2019-11-26T19:45:34Z</dcterms:modified>
</cp:coreProperties>
</file>