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1" r:id="rId2"/>
    <p:sldId id="309" r:id="rId3"/>
    <p:sldId id="306" r:id="rId4"/>
    <p:sldId id="315" r:id="rId5"/>
    <p:sldId id="305" r:id="rId6"/>
    <p:sldId id="304" r:id="rId7"/>
    <p:sldId id="293" r:id="rId8"/>
    <p:sldId id="322" r:id="rId9"/>
    <p:sldId id="321" r:id="rId10"/>
    <p:sldId id="323" r:id="rId11"/>
    <p:sldId id="307" r:id="rId12"/>
    <p:sldId id="268" r:id="rId13"/>
    <p:sldId id="310" r:id="rId14"/>
    <p:sldId id="311" r:id="rId1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CCFF"/>
    <a:srgbClr val="33CCFF"/>
    <a:srgbClr val="009900"/>
    <a:srgbClr val="FF0000"/>
    <a:srgbClr val="33CC33"/>
    <a:srgbClr val="CC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6B55A6A0-5AAE-4E8F-9BD4-3FCFC95342C2}" type="datetimeFigureOut">
              <a:rPr lang="cs-CZ"/>
              <a:pPr>
                <a:defRPr/>
              </a:pPr>
              <a:t>1.3.2021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E0E646-D378-452B-8A43-0B40E54E2D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4C962D-AB6A-4BC4-BA34-4C0065BA302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F11BA9-1C22-43FE-958B-F0FA5D61B30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28D6E0-1463-408F-A782-D38EB402AFEF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BCBB20-489A-42D3-9A1C-30ECEEFAB41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FEAAEB-BAA7-4FFE-8864-972D0E4E753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A2E084-27F2-497F-9006-E243944E493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1804FC-71B9-4196-B870-C3AA6A343982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91EFD-4E00-4428-9AC6-8055535981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014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77871-C75C-4AF1-A2CA-ED45FF6D9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79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94996-82C6-43A2-8774-B0D2F19011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763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A2953-16BD-4473-8962-3A5C5314DD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271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B423C-B6AD-4EF3-9029-6F0E3B5E35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056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7DAEE-60AA-4AB7-A0D1-63FED3074A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159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3609F-12B3-4EB2-9C38-E53C5A62E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138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8709-7F8C-4682-B369-B0D16A22E9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002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0CB6E-95BC-4B10-85B2-E95E655C4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194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5A27-6818-4962-9683-99FA580A1C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239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BA18-BCC7-4C4D-8D0B-7061B094B2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442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0DED-3652-4800-9969-5F51C754F9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714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B0108-8B8C-4F97-AAC8-E24B390DA7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9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22CDB3-430C-4597-AEFD-4067182550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10.m4a"/><Relationship Id="rId7" Type="http://schemas.openxmlformats.org/officeDocument/2006/relationships/image" Target="../media/image16.jpe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1.jpe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34925" y="95250"/>
            <a:ext cx="6545263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800" u="sng">
                <a:solidFill>
                  <a:srgbClr val="FFFF00"/>
                </a:solidFill>
                <a:latin typeface="Comic Sans MS" panose="030F0702030302020204" pitchFamily="66" charset="0"/>
              </a:rPr>
              <a:t>Protilátky</a:t>
            </a:r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 – Ab = antibody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produkt plasmatických buněk (zralé B-lymfocyty)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bílkovina/protein, 4 proteinové řetezce,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 2 lehké a 2 těžké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rozpoznání cizorodého materiál – antigenu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en-US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=&gt;</a:t>
            </a: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regulace imunitních/obranných reakcí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detekce antigenů ve výzkumu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antigen – látka na kterou je protilátka se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 schopná specificky navázat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imunogen – struktura schopná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 vyvolat tvorbu protilátek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monoklonální x polyklonální =</a:t>
            </a:r>
            <a:r>
              <a:rPr lang="en-US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&gt; dle p</a:t>
            </a: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ů</a:t>
            </a:r>
            <a:r>
              <a:rPr lang="en-US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vodu</a:t>
            </a: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(jeden nebo více klonů produkujících buněk)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primární x sekundární x terciální =</a:t>
            </a:r>
            <a:r>
              <a:rPr lang="en-US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dle použití...</a:t>
            </a:r>
          </a:p>
        </p:txBody>
      </p:sp>
      <p:pic>
        <p:nvPicPr>
          <p:cNvPr id="39939" name="Picture 6" descr="255px-Antibo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73238"/>
            <a:ext cx="2806700" cy="42481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4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5" name="Picture 9" descr="Brain-tumour_full_size_landsc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184775" cy="34528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3" name="Picture 7" descr="mousebrai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115888"/>
            <a:ext cx="5148262" cy="37068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5" descr="416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500438"/>
            <a:ext cx="4932362" cy="32781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7" name="Picture 11" descr="2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2852738"/>
            <a:ext cx="5232400" cy="3924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1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5800"/>
            <a:ext cx="7056437" cy="5486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563938" y="115888"/>
            <a:ext cx="2138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Comic Sans MS" panose="030F0702030302020204" pitchFamily="66" charset="0"/>
              </a:rPr>
              <a:t>Western blot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09838"/>
            <a:ext cx="7011988" cy="42814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3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462088" y="1293813"/>
          <a:ext cx="6337300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Image" r:id="rId6" imgW="5118902" imgH="4341096" progId="Photoshop.Image.5">
                  <p:embed/>
                </p:oleObj>
              </mc:Choice>
              <mc:Fallback>
                <p:oleObj name="Image" r:id="rId6" imgW="5118902" imgH="434109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088" y="1293813"/>
                        <a:ext cx="6337300" cy="53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95313" y="333375"/>
            <a:ext cx="7924800" cy="495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Arial" panose="020B0604020202020204" pitchFamily="34" charset="0"/>
              </a:rPr>
              <a:t>Účinek séra na RA indukovanou neurální diferenciaci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619250" y="4076700"/>
            <a:ext cx="735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6 days</a:t>
            </a:r>
          </a:p>
        </p:txBody>
      </p: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1403350" y="5116513"/>
            <a:ext cx="1046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Symbol" panose="05050102010706020507" pitchFamily="18" charset="2"/>
              </a:rPr>
              <a:t>b</a:t>
            </a:r>
            <a:r>
              <a:rPr lang="cs-CZ" altLang="cs-CZ" sz="1000">
                <a:latin typeface="Antique Olive Compact" pitchFamily="34" charset="0"/>
              </a:rPr>
              <a:t>III-tubulin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3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62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23336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9" descr="affin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819400"/>
            <a:ext cx="5400675" cy="39131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5" descr="Biotin-Desthiobiot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557338"/>
            <a:ext cx="3330575" cy="518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10"/>
          <p:cNvSpPr txBox="1">
            <a:spLocks noChangeArrowheads="1"/>
          </p:cNvSpPr>
          <p:nvPr/>
        </p:nvSpPr>
        <p:spPr bwMode="auto">
          <a:xfrm>
            <a:off x="179388" y="422275"/>
            <a:ext cx="7569200" cy="31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Afinitní chromatografie + imunoprecipitace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purifikace a separace látek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hledání partnerů v komplexech molekul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studium struktury molekul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  a komplexů molekul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ELISA techniky,...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0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755650" y="836613"/>
            <a:ext cx="577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Comic Sans MS" panose="030F0702030302020204" pitchFamily="66" charset="0"/>
              </a:rPr>
              <a:t>Protilátky jsou komerčně dostupné....</a:t>
            </a:r>
          </a:p>
        </p:txBody>
      </p:sp>
      <p:sp>
        <p:nvSpPr>
          <p:cNvPr id="60419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60420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60421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pic>
        <p:nvPicPr>
          <p:cNvPr id="60422" name="Picture 12" descr="309d5e79fc9f6e92dbf7f2857f496f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1714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4" descr="ANd9GcQKGM6rsDWgkD9qqLo4CuEvhyc29vQJ5tTj4tAmCNeYwFWL2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58115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6" descr="Mylteny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76475"/>
            <a:ext cx="30416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20" descr="6a00d83451ca1469e20154328c4b88970c-800w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724400"/>
            <a:ext cx="2524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22" descr="FatBirdwithLogo_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716338"/>
            <a:ext cx="2452688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8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ab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052513"/>
            <a:ext cx="7775575" cy="52387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5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25538"/>
            <a:ext cx="6673850" cy="5472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436813" y="404813"/>
            <a:ext cx="439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Comic Sans MS" panose="030F0702030302020204" pitchFamily="66" charset="0"/>
              </a:rPr>
              <a:t>Úloha protilátek v organismu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50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hematopoiesis-from-pluripotent-stem-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90488"/>
            <a:ext cx="4727575" cy="66690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34925" y="333375"/>
            <a:ext cx="427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Kde protilátky vznikají?</a:t>
            </a:r>
          </a:p>
        </p:txBody>
      </p:sp>
      <p:grpSp>
        <p:nvGrpSpPr>
          <p:cNvPr id="104457" name="Group 9"/>
          <p:cNvGrpSpPr>
            <a:grpSpLocks/>
          </p:cNvGrpSpPr>
          <p:nvPr/>
        </p:nvGrpSpPr>
        <p:grpSpPr bwMode="auto">
          <a:xfrm>
            <a:off x="323850" y="2565400"/>
            <a:ext cx="6048375" cy="1728788"/>
            <a:chOff x="204" y="1616"/>
            <a:chExt cx="3810" cy="1089"/>
          </a:xfrm>
        </p:grpSpPr>
        <p:sp>
          <p:nvSpPr>
            <p:cNvPr id="45062" name="Text Box 7"/>
            <p:cNvSpPr txBox="1">
              <a:spLocks noChangeArrowheads="1"/>
            </p:cNvSpPr>
            <p:nvPr/>
          </p:nvSpPr>
          <p:spPr bwMode="auto">
            <a:xfrm>
              <a:off x="204" y="1616"/>
              <a:ext cx="2267" cy="47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Jsou produkovány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plasmatickými B-lymfocyty!</a:t>
              </a:r>
            </a:p>
          </p:txBody>
        </p:sp>
        <p:sp>
          <p:nvSpPr>
            <p:cNvPr id="45063" name="AutoShape 8"/>
            <p:cNvSpPr>
              <a:spLocks noChangeArrowheads="1"/>
            </p:cNvSpPr>
            <p:nvPr/>
          </p:nvSpPr>
          <p:spPr bwMode="auto">
            <a:xfrm rot="1265177">
              <a:off x="1746" y="2478"/>
              <a:ext cx="2268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1 w 21600"/>
                <a:gd name="T13" fmla="*/ 5424 h 21600"/>
                <a:gd name="T14" fmla="*/ 18905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0950"/>
            <a:ext cx="8499475" cy="49355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678113" y="201613"/>
            <a:ext cx="3917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Polyklonální protilátky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- původem z více klonů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2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65250"/>
            <a:ext cx="7920037" cy="53038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2568575" y="282575"/>
            <a:ext cx="41227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Monoklonální protilátky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- původem z jediného klonu!!!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9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reeform 4"/>
          <p:cNvSpPr>
            <a:spLocks/>
          </p:cNvSpPr>
          <p:nvPr/>
        </p:nvSpPr>
        <p:spPr bwMode="auto">
          <a:xfrm>
            <a:off x="14288" y="4208463"/>
            <a:ext cx="5545137" cy="2603500"/>
          </a:xfrm>
          <a:custGeom>
            <a:avLst/>
            <a:gdLst>
              <a:gd name="T0" fmla="*/ 0 w 3493"/>
              <a:gd name="T1" fmla="*/ 2147483646 h 1640"/>
              <a:gd name="T2" fmla="*/ 2147483646 w 3493"/>
              <a:gd name="T3" fmla="*/ 2147483646 h 1640"/>
              <a:gd name="T4" fmla="*/ 2147483646 w 3493"/>
              <a:gd name="T5" fmla="*/ 2147483646 h 1640"/>
              <a:gd name="T6" fmla="*/ 2147483646 w 3493"/>
              <a:gd name="T7" fmla="*/ 2147483646 h 1640"/>
              <a:gd name="T8" fmla="*/ 2147483646 w 3493"/>
              <a:gd name="T9" fmla="*/ 2147483646 h 1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93"/>
              <a:gd name="T16" fmla="*/ 0 h 1640"/>
              <a:gd name="T17" fmla="*/ 3493 w 3493"/>
              <a:gd name="T18" fmla="*/ 1640 h 1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93" h="1640">
                <a:moveTo>
                  <a:pt x="0" y="53"/>
                </a:moveTo>
                <a:cubicBezTo>
                  <a:pt x="321" y="26"/>
                  <a:pt x="643" y="0"/>
                  <a:pt x="998" y="53"/>
                </a:cubicBezTo>
                <a:cubicBezTo>
                  <a:pt x="1353" y="106"/>
                  <a:pt x="1784" y="196"/>
                  <a:pt x="2132" y="370"/>
                </a:cubicBezTo>
                <a:cubicBezTo>
                  <a:pt x="2480" y="544"/>
                  <a:pt x="2858" y="884"/>
                  <a:pt x="3085" y="1096"/>
                </a:cubicBezTo>
                <a:cubicBezTo>
                  <a:pt x="3312" y="1308"/>
                  <a:pt x="3425" y="1549"/>
                  <a:pt x="3493" y="1640"/>
                </a:cubicBezTo>
              </a:path>
            </a:pathLst>
          </a:custGeom>
          <a:noFill/>
          <a:ln w="13970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79" name="Oval 5"/>
          <p:cNvSpPr>
            <a:spLocks noChangeArrowheads="1"/>
          </p:cNvSpPr>
          <p:nvPr/>
        </p:nvSpPr>
        <p:spPr bwMode="auto">
          <a:xfrm rot="392323">
            <a:off x="1187450" y="3860800"/>
            <a:ext cx="35877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180" name="Oval 6"/>
          <p:cNvSpPr>
            <a:spLocks noChangeArrowheads="1"/>
          </p:cNvSpPr>
          <p:nvPr/>
        </p:nvSpPr>
        <p:spPr bwMode="auto">
          <a:xfrm rot="669697">
            <a:off x="2195513" y="4076700"/>
            <a:ext cx="35877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181" name="Oval 7"/>
          <p:cNvSpPr>
            <a:spLocks noChangeArrowheads="1"/>
          </p:cNvSpPr>
          <p:nvPr/>
        </p:nvSpPr>
        <p:spPr bwMode="auto">
          <a:xfrm rot="1174354">
            <a:off x="2916238" y="4292600"/>
            <a:ext cx="35877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182" name="Oval 8"/>
          <p:cNvSpPr>
            <a:spLocks noChangeArrowheads="1"/>
          </p:cNvSpPr>
          <p:nvPr/>
        </p:nvSpPr>
        <p:spPr bwMode="auto">
          <a:xfrm rot="2303038">
            <a:off x="3708400" y="4724400"/>
            <a:ext cx="35877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183" name="Oval 9"/>
          <p:cNvSpPr>
            <a:spLocks noChangeArrowheads="1"/>
          </p:cNvSpPr>
          <p:nvPr/>
        </p:nvSpPr>
        <p:spPr bwMode="auto">
          <a:xfrm rot="2324321">
            <a:off x="4284663" y="5157788"/>
            <a:ext cx="35877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184" name="Oval 10"/>
          <p:cNvSpPr>
            <a:spLocks noChangeArrowheads="1"/>
          </p:cNvSpPr>
          <p:nvPr/>
        </p:nvSpPr>
        <p:spPr bwMode="auto">
          <a:xfrm rot="3315409">
            <a:off x="4932363" y="5734050"/>
            <a:ext cx="35877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185" name="Line 11"/>
          <p:cNvSpPr>
            <a:spLocks noChangeShapeType="1"/>
          </p:cNvSpPr>
          <p:nvPr/>
        </p:nvSpPr>
        <p:spPr bwMode="auto">
          <a:xfrm flipV="1">
            <a:off x="900113" y="3284538"/>
            <a:ext cx="431800" cy="3603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Line 12"/>
          <p:cNvSpPr>
            <a:spLocks noChangeShapeType="1"/>
          </p:cNvSpPr>
          <p:nvPr/>
        </p:nvSpPr>
        <p:spPr bwMode="auto">
          <a:xfrm>
            <a:off x="1331913" y="3284538"/>
            <a:ext cx="71437" cy="5762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7" name="Line 13"/>
          <p:cNvSpPr>
            <a:spLocks noChangeShapeType="1"/>
          </p:cNvSpPr>
          <p:nvPr/>
        </p:nvSpPr>
        <p:spPr bwMode="auto">
          <a:xfrm flipV="1">
            <a:off x="1331913" y="2636838"/>
            <a:ext cx="288925" cy="6477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8" name="Line 18"/>
          <p:cNvSpPr>
            <a:spLocks noChangeShapeType="1"/>
          </p:cNvSpPr>
          <p:nvPr/>
        </p:nvSpPr>
        <p:spPr bwMode="auto">
          <a:xfrm flipV="1">
            <a:off x="2436813" y="3716338"/>
            <a:ext cx="431800" cy="3603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9" name="Line 19"/>
          <p:cNvSpPr>
            <a:spLocks noChangeShapeType="1"/>
          </p:cNvSpPr>
          <p:nvPr/>
        </p:nvSpPr>
        <p:spPr bwMode="auto">
          <a:xfrm>
            <a:off x="2868613" y="3716338"/>
            <a:ext cx="71437" cy="5762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0" name="Line 20"/>
          <p:cNvSpPr>
            <a:spLocks noChangeShapeType="1"/>
          </p:cNvSpPr>
          <p:nvPr/>
        </p:nvSpPr>
        <p:spPr bwMode="auto">
          <a:xfrm flipV="1">
            <a:off x="2868613" y="3068638"/>
            <a:ext cx="288925" cy="6477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1" name="AutoShape 22"/>
          <p:cNvSpPr>
            <a:spLocks noChangeArrowheads="1"/>
          </p:cNvSpPr>
          <p:nvPr/>
        </p:nvSpPr>
        <p:spPr bwMode="auto">
          <a:xfrm>
            <a:off x="1403350" y="2276475"/>
            <a:ext cx="838200" cy="762000"/>
          </a:xfrm>
          <a:prstGeom prst="irregularSeal1">
            <a:avLst/>
          </a:prstGeom>
          <a:gradFill rotWithShape="1">
            <a:gsLst>
              <a:gs pos="0">
                <a:srgbClr val="FFCC00"/>
              </a:gs>
              <a:gs pos="50000">
                <a:srgbClr val="FF3300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8000">
              <a:latin typeface="Arial" panose="020B0604020202020204" pitchFamily="34" charset="0"/>
            </a:endParaRPr>
          </a:p>
        </p:txBody>
      </p:sp>
      <p:sp>
        <p:nvSpPr>
          <p:cNvPr id="50192" name="Oval 25"/>
          <p:cNvSpPr>
            <a:spLocks noChangeArrowheads="1"/>
          </p:cNvSpPr>
          <p:nvPr/>
        </p:nvSpPr>
        <p:spPr bwMode="auto">
          <a:xfrm>
            <a:off x="3097213" y="2947988"/>
            <a:ext cx="431800" cy="360362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Enz</a:t>
            </a:r>
          </a:p>
        </p:txBody>
      </p:sp>
      <p:sp>
        <p:nvSpPr>
          <p:cNvPr id="50193" name="Line 30"/>
          <p:cNvSpPr>
            <a:spLocks noChangeShapeType="1"/>
          </p:cNvSpPr>
          <p:nvPr/>
        </p:nvSpPr>
        <p:spPr bwMode="auto">
          <a:xfrm flipV="1">
            <a:off x="4643438" y="4868863"/>
            <a:ext cx="431800" cy="3603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4" name="Line 31"/>
          <p:cNvSpPr>
            <a:spLocks noChangeShapeType="1"/>
          </p:cNvSpPr>
          <p:nvPr/>
        </p:nvSpPr>
        <p:spPr bwMode="auto">
          <a:xfrm>
            <a:off x="5075238" y="4868863"/>
            <a:ext cx="71437" cy="5762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5" name="Line 32"/>
          <p:cNvSpPr>
            <a:spLocks noChangeShapeType="1"/>
          </p:cNvSpPr>
          <p:nvPr/>
        </p:nvSpPr>
        <p:spPr bwMode="auto">
          <a:xfrm flipV="1">
            <a:off x="5075238" y="4221163"/>
            <a:ext cx="288925" cy="6477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6" name="Line 33"/>
          <p:cNvSpPr>
            <a:spLocks noChangeShapeType="1"/>
          </p:cNvSpPr>
          <p:nvPr/>
        </p:nvSpPr>
        <p:spPr bwMode="auto">
          <a:xfrm flipV="1">
            <a:off x="4716463" y="3860800"/>
            <a:ext cx="431800" cy="360363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7" name="Line 34"/>
          <p:cNvSpPr>
            <a:spLocks noChangeShapeType="1"/>
          </p:cNvSpPr>
          <p:nvPr/>
        </p:nvSpPr>
        <p:spPr bwMode="auto">
          <a:xfrm>
            <a:off x="5148263" y="3860800"/>
            <a:ext cx="71437" cy="576263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8" name="Line 35"/>
          <p:cNvSpPr>
            <a:spLocks noChangeShapeType="1"/>
          </p:cNvSpPr>
          <p:nvPr/>
        </p:nvSpPr>
        <p:spPr bwMode="auto">
          <a:xfrm flipV="1">
            <a:off x="5148263" y="3213100"/>
            <a:ext cx="288925" cy="6477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9" name="Oval 37"/>
          <p:cNvSpPr>
            <a:spLocks noChangeArrowheads="1"/>
          </p:cNvSpPr>
          <p:nvPr/>
        </p:nvSpPr>
        <p:spPr bwMode="auto">
          <a:xfrm>
            <a:off x="2808288" y="2384425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0" name="Oval 38"/>
          <p:cNvSpPr>
            <a:spLocks noChangeArrowheads="1"/>
          </p:cNvSpPr>
          <p:nvPr/>
        </p:nvSpPr>
        <p:spPr bwMode="auto">
          <a:xfrm>
            <a:off x="3240088" y="2312988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1" name="Oval 39"/>
          <p:cNvSpPr>
            <a:spLocks noChangeArrowheads="1"/>
          </p:cNvSpPr>
          <p:nvPr/>
        </p:nvSpPr>
        <p:spPr bwMode="auto">
          <a:xfrm>
            <a:off x="3095625" y="1952625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2" name="Oval 40"/>
          <p:cNvSpPr>
            <a:spLocks noChangeArrowheads="1"/>
          </p:cNvSpPr>
          <p:nvPr/>
        </p:nvSpPr>
        <p:spPr bwMode="auto">
          <a:xfrm>
            <a:off x="3529013" y="2168525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3" name="Oval 41"/>
          <p:cNvSpPr>
            <a:spLocks noChangeArrowheads="1"/>
          </p:cNvSpPr>
          <p:nvPr/>
        </p:nvSpPr>
        <p:spPr bwMode="auto">
          <a:xfrm>
            <a:off x="3671888" y="2455863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4" name="AutoShape 42"/>
          <p:cNvSpPr>
            <a:spLocks noChangeArrowheads="1"/>
          </p:cNvSpPr>
          <p:nvPr/>
        </p:nvSpPr>
        <p:spPr bwMode="auto">
          <a:xfrm rot="-1735934">
            <a:off x="3455988" y="2600325"/>
            <a:ext cx="288925" cy="720725"/>
          </a:xfrm>
          <a:prstGeom prst="curvedRightArrow">
            <a:avLst>
              <a:gd name="adj1" fmla="val 49890"/>
              <a:gd name="adj2" fmla="val 9978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5" name="Rectangle 43"/>
          <p:cNvSpPr>
            <a:spLocks noChangeArrowheads="1"/>
          </p:cNvSpPr>
          <p:nvPr/>
        </p:nvSpPr>
        <p:spPr bwMode="auto">
          <a:xfrm>
            <a:off x="4248150" y="328453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6" name="Rectangle 44"/>
          <p:cNvSpPr>
            <a:spLocks noChangeArrowheads="1"/>
          </p:cNvSpPr>
          <p:nvPr/>
        </p:nvSpPr>
        <p:spPr bwMode="auto">
          <a:xfrm>
            <a:off x="4572000" y="2671763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7" name="Rectangle 45"/>
          <p:cNvSpPr>
            <a:spLocks noChangeArrowheads="1"/>
          </p:cNvSpPr>
          <p:nvPr/>
        </p:nvSpPr>
        <p:spPr bwMode="auto">
          <a:xfrm>
            <a:off x="4572000" y="317658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8" name="Rectangle 46"/>
          <p:cNvSpPr>
            <a:spLocks noChangeArrowheads="1"/>
          </p:cNvSpPr>
          <p:nvPr/>
        </p:nvSpPr>
        <p:spPr bwMode="auto">
          <a:xfrm>
            <a:off x="4176713" y="274478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09" name="Rectangle 47"/>
          <p:cNvSpPr>
            <a:spLocks noChangeArrowheads="1"/>
          </p:cNvSpPr>
          <p:nvPr/>
        </p:nvSpPr>
        <p:spPr bwMode="auto">
          <a:xfrm>
            <a:off x="3960813" y="317658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0" name="Text Box 48"/>
          <p:cNvSpPr txBox="1">
            <a:spLocks noChangeArrowheads="1"/>
          </p:cNvSpPr>
          <p:nvPr/>
        </p:nvSpPr>
        <p:spPr bwMode="auto">
          <a:xfrm>
            <a:off x="1042988" y="595313"/>
            <a:ext cx="528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Arial" panose="020B0604020202020204" pitchFamily="34" charset="0"/>
              </a:rPr>
              <a:t>Schematický princip imunodetekce</a:t>
            </a:r>
          </a:p>
        </p:txBody>
      </p:sp>
      <p:sp>
        <p:nvSpPr>
          <p:cNvPr id="50211" name="Oval 49"/>
          <p:cNvSpPr>
            <a:spLocks noChangeArrowheads="1"/>
          </p:cNvSpPr>
          <p:nvPr/>
        </p:nvSpPr>
        <p:spPr bwMode="auto">
          <a:xfrm>
            <a:off x="5365750" y="3055938"/>
            <a:ext cx="431800" cy="360362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Enz</a:t>
            </a:r>
          </a:p>
        </p:txBody>
      </p:sp>
      <p:sp>
        <p:nvSpPr>
          <p:cNvPr id="50212" name="Oval 50"/>
          <p:cNvSpPr>
            <a:spLocks noChangeArrowheads="1"/>
          </p:cNvSpPr>
          <p:nvPr/>
        </p:nvSpPr>
        <p:spPr bwMode="auto">
          <a:xfrm>
            <a:off x="5076825" y="2492375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3" name="Oval 51"/>
          <p:cNvSpPr>
            <a:spLocks noChangeArrowheads="1"/>
          </p:cNvSpPr>
          <p:nvPr/>
        </p:nvSpPr>
        <p:spPr bwMode="auto">
          <a:xfrm>
            <a:off x="5508625" y="2420938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4" name="Oval 52"/>
          <p:cNvSpPr>
            <a:spLocks noChangeArrowheads="1"/>
          </p:cNvSpPr>
          <p:nvPr/>
        </p:nvSpPr>
        <p:spPr bwMode="auto">
          <a:xfrm>
            <a:off x="5364163" y="2060575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5" name="Oval 53"/>
          <p:cNvSpPr>
            <a:spLocks noChangeArrowheads="1"/>
          </p:cNvSpPr>
          <p:nvPr/>
        </p:nvSpPr>
        <p:spPr bwMode="auto">
          <a:xfrm>
            <a:off x="5797550" y="2276475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6" name="Oval 54"/>
          <p:cNvSpPr>
            <a:spLocks noChangeArrowheads="1"/>
          </p:cNvSpPr>
          <p:nvPr/>
        </p:nvSpPr>
        <p:spPr bwMode="auto">
          <a:xfrm>
            <a:off x="5940425" y="2563813"/>
            <a:ext cx="28892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7" name="AutoShape 55"/>
          <p:cNvSpPr>
            <a:spLocks noChangeArrowheads="1"/>
          </p:cNvSpPr>
          <p:nvPr/>
        </p:nvSpPr>
        <p:spPr bwMode="auto">
          <a:xfrm rot="-1735934">
            <a:off x="5724525" y="2708275"/>
            <a:ext cx="288925" cy="720725"/>
          </a:xfrm>
          <a:prstGeom prst="curvedRightArrow">
            <a:avLst>
              <a:gd name="adj1" fmla="val 49890"/>
              <a:gd name="adj2" fmla="val 9978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8" name="Rectangle 56"/>
          <p:cNvSpPr>
            <a:spLocks noChangeArrowheads="1"/>
          </p:cNvSpPr>
          <p:nvPr/>
        </p:nvSpPr>
        <p:spPr bwMode="auto">
          <a:xfrm>
            <a:off x="6516688" y="339248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19" name="Rectangle 57"/>
          <p:cNvSpPr>
            <a:spLocks noChangeArrowheads="1"/>
          </p:cNvSpPr>
          <p:nvPr/>
        </p:nvSpPr>
        <p:spPr bwMode="auto">
          <a:xfrm>
            <a:off x="6840538" y="2779713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20" name="Rectangle 58"/>
          <p:cNvSpPr>
            <a:spLocks noChangeArrowheads="1"/>
          </p:cNvSpPr>
          <p:nvPr/>
        </p:nvSpPr>
        <p:spPr bwMode="auto">
          <a:xfrm>
            <a:off x="6840538" y="328453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21" name="Rectangle 59"/>
          <p:cNvSpPr>
            <a:spLocks noChangeArrowheads="1"/>
          </p:cNvSpPr>
          <p:nvPr/>
        </p:nvSpPr>
        <p:spPr bwMode="auto">
          <a:xfrm>
            <a:off x="6445250" y="285273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22" name="Rectangle 60"/>
          <p:cNvSpPr>
            <a:spLocks noChangeArrowheads="1"/>
          </p:cNvSpPr>
          <p:nvPr/>
        </p:nvSpPr>
        <p:spPr bwMode="auto">
          <a:xfrm>
            <a:off x="6229350" y="3284538"/>
            <a:ext cx="215900" cy="2159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sp>
        <p:nvSpPr>
          <p:cNvPr id="50223" name="Line 61"/>
          <p:cNvSpPr>
            <a:spLocks noChangeShapeType="1"/>
          </p:cNvSpPr>
          <p:nvPr/>
        </p:nvSpPr>
        <p:spPr bwMode="auto">
          <a:xfrm>
            <a:off x="395288" y="1268413"/>
            <a:ext cx="1008062" cy="100965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24" name="Line 62"/>
          <p:cNvSpPr>
            <a:spLocks noChangeShapeType="1"/>
          </p:cNvSpPr>
          <p:nvPr/>
        </p:nvSpPr>
        <p:spPr bwMode="auto">
          <a:xfrm flipV="1">
            <a:off x="1763713" y="1196975"/>
            <a:ext cx="0" cy="1008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25" name="Line 63"/>
          <p:cNvSpPr>
            <a:spLocks noChangeShapeType="1"/>
          </p:cNvSpPr>
          <p:nvPr/>
        </p:nvSpPr>
        <p:spPr bwMode="auto">
          <a:xfrm>
            <a:off x="250825" y="1266825"/>
            <a:ext cx="1008063" cy="100965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26" name="Line 64"/>
          <p:cNvSpPr>
            <a:spLocks noChangeShapeType="1"/>
          </p:cNvSpPr>
          <p:nvPr/>
        </p:nvSpPr>
        <p:spPr bwMode="auto">
          <a:xfrm>
            <a:off x="323850" y="1266825"/>
            <a:ext cx="1008063" cy="100965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27" name="Line 65"/>
          <p:cNvSpPr>
            <a:spLocks noChangeShapeType="1"/>
          </p:cNvSpPr>
          <p:nvPr/>
        </p:nvSpPr>
        <p:spPr bwMode="auto">
          <a:xfrm>
            <a:off x="468313" y="1268413"/>
            <a:ext cx="1008062" cy="100965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28" name="Line 66"/>
          <p:cNvSpPr>
            <a:spLocks noChangeShapeType="1"/>
          </p:cNvSpPr>
          <p:nvPr/>
        </p:nvSpPr>
        <p:spPr bwMode="auto">
          <a:xfrm flipV="1">
            <a:off x="1835150" y="1125538"/>
            <a:ext cx="0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29" name="Line 67"/>
          <p:cNvSpPr>
            <a:spLocks noChangeShapeType="1"/>
          </p:cNvSpPr>
          <p:nvPr/>
        </p:nvSpPr>
        <p:spPr bwMode="auto">
          <a:xfrm flipV="1">
            <a:off x="1908175" y="1268413"/>
            <a:ext cx="0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30" name="Line 68"/>
          <p:cNvSpPr>
            <a:spLocks noChangeShapeType="1"/>
          </p:cNvSpPr>
          <p:nvPr/>
        </p:nvSpPr>
        <p:spPr bwMode="auto">
          <a:xfrm flipV="1">
            <a:off x="1979613" y="1196975"/>
            <a:ext cx="0" cy="1008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31" name="TextovéPole 1"/>
          <p:cNvSpPr txBox="1">
            <a:spLocks noChangeArrowheads="1"/>
          </p:cNvSpPr>
          <p:nvPr/>
        </p:nvSpPr>
        <p:spPr bwMode="auto">
          <a:xfrm>
            <a:off x="5745163" y="4926013"/>
            <a:ext cx="296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FF00"/>
                </a:solidFill>
                <a:latin typeface="Comic Sans MS" panose="030F0702030302020204" pitchFamily="66" charset="0"/>
              </a:rPr>
              <a:t>Prim</a:t>
            </a:r>
            <a:r>
              <a:rPr lang="cs-CZ" altLang="cs-CZ" sz="2400">
                <a:solidFill>
                  <a:srgbClr val="FFFF00"/>
                </a:solidFill>
                <a:latin typeface="Comic Sans MS" panose="030F0702030302020204" pitchFamily="66" charset="0"/>
              </a:rPr>
              <a:t>ární protilátka</a:t>
            </a:r>
          </a:p>
        </p:txBody>
      </p:sp>
      <p:sp>
        <p:nvSpPr>
          <p:cNvPr id="50232" name="TextovéPole 55"/>
          <p:cNvSpPr txBox="1">
            <a:spLocks noChangeArrowheads="1"/>
          </p:cNvSpPr>
          <p:nvPr/>
        </p:nvSpPr>
        <p:spPr bwMode="auto">
          <a:xfrm>
            <a:off x="5664200" y="3665538"/>
            <a:ext cx="3384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C000"/>
                </a:solidFill>
                <a:latin typeface="Comic Sans MS" panose="030F0702030302020204" pitchFamily="66" charset="0"/>
              </a:rPr>
              <a:t>Sekundární protilátka</a:t>
            </a:r>
          </a:p>
        </p:txBody>
      </p:sp>
      <p:cxnSp>
        <p:nvCxnSpPr>
          <p:cNvPr id="5" name="Přímá spojnice se šipkou 4"/>
          <p:cNvCxnSpPr>
            <a:stCxn id="50232" idx="1"/>
          </p:cNvCxnSpPr>
          <p:nvPr/>
        </p:nvCxnSpPr>
        <p:spPr>
          <a:xfrm flipH="1" flipV="1">
            <a:off x="5292725" y="3843338"/>
            <a:ext cx="371475" cy="53975"/>
          </a:xfrm>
          <a:prstGeom prst="straightConnector1">
            <a:avLst/>
          </a:prstGeom>
          <a:ln w="3810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H="1" flipV="1">
            <a:off x="5297488" y="5049838"/>
            <a:ext cx="371475" cy="52387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4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HEART%20MUSCLE%20HI%20MA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761037" cy="4337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 descr="Sarcomeric-Alpha-Actinin-Primary-antibodies-ab9465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65175"/>
            <a:ext cx="4643437" cy="40862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9" name="Picture 7" descr="F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2924175"/>
            <a:ext cx="5764212" cy="38496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1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Kardio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500937" cy="5626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71" descr="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292600"/>
            <a:ext cx="3311525" cy="24336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7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3|4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.1|6.5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2.7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4108</TotalTime>
  <Words>182</Words>
  <Application>Microsoft Office PowerPoint</Application>
  <PresentationFormat>Předvádění na obrazovce (4:3)</PresentationFormat>
  <Paragraphs>50</Paragraphs>
  <Slides>14</Slides>
  <Notes>7</Notes>
  <HiddenSlides>0</HiddenSlides>
  <MMClips>14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Antique Olive Compact</vt:lpstr>
      <vt:lpstr>Arial</vt:lpstr>
      <vt:lpstr>Calibri</vt:lpstr>
      <vt:lpstr>Comic Sans MS</vt:lpstr>
      <vt:lpstr>Symbol</vt:lpstr>
      <vt:lpstr>Times New Roman</vt:lpstr>
      <vt:lpstr>Default Design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laborator</dc:creator>
  <cp:lastModifiedBy>JiPa</cp:lastModifiedBy>
  <cp:revision>269</cp:revision>
  <dcterms:created xsi:type="dcterms:W3CDTF">2004-08-19T07:58:40Z</dcterms:created>
  <dcterms:modified xsi:type="dcterms:W3CDTF">2021-03-01T13:05:50Z</dcterms:modified>
</cp:coreProperties>
</file>