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sldIdLst>
    <p:sldId id="256" r:id="rId2"/>
    <p:sldId id="258" r:id="rId3"/>
    <p:sldId id="257" r:id="rId4"/>
    <p:sldId id="275" r:id="rId5"/>
    <p:sldId id="260" r:id="rId6"/>
    <p:sldId id="259" r:id="rId7"/>
    <p:sldId id="273" r:id="rId8"/>
    <p:sldId id="272" r:id="rId9"/>
    <p:sldId id="271" r:id="rId10"/>
    <p:sldId id="276" r:id="rId11"/>
    <p:sldId id="277" r:id="rId12"/>
    <p:sldId id="278" r:id="rId13"/>
    <p:sldId id="279" r:id="rId14"/>
    <p:sldId id="280" r:id="rId15"/>
    <p:sldId id="281" r:id="rId16"/>
    <p:sldId id="26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3" autoAdjust="0"/>
  </p:normalViewPr>
  <p:slideViewPr>
    <p:cSldViewPr>
      <p:cViewPr varScale="1">
        <p:scale>
          <a:sx n="90" d="100"/>
          <a:sy n="90" d="100"/>
        </p:scale>
        <p:origin x="17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D15D71-AB6C-044D-A26E-A072D5917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A9F5D23-31D0-B743-8E93-0986B9A06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28A9A1-DF42-B642-B249-BA80845A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9F560B-4B29-2945-8E3C-23D87084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D1EF70-14CD-B043-AACB-37990E03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DD32-1AF7-CD4F-B35A-FA697242980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9036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F77279-BEC5-084A-AB2C-61A94A258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6B94C82-9C3F-3344-BA56-536A0C132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DB73D1-5E1C-0C42-8B17-30AC1CA95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611B5A-7F2B-2A44-B540-F416CEF19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0342D6-5462-5B43-86DC-0DD73D2D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5A3C-4876-D241-80EC-8139F76DB47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3318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9ED8ADB-E00A-8048-B45E-D0F15B096C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863379C-7063-064F-8DE6-8A1774F54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ADEF8A-13F3-D940-A8E3-CB48FA90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32341D-6A50-D84D-BA68-46D97DF4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1B6DB9-CAB7-654B-AAA6-4428C2AC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5A3C-4876-D241-80EC-8139F76DB47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657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53D47-0A33-6948-9BF0-10142712C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6EE451-551A-5D47-B300-A99267D8A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619799-1C7A-3A46-A378-59302157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C1CC20-118E-1140-9610-2AC5418E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C4213D-7675-AE48-882D-C2DE2308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5A3C-4876-D241-80EC-8139F76DB47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326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AE592-9C7B-AC40-B01C-4F529387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8E27A3-7999-F940-A8D8-5728870D8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391B7A-E4AD-5548-9939-6510D890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56A65E-9350-D14B-A4BD-A82008824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351CD3-019E-9B46-ABEE-863D7346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5A3C-4876-D241-80EC-8139F76DB47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676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4A4C0-0F28-5C44-BA75-E7D15C0F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345DEA-5265-1049-98D7-F94D35FAA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5C78302-74D7-7D4A-A74E-0EBDCA0D1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E1720D4-1C8D-914A-965E-E138194B7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12E86A-6E3C-0241-9BBD-B7D2A9CA8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A96C8C-3390-7A49-A473-9B6E2F10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5A3C-4876-D241-80EC-8139F76DB47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9765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561D56-DC13-B043-8AE6-1EE1C8169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5DF28E-9FA9-9942-BFA1-48DDC818A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7D6E4D-EE99-9D40-9DE8-BBCCBD1BD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538D02-29D4-A641-B03E-06441858F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7210FF9-BB9D-5849-A8E4-8E48CE9FA0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FFA5127-27B2-A54A-B22C-D89D94FA3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D7668E-1AB5-9F4A-B630-A59EE004A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CD6BA6D-014B-EE4B-9095-5B0A1A52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5A3C-4876-D241-80EC-8139F76DB47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270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45CA45-ACF4-0C49-8668-21C4206F2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DF34D4E-578D-B94D-9BA4-6C7DDD355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7BD783D-EEA2-594C-890A-373C64E31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0ECF13E-5A39-994E-AA4A-5A0C6CEA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5A3C-4876-D241-80EC-8139F76DB47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471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F4FE772-72C4-4F42-94E0-BF06B1367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33C24B-5589-E744-9572-176BCDB06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0E9665-EEFF-8846-B9EE-1FD33951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B780-44CD-1241-80DD-61E710D86610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75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5D450-62D0-C94B-8933-D0C536ABA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DF3260-8B12-7D42-BDEE-48AA8431D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D21D005-5533-9F40-9847-CB18208EF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92E6E8-B0B5-5941-82FE-E2C437003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6C2D6B-9ABA-624D-9196-11CD8205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C665BA-2650-3845-9D3C-105AB7784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85A3C-4876-D241-80EC-8139F76DB47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141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8842B-80CD-B147-8479-80914C832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DFA5D32-C0E4-734F-9013-74146016D7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4F6C1E8-843B-064A-8B30-1D852548C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5C1C68-F733-1544-B7D7-FF0E25DA7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8389B9-938D-7D43-AE7A-E8AF43042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6C7896-BEFA-DE42-B7E3-B6DFD95B9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B175-EB47-AD42-B07E-9C84D939A2F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960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16CFB16-68E8-D24E-B22B-43BE2C2B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E8B7C8-009F-7E4D-A01D-027372BD1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909C26-0B48-3043-B492-64C7E26E1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243F9E-C629-B84F-817C-97F50313D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D38290-E4A8-2C41-BE10-FF4D90AE2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85A3C-4876-D241-80EC-8139F76DB47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426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osoba/35892#skolite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BCF84B5-D224-CE40-B469-7B72E327B31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Sledování parametrů</a:t>
            </a:r>
            <a:b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imunitní odpovědi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79243FE-738F-B940-93B1-C7F4405D3C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87675" y="4868863"/>
            <a:ext cx="5830888" cy="160020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MVDr. Mgr. Monika Dušková, Ph.D.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D11F48F-8AE8-3943-AC63-3679ECA7A787}"/>
              </a:ext>
            </a:extLst>
          </p:cNvPr>
          <p:cNvSpPr txBox="1"/>
          <p:nvPr/>
        </p:nvSpPr>
        <p:spPr>
          <a:xfrm>
            <a:off x="1878891" y="404664"/>
            <a:ext cx="6262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>
                <a:latin typeface="Arial" panose="020B0604020202020204" pitchFamily="34" charset="0"/>
                <a:cs typeface="Arial" panose="020B0604020202020204" pitchFamily="34" charset="0"/>
              </a:rPr>
              <a:t>Stanovení protilátek: ELISA metoda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FEC0B28-A47E-0F4A-9667-9A5C585797AB}"/>
              </a:ext>
            </a:extLst>
          </p:cNvPr>
          <p:cNvSpPr/>
          <p:nvPr/>
        </p:nvSpPr>
        <p:spPr>
          <a:xfrm>
            <a:off x="179512" y="1608721"/>
            <a:ext cx="896448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Imobilizace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jedné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složek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reakce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(Ag – Ab)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navázáním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pevný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povrch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jamka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destičky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Druhý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reaktant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přidává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v roztoku a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vytvořené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komplexy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detekují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pomocí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enzymatického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systému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>
              <a:lnSpc>
                <a:spcPct val="150000"/>
              </a:lnSpc>
            </a:pP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</a:t>
            </a:r>
            <a:r>
              <a:rPr lang="en-GB" alt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využití</a:t>
            </a:r>
            <a:r>
              <a:rPr lang="en-GB" alt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</a:t>
            </a:r>
            <a:r>
              <a:rPr lang="en-GB" alt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ELISA pro </a:t>
            </a:r>
            <a:r>
              <a:rPr lang="en-GB" alt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detekci</a:t>
            </a:r>
            <a:r>
              <a:rPr lang="en-GB" alt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specifických</a:t>
            </a:r>
            <a:r>
              <a:rPr lang="en-GB" alt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protilátek</a:t>
            </a:r>
            <a:r>
              <a:rPr lang="en-GB" alt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alt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plasmě</a:t>
            </a:r>
            <a:r>
              <a:rPr lang="en-GB" alt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GB" alt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vnitřní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povrch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jamek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naváže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jeden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reaktant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(Ab)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Přidá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vyšetřovaný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vzorek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(plasma) s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obsahem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druhého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reaktantu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(Ag)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Přidá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tzv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konjugát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protilátka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proti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vyšetřovanému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reaktantu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sekundární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protilátka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značená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enzymaticky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Přidá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substrát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enzym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detekční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systém (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sloučenina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která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enzymatické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reakci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mění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barvu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) a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detekuje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spektrofotometricky</a:t>
            </a: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GB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86598EA-EF6C-1D46-B170-B8951EE0132B}"/>
              </a:ext>
            </a:extLst>
          </p:cNvPr>
          <p:cNvSpPr/>
          <p:nvPr/>
        </p:nvSpPr>
        <p:spPr>
          <a:xfrm>
            <a:off x="2313067" y="1150295"/>
            <a:ext cx="53943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cs-CZ" sz="2000"/>
              <a:t>ENZYME-LINKED IMMUNOSORBENT ASSAY</a:t>
            </a:r>
            <a:r>
              <a:rPr lang="cs-CZ" altLang="cs-CZ" sz="2000"/>
              <a:t> </a:t>
            </a:r>
            <a:r>
              <a:rPr lang="en-GB" altLang="cs-CZ" sz="2000"/>
              <a:t>=</a:t>
            </a:r>
            <a:r>
              <a:rPr lang="cs-CZ" altLang="cs-CZ" sz="2000"/>
              <a:t> ELISA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397839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navazeAb">
            <a:extLst>
              <a:ext uri="{FF2B5EF4-FFF2-40B4-BE49-F238E27FC236}">
                <a16:creationId xmlns:a16="http://schemas.microsoft.com/office/drawing/2014/main" id="{5B21AED3-4684-3D4D-B557-59300FA14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8" y="1557338"/>
            <a:ext cx="8964612" cy="2894012"/>
          </a:xfrm>
          <a:prstGeom prst="rect">
            <a:avLst/>
          </a:prstGeom>
          <a:noFill/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524FD2EE-C437-0347-B04C-18A45A9C15D5}"/>
              </a:ext>
            </a:extLst>
          </p:cNvPr>
          <p:cNvSpPr/>
          <p:nvPr/>
        </p:nvSpPr>
        <p:spPr>
          <a:xfrm>
            <a:off x="71438" y="4823542"/>
            <a:ext cx="1116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/>
              <a:t>Na tuhou fázi se naváže Ab.</a:t>
            </a:r>
            <a:r>
              <a:rPr lang="en-GB" altLang="cs-CZ"/>
              <a:t>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8A72082-273B-ED48-8F4F-38DACB733634}"/>
              </a:ext>
            </a:extLst>
          </p:cNvPr>
          <p:cNvSpPr/>
          <p:nvPr/>
        </p:nvSpPr>
        <p:spPr>
          <a:xfrm>
            <a:off x="1386520" y="4731467"/>
            <a:ext cx="1872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cs-CZ" dirty="0"/>
              <a:t>Na </a:t>
            </a:r>
            <a:r>
              <a:rPr lang="en-GB" altLang="cs-CZ" dirty="0" err="1"/>
              <a:t>ni</a:t>
            </a:r>
            <a:r>
              <a:rPr lang="en-GB" altLang="cs-CZ" dirty="0"/>
              <a:t> se </a:t>
            </a:r>
            <a:r>
              <a:rPr lang="en-GB" altLang="cs-CZ" dirty="0" err="1"/>
              <a:t>potom</a:t>
            </a:r>
            <a:r>
              <a:rPr lang="en-GB" altLang="cs-CZ" dirty="0"/>
              <a:t> </a:t>
            </a:r>
            <a:r>
              <a:rPr lang="en-GB" altLang="cs-CZ" dirty="0" err="1"/>
              <a:t>navazuje</a:t>
            </a:r>
            <a:r>
              <a:rPr lang="en-GB" altLang="cs-CZ" dirty="0"/>
              <a:t> </a:t>
            </a:r>
            <a:r>
              <a:rPr lang="en-GB" altLang="cs-CZ" dirty="0" err="1"/>
              <a:t>známé</a:t>
            </a:r>
            <a:r>
              <a:rPr lang="en-GB" altLang="cs-CZ" dirty="0"/>
              <a:t> </a:t>
            </a:r>
            <a:r>
              <a:rPr lang="en-GB" altLang="cs-CZ" dirty="0" err="1"/>
              <a:t>nebo</a:t>
            </a:r>
            <a:r>
              <a:rPr lang="en-GB" altLang="cs-CZ" dirty="0"/>
              <a:t> </a:t>
            </a:r>
            <a:r>
              <a:rPr lang="en-GB" altLang="cs-CZ" dirty="0" err="1"/>
              <a:t>neznámé</a:t>
            </a:r>
            <a:r>
              <a:rPr lang="en-GB" altLang="cs-CZ" dirty="0"/>
              <a:t> </a:t>
            </a:r>
            <a:r>
              <a:rPr lang="en-GB" altLang="cs-CZ" dirty="0" err="1"/>
              <a:t>množství</a:t>
            </a:r>
            <a:r>
              <a:rPr lang="en-GB" altLang="cs-CZ" dirty="0"/>
              <a:t> </a:t>
            </a:r>
            <a:r>
              <a:rPr lang="en-GB" altLang="cs-CZ" dirty="0" err="1"/>
              <a:t>antigenu</a:t>
            </a:r>
            <a:r>
              <a:rPr lang="en-GB" altLang="cs-CZ" dirty="0"/>
              <a:t>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67C4C66-CFA3-554B-BE53-D3DF31D7C1F0}"/>
              </a:ext>
            </a:extLst>
          </p:cNvPr>
          <p:cNvSpPr/>
          <p:nvPr/>
        </p:nvSpPr>
        <p:spPr>
          <a:xfrm>
            <a:off x="3457625" y="4697259"/>
            <a:ext cx="27180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/>
              <a:t>Přidá se volná enzymem značená Ab, která reaguje s volnými hapteny antigenu imobilizovaného vazbou do komplexu s Ab. </a:t>
            </a:r>
            <a:endParaRPr lang="en-GB" alt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51A043A-466A-CA4F-90D3-39E0C503449A}"/>
              </a:ext>
            </a:extLst>
          </p:cNvPr>
          <p:cNvSpPr/>
          <p:nvPr/>
        </p:nvSpPr>
        <p:spPr>
          <a:xfrm>
            <a:off x="6712272" y="4977496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cs-CZ" dirty="0" err="1"/>
              <a:t>Přidá</a:t>
            </a:r>
            <a:r>
              <a:rPr lang="en-GB" altLang="cs-CZ" dirty="0"/>
              <a:t> se </a:t>
            </a:r>
            <a:r>
              <a:rPr lang="en-GB" altLang="cs-CZ" dirty="0" err="1"/>
              <a:t>substrát</a:t>
            </a:r>
            <a:r>
              <a:rPr lang="en-GB" altLang="cs-CZ" dirty="0"/>
              <a:t> na </a:t>
            </a:r>
            <a:r>
              <a:rPr lang="en-GB" altLang="cs-CZ" dirty="0" err="1"/>
              <a:t>detekci</a:t>
            </a:r>
            <a:r>
              <a:rPr lang="en-GB" altLang="cs-CZ" dirty="0"/>
              <a:t> </a:t>
            </a:r>
            <a:r>
              <a:rPr lang="en-GB" altLang="cs-CZ" dirty="0" err="1"/>
              <a:t>enzymové</a:t>
            </a:r>
            <a:r>
              <a:rPr lang="en-GB" altLang="cs-CZ" dirty="0"/>
              <a:t> </a:t>
            </a:r>
            <a:r>
              <a:rPr lang="en-GB" altLang="cs-CZ" dirty="0" err="1"/>
              <a:t>aktivity</a:t>
            </a:r>
            <a:r>
              <a:rPr lang="en-GB" altLang="cs-CZ" dirty="0"/>
              <a:t>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A61E2B8-85CC-0645-9F14-9C5FB2A2B22E}"/>
              </a:ext>
            </a:extLst>
          </p:cNvPr>
          <p:cNvSpPr txBox="1"/>
          <p:nvPr/>
        </p:nvSpPr>
        <p:spPr>
          <a:xfrm>
            <a:off x="1187648" y="483358"/>
            <a:ext cx="7534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/>
              <a:t>Konkrétní schéma použití ELISA metody pro detekci antigenu ve vzorku</a:t>
            </a:r>
          </a:p>
        </p:txBody>
      </p:sp>
    </p:spTree>
    <p:extLst>
      <p:ext uri="{BB962C8B-B14F-4D97-AF65-F5344CB8AC3E}">
        <p14:creationId xmlns:p14="http://schemas.microsoft.com/office/powerpoint/2010/main" val="1489674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EF79E42-6DBC-4D41-AC50-C52979586D9A}"/>
              </a:ext>
            </a:extLst>
          </p:cNvPr>
          <p:cNvSpPr/>
          <p:nvPr/>
        </p:nvSpPr>
        <p:spPr>
          <a:xfrm>
            <a:off x="216024" y="865625"/>
            <a:ext cx="8676456" cy="2533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cs-CZ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Konjugát</a:t>
            </a:r>
            <a:r>
              <a:rPr lang="en-GB" altLang="cs-CZ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protilátka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navázaným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enzymem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peroxidázou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altLang="cs-CZ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Substrát</a:t>
            </a:r>
            <a:r>
              <a:rPr lang="en-GB" altLang="cs-CZ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peroxidu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vodíku</a:t>
            </a: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Chromogen: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ortofenylén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diamin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hydrochlorid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= OPD. V 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přítomnosti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peroxidu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vodíku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dochází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změně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barvy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která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detekovatelné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spektrofotometru</a:t>
            </a: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altLang="cs-CZ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altLang="cs-CZ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unochemické metody – WikiSkripta">
            <a:extLst>
              <a:ext uri="{FF2B5EF4-FFF2-40B4-BE49-F238E27FC236}">
                <a16:creationId xmlns:a16="http://schemas.microsoft.com/office/drawing/2014/main" id="{A610AAC8-49FB-394D-B0F5-EA0F60F66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27" y="3265416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B4EE099-5099-A241-A97B-F728C43F0F1C}"/>
              </a:ext>
            </a:extLst>
          </p:cNvPr>
          <p:cNvSpPr/>
          <p:nvPr/>
        </p:nvSpPr>
        <p:spPr>
          <a:xfrm>
            <a:off x="251520" y="2852936"/>
            <a:ext cx="4536504" cy="3364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altLang="cs-CZ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Přístroje: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ELISA – reader je spektrofotometr upravený na odečítání absorbance v reakčních jamkách. Filtry jsou nastavené s volitelnou vlnovou délkou optimální pro určitý ELISA systém (obvykle mezi 405 až 570 nm) v závislosti na typu použitého konjugátu a substrátovo - chromogenním roztoku.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BE8B1ED-96B5-274F-A0D7-9046DE7F6B7A}"/>
              </a:ext>
            </a:extLst>
          </p:cNvPr>
          <p:cNvSpPr txBox="1"/>
          <p:nvPr/>
        </p:nvSpPr>
        <p:spPr>
          <a:xfrm>
            <a:off x="2514042" y="270772"/>
            <a:ext cx="3897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ELISA: pojmy, detekce, výsledek</a:t>
            </a:r>
          </a:p>
        </p:txBody>
      </p:sp>
    </p:spTree>
    <p:extLst>
      <p:ext uri="{BB962C8B-B14F-4D97-AF65-F5344CB8AC3E}">
        <p14:creationId xmlns:p14="http://schemas.microsoft.com/office/powerpoint/2010/main" val="354022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28801D6-09B8-D744-B08E-9B86CAB6AFB3}"/>
              </a:ext>
            </a:extLst>
          </p:cNvPr>
          <p:cNvSpPr/>
          <p:nvPr/>
        </p:nvSpPr>
        <p:spPr>
          <a:xfrm>
            <a:off x="485546" y="476672"/>
            <a:ext cx="81729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b="1" err="1">
                <a:latin typeface="Arial" panose="020B0604020202020204" pitchFamily="34" charset="0"/>
                <a:cs typeface="Arial" panose="020B0604020202020204" pitchFamily="34" charset="0"/>
              </a:rPr>
              <a:t>Rozetování</a:t>
            </a:r>
            <a:r>
              <a:rPr lang="cs-CZ" altLang="cs-CZ" sz="2000" b="1">
                <a:latin typeface="Arial" panose="020B0604020202020204" pitchFamily="34" charset="0"/>
                <a:cs typeface="Arial" panose="020B0604020202020204" pitchFamily="34" charset="0"/>
              </a:rPr>
              <a:t> erytrocytů způsobené </a:t>
            </a:r>
            <a:r>
              <a:rPr lang="cs-CZ" altLang="cs-CZ" sz="2000" b="1" i="1" err="1">
                <a:latin typeface="Arial" panose="020B0604020202020204" pitchFamily="34" charset="0"/>
                <a:cs typeface="Arial" panose="020B0604020202020204" pitchFamily="34" charset="0"/>
              </a:rPr>
              <a:t>Borrelia</a:t>
            </a:r>
            <a:r>
              <a:rPr lang="cs-CZ" altLang="cs-CZ" sz="2000" b="1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i="1" err="1">
                <a:latin typeface="Arial" panose="020B0604020202020204" pitchFamily="34" charset="0"/>
                <a:cs typeface="Arial" panose="020B0604020202020204" pitchFamily="34" charset="0"/>
              </a:rPr>
              <a:t>burgdorferi</a:t>
            </a:r>
            <a:r>
              <a:rPr lang="cs-CZ" altLang="cs-CZ" sz="2000" b="1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err="1">
                <a:latin typeface="Arial" panose="020B0604020202020204" pitchFamily="34" charset="0"/>
                <a:cs typeface="Arial" panose="020B0604020202020204" pitchFamily="34" charset="0"/>
              </a:rPr>
              <a:t>sensu</a:t>
            </a:r>
            <a:r>
              <a:rPr lang="cs-CZ" altLang="cs-CZ" sz="2000" b="1">
                <a:latin typeface="Arial" panose="020B0604020202020204" pitchFamily="34" charset="0"/>
                <a:cs typeface="Arial" panose="020B0604020202020204" pitchFamily="34" charset="0"/>
              </a:rPr>
              <a:t> lato</a:t>
            </a: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0D57821-4FDC-2844-84FF-B6FE85710405}"/>
              </a:ext>
            </a:extLst>
          </p:cNvPr>
          <p:cNvSpPr/>
          <p:nvPr/>
        </p:nvSpPr>
        <p:spPr>
          <a:xfrm>
            <a:off x="179512" y="1231007"/>
            <a:ext cx="87129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000" err="1">
                <a:latin typeface="Arial" panose="020B0604020202020204" pitchFamily="34" charset="0"/>
                <a:cs typeface="Arial" panose="020B0604020202020204" pitchFamily="34" charset="0"/>
              </a:rPr>
              <a:t>Rozetování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 červených krvinek je známý jev, kdy se erytrocyty formují do shluků, které jsou pozorovatelné pomocí mikroskopu. V sedmdesátých letech 20. století byly rozetové metody velmi významné pro rozlišení, případně separaci základních subpopulací lymfocytů a pro diagnostiku leukémií.  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altLang="cs-CZ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Dále je fenomén </a:t>
            </a:r>
            <a:r>
              <a:rPr lang="cs-CZ" altLang="cs-CZ" sz="2000" err="1">
                <a:latin typeface="Arial" panose="020B0604020202020204" pitchFamily="34" charset="0"/>
                <a:cs typeface="Arial" panose="020B0604020202020204" pitchFamily="34" charset="0"/>
              </a:rPr>
              <a:t>rozetování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 erytrocytů popsaný při malárii, jejímž původcem je  prvok </a:t>
            </a:r>
            <a:r>
              <a:rPr lang="cs-CZ" altLang="cs-CZ" sz="2000" i="1" err="1">
                <a:latin typeface="Arial" panose="020B0604020202020204" pitchFamily="34" charset="0"/>
                <a:cs typeface="Arial" panose="020B0604020202020204" pitchFamily="34" charset="0"/>
              </a:rPr>
              <a:t>Plasmodium</a:t>
            </a:r>
            <a:r>
              <a:rPr lang="cs-CZ" altLang="cs-CZ" sz="20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i="1" err="1">
                <a:latin typeface="Arial" panose="020B0604020202020204" pitchFamily="34" charset="0"/>
                <a:cs typeface="Arial" panose="020B0604020202020204" pitchFamily="34" charset="0"/>
              </a:rPr>
              <a:t>falciparum</a:t>
            </a:r>
            <a:r>
              <a:rPr lang="cs-CZ" altLang="cs-CZ" sz="2000" i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Zde se  erytrocyty napadené původcem obalují zdravými erytrocyty a vzniklé rozety ucpávají kapiláry a způsobují </a:t>
            </a:r>
            <a:r>
              <a:rPr lang="cs-CZ" altLang="cs-CZ" sz="2000" err="1">
                <a:latin typeface="Arial" panose="020B0604020202020204" pitchFamily="34" charset="0"/>
                <a:cs typeface="Arial" panose="020B0604020202020204" pitchFamily="34" charset="0"/>
              </a:rPr>
              <a:t>mikroembolizace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altLang="cs-CZ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Na konci 90. let minulého století bylo zjištěno, že rozety s erytrocyty tvoří i některé druhy </a:t>
            </a:r>
            <a:r>
              <a:rPr lang="cs-CZ" altLang="cs-CZ" sz="2000" err="1">
                <a:latin typeface="Arial" panose="020B0604020202020204" pitchFamily="34" charset="0"/>
                <a:cs typeface="Arial" panose="020B0604020202020204" pitchFamily="34" charset="0"/>
              </a:rPr>
              <a:t>borelií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 vyvolávajících návratnou horečku, např. </a:t>
            </a:r>
            <a:r>
              <a:rPr lang="cs-CZ" altLang="cs-CZ" sz="2000" i="1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cs-CZ" altLang="cs-CZ" sz="2000" i="1" err="1">
                <a:latin typeface="Arial" panose="020B0604020202020204" pitchFamily="34" charset="0"/>
                <a:cs typeface="Arial" panose="020B0604020202020204" pitchFamily="34" charset="0"/>
              </a:rPr>
              <a:t>crociduraeu</a:t>
            </a:r>
            <a:r>
              <a:rPr lang="cs-CZ" altLang="cs-CZ" sz="2000" i="1">
                <a:latin typeface="Arial" panose="020B0604020202020204" pitchFamily="34" charset="0"/>
                <a:cs typeface="Arial" panose="020B0604020202020204" pitchFamily="34" charset="0"/>
              </a:rPr>
              <a:t>  B. </a:t>
            </a:r>
            <a:r>
              <a:rPr lang="cs-CZ" altLang="cs-CZ" sz="2000" i="1" err="1">
                <a:latin typeface="Arial" panose="020B0604020202020204" pitchFamily="34" charset="0"/>
                <a:cs typeface="Arial" panose="020B0604020202020204" pitchFamily="34" charset="0"/>
              </a:rPr>
              <a:t>hispanica</a:t>
            </a:r>
            <a:r>
              <a:rPr lang="cs-CZ" altLang="cs-CZ" sz="2000" i="1">
                <a:latin typeface="Arial" panose="020B0604020202020204" pitchFamily="34" charset="0"/>
                <a:cs typeface="Arial" panose="020B0604020202020204" pitchFamily="34" charset="0"/>
              </a:rPr>
              <a:t>, B. </a:t>
            </a:r>
            <a:r>
              <a:rPr lang="cs-CZ" altLang="cs-CZ" sz="2000" i="1" err="1">
                <a:latin typeface="Arial" panose="020B0604020202020204" pitchFamily="34" charset="0"/>
                <a:cs typeface="Arial" panose="020B0604020202020204" pitchFamily="34" charset="0"/>
              </a:rPr>
              <a:t>duttonii</a:t>
            </a:r>
            <a:r>
              <a:rPr lang="cs-CZ" altLang="cs-CZ" sz="2000" i="1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altLang="cs-CZ" sz="2000" i="1" err="1">
                <a:latin typeface="Arial" panose="020B0604020202020204" pitchFamily="34" charset="0"/>
                <a:cs typeface="Arial" panose="020B0604020202020204" pitchFamily="34" charset="0"/>
              </a:rPr>
              <a:t>B.coriaceae</a:t>
            </a:r>
            <a:endParaRPr lang="cs-CZ" alt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494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12FBDC8-E930-8841-88CD-984B90C6A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52" y="302000"/>
            <a:ext cx="2519280" cy="181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5">
            <a:extLst>
              <a:ext uri="{FF2B5EF4-FFF2-40B4-BE49-F238E27FC236}">
                <a16:creationId xmlns:a16="http://schemas.microsoft.com/office/drawing/2014/main" id="{BB67B693-25F0-C342-B2D7-FBCFAFC4F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3" y="3237710"/>
            <a:ext cx="2795613" cy="19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6">
            <a:extLst>
              <a:ext uri="{FF2B5EF4-FFF2-40B4-BE49-F238E27FC236}">
                <a16:creationId xmlns:a16="http://schemas.microsoft.com/office/drawing/2014/main" id="{194927AA-7D18-214A-B1B4-7EB21B746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37710"/>
            <a:ext cx="2795613" cy="19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1">
            <a:extLst>
              <a:ext uri="{FF2B5EF4-FFF2-40B4-BE49-F238E27FC236}">
                <a16:creationId xmlns:a16="http://schemas.microsoft.com/office/drawing/2014/main" id="{C0A217E9-7833-6942-A4BF-94F7D1B88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934" y="327128"/>
            <a:ext cx="2496132" cy="178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3">
            <a:extLst>
              <a:ext uri="{FF2B5EF4-FFF2-40B4-BE49-F238E27FC236}">
                <a16:creationId xmlns:a16="http://schemas.microsoft.com/office/drawing/2014/main" id="{BBBF6B5A-9702-2842-935D-B53CECDC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8336"/>
            <a:ext cx="2633964" cy="178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EF7A391-9287-944E-84E4-F15120746821}"/>
              </a:ext>
            </a:extLst>
          </p:cNvPr>
          <p:cNvSpPr txBox="1"/>
          <p:nvPr/>
        </p:nvSpPr>
        <p:spPr>
          <a:xfrm>
            <a:off x="96799" y="2194624"/>
            <a:ext cx="3493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Příklad rozety z erytrocytů nahloučených kolem centrální buňky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63BFEA0-3AC7-6D43-8991-8A3A409B7AA9}"/>
              </a:ext>
            </a:extLst>
          </p:cNvPr>
          <p:cNvSpPr txBox="1"/>
          <p:nvPr/>
        </p:nvSpPr>
        <p:spPr>
          <a:xfrm>
            <a:off x="4481552" y="2314895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Kultury </a:t>
            </a:r>
            <a:r>
              <a:rPr lang="cs-CZ" altLang="cs-CZ" i="1" err="1">
                <a:latin typeface="Arial" panose="020B0604020202020204" pitchFamily="34" charset="0"/>
                <a:cs typeface="Arial" panose="020B0604020202020204" pitchFamily="34" charset="0"/>
              </a:rPr>
              <a:t>Borrelia</a:t>
            </a:r>
            <a:r>
              <a:rPr lang="cs-CZ" altLang="cs-CZ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i="1" err="1">
                <a:latin typeface="Arial" panose="020B0604020202020204" pitchFamily="34" charset="0"/>
                <a:cs typeface="Arial" panose="020B0604020202020204" pitchFamily="34" charset="0"/>
              </a:rPr>
              <a:t>burgdorferi</a:t>
            </a:r>
            <a:r>
              <a:rPr lang="cs-CZ" altLang="cs-CZ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s. l. 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9E3F143-1F71-DB42-8F5C-5F332CBD58E8}"/>
              </a:ext>
            </a:extLst>
          </p:cNvPr>
          <p:cNvSpPr txBox="1"/>
          <p:nvPr/>
        </p:nvSpPr>
        <p:spPr>
          <a:xfrm>
            <a:off x="899592" y="5433164"/>
            <a:ext cx="7865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/>
              <a:t>Rozety vzniklé při smíchání kultury </a:t>
            </a:r>
            <a:r>
              <a:rPr lang="cs-CZ" err="1"/>
              <a:t>borrelií</a:t>
            </a:r>
            <a:r>
              <a:rPr lang="cs-CZ"/>
              <a:t> s lidskými erytrocyty. </a:t>
            </a:r>
          </a:p>
          <a:p>
            <a:pPr algn="ctr"/>
            <a:r>
              <a:rPr lang="cs-CZ"/>
              <a:t>?? Fenomén </a:t>
            </a:r>
            <a:r>
              <a:rPr lang="cs-CZ" err="1"/>
              <a:t>rozetování</a:t>
            </a:r>
            <a:r>
              <a:rPr lang="cs-CZ"/>
              <a:t> může být spojen se závažnějším průběhem onemocnění ??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8E48FE1-F2EE-E44A-8F53-738D62809423}"/>
              </a:ext>
            </a:extLst>
          </p:cNvPr>
          <p:cNvSpPr txBox="1"/>
          <p:nvPr/>
        </p:nvSpPr>
        <p:spPr>
          <a:xfrm>
            <a:off x="7022592" y="6374998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Foto: T. </a:t>
            </a:r>
            <a:r>
              <a:rPr lang="cs-CZ" err="1"/>
              <a:t>Lefnerová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698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0">
            <a:extLst>
              <a:ext uri="{FF2B5EF4-FFF2-40B4-BE49-F238E27FC236}">
                <a16:creationId xmlns:a16="http://schemas.microsoft.com/office/drawing/2014/main" id="{59A2DBA3-72AA-E64C-8465-71BD8968E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32" y="1668603"/>
            <a:ext cx="7212736" cy="320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73B0ABE-B012-A840-8682-66F0F0F7F9EC}"/>
              </a:ext>
            </a:extLst>
          </p:cNvPr>
          <p:cNvSpPr txBox="1"/>
          <p:nvPr/>
        </p:nvSpPr>
        <p:spPr>
          <a:xfrm>
            <a:off x="322165" y="548680"/>
            <a:ext cx="84996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>
                <a:latin typeface="Arial" panose="020B0604020202020204" pitchFamily="34" charset="0"/>
                <a:cs typeface="Arial" panose="020B0604020202020204" pitchFamily="34" charset="0"/>
              </a:rPr>
              <a:t>Otázka závislosti tvorby roset (</a:t>
            </a:r>
            <a:r>
              <a:rPr lang="cs-CZ" sz="2000" err="1">
                <a:latin typeface="Arial" panose="020B0604020202020204" pitchFamily="34" charset="0"/>
                <a:cs typeface="Arial" panose="020B0604020202020204" pitchFamily="34" charset="0"/>
              </a:rPr>
              <a:t>borrelie</a:t>
            </a:r>
            <a:r>
              <a:rPr lang="cs-CZ" sz="2000">
                <a:latin typeface="Arial" panose="020B0604020202020204" pitchFamily="34" charset="0"/>
                <a:cs typeface="Arial" panose="020B0604020202020204" pitchFamily="34" charset="0"/>
              </a:rPr>
              <a:t> plus erytrocyty) na krevní skupině ABO systému  </a:t>
            </a:r>
          </a:p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0941023-A2FD-304C-9D06-26B5A158C39B}"/>
              </a:ext>
            </a:extLst>
          </p:cNvPr>
          <p:cNvSpPr/>
          <p:nvPr/>
        </p:nvSpPr>
        <p:spPr>
          <a:xfrm>
            <a:off x="1115616" y="5189397"/>
            <a:ext cx="749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/>
              <a:t>Počet rozet v objemu 0,1</a:t>
            </a:r>
            <a:r>
              <a:rPr lang="cs-CZ" altLang="cs-CZ"/>
              <a:t> </a:t>
            </a:r>
            <a:r>
              <a:rPr lang="cs-CZ" altLang="cs-CZ" b="1" err="1"/>
              <a:t>μl</a:t>
            </a:r>
            <a:r>
              <a:rPr lang="cs-CZ" altLang="cs-CZ" b="1"/>
              <a:t>  reakční směsi  u jednotlivých vzorků podle krevních skupin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117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044A7C87-5894-C242-A528-DFCDAA36B68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844675"/>
            <a:ext cx="80010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180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V prezentaci byly použity obrázky převzaté z: 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Bartůňková, Paulík a kol.: Vyšetřovací metody v imunologii, Grada Publishing, 2005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Hořejší, Bartůňková: Základy imunologie, Triton, 2002</a:t>
            </a:r>
          </a:p>
        </p:txBody>
      </p:sp>
      <p:sp>
        <p:nvSpPr>
          <p:cNvPr id="13315" name="TextovéPole 1">
            <a:extLst>
              <a:ext uri="{FF2B5EF4-FFF2-40B4-BE49-F238E27FC236}">
                <a16:creationId xmlns:a16="http://schemas.microsoft.com/office/drawing/2014/main" id="{A0ADF041-3AB3-B64F-AE7C-BE8325002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1104900"/>
            <a:ext cx="576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hlinkClick r:id="rId2"/>
              </a:rPr>
              <a:t>https://is.muni.cz/auth/osoba/35892#skolitel</a:t>
            </a:r>
            <a:r>
              <a:rPr lang="cs-CZ" altLang="cs-CZ" sz="1800"/>
              <a:t> </a:t>
            </a:r>
          </a:p>
        </p:txBody>
      </p:sp>
      <p:sp>
        <p:nvSpPr>
          <p:cNvPr id="13316" name="TextovéPole 2">
            <a:extLst>
              <a:ext uri="{FF2B5EF4-FFF2-40B4-BE49-F238E27FC236}">
                <a16:creationId xmlns:a16="http://schemas.microsoft.com/office/drawing/2014/main" id="{9BA09B5F-48A9-F047-84E1-168A55B2A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549275"/>
            <a:ext cx="3716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/>
              <a:t>Realizované závěrečné práce: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514C4A2-E263-154A-820C-4CA87B0F28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826383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Které parametry imunitního systému měříme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681F6B6-1533-B74B-AD87-FBE348659C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Počty a typy krevních buněk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Fagocytóza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Aktivita komplementového systému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Aktivita lysozymu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Hladiny sérových bílkovin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Hladiny celkových a specifických protilátek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Produkci kyslíkových radikálů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Antioxidační mechanismy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5AB37281-78FB-A247-AB3D-32F663793B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S jakým materiálem pracujeme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28B8576B-1A4B-F549-89C3-1262DEF1FF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9875" y="2060848"/>
            <a:ext cx="8604250" cy="42672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Buňky ex </a:t>
            </a:r>
            <a:r>
              <a:rPr lang="cs-CZ" alt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vivo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: plná krev kapilární, žilní</a:t>
            </a:r>
          </a:p>
          <a:p>
            <a:pPr marL="0" indent="0" eaLnBrk="1" hangingPunct="1">
              <a:buNone/>
              <a:defRPr/>
            </a:pP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Tělní tekutiny: plasma, sérum, hemolymfa </a:t>
            </a:r>
          </a:p>
          <a:p>
            <a:pPr marL="0" indent="0" eaLnBrk="1" hangingPunct="1">
              <a:buNone/>
              <a:defRPr/>
            </a:pP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Vzorky lidské: odběry u sportovců, studentů</a:t>
            </a:r>
          </a:p>
          <a:p>
            <a:pPr marL="0" indent="0" eaLnBrk="1" hangingPunct="1">
              <a:buNone/>
              <a:defRPr/>
            </a:pP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Vzorky zvířecí: zamražená plasma, sérum, spolupráce s VFU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65F43DE-1067-0D4E-BDD2-76BEBDCBD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8"/>
          <a:stretch/>
        </p:blipFill>
        <p:spPr>
          <a:xfrm>
            <a:off x="1132297" y="1700808"/>
            <a:ext cx="6879406" cy="473452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97BC3FD-29F5-0849-A8F9-A2253CDAD073}"/>
              </a:ext>
            </a:extLst>
          </p:cNvPr>
          <p:cNvSpPr txBox="1"/>
          <p:nvPr/>
        </p:nvSpPr>
        <p:spPr>
          <a:xfrm>
            <a:off x="661314" y="548680"/>
            <a:ext cx="833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>
                <a:latin typeface="Arial" panose="020B0604020202020204" pitchFamily="34" charset="0"/>
                <a:cs typeface="Arial" panose="020B0604020202020204" pitchFamily="34" charset="0"/>
              </a:rPr>
              <a:t>Odběr kapilární krve z prstu a separace plasmy </a:t>
            </a:r>
          </a:p>
        </p:txBody>
      </p:sp>
    </p:spTree>
    <p:extLst>
      <p:ext uri="{BB962C8B-B14F-4D97-AF65-F5344CB8AC3E}">
        <p14:creationId xmlns:p14="http://schemas.microsoft.com/office/powerpoint/2010/main" val="62678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09F6651-29EA-514F-B089-7A6824921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83184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Počty a typy krevních buněk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B2155CA-2E30-5141-8AA5-812085C620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268761"/>
            <a:ext cx="7886700" cy="403244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1800"/>
              <a:t>                                                   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počítání krevních elementů v B</a:t>
            </a:r>
            <a:r>
              <a:rPr lang="en-US" altLang="cs-CZ" sz="1800" err="1"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cs-CZ" altLang="cs-CZ" sz="1800" err="1">
                <a:latin typeface="Arial" panose="020B0604020202020204" pitchFamily="34" charset="0"/>
                <a:cs typeface="Arial" panose="020B0604020202020204" pitchFamily="34" charset="0"/>
              </a:rPr>
              <a:t>rkerově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komůrce</a:t>
            </a:r>
          </a:p>
          <a:p>
            <a:pPr eaLnBrk="1" hangingPunct="1">
              <a:buFont typeface="Wingdings" pitchFamily="2" charset="2"/>
              <a:buNone/>
            </a:pPr>
            <a:endParaRPr lang="en-US" altLang="cs-CZ" sz="1800"/>
          </a:p>
        </p:txBody>
      </p:sp>
      <p:pic>
        <p:nvPicPr>
          <p:cNvPr id="7172" name="Picture 4" descr="Untitled-2">
            <a:extLst>
              <a:ext uri="{FF2B5EF4-FFF2-40B4-BE49-F238E27FC236}">
                <a16:creationId xmlns:a16="http://schemas.microsoft.com/office/drawing/2014/main" id="{A7FE7F70-BF3F-7E48-9F90-381BF2ED7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55" y="1824080"/>
            <a:ext cx="3835574" cy="285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0DEE55F5-E8E9-734F-A9B0-751E44827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99260"/>
            <a:ext cx="259238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8">
            <a:extLst>
              <a:ext uri="{FF2B5EF4-FFF2-40B4-BE49-F238E27FC236}">
                <a16:creationId xmlns:a16="http://schemas.microsoft.com/office/drawing/2014/main" id="{43400AB2-03F2-FF4E-B379-7A51B0047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87" y="1595629"/>
            <a:ext cx="19287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krevní diferenciál</a:t>
            </a:r>
          </a:p>
        </p:txBody>
      </p:sp>
      <p:pic>
        <p:nvPicPr>
          <p:cNvPr id="1028" name="Picture 4" descr="TEORETICKÝ ÚVOD">
            <a:extLst>
              <a:ext uri="{FF2B5EF4-FFF2-40B4-BE49-F238E27FC236}">
                <a16:creationId xmlns:a16="http://schemas.microsoft.com/office/drawing/2014/main" id="{9CC64934-4879-BD43-8957-B9B3BF269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16" y="4454266"/>
            <a:ext cx="35179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EE453C4-8756-DB4E-A6E0-6B5FED79BE7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6376" y="260350"/>
            <a:ext cx="8604250" cy="6032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Zjednodušené schéma imunitní reakce</a:t>
            </a:r>
          </a:p>
        </p:txBody>
      </p:sp>
      <p:pic>
        <p:nvPicPr>
          <p:cNvPr id="6147" name="Picture 4" descr="1">
            <a:extLst>
              <a:ext uri="{FF2B5EF4-FFF2-40B4-BE49-F238E27FC236}">
                <a16:creationId xmlns:a16="http://schemas.microsoft.com/office/drawing/2014/main" id="{CD83F297-A872-4340-AEF4-C27126428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7" t="13461" r="10870" b="28587"/>
          <a:stretch>
            <a:fillRect/>
          </a:stretch>
        </p:blipFill>
        <p:spPr bwMode="auto">
          <a:xfrm>
            <a:off x="468313" y="1052513"/>
            <a:ext cx="828040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A2E2E001-BC45-F24F-8E86-74719683D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404813"/>
            <a:ext cx="7886700" cy="758825"/>
          </a:xfrm>
        </p:spPr>
        <p:txBody>
          <a:bodyPr>
            <a:normAutofit/>
          </a:bodyPr>
          <a:lstStyle/>
          <a:p>
            <a:pPr algn="ctr"/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Důležité pojmy v IS:  antigen a protilátka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D93339-60CA-6E46-97F9-515DCE5E0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2060575"/>
            <a:ext cx="5434013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>
                <a:latin typeface="Arial" panose="020B0604020202020204" pitchFamily="34" charset="0"/>
                <a:cs typeface="Arial" panose="020B0604020202020204" pitchFamily="34" charset="0"/>
              </a:rPr>
              <a:t>Antigen</a:t>
            </a:r>
            <a:r>
              <a:rPr lang="cs-CZ" sz="1800">
                <a:latin typeface="Arial" panose="020B0604020202020204" pitchFamily="34" charset="0"/>
                <a:cs typeface="Arial" panose="020B0604020202020204" pitchFamily="34" charset="0"/>
              </a:rPr>
              <a:t> – cizorodá látka, na kterou imunitní systém reaguje tvorbou protilátek. Antigeny jsou části patogenních mikroorganismů -bakterie, viry, houby, plísně, paraziti</a:t>
            </a:r>
          </a:p>
          <a:p>
            <a:pPr>
              <a:defRPr/>
            </a:pPr>
            <a:endParaRPr lang="cs-CZ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sz="1800" b="1">
                <a:latin typeface="Arial" panose="020B0604020202020204" pitchFamily="34" charset="0"/>
                <a:cs typeface="Arial" panose="020B0604020202020204" pitchFamily="34" charset="0"/>
              </a:rPr>
              <a:t>Protilátka</a:t>
            </a:r>
            <a:r>
              <a:rPr lang="cs-CZ" sz="1800">
                <a:latin typeface="Arial" panose="020B0604020202020204" pitchFamily="34" charset="0"/>
                <a:cs typeface="Arial" panose="020B0604020202020204" pitchFamily="34" charset="0"/>
              </a:rPr>
              <a:t> – bílkovina tvořená B lymfocyty, která specificky váže antigen a zneškodní ho. </a:t>
            </a:r>
          </a:p>
          <a:p>
            <a:pPr>
              <a:defRPr/>
            </a:pPr>
            <a:endParaRPr lang="cs-CZ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1800">
                <a:latin typeface="Arial" panose="020B0604020202020204" pitchFamily="34" charset="0"/>
                <a:cs typeface="Arial" panose="020B0604020202020204" pitchFamily="34" charset="0"/>
              </a:rPr>
              <a:t>Třídy protilátek (imunoglobulinů):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1800" err="1"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  <a:r>
              <a:rPr lang="cs-CZ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b="1" err="1"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cs-CZ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err="1">
                <a:latin typeface="Arial" panose="020B0604020202020204" pitchFamily="34" charset="0"/>
                <a:cs typeface="Arial" panose="020B0604020202020204" pitchFamily="34" charset="0"/>
              </a:rPr>
              <a:t>IgA</a:t>
            </a:r>
            <a:r>
              <a:rPr lang="cs-CZ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err="1">
                <a:latin typeface="Arial" panose="020B0604020202020204" pitchFamily="34" charset="0"/>
                <a:cs typeface="Arial" panose="020B0604020202020204" pitchFamily="34" charset="0"/>
              </a:rPr>
              <a:t>IgD</a:t>
            </a:r>
            <a:r>
              <a:rPr lang="cs-CZ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b="1" err="1">
                <a:latin typeface="Arial" panose="020B0604020202020204" pitchFamily="34" charset="0"/>
                <a:cs typeface="Arial" panose="020B0604020202020204" pitchFamily="34" charset="0"/>
              </a:rPr>
              <a:t>IgE</a:t>
            </a:r>
            <a:r>
              <a:rPr lang="cs-CZ" sz="1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1800" b="1">
                <a:latin typeface="Arial" panose="020B0604020202020204" pitchFamily="34" charset="0"/>
                <a:cs typeface="Arial" panose="020B0604020202020204" pitchFamily="34" charset="0"/>
              </a:rPr>
              <a:t>Koncentrace </a:t>
            </a:r>
            <a:r>
              <a:rPr lang="cs-CZ" sz="1800" b="1" err="1"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cs-CZ" sz="1800" b="1">
                <a:latin typeface="Arial" panose="020B0604020202020204" pitchFamily="34" charset="0"/>
                <a:cs typeface="Arial" panose="020B0604020202020204" pitchFamily="34" charset="0"/>
              </a:rPr>
              <a:t> v plasmě: 8 -18 g/l</a:t>
            </a:r>
          </a:p>
          <a:p>
            <a:pPr>
              <a:defRPr/>
            </a:pPr>
            <a:endParaRPr lang="cs-CZ"/>
          </a:p>
        </p:txBody>
      </p:sp>
      <p:pic>
        <p:nvPicPr>
          <p:cNvPr id="8196" name="Obrázek 3">
            <a:extLst>
              <a:ext uri="{FF2B5EF4-FFF2-40B4-BE49-F238E27FC236}">
                <a16:creationId xmlns:a16="http://schemas.microsoft.com/office/drawing/2014/main" id="{9B813DC6-DFE3-D54C-B1B1-CBBAC7389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1341438"/>
            <a:ext cx="3186112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http://www.wikiskripta.eu/images/thumb/3/31/Mono-und-Polymere.svg/300px-Mono-und-Polymere.svg.png">
            <a:extLst>
              <a:ext uri="{FF2B5EF4-FFF2-40B4-BE49-F238E27FC236}">
                <a16:creationId xmlns:a16="http://schemas.microsoft.com/office/drawing/2014/main" id="{A502220B-F14A-F549-A600-8CEB6DA4A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42" y="4527743"/>
            <a:ext cx="13858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D1B33D8A-2F2F-D840-B6D2-BCB295FD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Stanovování množství protilátek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0ADE8F-6A7B-B346-82BB-50DCB6500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25625"/>
            <a:ext cx="8712968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2200" b="1">
                <a:latin typeface="Arial" panose="020B0604020202020204" pitchFamily="34" charset="0"/>
                <a:cs typeface="Arial" panose="020B0604020202020204" pitchFamily="34" charset="0"/>
              </a:rPr>
              <a:t>Základní princip: reakce antigenu a protilátky</a:t>
            </a:r>
          </a:p>
          <a:p>
            <a:pPr marL="0" indent="0">
              <a:buNone/>
              <a:defRPr/>
            </a:pPr>
            <a:endParaRPr lang="cs-CZ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sz="2200">
                <a:latin typeface="Arial" panose="020B0604020202020204" pitchFamily="34" charset="0"/>
                <a:cs typeface="Arial" panose="020B0604020202020204" pitchFamily="34" charset="0"/>
              </a:rPr>
              <a:t>Různé způsoby uspořádání, možnost navázat jednu ze složek na nosiče. </a:t>
            </a:r>
          </a:p>
          <a:p>
            <a:pPr marL="0" indent="0">
              <a:buNone/>
              <a:defRPr/>
            </a:pPr>
            <a:endParaRPr lang="cs-CZ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sz="2200">
                <a:latin typeface="Arial" panose="020B0604020202020204" pitchFamily="34" charset="0"/>
                <a:cs typeface="Arial" panose="020B0604020202020204" pitchFamily="34" charset="0"/>
              </a:rPr>
              <a:t>Stanovení: </a:t>
            </a:r>
          </a:p>
          <a:p>
            <a:pPr marL="0" indent="0">
              <a:buNone/>
              <a:defRPr/>
            </a:pPr>
            <a:r>
              <a:rPr lang="cs-CZ" sz="2200">
                <a:latin typeface="Arial" panose="020B0604020202020204" pitchFamily="34" charset="0"/>
                <a:cs typeface="Arial" panose="020B0604020202020204" pitchFamily="34" charset="0"/>
              </a:rPr>
              <a:t>kvalitativní (izotyp, specifita) </a:t>
            </a:r>
            <a:r>
              <a:rPr lang="cs-CZ" sz="220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200">
                <a:latin typeface="Arial" panose="020B0604020202020204" pitchFamily="34" charset="0"/>
                <a:cs typeface="Arial" panose="020B0604020202020204" pitchFamily="34" charset="0"/>
              </a:rPr>
              <a:t> kvantitativní (množství, koncentrace)</a:t>
            </a:r>
          </a:p>
          <a:p>
            <a:pPr marL="0" indent="0">
              <a:buNone/>
              <a:defRPr/>
            </a:pPr>
            <a:endParaRPr lang="cs-CZ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sz="2200">
                <a:latin typeface="Arial" panose="020B0604020202020204" pitchFamily="34" charset="0"/>
                <a:cs typeface="Arial" panose="020B0604020202020204" pitchFamily="34" charset="0"/>
              </a:rPr>
              <a:t>Precipitace:  vznik zákalu po reakci </a:t>
            </a:r>
            <a:r>
              <a:rPr lang="cs-CZ" sz="2200" err="1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cs-CZ" sz="2200">
                <a:latin typeface="Arial" panose="020B0604020202020204" pitchFamily="34" charset="0"/>
                <a:cs typeface="Arial" panose="020B0604020202020204" pitchFamily="34" charset="0"/>
              </a:rPr>
              <a:t> – Ab v tekutém prostředí </a:t>
            </a:r>
          </a:p>
          <a:p>
            <a:pPr marL="0" indent="0">
              <a:buNone/>
              <a:defRPr/>
            </a:pPr>
            <a:r>
              <a:rPr lang="cs-CZ" sz="2200">
                <a:latin typeface="Arial" panose="020B0604020202020204" pitchFamily="34" charset="0"/>
                <a:cs typeface="Arial" panose="020B0604020202020204" pitchFamily="34" charset="0"/>
              </a:rPr>
              <a:t>Popsána v r. 1929 Heidelberg a </a:t>
            </a:r>
            <a:r>
              <a:rPr lang="cs-CZ" sz="2200" err="1">
                <a:latin typeface="Arial" panose="020B0604020202020204" pitchFamily="34" charset="0"/>
                <a:cs typeface="Arial" panose="020B0604020202020204" pitchFamily="34" charset="0"/>
              </a:rPr>
              <a:t>Kendall</a:t>
            </a:r>
            <a:endParaRPr lang="cs-CZ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cs-CZ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5E159A0D-4BA7-3D44-B285-2623C657F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60350"/>
            <a:ext cx="8001000" cy="595313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Stanovení protilátek: nefelometrie, turbidimetrie</a:t>
            </a:r>
          </a:p>
        </p:txBody>
      </p:sp>
      <p:pic>
        <p:nvPicPr>
          <p:cNvPr id="10243" name="Picture 5" descr="F4k46-o494">
            <a:extLst>
              <a:ext uri="{FF2B5EF4-FFF2-40B4-BE49-F238E27FC236}">
                <a16:creationId xmlns:a16="http://schemas.microsoft.com/office/drawing/2014/main" id="{643092BB-174F-DE42-BD2A-07AE6DE211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53220"/>
            <a:ext cx="3888432" cy="1930400"/>
          </a:xfrm>
        </p:spPr>
      </p:pic>
      <p:sp>
        <p:nvSpPr>
          <p:cNvPr id="10244" name="Obdélník 4">
            <a:extLst>
              <a:ext uri="{FF2B5EF4-FFF2-40B4-BE49-F238E27FC236}">
                <a16:creationId xmlns:a16="http://schemas.microsoft.com/office/drawing/2014/main" id="{03FCDCAE-BD7D-CC4D-B2FD-070966F4B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88405"/>
            <a:ext cx="88569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Při reakci </a:t>
            </a:r>
            <a:r>
              <a:rPr lang="cs-CZ" altLang="cs-CZ" sz="2000" err="1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 a Ab vzniká </a:t>
            </a:r>
            <a:r>
              <a:rPr lang="cs-CZ" altLang="cs-CZ" sz="2000" b="1">
                <a:latin typeface="Arial" panose="020B0604020202020204" pitchFamily="34" charset="0"/>
                <a:cs typeface="Arial" panose="020B0604020202020204" pitchFamily="34" charset="0"/>
              </a:rPr>
              <a:t>zákal-precipitát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, jehož intenzita je při konstantním množství Ab úměrná koncentraci vyšetřovaného </a:t>
            </a:r>
            <a:r>
              <a:rPr lang="cs-CZ" altLang="cs-CZ" sz="2000" err="1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1" hangingPunct="1"/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Vhodná pro: kvantitativní stanovaní protilátek ale i jiných sérových proteinů</a:t>
            </a:r>
          </a:p>
          <a:p>
            <a:pPr algn="just" eaLnBrk="1" hangingPunct="1"/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Podmínkou je, aby byla komerčně dostupná protilátka proti stanovované složce.</a:t>
            </a:r>
          </a:p>
          <a:p>
            <a:pPr algn="just" eaLnBrk="1" hangingPunct="1"/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Detekční limity: nefelometrie nad 10 mg/l, turbidimetrie 20 – 30 mg/l.  </a:t>
            </a:r>
          </a:p>
        </p:txBody>
      </p:sp>
      <p:pic>
        <p:nvPicPr>
          <p:cNvPr id="10245" name="Picture 3">
            <a:extLst>
              <a:ext uri="{FF2B5EF4-FFF2-40B4-BE49-F238E27FC236}">
                <a16:creationId xmlns:a16="http://schemas.microsoft.com/office/drawing/2014/main" id="{847A086E-550F-7541-B556-6199DA8DF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56020"/>
            <a:ext cx="46259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819</Words>
  <Application>Microsoft Macintosh PowerPoint</Application>
  <PresentationFormat>Předvádění na obrazovce (4:3)</PresentationFormat>
  <Paragraphs>87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Wingdings</vt:lpstr>
      <vt:lpstr>Motiv Office</vt:lpstr>
      <vt:lpstr>Sledování parametrů  imunitní odpovědi </vt:lpstr>
      <vt:lpstr>Které parametry imunitního systému měříme</vt:lpstr>
      <vt:lpstr>S jakým materiálem pracujeme</vt:lpstr>
      <vt:lpstr>Prezentace aplikace PowerPoint</vt:lpstr>
      <vt:lpstr>Počty a typy krevních buněk</vt:lpstr>
      <vt:lpstr>Zjednodušené schéma imunitní reakce</vt:lpstr>
      <vt:lpstr>Důležité pojmy v IS:  antigen a protilátka</vt:lpstr>
      <vt:lpstr>Stanovování množství protilátek</vt:lpstr>
      <vt:lpstr>Stanovení protilátek: nefelometrie, turbidimetrie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Sledování parametrů imunitní odpovědi</dc:title>
  <dc:creator>uzivatel</dc:creator>
  <cp:lastModifiedBy>Monika Dušková</cp:lastModifiedBy>
  <cp:revision>33</cp:revision>
  <dcterms:created xsi:type="dcterms:W3CDTF">2013-02-23T20:52:06Z</dcterms:created>
  <dcterms:modified xsi:type="dcterms:W3CDTF">2021-03-29T08:15:49Z</dcterms:modified>
</cp:coreProperties>
</file>