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charts/colors2.xml" ContentType="application/vnd.ms-office.chartcolorstyl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charts/chart3.xml" ContentType="application/vnd.openxmlformats-officedocument.drawingml.chart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3.xml" ContentType="application/vnd.ms-office.chartstyl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Default Extension="png" ContentType="image/png"/>
  <Override PartName="/ppt/charts/style1.xml" ContentType="application/vnd.ms-office.chartstyl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9.xml" ContentType="application/vnd.openxmlformats-officedocument.presentationml.notesSlide+xml"/>
  <Override PartName="/ppt/drawings/drawing1.xml" ContentType="application/vnd.openxmlformats-officedocument.drawingml.chartshapes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charts/colors3.xml" ContentType="application/vnd.ms-office.chartcolorstyle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charts/colors1.xml" ContentType="application/vnd.ms-office.chartcolorstyle+xml"/>
  <Override PartName="/ppt/slideLayouts/slideLayout10.xml" ContentType="application/vnd.openxmlformats-officedocument.presentationml.slideLayout+xml"/>
  <Default Extension="gif" ContentType="image/gif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tiff" ContentType="image/tiff"/>
  <Override PartName="/ppt/notesSlides/notesSlide31.xml" ContentType="application/vnd.openxmlformats-officedocument.presentationml.notes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charts/style2.xml" ContentType="application/vnd.ms-office.chartstyle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</p:sldMasterIdLst>
  <p:notesMasterIdLst>
    <p:notesMasterId r:id="rId57"/>
  </p:notesMasterIdLst>
  <p:sldIdLst>
    <p:sldId id="300" r:id="rId2"/>
    <p:sldId id="304" r:id="rId3"/>
    <p:sldId id="274" r:id="rId4"/>
    <p:sldId id="305" r:id="rId5"/>
    <p:sldId id="334" r:id="rId6"/>
    <p:sldId id="329" r:id="rId7"/>
    <p:sldId id="331" r:id="rId8"/>
    <p:sldId id="330" r:id="rId9"/>
    <p:sldId id="267" r:id="rId10"/>
    <p:sldId id="464" r:id="rId11"/>
    <p:sldId id="257" r:id="rId12"/>
    <p:sldId id="258" r:id="rId13"/>
    <p:sldId id="333" r:id="rId14"/>
    <p:sldId id="332" r:id="rId15"/>
    <p:sldId id="259" r:id="rId16"/>
    <p:sldId id="280" r:id="rId17"/>
    <p:sldId id="306" r:id="rId18"/>
    <p:sldId id="260" r:id="rId19"/>
    <p:sldId id="269" r:id="rId20"/>
    <p:sldId id="279" r:id="rId21"/>
    <p:sldId id="281" r:id="rId22"/>
    <p:sldId id="335" r:id="rId23"/>
    <p:sldId id="277" r:id="rId24"/>
    <p:sldId id="276" r:id="rId25"/>
    <p:sldId id="261" r:id="rId26"/>
    <p:sldId id="278" r:id="rId27"/>
    <p:sldId id="311" r:id="rId28"/>
    <p:sldId id="271" r:id="rId29"/>
    <p:sldId id="272" r:id="rId30"/>
    <p:sldId id="312" r:id="rId31"/>
    <p:sldId id="265" r:id="rId32"/>
    <p:sldId id="283" r:id="rId33"/>
    <p:sldId id="282" r:id="rId34"/>
    <p:sldId id="307" r:id="rId35"/>
    <p:sldId id="301" r:id="rId36"/>
    <p:sldId id="273" r:id="rId37"/>
    <p:sldId id="284" r:id="rId38"/>
    <p:sldId id="285" r:id="rId39"/>
    <p:sldId id="313" r:id="rId40"/>
    <p:sldId id="314" r:id="rId41"/>
    <p:sldId id="337" r:id="rId42"/>
    <p:sldId id="336" r:id="rId43"/>
    <p:sldId id="315" r:id="rId44"/>
    <p:sldId id="316" r:id="rId45"/>
    <p:sldId id="317" r:id="rId46"/>
    <p:sldId id="338" r:id="rId47"/>
    <p:sldId id="339" r:id="rId48"/>
    <p:sldId id="341" r:id="rId49"/>
    <p:sldId id="321" r:id="rId50"/>
    <p:sldId id="327" r:id="rId51"/>
    <p:sldId id="318" r:id="rId52"/>
    <p:sldId id="320" r:id="rId53"/>
    <p:sldId id="319" r:id="rId54"/>
    <p:sldId id="328" r:id="rId55"/>
    <p:sldId id="340" r:id="rId56"/>
  </p:sldIdLst>
  <p:sldSz cx="9144000" cy="6858000" type="screen4x3"/>
  <p:notesSz cx="6858000" cy="9144000"/>
  <p:defaultTextStyle>
    <a:defPPr>
      <a:defRPr lang="cs-CZ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164" userDrawn="1">
          <p15:clr>
            <a:srgbClr val="A4A3A4"/>
          </p15:clr>
        </p15:guide>
        <p15:guide id="2" pos="3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FFFF99"/>
    <a:srgbClr val="CCFFFF"/>
    <a:srgbClr val="FFCCFF"/>
    <a:srgbClr val="CCCCFF"/>
    <a:srgbClr val="FFFFCC"/>
    <a:srgbClr val="E60000"/>
    <a:srgbClr val="0033CC"/>
    <a:srgbClr val="FFFF66"/>
    <a:srgbClr val="CCFF99"/>
    <a:srgbClr val="00339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699" autoAdjust="0"/>
    <p:restoredTop sz="94660"/>
  </p:normalViewPr>
  <p:slideViewPr>
    <p:cSldViewPr snapToGrid="0" showGuides="1">
      <p:cViewPr varScale="1">
        <p:scale>
          <a:sx n="116" d="100"/>
          <a:sy n="116" d="100"/>
        </p:scale>
        <p:origin x="-1158" y="-114"/>
      </p:cViewPr>
      <p:guideLst>
        <p:guide orient="horz" pos="164"/>
        <p:guide pos="3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>
      <p:cViewPr varScale="1">
        <p:scale>
          <a:sx n="82" d="100"/>
          <a:sy n="82" d="100"/>
        </p:scale>
        <p:origin x="-2064" y="-90"/>
      </p:cViewPr>
      <p:guideLst>
        <p:guide orient="horz" pos="2880"/>
        <p:guide pos="2160"/>
      </p:guideLst>
    </p:cSldViewPr>
  </p:notes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notesMaster" Target="notesMasters/notesMaster1.xml"/><Relationship Id="rId61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oleObject" Target="file:///H:\Evoluce%20v%20populac&#237;ch\5.%20Molevol\Mutace_fitness1.xlsx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oleObject" Target="file:///H:\Evoluce%20v%20populac&#237;ch\5.%20Molevol\Mutace_fitness1.xlsx" TargetMode="External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ColorStyle" Target="colors3.xml"/><Relationship Id="rId2" Type="http://schemas.openxmlformats.org/officeDocument/2006/relationships/chartUserShapes" Target="../drawings/drawing1.xml"/><Relationship Id="rId1" Type="http://schemas.openxmlformats.org/officeDocument/2006/relationships/oleObject" Target="file:///H:\Evoluce%20v%20populac&#237;ch\5.%20Molevol\Mutace.xlsx" TargetMode="External"/><Relationship Id="rId4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spPr>
            <a:gradFill>
              <a:gsLst>
                <a:gs pos="55000">
                  <a:srgbClr val="CCFFFF"/>
                </a:gs>
                <a:gs pos="45000">
                  <a:srgbClr val="CCFFFF"/>
                </a:gs>
                <a:gs pos="0">
                  <a:srgbClr val="00B0F0"/>
                </a:gs>
                <a:gs pos="100000">
                  <a:srgbClr val="00B0F0"/>
                </a:gs>
              </a:gsLst>
              <a:lin ang="0" scaled="0"/>
            </a:gradFill>
            <a:ln w="12700">
              <a:solidFill>
                <a:schemeClr val="tx1"/>
              </a:solidFill>
            </a:ln>
            <a:effectLst/>
          </c:spPr>
          <c:cat>
            <c:numRef>
              <c:f>List1!$D$1:$D$22</c:f>
              <c:numCache>
                <c:formatCode>General</c:formatCode>
                <c:ptCount val="22"/>
                <c:pt idx="0">
                  <c:v>0</c:v>
                </c:pt>
                <c:pt idx="4">
                  <c:v>0.2</c:v>
                </c:pt>
                <c:pt idx="8">
                  <c:v>0.40000000000000008</c:v>
                </c:pt>
                <c:pt idx="12">
                  <c:v>0.60000000000000009</c:v>
                </c:pt>
                <c:pt idx="16">
                  <c:v>0.80000000000000027</c:v>
                </c:pt>
                <c:pt idx="20">
                  <c:v>1.0000000000000002</c:v>
                </c:pt>
              </c:numCache>
            </c:numRef>
          </c:cat>
          <c:val>
            <c:numRef>
              <c:f>List1!$E$1:$E$22</c:f>
              <c:numCache>
                <c:formatCode>General</c:formatCode>
                <c:ptCount val="22"/>
                <c:pt idx="0">
                  <c:v>0.41000000000000003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2.0000000000000004E-2</c:v>
                </c:pt>
                <c:pt idx="7">
                  <c:v>0</c:v>
                </c:pt>
                <c:pt idx="8">
                  <c:v>0</c:v>
                </c:pt>
                <c:pt idx="9">
                  <c:v>2.0000000000000004E-2</c:v>
                </c:pt>
                <c:pt idx="10">
                  <c:v>0</c:v>
                </c:pt>
                <c:pt idx="11">
                  <c:v>2.0000000000000004E-2</c:v>
                </c:pt>
                <c:pt idx="12">
                  <c:v>0</c:v>
                </c:pt>
                <c:pt idx="13">
                  <c:v>0</c:v>
                </c:pt>
                <c:pt idx="14">
                  <c:v>4.0000000000000008E-2</c:v>
                </c:pt>
                <c:pt idx="15">
                  <c:v>2.0000000000000004E-2</c:v>
                </c:pt>
                <c:pt idx="16">
                  <c:v>2.0000000000000004E-2</c:v>
                </c:pt>
                <c:pt idx="17">
                  <c:v>2.0000000000000004E-2</c:v>
                </c:pt>
                <c:pt idx="18">
                  <c:v>6.0000000000000012E-2</c:v>
                </c:pt>
                <c:pt idx="19">
                  <c:v>8.0000000000000016E-2</c:v>
                </c:pt>
                <c:pt idx="20">
                  <c:v>0.19000000000000003</c:v>
                </c:pt>
                <c:pt idx="21">
                  <c:v>0.1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3536-466C-B321-8184CA443AE9}"/>
            </c:ext>
          </c:extLst>
        </c:ser>
        <c:dLbls/>
        <c:gapWidth val="0"/>
        <c:overlap val="-27"/>
        <c:axId val="85714432"/>
        <c:axId val="85926656"/>
      </c:barChart>
      <c:catAx>
        <c:axId val="8571443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 dirty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Fitness</a:t>
                </a:r>
                <a:endParaRPr lang="en-US" sz="1400" dirty="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#,##0.0" sourceLinked="0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5926656"/>
        <c:crosses val="autoZero"/>
        <c:auto val="1"/>
        <c:lblAlgn val="ctr"/>
        <c:lblOffset val="100"/>
      </c:catAx>
      <c:valAx>
        <c:axId val="85926656"/>
        <c:scaling>
          <c:orientation val="minMax"/>
          <c:max val="0.5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Frekvence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5714432"/>
        <c:crosses val="autoZero"/>
        <c:crossBetween val="between"/>
        <c:majorUnit val="0.1"/>
        <c:minorUnit val="5.0000000000000017E-2"/>
      </c:valAx>
      <c:spPr>
        <a:gradFill flip="none" rotWithShape="1">
          <a:gsLst>
            <a:gs pos="0">
              <a:schemeClr val="bg1"/>
            </a:gs>
            <a:gs pos="100000">
              <a:schemeClr val="bg1">
                <a:lumMod val="95000"/>
              </a:schemeClr>
            </a:gs>
          </a:gsLst>
          <a:lin ang="5400000" scaled="1"/>
          <a:tileRect/>
        </a:gradFill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/>
      <c:barChart>
        <c:barDir val="col"/>
        <c:grouping val="clustered"/>
        <c:ser>
          <c:idx val="0"/>
          <c:order val="0"/>
          <c:spPr>
            <a:gradFill flip="none" rotWithShape="1">
              <a:gsLst>
                <a:gs pos="0">
                  <a:srgbClr val="FF0000"/>
                </a:gs>
                <a:gs pos="45000">
                  <a:srgbClr val="FFC8C8"/>
                </a:gs>
                <a:gs pos="55000">
                  <a:srgbClr val="FFC8C8"/>
                </a:gs>
                <a:gs pos="100000">
                  <a:srgbClr val="FF0000"/>
                </a:gs>
              </a:gsLst>
              <a:lin ang="0" scaled="0"/>
              <a:tileRect/>
            </a:gradFill>
            <a:ln w="12700">
              <a:solidFill>
                <a:schemeClr val="tx1"/>
              </a:solidFill>
            </a:ln>
            <a:effectLst/>
          </c:spPr>
          <c:cat>
            <c:numRef>
              <c:f>List1!$A$1:$A$20</c:f>
              <c:numCache>
                <c:formatCode>General</c:formatCode>
                <c:ptCount val="20"/>
                <c:pt idx="0">
                  <c:v>2.5000000000000001E-2</c:v>
                </c:pt>
                <c:pt idx="3">
                  <c:v>0.17500000000000002</c:v>
                </c:pt>
                <c:pt idx="6">
                  <c:v>0.32500000000000007</c:v>
                </c:pt>
                <c:pt idx="9">
                  <c:v>0.47500000000000003</c:v>
                </c:pt>
                <c:pt idx="12">
                  <c:v>0.62500000000000011</c:v>
                </c:pt>
                <c:pt idx="15">
                  <c:v>0.77500000000000013</c:v>
                </c:pt>
                <c:pt idx="18">
                  <c:v>0.92500000000000004</c:v>
                </c:pt>
              </c:numCache>
            </c:numRef>
          </c:cat>
          <c:val>
            <c:numRef>
              <c:f>List1!$B$1:$B$20</c:f>
              <c:numCache>
                <c:formatCode>General</c:formatCode>
                <c:ptCount val="20"/>
                <c:pt idx="0">
                  <c:v>0.31000000000000005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1.2500000000000001E-2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2.5000000000000001E-2</c:v>
                </c:pt>
                <c:pt idx="14">
                  <c:v>1.2500000000000001E-2</c:v>
                </c:pt>
                <c:pt idx="15">
                  <c:v>6.2000000000000006E-2</c:v>
                </c:pt>
                <c:pt idx="16">
                  <c:v>1.2500000000000001E-2</c:v>
                </c:pt>
                <c:pt idx="17">
                  <c:v>2.5000000000000001E-2</c:v>
                </c:pt>
                <c:pt idx="18">
                  <c:v>9.8750000000000032E-2</c:v>
                </c:pt>
                <c:pt idx="19">
                  <c:v>0.45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9033-451A-B1C4-F36F9848B696}"/>
            </c:ext>
          </c:extLst>
        </c:ser>
        <c:dLbls/>
        <c:gapWidth val="0"/>
        <c:overlap val="-27"/>
        <c:axId val="87129472"/>
        <c:axId val="87143936"/>
      </c:barChart>
      <c:catAx>
        <c:axId val="87129472"/>
        <c:scaling>
          <c:orientation val="minMax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Fitness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#,##0.0" sourceLinked="0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7143936"/>
        <c:crosses val="autoZero"/>
        <c:auto val="1"/>
        <c:lblAlgn val="ctr"/>
        <c:lblOffset val="100"/>
      </c:catAx>
      <c:valAx>
        <c:axId val="87143936"/>
        <c:scaling>
          <c:orientation val="minMax"/>
          <c:max val="0.5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Frekvence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inorTickMark val="out"/>
        <c:tickLblPos val="nextTo"/>
        <c:spPr>
          <a:noFill/>
          <a:ln w="12700">
            <a:solidFill>
              <a:schemeClr val="tx1"/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7129472"/>
        <c:crosses val="autoZero"/>
        <c:crossBetween val="between"/>
        <c:majorUnit val="0.1"/>
        <c:minorUnit val="5.0000000000000017E-2"/>
      </c:valAx>
      <c:spPr>
        <a:gradFill>
          <a:gsLst>
            <a:gs pos="0">
              <a:schemeClr val="bg1">
                <a:lumMod val="97000"/>
                <a:lumOff val="3000"/>
              </a:schemeClr>
            </a:gs>
            <a:gs pos="100000">
              <a:schemeClr val="bg1">
                <a:lumMod val="95000"/>
              </a:schemeClr>
            </a:gs>
          </a:gsLst>
          <a:lin ang="5400000" scaled="0"/>
        </a:gradFill>
        <a:ln>
          <a:noFill/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cs-CZ"/>
  <c:chart>
    <c:autoTitleDeleted val="1"/>
    <c:plotArea>
      <c:layout>
        <c:manualLayout>
          <c:layoutTarget val="inner"/>
          <c:xMode val="edge"/>
          <c:yMode val="edge"/>
          <c:x val="0.13534240753638932"/>
          <c:y val="3.4173004640244614E-2"/>
          <c:w val="0.79533729198392922"/>
          <c:h val="0.80511791191511051"/>
        </c:manualLayout>
      </c:layout>
      <c:scatterChart>
        <c:scatterStyle val="smoothMarker"/>
        <c:ser>
          <c:idx val="0"/>
          <c:order val="0"/>
          <c:spPr>
            <a:ln w="38100" cap="rnd">
              <a:solidFill>
                <a:srgbClr val="C00000"/>
              </a:solidFill>
              <a:round/>
            </a:ln>
            <a:effectLst/>
          </c:spPr>
          <c:marker>
            <c:symbol val="none"/>
          </c:marker>
          <c:xVal>
            <c:numRef>
              <c:f>List1!$A$1:$A$201</c:f>
              <c:numCache>
                <c:formatCode>General</c:formatCode>
                <c:ptCount val="20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  <c:pt idx="181">
                  <c:v>362</c:v>
                </c:pt>
                <c:pt idx="182">
                  <c:v>364</c:v>
                </c:pt>
                <c:pt idx="183">
                  <c:v>366</c:v>
                </c:pt>
                <c:pt idx="184">
                  <c:v>368</c:v>
                </c:pt>
                <c:pt idx="185">
                  <c:v>370</c:v>
                </c:pt>
                <c:pt idx="186">
                  <c:v>372</c:v>
                </c:pt>
                <c:pt idx="187">
                  <c:v>374</c:v>
                </c:pt>
                <c:pt idx="188">
                  <c:v>376</c:v>
                </c:pt>
                <c:pt idx="189">
                  <c:v>378</c:v>
                </c:pt>
                <c:pt idx="190">
                  <c:v>380</c:v>
                </c:pt>
                <c:pt idx="191">
                  <c:v>382</c:v>
                </c:pt>
                <c:pt idx="192">
                  <c:v>384</c:v>
                </c:pt>
                <c:pt idx="193">
                  <c:v>386</c:v>
                </c:pt>
                <c:pt idx="194">
                  <c:v>388</c:v>
                </c:pt>
                <c:pt idx="195">
                  <c:v>390</c:v>
                </c:pt>
                <c:pt idx="196">
                  <c:v>392</c:v>
                </c:pt>
                <c:pt idx="197">
                  <c:v>394</c:v>
                </c:pt>
                <c:pt idx="198">
                  <c:v>396</c:v>
                </c:pt>
                <c:pt idx="199">
                  <c:v>398</c:v>
                </c:pt>
                <c:pt idx="200">
                  <c:v>400</c:v>
                </c:pt>
              </c:numCache>
            </c:numRef>
          </c:xVal>
          <c:yVal>
            <c:numRef>
              <c:f>List1!$B$1:$B$201</c:f>
              <c:numCache>
                <c:formatCode>General</c:formatCode>
                <c:ptCount val="201"/>
                <c:pt idx="0">
                  <c:v>1</c:v>
                </c:pt>
                <c:pt idx="1">
                  <c:v>0.98009999999999997</c:v>
                </c:pt>
                <c:pt idx="2">
                  <c:v>0.96059600999999983</c:v>
                </c:pt>
                <c:pt idx="3">
                  <c:v>0.94148014940099978</c:v>
                </c:pt>
                <c:pt idx="4">
                  <c:v>0.92274469442791995</c:v>
                </c:pt>
                <c:pt idx="5">
                  <c:v>0.9043820750088043</c:v>
                </c:pt>
                <c:pt idx="6">
                  <c:v>0.88638487171612901</c:v>
                </c:pt>
                <c:pt idx="7">
                  <c:v>0.86874581276897844</c:v>
                </c:pt>
                <c:pt idx="8">
                  <c:v>0.85145777109487553</c:v>
                </c:pt>
                <c:pt idx="9">
                  <c:v>0.83451376145008738</c:v>
                </c:pt>
                <c:pt idx="10">
                  <c:v>0.81790693759723054</c:v>
                </c:pt>
                <c:pt idx="11">
                  <c:v>0.80163058953904553</c:v>
                </c:pt>
                <c:pt idx="12">
                  <c:v>0.78567814080721843</c:v>
                </c:pt>
                <c:pt idx="13">
                  <c:v>0.77004314580515498</c:v>
                </c:pt>
                <c:pt idx="14">
                  <c:v>0.75471928720363246</c:v>
                </c:pt>
                <c:pt idx="15">
                  <c:v>0.73970037338828032</c:v>
                </c:pt>
                <c:pt idx="16">
                  <c:v>0.72498033595785327</c:v>
                </c:pt>
                <c:pt idx="17">
                  <c:v>0.71055322727229198</c:v>
                </c:pt>
                <c:pt idx="18">
                  <c:v>0.69641321804957346</c:v>
                </c:pt>
                <c:pt idx="19">
                  <c:v>0.68255459501038673</c:v>
                </c:pt>
                <c:pt idx="20">
                  <c:v>0.66897175856968027</c:v>
                </c:pt>
                <c:pt idx="21">
                  <c:v>0.65565922057414372</c:v>
                </c:pt>
                <c:pt idx="22">
                  <c:v>0.64261160208471824</c:v>
                </c:pt>
                <c:pt idx="23">
                  <c:v>0.62982363120323215</c:v>
                </c:pt>
                <c:pt idx="24">
                  <c:v>0.61729014094228762</c:v>
                </c:pt>
                <c:pt idx="25">
                  <c:v>0.60500606713753613</c:v>
                </c:pt>
                <c:pt idx="26">
                  <c:v>0.5929664464014992</c:v>
                </c:pt>
                <c:pt idx="27">
                  <c:v>0.58116641411810932</c:v>
                </c:pt>
                <c:pt idx="28">
                  <c:v>0.56960120247715906</c:v>
                </c:pt>
                <c:pt idx="29">
                  <c:v>0.55826613854786333</c:v>
                </c:pt>
                <c:pt idx="30">
                  <c:v>0.54715664239076089</c:v>
                </c:pt>
                <c:pt idx="31">
                  <c:v>0.53626822520718487</c:v>
                </c:pt>
                <c:pt idx="32">
                  <c:v>0.52559648752556176</c:v>
                </c:pt>
                <c:pt idx="33">
                  <c:v>0.51513711742380319</c:v>
                </c:pt>
                <c:pt idx="34">
                  <c:v>0.5048858887870693</c:v>
                </c:pt>
                <c:pt idx="35">
                  <c:v>0.49483865960020673</c:v>
                </c:pt>
                <c:pt idx="36">
                  <c:v>0.48499137027416256</c:v>
                </c:pt>
                <c:pt idx="37">
                  <c:v>0.47534004200570668</c:v>
                </c:pt>
                <c:pt idx="38">
                  <c:v>0.46588077516979332</c:v>
                </c:pt>
                <c:pt idx="39">
                  <c:v>0.45660974774391422</c:v>
                </c:pt>
                <c:pt idx="40">
                  <c:v>0.44752321376381032</c:v>
                </c:pt>
                <c:pt idx="41">
                  <c:v>0.4386175018099106</c:v>
                </c:pt>
                <c:pt idx="42">
                  <c:v>0.42988901352389336</c:v>
                </c:pt>
                <c:pt idx="43">
                  <c:v>0.42133422215476785</c:v>
                </c:pt>
                <c:pt idx="44">
                  <c:v>0.41294967113388792</c:v>
                </c:pt>
                <c:pt idx="45">
                  <c:v>0.40473197267832345</c:v>
                </c:pt>
                <c:pt idx="46">
                  <c:v>0.39667780642202488</c:v>
                </c:pt>
                <c:pt idx="47">
                  <c:v>0.38878391807422658</c:v>
                </c:pt>
                <c:pt idx="48">
                  <c:v>0.38104711810454944</c:v>
                </c:pt>
                <c:pt idx="49">
                  <c:v>0.37346428045426894</c:v>
                </c:pt>
                <c:pt idx="50">
                  <c:v>0.36603234127322892</c:v>
                </c:pt>
                <c:pt idx="51">
                  <c:v>0.3587482976818917</c:v>
                </c:pt>
                <c:pt idx="52">
                  <c:v>0.35160920655802191</c:v>
                </c:pt>
                <c:pt idx="53">
                  <c:v>0.34461218334751736</c:v>
                </c:pt>
                <c:pt idx="54">
                  <c:v>0.33775440089890185</c:v>
                </c:pt>
                <c:pt idx="55">
                  <c:v>0.33103308832101358</c:v>
                </c:pt>
                <c:pt idx="56">
                  <c:v>0.32444552986342545</c:v>
                </c:pt>
                <c:pt idx="57">
                  <c:v>0.31798906381914338</c:v>
                </c:pt>
                <c:pt idx="58">
                  <c:v>0.3116610814491424</c:v>
                </c:pt>
                <c:pt idx="59">
                  <c:v>0.30545902592830432</c:v>
                </c:pt>
                <c:pt idx="60">
                  <c:v>0.29938039131233118</c:v>
                </c:pt>
                <c:pt idx="61">
                  <c:v>0.29342272152521576</c:v>
                </c:pt>
                <c:pt idx="62">
                  <c:v>0.28758360936686395</c:v>
                </c:pt>
                <c:pt idx="63">
                  <c:v>0.28186069554046339</c:v>
                </c:pt>
                <c:pt idx="64">
                  <c:v>0.27625166769920806</c:v>
                </c:pt>
                <c:pt idx="65">
                  <c:v>0.27075425951199372</c:v>
                </c:pt>
                <c:pt idx="66">
                  <c:v>0.26536624974770512</c:v>
                </c:pt>
                <c:pt idx="67">
                  <c:v>0.26008546137772581</c:v>
                </c:pt>
                <c:pt idx="68">
                  <c:v>0.254909760696309</c:v>
                </c:pt>
                <c:pt idx="69">
                  <c:v>0.24983705645845244</c:v>
                </c:pt>
                <c:pt idx="70">
                  <c:v>0.24486529903492923</c:v>
                </c:pt>
                <c:pt idx="71">
                  <c:v>0.23999247958413417</c:v>
                </c:pt>
                <c:pt idx="72">
                  <c:v>0.23521662924040984</c:v>
                </c:pt>
                <c:pt idx="73">
                  <c:v>0.23053581831852568</c:v>
                </c:pt>
                <c:pt idx="74">
                  <c:v>0.22594815553398706</c:v>
                </c:pt>
                <c:pt idx="75">
                  <c:v>0.22145178723886064</c:v>
                </c:pt>
                <c:pt idx="76">
                  <c:v>0.21704489667280738</c:v>
                </c:pt>
                <c:pt idx="77">
                  <c:v>0.21272570322901843</c:v>
                </c:pt>
                <c:pt idx="78">
                  <c:v>0.20849246173476099</c:v>
                </c:pt>
                <c:pt idx="79">
                  <c:v>0.20434346174623927</c:v>
                </c:pt>
                <c:pt idx="80">
                  <c:v>0.20027702685748908</c:v>
                </c:pt>
                <c:pt idx="81">
                  <c:v>0.19629151402302503</c:v>
                </c:pt>
                <c:pt idx="82">
                  <c:v>0.19238531289396685</c:v>
                </c:pt>
                <c:pt idx="83">
                  <c:v>0.18855684516737695</c:v>
                </c:pt>
                <c:pt idx="84">
                  <c:v>0.18480456394854602</c:v>
                </c:pt>
                <c:pt idx="85">
                  <c:v>0.18112695312596999</c:v>
                </c:pt>
                <c:pt idx="86">
                  <c:v>0.17752252675876318</c:v>
                </c:pt>
                <c:pt idx="87">
                  <c:v>0.17398982847626382</c:v>
                </c:pt>
                <c:pt idx="88">
                  <c:v>0.17052743088958616</c:v>
                </c:pt>
                <c:pt idx="89">
                  <c:v>0.16713393501488336</c:v>
                </c:pt>
                <c:pt idx="90">
                  <c:v>0.16380796970808717</c:v>
                </c:pt>
                <c:pt idx="91">
                  <c:v>0.16054819111089627</c:v>
                </c:pt>
                <c:pt idx="92">
                  <c:v>0.15735328210778943</c:v>
                </c:pt>
                <c:pt idx="93">
                  <c:v>0.1542219517938444</c:v>
                </c:pt>
                <c:pt idx="94">
                  <c:v>0.15115293495314686</c:v>
                </c:pt>
                <c:pt idx="95">
                  <c:v>0.14814499154757929</c:v>
                </c:pt>
                <c:pt idx="96">
                  <c:v>0.14519690621578238</c:v>
                </c:pt>
                <c:pt idx="97">
                  <c:v>0.1423074877820884</c:v>
                </c:pt>
                <c:pt idx="98">
                  <c:v>0.13947556877522482</c:v>
                </c:pt>
                <c:pt idx="99">
                  <c:v>0.13670000495659779</c:v>
                </c:pt>
                <c:pt idx="100">
                  <c:v>0.1339796748579615</c:v>
                </c:pt>
                <c:pt idx="101">
                  <c:v>0.13131347932828805</c:v>
                </c:pt>
                <c:pt idx="102">
                  <c:v>0.12870034108965514</c:v>
                </c:pt>
                <c:pt idx="103">
                  <c:v>0.12613920430197098</c:v>
                </c:pt>
                <c:pt idx="104">
                  <c:v>0.12362903413636175</c:v>
                </c:pt>
                <c:pt idx="105">
                  <c:v>0.12116881635704814</c:v>
                </c:pt>
                <c:pt idx="106">
                  <c:v>0.11875755691154291</c:v>
                </c:pt>
                <c:pt idx="107">
                  <c:v>0.11639428152900319</c:v>
                </c:pt>
                <c:pt idx="108">
                  <c:v>0.11407803532657601</c:v>
                </c:pt>
                <c:pt idx="109">
                  <c:v>0.11180788242357714</c:v>
                </c:pt>
                <c:pt idx="110">
                  <c:v>0.10958290556334796</c:v>
                </c:pt>
                <c:pt idx="111">
                  <c:v>0.10740220574263735</c:v>
                </c:pt>
                <c:pt idx="112">
                  <c:v>0.10526490184835888</c:v>
                </c:pt>
                <c:pt idx="113">
                  <c:v>0.10317013030157653</c:v>
                </c:pt>
                <c:pt idx="114">
                  <c:v>0.10111704470857513</c:v>
                </c:pt>
                <c:pt idx="115">
                  <c:v>9.9104815518874526E-2</c:v>
                </c:pt>
                <c:pt idx="116">
                  <c:v>9.7132629690048863E-2</c:v>
                </c:pt>
                <c:pt idx="117">
                  <c:v>9.519969035921691E-2</c:v>
                </c:pt>
                <c:pt idx="118">
                  <c:v>9.3305216521068504E-2</c:v>
                </c:pt>
                <c:pt idx="119">
                  <c:v>9.1448442712299238E-2</c:v>
                </c:pt>
                <c:pt idx="120">
                  <c:v>8.962861870232447E-2</c:v>
                </c:pt>
                <c:pt idx="121">
                  <c:v>8.7845009190148204E-2</c:v>
                </c:pt>
                <c:pt idx="122">
                  <c:v>8.609689350726428E-2</c:v>
                </c:pt>
                <c:pt idx="123">
                  <c:v>8.438356532646972E-2</c:v>
                </c:pt>
                <c:pt idx="124">
                  <c:v>8.2704332376472983E-2</c:v>
                </c:pt>
                <c:pt idx="125">
                  <c:v>8.1058516162181127E-2</c:v>
                </c:pt>
                <c:pt idx="126">
                  <c:v>7.9445451690553712E-2</c:v>
                </c:pt>
                <c:pt idx="127">
                  <c:v>7.7864487201911733E-2</c:v>
                </c:pt>
                <c:pt idx="128">
                  <c:v>7.6314983906593664E-2</c:v>
                </c:pt>
                <c:pt idx="129">
                  <c:v>7.4796315726852441E-2</c:v>
                </c:pt>
                <c:pt idx="130">
                  <c:v>7.3307869043888071E-2</c:v>
                </c:pt>
                <c:pt idx="131">
                  <c:v>7.1849042449914677E-2</c:v>
                </c:pt>
                <c:pt idx="132">
                  <c:v>7.041924650516139E-2</c:v>
                </c:pt>
                <c:pt idx="133">
                  <c:v>6.9017903499708683E-2</c:v>
                </c:pt>
                <c:pt idx="134">
                  <c:v>6.7644447220064463E-2</c:v>
                </c:pt>
                <c:pt idx="135">
                  <c:v>6.6298322720385175E-2</c:v>
                </c:pt>
                <c:pt idx="136">
                  <c:v>6.4978986098249508E-2</c:v>
                </c:pt>
                <c:pt idx="137">
                  <c:v>6.3685904274894345E-2</c:v>
                </c:pt>
                <c:pt idx="138">
                  <c:v>6.241855477982395E-2</c:v>
                </c:pt>
                <c:pt idx="139">
                  <c:v>6.1176425539705447E-2</c:v>
                </c:pt>
                <c:pt idx="140">
                  <c:v>5.9959014671465298E-2</c:v>
                </c:pt>
                <c:pt idx="141">
                  <c:v>5.8765830279503148E-2</c:v>
                </c:pt>
                <c:pt idx="142">
                  <c:v>5.7596390256941042E-2</c:v>
                </c:pt>
                <c:pt idx="143">
                  <c:v>5.6450222090827902E-2</c:v>
                </c:pt>
                <c:pt idx="144">
                  <c:v>5.5326862671220417E-2</c:v>
                </c:pt>
                <c:pt idx="145">
                  <c:v>5.4225858104063121E-2</c:v>
                </c:pt>
                <c:pt idx="146">
                  <c:v>5.3146763527792282E-2</c:v>
                </c:pt>
                <c:pt idx="147">
                  <c:v>5.2089142933589211E-2</c:v>
                </c:pt>
                <c:pt idx="148">
                  <c:v>5.1052568989210782E-2</c:v>
                </c:pt>
                <c:pt idx="149">
                  <c:v>5.0036622866325493E-2</c:v>
                </c:pt>
                <c:pt idx="150">
                  <c:v>4.9040894071285618E-2</c:v>
                </c:pt>
                <c:pt idx="151">
                  <c:v>4.8064980279267019E-2</c:v>
                </c:pt>
                <c:pt idx="152">
                  <c:v>4.7108487171709616E-2</c:v>
                </c:pt>
                <c:pt idx="153">
                  <c:v>4.6171028276992564E-2</c:v>
                </c:pt>
                <c:pt idx="154">
                  <c:v>4.5252224814280442E-2</c:v>
                </c:pt>
                <c:pt idx="155">
                  <c:v>4.4351705540476266E-2</c:v>
                </c:pt>
                <c:pt idx="156">
                  <c:v>4.3469106600220769E-2</c:v>
                </c:pt>
                <c:pt idx="157">
                  <c:v>4.2604071378876382E-2</c:v>
                </c:pt>
                <c:pt idx="158">
                  <c:v>4.1756250358436747E-2</c:v>
                </c:pt>
                <c:pt idx="159">
                  <c:v>4.0925300976303848E-2</c:v>
                </c:pt>
                <c:pt idx="160">
                  <c:v>4.0110887486875392E-2</c:v>
                </c:pt>
                <c:pt idx="161">
                  <c:v>3.931268082588657E-2</c:v>
                </c:pt>
                <c:pt idx="162">
                  <c:v>3.8530358477451433E-2</c:v>
                </c:pt>
                <c:pt idx="163">
                  <c:v>3.7763604343750139E-2</c:v>
                </c:pt>
                <c:pt idx="164">
                  <c:v>3.7012108617309518E-2</c:v>
                </c:pt>
                <c:pt idx="165">
                  <c:v>3.6275567655825063E-2</c:v>
                </c:pt>
                <c:pt idx="166">
                  <c:v>3.555368385947414E-2</c:v>
                </c:pt>
                <c:pt idx="167">
                  <c:v>3.4846165550670598E-2</c:v>
                </c:pt>
                <c:pt idx="168">
                  <c:v>3.4152726856212248E-2</c:v>
                </c:pt>
                <c:pt idx="169">
                  <c:v>3.3473087591773629E-2</c:v>
                </c:pt>
                <c:pt idx="170">
                  <c:v>3.2806973148697335E-2</c:v>
                </c:pt>
                <c:pt idx="171">
                  <c:v>3.2154114383038244E-2</c:v>
                </c:pt>
                <c:pt idx="172">
                  <c:v>3.1514247506815793E-2</c:v>
                </c:pt>
                <c:pt idx="173">
                  <c:v>3.0887113981430164E-2</c:v>
                </c:pt>
                <c:pt idx="174">
                  <c:v>3.0272460413199694E-2</c:v>
                </c:pt>
                <c:pt idx="175">
                  <c:v>2.9670038450977019E-2</c:v>
                </c:pt>
                <c:pt idx="176">
                  <c:v>2.9079604685802576E-2</c:v>
                </c:pt>
                <c:pt idx="177">
                  <c:v>2.8500920552555105E-2</c:v>
                </c:pt>
                <c:pt idx="178">
                  <c:v>2.7933752233559258E-2</c:v>
                </c:pt>
                <c:pt idx="179">
                  <c:v>2.7377870564111437E-2</c:v>
                </c:pt>
                <c:pt idx="180">
                  <c:v>2.6833050939885607E-2</c:v>
                </c:pt>
                <c:pt idx="181">
                  <c:v>2.6299073226181881E-2</c:v>
                </c:pt>
                <c:pt idx="182">
                  <c:v>2.5775721668980862E-2</c:v>
                </c:pt>
                <c:pt idx="183">
                  <c:v>2.5262784807768137E-2</c:v>
                </c:pt>
                <c:pt idx="184">
                  <c:v>2.4760055390093551E-2</c:v>
                </c:pt>
                <c:pt idx="185">
                  <c:v>2.426733028783069E-2</c:v>
                </c:pt>
                <c:pt idx="186">
                  <c:v>2.3784410415102861E-2</c:v>
                </c:pt>
                <c:pt idx="187">
                  <c:v>2.3311100647842309E-2</c:v>
                </c:pt>
                <c:pt idx="188">
                  <c:v>2.2847209744950255E-2</c:v>
                </c:pt>
                <c:pt idx="189">
                  <c:v>2.2392550271025741E-2</c:v>
                </c:pt>
                <c:pt idx="190">
                  <c:v>2.1946938520632332E-2</c:v>
                </c:pt>
                <c:pt idx="191">
                  <c:v>2.1510194444071748E-2</c:v>
                </c:pt>
                <c:pt idx="192">
                  <c:v>2.108214157463472E-2</c:v>
                </c:pt>
                <c:pt idx="193">
                  <c:v>2.0662606957299483E-2</c:v>
                </c:pt>
                <c:pt idx="194">
                  <c:v>2.0251421078849224E-2</c:v>
                </c:pt>
                <c:pt idx="195">
                  <c:v>1.9848417799380125E-2</c:v>
                </c:pt>
                <c:pt idx="196">
                  <c:v>1.9453434285172461E-2</c:v>
                </c:pt>
                <c:pt idx="197">
                  <c:v>1.9066310942897523E-2</c:v>
                </c:pt>
                <c:pt idx="198">
                  <c:v>1.8686891355133864E-2</c:v>
                </c:pt>
                <c:pt idx="199">
                  <c:v>1.8315022217166702E-2</c:v>
                </c:pt>
                <c:pt idx="200">
                  <c:v>1.7950553275045081E-2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08D6-4F4A-9F55-02913B76464B}"/>
            </c:ext>
          </c:extLst>
        </c:ser>
        <c:ser>
          <c:idx val="1"/>
          <c:order val="1"/>
          <c:spPr>
            <a:ln w="38100" cap="rnd">
              <a:solidFill>
                <a:schemeClr val="bg1">
                  <a:lumMod val="85000"/>
                </a:schemeClr>
              </a:solidFill>
              <a:round/>
            </a:ln>
            <a:effectLst/>
          </c:spPr>
          <c:marker>
            <c:symbol val="none"/>
          </c:marker>
          <c:xVal>
            <c:numRef>
              <c:f>List1!$A$1:$A$201</c:f>
              <c:numCache>
                <c:formatCode>General</c:formatCode>
                <c:ptCount val="201"/>
                <c:pt idx="0">
                  <c:v>0</c:v>
                </c:pt>
                <c:pt idx="1">
                  <c:v>2</c:v>
                </c:pt>
                <c:pt idx="2">
                  <c:v>4</c:v>
                </c:pt>
                <c:pt idx="3">
                  <c:v>6</c:v>
                </c:pt>
                <c:pt idx="4">
                  <c:v>8</c:v>
                </c:pt>
                <c:pt idx="5">
                  <c:v>10</c:v>
                </c:pt>
                <c:pt idx="6">
                  <c:v>12</c:v>
                </c:pt>
                <c:pt idx="7">
                  <c:v>14</c:v>
                </c:pt>
                <c:pt idx="8">
                  <c:v>16</c:v>
                </c:pt>
                <c:pt idx="9">
                  <c:v>18</c:v>
                </c:pt>
                <c:pt idx="10">
                  <c:v>20</c:v>
                </c:pt>
                <c:pt idx="11">
                  <c:v>22</c:v>
                </c:pt>
                <c:pt idx="12">
                  <c:v>24</c:v>
                </c:pt>
                <c:pt idx="13">
                  <c:v>26</c:v>
                </c:pt>
                <c:pt idx="14">
                  <c:v>28</c:v>
                </c:pt>
                <c:pt idx="15">
                  <c:v>30</c:v>
                </c:pt>
                <c:pt idx="16">
                  <c:v>32</c:v>
                </c:pt>
                <c:pt idx="17">
                  <c:v>34</c:v>
                </c:pt>
                <c:pt idx="18">
                  <c:v>36</c:v>
                </c:pt>
                <c:pt idx="19">
                  <c:v>38</c:v>
                </c:pt>
                <c:pt idx="20">
                  <c:v>40</c:v>
                </c:pt>
                <c:pt idx="21">
                  <c:v>42</c:v>
                </c:pt>
                <c:pt idx="22">
                  <c:v>44</c:v>
                </c:pt>
                <c:pt idx="23">
                  <c:v>46</c:v>
                </c:pt>
                <c:pt idx="24">
                  <c:v>48</c:v>
                </c:pt>
                <c:pt idx="25">
                  <c:v>50</c:v>
                </c:pt>
                <c:pt idx="26">
                  <c:v>52</c:v>
                </c:pt>
                <c:pt idx="27">
                  <c:v>54</c:v>
                </c:pt>
                <c:pt idx="28">
                  <c:v>56</c:v>
                </c:pt>
                <c:pt idx="29">
                  <c:v>58</c:v>
                </c:pt>
                <c:pt idx="30">
                  <c:v>60</c:v>
                </c:pt>
                <c:pt idx="31">
                  <c:v>62</c:v>
                </c:pt>
                <c:pt idx="32">
                  <c:v>64</c:v>
                </c:pt>
                <c:pt idx="33">
                  <c:v>66</c:v>
                </c:pt>
                <c:pt idx="34">
                  <c:v>68</c:v>
                </c:pt>
                <c:pt idx="35">
                  <c:v>70</c:v>
                </c:pt>
                <c:pt idx="36">
                  <c:v>72</c:v>
                </c:pt>
                <c:pt idx="37">
                  <c:v>74</c:v>
                </c:pt>
                <c:pt idx="38">
                  <c:v>76</c:v>
                </c:pt>
                <c:pt idx="39">
                  <c:v>78</c:v>
                </c:pt>
                <c:pt idx="40">
                  <c:v>80</c:v>
                </c:pt>
                <c:pt idx="41">
                  <c:v>82</c:v>
                </c:pt>
                <c:pt idx="42">
                  <c:v>84</c:v>
                </c:pt>
                <c:pt idx="43">
                  <c:v>86</c:v>
                </c:pt>
                <c:pt idx="44">
                  <c:v>88</c:v>
                </c:pt>
                <c:pt idx="45">
                  <c:v>90</c:v>
                </c:pt>
                <c:pt idx="46">
                  <c:v>92</c:v>
                </c:pt>
                <c:pt idx="47">
                  <c:v>94</c:v>
                </c:pt>
                <c:pt idx="48">
                  <c:v>96</c:v>
                </c:pt>
                <c:pt idx="49">
                  <c:v>98</c:v>
                </c:pt>
                <c:pt idx="50">
                  <c:v>100</c:v>
                </c:pt>
                <c:pt idx="51">
                  <c:v>102</c:v>
                </c:pt>
                <c:pt idx="52">
                  <c:v>104</c:v>
                </c:pt>
                <c:pt idx="53">
                  <c:v>106</c:v>
                </c:pt>
                <c:pt idx="54">
                  <c:v>108</c:v>
                </c:pt>
                <c:pt idx="55">
                  <c:v>110</c:v>
                </c:pt>
                <c:pt idx="56">
                  <c:v>112</c:v>
                </c:pt>
                <c:pt idx="57">
                  <c:v>114</c:v>
                </c:pt>
                <c:pt idx="58">
                  <c:v>116</c:v>
                </c:pt>
                <c:pt idx="59">
                  <c:v>118</c:v>
                </c:pt>
                <c:pt idx="60">
                  <c:v>120</c:v>
                </c:pt>
                <c:pt idx="61">
                  <c:v>122</c:v>
                </c:pt>
                <c:pt idx="62">
                  <c:v>124</c:v>
                </c:pt>
                <c:pt idx="63">
                  <c:v>126</c:v>
                </c:pt>
                <c:pt idx="64">
                  <c:v>128</c:v>
                </c:pt>
                <c:pt idx="65">
                  <c:v>130</c:v>
                </c:pt>
                <c:pt idx="66">
                  <c:v>132</c:v>
                </c:pt>
                <c:pt idx="67">
                  <c:v>134</c:v>
                </c:pt>
                <c:pt idx="68">
                  <c:v>136</c:v>
                </c:pt>
                <c:pt idx="69">
                  <c:v>138</c:v>
                </c:pt>
                <c:pt idx="70">
                  <c:v>140</c:v>
                </c:pt>
                <c:pt idx="71">
                  <c:v>142</c:v>
                </c:pt>
                <c:pt idx="72">
                  <c:v>144</c:v>
                </c:pt>
                <c:pt idx="73">
                  <c:v>146</c:v>
                </c:pt>
                <c:pt idx="74">
                  <c:v>148</c:v>
                </c:pt>
                <c:pt idx="75">
                  <c:v>150</c:v>
                </c:pt>
                <c:pt idx="76">
                  <c:v>152</c:v>
                </c:pt>
                <c:pt idx="77">
                  <c:v>154</c:v>
                </c:pt>
                <c:pt idx="78">
                  <c:v>156</c:v>
                </c:pt>
                <c:pt idx="79">
                  <c:v>158</c:v>
                </c:pt>
                <c:pt idx="80">
                  <c:v>160</c:v>
                </c:pt>
                <c:pt idx="81">
                  <c:v>162</c:v>
                </c:pt>
                <c:pt idx="82">
                  <c:v>164</c:v>
                </c:pt>
                <c:pt idx="83">
                  <c:v>166</c:v>
                </c:pt>
                <c:pt idx="84">
                  <c:v>168</c:v>
                </c:pt>
                <c:pt idx="85">
                  <c:v>170</c:v>
                </c:pt>
                <c:pt idx="86">
                  <c:v>172</c:v>
                </c:pt>
                <c:pt idx="87">
                  <c:v>174</c:v>
                </c:pt>
                <c:pt idx="88">
                  <c:v>176</c:v>
                </c:pt>
                <c:pt idx="89">
                  <c:v>178</c:v>
                </c:pt>
                <c:pt idx="90">
                  <c:v>180</c:v>
                </c:pt>
                <c:pt idx="91">
                  <c:v>182</c:v>
                </c:pt>
                <c:pt idx="92">
                  <c:v>184</c:v>
                </c:pt>
                <c:pt idx="93">
                  <c:v>186</c:v>
                </c:pt>
                <c:pt idx="94">
                  <c:v>188</c:v>
                </c:pt>
                <c:pt idx="95">
                  <c:v>190</c:v>
                </c:pt>
                <c:pt idx="96">
                  <c:v>192</c:v>
                </c:pt>
                <c:pt idx="97">
                  <c:v>194</c:v>
                </c:pt>
                <c:pt idx="98">
                  <c:v>196</c:v>
                </c:pt>
                <c:pt idx="99">
                  <c:v>198</c:v>
                </c:pt>
                <c:pt idx="100">
                  <c:v>200</c:v>
                </c:pt>
                <c:pt idx="101">
                  <c:v>202</c:v>
                </c:pt>
                <c:pt idx="102">
                  <c:v>204</c:v>
                </c:pt>
                <c:pt idx="103">
                  <c:v>206</c:v>
                </c:pt>
                <c:pt idx="104">
                  <c:v>208</c:v>
                </c:pt>
                <c:pt idx="105">
                  <c:v>210</c:v>
                </c:pt>
                <c:pt idx="106">
                  <c:v>212</c:v>
                </c:pt>
                <c:pt idx="107">
                  <c:v>214</c:v>
                </c:pt>
                <c:pt idx="108">
                  <c:v>216</c:v>
                </c:pt>
                <c:pt idx="109">
                  <c:v>218</c:v>
                </c:pt>
                <c:pt idx="110">
                  <c:v>220</c:v>
                </c:pt>
                <c:pt idx="111">
                  <c:v>222</c:v>
                </c:pt>
                <c:pt idx="112">
                  <c:v>224</c:v>
                </c:pt>
                <c:pt idx="113">
                  <c:v>226</c:v>
                </c:pt>
                <c:pt idx="114">
                  <c:v>228</c:v>
                </c:pt>
                <c:pt idx="115">
                  <c:v>230</c:v>
                </c:pt>
                <c:pt idx="116">
                  <c:v>232</c:v>
                </c:pt>
                <c:pt idx="117">
                  <c:v>234</c:v>
                </c:pt>
                <c:pt idx="118">
                  <c:v>236</c:v>
                </c:pt>
                <c:pt idx="119">
                  <c:v>238</c:v>
                </c:pt>
                <c:pt idx="120">
                  <c:v>240</c:v>
                </c:pt>
                <c:pt idx="121">
                  <c:v>242</c:v>
                </c:pt>
                <c:pt idx="122">
                  <c:v>244</c:v>
                </c:pt>
                <c:pt idx="123">
                  <c:v>246</c:v>
                </c:pt>
                <c:pt idx="124">
                  <c:v>248</c:v>
                </c:pt>
                <c:pt idx="125">
                  <c:v>250</c:v>
                </c:pt>
                <c:pt idx="126">
                  <c:v>252</c:v>
                </c:pt>
                <c:pt idx="127">
                  <c:v>254</c:v>
                </c:pt>
                <c:pt idx="128">
                  <c:v>256</c:v>
                </c:pt>
                <c:pt idx="129">
                  <c:v>258</c:v>
                </c:pt>
                <c:pt idx="130">
                  <c:v>260</c:v>
                </c:pt>
                <c:pt idx="131">
                  <c:v>262</c:v>
                </c:pt>
                <c:pt idx="132">
                  <c:v>264</c:v>
                </c:pt>
                <c:pt idx="133">
                  <c:v>266</c:v>
                </c:pt>
                <c:pt idx="134">
                  <c:v>268</c:v>
                </c:pt>
                <c:pt idx="135">
                  <c:v>270</c:v>
                </c:pt>
                <c:pt idx="136">
                  <c:v>272</c:v>
                </c:pt>
                <c:pt idx="137">
                  <c:v>274</c:v>
                </c:pt>
                <c:pt idx="138">
                  <c:v>276</c:v>
                </c:pt>
                <c:pt idx="139">
                  <c:v>278</c:v>
                </c:pt>
                <c:pt idx="140">
                  <c:v>280</c:v>
                </c:pt>
                <c:pt idx="141">
                  <c:v>282</c:v>
                </c:pt>
                <c:pt idx="142">
                  <c:v>284</c:v>
                </c:pt>
                <c:pt idx="143">
                  <c:v>286</c:v>
                </c:pt>
                <c:pt idx="144">
                  <c:v>288</c:v>
                </c:pt>
                <c:pt idx="145">
                  <c:v>290</c:v>
                </c:pt>
                <c:pt idx="146">
                  <c:v>292</c:v>
                </c:pt>
                <c:pt idx="147">
                  <c:v>294</c:v>
                </c:pt>
                <c:pt idx="148">
                  <c:v>296</c:v>
                </c:pt>
                <c:pt idx="149">
                  <c:v>298</c:v>
                </c:pt>
                <c:pt idx="150">
                  <c:v>300</c:v>
                </c:pt>
                <c:pt idx="151">
                  <c:v>302</c:v>
                </c:pt>
                <c:pt idx="152">
                  <c:v>304</c:v>
                </c:pt>
                <c:pt idx="153">
                  <c:v>306</c:v>
                </c:pt>
                <c:pt idx="154">
                  <c:v>308</c:v>
                </c:pt>
                <c:pt idx="155">
                  <c:v>310</c:v>
                </c:pt>
                <c:pt idx="156">
                  <c:v>312</c:v>
                </c:pt>
                <c:pt idx="157">
                  <c:v>314</c:v>
                </c:pt>
                <c:pt idx="158">
                  <c:v>316</c:v>
                </c:pt>
                <c:pt idx="159">
                  <c:v>318</c:v>
                </c:pt>
                <c:pt idx="160">
                  <c:v>320</c:v>
                </c:pt>
                <c:pt idx="161">
                  <c:v>322</c:v>
                </c:pt>
                <c:pt idx="162">
                  <c:v>324</c:v>
                </c:pt>
                <c:pt idx="163">
                  <c:v>326</c:v>
                </c:pt>
                <c:pt idx="164">
                  <c:v>328</c:v>
                </c:pt>
                <c:pt idx="165">
                  <c:v>330</c:v>
                </c:pt>
                <c:pt idx="166">
                  <c:v>332</c:v>
                </c:pt>
                <c:pt idx="167">
                  <c:v>334</c:v>
                </c:pt>
                <c:pt idx="168">
                  <c:v>336</c:v>
                </c:pt>
                <c:pt idx="169">
                  <c:v>338</c:v>
                </c:pt>
                <c:pt idx="170">
                  <c:v>340</c:v>
                </c:pt>
                <c:pt idx="171">
                  <c:v>342</c:v>
                </c:pt>
                <c:pt idx="172">
                  <c:v>344</c:v>
                </c:pt>
                <c:pt idx="173">
                  <c:v>346</c:v>
                </c:pt>
                <c:pt idx="174">
                  <c:v>348</c:v>
                </c:pt>
                <c:pt idx="175">
                  <c:v>350</c:v>
                </c:pt>
                <c:pt idx="176">
                  <c:v>352</c:v>
                </c:pt>
                <c:pt idx="177">
                  <c:v>354</c:v>
                </c:pt>
                <c:pt idx="178">
                  <c:v>356</c:v>
                </c:pt>
                <c:pt idx="179">
                  <c:v>358</c:v>
                </c:pt>
                <c:pt idx="180">
                  <c:v>360</c:v>
                </c:pt>
                <c:pt idx="181">
                  <c:v>362</c:v>
                </c:pt>
                <c:pt idx="182">
                  <c:v>364</c:v>
                </c:pt>
                <c:pt idx="183">
                  <c:v>366</c:v>
                </c:pt>
                <c:pt idx="184">
                  <c:v>368</c:v>
                </c:pt>
                <c:pt idx="185">
                  <c:v>370</c:v>
                </c:pt>
                <c:pt idx="186">
                  <c:v>372</c:v>
                </c:pt>
                <c:pt idx="187">
                  <c:v>374</c:v>
                </c:pt>
                <c:pt idx="188">
                  <c:v>376</c:v>
                </c:pt>
                <c:pt idx="189">
                  <c:v>378</c:v>
                </c:pt>
                <c:pt idx="190">
                  <c:v>380</c:v>
                </c:pt>
                <c:pt idx="191">
                  <c:v>382</c:v>
                </c:pt>
                <c:pt idx="192">
                  <c:v>384</c:v>
                </c:pt>
                <c:pt idx="193">
                  <c:v>386</c:v>
                </c:pt>
                <c:pt idx="194">
                  <c:v>388</c:v>
                </c:pt>
                <c:pt idx="195">
                  <c:v>390</c:v>
                </c:pt>
                <c:pt idx="196">
                  <c:v>392</c:v>
                </c:pt>
                <c:pt idx="197">
                  <c:v>394</c:v>
                </c:pt>
                <c:pt idx="198">
                  <c:v>396</c:v>
                </c:pt>
                <c:pt idx="199">
                  <c:v>398</c:v>
                </c:pt>
                <c:pt idx="200">
                  <c:v>400</c:v>
                </c:pt>
              </c:numCache>
            </c:numRef>
          </c:xVal>
          <c:yVal>
            <c:numRef>
              <c:f>List1!$C$1:$C$201</c:f>
              <c:numCache>
                <c:formatCode>General</c:formatCode>
                <c:ptCount val="201"/>
                <c:pt idx="0">
                  <c:v>0</c:v>
                </c:pt>
                <c:pt idx="1">
                  <c:v>1.9900000000000032E-2</c:v>
                </c:pt>
                <c:pt idx="2">
                  <c:v>3.9403990000000062E-2</c:v>
                </c:pt>
                <c:pt idx="3">
                  <c:v>5.8519850599000098E-2</c:v>
                </c:pt>
                <c:pt idx="4">
                  <c:v>7.7255305572080046E-2</c:v>
                </c:pt>
                <c:pt idx="5">
                  <c:v>9.5617924991195702E-2</c:v>
                </c:pt>
                <c:pt idx="6">
                  <c:v>0.11361512828387091</c:v>
                </c:pt>
                <c:pt idx="7">
                  <c:v>0.13125418723102192</c:v>
                </c:pt>
                <c:pt idx="8">
                  <c:v>0.14854222890512461</c:v>
                </c:pt>
                <c:pt idx="9">
                  <c:v>0.16548623854991268</c:v>
                </c:pt>
                <c:pt idx="10">
                  <c:v>0.1820930624027694</c:v>
                </c:pt>
                <c:pt idx="11">
                  <c:v>0.19836941046095438</c:v>
                </c:pt>
                <c:pt idx="12">
                  <c:v>0.21432185919278138</c:v>
                </c:pt>
                <c:pt idx="13">
                  <c:v>0.22995685419484505</c:v>
                </c:pt>
                <c:pt idx="14">
                  <c:v>0.24528071279636771</c:v>
                </c:pt>
                <c:pt idx="15">
                  <c:v>0.26029962661171979</c:v>
                </c:pt>
                <c:pt idx="16">
                  <c:v>0.27501966404214684</c:v>
                </c:pt>
                <c:pt idx="17">
                  <c:v>0.28944677272770808</c:v>
                </c:pt>
                <c:pt idx="18">
                  <c:v>0.30358678195042682</c:v>
                </c:pt>
                <c:pt idx="19">
                  <c:v>0.31744540498961327</c:v>
                </c:pt>
                <c:pt idx="20">
                  <c:v>0.33102824143032</c:v>
                </c:pt>
                <c:pt idx="21">
                  <c:v>0.34434077942585672</c:v>
                </c:pt>
                <c:pt idx="22">
                  <c:v>0.35738839791528215</c:v>
                </c:pt>
                <c:pt idx="23">
                  <c:v>0.37017636879676802</c:v>
                </c:pt>
                <c:pt idx="24">
                  <c:v>0.38270985905771232</c:v>
                </c:pt>
                <c:pt idx="25">
                  <c:v>0.39499393286246393</c:v>
                </c:pt>
                <c:pt idx="26">
                  <c:v>0.40703355359850074</c:v>
                </c:pt>
                <c:pt idx="27">
                  <c:v>0.41883358588189074</c:v>
                </c:pt>
                <c:pt idx="28">
                  <c:v>0.43039879752284121</c:v>
                </c:pt>
                <c:pt idx="29">
                  <c:v>0.4417338614521365</c:v>
                </c:pt>
                <c:pt idx="30">
                  <c:v>0.45284335760923911</c:v>
                </c:pt>
                <c:pt idx="31">
                  <c:v>0.46373177479281519</c:v>
                </c:pt>
                <c:pt idx="32">
                  <c:v>0.47440351247443829</c:v>
                </c:pt>
                <c:pt idx="33">
                  <c:v>0.48486288257619692</c:v>
                </c:pt>
                <c:pt idx="34">
                  <c:v>0.4951141112129307</c:v>
                </c:pt>
                <c:pt idx="35">
                  <c:v>0.50516134039979332</c:v>
                </c:pt>
                <c:pt idx="36">
                  <c:v>0.5150086297258375</c:v>
                </c:pt>
                <c:pt idx="37">
                  <c:v>0.52465995799429344</c:v>
                </c:pt>
                <c:pt idx="38">
                  <c:v>0.5341192248302068</c:v>
                </c:pt>
                <c:pt idx="39">
                  <c:v>0.54339025225608595</c:v>
                </c:pt>
                <c:pt idx="40">
                  <c:v>0.55247678623618968</c:v>
                </c:pt>
                <c:pt idx="41">
                  <c:v>0.56138249819008945</c:v>
                </c:pt>
                <c:pt idx="42">
                  <c:v>0.5701109864761067</c:v>
                </c:pt>
                <c:pt idx="43">
                  <c:v>0.57866577784523221</c:v>
                </c:pt>
                <c:pt idx="44">
                  <c:v>0.58705032886611208</c:v>
                </c:pt>
                <c:pt idx="45">
                  <c:v>0.5952680273216765</c:v>
                </c:pt>
                <c:pt idx="46">
                  <c:v>0.60332219357797512</c:v>
                </c:pt>
                <c:pt idx="47">
                  <c:v>0.61121608192577348</c:v>
                </c:pt>
                <c:pt idx="48">
                  <c:v>0.6189528818954505</c:v>
                </c:pt>
                <c:pt idx="49">
                  <c:v>0.62653571954573117</c:v>
                </c:pt>
                <c:pt idx="50">
                  <c:v>0.63396765872677119</c:v>
                </c:pt>
                <c:pt idx="51">
                  <c:v>0.64125170231810857</c:v>
                </c:pt>
                <c:pt idx="52">
                  <c:v>0.64839079344197814</c:v>
                </c:pt>
                <c:pt idx="53">
                  <c:v>0.65538781665248291</c:v>
                </c:pt>
                <c:pt idx="54">
                  <c:v>0.66224559910109848</c:v>
                </c:pt>
                <c:pt idx="55">
                  <c:v>0.6689669116789867</c:v>
                </c:pt>
                <c:pt idx="56">
                  <c:v>0.67555447013657477</c:v>
                </c:pt>
                <c:pt idx="57">
                  <c:v>0.68201093618085684</c:v>
                </c:pt>
                <c:pt idx="58">
                  <c:v>0.68833891855085771</c:v>
                </c:pt>
                <c:pt idx="59">
                  <c:v>0.69454097407169568</c:v>
                </c:pt>
                <c:pt idx="60">
                  <c:v>0.70061960868766893</c:v>
                </c:pt>
                <c:pt idx="61">
                  <c:v>0.70657727847478446</c:v>
                </c:pt>
                <c:pt idx="62">
                  <c:v>0.71241639063313622</c:v>
                </c:pt>
                <c:pt idx="63">
                  <c:v>0.71813930445953689</c:v>
                </c:pt>
                <c:pt idx="64">
                  <c:v>0.72374833230079227</c:v>
                </c:pt>
                <c:pt idx="65">
                  <c:v>0.72924574048800639</c:v>
                </c:pt>
                <c:pt idx="66">
                  <c:v>0.73463375025229494</c:v>
                </c:pt>
                <c:pt idx="67">
                  <c:v>0.73991453862227441</c:v>
                </c:pt>
                <c:pt idx="68">
                  <c:v>0.74509023930369123</c:v>
                </c:pt>
                <c:pt idx="69">
                  <c:v>0.75016294354154767</c:v>
                </c:pt>
                <c:pt idx="70">
                  <c:v>0.75513470096507085</c:v>
                </c:pt>
                <c:pt idx="71">
                  <c:v>0.76000752041586583</c:v>
                </c:pt>
                <c:pt idx="72">
                  <c:v>0.76478337075959024</c:v>
                </c:pt>
                <c:pt idx="73">
                  <c:v>0.76946418168147435</c:v>
                </c:pt>
                <c:pt idx="74">
                  <c:v>0.77405184446601305</c:v>
                </c:pt>
                <c:pt idx="75">
                  <c:v>0.77854821276113961</c:v>
                </c:pt>
                <c:pt idx="76">
                  <c:v>0.78295510332719265</c:v>
                </c:pt>
                <c:pt idx="77">
                  <c:v>0.7872742967709816</c:v>
                </c:pt>
                <c:pt idx="78">
                  <c:v>0.7915075382652389</c:v>
                </c:pt>
                <c:pt idx="79">
                  <c:v>0.79565653825376081</c:v>
                </c:pt>
                <c:pt idx="80">
                  <c:v>0.79972297314251095</c:v>
                </c:pt>
                <c:pt idx="81">
                  <c:v>0.80370848597697497</c:v>
                </c:pt>
                <c:pt idx="82">
                  <c:v>0.80761468710603324</c:v>
                </c:pt>
                <c:pt idx="83">
                  <c:v>0.81144315483262297</c:v>
                </c:pt>
                <c:pt idx="84">
                  <c:v>0.81519543605145406</c:v>
                </c:pt>
                <c:pt idx="85">
                  <c:v>0.81887304687402995</c:v>
                </c:pt>
                <c:pt idx="86">
                  <c:v>0.82247747324123677</c:v>
                </c:pt>
                <c:pt idx="87">
                  <c:v>0.82601017152373624</c:v>
                </c:pt>
                <c:pt idx="88">
                  <c:v>0.82947256911041378</c:v>
                </c:pt>
                <c:pt idx="89">
                  <c:v>0.83286606498511651</c:v>
                </c:pt>
                <c:pt idx="90">
                  <c:v>0.8361920302919128</c:v>
                </c:pt>
                <c:pt idx="91">
                  <c:v>0.83945180888910387</c:v>
                </c:pt>
                <c:pt idx="92">
                  <c:v>0.84264671789221068</c:v>
                </c:pt>
                <c:pt idx="93">
                  <c:v>0.84577804820615565</c:v>
                </c:pt>
                <c:pt idx="94">
                  <c:v>0.84884706504685314</c:v>
                </c:pt>
                <c:pt idx="95">
                  <c:v>0.8518550084524209</c:v>
                </c:pt>
                <c:pt idx="96">
                  <c:v>0.8548030937842177</c:v>
                </c:pt>
                <c:pt idx="97">
                  <c:v>0.85769251221791165</c:v>
                </c:pt>
                <c:pt idx="98">
                  <c:v>0.8605244312247754</c:v>
                </c:pt>
                <c:pt idx="99">
                  <c:v>0.86329999504340238</c:v>
                </c:pt>
                <c:pt idx="100">
                  <c:v>0.86602032514203853</c:v>
                </c:pt>
                <c:pt idx="101">
                  <c:v>0.86868652067171193</c:v>
                </c:pt>
                <c:pt idx="102">
                  <c:v>0.871299658910345</c:v>
                </c:pt>
                <c:pt idx="103">
                  <c:v>0.8738607956980291</c:v>
                </c:pt>
                <c:pt idx="104">
                  <c:v>0.87637096586363827</c:v>
                </c:pt>
                <c:pt idx="105">
                  <c:v>0.87883118364295187</c:v>
                </c:pt>
                <c:pt idx="106">
                  <c:v>0.88124244308845712</c:v>
                </c:pt>
                <c:pt idx="107">
                  <c:v>0.88360571847099689</c:v>
                </c:pt>
                <c:pt idx="108">
                  <c:v>0.8859219646734241</c:v>
                </c:pt>
                <c:pt idx="109">
                  <c:v>0.8881921175764228</c:v>
                </c:pt>
                <c:pt idx="110">
                  <c:v>0.89041709443665196</c:v>
                </c:pt>
                <c:pt idx="111">
                  <c:v>0.89259779425736241</c:v>
                </c:pt>
                <c:pt idx="112">
                  <c:v>0.8947350981516411</c:v>
                </c:pt>
                <c:pt idx="113">
                  <c:v>0.89682986969842371</c:v>
                </c:pt>
                <c:pt idx="114">
                  <c:v>0.8988829552914247</c:v>
                </c:pt>
                <c:pt idx="115">
                  <c:v>0.9008951844811256</c:v>
                </c:pt>
                <c:pt idx="116">
                  <c:v>0.90286737030995101</c:v>
                </c:pt>
                <c:pt idx="117">
                  <c:v>0.90480030964078317</c:v>
                </c:pt>
                <c:pt idx="118">
                  <c:v>0.90669478347893162</c:v>
                </c:pt>
                <c:pt idx="119">
                  <c:v>0.90855155728770076</c:v>
                </c:pt>
                <c:pt idx="120">
                  <c:v>0.91037138129767559</c:v>
                </c:pt>
                <c:pt idx="121">
                  <c:v>0.91215499080985174</c:v>
                </c:pt>
                <c:pt idx="122">
                  <c:v>0.91390310649273576</c:v>
                </c:pt>
                <c:pt idx="123">
                  <c:v>0.91561643467353049</c:v>
                </c:pt>
                <c:pt idx="124">
                  <c:v>0.91729566762352732</c:v>
                </c:pt>
                <c:pt idx="125">
                  <c:v>0.91894148383781893</c:v>
                </c:pt>
                <c:pt idx="126">
                  <c:v>0.92055454830944627</c:v>
                </c:pt>
                <c:pt idx="127">
                  <c:v>0.92213551279808836</c:v>
                </c:pt>
                <c:pt idx="128">
                  <c:v>0.9236850160934067</c:v>
                </c:pt>
                <c:pt idx="129">
                  <c:v>0.9252036842731477</c:v>
                </c:pt>
                <c:pt idx="130">
                  <c:v>0.92669213095611191</c:v>
                </c:pt>
                <c:pt idx="131">
                  <c:v>0.92815095755008559</c:v>
                </c:pt>
                <c:pt idx="132">
                  <c:v>0.9295807534948386</c:v>
                </c:pt>
                <c:pt idx="133">
                  <c:v>0.9309820965002914</c:v>
                </c:pt>
                <c:pt idx="134">
                  <c:v>0.93235555277993554</c:v>
                </c:pt>
                <c:pt idx="135">
                  <c:v>0.93370167727961495</c:v>
                </c:pt>
                <c:pt idx="136">
                  <c:v>0.93502101390175063</c:v>
                </c:pt>
                <c:pt idx="137">
                  <c:v>0.9363140957251056</c:v>
                </c:pt>
                <c:pt idx="138">
                  <c:v>0.93758144522017617</c:v>
                </c:pt>
                <c:pt idx="139">
                  <c:v>0.93882357446029463</c:v>
                </c:pt>
                <c:pt idx="140">
                  <c:v>0.94004098532853475</c:v>
                </c:pt>
                <c:pt idx="141">
                  <c:v>0.94123416972049678</c:v>
                </c:pt>
                <c:pt idx="142">
                  <c:v>0.94240360974305892</c:v>
                </c:pt>
                <c:pt idx="143">
                  <c:v>0.94354977790917216</c:v>
                </c:pt>
                <c:pt idx="144">
                  <c:v>0.94467313732877989</c:v>
                </c:pt>
                <c:pt idx="145">
                  <c:v>0.94577414189593678</c:v>
                </c:pt>
                <c:pt idx="146">
                  <c:v>0.94685323647220787</c:v>
                </c:pt>
                <c:pt idx="147">
                  <c:v>0.94791085706641087</c:v>
                </c:pt>
                <c:pt idx="148">
                  <c:v>0.94894743101078949</c:v>
                </c:pt>
                <c:pt idx="149">
                  <c:v>0.94996337713367462</c:v>
                </c:pt>
                <c:pt idx="150">
                  <c:v>0.95095910592871435</c:v>
                </c:pt>
                <c:pt idx="151">
                  <c:v>0.95193501972073302</c:v>
                </c:pt>
                <c:pt idx="152">
                  <c:v>0.95289151282829065</c:v>
                </c:pt>
                <c:pt idx="153">
                  <c:v>0.95382897172300751</c:v>
                </c:pt>
                <c:pt idx="154">
                  <c:v>0.95474777518571963</c:v>
                </c:pt>
                <c:pt idx="155">
                  <c:v>0.95564829445952393</c:v>
                </c:pt>
                <c:pt idx="156">
                  <c:v>0.95653089339977948</c:v>
                </c:pt>
                <c:pt idx="157">
                  <c:v>0.95739592862112377</c:v>
                </c:pt>
                <c:pt idx="158">
                  <c:v>0.95824374964156322</c:v>
                </c:pt>
                <c:pt idx="159">
                  <c:v>0.95907469902369624</c:v>
                </c:pt>
                <c:pt idx="160">
                  <c:v>0.95988911251312492</c:v>
                </c:pt>
                <c:pt idx="161">
                  <c:v>0.96068731917411354</c:v>
                </c:pt>
                <c:pt idx="162">
                  <c:v>0.96146964152254855</c:v>
                </c:pt>
                <c:pt idx="163">
                  <c:v>0.96223639565624963</c:v>
                </c:pt>
                <c:pt idx="164">
                  <c:v>0.96298789138269059</c:v>
                </c:pt>
                <c:pt idx="165">
                  <c:v>0.96372443234417526</c:v>
                </c:pt>
                <c:pt idx="166">
                  <c:v>0.96444631614052601</c:v>
                </c:pt>
                <c:pt idx="167">
                  <c:v>0.96515383444932956</c:v>
                </c:pt>
                <c:pt idx="168">
                  <c:v>0.96584727314378793</c:v>
                </c:pt>
                <c:pt idx="169">
                  <c:v>0.96652691240822652</c:v>
                </c:pt>
                <c:pt idx="170">
                  <c:v>0.96719302685130271</c:v>
                </c:pt>
                <c:pt idx="171">
                  <c:v>0.96784588561696172</c:v>
                </c:pt>
                <c:pt idx="172">
                  <c:v>0.96848575249318447</c:v>
                </c:pt>
                <c:pt idx="173">
                  <c:v>0.96911288601856982</c:v>
                </c:pt>
                <c:pt idx="174">
                  <c:v>0.96972753958680058</c:v>
                </c:pt>
                <c:pt idx="175">
                  <c:v>0.97032996154902307</c:v>
                </c:pt>
                <c:pt idx="176">
                  <c:v>0.9709203953141976</c:v>
                </c:pt>
                <c:pt idx="177">
                  <c:v>0.97149907944744485</c:v>
                </c:pt>
                <c:pt idx="178">
                  <c:v>0.97206624776644068</c:v>
                </c:pt>
                <c:pt idx="179">
                  <c:v>0.97262212943588866</c:v>
                </c:pt>
                <c:pt idx="180">
                  <c:v>0.97316694906011436</c:v>
                </c:pt>
                <c:pt idx="181">
                  <c:v>0.97370092677381825</c:v>
                </c:pt>
                <c:pt idx="182">
                  <c:v>0.97422427833101921</c:v>
                </c:pt>
                <c:pt idx="183">
                  <c:v>0.97473721519223189</c:v>
                </c:pt>
                <c:pt idx="184">
                  <c:v>0.97523994460990659</c:v>
                </c:pt>
                <c:pt idx="185">
                  <c:v>0.97573266971216921</c:v>
                </c:pt>
                <c:pt idx="186">
                  <c:v>0.97621558958489729</c:v>
                </c:pt>
                <c:pt idx="187">
                  <c:v>0.97668889935215764</c:v>
                </c:pt>
                <c:pt idx="188">
                  <c:v>0.97715279025504964</c:v>
                </c:pt>
                <c:pt idx="189">
                  <c:v>0.9776074497289744</c:v>
                </c:pt>
                <c:pt idx="190">
                  <c:v>0.97805306147936766</c:v>
                </c:pt>
                <c:pt idx="191">
                  <c:v>0.97848980555592824</c:v>
                </c:pt>
                <c:pt idx="192">
                  <c:v>0.97891785842536538</c:v>
                </c:pt>
                <c:pt idx="193">
                  <c:v>0.97933739304270051</c:v>
                </c:pt>
                <c:pt idx="194">
                  <c:v>0.97974857892115075</c:v>
                </c:pt>
                <c:pt idx="195">
                  <c:v>0.98015158220061982</c:v>
                </c:pt>
                <c:pt idx="196">
                  <c:v>0.98054656571482746</c:v>
                </c:pt>
                <c:pt idx="197">
                  <c:v>0.98093368905710232</c:v>
                </c:pt>
                <c:pt idx="198">
                  <c:v>0.98131310864486598</c:v>
                </c:pt>
                <c:pt idx="199">
                  <c:v>0.98168497778283326</c:v>
                </c:pt>
                <c:pt idx="200">
                  <c:v>0.98204944672495498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08D6-4F4A-9F55-02913B76464B}"/>
            </c:ext>
          </c:extLst>
        </c:ser>
        <c:dLbls/>
        <c:axId val="87825408"/>
        <c:axId val="87835776"/>
      </c:scatterChart>
      <c:valAx>
        <c:axId val="87825408"/>
        <c:scaling>
          <c:orientation val="minMax"/>
          <c:max val="400"/>
        </c:scaling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Čas</a:t>
                </a:r>
                <a:r>
                  <a:rPr lang="cs-CZ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cs-CZ" sz="1800" i="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(miliony generací)</a:t>
                </a:r>
                <a:endParaRPr lang="en-US" sz="1800">
                  <a:solidFill>
                    <a:sysClr val="windowText" lastClr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inorTickMark val="out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cs-CZ"/>
          </a:p>
        </c:txPr>
        <c:crossAx val="87835776"/>
        <c:crosses val="autoZero"/>
        <c:crossBetween val="midCat"/>
        <c:minorUnit val="50"/>
      </c:valAx>
      <c:valAx>
        <c:axId val="87835776"/>
        <c:scaling>
          <c:orientation val="minMax"/>
          <c:max val="1"/>
        </c:scaling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800" b="0" i="0" u="none" strike="noStrike" kern="1200" baseline="0">
                    <a:solidFill>
                      <a:sysClr val="windowText" lastClr="00000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r>
                  <a:rPr lang="en-US" sz="1800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Frekvence alely </a:t>
                </a:r>
                <a:r>
                  <a:rPr lang="en-US" sz="1800" i="1">
                    <a:solidFill>
                      <a:sysClr val="windowText" lastClr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c:rich>
          </c:tx>
          <c:layout/>
          <c:spPr>
            <a:noFill/>
            <a:ln>
              <a:noFill/>
            </a:ln>
            <a:effectLst/>
          </c:spPr>
        </c:title>
        <c:numFmt formatCode="General" sourceLinked="1"/>
        <c:minorTickMark val="out"/>
        <c:tickLblPos val="nextTo"/>
        <c:spPr>
          <a:noFill/>
          <a:ln w="15875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ysClr val="windowText" lastClr="000000"/>
                </a:solidFill>
                <a:latin typeface="Arial" panose="020B0604020202020204" pitchFamily="34" charset="0"/>
                <a:ea typeface="+mn-ea"/>
                <a:cs typeface="+mn-cs"/>
              </a:defRPr>
            </a:pPr>
            <a:endParaRPr lang="cs-CZ"/>
          </a:p>
        </c:txPr>
        <c:crossAx val="87825408"/>
        <c:crosses val="autoZero"/>
        <c:crossBetween val="midCat"/>
        <c:majorUnit val="0.2"/>
        <c:minorUnit val="0.1"/>
      </c:valAx>
      <c:spPr>
        <a:noFill/>
        <a:ln w="15875">
          <a:solidFill>
            <a:schemeClr val="tx1"/>
          </a:solidFill>
        </a:ln>
        <a:effectLst/>
      </c:spPr>
    </c:plotArea>
    <c:plotVisOnly val="1"/>
    <c:dispBlanksAs val="gap"/>
  </c:chart>
  <c:spPr>
    <a:noFill/>
    <a:ln>
      <a:noFill/>
    </a:ln>
    <a:effectLst/>
  </c:spPr>
  <c:txPr>
    <a:bodyPr/>
    <a:lstStyle/>
    <a:p>
      <a:pPr>
        <a:defRPr/>
      </a:pPr>
      <a:endParaRPr lang="cs-CZ"/>
    </a:p>
  </c:txPr>
  <c:externalData r:id="rId1"/>
  <c:userShapes r:id="rId2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0.13418</cdr:x>
      <cdr:y>0.17833</cdr:y>
    </cdr:from>
    <cdr:to>
      <cdr:x>0.78651</cdr:x>
      <cdr:y>0.83846</cdr:y>
    </cdr:to>
    <cdr:grpSp>
      <cdr:nvGrpSpPr>
        <cdr:cNvPr id="34" name="Skupina 33">
          <a:extLst xmlns:a="http://schemas.openxmlformats.org/drawingml/2006/main">
            <a:ext uri="{FF2B5EF4-FFF2-40B4-BE49-F238E27FC236}">
              <a16:creationId xmlns:a16="http://schemas.microsoft.com/office/drawing/2014/main" xmlns="" id="{1280A472-A718-4670-95D4-4191067670D6}"/>
            </a:ext>
          </a:extLst>
        </cdr:cNvPr>
        <cdr:cNvGrpSpPr/>
      </cdr:nvGrpSpPr>
      <cdr:grpSpPr>
        <a:xfrm xmlns:a="http://schemas.openxmlformats.org/drawingml/2006/main">
          <a:off x="852469" y="849636"/>
          <a:ext cx="4144367" cy="3145126"/>
          <a:chOff x="852489" y="849630"/>
          <a:chExt cx="4144326" cy="3145155"/>
        </a:xfrm>
      </cdr:grpSpPr>
      <cdr:cxnSp macro="">
        <cdr:nvCxnSpPr>
          <cdr:cNvPr id="9" name="Přímá spojnice 8">
            <a:extLst xmlns:a="http://schemas.openxmlformats.org/drawingml/2006/main">
              <a:ext uri="{FF2B5EF4-FFF2-40B4-BE49-F238E27FC236}">
                <a16:creationId xmlns:a16="http://schemas.microsoft.com/office/drawing/2014/main" xmlns="" id="{6CD22AC8-9279-417F-9629-DDEF9CE3B5E1}"/>
              </a:ext>
            </a:extLst>
          </cdr:cNvPr>
          <cdr:cNvCxnSpPr/>
        </cdr:nvCxnSpPr>
        <cdr:spPr>
          <a:xfrm xmlns:a="http://schemas.openxmlformats.org/drawingml/2006/main" flipV="1">
            <a:off x="2122172" y="2596515"/>
            <a:ext cx="952" cy="1398270"/>
          </a:xfrm>
          <a:prstGeom xmlns:a="http://schemas.openxmlformats.org/drawingml/2006/main" prst="line">
            <a:avLst/>
          </a:prstGeom>
          <a:ln xmlns:a="http://schemas.openxmlformats.org/drawingml/2006/main" w="12700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1" name="Přímá spojnice 10">
            <a:extLst xmlns:a="http://schemas.openxmlformats.org/drawingml/2006/main">
              <a:ext uri="{FF2B5EF4-FFF2-40B4-BE49-F238E27FC236}">
                <a16:creationId xmlns:a16="http://schemas.microsoft.com/office/drawing/2014/main" xmlns="" id="{977CC815-07C9-4606-9778-6A261E5862AD}"/>
              </a:ext>
            </a:extLst>
          </cdr:cNvPr>
          <cdr:cNvCxnSpPr/>
        </cdr:nvCxnSpPr>
        <cdr:spPr>
          <a:xfrm xmlns:a="http://schemas.openxmlformats.org/drawingml/2006/main" flipV="1">
            <a:off x="3386140" y="3482340"/>
            <a:ext cx="951" cy="511493"/>
          </a:xfrm>
          <a:prstGeom xmlns:a="http://schemas.openxmlformats.org/drawingml/2006/main" prst="line">
            <a:avLst/>
          </a:prstGeom>
          <a:ln xmlns:a="http://schemas.openxmlformats.org/drawingml/2006/main" w="12700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5" name="Přímá spojnice 14">
            <a:extLst xmlns:a="http://schemas.openxmlformats.org/drawingml/2006/main">
              <a:ext uri="{FF2B5EF4-FFF2-40B4-BE49-F238E27FC236}">
                <a16:creationId xmlns:a16="http://schemas.microsoft.com/office/drawing/2014/main" xmlns="" id="{977CC815-07C9-4606-9778-6A261E5862AD}"/>
              </a:ext>
            </a:extLst>
          </cdr:cNvPr>
          <cdr:cNvCxnSpPr/>
        </cdr:nvCxnSpPr>
        <cdr:spPr>
          <a:xfrm xmlns:a="http://schemas.openxmlformats.org/drawingml/2006/main">
            <a:off x="854394" y="2599373"/>
            <a:ext cx="1283015" cy="959"/>
          </a:xfrm>
          <a:prstGeom xmlns:a="http://schemas.openxmlformats.org/drawingml/2006/main" prst="line">
            <a:avLst/>
          </a:prstGeom>
          <a:ln xmlns:a="http://schemas.openxmlformats.org/drawingml/2006/main" w="12700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cxnSp macro="">
        <cdr:nvCxnSpPr>
          <cdr:cNvPr id="16" name="Přímá spojnice 15">
            <a:extLst xmlns:a="http://schemas.openxmlformats.org/drawingml/2006/main">
              <a:ext uri="{FF2B5EF4-FFF2-40B4-BE49-F238E27FC236}">
                <a16:creationId xmlns:a16="http://schemas.microsoft.com/office/drawing/2014/main" xmlns="" id="{6A70E43A-F379-4CFC-9F6F-CD603910605E}"/>
              </a:ext>
            </a:extLst>
          </cdr:cNvPr>
          <cdr:cNvCxnSpPr/>
        </cdr:nvCxnSpPr>
        <cdr:spPr>
          <a:xfrm xmlns:a="http://schemas.openxmlformats.org/drawingml/2006/main" flipV="1">
            <a:off x="852489" y="3486137"/>
            <a:ext cx="2533657" cy="14"/>
          </a:xfrm>
          <a:prstGeom xmlns:a="http://schemas.openxmlformats.org/drawingml/2006/main" prst="line">
            <a:avLst/>
          </a:prstGeom>
          <a:ln xmlns:a="http://schemas.openxmlformats.org/drawingml/2006/main" w="12700">
            <a:solidFill>
              <a:schemeClr val="tx1"/>
            </a:solidFill>
            <a:prstDash val="dash"/>
          </a:ln>
        </cdr:spPr>
        <cdr:style>
          <a:lnRef xmlns:a="http://schemas.openxmlformats.org/drawingml/2006/main" idx="1">
            <a:schemeClr val="accent1"/>
          </a:lnRef>
          <a:fillRef xmlns:a="http://schemas.openxmlformats.org/drawingml/2006/main" idx="0">
            <a:schemeClr val="accent1"/>
          </a:fillRef>
          <a:effectRef xmlns:a="http://schemas.openxmlformats.org/drawingml/2006/main" idx="0">
            <a:schemeClr val="accent1"/>
          </a:effectRef>
          <a:fontRef xmlns:a="http://schemas.openxmlformats.org/drawingml/2006/main" idx="minor">
            <a:schemeClr val="tx1"/>
          </a:fontRef>
        </cdr:style>
      </cdr:cxnSp>
      <cdr:sp macro="" textlink="">
        <cdr:nvSpPr>
          <cdr:cNvPr id="28" name="TextovéPole 27">
            <a:extLst xmlns:a="http://schemas.openxmlformats.org/drawingml/2006/main">
              <a:ext uri="{FF2B5EF4-FFF2-40B4-BE49-F238E27FC236}">
                <a16:creationId xmlns:a16="http://schemas.microsoft.com/office/drawing/2014/main" xmlns="" id="{4D1F9F2E-4A75-464D-B4DD-9938B5A08B80}"/>
              </a:ext>
            </a:extLst>
          </cdr:cNvPr>
          <cdr:cNvSpPr txBox="1"/>
        </cdr:nvSpPr>
        <cdr:spPr>
          <a:xfrm xmlns:a="http://schemas.openxmlformats.org/drawingml/2006/main">
            <a:off x="2162431" y="2330925"/>
            <a:ext cx="1485914" cy="34289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r>
              <a:rPr lang="cs-CZ" sz="1600" i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600" i="0" baseline="-25000">
                <a:latin typeface="Arial" panose="020B0604020202020204" pitchFamily="34" charset="0"/>
                <a:cs typeface="Arial" panose="020B0604020202020204" pitchFamily="34" charset="0"/>
              </a:rPr>
              <a:t>100</a:t>
            </a:r>
            <a:r>
              <a:rPr lang="cs-CZ" sz="1600" i="0">
                <a:latin typeface="Arial" panose="020B0604020202020204" pitchFamily="34" charset="0"/>
                <a:cs typeface="Arial" panose="020B0604020202020204" pitchFamily="34" charset="0"/>
              </a:rPr>
              <a:t> = 0,366</a:t>
            </a:r>
            <a:endParaRPr lang="cs-CZ" sz="1600" i="1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  <cdr:sp macro="" textlink="">
        <cdr:nvSpPr>
          <cdr:cNvPr id="14" name="TextovéPole 13">
            <a:extLst xmlns:a="http://schemas.openxmlformats.org/drawingml/2006/main">
              <a:ext uri="{FF2B5EF4-FFF2-40B4-BE49-F238E27FC236}">
                <a16:creationId xmlns:a16="http://schemas.microsoft.com/office/drawing/2014/main" xmlns="" id="{D0F3E595-A0C1-4CAE-B5D5-AD11371F26F2}"/>
              </a:ext>
            </a:extLst>
          </cdr:cNvPr>
          <cdr:cNvSpPr txBox="1"/>
        </cdr:nvSpPr>
        <cdr:spPr>
          <a:xfrm xmlns:a="http://schemas.openxmlformats.org/drawingml/2006/main">
            <a:off x="3046095" y="849630"/>
            <a:ext cx="1950720" cy="293370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vertOverflow="clip" wrap="none" rtlCol="0"/>
          <a:lstStyle xmlns:a="http://schemas.openxmlformats.org/drawingml/2006/main"/>
          <a:p xmlns:a="http://schemas.openxmlformats.org/drawingml/2006/main"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0" baseline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Frekvence alely </a:t>
            </a:r>
            <a:r>
              <a:rPr lang="cs-CZ" sz="1800" b="0" i="1" baseline="0">
                <a:solidFill>
                  <a:schemeClr val="bg1">
                    <a:lumMod val="75000"/>
                  </a:schemeClr>
                </a:solidFill>
                <a:effectLst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</a:t>
            </a:r>
            <a:endParaRPr lang="cs-CZ" sz="1800">
              <a:solidFill>
                <a:schemeClr val="bg1">
                  <a:lumMod val="75000"/>
                </a:schemeClr>
              </a:solidFill>
              <a:effectLst/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  <cdr:sp macro="" textlink="">
        <cdr:nvSpPr>
          <cdr:cNvPr id="27" name="TextovéPole 1">
            <a:extLst xmlns:a="http://schemas.openxmlformats.org/drawingml/2006/main">
              <a:ext uri="{FF2B5EF4-FFF2-40B4-BE49-F238E27FC236}">
                <a16:creationId xmlns:a16="http://schemas.microsoft.com/office/drawing/2014/main" xmlns="" id="{2224180C-CE7A-43AF-BE61-6F690B77AD09}"/>
              </a:ext>
            </a:extLst>
          </cdr:cNvPr>
          <cdr:cNvSpPr txBox="1"/>
        </cdr:nvSpPr>
        <cdr:spPr>
          <a:xfrm xmlns:a="http://schemas.openxmlformats.org/drawingml/2006/main">
            <a:off x="3457055" y="3204076"/>
            <a:ext cx="1485914" cy="342894"/>
          </a:xfrm>
          <a:prstGeom xmlns:a="http://schemas.openxmlformats.org/drawingml/2006/main" prst="rect">
            <a:avLst/>
          </a:prstGeom>
        </cdr:spPr>
        <cdr:txBody>
          <a:bodyPr xmlns:a="http://schemas.openxmlformats.org/drawingml/2006/main" wrap="none" rtlCol="0"/>
          <a:lstStyle xmlns:a="http://schemas.openxmlformats.org/drawingml/2006/main"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 xmlns:a="http://schemas.openxmlformats.org/drawingml/2006/main">
            <a:r>
              <a:rPr lang="cs-CZ" sz="1600" i="1"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cs-CZ" sz="1600" i="0" baseline="-25000">
                <a:latin typeface="Arial" panose="020B0604020202020204" pitchFamily="34" charset="0"/>
                <a:cs typeface="Arial" panose="020B0604020202020204" pitchFamily="34" charset="0"/>
              </a:rPr>
              <a:t>200</a:t>
            </a:r>
            <a:r>
              <a:rPr lang="cs-CZ" sz="1600" i="0">
                <a:latin typeface="Arial" panose="020B0604020202020204" pitchFamily="34" charset="0"/>
                <a:cs typeface="Arial" panose="020B0604020202020204" pitchFamily="34" charset="0"/>
              </a:rPr>
              <a:t> = 0,134</a:t>
            </a:r>
            <a:endParaRPr lang="cs-CZ" sz="1600" i="1">
              <a:latin typeface="Arial" panose="020B0604020202020204" pitchFamily="34" charset="0"/>
              <a:cs typeface="Arial" panose="020B0604020202020204" pitchFamily="34" charset="0"/>
            </a:endParaRPr>
          </a:p>
        </cdr:txBody>
      </cdr:sp>
    </cdr:grp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/>
              <a:t>Klepnutím lze upravit styly předlohy textu.</a:t>
            </a:r>
          </a:p>
          <a:p>
            <a:pPr lvl="1"/>
            <a:r>
              <a:rPr lang="cs-CZ" noProof="0"/>
              <a:t>Druhá úroveň</a:t>
            </a:r>
          </a:p>
          <a:p>
            <a:pPr lvl="2"/>
            <a:r>
              <a:rPr lang="cs-CZ" noProof="0"/>
              <a:t>Třetí úroveň</a:t>
            </a:r>
          </a:p>
          <a:p>
            <a:pPr lvl="3"/>
            <a:r>
              <a:rPr lang="cs-CZ" noProof="0"/>
              <a:t>Čtvrtá úroveň</a:t>
            </a:r>
          </a:p>
          <a:p>
            <a:pPr lvl="4"/>
            <a:r>
              <a:rPr lang="cs-CZ" noProof="0"/>
              <a:t>Pátá úroveň</a:t>
            </a:r>
          </a:p>
        </p:txBody>
      </p:sp>
      <p:sp>
        <p:nvSpPr>
          <p:cNvPr id="5325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325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6437FC1B-B625-44A3-8719-1B90AC6AEC49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1286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3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33549106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23</a:t>
            </a:fld>
            <a:endParaRPr 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0152941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47E2DB2-127E-45FF-9A86-4510D75B5221}" type="slidenum">
              <a:rPr lang="cs-CZ" smtClean="0"/>
              <a:pPr/>
              <a:t>25</a:t>
            </a:fld>
            <a:endParaRPr lang="cs-CZ"/>
          </a:p>
        </p:txBody>
      </p:sp>
      <p:sp>
        <p:nvSpPr>
          <p:cNvPr id="25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5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2105983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6181FD8-1DA9-407D-9AF5-E0C219ACB42E}" type="slidenum">
              <a:rPr lang="cs-CZ" smtClean="0"/>
              <a:pPr/>
              <a:t>28</a:t>
            </a:fld>
            <a:endParaRPr lang="cs-CZ"/>
          </a:p>
        </p:txBody>
      </p:sp>
      <p:sp>
        <p:nvSpPr>
          <p:cNvPr id="26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41940031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29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7785379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982A3D1-2102-46A6-B611-943057AADC85}" type="slidenum">
              <a:rPr lang="cs-CZ" smtClean="0"/>
              <a:pPr/>
              <a:t>30</a:t>
            </a:fld>
            <a:endParaRPr lang="cs-CZ"/>
          </a:p>
        </p:txBody>
      </p:sp>
      <p:sp>
        <p:nvSpPr>
          <p:cNvPr id="27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76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0671965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31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0115657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32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0773135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33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401909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3568A-96BD-49E7-93A7-4E7D8BF037F3}" type="slidenum">
              <a:rPr lang="cs-CZ" smtClean="0"/>
              <a:pPr/>
              <a:t>34</a:t>
            </a:fld>
            <a:endParaRPr lang="cs-CZ"/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99875555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FBF986E-6244-45A4-A8DB-88EAC759F910}" type="slidenum">
              <a:rPr lang="cs-CZ" smtClean="0"/>
              <a:pPr/>
              <a:t>36</a:t>
            </a:fld>
            <a:endParaRPr lang="cs-CZ"/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810445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4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508427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2443CCC-58F7-433B-98A7-11CF74101F12}" type="slidenum">
              <a:rPr lang="cs-CZ" smtClean="0"/>
              <a:pPr/>
              <a:t>37</a:t>
            </a:fld>
            <a:endParaRPr lang="cs-CZ"/>
          </a:p>
        </p:txBody>
      </p:sp>
      <p:sp>
        <p:nvSpPr>
          <p:cNvPr id="491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01535421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B992526-EC3E-4AF7-BDE0-20F97887284E}" type="slidenum">
              <a:rPr lang="cs-CZ" smtClean="0"/>
              <a:pPr/>
              <a:t>38</a:t>
            </a:fld>
            <a:endParaRPr lang="cs-CZ"/>
          </a:p>
        </p:txBody>
      </p:sp>
      <p:sp>
        <p:nvSpPr>
          <p:cNvPr id="501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56371431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3CFB996-898F-4B07-88C7-40EC80358ECE}" type="slidenum">
              <a:rPr lang="cs-CZ" smtClean="0"/>
              <a:pPr/>
              <a:t>39</a:t>
            </a:fld>
            <a:endParaRPr lang="cs-CZ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8561497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2B881-6525-48CF-AC5A-79E4F919535E}" type="slidenum">
              <a:rPr lang="cs-CZ" smtClean="0"/>
              <a:pPr/>
              <a:t>40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17579083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2B881-6525-48CF-AC5A-79E4F919535E}" type="slidenum">
              <a:rPr lang="cs-CZ" smtClean="0"/>
              <a:pPr/>
              <a:t>41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6459105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8E2B881-6525-48CF-AC5A-79E4F919535E}" type="slidenum">
              <a:rPr lang="cs-CZ" smtClean="0"/>
              <a:pPr/>
              <a:t>42</a:t>
            </a:fld>
            <a:endParaRPr lang="cs-CZ"/>
          </a:p>
        </p:txBody>
      </p:sp>
      <p:sp>
        <p:nvSpPr>
          <p:cNvPr id="389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3958481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43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20642246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7DDED37-B49A-4485-829C-6BC0E452BF42}" type="slidenum">
              <a:rPr lang="cs-CZ" smtClean="0"/>
              <a:pPr/>
              <a:t>44</a:t>
            </a:fld>
            <a:endParaRPr lang="cs-CZ"/>
          </a:p>
        </p:txBody>
      </p:sp>
      <p:sp>
        <p:nvSpPr>
          <p:cNvPr id="450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16126387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ABDC182-F599-48DE-A632-4D7D31A5A41B}" type="slidenum">
              <a:rPr lang="cs-CZ" smtClean="0"/>
              <a:pPr/>
              <a:t>45</a:t>
            </a:fld>
            <a:endParaRPr lang="cs-CZ"/>
          </a:p>
        </p:txBody>
      </p:sp>
      <p:sp>
        <p:nvSpPr>
          <p:cNvPr id="440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40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9326912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BBE70-571A-487A-9DB7-560EB827CC15}" type="slidenum">
              <a:rPr lang="cs-CZ" smtClean="0"/>
              <a:pPr/>
              <a:t>49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4677517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5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75084271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65BBE70-571A-487A-9DB7-560EB827CC15}" type="slidenum">
              <a:rPr lang="cs-CZ" smtClean="0"/>
              <a:pPr/>
              <a:t>50</a:t>
            </a:fld>
            <a:endParaRPr lang="cs-CZ"/>
          </a:p>
        </p:txBody>
      </p:sp>
      <p:sp>
        <p:nvSpPr>
          <p:cNvPr id="460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142941027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51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34277048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52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66857661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21F842B-8433-41EA-AE7C-B5856054FD89}" type="slidenum">
              <a:rPr lang="cs-CZ" smtClean="0"/>
              <a:pPr/>
              <a:t>53</a:t>
            </a:fld>
            <a:endParaRPr lang="cs-CZ"/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36511892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66A494E-A7C6-4E82-9912-F08BEE74B325}" type="slidenum">
              <a:rPr lang="cs-CZ" smtClean="0"/>
              <a:pPr/>
              <a:t>11</a:t>
            </a:fld>
            <a:endParaRPr lang="cs-CZ"/>
          </a:p>
        </p:txBody>
      </p:sp>
      <p:sp>
        <p:nvSpPr>
          <p:cNvPr id="20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0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7408038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30EBD-FD59-483A-A31B-33A5233B285D}" type="slidenum">
              <a:rPr lang="cs-CZ" smtClean="0"/>
              <a:pPr/>
              <a:t>12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81775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30EBD-FD59-483A-A31B-33A5233B285D}" type="slidenum">
              <a:rPr lang="cs-CZ" smtClean="0"/>
              <a:pPr/>
              <a:t>13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817750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A630EBD-FD59-483A-A31B-33A5233B285D}" type="slidenum">
              <a:rPr lang="cs-CZ" smtClean="0"/>
              <a:pPr/>
              <a:t>14</a:t>
            </a:fld>
            <a:endParaRPr lang="cs-CZ"/>
          </a:p>
        </p:txBody>
      </p:sp>
      <p:sp>
        <p:nvSpPr>
          <p:cNvPr id="22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25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28177503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65BA904-7B77-47E5-AC27-FD4CF240AD7B}" type="slidenum">
              <a:rPr lang="cs-CZ" smtClean="0"/>
              <a:pPr/>
              <a:t>15</a:t>
            </a:fld>
            <a:endParaRPr lang="cs-CZ"/>
          </a:p>
        </p:txBody>
      </p:sp>
      <p:sp>
        <p:nvSpPr>
          <p:cNvPr id="23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0543841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E98EC5D-3880-4E02-B7E9-CBA6519F32E0}" type="slidenum">
              <a:rPr lang="cs-CZ" smtClean="0"/>
              <a:pPr/>
              <a:t>18</a:t>
            </a:fld>
            <a:endParaRPr lang="cs-CZ"/>
          </a:p>
        </p:txBody>
      </p:sp>
      <p:sp>
        <p:nvSpPr>
          <p:cNvPr id="24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45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4178097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EFD034-F5EE-4A34-A459-39FCB242F58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94AF9-BDDD-4858-B1F4-AEEC4C24E18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4B4DE0B-E054-482A-8067-E3625BD699E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BE1301-7F70-4705-99A7-723B6CA8118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D75A2F-02A9-4BE5-AF17-4177C89746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8EBBD7-A753-472F-A541-145EBA42CFEB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78D2E-EEBA-4D68-9CF1-B84C76FCB25F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10140B-607F-4396-975D-8378DA5B1EA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7867834-8C56-4053-A5D2-6167F3D61CE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D99E44-AAA7-44E0-82DB-FF56042AD01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9C7C71C-2DDD-4DD4-9F79-7A0F93032D2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 předlohy nadpisů.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/>
              <a:t>Klepnutím lze upravit styly předlohy textu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3EE192E2-1B30-449F-B29D-606EC774A43A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emf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jpeg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commons/3/35/Ghhardy@72.jpg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hyperlink" Target="http://upload.wikimedia.org/wikipedia/en/d/df/Wilhelm_Weinberg.jpg" TargetMode="External"/><Relationship Id="rId4" Type="http://schemas.openxmlformats.org/officeDocument/2006/relationships/image" Target="../media/image29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upload.wikimedia.org/wikipedia/en/2/25/Pyrene_adduct.jpg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gif"/><Relationship Id="rId4" Type="http://schemas.openxmlformats.org/officeDocument/2006/relationships/image" Target="../media/image48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tiff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284480" y="172720"/>
            <a:ext cx="8583930" cy="144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MECHANISMY MIKROEVOLUCE</a:t>
            </a:r>
          </a:p>
        </p:txBody>
      </p:sp>
      <p:pic>
        <p:nvPicPr>
          <p:cNvPr id="6" name="Obrázek 5" descr="Drift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396906" y="4257040"/>
            <a:ext cx="2827174" cy="2462848"/>
          </a:xfrm>
          <a:prstGeom prst="rect">
            <a:avLst/>
          </a:prstGeom>
        </p:spPr>
      </p:pic>
      <p:pic>
        <p:nvPicPr>
          <p:cNvPr id="2052" name="Picture 4" descr="http://trailblazing.royalsociety.org/photos/1922SA.jpg"/>
          <p:cNvPicPr>
            <a:picLocks noChangeAspect="1" noChangeArrowheads="1"/>
          </p:cNvPicPr>
          <p:nvPr/>
        </p:nvPicPr>
        <p:blipFill>
          <a:blip r:embed="rId3" cstate="print"/>
          <a:srcRect b="20464"/>
          <a:stretch>
            <a:fillRect/>
          </a:stretch>
        </p:blipFill>
        <p:spPr bwMode="auto">
          <a:xfrm>
            <a:off x="7568314" y="4135120"/>
            <a:ext cx="1453762" cy="1645920"/>
          </a:xfrm>
          <a:prstGeom prst="rect">
            <a:avLst/>
          </a:prstGeom>
          <a:noFill/>
        </p:spPr>
      </p:pic>
      <p:pic>
        <p:nvPicPr>
          <p:cNvPr id="2054" name="Picture 6" descr="https://faculty.etsu.edu/gardnerr/mathbio/wright1.g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309359" y="4808856"/>
            <a:ext cx="1376813" cy="1608075"/>
          </a:xfrm>
          <a:prstGeom prst="rect">
            <a:avLst/>
          </a:prstGeom>
          <a:noFill/>
        </p:spPr>
      </p:pic>
      <p:pic>
        <p:nvPicPr>
          <p:cNvPr id="2056" name="Picture 8" descr="http://www.bcx.org/blogs/animalblog/2011/20110331_Group_Of_Spekes_Gazelle_San_Diego_Zoo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8440" y="4378643"/>
            <a:ext cx="3014814" cy="2001837"/>
          </a:xfrm>
          <a:prstGeom prst="rect">
            <a:avLst/>
          </a:prstGeom>
          <a:noFill/>
        </p:spPr>
      </p:pic>
      <p:pic>
        <p:nvPicPr>
          <p:cNvPr id="2058" name="Picture 10" descr="http://www.marymeetsdolly.com/blog/uploads/SickleCell_1222183673073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515140" y="1727200"/>
            <a:ext cx="1888009" cy="2458720"/>
          </a:xfrm>
          <a:prstGeom prst="rect">
            <a:avLst/>
          </a:prstGeom>
          <a:noFill/>
        </p:spPr>
      </p:pic>
      <p:pic>
        <p:nvPicPr>
          <p:cNvPr id="2060" name="Picture 12" descr="http://www.crownheights.ch/blog/images/amish-ch%20(22).jpg"/>
          <p:cNvPicPr>
            <a:picLocks noChangeAspect="1" noChangeArrowheads="1"/>
          </p:cNvPicPr>
          <p:nvPr/>
        </p:nvPicPr>
        <p:blipFill>
          <a:blip r:embed="rId7" cstate="print"/>
          <a:srcRect b="10660"/>
          <a:stretch>
            <a:fillRect/>
          </a:stretch>
        </p:blipFill>
        <p:spPr bwMode="auto">
          <a:xfrm>
            <a:off x="5627688" y="1720640"/>
            <a:ext cx="3368993" cy="1997920"/>
          </a:xfrm>
          <a:prstGeom prst="rect">
            <a:avLst/>
          </a:prstGeom>
          <a:noFill/>
        </p:spPr>
      </p:pic>
      <p:pic>
        <p:nvPicPr>
          <p:cNvPr id="13" name="Obrázek 12" descr="Migrace.jpg"/>
          <p:cNvPicPr>
            <a:picLocks noChangeAspect="1"/>
          </p:cNvPicPr>
          <p:nvPr/>
        </p:nvPicPr>
        <p:blipFill>
          <a:blip r:embed="rId8" cstate="print"/>
          <a:srcRect t="44423"/>
          <a:stretch>
            <a:fillRect/>
          </a:stretch>
        </p:blipFill>
        <p:spPr>
          <a:xfrm>
            <a:off x="131763" y="1737360"/>
            <a:ext cx="3151197" cy="2438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xmlns="" id="{1EDDDC2F-35C3-422D-95F7-A276C4E0AC4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lum bright="-14000" contrast="44000"/>
          </a:blip>
          <a:stretch>
            <a:fillRect/>
          </a:stretch>
        </p:blipFill>
        <p:spPr>
          <a:xfrm>
            <a:off x="1243057" y="3394518"/>
            <a:ext cx="6629564" cy="3120084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71651C90-4180-4A12-B8D7-67CD16A09AD8}"/>
              </a:ext>
            </a:extLst>
          </p:cNvPr>
          <p:cNvSpPr txBox="1"/>
          <p:nvPr/>
        </p:nvSpPr>
        <p:spPr>
          <a:xfrm>
            <a:off x="797507" y="260350"/>
            <a:ext cx="733886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Spektrum alelových frekvencí</a:t>
            </a:r>
          </a:p>
          <a:p>
            <a:pPr algn="ctr"/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2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cs-CZ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cs-CZ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allele</a:t>
            </a:r>
            <a:r>
              <a:rPr lang="cs-CZ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frequency</a:t>
            </a:r>
            <a:r>
              <a:rPr lang="cs-CZ" sz="24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4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cs-CZ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GB" sz="24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8B96C05B-ADDC-441C-8139-06931DD803D2}"/>
              </a:ext>
            </a:extLst>
          </p:cNvPr>
          <p:cNvSpPr txBox="1"/>
          <p:nvPr/>
        </p:nvSpPr>
        <p:spPr>
          <a:xfrm>
            <a:off x="539750" y="1359010"/>
            <a:ext cx="7324634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SNP</a:t>
            </a:r>
          </a:p>
          <a:p>
            <a:pPr>
              <a:spcAft>
                <a:spcPts val="1200"/>
              </a:spcAft>
            </a:pPr>
            <a:r>
              <a:rPr lang="cs-CZ" sz="2000" i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folded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jen vzácnější alely, považované za odvozené</a:t>
            </a:r>
          </a:p>
          <a:p>
            <a:pPr>
              <a:spcAft>
                <a:spcPts val="1200"/>
              </a:spcAft>
            </a:pP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unfolded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= všechny alely, rozlišení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ancestrálních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a odvozených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umožňuje srovnání neutrální predikce a různých typů selekce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44742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ovéPole 13"/>
          <p:cNvSpPr txBox="1"/>
          <p:nvPr/>
        </p:nvSpPr>
        <p:spPr>
          <a:xfrm>
            <a:off x="557213" y="592144"/>
            <a:ext cx="8547533" cy="33085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6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Genetická architektura:</a:t>
            </a:r>
          </a:p>
          <a:p>
            <a:endParaRPr lang="cs-CZ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počet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dirty="0">
                <a:latin typeface="Arial" pitchFamily="34" charset="0"/>
                <a:cs typeface="Arial" pitchFamily="34" charset="0"/>
              </a:rPr>
              <a:t> (popř. jejich pozice v genomu)</a:t>
            </a: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počet alel na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lokus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frekvence mutací (mutační rychlost)</a:t>
            </a:r>
          </a:p>
          <a:p>
            <a:pPr defTabSz="540000">
              <a:spcAft>
                <a:spcPts val="100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způsob a pravidla dědičnosti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jeden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např. autozom, X, 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mtDNA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více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lokusů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– smíšený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zp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dědičnosti, kombinace alel, rekombinace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5" name="Text Box 17"/>
          <p:cNvSpPr txBox="1">
            <a:spLocks noChangeArrowheads="1"/>
          </p:cNvSpPr>
          <p:nvPr/>
        </p:nvSpPr>
        <p:spPr bwMode="auto">
          <a:xfrm>
            <a:off x="1226339" y="437438"/>
            <a:ext cx="147027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Populace</a:t>
            </a:r>
          </a:p>
        </p:txBody>
      </p:sp>
      <p:sp>
        <p:nvSpPr>
          <p:cNvPr id="43026" name="Text Box 18"/>
          <p:cNvSpPr txBox="1">
            <a:spLocks noChangeArrowheads="1"/>
          </p:cNvSpPr>
          <p:nvPr/>
        </p:nvSpPr>
        <p:spPr bwMode="auto">
          <a:xfrm>
            <a:off x="645885" y="1681606"/>
            <a:ext cx="5968301" cy="3077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T. </a:t>
            </a:r>
            <a:r>
              <a:rPr lang="cs-CZ" sz="2000" dirty="0" err="1">
                <a:latin typeface="Arial" charset="0"/>
              </a:rPr>
              <a:t>Dobzhansky</a:t>
            </a:r>
            <a:r>
              <a:rPr lang="cs-CZ" sz="2000" dirty="0">
                <a:latin typeface="Arial" charset="0"/>
              </a:rPr>
              <a:t>, E. </a:t>
            </a:r>
            <a:r>
              <a:rPr lang="cs-CZ" sz="2000" dirty="0" err="1">
                <a:latin typeface="Arial" charset="0"/>
              </a:rPr>
              <a:t>Mayr</a:t>
            </a:r>
            <a:r>
              <a:rPr lang="cs-CZ" sz="2000" dirty="0">
                <a:latin typeface="Arial" charset="0"/>
              </a:rPr>
              <a:t>: 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populace jako společný 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genofond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i="1" dirty="0">
                <a:latin typeface="Arial" charset="0"/>
              </a:rPr>
              <a:t>gene pool</a:t>
            </a:r>
            <a:r>
              <a:rPr lang="cs-CZ" sz="2000" dirty="0">
                <a:latin typeface="Arial" charset="0"/>
              </a:rPr>
              <a:t>)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charset="0"/>
              </a:rPr>
              <a:t>soubor sdílených </a:t>
            </a:r>
            <a:r>
              <a:rPr lang="cs-CZ" sz="2000" u="sng" dirty="0">
                <a:latin typeface="Arial" charset="0"/>
              </a:rPr>
              <a:t>genů/alel</a:t>
            </a:r>
          </a:p>
          <a:p>
            <a:pPr marL="457200" indent="-457200">
              <a:spcAft>
                <a:spcPts val="1200"/>
              </a:spcAft>
              <a:buAutoNum type="arabicPeriod"/>
            </a:pPr>
            <a:r>
              <a:rPr lang="cs-CZ" sz="2000" dirty="0">
                <a:latin typeface="Arial" charset="0"/>
              </a:rPr>
              <a:t>soubor potenciálních </a:t>
            </a:r>
            <a:r>
              <a:rPr lang="cs-CZ" sz="2000" u="sng" dirty="0">
                <a:latin typeface="Arial" charset="0"/>
              </a:rPr>
              <a:t>gamet</a:t>
            </a:r>
            <a:r>
              <a:rPr lang="cs-CZ" sz="2000" dirty="0">
                <a:latin typeface="Arial" charset="0"/>
              </a:rPr>
              <a:t> produkovaných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všemi příslušníky populace</a:t>
            </a:r>
          </a:p>
          <a:p>
            <a:pPr marL="457200" indent="-457200">
              <a:spcAft>
                <a:spcPts val="1200"/>
              </a:spcAft>
            </a:pPr>
            <a:endParaRPr lang="cs-CZ" sz="2000" dirty="0">
              <a:latin typeface="Arial" charset="0"/>
            </a:endParaRPr>
          </a:p>
          <a:p>
            <a:pPr marL="457200" indent="-457200">
              <a:spcAft>
                <a:spcPts val="1200"/>
              </a:spcAft>
            </a:pPr>
            <a:r>
              <a:rPr lang="cs-CZ" dirty="0">
                <a:solidFill>
                  <a:srgbClr val="C00000"/>
                </a:solidFill>
                <a:latin typeface="Arial" charset="0"/>
              </a:rPr>
              <a:t>Pozor: ne vždy jsou oba koncepty totožné!</a:t>
            </a:r>
            <a:endParaRPr lang="cs-CZ" sz="2000" dirty="0">
              <a:solidFill>
                <a:srgbClr val="C0000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8" name="Text Box 20"/>
          <p:cNvSpPr txBox="1">
            <a:spLocks noChangeArrowheads="1"/>
          </p:cNvSpPr>
          <p:nvPr/>
        </p:nvSpPr>
        <p:spPr bwMode="auto">
          <a:xfrm>
            <a:off x="4193376" y="2621659"/>
            <a:ext cx="464582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lokální populace (</a:t>
            </a:r>
            <a:r>
              <a:rPr lang="cs-CZ" sz="2000" dirty="0" err="1">
                <a:latin typeface="Arial" charset="0"/>
              </a:rPr>
              <a:t>subpopulace</a:t>
            </a:r>
            <a:r>
              <a:rPr lang="cs-CZ" sz="2000" dirty="0">
                <a:latin typeface="Arial" charset="0"/>
              </a:rPr>
              <a:t>, démy)</a:t>
            </a:r>
          </a:p>
        </p:txBody>
      </p:sp>
      <p:sp>
        <p:nvSpPr>
          <p:cNvPr id="43029" name="Text Box 21"/>
          <p:cNvSpPr txBox="1">
            <a:spLocks noChangeArrowheads="1"/>
          </p:cNvSpPr>
          <p:nvPr/>
        </p:nvSpPr>
        <p:spPr bwMode="auto">
          <a:xfrm>
            <a:off x="1834604" y="6113355"/>
            <a:ext cx="3948112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globální populace, </a:t>
            </a:r>
            <a:r>
              <a:rPr lang="cs-CZ" sz="2000" dirty="0" err="1">
                <a:latin typeface="Arial" charset="0"/>
              </a:rPr>
              <a:t>metapopulace</a:t>
            </a:r>
            <a:endParaRPr lang="cs-CZ" sz="2000" dirty="0">
              <a:latin typeface="Arial" charset="0"/>
            </a:endParaRPr>
          </a:p>
        </p:txBody>
      </p:sp>
      <p:pic>
        <p:nvPicPr>
          <p:cNvPr id="72706" name="Picture 2" descr="World population evolution | Historic growth and causes - Iberdrola"/>
          <p:cNvPicPr>
            <a:picLocks noChangeAspect="1" noChangeArrowheads="1"/>
          </p:cNvPicPr>
          <p:nvPr/>
        </p:nvPicPr>
        <p:blipFill>
          <a:blip r:embed="rId3" cstate="print"/>
          <a:srcRect l="5725" r="3181"/>
          <a:stretch>
            <a:fillRect/>
          </a:stretch>
        </p:blipFill>
        <p:spPr bwMode="auto">
          <a:xfrm>
            <a:off x="217714" y="400594"/>
            <a:ext cx="3492137" cy="2153151"/>
          </a:xfrm>
          <a:prstGeom prst="rect">
            <a:avLst/>
          </a:prstGeom>
          <a:noFill/>
          <a:effectLst>
            <a:softEdge rad="127000"/>
          </a:effectLst>
        </p:spPr>
      </p:pic>
      <p:pic>
        <p:nvPicPr>
          <p:cNvPr id="72708" name="Picture 4" descr="Schematic representation of a metapopulation model. The system is... |  Download Scientific Diagra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00899" y="3324604"/>
            <a:ext cx="6619694" cy="2406453"/>
          </a:xfrm>
          <a:prstGeom prst="rect">
            <a:avLst/>
          </a:prstGeom>
          <a:noFill/>
        </p:spPr>
      </p:pic>
      <p:pic>
        <p:nvPicPr>
          <p:cNvPr id="102402" name="Picture 2" descr="Migration: the movement of alleles between populations; means gene flow:  transfer of alleles from gene pool to gene pool; mechanisms range fr… |  Biology, Flow, Gene"/>
          <p:cNvPicPr>
            <a:picLocks noChangeAspect="1" noChangeArrowheads="1"/>
          </p:cNvPicPr>
          <p:nvPr/>
        </p:nvPicPr>
        <p:blipFill>
          <a:blip r:embed="rId5" cstate="print"/>
          <a:srcRect t="55924"/>
          <a:stretch>
            <a:fillRect/>
          </a:stretch>
        </p:blipFill>
        <p:spPr bwMode="auto">
          <a:xfrm>
            <a:off x="3856718" y="217715"/>
            <a:ext cx="5130528" cy="2093834"/>
          </a:xfrm>
          <a:prstGeom prst="rect">
            <a:avLst/>
          </a:prstGeom>
          <a:noFill/>
        </p:spPr>
      </p:pic>
      <p:cxnSp>
        <p:nvCxnSpPr>
          <p:cNvPr id="9" name="Přímá spojovací šipka 8"/>
          <p:cNvCxnSpPr/>
          <p:nvPr/>
        </p:nvCxnSpPr>
        <p:spPr bwMode="auto">
          <a:xfrm rot="16200000" flipV="1">
            <a:off x="4541524" y="2059582"/>
            <a:ext cx="670557" cy="470258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2" name="Přímá spojovací šipka 11"/>
          <p:cNvCxnSpPr/>
          <p:nvPr/>
        </p:nvCxnSpPr>
        <p:spPr bwMode="auto">
          <a:xfrm flipV="1">
            <a:off x="5677989" y="2203269"/>
            <a:ext cx="1541417" cy="38317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9" name="Obdélník 18"/>
          <p:cNvSpPr/>
          <p:nvPr/>
        </p:nvSpPr>
        <p:spPr bwMode="auto">
          <a:xfrm>
            <a:off x="1236617" y="3204754"/>
            <a:ext cx="1942012" cy="2621280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17" name="Přímá spojovací šipka 16"/>
          <p:cNvCxnSpPr/>
          <p:nvPr/>
        </p:nvCxnSpPr>
        <p:spPr bwMode="auto">
          <a:xfrm rot="10800000">
            <a:off x="2229394" y="5660572"/>
            <a:ext cx="513808" cy="470265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2" name="Přímá spojovací šipka 21"/>
          <p:cNvCxnSpPr/>
          <p:nvPr/>
        </p:nvCxnSpPr>
        <p:spPr bwMode="auto">
          <a:xfrm rot="5400000">
            <a:off x="4972595" y="3213464"/>
            <a:ext cx="487680" cy="17417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30" name="Text Box 22"/>
          <p:cNvSpPr txBox="1">
            <a:spLocks noChangeArrowheads="1"/>
          </p:cNvSpPr>
          <p:nvPr/>
        </p:nvSpPr>
        <p:spPr bwMode="auto">
          <a:xfrm>
            <a:off x="558800" y="470295"/>
            <a:ext cx="712216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dirty="0">
                <a:latin typeface="Arial" charset="0"/>
              </a:rPr>
              <a:t>populace přírodní, experimentální, zemědělské, </a:t>
            </a:r>
            <a:r>
              <a:rPr lang="cs-CZ" sz="2000" u="sng" dirty="0">
                <a:latin typeface="Arial" charset="0"/>
              </a:rPr>
              <a:t>modelové</a:t>
            </a:r>
          </a:p>
        </p:txBody>
      </p:sp>
      <p:sp>
        <p:nvSpPr>
          <p:cNvPr id="32" name="Text Box 21"/>
          <p:cNvSpPr txBox="1">
            <a:spLocks noChangeArrowheads="1"/>
          </p:cNvSpPr>
          <p:nvPr/>
        </p:nvSpPr>
        <p:spPr bwMode="auto">
          <a:xfrm>
            <a:off x="593633" y="1206546"/>
            <a:ext cx="7513595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Kromě genů/gamet lokální populace sdílejí i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solidFill>
                  <a:srgbClr val="C00000"/>
                </a:solidFill>
                <a:latin typeface="Arial" charset="0"/>
              </a:rPr>
              <a:t>systém páření </a:t>
            </a:r>
            <a:r>
              <a:rPr lang="cs-CZ" sz="2000" dirty="0">
                <a:latin typeface="Arial" charset="0"/>
              </a:rPr>
              <a:t>(</a:t>
            </a:r>
            <a:r>
              <a:rPr lang="cs-CZ" sz="2000" i="1" dirty="0" err="1">
                <a:latin typeface="Arial" charset="0"/>
              </a:rPr>
              <a:t>system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of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mating</a:t>
            </a:r>
            <a:r>
              <a:rPr lang="cs-CZ" sz="2000" dirty="0">
                <a:latin typeface="Arial" charset="0"/>
              </a:rPr>
              <a:t>)</a:t>
            </a:r>
          </a:p>
          <a:p>
            <a:endParaRPr lang="cs-CZ" sz="2000" dirty="0">
              <a:latin typeface="Arial" charset="0"/>
            </a:endParaRPr>
          </a:p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Důsledky evoluce v </a:t>
            </a:r>
            <a:r>
              <a:rPr lang="cs-CZ" dirty="0" err="1">
                <a:solidFill>
                  <a:srgbClr val="C00000"/>
                </a:solidFill>
                <a:latin typeface="Arial" charset="0"/>
              </a:rPr>
              <a:t>subpopulacích</a:t>
            </a:r>
            <a:r>
              <a:rPr lang="cs-CZ" dirty="0">
                <a:solidFill>
                  <a:srgbClr val="C00000"/>
                </a:solidFill>
                <a:latin typeface="Arial" charset="0"/>
              </a:rPr>
              <a:t> a </a:t>
            </a:r>
            <a:r>
              <a:rPr lang="cs-CZ" dirty="0" err="1">
                <a:solidFill>
                  <a:srgbClr val="C00000"/>
                </a:solidFill>
                <a:latin typeface="Arial" charset="0"/>
              </a:rPr>
              <a:t>metapopulacích</a:t>
            </a:r>
            <a:r>
              <a:rPr lang="cs-CZ" dirty="0">
                <a:solidFill>
                  <a:srgbClr val="C00000"/>
                </a:solidFill>
                <a:latin typeface="Arial" charset="0"/>
              </a:rPr>
              <a:t> </a:t>
            </a:r>
            <a:br>
              <a:rPr lang="cs-CZ" dirty="0">
                <a:solidFill>
                  <a:srgbClr val="C00000"/>
                </a:solidFill>
                <a:latin typeface="Arial" charset="0"/>
              </a:rPr>
            </a:br>
            <a:r>
              <a:rPr lang="cs-CZ" dirty="0">
                <a:solidFill>
                  <a:srgbClr val="C00000"/>
                </a:solidFill>
                <a:latin typeface="Arial" charset="0"/>
              </a:rPr>
              <a:t>můžou být zcela opačné!</a:t>
            </a:r>
          </a:p>
        </p:txBody>
      </p:sp>
      <p:grpSp>
        <p:nvGrpSpPr>
          <p:cNvPr id="36" name="Skupina 35"/>
          <p:cNvGrpSpPr/>
          <p:nvPr/>
        </p:nvGrpSpPr>
        <p:grpSpPr>
          <a:xfrm>
            <a:off x="914400" y="3261360"/>
            <a:ext cx="6557554" cy="3201687"/>
            <a:chOff x="914400" y="3261360"/>
            <a:chExt cx="6557554" cy="3201687"/>
          </a:xfrm>
        </p:grpSpPr>
        <p:sp>
          <p:nvSpPr>
            <p:cNvPr id="30" name="TextovéPole 29"/>
            <p:cNvSpPr txBox="1"/>
            <p:nvPr/>
          </p:nvSpPr>
          <p:spPr>
            <a:xfrm>
              <a:off x="1667574" y="6001382"/>
              <a:ext cx="5163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Pozor: populační vzorek ≠ populace!</a:t>
              </a:r>
            </a:p>
          </p:txBody>
        </p:sp>
        <p:grpSp>
          <p:nvGrpSpPr>
            <p:cNvPr id="35" name="Skupina 34"/>
            <p:cNvGrpSpPr/>
            <p:nvPr/>
          </p:nvGrpSpPr>
          <p:grpSpPr>
            <a:xfrm>
              <a:off x="914400" y="3261360"/>
              <a:ext cx="6557554" cy="2362497"/>
              <a:chOff x="914400" y="3261360"/>
              <a:chExt cx="6557554" cy="2362497"/>
            </a:xfrm>
          </p:grpSpPr>
          <p:pic>
            <p:nvPicPr>
              <p:cNvPr id="31" name="Obrázek 30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tretch>
                <a:fillRect/>
              </a:stretch>
            </p:blipFill>
            <p:spPr>
              <a:xfrm>
                <a:off x="1001485" y="3410939"/>
                <a:ext cx="6470469" cy="2212918"/>
              </a:xfrm>
              <a:prstGeom prst="rect">
                <a:avLst/>
              </a:prstGeom>
            </p:spPr>
          </p:pic>
          <p:sp>
            <p:nvSpPr>
              <p:cNvPr id="33" name="Obdélník 32"/>
              <p:cNvSpPr/>
              <p:nvPr/>
            </p:nvSpPr>
            <p:spPr bwMode="auto">
              <a:xfrm>
                <a:off x="914400" y="3291840"/>
                <a:ext cx="496389" cy="59218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  <p:sp>
            <p:nvSpPr>
              <p:cNvPr id="34" name="Obdélník 33"/>
              <p:cNvSpPr/>
              <p:nvPr/>
            </p:nvSpPr>
            <p:spPr bwMode="auto">
              <a:xfrm>
                <a:off x="3618412" y="3261360"/>
                <a:ext cx="496389" cy="592183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cs-CZ" sz="24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Times New Roman" pitchFamily="18" charset="0"/>
                </a:endParaRPr>
              </a:p>
            </p:txBody>
          </p: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32"/>
          <p:cNvSpPr txBox="1">
            <a:spLocks noChangeArrowheads="1"/>
          </p:cNvSpPr>
          <p:nvPr/>
        </p:nvSpPr>
        <p:spPr bwMode="auto">
          <a:xfrm>
            <a:off x="1893888" y="340360"/>
            <a:ext cx="5059398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  <a:latin typeface="Arial" charset="0"/>
              </a:rPr>
              <a:t>Genotypové a alelové </a:t>
            </a:r>
            <a:r>
              <a:rPr lang="en-US" b="1" u="sng" dirty="0" err="1">
                <a:solidFill>
                  <a:srgbClr val="C00000"/>
                </a:solidFill>
                <a:latin typeface="Arial" charset="0"/>
              </a:rPr>
              <a:t>frekvence</a:t>
            </a:r>
            <a:endParaRPr lang="cs-CZ" b="1" u="sng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4070" name="Text Box 38"/>
          <p:cNvSpPr txBox="1">
            <a:spLocks noChangeArrowheads="1"/>
          </p:cNvSpPr>
          <p:nvPr/>
        </p:nvSpPr>
        <p:spPr bwMode="auto">
          <a:xfrm>
            <a:off x="557213" y="4991401"/>
            <a:ext cx="8265404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1600">
                <a:latin typeface="Arial" charset="0"/>
              </a:rPr>
              <a:t>Genotyp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1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	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A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latin typeface="Arial" charset="0"/>
              </a:rPr>
              <a:t>	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Celkem</a:t>
            </a:r>
          </a:p>
          <a:p>
            <a:r>
              <a:rPr lang="cs-CZ" sz="1600" dirty="0">
                <a:latin typeface="Arial" charset="0"/>
              </a:rPr>
              <a:t>Četnost		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baseline="-25000" dirty="0">
                <a:latin typeface="Arial" charset="0"/>
              </a:rPr>
              <a:t>	   	 </a:t>
            </a:r>
            <a:r>
              <a:rPr lang="cs-CZ" sz="1600" dirty="0">
                <a:latin typeface="Arial" charset="0"/>
              </a:rPr>
              <a:t>  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baseline="-25000" dirty="0">
                <a:latin typeface="Arial" charset="0"/>
              </a:rPr>
              <a:t>	    	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latin typeface="Arial" charset="0"/>
              </a:rPr>
              <a:t>	   </a:t>
            </a:r>
            <a:r>
              <a:rPr lang="en-GB" sz="1600" dirty="0">
                <a:latin typeface="Arial" charset="0"/>
              </a:rPr>
              <a:t>	</a:t>
            </a:r>
            <a:r>
              <a:rPr lang="cs-CZ" sz="1600" dirty="0">
                <a:latin typeface="Arial" charset="0"/>
              </a:rPr>
              <a:t>    </a:t>
            </a:r>
            <a:r>
              <a:rPr lang="cs-CZ" sz="1600" i="1" dirty="0">
                <a:latin typeface="Arial" charset="0"/>
              </a:rPr>
              <a:t>N</a:t>
            </a:r>
            <a:endParaRPr lang="cs-CZ" sz="1600" dirty="0">
              <a:latin typeface="Arial" charset="0"/>
            </a:endParaRPr>
          </a:p>
          <a:p>
            <a:r>
              <a:rPr lang="en-US" sz="1600" dirty="0" err="1">
                <a:latin typeface="Arial" charset="0"/>
              </a:rPr>
              <a:t>Frekvence</a:t>
            </a:r>
            <a:r>
              <a:rPr lang="cs-CZ" sz="1600" dirty="0">
                <a:latin typeface="Arial" charset="0"/>
              </a:rPr>
              <a:t>            </a:t>
            </a:r>
            <a:r>
              <a:rPr lang="cs-CZ" sz="1600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                  </a:t>
            </a:r>
            <a:r>
              <a:rPr lang="cs-CZ" sz="1600" i="1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rgbClr val="990099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990099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rgbClr val="990099"/>
                </a:solidFill>
                <a:latin typeface="Arial" charset="0"/>
              </a:rPr>
              <a:t>N</a:t>
            </a:r>
            <a:r>
              <a:rPr lang="cs-CZ" sz="1600" i="1" dirty="0">
                <a:latin typeface="Arial" charset="0"/>
              </a:rPr>
              <a:t>	</a:t>
            </a:r>
            <a:r>
              <a:rPr lang="cs-CZ" sz="1600" i="1" dirty="0">
                <a:solidFill>
                  <a:srgbClr val="0033CC"/>
                </a:solidFill>
                <a:latin typeface="Arial" charset="0"/>
              </a:rPr>
              <a:t>             </a:t>
            </a:r>
            <a:r>
              <a:rPr lang="cs-CZ" sz="1600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1600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1600" i="1" baseline="-25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=n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/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endParaRPr lang="cs-CZ" sz="1600" i="1" dirty="0">
              <a:latin typeface="Arial" charset="0"/>
            </a:endParaRPr>
          </a:p>
          <a:p>
            <a:r>
              <a:rPr lang="cs-CZ" sz="1600" i="1" dirty="0">
                <a:latin typeface="Arial" charset="0"/>
              </a:rPr>
              <a:t>	      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p = 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(2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1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 + 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rgbClr val="E80000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rgbClr val="E80000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rgbClr val="E80000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        		       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q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= (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2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 + 2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baseline="-25000" dirty="0">
                <a:solidFill>
                  <a:schemeClr val="accent2"/>
                </a:solidFill>
                <a:latin typeface="Arial" charset="0"/>
              </a:rPr>
              <a:t>3</a:t>
            </a:r>
            <a:r>
              <a:rPr lang="cs-CZ" sz="1600" dirty="0">
                <a:solidFill>
                  <a:schemeClr val="accent2"/>
                </a:solidFill>
                <a:latin typeface="Arial" charset="0"/>
              </a:rPr>
              <a:t>)/2</a:t>
            </a:r>
            <a:r>
              <a:rPr lang="cs-CZ" sz="1600" i="1" dirty="0">
                <a:solidFill>
                  <a:schemeClr val="accent2"/>
                </a:solidFill>
                <a:latin typeface="Arial" charset="0"/>
              </a:rPr>
              <a:t>N</a:t>
            </a:r>
            <a:r>
              <a:rPr lang="cs-CZ" sz="1600" dirty="0">
                <a:latin typeface="Arial" charset="0"/>
              </a:rPr>
              <a:t> </a:t>
            </a:r>
          </a:p>
        </p:txBody>
      </p:sp>
      <p:sp>
        <p:nvSpPr>
          <p:cNvPr id="7175" name="Text Box 39"/>
          <p:cNvSpPr txBox="1">
            <a:spLocks noChangeArrowheads="1"/>
          </p:cNvSpPr>
          <p:nvPr/>
        </p:nvSpPr>
        <p:spPr bwMode="auto">
          <a:xfrm>
            <a:off x="558800" y="3034030"/>
            <a:ext cx="7611699" cy="8617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252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Relativní četnosti = frekvence:</a:t>
            </a:r>
            <a:r>
              <a:rPr lang="cs-CZ" sz="2000">
                <a:latin typeface="Arial" charset="0"/>
              </a:rPr>
              <a:t>	genotypové</a:t>
            </a:r>
            <a:r>
              <a:rPr lang="cs-CZ" sz="2000" dirty="0">
                <a:latin typeface="Arial" charset="0"/>
              </a:rPr>
              <a:t>: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)</a:t>
            </a:r>
            <a:r>
              <a:rPr lang="cs-CZ" sz="2000" dirty="0">
                <a:latin typeface="Arial" charset="0"/>
              </a:rPr>
              <a:t>, </a:t>
            </a:r>
            <a:r>
              <a:rPr lang="cs-CZ" sz="2000" i="1" dirty="0">
                <a:solidFill>
                  <a:srgbClr val="CC00CC"/>
                </a:solidFill>
                <a:latin typeface="Arial" charset="0"/>
              </a:rPr>
              <a:t>Q</a:t>
            </a:r>
            <a:r>
              <a:rPr lang="cs-CZ" sz="2000" dirty="0">
                <a:solidFill>
                  <a:srgbClr val="CC00CC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CC00CC"/>
                </a:solidFill>
                <a:latin typeface="Arial" charset="0"/>
              </a:rPr>
              <a:t>)</a:t>
            </a:r>
            <a:r>
              <a:rPr lang="cs-CZ" sz="2000" dirty="0">
                <a:latin typeface="Arial" charset="0"/>
              </a:rPr>
              <a:t>,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R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 (</a:t>
            </a:r>
            <a:r>
              <a:rPr lang="cs-CZ" sz="2000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sz="2000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			           </a:t>
            </a:r>
            <a:r>
              <a:rPr lang="cs-CZ" sz="2000">
                <a:latin typeface="Arial" charset="0"/>
              </a:rPr>
              <a:t>alelové (genové</a:t>
            </a:r>
            <a:r>
              <a:rPr lang="cs-CZ" sz="2000" dirty="0">
                <a:latin typeface="Arial" charset="0"/>
              </a:rPr>
              <a:t>):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sz="2000" dirty="0">
                <a:solidFill>
                  <a:srgbClr val="E6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E60000"/>
                </a:solidFill>
                <a:latin typeface="Arial" charset="0"/>
              </a:rPr>
              <a:t>(A)</a:t>
            </a:r>
            <a:r>
              <a:rPr lang="cs-CZ" sz="2000" i="1" dirty="0">
                <a:latin typeface="Arial" charset="0"/>
              </a:rPr>
              <a:t>,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sz="2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0033CC"/>
                </a:solidFill>
                <a:latin typeface="Arial" charset="0"/>
              </a:rPr>
              <a:t>(a)</a:t>
            </a:r>
          </a:p>
        </p:txBody>
      </p:sp>
      <p:sp>
        <p:nvSpPr>
          <p:cNvPr id="7176" name="Text Box 40"/>
          <p:cNvSpPr txBox="1">
            <a:spLocks noChangeArrowheads="1"/>
          </p:cNvSpPr>
          <p:nvPr/>
        </p:nvSpPr>
        <p:spPr bwMode="auto">
          <a:xfrm>
            <a:off x="999082" y="3756297"/>
            <a:ext cx="2382383" cy="830997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i="1" dirty="0" err="1">
                <a:solidFill>
                  <a:srgbClr val="E60000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E60000"/>
                </a:solidFill>
                <a:latin typeface="Arial" charset="0"/>
              </a:rPr>
              <a:t>AA</a:t>
            </a:r>
            <a:r>
              <a:rPr lang="cs-CZ" dirty="0">
                <a:latin typeface="Arial" charset="0"/>
              </a:rPr>
              <a:t> +</a:t>
            </a:r>
            <a:r>
              <a:rPr lang="cs-CZ" dirty="0">
                <a:solidFill>
                  <a:srgbClr val="CC00CC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CC00CC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CC00CC"/>
                </a:solidFill>
                <a:latin typeface="Arial" charset="0"/>
              </a:rPr>
              <a:t>Aa</a:t>
            </a:r>
            <a:r>
              <a:rPr lang="cs-CZ" i="1" dirty="0">
                <a:latin typeface="Arial" charset="0"/>
              </a:rPr>
              <a:t>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+</a:t>
            </a:r>
            <a:r>
              <a:rPr lang="cs-CZ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i="1" dirty="0" err="1">
                <a:solidFill>
                  <a:srgbClr val="0033CC"/>
                </a:solidFill>
                <a:latin typeface="Arial" charset="0"/>
              </a:rPr>
              <a:t>f</a:t>
            </a:r>
            <a:r>
              <a:rPr lang="cs-CZ" i="1" baseline="-25000" dirty="0" err="1">
                <a:solidFill>
                  <a:srgbClr val="0033CC"/>
                </a:solidFill>
                <a:latin typeface="Arial" charset="0"/>
              </a:rPr>
              <a:t>aa</a:t>
            </a:r>
            <a:r>
              <a:rPr lang="cs-CZ" i="1" baseline="-25000" dirty="0">
                <a:solidFill>
                  <a:srgbClr val="0033CC"/>
                </a:solidFill>
                <a:latin typeface="Arial" charset="0"/>
              </a:rPr>
              <a:t> </a:t>
            </a:r>
            <a:r>
              <a:rPr lang="cs-CZ" dirty="0">
                <a:latin typeface="Arial" charset="0"/>
              </a:rPr>
              <a:t>= 1</a:t>
            </a:r>
          </a:p>
          <a:p>
            <a:r>
              <a:rPr lang="cs-CZ" i="1" dirty="0">
                <a:solidFill>
                  <a:srgbClr val="E60000"/>
                </a:solidFill>
                <a:latin typeface="Arial" charset="0"/>
              </a:rPr>
              <a:t>p</a:t>
            </a:r>
            <a:r>
              <a:rPr lang="cs-CZ" dirty="0">
                <a:latin typeface="Arial" charset="0"/>
              </a:rPr>
              <a:t> + </a:t>
            </a:r>
            <a:r>
              <a:rPr lang="cs-CZ" i="1" dirty="0">
                <a:solidFill>
                  <a:srgbClr val="0033CC"/>
                </a:solidFill>
                <a:latin typeface="Arial" charset="0"/>
              </a:rPr>
              <a:t>q</a:t>
            </a:r>
            <a:r>
              <a:rPr lang="cs-CZ" dirty="0">
                <a:latin typeface="Arial" charset="0"/>
              </a:rPr>
              <a:t> = 1</a:t>
            </a:r>
          </a:p>
        </p:txBody>
      </p:sp>
      <p:pic>
        <p:nvPicPr>
          <p:cNvPr id="9" name="Obrázek 8" descr="3.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440" y="1005622"/>
            <a:ext cx="4503148" cy="187391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57213" y="5951013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</a:p>
        </p:txBody>
      </p:sp>
      <p:pic>
        <p:nvPicPr>
          <p:cNvPr id="57346" name="Picture 2" descr="http://www.thomasmore.edu/library/images/mendel_phot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27231" y="501852"/>
            <a:ext cx="3128635" cy="3666493"/>
          </a:xfrm>
          <a:prstGeom prst="rect">
            <a:avLst/>
          </a:prstGeom>
          <a:noFill/>
        </p:spPr>
      </p:pic>
      <p:pic>
        <p:nvPicPr>
          <p:cNvPr id="57348" name="Picture 4" descr="https://online.science.psu.edu/sites/default/files/biol011/Fig-6-2-F2-Generation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40877" y="370702"/>
            <a:ext cx="3846453" cy="533612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2" cstate="print"/>
          <a:srcRect l="5780" t="3292" r="6297" b="12693"/>
          <a:stretch>
            <a:fillRect/>
          </a:stretch>
        </p:blipFill>
        <p:spPr bwMode="auto">
          <a:xfrm>
            <a:off x="3610806" y="755009"/>
            <a:ext cx="2520778" cy="3361038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792480" y="242191"/>
            <a:ext cx="78550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Proč v přírodě nepozorujeme mendelovské poměry 3:1?</a:t>
            </a:r>
          </a:p>
        </p:txBody>
      </p:sp>
      <p:grpSp>
        <p:nvGrpSpPr>
          <p:cNvPr id="2" name="Skupina 18"/>
          <p:cNvGrpSpPr/>
          <p:nvPr/>
        </p:nvGrpSpPr>
        <p:grpSpPr>
          <a:xfrm>
            <a:off x="5653352" y="3514810"/>
            <a:ext cx="3071488" cy="2946645"/>
            <a:chOff x="5653352" y="3514810"/>
            <a:chExt cx="3071488" cy="2946645"/>
          </a:xfrm>
        </p:grpSpPr>
        <p:sp>
          <p:nvSpPr>
            <p:cNvPr id="12" name="TextovéPole 11"/>
            <p:cNvSpPr txBox="1"/>
            <p:nvPr/>
          </p:nvSpPr>
          <p:spPr>
            <a:xfrm>
              <a:off x="7021657" y="6122901"/>
              <a:ext cx="12698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G. </a:t>
              </a:r>
              <a:r>
                <a:rPr lang="cs-CZ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H. </a:t>
              </a:r>
              <a:r>
                <a:rPr lang="cs-CZ" sz="1600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Hardy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" name="Picture 20" descr="File:Ghhardy@72.jpg">
              <a:hlinkClick r:id="rId3"/>
            </p:cNvPr>
            <p:cNvPicPr>
              <a:picLocks noChangeAspect="1" noChangeArrowheads="1"/>
            </p:cNvPicPr>
            <p:nvPr/>
          </p:nvPicPr>
          <p:blipFill>
            <a:blip r:embed="rId4" cstate="print"/>
            <a:srcRect l="19720" r="36135" b="61711"/>
            <a:stretch>
              <a:fillRect/>
            </a:stretch>
          </p:blipFill>
          <p:spPr bwMode="auto">
            <a:xfrm>
              <a:off x="6492790" y="3847070"/>
              <a:ext cx="2232050" cy="228297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3" name="Šipka doprava 12"/>
            <p:cNvSpPr/>
            <p:nvPr/>
          </p:nvSpPr>
          <p:spPr bwMode="auto">
            <a:xfrm rot="1949901">
              <a:off x="5653352" y="3514810"/>
              <a:ext cx="1109912" cy="711200"/>
            </a:xfrm>
            <a:prstGeom prst="rightArrow">
              <a:avLst/>
            </a:prstGeom>
            <a:solidFill>
              <a:srgbClr val="33CC33"/>
            </a:solidFill>
            <a:ln w="31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" y="1013930"/>
            <a:ext cx="2910617" cy="265335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6118068" y="2443161"/>
            <a:ext cx="20185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Reginald </a:t>
            </a:r>
            <a:r>
              <a: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C. </a:t>
            </a:r>
            <a:r>
              <a:rPr lang="cs-CZ" sz="1600" dirty="0" err="1">
                <a:solidFill>
                  <a:srgbClr val="0000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600" dirty="0">
              <a:solidFill>
                <a:srgbClr val="000099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Obdélníkový popisek 15"/>
          <p:cNvSpPr/>
          <p:nvPr/>
        </p:nvSpPr>
        <p:spPr bwMode="auto">
          <a:xfrm>
            <a:off x="994376" y="3790006"/>
            <a:ext cx="1767840" cy="398617"/>
          </a:xfrm>
          <a:prstGeom prst="wedgeRectCallout">
            <a:avLst>
              <a:gd name="adj1" fmla="val -31969"/>
              <a:gd name="adj2" fmla="val -1505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 err="1">
                <a:latin typeface="Arial" pitchFamily="34" charset="0"/>
                <a:cs typeface="Arial" pitchFamily="34" charset="0"/>
              </a:rPr>
              <a:t>brachydaktylie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557213" y="4326808"/>
            <a:ext cx="3600708" cy="2393080"/>
            <a:chOff x="2653402" y="794963"/>
            <a:chExt cx="3600708" cy="2393080"/>
          </a:xfrm>
        </p:grpSpPr>
        <p:pic>
          <p:nvPicPr>
            <p:cNvPr id="53250" name="Picture 2" descr="http://upload.wikimedia.org/wikipedia/en/4/4a/George_Udny_Yule.jpg"/>
            <p:cNvPicPr>
              <a:picLocks noChangeAspect="1" noChangeArrowheads="1"/>
            </p:cNvPicPr>
            <p:nvPr/>
          </p:nvPicPr>
          <p:blipFill>
            <a:blip r:embed="rId6" cstate="print"/>
            <a:srcRect b="12585"/>
            <a:stretch>
              <a:fillRect/>
            </a:stretch>
          </p:blipFill>
          <p:spPr bwMode="auto">
            <a:xfrm>
              <a:off x="2653402" y="794963"/>
              <a:ext cx="2216967" cy="2393080"/>
            </a:xfrm>
            <a:prstGeom prst="rect">
              <a:avLst/>
            </a:prstGeom>
            <a:noFill/>
          </p:spPr>
        </p:pic>
        <p:sp>
          <p:nvSpPr>
            <p:cNvPr id="15" name="TextovéPole 14"/>
            <p:cNvSpPr txBox="1"/>
            <p:nvPr/>
          </p:nvSpPr>
          <p:spPr>
            <a:xfrm>
              <a:off x="4864627" y="2748724"/>
              <a:ext cx="138948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.</a:t>
              </a:r>
              <a:r>
                <a:rPr lang="en-US" sz="160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sz="1600" dirty="0" err="1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Udny</a:t>
              </a:r>
              <a:r>
                <a:rPr lang="en-US" sz="1600" dirty="0">
                  <a:solidFill>
                    <a:srgbClr val="000099"/>
                  </a:solidFill>
                  <a:latin typeface="Arial" pitchFamily="34" charset="0"/>
                  <a:cs typeface="Arial" pitchFamily="34" charset="0"/>
                </a:rPr>
                <a:t> Yule</a:t>
              </a:r>
              <a:endParaRPr lang="cs-CZ" sz="1600" dirty="0">
                <a:solidFill>
                  <a:srgbClr val="000099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17" name="Oválný popisek 16"/>
          <p:cNvSpPr/>
          <p:nvPr/>
        </p:nvSpPr>
        <p:spPr bwMode="auto">
          <a:xfrm>
            <a:off x="2276992" y="4209535"/>
            <a:ext cx="3308262" cy="1479470"/>
          </a:xfrm>
          <a:prstGeom prst="wedgeEllipseCallout">
            <a:avLst>
              <a:gd name="adj1" fmla="val -54790"/>
              <a:gd name="adj2" fmla="val 57300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Měli bychom pozorovat 3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 víc lidí postižených než nepostižených!</a:t>
            </a:r>
            <a:endParaRPr kumimoji="0" lang="cs-CZ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Oválný popisek 18"/>
          <p:cNvSpPr/>
          <p:nvPr/>
        </p:nvSpPr>
        <p:spPr bwMode="auto">
          <a:xfrm>
            <a:off x="5189369" y="830510"/>
            <a:ext cx="2989897" cy="1444440"/>
          </a:xfrm>
          <a:prstGeom prst="wedgeEllipseCallout">
            <a:avLst>
              <a:gd name="adj1" fmla="val -57596"/>
              <a:gd name="adj2" fmla="val 52654"/>
            </a:avLst>
          </a:prstGeom>
          <a:solidFill>
            <a:srgbClr val="FFFF99"/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brachydaktylie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= dominantní mendelovský znak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73" name="Text Box 17"/>
          <p:cNvSpPr txBox="1">
            <a:spLocks noChangeArrowheads="1"/>
          </p:cNvSpPr>
          <p:nvPr/>
        </p:nvSpPr>
        <p:spPr bwMode="auto">
          <a:xfrm>
            <a:off x="1247070" y="5512026"/>
            <a:ext cx="2428870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>
                <a:solidFill>
                  <a:srgbClr val="000099"/>
                </a:solidFill>
                <a:latin typeface="Arial" charset="0"/>
              </a:rPr>
              <a:t>Godfrey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Harold</a:t>
            </a:r>
            <a:r>
              <a:rPr lang="cs-CZ" sz="1800" dirty="0">
                <a:solidFill>
                  <a:srgbClr val="000099"/>
                </a:solidFill>
                <a:latin typeface="Arial" charset="0"/>
              </a:rPr>
              <a:t> </a:t>
            </a:r>
            <a:r>
              <a:rPr lang="cs-CZ" sz="1800" dirty="0" err="1">
                <a:solidFill>
                  <a:srgbClr val="000099"/>
                </a:solidFill>
                <a:latin typeface="Arial" charset="0"/>
              </a:rPr>
              <a:t>Hardy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(1877-1947)</a:t>
            </a:r>
          </a:p>
        </p:txBody>
      </p:sp>
      <p:pic>
        <p:nvPicPr>
          <p:cNvPr id="45076" name="Picture 20" descr="File:Ghhardy@72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56919" y="2034466"/>
            <a:ext cx="2899895" cy="341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79" name="Picture 23" descr="File:Wilhelm Weinberg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70771" y="2111573"/>
            <a:ext cx="2235587" cy="31927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80" name="Text Box 24"/>
          <p:cNvSpPr txBox="1">
            <a:spLocks noChangeArrowheads="1"/>
          </p:cNvSpPr>
          <p:nvPr/>
        </p:nvSpPr>
        <p:spPr bwMode="auto">
          <a:xfrm>
            <a:off x="5764387" y="5382136"/>
            <a:ext cx="2052805" cy="6155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sz="1800" err="1">
                <a:solidFill>
                  <a:srgbClr val="000099"/>
                </a:solidFill>
                <a:latin typeface="Arial" charset="0"/>
              </a:rPr>
              <a:t>Wilhelm</a:t>
            </a:r>
            <a:r>
              <a:rPr lang="cs-CZ" sz="1800">
                <a:solidFill>
                  <a:srgbClr val="000099"/>
                </a:solidFill>
                <a:latin typeface="Arial" charset="0"/>
              </a:rPr>
              <a:t> Weinberg</a:t>
            </a:r>
            <a:endParaRPr lang="cs-CZ" sz="1800" dirty="0">
              <a:solidFill>
                <a:srgbClr val="000099"/>
              </a:solidFill>
              <a:latin typeface="Arial" charset="0"/>
            </a:endParaRPr>
          </a:p>
          <a:p>
            <a:pPr algn="ctr"/>
            <a:r>
              <a:rPr lang="cs-CZ" sz="1600" dirty="0">
                <a:latin typeface="Arial" charset="0"/>
              </a:rPr>
              <a:t>(1862-1937)</a:t>
            </a:r>
          </a:p>
        </p:txBody>
      </p:sp>
      <p:sp>
        <p:nvSpPr>
          <p:cNvPr id="45081" name="Text Box 25"/>
          <p:cNvSpPr txBox="1">
            <a:spLocks noChangeArrowheads="1"/>
          </p:cNvSpPr>
          <p:nvPr/>
        </p:nvSpPr>
        <p:spPr bwMode="auto">
          <a:xfrm>
            <a:off x="4201821" y="1484064"/>
            <a:ext cx="986167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800" b="1" dirty="0"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" charset="0"/>
              </a:rPr>
              <a:t>1908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918190" y="285847"/>
            <a:ext cx="5416731" cy="95410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28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HARDYHO-WEINBERGŮV ZÁKON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Text Box 10"/>
          <p:cNvSpPr txBox="1">
            <a:spLocks noChangeArrowheads="1"/>
          </p:cNvSpPr>
          <p:nvPr/>
        </p:nvSpPr>
        <p:spPr bwMode="auto">
          <a:xfrm>
            <a:off x="2289175" y="282619"/>
            <a:ext cx="4366132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 dirty="0" err="1">
                <a:solidFill>
                  <a:srgbClr val="C00000"/>
                </a:solidFill>
                <a:latin typeface="Arial" charset="0"/>
              </a:rPr>
              <a:t>Hardyho</a:t>
            </a:r>
            <a:r>
              <a:rPr lang="cs-CZ" b="1" dirty="0">
                <a:solidFill>
                  <a:srgbClr val="C00000"/>
                </a:solidFill>
                <a:latin typeface="Arial" charset="0"/>
              </a:rPr>
              <a:t>-</a:t>
            </a:r>
            <a:r>
              <a:rPr lang="cs-CZ" b="1" dirty="0" err="1">
                <a:solidFill>
                  <a:srgbClr val="C00000"/>
                </a:solidFill>
                <a:latin typeface="Arial" charset="0"/>
              </a:rPr>
              <a:t>Weinbergův</a:t>
            </a:r>
            <a:r>
              <a:rPr lang="cs-CZ" b="1" dirty="0">
                <a:solidFill>
                  <a:srgbClr val="C00000"/>
                </a:solidFill>
                <a:latin typeface="Arial" charset="0"/>
              </a:rPr>
              <a:t> model</a:t>
            </a:r>
          </a:p>
        </p:txBody>
      </p:sp>
      <p:sp>
        <p:nvSpPr>
          <p:cNvPr id="8196" name="Text Box 11"/>
          <p:cNvSpPr txBox="1">
            <a:spLocks noChangeArrowheads="1"/>
          </p:cNvSpPr>
          <p:nvPr/>
        </p:nvSpPr>
        <p:spPr bwMode="auto">
          <a:xfrm>
            <a:off x="557213" y="1042515"/>
            <a:ext cx="7758855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Mechanismy produkce gamet (genetická architektura):</a:t>
            </a:r>
          </a:p>
          <a:p>
            <a:pPr defTabSz="540000"/>
            <a:r>
              <a:rPr lang="cs-CZ" sz="2000" dirty="0">
                <a:latin typeface="Arial" charset="0"/>
              </a:rPr>
              <a:t>	diploidní organismy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jeden autozomální </a:t>
            </a:r>
            <a:r>
              <a:rPr lang="cs-CZ" sz="2000" dirty="0" err="1">
                <a:latin typeface="Arial" charset="0"/>
              </a:rPr>
              <a:t>lokus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2 alely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žádné mutace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mendelovská segregace (1:1)</a:t>
            </a:r>
            <a:br>
              <a:rPr lang="cs-CZ" sz="2000" dirty="0">
                <a:latin typeface="Arial" charset="0"/>
              </a:rPr>
            </a:br>
            <a:endParaRPr lang="cs-CZ" sz="2000" dirty="0">
              <a:latin typeface="Arial" charset="0"/>
            </a:endParaRPr>
          </a:p>
          <a:p>
            <a:pPr defTabSz="540000"/>
            <a:r>
              <a:rPr lang="cs-CZ" dirty="0">
                <a:solidFill>
                  <a:srgbClr val="C00000"/>
                </a:solidFill>
                <a:latin typeface="Arial" charset="0"/>
              </a:rPr>
              <a:t>Mechanismy spojování gamet (populační struktura):</a:t>
            </a:r>
            <a:endParaRPr lang="cs-CZ" sz="2000" dirty="0">
              <a:solidFill>
                <a:srgbClr val="C00000"/>
              </a:solidFill>
              <a:latin typeface="Arial" charset="0"/>
            </a:endParaRPr>
          </a:p>
          <a:p>
            <a:pPr defTabSz="540000"/>
            <a:r>
              <a:rPr lang="cs-CZ" sz="2000" dirty="0">
                <a:latin typeface="Arial" charset="0"/>
              </a:rPr>
              <a:t>	systém páření	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náhodné oplození (panmixie)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velikost populace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nekonečná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genetická výměna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žádná (absence toku genů)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věková struktura	</a:t>
            </a:r>
            <a:r>
              <a:rPr lang="cs-CZ" sz="2000" dirty="0">
                <a:latin typeface="Arial" charset="0"/>
                <a:sym typeface="Symbol"/>
              </a:rPr>
              <a:t></a:t>
            </a:r>
            <a:r>
              <a:rPr lang="cs-CZ" sz="2000" dirty="0">
                <a:latin typeface="Arial" charset="0"/>
              </a:rPr>
              <a:t> žádná (diskrétní generace)</a:t>
            </a:r>
          </a:p>
          <a:p>
            <a:pPr defTabSz="540000"/>
            <a:endParaRPr lang="cs-CZ" sz="2000" dirty="0">
              <a:latin typeface="Arial" charset="0"/>
            </a:endParaRPr>
          </a:p>
          <a:p>
            <a:pPr defTabSz="540000"/>
            <a:r>
              <a:rPr lang="cs-CZ" dirty="0">
                <a:solidFill>
                  <a:srgbClr val="C00000"/>
                </a:solidFill>
                <a:latin typeface="Arial" charset="0"/>
              </a:rPr>
              <a:t>Mechanismy vývoje fenotypů:</a:t>
            </a:r>
          </a:p>
          <a:p>
            <a:pPr defTabSz="540000"/>
            <a:r>
              <a:rPr lang="cs-CZ" sz="2000" dirty="0">
                <a:latin typeface="Arial" charset="0"/>
              </a:rPr>
              <a:t>	všechny genotypy mají stejné fenotypy z hlediska schopnosti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	replikace DNA (absence selekce)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9"/>
          <p:cNvSpPr txBox="1">
            <a:spLocks noChangeArrowheads="1"/>
          </p:cNvSpPr>
          <p:nvPr/>
        </p:nvSpPr>
        <p:spPr bwMode="auto">
          <a:xfrm>
            <a:off x="315527" y="1342767"/>
            <a:ext cx="85883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cs-CZ" sz="60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effectLst>
                  <a:outerShdw blurRad="60007" dist="200025" dir="15000000" sy="30000" kx="-1800000" algn="bl" rotWithShape="0">
                    <a:prstClr val="black">
                      <a:alpha val="32000"/>
                    </a:prstClr>
                  </a:outerShdw>
                </a:effectLst>
                <a:latin typeface="Arial Black" pitchFamily="34" charset="0"/>
              </a:rPr>
              <a:t>HARDYHO-WEINBERGŮV ZÁKON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DAF2ACF2-30BE-4039-8774-741B3961F23A}"/>
              </a:ext>
            </a:extLst>
          </p:cNvPr>
          <p:cNvGrpSpPr/>
          <p:nvPr/>
        </p:nvGrpSpPr>
        <p:grpSpPr>
          <a:xfrm>
            <a:off x="4335866" y="374006"/>
            <a:ext cx="4767652" cy="6015389"/>
            <a:chOff x="4346575" y="328022"/>
            <a:chExt cx="4767652" cy="6015389"/>
          </a:xfrm>
        </p:grpSpPr>
        <p:sp>
          <p:nvSpPr>
            <p:cNvPr id="6" name="TextovéPole 5"/>
            <p:cNvSpPr txBox="1"/>
            <p:nvPr/>
          </p:nvSpPr>
          <p:spPr>
            <a:xfrm>
              <a:off x="4346575" y="328022"/>
              <a:ext cx="19030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Adultní</a:t>
              </a:r>
              <a:r>
                <a:rPr lang="cs-CZ" sz="1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populace</a:t>
              </a:r>
            </a:p>
          </p:txBody>
        </p:sp>
        <p:sp>
          <p:nvSpPr>
            <p:cNvPr id="7" name="TextovéPole 6"/>
            <p:cNvSpPr txBox="1"/>
            <p:nvPr/>
          </p:nvSpPr>
          <p:spPr>
            <a:xfrm>
              <a:off x="4346575" y="1033416"/>
              <a:ext cx="4451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</a:t>
              </a:r>
              <a:r>
                <a:rPr lang="cs-CZ" sz="1600">
                  <a:latin typeface="Arial" pitchFamily="34" charset="0"/>
                  <a:cs typeface="Arial" pitchFamily="34" charset="0"/>
                </a:rPr>
                <a:t>produkce gamet 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(z. </a:t>
              </a:r>
              <a:r>
                <a:rPr lang="cs-CZ" sz="1600">
                  <a:latin typeface="Arial" pitchFamily="34" charset="0"/>
                  <a:cs typeface="Arial" pitchFamily="34" charset="0"/>
                </a:rPr>
                <a:t>o segregaci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8" name="TextovéPole 7"/>
            <p:cNvSpPr txBox="1"/>
            <p:nvPr/>
          </p:nvSpPr>
          <p:spPr>
            <a:xfrm>
              <a:off x="4346575" y="1719942"/>
              <a:ext cx="31213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Genofond (populace gamet)</a:t>
              </a:r>
            </a:p>
          </p:txBody>
        </p:sp>
        <p:sp>
          <p:nvSpPr>
            <p:cNvPr id="9" name="TextovéPole 8"/>
            <p:cNvSpPr txBox="1"/>
            <p:nvPr/>
          </p:nvSpPr>
          <p:spPr>
            <a:xfrm>
              <a:off x="4346575" y="3145245"/>
              <a:ext cx="176202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Populace zygot</a:t>
              </a:r>
            </a:p>
          </p:txBody>
        </p:sp>
        <p:sp>
          <p:nvSpPr>
            <p:cNvPr id="10" name="TextovéPole 9"/>
            <p:cNvSpPr txBox="1"/>
            <p:nvPr/>
          </p:nvSpPr>
          <p:spPr>
            <a:xfrm>
              <a:off x="4346575" y="4545874"/>
              <a:ext cx="354456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Adultní</a:t>
              </a:r>
              <a:r>
                <a:rPr lang="cs-CZ" sz="18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populace další generace</a:t>
              </a:r>
            </a:p>
          </p:txBody>
        </p:sp>
        <p:sp>
          <p:nvSpPr>
            <p:cNvPr id="11" name="TextovéPole 10"/>
            <p:cNvSpPr txBox="1"/>
            <p:nvPr/>
          </p:nvSpPr>
          <p:spPr>
            <a:xfrm>
              <a:off x="4346575" y="5974079"/>
              <a:ext cx="28007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Genofond příští generace</a:t>
              </a:r>
              <a:endPara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2" name="TextovéPole 11"/>
            <p:cNvSpPr txBox="1"/>
            <p:nvPr/>
          </p:nvSpPr>
          <p:spPr>
            <a:xfrm>
              <a:off x="4346575" y="2439936"/>
              <a:ext cx="4767652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</a:t>
              </a:r>
              <a:r>
                <a:rPr lang="cs-CZ" sz="1600">
                  <a:latin typeface="Arial" pitchFamily="34" charset="0"/>
                  <a:cs typeface="Arial" pitchFamily="34" charset="0"/>
                </a:rPr>
                <a:t>spojení gamet 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(náhodné oplození)</a:t>
              </a:r>
            </a:p>
          </p:txBody>
        </p:sp>
        <p:sp>
          <p:nvSpPr>
            <p:cNvPr id="13" name="TextovéPole 12"/>
            <p:cNvSpPr txBox="1"/>
            <p:nvPr/>
          </p:nvSpPr>
          <p:spPr>
            <a:xfrm>
              <a:off x="4346575" y="3705923"/>
              <a:ext cx="454002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vývoje fenotypu (žádný účinek na</a:t>
              </a:r>
            </a:p>
            <a:p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viabilitu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, </a:t>
              </a:r>
              <a:r>
                <a:rPr lang="cs-CZ" sz="1600" dirty="0" err="1">
                  <a:latin typeface="Arial" pitchFamily="34" charset="0"/>
                  <a:cs typeface="Arial" pitchFamily="34" charset="0"/>
                </a:rPr>
                <a:t>repr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. úspěšnost nebo fertilitu)</a:t>
              </a:r>
            </a:p>
          </p:txBody>
        </p:sp>
        <p:sp>
          <p:nvSpPr>
            <p:cNvPr id="14" name="TextovéPole 13"/>
            <p:cNvSpPr txBox="1"/>
            <p:nvPr/>
          </p:nvSpPr>
          <p:spPr>
            <a:xfrm>
              <a:off x="4346575" y="5236070"/>
              <a:ext cx="445186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600" dirty="0">
                  <a:latin typeface="Arial" pitchFamily="34" charset="0"/>
                  <a:cs typeface="Arial" pitchFamily="34" charset="0"/>
                </a:rPr>
                <a:t>mechanismus </a:t>
              </a:r>
              <a:r>
                <a:rPr lang="cs-CZ" sz="1600">
                  <a:latin typeface="Arial" pitchFamily="34" charset="0"/>
                  <a:cs typeface="Arial" pitchFamily="34" charset="0"/>
                </a:rPr>
                <a:t>produkce gamet 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(z. </a:t>
              </a:r>
              <a:r>
                <a:rPr lang="cs-CZ" sz="1600">
                  <a:latin typeface="Arial" pitchFamily="34" charset="0"/>
                  <a:cs typeface="Arial" pitchFamily="34" charset="0"/>
                </a:rPr>
                <a:t>o segregaci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</p:grp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54BBD256-0225-4380-AF02-4BECB91B90F6}"/>
              </a:ext>
            </a:extLst>
          </p:cNvPr>
          <p:cNvGrpSpPr/>
          <p:nvPr/>
        </p:nvGrpSpPr>
        <p:grpSpPr>
          <a:xfrm>
            <a:off x="591882" y="260350"/>
            <a:ext cx="3373731" cy="6235984"/>
            <a:chOff x="557213" y="211919"/>
            <a:chExt cx="3373731" cy="6235984"/>
          </a:xfrm>
        </p:grpSpPr>
        <p:sp>
          <p:nvSpPr>
            <p:cNvPr id="72" name="Obdélník 71">
              <a:extLst>
                <a:ext uri="{FF2B5EF4-FFF2-40B4-BE49-F238E27FC236}">
                  <a16:creationId xmlns:a16="http://schemas.microsoft.com/office/drawing/2014/main" xmlns="" id="{8865C3D6-48EB-42AF-9D70-5958FD875339}"/>
                </a:ext>
              </a:extLst>
            </p:cNvPr>
            <p:cNvSpPr/>
            <p:nvPr/>
          </p:nvSpPr>
          <p:spPr bwMode="auto">
            <a:xfrm>
              <a:off x="622528" y="5852002"/>
              <a:ext cx="16272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3" name="Obdélník 72">
              <a:extLst>
                <a:ext uri="{FF2B5EF4-FFF2-40B4-BE49-F238E27FC236}">
                  <a16:creationId xmlns:a16="http://schemas.microsoft.com/office/drawing/2014/main" xmlns="" id="{0AEB4F03-B435-4664-87AC-BA2A7DB5727A}"/>
                </a:ext>
              </a:extLst>
            </p:cNvPr>
            <p:cNvSpPr/>
            <p:nvPr/>
          </p:nvSpPr>
          <p:spPr bwMode="auto">
            <a:xfrm>
              <a:off x="2247120" y="5851896"/>
              <a:ext cx="16272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0" name="Obdélník 69">
              <a:extLst>
                <a:ext uri="{FF2B5EF4-FFF2-40B4-BE49-F238E27FC236}">
                  <a16:creationId xmlns:a16="http://schemas.microsoft.com/office/drawing/2014/main" xmlns="" id="{CA48A6AA-FD95-4DFC-82ED-F690C270D10F}"/>
                </a:ext>
              </a:extLst>
            </p:cNvPr>
            <p:cNvSpPr/>
            <p:nvPr/>
          </p:nvSpPr>
          <p:spPr bwMode="auto">
            <a:xfrm>
              <a:off x="631708" y="1628968"/>
              <a:ext cx="16272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71" name="Obdélník 70">
              <a:extLst>
                <a:ext uri="{FF2B5EF4-FFF2-40B4-BE49-F238E27FC236}">
                  <a16:creationId xmlns:a16="http://schemas.microsoft.com/office/drawing/2014/main" xmlns="" id="{EE9E8155-9170-49F8-AF11-60C5DC7ABB83}"/>
                </a:ext>
              </a:extLst>
            </p:cNvPr>
            <p:cNvSpPr/>
            <p:nvPr/>
          </p:nvSpPr>
          <p:spPr bwMode="auto">
            <a:xfrm>
              <a:off x="2256300" y="1628862"/>
              <a:ext cx="16272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7" name="Obdélník 66">
              <a:extLst>
                <a:ext uri="{FF2B5EF4-FFF2-40B4-BE49-F238E27FC236}">
                  <a16:creationId xmlns:a16="http://schemas.microsoft.com/office/drawing/2014/main" xmlns="" id="{453ABFEB-66AA-4066-BE38-359B56461C9E}"/>
                </a:ext>
              </a:extLst>
            </p:cNvPr>
            <p:cNvSpPr/>
            <p:nvPr/>
          </p:nvSpPr>
          <p:spPr bwMode="auto">
            <a:xfrm>
              <a:off x="617415" y="4444363"/>
              <a:ext cx="8136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8" name="Obdélník 67">
              <a:extLst>
                <a:ext uri="{FF2B5EF4-FFF2-40B4-BE49-F238E27FC236}">
                  <a16:creationId xmlns:a16="http://schemas.microsoft.com/office/drawing/2014/main" xmlns="" id="{90F4169D-B438-4FE5-8860-D3F29753EEB6}"/>
                </a:ext>
              </a:extLst>
            </p:cNvPr>
            <p:cNvSpPr/>
            <p:nvPr/>
          </p:nvSpPr>
          <p:spPr bwMode="auto">
            <a:xfrm>
              <a:off x="1431015" y="4443609"/>
              <a:ext cx="1627200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9" name="Obdélník 68">
              <a:extLst>
                <a:ext uri="{FF2B5EF4-FFF2-40B4-BE49-F238E27FC236}">
                  <a16:creationId xmlns:a16="http://schemas.microsoft.com/office/drawing/2014/main" xmlns="" id="{2FEA95B3-12F9-40C7-9C60-53997E141C43}"/>
                </a:ext>
              </a:extLst>
            </p:cNvPr>
            <p:cNvSpPr/>
            <p:nvPr/>
          </p:nvSpPr>
          <p:spPr bwMode="auto">
            <a:xfrm>
              <a:off x="3058215" y="4443608"/>
              <a:ext cx="8136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4" name="Obdélník 63">
              <a:extLst>
                <a:ext uri="{FF2B5EF4-FFF2-40B4-BE49-F238E27FC236}">
                  <a16:creationId xmlns:a16="http://schemas.microsoft.com/office/drawing/2014/main" xmlns="" id="{A0D78B96-1B88-4003-924F-0560EE599D16}"/>
                </a:ext>
              </a:extLst>
            </p:cNvPr>
            <p:cNvSpPr/>
            <p:nvPr/>
          </p:nvSpPr>
          <p:spPr bwMode="auto">
            <a:xfrm>
              <a:off x="617415" y="3036075"/>
              <a:ext cx="8136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5" name="Obdélník 64">
              <a:extLst>
                <a:ext uri="{FF2B5EF4-FFF2-40B4-BE49-F238E27FC236}">
                  <a16:creationId xmlns:a16="http://schemas.microsoft.com/office/drawing/2014/main" xmlns="" id="{F153B997-AAED-4972-BD9B-8B19FE611DEB}"/>
                </a:ext>
              </a:extLst>
            </p:cNvPr>
            <p:cNvSpPr/>
            <p:nvPr/>
          </p:nvSpPr>
          <p:spPr bwMode="auto">
            <a:xfrm>
              <a:off x="1431015" y="3035321"/>
              <a:ext cx="1627200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6" name="Obdélník 65">
              <a:extLst>
                <a:ext uri="{FF2B5EF4-FFF2-40B4-BE49-F238E27FC236}">
                  <a16:creationId xmlns:a16="http://schemas.microsoft.com/office/drawing/2014/main" xmlns="" id="{EB706B60-95AB-4C37-AFF1-497BE08913B4}"/>
                </a:ext>
              </a:extLst>
            </p:cNvPr>
            <p:cNvSpPr/>
            <p:nvPr/>
          </p:nvSpPr>
          <p:spPr bwMode="auto">
            <a:xfrm>
              <a:off x="3058215" y="3035320"/>
              <a:ext cx="8136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1" name="Obdélník 60">
              <a:extLst>
                <a:ext uri="{FF2B5EF4-FFF2-40B4-BE49-F238E27FC236}">
                  <a16:creationId xmlns:a16="http://schemas.microsoft.com/office/drawing/2014/main" xmlns="" id="{CD4960D5-00D7-42AF-843F-F680E3FE14D6}"/>
                </a:ext>
              </a:extLst>
            </p:cNvPr>
            <p:cNvSpPr/>
            <p:nvPr/>
          </p:nvSpPr>
          <p:spPr bwMode="auto">
            <a:xfrm>
              <a:off x="617415" y="214361"/>
              <a:ext cx="813600" cy="595901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2" name="Obdélník 61">
              <a:extLst>
                <a:ext uri="{FF2B5EF4-FFF2-40B4-BE49-F238E27FC236}">
                  <a16:creationId xmlns:a16="http://schemas.microsoft.com/office/drawing/2014/main" xmlns="" id="{103512B8-F0F7-4868-BA36-C2B2B7913DE4}"/>
                </a:ext>
              </a:extLst>
            </p:cNvPr>
            <p:cNvSpPr/>
            <p:nvPr/>
          </p:nvSpPr>
          <p:spPr bwMode="auto">
            <a:xfrm>
              <a:off x="1431015" y="213607"/>
              <a:ext cx="1627200" cy="595901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63" name="Obdélník 62">
              <a:extLst>
                <a:ext uri="{FF2B5EF4-FFF2-40B4-BE49-F238E27FC236}">
                  <a16:creationId xmlns:a16="http://schemas.microsoft.com/office/drawing/2014/main" xmlns="" id="{B5CD7A2B-734B-44BB-AB0A-FF0355B908C8}"/>
                </a:ext>
              </a:extLst>
            </p:cNvPr>
            <p:cNvSpPr/>
            <p:nvPr/>
          </p:nvSpPr>
          <p:spPr bwMode="auto">
            <a:xfrm>
              <a:off x="3058215" y="213606"/>
              <a:ext cx="813600" cy="595901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1" name="TextovéPole 20">
              <a:extLst>
                <a:ext uri="{FF2B5EF4-FFF2-40B4-BE49-F238E27FC236}">
                  <a16:creationId xmlns:a16="http://schemas.microsoft.com/office/drawing/2014/main" xmlns="" id="{25F08684-10C6-4E5F-8F76-DD0B3F14094A}"/>
                </a:ext>
              </a:extLst>
            </p:cNvPr>
            <p:cNvSpPr txBox="1"/>
            <p:nvPr/>
          </p:nvSpPr>
          <p:spPr>
            <a:xfrm>
              <a:off x="805982" y="211919"/>
              <a:ext cx="436466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2" name="TextovéPole 21">
              <a:extLst>
                <a:ext uri="{FF2B5EF4-FFF2-40B4-BE49-F238E27FC236}">
                  <a16:creationId xmlns:a16="http://schemas.microsoft.com/office/drawing/2014/main" xmlns="" id="{FF2F254E-BF91-4670-804F-28FDE72FE60E}"/>
                </a:ext>
              </a:extLst>
            </p:cNvPr>
            <p:cNvSpPr txBox="1"/>
            <p:nvPr/>
          </p:nvSpPr>
          <p:spPr>
            <a:xfrm>
              <a:off x="2007199" y="214252"/>
              <a:ext cx="41723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3" name="TextovéPole 22">
              <a:extLst>
                <a:ext uri="{FF2B5EF4-FFF2-40B4-BE49-F238E27FC236}">
                  <a16:creationId xmlns:a16="http://schemas.microsoft.com/office/drawing/2014/main" xmlns="" id="{31CF4D09-FB07-4593-9CA4-8B0FFC3CC967}"/>
                </a:ext>
              </a:extLst>
            </p:cNvPr>
            <p:cNvSpPr txBox="1"/>
            <p:nvPr/>
          </p:nvSpPr>
          <p:spPr>
            <a:xfrm>
              <a:off x="3287950" y="213001"/>
              <a:ext cx="3834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24" name="TextovéPole 23">
              <a:extLst>
                <a:ext uri="{FF2B5EF4-FFF2-40B4-BE49-F238E27FC236}">
                  <a16:creationId xmlns:a16="http://schemas.microsoft.com/office/drawing/2014/main" xmlns="" id="{C571053B-E007-4835-A533-9A1D26D56C8D}"/>
                </a:ext>
              </a:extLst>
            </p:cNvPr>
            <p:cNvSpPr txBox="1"/>
            <p:nvPr/>
          </p:nvSpPr>
          <p:spPr>
            <a:xfrm>
              <a:off x="782440" y="1628967"/>
              <a:ext cx="129715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p =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+ ½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sp>
          <p:nvSpPr>
            <p:cNvPr id="25" name="TextovéPole 24">
              <a:extLst>
                <a:ext uri="{FF2B5EF4-FFF2-40B4-BE49-F238E27FC236}">
                  <a16:creationId xmlns:a16="http://schemas.microsoft.com/office/drawing/2014/main" xmlns="" id="{B213D98E-08C4-472A-8439-E7BF17CEE419}"/>
                </a:ext>
              </a:extLst>
            </p:cNvPr>
            <p:cNvSpPr txBox="1"/>
            <p:nvPr/>
          </p:nvSpPr>
          <p:spPr>
            <a:xfrm>
              <a:off x="2460299" y="1629726"/>
              <a:ext cx="122180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q = </a:t>
              </a:r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+ ½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</a:p>
          </p:txBody>
        </p:sp>
        <p:cxnSp>
          <p:nvCxnSpPr>
            <p:cNvPr id="26" name="Přímá spojovací šipka 41">
              <a:extLst>
                <a:ext uri="{FF2B5EF4-FFF2-40B4-BE49-F238E27FC236}">
                  <a16:creationId xmlns:a16="http://schemas.microsoft.com/office/drawing/2014/main" xmlns="" id="{A72AA6FF-50C0-456A-B1B4-EE3E2DAB6570}"/>
                </a:ext>
              </a:extLst>
            </p:cNvPr>
            <p:cNvCxnSpPr/>
            <p:nvPr/>
          </p:nvCxnSpPr>
          <p:spPr bwMode="auto">
            <a:xfrm rot="5400000">
              <a:off x="993063" y="2432784"/>
              <a:ext cx="816769" cy="4048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7" name="Přímá spojovací šipka 42">
              <a:extLst>
                <a:ext uri="{FF2B5EF4-FFF2-40B4-BE49-F238E27FC236}">
                  <a16:creationId xmlns:a16="http://schemas.microsoft.com/office/drawing/2014/main" xmlns="" id="{5A98555A-5613-43A8-B779-711F3A71946E}"/>
                </a:ext>
              </a:extLst>
            </p:cNvPr>
            <p:cNvCxnSpPr/>
            <p:nvPr/>
          </p:nvCxnSpPr>
          <p:spPr bwMode="auto">
            <a:xfrm rot="5400000">
              <a:off x="2056568" y="2427612"/>
              <a:ext cx="816769" cy="4048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8" name="Přímá spojovací šipka 43">
              <a:extLst>
                <a:ext uri="{FF2B5EF4-FFF2-40B4-BE49-F238E27FC236}">
                  <a16:creationId xmlns:a16="http://schemas.microsoft.com/office/drawing/2014/main" xmlns="" id="{41DE4DF1-A444-4017-AB5F-DD7521E88BD2}"/>
                </a:ext>
              </a:extLst>
            </p:cNvPr>
            <p:cNvCxnSpPr/>
            <p:nvPr/>
          </p:nvCxnSpPr>
          <p:spPr bwMode="auto">
            <a:xfrm rot="5400000">
              <a:off x="3119438" y="2432784"/>
              <a:ext cx="816769" cy="4048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29" name="Přímá spojovací šipka 44">
              <a:extLst>
                <a:ext uri="{FF2B5EF4-FFF2-40B4-BE49-F238E27FC236}">
                  <a16:creationId xmlns:a16="http://schemas.microsoft.com/office/drawing/2014/main" xmlns="" id="{138358B3-263A-4ED9-A771-82FBC5832736}"/>
                </a:ext>
              </a:extLst>
            </p:cNvPr>
            <p:cNvCxnSpPr/>
            <p:nvPr/>
          </p:nvCxnSpPr>
          <p:spPr bwMode="auto">
            <a:xfrm rot="16200000" flipH="1">
              <a:off x="2589545" y="2431601"/>
              <a:ext cx="816769" cy="4048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0" name="Přímá spojovací šipka 45">
              <a:extLst>
                <a:ext uri="{FF2B5EF4-FFF2-40B4-BE49-F238E27FC236}">
                  <a16:creationId xmlns:a16="http://schemas.microsoft.com/office/drawing/2014/main" xmlns="" id="{72F4F4F8-86FC-46E2-931E-D32A93E07E2E}"/>
                </a:ext>
              </a:extLst>
            </p:cNvPr>
            <p:cNvCxnSpPr/>
            <p:nvPr/>
          </p:nvCxnSpPr>
          <p:spPr bwMode="auto">
            <a:xfrm rot="16200000" flipH="1">
              <a:off x="1523237" y="2431601"/>
              <a:ext cx="816769" cy="4048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1" name="Přímá spojovací šipka 46">
              <a:extLst>
                <a:ext uri="{FF2B5EF4-FFF2-40B4-BE49-F238E27FC236}">
                  <a16:creationId xmlns:a16="http://schemas.microsoft.com/office/drawing/2014/main" xmlns="" id="{AFE85FCC-5A6D-4C57-81CD-9DF56C0AC2E3}"/>
                </a:ext>
              </a:extLst>
            </p:cNvPr>
            <p:cNvCxnSpPr/>
            <p:nvPr/>
          </p:nvCxnSpPr>
          <p:spPr bwMode="auto">
            <a:xfrm rot="16200000" flipH="1">
              <a:off x="476293" y="2431602"/>
              <a:ext cx="816769" cy="404813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xmlns="" id="{D6289028-491E-4F01-AECD-74B6CE9D5563}"/>
                </a:ext>
              </a:extLst>
            </p:cNvPr>
            <p:cNvSpPr txBox="1"/>
            <p:nvPr/>
          </p:nvSpPr>
          <p:spPr>
            <a:xfrm>
              <a:off x="596053" y="3036501"/>
              <a:ext cx="856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baseline="30000" dirty="0">
                  <a:latin typeface="Arial" pitchFamily="34" charset="0"/>
                  <a:cs typeface="Arial" pitchFamily="34" charset="0"/>
                </a:rPr>
                <a:t>2</a:t>
              </a:r>
              <a:endParaRPr lang="cs-CZ" sz="1400" i="1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3" name="TextovéPole 32">
              <a:extLst>
                <a:ext uri="{FF2B5EF4-FFF2-40B4-BE49-F238E27FC236}">
                  <a16:creationId xmlns:a16="http://schemas.microsoft.com/office/drawing/2014/main" xmlns="" id="{D9EC30EA-28AC-447A-8A99-DCB077341D6B}"/>
                </a:ext>
              </a:extLst>
            </p:cNvPr>
            <p:cNvSpPr txBox="1"/>
            <p:nvPr/>
          </p:nvSpPr>
          <p:spPr>
            <a:xfrm>
              <a:off x="1750720" y="3036501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2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pq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xmlns="" id="{710F9BEE-6775-45D9-BD33-2931BE7F08D5}"/>
                </a:ext>
              </a:extLst>
            </p:cNvPr>
            <p:cNvSpPr txBox="1"/>
            <p:nvPr/>
          </p:nvSpPr>
          <p:spPr>
            <a:xfrm>
              <a:off x="3058215" y="3036521"/>
              <a:ext cx="798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1400" baseline="30000" dirty="0">
                  <a:latin typeface="Arial" pitchFamily="34" charset="0"/>
                  <a:cs typeface="Arial" pitchFamily="34" charset="0"/>
                </a:rPr>
                <a:t>2</a:t>
              </a:r>
              <a:endParaRPr lang="cs-CZ" sz="1400" i="1" baseline="30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35" name="Přímá spojovací šipka 53">
              <a:extLst>
                <a:ext uri="{FF2B5EF4-FFF2-40B4-BE49-F238E27FC236}">
                  <a16:creationId xmlns:a16="http://schemas.microsoft.com/office/drawing/2014/main" xmlns="" id="{E8C20B85-BB81-41C2-8908-616CE9606A16}"/>
                </a:ext>
              </a:extLst>
            </p:cNvPr>
            <p:cNvCxnSpPr/>
            <p:nvPr/>
          </p:nvCxnSpPr>
          <p:spPr bwMode="auto">
            <a:xfrm rot="5400000">
              <a:off x="3085945" y="4039536"/>
              <a:ext cx="808035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6" name="Přímá spojovací šipka 54">
              <a:extLst>
                <a:ext uri="{FF2B5EF4-FFF2-40B4-BE49-F238E27FC236}">
                  <a16:creationId xmlns:a16="http://schemas.microsoft.com/office/drawing/2014/main" xmlns="" id="{6313D880-BCBF-436E-A425-AF95407C4508}"/>
                </a:ext>
              </a:extLst>
            </p:cNvPr>
            <p:cNvCxnSpPr/>
            <p:nvPr/>
          </p:nvCxnSpPr>
          <p:spPr bwMode="auto">
            <a:xfrm rot="5400000">
              <a:off x="1858923" y="4035495"/>
              <a:ext cx="808035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cxnSp>
          <p:nvCxnSpPr>
            <p:cNvPr id="37" name="Přímá spojovací šipka 55">
              <a:extLst>
                <a:ext uri="{FF2B5EF4-FFF2-40B4-BE49-F238E27FC236}">
                  <a16:creationId xmlns:a16="http://schemas.microsoft.com/office/drawing/2014/main" xmlns="" id="{82E207E0-962E-49D4-A7AD-8A09A7943D27}"/>
                </a:ext>
              </a:extLst>
            </p:cNvPr>
            <p:cNvCxnSpPr/>
            <p:nvPr/>
          </p:nvCxnSpPr>
          <p:spPr bwMode="auto">
            <a:xfrm rot="5400000">
              <a:off x="604523" y="4038770"/>
              <a:ext cx="808035" cy="79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38" name="TextovéPole 37">
              <a:extLst>
                <a:ext uri="{FF2B5EF4-FFF2-40B4-BE49-F238E27FC236}">
                  <a16:creationId xmlns:a16="http://schemas.microsoft.com/office/drawing/2014/main" xmlns="" id="{E9E3BDD4-6D61-4739-B1AB-7B55D164BEEC}"/>
                </a:ext>
              </a:extLst>
            </p:cNvPr>
            <p:cNvSpPr txBox="1"/>
            <p:nvPr/>
          </p:nvSpPr>
          <p:spPr>
            <a:xfrm>
              <a:off x="579803" y="4443183"/>
              <a:ext cx="8563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400" baseline="30000" dirty="0">
                  <a:latin typeface="Arial" pitchFamily="34" charset="0"/>
                  <a:cs typeface="Arial" pitchFamily="34" charset="0"/>
                </a:rPr>
                <a:t>2</a:t>
              </a:r>
              <a:endParaRPr lang="cs-CZ" sz="1400" i="1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9" name="TextovéPole 38">
              <a:extLst>
                <a:ext uri="{FF2B5EF4-FFF2-40B4-BE49-F238E27FC236}">
                  <a16:creationId xmlns:a16="http://schemas.microsoft.com/office/drawing/2014/main" xmlns="" id="{872B3FCB-E3D0-40B6-9539-B13B47A5FE34}"/>
                </a:ext>
              </a:extLst>
            </p:cNvPr>
            <p:cNvSpPr txBox="1"/>
            <p:nvPr/>
          </p:nvSpPr>
          <p:spPr>
            <a:xfrm>
              <a:off x="1771302" y="4443183"/>
              <a:ext cx="9428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2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pq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ovéPole 39">
              <a:extLst>
                <a:ext uri="{FF2B5EF4-FFF2-40B4-BE49-F238E27FC236}">
                  <a16:creationId xmlns:a16="http://schemas.microsoft.com/office/drawing/2014/main" xmlns="" id="{60125B67-FAA7-41FC-956F-E932A8F75E76}"/>
                </a:ext>
              </a:extLst>
            </p:cNvPr>
            <p:cNvSpPr txBox="1"/>
            <p:nvPr/>
          </p:nvSpPr>
          <p:spPr>
            <a:xfrm>
              <a:off x="3056346" y="4439333"/>
              <a:ext cx="7986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4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f´</a:t>
              </a:r>
              <a:r>
                <a:rPr lang="cs-CZ" sz="14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= 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q</a:t>
              </a:r>
              <a:r>
                <a:rPr lang="cs-CZ" sz="1400" baseline="30000" dirty="0">
                  <a:latin typeface="Arial" pitchFamily="34" charset="0"/>
                  <a:cs typeface="Arial" pitchFamily="34" charset="0"/>
                </a:rPr>
                <a:t>2</a:t>
              </a:r>
              <a:endParaRPr lang="cs-CZ" sz="1400" i="1" baseline="30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1" name="TextovéPole 40">
              <a:extLst>
                <a:ext uri="{FF2B5EF4-FFF2-40B4-BE49-F238E27FC236}">
                  <a16:creationId xmlns:a16="http://schemas.microsoft.com/office/drawing/2014/main" xmlns="" id="{053378D7-3E2C-4C7F-A8E8-B183B4AE7087}"/>
                </a:ext>
              </a:extLst>
            </p:cNvPr>
            <p:cNvSpPr txBox="1"/>
            <p:nvPr/>
          </p:nvSpPr>
          <p:spPr>
            <a:xfrm>
              <a:off x="557213" y="5852650"/>
              <a:ext cx="1717138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p´ = p</a:t>
              </a:r>
              <a:r>
                <a:rPr lang="cs-CZ" sz="1400" baseline="30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400">
                  <a:latin typeface="Arial" pitchFamily="34" charset="0"/>
                  <a:cs typeface="Arial" pitchFamily="34" charset="0"/>
                </a:rPr>
                <a:t>+ ½ 2</a:t>
              </a:r>
              <a:r>
                <a:rPr lang="cs-CZ" sz="1400" i="1">
                  <a:latin typeface="Arial" pitchFamily="34" charset="0"/>
                  <a:cs typeface="Arial" pitchFamily="34" charset="0"/>
                </a:rPr>
                <a:t>pq 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= p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2" name="TextovéPole 41">
              <a:extLst>
                <a:ext uri="{FF2B5EF4-FFF2-40B4-BE49-F238E27FC236}">
                  <a16:creationId xmlns:a16="http://schemas.microsoft.com/office/drawing/2014/main" xmlns="" id="{B95502A4-8680-47DE-9890-A27F1F4F7160}"/>
                </a:ext>
              </a:extLst>
            </p:cNvPr>
            <p:cNvSpPr txBox="1"/>
            <p:nvPr/>
          </p:nvSpPr>
          <p:spPr>
            <a:xfrm>
              <a:off x="2181747" y="5848515"/>
              <a:ext cx="174919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q´ = 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½ 2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pq + q</a:t>
              </a:r>
              <a:r>
                <a:rPr lang="cs-CZ" sz="1400" baseline="30000" dirty="0">
                  <a:latin typeface="Arial" pitchFamily="34" charset="0"/>
                  <a:cs typeface="Arial" pitchFamily="34" charset="0"/>
                </a:rPr>
                <a:t>2</a:t>
              </a:r>
              <a:r>
                <a:rPr lang="cs-CZ" sz="1400" i="1" dirty="0">
                  <a:latin typeface="Arial" pitchFamily="34" charset="0"/>
                  <a:cs typeface="Arial" pitchFamily="34" charset="0"/>
                </a:rPr>
                <a:t> = q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43" name="Skupina 42">
              <a:extLst>
                <a:ext uri="{FF2B5EF4-FFF2-40B4-BE49-F238E27FC236}">
                  <a16:creationId xmlns:a16="http://schemas.microsoft.com/office/drawing/2014/main" xmlns="" id="{B8A8FE61-037B-44B8-84F4-5460B53C9E8D}"/>
                </a:ext>
              </a:extLst>
            </p:cNvPr>
            <p:cNvGrpSpPr/>
            <p:nvPr/>
          </p:nvGrpSpPr>
          <p:grpSpPr>
            <a:xfrm>
              <a:off x="756258" y="809508"/>
              <a:ext cx="2733309" cy="818539"/>
              <a:chOff x="3252236" y="914288"/>
              <a:chExt cx="2733309" cy="818539"/>
            </a:xfrm>
          </p:grpSpPr>
          <p:cxnSp>
            <p:nvCxnSpPr>
              <p:cNvPr id="53" name="Přímá spojovací šipka 21">
                <a:extLst>
                  <a:ext uri="{FF2B5EF4-FFF2-40B4-BE49-F238E27FC236}">
                    <a16:creationId xmlns:a16="http://schemas.microsoft.com/office/drawing/2014/main" xmlns="" id="{C2F91A76-7DF0-4FDB-B211-29FF500F6188}"/>
                  </a:ext>
                </a:extLst>
              </p:cNvPr>
              <p:cNvCxnSpPr/>
              <p:nvPr/>
            </p:nvCxnSpPr>
            <p:spPr bwMode="auto">
              <a:xfrm rot="5400000">
                <a:off x="3097960" y="1323629"/>
                <a:ext cx="808035" cy="79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4" name="Přímá spojovací šipka 26">
                <a:extLst>
                  <a:ext uri="{FF2B5EF4-FFF2-40B4-BE49-F238E27FC236}">
                    <a16:creationId xmlns:a16="http://schemas.microsoft.com/office/drawing/2014/main" xmlns="" id="{554EE53F-E770-44C2-AB33-8D7C19FBA49D}"/>
                  </a:ext>
                </a:extLst>
              </p:cNvPr>
              <p:cNvCxnSpPr/>
              <p:nvPr/>
            </p:nvCxnSpPr>
            <p:spPr bwMode="auto">
              <a:xfrm rot="5400000">
                <a:off x="5566567" y="1321141"/>
                <a:ext cx="808035" cy="79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55" name="Přímá spojovací šipka 32">
                <a:extLst>
                  <a:ext uri="{FF2B5EF4-FFF2-40B4-BE49-F238E27FC236}">
                    <a16:creationId xmlns:a16="http://schemas.microsoft.com/office/drawing/2014/main" xmlns="" id="{F215A748-8DD4-4584-9805-E7D6FA18D9AE}"/>
                  </a:ext>
                </a:extLst>
              </p:cNvPr>
              <p:cNvCxnSpPr>
                <a:cxnSpLocks/>
                <a:stCxn id="62" idx="2"/>
              </p:cNvCxnSpPr>
              <p:nvPr/>
            </p:nvCxnSpPr>
            <p:spPr bwMode="auto">
              <a:xfrm>
                <a:off x="4740593" y="914288"/>
                <a:ext cx="370944" cy="814496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56" name="TextovéPole 55">
                <a:extLst>
                  <a:ext uri="{FF2B5EF4-FFF2-40B4-BE49-F238E27FC236}">
                    <a16:creationId xmlns:a16="http://schemas.microsoft.com/office/drawing/2014/main" xmlns="" id="{58365955-BF20-435D-932D-B044681C2225}"/>
                  </a:ext>
                </a:extLst>
              </p:cNvPr>
              <p:cNvSpPr txBox="1"/>
              <p:nvPr/>
            </p:nvSpPr>
            <p:spPr>
              <a:xfrm>
                <a:off x="5715919" y="1118024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7" name="TextovéPole 56">
                <a:extLst>
                  <a:ext uri="{FF2B5EF4-FFF2-40B4-BE49-F238E27FC236}">
                    <a16:creationId xmlns:a16="http://schemas.microsoft.com/office/drawing/2014/main" xmlns="" id="{5F5C67BC-F3F4-429E-A17B-E0983397187A}"/>
                  </a:ext>
                </a:extLst>
              </p:cNvPr>
              <p:cNvSpPr txBox="1"/>
              <p:nvPr/>
            </p:nvSpPr>
            <p:spPr>
              <a:xfrm>
                <a:off x="4898466" y="1118023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½ </a:t>
                </a:r>
              </a:p>
            </p:txBody>
          </p:sp>
          <p:sp>
            <p:nvSpPr>
              <p:cNvPr id="58" name="TextovéPole 57">
                <a:extLst>
                  <a:ext uri="{FF2B5EF4-FFF2-40B4-BE49-F238E27FC236}">
                    <a16:creationId xmlns:a16="http://schemas.microsoft.com/office/drawing/2014/main" xmlns="" id="{43D999CB-C859-442E-A8A7-B57BF138AB1E}"/>
                  </a:ext>
                </a:extLst>
              </p:cNvPr>
              <p:cNvSpPr txBox="1"/>
              <p:nvPr/>
            </p:nvSpPr>
            <p:spPr>
              <a:xfrm>
                <a:off x="3252236" y="111802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9" name="TextovéPole 58">
                <a:extLst>
                  <a:ext uri="{FF2B5EF4-FFF2-40B4-BE49-F238E27FC236}">
                    <a16:creationId xmlns:a16="http://schemas.microsoft.com/office/drawing/2014/main" xmlns="" id="{2B5E8BF5-85F0-4AA1-AB3C-E5E5D26EDB00}"/>
                  </a:ext>
                </a:extLst>
              </p:cNvPr>
              <p:cNvSpPr txBox="1"/>
              <p:nvPr/>
            </p:nvSpPr>
            <p:spPr>
              <a:xfrm>
                <a:off x="4215812" y="1112250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½ </a:t>
                </a:r>
              </a:p>
            </p:txBody>
          </p:sp>
          <p:cxnSp>
            <p:nvCxnSpPr>
              <p:cNvPr id="60" name="Přímá spojovací šipka 32">
                <a:extLst>
                  <a:ext uri="{FF2B5EF4-FFF2-40B4-BE49-F238E27FC236}">
                    <a16:creationId xmlns:a16="http://schemas.microsoft.com/office/drawing/2014/main" xmlns="" id="{577E3042-FCC2-47D2-A9AD-5652D0A5D6D2}"/>
                  </a:ext>
                </a:extLst>
              </p:cNvPr>
              <p:cNvCxnSpPr>
                <a:cxnSpLocks/>
                <a:stCxn id="62" idx="2"/>
              </p:cNvCxnSpPr>
              <p:nvPr/>
            </p:nvCxnSpPr>
            <p:spPr bwMode="auto">
              <a:xfrm flipH="1">
                <a:off x="4311669" y="914288"/>
                <a:ext cx="428924" cy="818539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grpSp>
          <p:nvGrpSpPr>
            <p:cNvPr id="44" name="Skupina 43">
              <a:extLst>
                <a:ext uri="{FF2B5EF4-FFF2-40B4-BE49-F238E27FC236}">
                  <a16:creationId xmlns:a16="http://schemas.microsoft.com/office/drawing/2014/main" xmlns="" id="{C0E06E82-F0BF-4E6D-85C9-DEB0813E4613}"/>
                </a:ext>
              </a:extLst>
            </p:cNvPr>
            <p:cNvGrpSpPr/>
            <p:nvPr/>
          </p:nvGrpSpPr>
          <p:grpSpPr>
            <a:xfrm>
              <a:off x="757919" y="5039510"/>
              <a:ext cx="2733309" cy="816768"/>
              <a:chOff x="3252236" y="921090"/>
              <a:chExt cx="2733309" cy="816768"/>
            </a:xfrm>
          </p:grpSpPr>
          <p:cxnSp>
            <p:nvCxnSpPr>
              <p:cNvPr id="45" name="Přímá spojovací šipka 21">
                <a:extLst>
                  <a:ext uri="{FF2B5EF4-FFF2-40B4-BE49-F238E27FC236}">
                    <a16:creationId xmlns:a16="http://schemas.microsoft.com/office/drawing/2014/main" xmlns="" id="{0D1C6FBE-9F58-497B-A1B1-EE6AB274F76A}"/>
                  </a:ext>
                </a:extLst>
              </p:cNvPr>
              <p:cNvCxnSpPr/>
              <p:nvPr/>
            </p:nvCxnSpPr>
            <p:spPr bwMode="auto">
              <a:xfrm rot="5400000">
                <a:off x="3098288" y="1325578"/>
                <a:ext cx="808035" cy="79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6" name="Přímá spojovací šipka 26">
                <a:extLst>
                  <a:ext uri="{FF2B5EF4-FFF2-40B4-BE49-F238E27FC236}">
                    <a16:creationId xmlns:a16="http://schemas.microsoft.com/office/drawing/2014/main" xmlns="" id="{8D93545D-26FA-4EAE-8C60-F438D438F536}"/>
                  </a:ext>
                </a:extLst>
              </p:cNvPr>
              <p:cNvCxnSpPr/>
              <p:nvPr/>
            </p:nvCxnSpPr>
            <p:spPr bwMode="auto">
              <a:xfrm rot="5400000">
                <a:off x="5565640" y="1325577"/>
                <a:ext cx="808035" cy="79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47" name="Přímá spojovací šipka 32">
                <a:extLst>
                  <a:ext uri="{FF2B5EF4-FFF2-40B4-BE49-F238E27FC236}">
                    <a16:creationId xmlns:a16="http://schemas.microsoft.com/office/drawing/2014/main" xmlns="" id="{C50D8675-A14C-4730-BC53-BDA805E5F019}"/>
                  </a:ext>
                </a:extLst>
              </p:cNvPr>
              <p:cNvCxnSpPr>
                <a:cxnSpLocks/>
                <a:stCxn id="68" idx="2"/>
              </p:cNvCxnSpPr>
              <p:nvPr/>
            </p:nvCxnSpPr>
            <p:spPr bwMode="auto">
              <a:xfrm>
                <a:off x="4738932" y="921090"/>
                <a:ext cx="388276" cy="81676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48" name="TextovéPole 47">
                <a:extLst>
                  <a:ext uri="{FF2B5EF4-FFF2-40B4-BE49-F238E27FC236}">
                    <a16:creationId xmlns:a16="http://schemas.microsoft.com/office/drawing/2014/main" xmlns="" id="{C9CA20A1-1592-4065-A5BD-3532CF831E95}"/>
                  </a:ext>
                </a:extLst>
              </p:cNvPr>
              <p:cNvSpPr txBox="1"/>
              <p:nvPr/>
            </p:nvSpPr>
            <p:spPr>
              <a:xfrm>
                <a:off x="5715919" y="1118024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49" name="TextovéPole 48">
                <a:extLst>
                  <a:ext uri="{FF2B5EF4-FFF2-40B4-BE49-F238E27FC236}">
                    <a16:creationId xmlns:a16="http://schemas.microsoft.com/office/drawing/2014/main" xmlns="" id="{18F709B2-552D-47F4-98E1-644B04752515}"/>
                  </a:ext>
                </a:extLst>
              </p:cNvPr>
              <p:cNvSpPr txBox="1"/>
              <p:nvPr/>
            </p:nvSpPr>
            <p:spPr>
              <a:xfrm>
                <a:off x="4898466" y="1118023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½ </a:t>
                </a:r>
              </a:p>
            </p:txBody>
          </p:sp>
          <p:sp>
            <p:nvSpPr>
              <p:cNvPr id="50" name="TextovéPole 49">
                <a:extLst>
                  <a:ext uri="{FF2B5EF4-FFF2-40B4-BE49-F238E27FC236}">
                    <a16:creationId xmlns:a16="http://schemas.microsoft.com/office/drawing/2014/main" xmlns="" id="{3D946BC3-3F9A-4E2A-A064-1378351E48EE}"/>
                  </a:ext>
                </a:extLst>
              </p:cNvPr>
              <p:cNvSpPr txBox="1"/>
              <p:nvPr/>
            </p:nvSpPr>
            <p:spPr>
              <a:xfrm>
                <a:off x="3252236" y="111802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51" name="TextovéPole 50">
                <a:extLst>
                  <a:ext uri="{FF2B5EF4-FFF2-40B4-BE49-F238E27FC236}">
                    <a16:creationId xmlns:a16="http://schemas.microsoft.com/office/drawing/2014/main" xmlns="" id="{356DE969-DB35-4958-A3D4-0F55976A80FC}"/>
                  </a:ext>
                </a:extLst>
              </p:cNvPr>
              <p:cNvSpPr txBox="1"/>
              <p:nvPr/>
            </p:nvSpPr>
            <p:spPr>
              <a:xfrm>
                <a:off x="4215812" y="1112250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½ </a:t>
                </a:r>
              </a:p>
            </p:txBody>
          </p:sp>
          <p:cxnSp>
            <p:nvCxnSpPr>
              <p:cNvPr id="52" name="Přímá spojovací šipka 32">
                <a:extLst>
                  <a:ext uri="{FF2B5EF4-FFF2-40B4-BE49-F238E27FC236}">
                    <a16:creationId xmlns:a16="http://schemas.microsoft.com/office/drawing/2014/main" xmlns="" id="{E282407C-FA5F-471C-AE8D-DB062F8D05F0}"/>
                  </a:ext>
                </a:extLst>
              </p:cNvPr>
              <p:cNvCxnSpPr>
                <a:cxnSpLocks/>
                <a:stCxn id="68" idx="2"/>
              </p:cNvCxnSpPr>
              <p:nvPr/>
            </p:nvCxnSpPr>
            <p:spPr bwMode="auto">
              <a:xfrm flipH="1">
                <a:off x="4311670" y="921090"/>
                <a:ext cx="427262" cy="812439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3503944"/>
            <a:ext cx="7812395" cy="95923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dirty="0">
                <a:latin typeface="Arial" pitchFamily="34" charset="0"/>
                <a:cs typeface="Arial" pitchFamily="34" charset="0"/>
              </a:rPr>
              <a:t>. produkce gamety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dirty="0">
                <a:latin typeface="Arial" pitchFamily="34" charset="0"/>
                <a:cs typeface="Arial" pitchFamily="34" charset="0"/>
              </a:rPr>
              <a:t> z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1 ... z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</a:t>
            </a:r>
          </a:p>
          <a:p>
            <a:pPr>
              <a:spcAft>
                <a:spcPts val="1000"/>
              </a:spcAft>
            </a:pPr>
            <a:r>
              <a:rPr lang="cs-CZ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dirty="0">
                <a:latin typeface="Arial" pitchFamily="34" charset="0"/>
                <a:cs typeface="Arial" pitchFamily="34" charset="0"/>
              </a:rPr>
              <a:t>. produkce gamety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dirty="0">
                <a:latin typeface="Arial" pitchFamily="34" charset="0"/>
                <a:cs typeface="Arial" pitchFamily="34" charset="0"/>
              </a:rPr>
              <a:t> z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0 ... z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½  ... z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aa</a:t>
            </a:r>
            <a:r>
              <a:rPr lang="cs-CZ" dirty="0">
                <a:latin typeface="Arial" pitchFamily="34" charset="0"/>
                <a:cs typeface="Arial" pitchFamily="34" charset="0"/>
              </a:rPr>
              <a:t> = 1</a:t>
            </a: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3765940" y="5008697"/>
            <a:ext cx="3414917" cy="1041427"/>
          </a:xfrm>
          <a:prstGeom prst="wedgeRectCallout">
            <a:avLst>
              <a:gd name="adj1" fmla="val -20747"/>
              <a:gd name="adj2" fmla="val -82732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známe-li zákony dědičnosti, z frekvencí genotypů můžeme vypočítat frekvence alel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8" name="Skupina 17"/>
          <p:cNvGrpSpPr/>
          <p:nvPr/>
        </p:nvGrpSpPr>
        <p:grpSpPr>
          <a:xfrm>
            <a:off x="557213" y="1440439"/>
            <a:ext cx="7738657" cy="776289"/>
            <a:chOff x="426751" y="728618"/>
            <a:chExt cx="7738657" cy="776289"/>
          </a:xfrm>
        </p:grpSpPr>
        <p:sp>
          <p:nvSpPr>
            <p:cNvPr id="15" name="TextovéPole 14"/>
            <p:cNvSpPr txBox="1"/>
            <p:nvPr/>
          </p:nvSpPr>
          <p:spPr>
            <a:xfrm>
              <a:off x="426751" y="728618"/>
              <a:ext cx="7738657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i="1" dirty="0" err="1">
                  <a:latin typeface="Arial" pitchFamily="34" charset="0"/>
                  <a:cs typeface="Arial" pitchFamily="34" charset="0"/>
                </a:rPr>
                <a:t>g</a:t>
              </a:r>
              <a:r>
                <a:rPr lang="cs-CZ" i="1" baseline="-25000" dirty="0" err="1">
                  <a:latin typeface="Arial" pitchFamily="34" charset="0"/>
                  <a:cs typeface="Arial" pitchFamily="34" charset="0"/>
                </a:rPr>
                <a:t>j</a:t>
              </a:r>
              <a:r>
                <a:rPr lang="cs-CZ" i="1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dirty="0"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3600" dirty="0">
                  <a:latin typeface="Arial" pitchFamily="34" charset="0"/>
                  <a:cs typeface="Arial" pitchFamily="34" charset="0"/>
                  <a:sym typeface="Symbol"/>
                </a:rPr>
                <a:t>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dirty="0" err="1">
                  <a:latin typeface="Arial" pitchFamily="34" charset="0"/>
                  <a:cs typeface="Arial" pitchFamily="34" charset="0"/>
                  <a:sym typeface="Symbol"/>
                </a:rPr>
                <a:t>Pr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.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/>
                </a:rPr>
                <a:t>(produkce gamety </a:t>
              </a:r>
              <a:r>
                <a:rPr lang="cs-CZ" sz="1600" i="1" dirty="0">
                  <a:latin typeface="Arial" pitchFamily="34" charset="0"/>
                  <a:cs typeface="Arial" pitchFamily="34" charset="0"/>
                  <a:sym typeface="Symbol"/>
                </a:rPr>
                <a:t>j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/>
                </a:rPr>
                <a:t> genotypem </a:t>
              </a:r>
              <a:r>
                <a:rPr lang="cs-CZ" sz="1600" i="1" dirty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/>
                </a:rPr>
                <a:t>)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 </a:t>
              </a:r>
              <a:r>
                <a:rPr lang="cs-CZ" dirty="0">
                  <a:latin typeface="Arial" pitchFamily="34" charset="0"/>
                  <a:cs typeface="Arial" pitchFamily="34" charset="0"/>
                  <a:sym typeface="Symbol"/>
                </a:rPr>
                <a:t>frekvence genotypu </a:t>
              </a:r>
              <a:r>
                <a:rPr lang="cs-CZ" i="1" dirty="0">
                  <a:latin typeface="Arial" pitchFamily="34" charset="0"/>
                  <a:cs typeface="Arial" pitchFamily="34" charset="0"/>
                  <a:sym typeface="Symbol"/>
                </a:rPr>
                <a:t>k</a:t>
              </a:r>
              <a:endParaRPr lang="cs-CZ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7" name="TextovéPole 16"/>
            <p:cNvSpPr txBox="1"/>
            <p:nvPr/>
          </p:nvSpPr>
          <p:spPr>
            <a:xfrm>
              <a:off x="896983" y="1227908"/>
              <a:ext cx="806631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>
                  <a:latin typeface="Arial" pitchFamily="34" charset="0"/>
                  <a:cs typeface="Arial" pitchFamily="34" charset="0"/>
                </a:rPr>
                <a:t>genotypy</a:t>
              </a:r>
              <a:endParaRPr lang="cs-CZ" sz="1200" dirty="0">
                <a:latin typeface="Arial" pitchFamily="34" charset="0"/>
                <a:cs typeface="Arial" pitchFamily="34" charset="0"/>
              </a:endParaRPr>
            </a:p>
          </p:txBody>
        </p:sp>
      </p:grpSp>
      <p:cxnSp>
        <p:nvCxnSpPr>
          <p:cNvPr id="20" name="Přímá spojovací šipka 19"/>
          <p:cNvCxnSpPr>
            <a:cxnSpLocks/>
          </p:cNvCxnSpPr>
          <p:nvPr/>
        </p:nvCxnSpPr>
        <p:spPr bwMode="auto">
          <a:xfrm>
            <a:off x="2225521" y="2162997"/>
            <a:ext cx="639021" cy="1210989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3197DB2F-6E07-410F-B79B-826D57CF987F}"/>
              </a:ext>
            </a:extLst>
          </p:cNvPr>
          <p:cNvSpPr txBox="1"/>
          <p:nvPr/>
        </p:nvSpPr>
        <p:spPr>
          <a:xfrm>
            <a:off x="624046" y="565302"/>
            <a:ext cx="47371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Frekvence gamety 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v genofondu: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délníkový popisek 20"/>
          <p:cNvSpPr/>
          <p:nvPr/>
        </p:nvSpPr>
        <p:spPr bwMode="auto">
          <a:xfrm>
            <a:off x="275791" y="3429000"/>
            <a:ext cx="3011873" cy="1095330"/>
          </a:xfrm>
          <a:prstGeom prst="wedgeRectCallout">
            <a:avLst>
              <a:gd name="adj1" fmla="val 35401"/>
              <a:gd name="adj2" fmla="val -8494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různé </a:t>
            </a:r>
            <a:r>
              <a:rPr kumimoji="0" lang="cs-CZ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adultní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populace mohou produkovat stejný genofond gamet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Obdélníkový popisek 21"/>
          <p:cNvSpPr/>
          <p:nvPr/>
        </p:nvSpPr>
        <p:spPr bwMode="auto">
          <a:xfrm>
            <a:off x="3647738" y="3660224"/>
            <a:ext cx="2947851" cy="1095330"/>
          </a:xfrm>
          <a:prstGeom prst="wedgeRectCallout">
            <a:avLst>
              <a:gd name="adj1" fmla="val -66762"/>
              <a:gd name="adj2" fmla="val -16660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genotypové </a:t>
            </a: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nejsou</a:t>
            </a:r>
            <a:r>
              <a:rPr kumimoji="0" lang="cs-CZ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jedinečně určeny </a:t>
            </a:r>
            <a:r>
              <a:rPr kumimoji="0" lang="cs-CZ" sz="1800" b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frekvencemi gamet</a:t>
            </a:r>
            <a:r>
              <a:rPr kumimoji="0" lang="cs-CZ" sz="1800" b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*)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Obdélníkový popisek 22"/>
          <p:cNvSpPr/>
          <p:nvPr/>
        </p:nvSpPr>
        <p:spPr bwMode="auto">
          <a:xfrm>
            <a:off x="5809134" y="4880740"/>
            <a:ext cx="2790039" cy="1098311"/>
          </a:xfrm>
          <a:prstGeom prst="wedgeRectCallout">
            <a:avLst>
              <a:gd name="adj1" fmla="val -30318"/>
              <a:gd name="adj2" fmla="val -69429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 musíme přidat</a:t>
            </a:r>
            <a:r>
              <a:rPr kumimoji="0" 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 další informaci  populační struktura (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kumimoji="0" lang="cs-CZ" sz="1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  <a:sym typeface="Symbol"/>
              </a:rPr>
              <a:t>anmixie)!</a:t>
            </a:r>
            <a:endParaRPr kumimoji="0" lang="cs-CZ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362464" y="6104238"/>
            <a:ext cx="575106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itchFamily="34" charset="0"/>
                <a:cs typeface="Arial" pitchFamily="34" charset="0"/>
              </a:rPr>
              <a:t>*) matematicky: ze 2 proměnných nelze odvodit 3 proměnné!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10" name="Skupina 9">
            <a:extLst>
              <a:ext uri="{FF2B5EF4-FFF2-40B4-BE49-F238E27FC236}">
                <a16:creationId xmlns:a16="http://schemas.microsoft.com/office/drawing/2014/main" xmlns="" id="{3A1AE1FE-66B9-4609-969D-C422A0E3885E}"/>
              </a:ext>
            </a:extLst>
          </p:cNvPr>
          <p:cNvGrpSpPr/>
          <p:nvPr/>
        </p:nvGrpSpPr>
        <p:grpSpPr>
          <a:xfrm>
            <a:off x="95300" y="1045635"/>
            <a:ext cx="8953400" cy="1865921"/>
            <a:chOff x="131512" y="1153977"/>
            <a:chExt cx="8953400" cy="1865921"/>
          </a:xfrm>
        </p:grpSpPr>
        <p:sp>
          <p:nvSpPr>
            <p:cNvPr id="163" name="Obdélník 162">
              <a:extLst>
                <a:ext uri="{FF2B5EF4-FFF2-40B4-BE49-F238E27FC236}">
                  <a16:creationId xmlns:a16="http://schemas.microsoft.com/office/drawing/2014/main" xmlns="" id="{D2AFB197-DA46-4BF1-848F-2AC3048C6759}"/>
                </a:ext>
              </a:extLst>
            </p:cNvPr>
            <p:cNvSpPr/>
            <p:nvPr/>
          </p:nvSpPr>
          <p:spPr bwMode="auto">
            <a:xfrm>
              <a:off x="6130143" y="2468062"/>
              <a:ext cx="1478569" cy="55161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4" name="Obdélník 163">
              <a:extLst>
                <a:ext uri="{FF2B5EF4-FFF2-40B4-BE49-F238E27FC236}">
                  <a16:creationId xmlns:a16="http://schemas.microsoft.com/office/drawing/2014/main" xmlns="" id="{F3E16C0D-C521-4F42-A82F-F7B3D16222DE}"/>
                </a:ext>
              </a:extLst>
            </p:cNvPr>
            <p:cNvSpPr/>
            <p:nvPr/>
          </p:nvSpPr>
          <p:spPr bwMode="auto">
            <a:xfrm>
              <a:off x="7606343" y="2467964"/>
              <a:ext cx="1478569" cy="55161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0" name="Obdélník 159">
              <a:extLst>
                <a:ext uri="{FF2B5EF4-FFF2-40B4-BE49-F238E27FC236}">
                  <a16:creationId xmlns:a16="http://schemas.microsoft.com/office/drawing/2014/main" xmlns="" id="{4E8D3432-C754-4ED7-92EE-5BE953E5F178}"/>
                </a:ext>
              </a:extLst>
            </p:cNvPr>
            <p:cNvSpPr/>
            <p:nvPr/>
          </p:nvSpPr>
          <p:spPr bwMode="auto">
            <a:xfrm>
              <a:off x="3127543" y="2468141"/>
              <a:ext cx="1478569" cy="55161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61" name="Obdélník 160">
              <a:extLst>
                <a:ext uri="{FF2B5EF4-FFF2-40B4-BE49-F238E27FC236}">
                  <a16:creationId xmlns:a16="http://schemas.microsoft.com/office/drawing/2014/main" xmlns="" id="{F5FED4AE-4B7A-478D-B882-85639A6C8C13}"/>
                </a:ext>
              </a:extLst>
            </p:cNvPr>
            <p:cNvSpPr/>
            <p:nvPr/>
          </p:nvSpPr>
          <p:spPr bwMode="auto">
            <a:xfrm>
              <a:off x="4603743" y="2468043"/>
              <a:ext cx="1478569" cy="55161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7" name="Obdélník 156">
              <a:extLst>
                <a:ext uri="{FF2B5EF4-FFF2-40B4-BE49-F238E27FC236}">
                  <a16:creationId xmlns:a16="http://schemas.microsoft.com/office/drawing/2014/main" xmlns="" id="{7B5ABC6D-DA00-4299-BA54-DDBF651CC295}"/>
                </a:ext>
              </a:extLst>
            </p:cNvPr>
            <p:cNvSpPr/>
            <p:nvPr/>
          </p:nvSpPr>
          <p:spPr bwMode="auto">
            <a:xfrm>
              <a:off x="131512" y="2468288"/>
              <a:ext cx="1478569" cy="55161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8" name="Obdélník 157">
              <a:extLst>
                <a:ext uri="{FF2B5EF4-FFF2-40B4-BE49-F238E27FC236}">
                  <a16:creationId xmlns:a16="http://schemas.microsoft.com/office/drawing/2014/main" xmlns="" id="{D14AF69B-6E2F-4322-8A3F-1EA22BE20A87}"/>
                </a:ext>
              </a:extLst>
            </p:cNvPr>
            <p:cNvSpPr/>
            <p:nvPr/>
          </p:nvSpPr>
          <p:spPr bwMode="auto">
            <a:xfrm>
              <a:off x="1607712" y="2468190"/>
              <a:ext cx="1478569" cy="55161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4" name="TextovéPole 33">
              <a:extLst>
                <a:ext uri="{FF2B5EF4-FFF2-40B4-BE49-F238E27FC236}">
                  <a16:creationId xmlns:a16="http://schemas.microsoft.com/office/drawing/2014/main" xmlns="" id="{B8922EA6-D2C3-41C1-AC3C-6D502566DEE3}"/>
                </a:ext>
              </a:extLst>
            </p:cNvPr>
            <p:cNvSpPr txBox="1"/>
            <p:nvPr/>
          </p:nvSpPr>
          <p:spPr>
            <a:xfrm>
              <a:off x="502746" y="2469555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p = 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0,5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35" name="TextovéPole 34">
              <a:extLst>
                <a:ext uri="{FF2B5EF4-FFF2-40B4-BE49-F238E27FC236}">
                  <a16:creationId xmlns:a16="http://schemas.microsoft.com/office/drawing/2014/main" xmlns="" id="{EBB70494-8F47-4DC7-B56C-AC4A89A97936}"/>
                </a:ext>
              </a:extLst>
            </p:cNvPr>
            <p:cNvSpPr txBox="1"/>
            <p:nvPr/>
          </p:nvSpPr>
          <p:spPr>
            <a:xfrm>
              <a:off x="1984426" y="2467964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q 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= 0,5</a:t>
              </a:r>
              <a:endParaRPr lang="cs-CZ" sz="1400" baseline="-25000" dirty="0"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65" name="Přímá spojovací šipka 32">
              <a:extLst>
                <a:ext uri="{FF2B5EF4-FFF2-40B4-BE49-F238E27FC236}">
                  <a16:creationId xmlns:a16="http://schemas.microsoft.com/office/drawing/2014/main" xmlns="" id="{D87F9C48-CB85-43D3-9019-67263DD48086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610117" y="1710355"/>
              <a:ext cx="337069" cy="754092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arrow"/>
            </a:ln>
            <a:effectLst/>
          </p:spPr>
        </p:cxnSp>
        <p:sp>
          <p:nvSpPr>
            <p:cNvPr id="67" name="TextovéPole 66">
              <a:extLst>
                <a:ext uri="{FF2B5EF4-FFF2-40B4-BE49-F238E27FC236}">
                  <a16:creationId xmlns:a16="http://schemas.microsoft.com/office/drawing/2014/main" xmlns="" id="{49526772-2F83-4F60-B30E-268195D740FF}"/>
                </a:ext>
              </a:extLst>
            </p:cNvPr>
            <p:cNvSpPr txBox="1"/>
            <p:nvPr/>
          </p:nvSpPr>
          <p:spPr>
            <a:xfrm>
              <a:off x="1753573" y="1898981"/>
              <a:ext cx="323661" cy="256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sp>
          <p:nvSpPr>
            <p:cNvPr id="69" name="TextovéPole 68">
              <a:extLst>
                <a:ext uri="{FF2B5EF4-FFF2-40B4-BE49-F238E27FC236}">
                  <a16:creationId xmlns:a16="http://schemas.microsoft.com/office/drawing/2014/main" xmlns="" id="{919E3525-32A9-4D5F-BADA-C855CFE6D1D2}"/>
                </a:ext>
              </a:extLst>
            </p:cNvPr>
            <p:cNvSpPr txBox="1"/>
            <p:nvPr/>
          </p:nvSpPr>
          <p:spPr>
            <a:xfrm>
              <a:off x="1133259" y="1893636"/>
              <a:ext cx="323661" cy="2564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200" dirty="0">
                  <a:latin typeface="Arial" pitchFamily="34" charset="0"/>
                  <a:cs typeface="Arial" pitchFamily="34" charset="0"/>
                </a:rPr>
                <a:t>½ </a:t>
              </a:r>
            </a:p>
          </p:txBody>
        </p:sp>
        <p:cxnSp>
          <p:nvCxnSpPr>
            <p:cNvPr id="70" name="Přímá spojovací šipka 32">
              <a:extLst>
                <a:ext uri="{FF2B5EF4-FFF2-40B4-BE49-F238E27FC236}">
                  <a16:creationId xmlns:a16="http://schemas.microsoft.com/office/drawing/2014/main" xmlns="" id="{3A8F05CF-FA0D-4092-A93A-9E3BCDFEC57C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1220362" y="1710355"/>
              <a:ext cx="389754" cy="757835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grpSp>
          <p:nvGrpSpPr>
            <p:cNvPr id="7" name="Skupina 6">
              <a:extLst>
                <a:ext uri="{FF2B5EF4-FFF2-40B4-BE49-F238E27FC236}">
                  <a16:creationId xmlns:a16="http://schemas.microsoft.com/office/drawing/2014/main" xmlns="" id="{5117BC76-EE6E-4E0C-BA03-242771525E0B}"/>
                </a:ext>
              </a:extLst>
            </p:cNvPr>
            <p:cNvGrpSpPr/>
            <p:nvPr/>
          </p:nvGrpSpPr>
          <p:grpSpPr>
            <a:xfrm>
              <a:off x="8100623" y="1698658"/>
              <a:ext cx="245004" cy="748110"/>
              <a:chOff x="8486347" y="1706612"/>
              <a:chExt cx="245004" cy="748110"/>
            </a:xfrm>
          </p:grpSpPr>
          <p:cxnSp>
            <p:nvCxnSpPr>
              <p:cNvPr id="124" name="Přímá spojovací šipka 26">
                <a:extLst>
                  <a:ext uri="{FF2B5EF4-FFF2-40B4-BE49-F238E27FC236}">
                    <a16:creationId xmlns:a16="http://schemas.microsoft.com/office/drawing/2014/main" xmlns="" id="{5C12EC66-C9AB-4A12-9180-4530D321BD00}"/>
                  </a:ext>
                </a:extLst>
              </p:cNvPr>
              <p:cNvCxnSpPr/>
              <p:nvPr/>
            </p:nvCxnSpPr>
            <p:spPr bwMode="auto">
              <a:xfrm rot="5400000">
                <a:off x="8343702" y="2080308"/>
                <a:ext cx="748110" cy="71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6" name="TextovéPole 125">
                <a:extLst>
                  <a:ext uri="{FF2B5EF4-FFF2-40B4-BE49-F238E27FC236}">
                    <a16:creationId xmlns:a16="http://schemas.microsoft.com/office/drawing/2014/main" xmlns="" id="{D6E9EA1B-A283-4B06-A81A-20B91E84A4AB}"/>
                  </a:ext>
                </a:extLst>
              </p:cNvPr>
              <p:cNvSpPr txBox="1"/>
              <p:nvPr/>
            </p:nvSpPr>
            <p:spPr>
              <a:xfrm>
                <a:off x="8486347" y="1892248"/>
                <a:ext cx="245004" cy="256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grpSp>
          <p:nvGrpSpPr>
            <p:cNvPr id="8" name="Skupina 7">
              <a:extLst>
                <a:ext uri="{FF2B5EF4-FFF2-40B4-BE49-F238E27FC236}">
                  <a16:creationId xmlns:a16="http://schemas.microsoft.com/office/drawing/2014/main" xmlns="" id="{AF3BA03D-D840-4366-805B-E5C33CFA51B7}"/>
                </a:ext>
              </a:extLst>
            </p:cNvPr>
            <p:cNvGrpSpPr/>
            <p:nvPr/>
          </p:nvGrpSpPr>
          <p:grpSpPr>
            <a:xfrm>
              <a:off x="6624952" y="1698658"/>
              <a:ext cx="245004" cy="748110"/>
              <a:chOff x="6247649" y="1708916"/>
              <a:chExt cx="245004" cy="748110"/>
            </a:xfrm>
          </p:grpSpPr>
          <p:cxnSp>
            <p:nvCxnSpPr>
              <p:cNvPr id="123" name="Přímá spojovací šipka 21">
                <a:extLst>
                  <a:ext uri="{FF2B5EF4-FFF2-40B4-BE49-F238E27FC236}">
                    <a16:creationId xmlns:a16="http://schemas.microsoft.com/office/drawing/2014/main" xmlns="" id="{E576E5F3-9D20-4F3C-B606-062E68F1030A}"/>
                  </a:ext>
                </a:extLst>
              </p:cNvPr>
              <p:cNvCxnSpPr/>
              <p:nvPr/>
            </p:nvCxnSpPr>
            <p:spPr bwMode="auto">
              <a:xfrm rot="5400000">
                <a:off x="6100529" y="2082612"/>
                <a:ext cx="748110" cy="718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28" name="TextovéPole 127">
                <a:extLst>
                  <a:ext uri="{FF2B5EF4-FFF2-40B4-BE49-F238E27FC236}">
                    <a16:creationId xmlns:a16="http://schemas.microsoft.com/office/drawing/2014/main" xmlns="" id="{E3A9AF37-5788-44F9-8FA2-8DF66775D3D4}"/>
                  </a:ext>
                </a:extLst>
              </p:cNvPr>
              <p:cNvSpPr txBox="1"/>
              <p:nvPr/>
            </p:nvSpPr>
            <p:spPr>
              <a:xfrm>
                <a:off x="6247649" y="1892249"/>
                <a:ext cx="245004" cy="25645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</p:grpSp>
        <p:sp>
          <p:nvSpPr>
            <p:cNvPr id="71" name="Obdélník 70">
              <a:extLst>
                <a:ext uri="{FF2B5EF4-FFF2-40B4-BE49-F238E27FC236}">
                  <a16:creationId xmlns:a16="http://schemas.microsoft.com/office/drawing/2014/main" xmlns="" id="{7DC6AD80-CB01-42A3-AD8E-3BAB7F5605CC}"/>
                </a:ext>
              </a:extLst>
            </p:cNvPr>
            <p:cNvSpPr/>
            <p:nvPr/>
          </p:nvSpPr>
          <p:spPr bwMode="auto">
            <a:xfrm>
              <a:off x="131512" y="1157282"/>
              <a:ext cx="2954769" cy="551708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0" name="Obdélník 79">
              <a:extLst>
                <a:ext uri="{FF2B5EF4-FFF2-40B4-BE49-F238E27FC236}">
                  <a16:creationId xmlns:a16="http://schemas.microsoft.com/office/drawing/2014/main" xmlns="" id="{C19ED2E4-5A8F-4A14-A83D-DAA82504FDF3}"/>
                </a:ext>
              </a:extLst>
            </p:cNvPr>
            <p:cNvSpPr/>
            <p:nvPr/>
          </p:nvSpPr>
          <p:spPr bwMode="auto">
            <a:xfrm>
              <a:off x="6130143" y="1156591"/>
              <a:ext cx="1478569" cy="551610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81" name="Obdélník 80">
              <a:extLst>
                <a:ext uri="{FF2B5EF4-FFF2-40B4-BE49-F238E27FC236}">
                  <a16:creationId xmlns:a16="http://schemas.microsoft.com/office/drawing/2014/main" xmlns="" id="{2083D072-10A8-40F7-919D-9BE07D39F217}"/>
                </a:ext>
              </a:extLst>
            </p:cNvPr>
            <p:cNvSpPr/>
            <p:nvPr/>
          </p:nvSpPr>
          <p:spPr bwMode="auto">
            <a:xfrm>
              <a:off x="7606343" y="1156493"/>
              <a:ext cx="1478569" cy="551610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32" name="TextovéPole 31">
              <a:extLst>
                <a:ext uri="{FF2B5EF4-FFF2-40B4-BE49-F238E27FC236}">
                  <a16:creationId xmlns:a16="http://schemas.microsoft.com/office/drawing/2014/main" xmlns="" id="{1AB0A7AF-B224-47D4-8798-CF57888A0224}"/>
                </a:ext>
              </a:extLst>
            </p:cNvPr>
            <p:cNvSpPr txBox="1"/>
            <p:nvPr/>
          </p:nvSpPr>
          <p:spPr>
            <a:xfrm>
              <a:off x="1281709" y="1158271"/>
              <a:ext cx="6158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2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2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200" dirty="0">
                  <a:latin typeface="Arial" pitchFamily="34" charset="0"/>
                  <a:cs typeface="Arial" pitchFamily="34" charset="0"/>
                </a:rPr>
                <a:t> = 1</a:t>
              </a:r>
              <a:endParaRPr lang="cs-CZ" sz="12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2" name="TextovéPole 131">
              <a:extLst>
                <a:ext uri="{FF2B5EF4-FFF2-40B4-BE49-F238E27FC236}">
                  <a16:creationId xmlns:a16="http://schemas.microsoft.com/office/drawing/2014/main" xmlns="" id="{81EBD792-523C-44B2-B71C-9938698F9BBC}"/>
                </a:ext>
              </a:extLst>
            </p:cNvPr>
            <p:cNvSpPr txBox="1"/>
            <p:nvPr/>
          </p:nvSpPr>
          <p:spPr>
            <a:xfrm>
              <a:off x="6631801" y="1157847"/>
              <a:ext cx="38985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2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2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34" name="TextovéPole 133">
              <a:extLst>
                <a:ext uri="{FF2B5EF4-FFF2-40B4-BE49-F238E27FC236}">
                  <a16:creationId xmlns:a16="http://schemas.microsoft.com/office/drawing/2014/main" xmlns="" id="{ABFF54DF-26C0-44E3-BE2C-E7019850D3DC}"/>
                </a:ext>
              </a:extLst>
            </p:cNvPr>
            <p:cNvSpPr txBox="1"/>
            <p:nvPr/>
          </p:nvSpPr>
          <p:spPr>
            <a:xfrm>
              <a:off x="8143267" y="1156395"/>
              <a:ext cx="3545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2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2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2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3" name="Obdélník 152">
              <a:extLst>
                <a:ext uri="{FF2B5EF4-FFF2-40B4-BE49-F238E27FC236}">
                  <a16:creationId xmlns:a16="http://schemas.microsoft.com/office/drawing/2014/main" xmlns="" id="{E64E2E8D-6F93-40B6-94EE-8AD893228F4D}"/>
                </a:ext>
              </a:extLst>
            </p:cNvPr>
            <p:cNvSpPr/>
            <p:nvPr/>
          </p:nvSpPr>
          <p:spPr bwMode="auto">
            <a:xfrm>
              <a:off x="3127543" y="1157282"/>
              <a:ext cx="739302" cy="551708"/>
            </a:xfrm>
            <a:prstGeom prst="rect">
              <a:avLst/>
            </a:prstGeom>
            <a:solidFill>
              <a:srgbClr val="FF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4" name="Obdélník 153">
              <a:extLst>
                <a:ext uri="{FF2B5EF4-FFF2-40B4-BE49-F238E27FC236}">
                  <a16:creationId xmlns:a16="http://schemas.microsoft.com/office/drawing/2014/main" xmlns="" id="{55A2CB60-B7BA-465A-9B93-1BC66CBD61DF}"/>
                </a:ext>
              </a:extLst>
            </p:cNvPr>
            <p:cNvSpPr/>
            <p:nvPr/>
          </p:nvSpPr>
          <p:spPr bwMode="auto">
            <a:xfrm>
              <a:off x="3866845" y="1156584"/>
              <a:ext cx="1478604" cy="551708"/>
            </a:xfrm>
            <a:prstGeom prst="rect">
              <a:avLst/>
            </a:prstGeom>
            <a:solidFill>
              <a:srgbClr val="CCCC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5" name="Obdélník 154">
              <a:extLst>
                <a:ext uri="{FF2B5EF4-FFF2-40B4-BE49-F238E27FC236}">
                  <a16:creationId xmlns:a16="http://schemas.microsoft.com/office/drawing/2014/main" xmlns="" id="{4E83E354-C551-4B06-90C6-002FEA3B386E}"/>
                </a:ext>
              </a:extLst>
            </p:cNvPr>
            <p:cNvSpPr/>
            <p:nvPr/>
          </p:nvSpPr>
          <p:spPr bwMode="auto">
            <a:xfrm>
              <a:off x="5345448" y="1156583"/>
              <a:ext cx="739302" cy="551708"/>
            </a:xfrm>
            <a:prstGeom prst="rect">
              <a:avLst/>
            </a:prstGeom>
            <a:solidFill>
              <a:srgbClr val="CCFFFF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50" name="TextovéPole 149">
              <a:extLst>
                <a:ext uri="{FF2B5EF4-FFF2-40B4-BE49-F238E27FC236}">
                  <a16:creationId xmlns:a16="http://schemas.microsoft.com/office/drawing/2014/main" xmlns="" id="{84A9FE4B-430F-405C-B35A-D3F0DA397EF6}"/>
                </a:ext>
              </a:extLst>
            </p:cNvPr>
            <p:cNvSpPr txBox="1"/>
            <p:nvPr/>
          </p:nvSpPr>
          <p:spPr>
            <a:xfrm>
              <a:off x="3067450" y="1158271"/>
              <a:ext cx="84029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>
                  <a:latin typeface="Arial" pitchFamily="34" charset="0"/>
                  <a:cs typeface="Arial" pitchFamily="34" charset="0"/>
                </a:rPr>
                <a:t>AA</a:t>
              </a:r>
            </a:p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2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200" dirty="0">
                  <a:latin typeface="Arial" pitchFamily="34" charset="0"/>
                  <a:cs typeface="Arial" pitchFamily="34" charset="0"/>
                </a:rPr>
                <a:t> = 0,25</a:t>
              </a:r>
              <a:endParaRPr lang="cs-CZ" sz="12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1" name="TextovéPole 150">
              <a:extLst>
                <a:ext uri="{FF2B5EF4-FFF2-40B4-BE49-F238E27FC236}">
                  <a16:creationId xmlns:a16="http://schemas.microsoft.com/office/drawing/2014/main" xmlns="" id="{616662CE-D6AC-4966-9E3F-94703257DF9A}"/>
                </a:ext>
              </a:extLst>
            </p:cNvPr>
            <p:cNvSpPr txBox="1"/>
            <p:nvPr/>
          </p:nvSpPr>
          <p:spPr>
            <a:xfrm>
              <a:off x="4170441" y="1158271"/>
              <a:ext cx="84029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2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2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200" dirty="0">
                  <a:latin typeface="Arial" pitchFamily="34" charset="0"/>
                  <a:cs typeface="Arial" pitchFamily="34" charset="0"/>
                </a:rPr>
                <a:t> = 0,50</a:t>
              </a:r>
              <a:endParaRPr lang="cs-CZ" sz="12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52" name="TextovéPole 151">
              <a:extLst>
                <a:ext uri="{FF2B5EF4-FFF2-40B4-BE49-F238E27FC236}">
                  <a16:creationId xmlns:a16="http://schemas.microsoft.com/office/drawing/2014/main" xmlns="" id="{06B1ACFD-4543-4B50-94D8-34E3674AC6F0}"/>
                </a:ext>
              </a:extLst>
            </p:cNvPr>
            <p:cNvSpPr txBox="1"/>
            <p:nvPr/>
          </p:nvSpPr>
          <p:spPr>
            <a:xfrm>
              <a:off x="5329742" y="1153977"/>
              <a:ext cx="81785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aa</a:t>
              </a:r>
              <a:endParaRPr lang="cs-CZ" sz="1200" i="1" dirty="0">
                <a:latin typeface="Arial" pitchFamily="34" charset="0"/>
                <a:cs typeface="Arial" pitchFamily="34" charset="0"/>
              </a:endParaRPr>
            </a:p>
            <a:p>
              <a:pPr algn="ctr"/>
              <a:r>
                <a:rPr lang="cs-CZ" sz="1200" i="1" dirty="0" err="1">
                  <a:latin typeface="Arial" pitchFamily="34" charset="0"/>
                  <a:cs typeface="Arial" pitchFamily="34" charset="0"/>
                </a:rPr>
                <a:t>f</a:t>
              </a:r>
              <a:r>
                <a:rPr lang="cs-CZ" sz="1200" i="1" baseline="-25000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200" dirty="0">
                  <a:latin typeface="Arial" pitchFamily="34" charset="0"/>
                  <a:cs typeface="Arial" pitchFamily="34" charset="0"/>
                </a:rPr>
                <a:t> = 0,25</a:t>
              </a:r>
              <a:endParaRPr lang="cs-CZ" sz="1200" baseline="-25000" dirty="0">
                <a:latin typeface="Arial" pitchFamily="34" charset="0"/>
                <a:cs typeface="Arial" pitchFamily="34" charset="0"/>
              </a:endParaRPr>
            </a:p>
          </p:txBody>
        </p:sp>
        <p:grpSp>
          <p:nvGrpSpPr>
            <p:cNvPr id="140" name="Skupina 139">
              <a:extLst>
                <a:ext uri="{FF2B5EF4-FFF2-40B4-BE49-F238E27FC236}">
                  <a16:creationId xmlns:a16="http://schemas.microsoft.com/office/drawing/2014/main" xmlns="" id="{14764963-2F7D-4D49-A94B-302AE5DFDA18}"/>
                </a:ext>
              </a:extLst>
            </p:cNvPr>
            <p:cNvGrpSpPr/>
            <p:nvPr/>
          </p:nvGrpSpPr>
          <p:grpSpPr>
            <a:xfrm>
              <a:off x="3255362" y="1706611"/>
              <a:ext cx="2483702" cy="759515"/>
              <a:chOff x="3252236" y="917518"/>
              <a:chExt cx="2733309" cy="820354"/>
            </a:xfrm>
          </p:grpSpPr>
          <p:cxnSp>
            <p:nvCxnSpPr>
              <p:cNvPr id="141" name="Přímá spojovací šipka 21">
                <a:extLst>
                  <a:ext uri="{FF2B5EF4-FFF2-40B4-BE49-F238E27FC236}">
                    <a16:creationId xmlns:a16="http://schemas.microsoft.com/office/drawing/2014/main" xmlns="" id="{295EAB85-CC36-42C4-8F6E-FA040CCC6CB4}"/>
                  </a:ext>
                </a:extLst>
              </p:cNvPr>
              <p:cNvCxnSpPr/>
              <p:nvPr/>
            </p:nvCxnSpPr>
            <p:spPr bwMode="auto">
              <a:xfrm rot="5400000">
                <a:off x="3097960" y="1323629"/>
                <a:ext cx="808035" cy="79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2" name="Přímá spojovací šipka 26">
                <a:extLst>
                  <a:ext uri="{FF2B5EF4-FFF2-40B4-BE49-F238E27FC236}">
                    <a16:creationId xmlns:a16="http://schemas.microsoft.com/office/drawing/2014/main" xmlns="" id="{8E602AA3-EE9A-4FA8-9152-FB78CB4BD4DB}"/>
                  </a:ext>
                </a:extLst>
              </p:cNvPr>
              <p:cNvCxnSpPr/>
              <p:nvPr/>
            </p:nvCxnSpPr>
            <p:spPr bwMode="auto">
              <a:xfrm rot="5400000">
                <a:off x="5566567" y="1321141"/>
                <a:ext cx="808035" cy="790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cxnSp>
            <p:nvCxnSpPr>
              <p:cNvPr id="143" name="Přímá spojovací šipka 32">
                <a:extLst>
                  <a:ext uri="{FF2B5EF4-FFF2-40B4-BE49-F238E27FC236}">
                    <a16:creationId xmlns:a16="http://schemas.microsoft.com/office/drawing/2014/main" xmlns="" id="{1497F515-A738-4510-963B-7E84C186F026}"/>
                  </a:ext>
                </a:extLst>
              </p:cNvPr>
              <p:cNvCxnSpPr>
                <a:cxnSpLocks/>
                <a:stCxn id="154" idx="2"/>
              </p:cNvCxnSpPr>
              <p:nvPr/>
            </p:nvCxnSpPr>
            <p:spPr bwMode="auto">
              <a:xfrm>
                <a:off x="4738772" y="919333"/>
                <a:ext cx="370944" cy="814496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dash"/>
                <a:round/>
                <a:headEnd type="none" w="med" len="med"/>
                <a:tailEnd type="arrow"/>
              </a:ln>
              <a:effectLst/>
            </p:spPr>
          </p:cxnSp>
          <p:sp>
            <p:nvSpPr>
              <p:cNvPr id="144" name="TextovéPole 143">
                <a:extLst>
                  <a:ext uri="{FF2B5EF4-FFF2-40B4-BE49-F238E27FC236}">
                    <a16:creationId xmlns:a16="http://schemas.microsoft.com/office/drawing/2014/main" xmlns="" id="{FC6F7C96-C791-43F0-AF4B-9A9E9F9C07CC}"/>
                  </a:ext>
                </a:extLst>
              </p:cNvPr>
              <p:cNvSpPr txBox="1"/>
              <p:nvPr/>
            </p:nvSpPr>
            <p:spPr>
              <a:xfrm>
                <a:off x="5715919" y="1118024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5" name="TextovéPole 144">
                <a:extLst>
                  <a:ext uri="{FF2B5EF4-FFF2-40B4-BE49-F238E27FC236}">
                    <a16:creationId xmlns:a16="http://schemas.microsoft.com/office/drawing/2014/main" xmlns="" id="{B2A6E9C7-4990-4CB9-AA87-727BAB80BEE1}"/>
                  </a:ext>
                </a:extLst>
              </p:cNvPr>
              <p:cNvSpPr txBox="1"/>
              <p:nvPr/>
            </p:nvSpPr>
            <p:spPr>
              <a:xfrm>
                <a:off x="4898466" y="1118023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½ </a:t>
                </a:r>
              </a:p>
            </p:txBody>
          </p:sp>
          <p:sp>
            <p:nvSpPr>
              <p:cNvPr id="146" name="TextovéPole 145">
                <a:extLst>
                  <a:ext uri="{FF2B5EF4-FFF2-40B4-BE49-F238E27FC236}">
                    <a16:creationId xmlns:a16="http://schemas.microsoft.com/office/drawing/2014/main" xmlns="" id="{68A5116A-099D-408D-A2B4-BDD6971677F0}"/>
                  </a:ext>
                </a:extLst>
              </p:cNvPr>
              <p:cNvSpPr txBox="1"/>
              <p:nvPr/>
            </p:nvSpPr>
            <p:spPr>
              <a:xfrm>
                <a:off x="3252236" y="1118025"/>
                <a:ext cx="269626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1</a:t>
                </a:r>
              </a:p>
            </p:txBody>
          </p:sp>
          <p:sp>
            <p:nvSpPr>
              <p:cNvPr id="147" name="TextovéPole 146">
                <a:extLst>
                  <a:ext uri="{FF2B5EF4-FFF2-40B4-BE49-F238E27FC236}">
                    <a16:creationId xmlns:a16="http://schemas.microsoft.com/office/drawing/2014/main" xmlns="" id="{00077E9E-54FE-41DC-979C-FFF569A345C2}"/>
                  </a:ext>
                </a:extLst>
              </p:cNvPr>
              <p:cNvSpPr txBox="1"/>
              <p:nvPr/>
            </p:nvSpPr>
            <p:spPr>
              <a:xfrm>
                <a:off x="4215812" y="1112250"/>
                <a:ext cx="356188" cy="27699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cs-CZ" sz="1200" dirty="0">
                    <a:latin typeface="Arial" pitchFamily="34" charset="0"/>
                    <a:cs typeface="Arial" pitchFamily="34" charset="0"/>
                  </a:rPr>
                  <a:t>½ </a:t>
                </a:r>
              </a:p>
            </p:txBody>
          </p:sp>
          <p:cxnSp>
            <p:nvCxnSpPr>
              <p:cNvPr id="148" name="Přímá spojovací šipka 32">
                <a:extLst>
                  <a:ext uri="{FF2B5EF4-FFF2-40B4-BE49-F238E27FC236}">
                    <a16:creationId xmlns:a16="http://schemas.microsoft.com/office/drawing/2014/main" xmlns="" id="{623CF9F7-3B12-4A54-AFD5-645D8EAC62B2}"/>
                  </a:ext>
                </a:extLst>
              </p:cNvPr>
              <p:cNvCxnSpPr>
                <a:cxnSpLocks/>
                <a:stCxn id="154" idx="2"/>
              </p:cNvCxnSpPr>
              <p:nvPr/>
            </p:nvCxnSpPr>
            <p:spPr bwMode="auto">
              <a:xfrm flipH="1">
                <a:off x="4309848" y="919333"/>
                <a:ext cx="428923" cy="818539"/>
              </a:xfrm>
              <a:prstGeom prst="straightConnector1">
                <a:avLst/>
              </a:prstGeom>
              <a:solidFill>
                <a:schemeClr val="accent1"/>
              </a:solidFill>
              <a:ln w="1905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arrow"/>
              </a:ln>
              <a:effectLst/>
            </p:spPr>
          </p:cxnSp>
        </p:grpSp>
        <p:sp>
          <p:nvSpPr>
            <p:cNvPr id="165" name="TextovéPole 164">
              <a:extLst>
                <a:ext uri="{FF2B5EF4-FFF2-40B4-BE49-F238E27FC236}">
                  <a16:creationId xmlns:a16="http://schemas.microsoft.com/office/drawing/2014/main" xmlns="" id="{296D6F1C-8692-49CE-ABE0-675FC274BD6B}"/>
                </a:ext>
              </a:extLst>
            </p:cNvPr>
            <p:cNvSpPr txBox="1"/>
            <p:nvPr/>
          </p:nvSpPr>
          <p:spPr>
            <a:xfrm>
              <a:off x="3539402" y="2469555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p = 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0,5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6" name="TextovéPole 165">
              <a:extLst>
                <a:ext uri="{FF2B5EF4-FFF2-40B4-BE49-F238E27FC236}">
                  <a16:creationId xmlns:a16="http://schemas.microsoft.com/office/drawing/2014/main" xmlns="" id="{36B2E3C4-6E23-40E9-B0A1-A45DFD6381F6}"/>
                </a:ext>
              </a:extLst>
            </p:cNvPr>
            <p:cNvSpPr txBox="1"/>
            <p:nvPr/>
          </p:nvSpPr>
          <p:spPr>
            <a:xfrm>
              <a:off x="4969799" y="2467964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q 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= 0,5</a:t>
              </a:r>
              <a:endParaRPr lang="cs-CZ" sz="1400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7" name="TextovéPole 166">
              <a:extLst>
                <a:ext uri="{FF2B5EF4-FFF2-40B4-BE49-F238E27FC236}">
                  <a16:creationId xmlns:a16="http://schemas.microsoft.com/office/drawing/2014/main" xmlns="" id="{2CF3A34B-7A66-4A22-B932-18284177C9DA}"/>
                </a:ext>
              </a:extLst>
            </p:cNvPr>
            <p:cNvSpPr txBox="1"/>
            <p:nvPr/>
          </p:nvSpPr>
          <p:spPr>
            <a:xfrm>
              <a:off x="6456391" y="2467964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p = 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0,5</a:t>
              </a:r>
              <a:endParaRPr lang="cs-CZ" sz="1400" i="1" baseline="-250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168" name="TextovéPole 167">
              <a:extLst>
                <a:ext uri="{FF2B5EF4-FFF2-40B4-BE49-F238E27FC236}">
                  <a16:creationId xmlns:a16="http://schemas.microsoft.com/office/drawing/2014/main" xmlns="" id="{ECDF7B8B-CA6C-4221-91DB-A52234846E88}"/>
                </a:ext>
              </a:extLst>
            </p:cNvPr>
            <p:cNvSpPr txBox="1"/>
            <p:nvPr/>
          </p:nvSpPr>
          <p:spPr>
            <a:xfrm>
              <a:off x="7963536" y="2469555"/>
              <a:ext cx="736099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a</a:t>
              </a:r>
            </a:p>
            <a:p>
              <a:pPr algn="ctr"/>
              <a:r>
                <a:rPr lang="cs-CZ" sz="1400" i="1" dirty="0">
                  <a:latin typeface="Arial" pitchFamily="34" charset="0"/>
                  <a:cs typeface="Arial" pitchFamily="34" charset="0"/>
                </a:rPr>
                <a:t>q </a:t>
              </a:r>
              <a:r>
                <a:rPr lang="cs-CZ" sz="1400" dirty="0">
                  <a:latin typeface="Arial" pitchFamily="34" charset="0"/>
                  <a:cs typeface="Arial" pitchFamily="34" charset="0"/>
                </a:rPr>
                <a:t>= 0,5</a:t>
              </a:r>
              <a:endParaRPr lang="cs-CZ" sz="1400" baseline="-25000" dirty="0">
                <a:latin typeface="Arial" pitchFamily="34" charset="0"/>
                <a:cs typeface="Arial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16163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2" grpId="0" animBg="1"/>
      <p:bldP spid="23" grpId="0" animBg="1"/>
      <p:bldP spid="19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ovéPole 9"/>
          <p:cNvSpPr txBox="1"/>
          <p:nvPr/>
        </p:nvSpPr>
        <p:spPr>
          <a:xfrm>
            <a:off x="528955" y="4969612"/>
            <a:ext cx="7983276" cy="11439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>Pop</a:t>
            </a:r>
            <a:r>
              <a:rPr lang="cs-CZ" sz="2000">
                <a:latin typeface="Arial" pitchFamily="34" charset="0"/>
                <a:cs typeface="Arial" pitchFamily="34" charset="0"/>
              </a:rPr>
              <a:t>. gamet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efektivně nekonečná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 výběr 1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 gamety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neovlivní výběr </a:t>
            </a:r>
            <a:br>
              <a:rPr lang="cs-CZ" sz="2000" dirty="0">
                <a:latin typeface="Arial" pitchFamily="34" charset="0"/>
                <a:cs typeface="Arial" pitchFamily="34" charset="0"/>
                <a:sym typeface="Symbol"/>
              </a:rPr>
            </a:b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				      2</a:t>
            </a:r>
            <a:r>
              <a:rPr lang="cs-CZ" sz="2000">
                <a:latin typeface="Arial" pitchFamily="34" charset="0"/>
                <a:cs typeface="Arial" pitchFamily="34" charset="0"/>
                <a:sym typeface="Symbol"/>
              </a:rPr>
              <a:t>. gamety</a:t>
            </a:r>
            <a:endParaRPr lang="cs-CZ" sz="2000" dirty="0">
              <a:latin typeface="Arial" pitchFamily="34" charset="0"/>
              <a:cs typeface="Arial" pitchFamily="34" charset="0"/>
              <a:sym typeface="Symbol"/>
            </a:endParaRPr>
          </a:p>
          <a:p>
            <a:r>
              <a:rPr lang="cs-CZ" sz="2000" dirty="0">
                <a:latin typeface="Arial" pitchFamily="34" charset="0"/>
                <a:cs typeface="Arial" pitchFamily="34" charset="0"/>
              </a:rPr>
              <a:t>V nekonečné pop. pravděpodobnost jevu = frekvence tohoto jevu</a:t>
            </a:r>
          </a:p>
        </p:txBody>
      </p:sp>
      <p:pic>
        <p:nvPicPr>
          <p:cNvPr id="7" name="Obrázek 6" descr="3.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441321" y="762000"/>
            <a:ext cx="6376802" cy="3596640"/>
          </a:xfrm>
          <a:prstGeom prst="rect">
            <a:avLst/>
          </a:prstGeom>
        </p:spPr>
      </p:pic>
      <p:sp>
        <p:nvSpPr>
          <p:cNvPr id="45074" name="Text Box 18"/>
          <p:cNvSpPr txBox="1">
            <a:spLocks noChangeArrowheads="1"/>
          </p:cNvSpPr>
          <p:nvPr/>
        </p:nvSpPr>
        <p:spPr bwMode="auto">
          <a:xfrm>
            <a:off x="467995" y="4076820"/>
            <a:ext cx="277641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i="1" dirty="0">
                <a:solidFill>
                  <a:srgbClr val="C00000"/>
                </a:solidFill>
                <a:latin typeface="Arial" charset="0"/>
              </a:rPr>
              <a:t>p</a:t>
            </a:r>
            <a:r>
              <a:rPr lang="cs-CZ" baseline="30000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C00000"/>
                </a:solidFill>
                <a:latin typeface="Arial" charset="0"/>
              </a:rPr>
              <a:t> + 2</a:t>
            </a:r>
            <a:r>
              <a:rPr lang="cs-CZ" i="1" dirty="0">
                <a:solidFill>
                  <a:srgbClr val="C00000"/>
                </a:solidFill>
                <a:latin typeface="Arial" charset="0"/>
              </a:rPr>
              <a:t>pq</a:t>
            </a:r>
            <a:r>
              <a:rPr lang="cs-CZ" dirty="0">
                <a:solidFill>
                  <a:srgbClr val="C00000"/>
                </a:solidFill>
                <a:latin typeface="Arial" charset="0"/>
              </a:rPr>
              <a:t> + </a:t>
            </a:r>
            <a:r>
              <a:rPr lang="cs-CZ" i="1" dirty="0">
                <a:solidFill>
                  <a:srgbClr val="C00000"/>
                </a:solidFill>
                <a:latin typeface="Arial" charset="0"/>
              </a:rPr>
              <a:t>q</a:t>
            </a:r>
            <a:r>
              <a:rPr lang="cs-CZ" baseline="30000" dirty="0">
                <a:solidFill>
                  <a:srgbClr val="C00000"/>
                </a:solidFill>
                <a:latin typeface="Arial" charset="0"/>
              </a:rPr>
              <a:t>2</a:t>
            </a:r>
            <a:r>
              <a:rPr lang="cs-CZ" dirty="0">
                <a:solidFill>
                  <a:srgbClr val="C00000"/>
                </a:solidFill>
                <a:latin typeface="Arial" charset="0"/>
              </a:rPr>
              <a:t> = 1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386715" y="325395"/>
            <a:ext cx="27703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Hardyho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od</a:t>
            </a: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vození</a:t>
            </a:r>
            <a:r>
              <a:rPr lang="en-US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:</a:t>
            </a:r>
            <a:endParaRPr lang="cs-CZ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ulka 3"/>
          <p:cNvGraphicFramePr>
            <a:graphicFrameLocks noGrp="1"/>
          </p:cNvGraphicFramePr>
          <p:nvPr/>
        </p:nvGraphicFramePr>
        <p:xfrm>
          <a:off x="691978" y="1494620"/>
          <a:ext cx="7751806" cy="3575220"/>
        </p:xfrm>
        <a:graphic>
          <a:graphicData uri="http://schemas.openxmlformats.org/drawingml/2006/table">
            <a:tbl>
              <a:tblPr/>
              <a:tblGrid>
                <a:gridCol w="1293341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14604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2100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522678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8737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272028"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Párování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2">
                  <a:txBody>
                    <a:bodyPr/>
                    <a:lstStyle/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  <a:p>
                      <a:pPr algn="l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Frekvence páru</a:t>
                      </a:r>
                    </a:p>
                  </a:txBody>
                  <a:tcPr marL="9525" marR="9525" marT="9525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Pravděpodobnost zygot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 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72028"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pPr algn="l" fontAlgn="b"/>
                      <a:endParaRPr lang="cs-CZ" sz="1200" b="0" i="0" u="none" strike="noStrike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baseline="0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1/4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aa </a:t>
                      </a:r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 Aa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1/2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36796"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x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endParaRPr lang="cs-CZ" sz="1600" b="0" i="1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x </a:t>
                      </a:r>
                      <a:r>
                        <a:rPr lang="cs-CZ" sz="1600" b="0" i="1" u="none" strike="noStrike" dirty="0" err="1">
                          <a:solidFill>
                            <a:srgbClr val="000000"/>
                          </a:solidFill>
                          <a:latin typeface="Arial"/>
                        </a:rPr>
                        <a:t>f</a:t>
                      </a:r>
                      <a:r>
                        <a:rPr lang="cs-CZ" sz="1600" b="0" i="1" u="none" strike="noStrike" baseline="-25000" dirty="0" err="1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 = f</a:t>
                      </a:r>
                      <a:r>
                        <a:rPr lang="cs-CZ" sz="1600" b="0" i="1" u="none" strike="noStrike" baseline="-25000" dirty="0">
                          <a:solidFill>
                            <a:srgbClr val="000000"/>
                          </a:solidFill>
                          <a:latin typeface="Arial"/>
                        </a:rPr>
                        <a:t>aa</a:t>
                      </a:r>
                      <a:r>
                        <a:rPr lang="cs-CZ" sz="1600" b="0" i="1" u="none" strike="noStrike" baseline="30000" dirty="0">
                          <a:solidFill>
                            <a:srgbClr val="000000"/>
                          </a:solidFill>
                          <a:latin typeface="Arial"/>
                        </a:rPr>
                        <a:t>2</a:t>
                      </a:r>
                      <a:endParaRPr lang="cs-CZ" sz="1600" b="0" i="0" u="none" strike="noStrike" dirty="0">
                        <a:solidFill>
                          <a:srgbClr val="000000"/>
                        </a:solidFill>
                        <a:latin typeface="Arial"/>
                      </a:endParaRP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>
                          <a:solidFill>
                            <a:srgbClr val="000000"/>
                          </a:solidFill>
                          <a:latin typeface="Arial"/>
                        </a:rPr>
                        <a:t>0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cs-CZ" sz="1600" b="0" i="0" u="none" strike="noStrike" dirty="0">
                          <a:solidFill>
                            <a:srgbClr val="000000"/>
                          </a:solidFill>
                          <a:latin typeface="Arial"/>
                        </a:rPr>
                        <a:t>1</a:t>
                      </a:r>
                    </a:p>
                  </a:txBody>
                  <a:tcPr marL="9525" marR="9525" marT="9525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5" name="TextovéPole 4"/>
          <p:cNvSpPr txBox="1"/>
          <p:nvPr/>
        </p:nvSpPr>
        <p:spPr>
          <a:xfrm>
            <a:off x="931025" y="247096"/>
            <a:ext cx="34155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Weinbergovo</a:t>
            </a: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odvození: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557213" y="5373189"/>
            <a:ext cx="750679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600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</a:t>
            </a:r>
            <a:r>
              <a:rPr lang="cs-CZ" sz="1600" i="1" baseline="-25000" dirty="0">
                <a:latin typeface="Arial" pitchFamily="34" charset="0"/>
                <a:cs typeface="Arial" pitchFamily="34" charset="0"/>
              </a:rPr>
              <a:t>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+ 1/4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en-US" sz="1600" baseline="30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</a:p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1/2[2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+ 2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+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= 2[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+ 1/2f</a:t>
            </a:r>
            <a:r>
              <a:rPr lang="en-US" sz="1600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= </a:t>
            </a:r>
            <a:r>
              <a:rPr lang="en-US" sz="16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p</a:t>
            </a:r>
            <a:r>
              <a:rPr lang="cs-CZ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endParaRPr lang="cs-CZ" sz="1600" baseline="30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’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1/4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+ 1/2[2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 + 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[</a:t>
            </a:r>
            <a:r>
              <a:rPr lang="en-US" sz="1600" i="1" dirty="0" err="1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 err="1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+ 1/2</a:t>
            </a:r>
            <a:r>
              <a:rPr lang="en-US" sz="1600" i="1" dirty="0">
                <a:latin typeface="Arial" pitchFamily="34" charset="0"/>
                <a:cs typeface="Arial" pitchFamily="34" charset="0"/>
              </a:rPr>
              <a:t>f</a:t>
            </a:r>
            <a:r>
              <a:rPr lang="en-US" sz="1600" i="1" baseline="-25000" dirty="0">
                <a:latin typeface="Arial" pitchFamily="34" charset="0"/>
                <a:cs typeface="Arial" pitchFamily="34" charset="0"/>
              </a:rPr>
              <a:t>Aa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]</a:t>
            </a:r>
            <a:r>
              <a:rPr lang="en-US" sz="1600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1600" dirty="0">
                <a:latin typeface="Arial" pitchFamily="34" charset="0"/>
                <a:cs typeface="Arial" pitchFamily="34" charset="0"/>
              </a:rPr>
              <a:t> = </a:t>
            </a:r>
            <a:r>
              <a:rPr lang="en-US" sz="1600" i="1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q</a:t>
            </a:r>
            <a:r>
              <a:rPr lang="en-US" sz="1600" baseline="30000" dirty="0">
                <a:solidFill>
                  <a:srgbClr val="E60000"/>
                </a:solidFill>
                <a:latin typeface="Arial" pitchFamily="34" charset="0"/>
                <a:cs typeface="Arial" pitchFamily="34" charset="0"/>
              </a:rPr>
              <a:t>2</a:t>
            </a:r>
            <a:endParaRPr lang="cs-CZ" sz="1600" i="1" baseline="30000" dirty="0">
              <a:solidFill>
                <a:srgbClr val="E6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57213" y="833120"/>
            <a:ext cx="84772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při náhodném párování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 genotypů v páření = součin jejich frekvencí</a:t>
            </a:r>
            <a:endParaRPr lang="cs-CZ" sz="2000" dirty="0"/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2875D0EC-3048-40E9-9B9B-CCB952B0F835}"/>
              </a:ext>
            </a:extLst>
          </p:cNvPr>
          <p:cNvSpPr txBox="1"/>
          <p:nvPr/>
        </p:nvSpPr>
        <p:spPr>
          <a:xfrm>
            <a:off x="6564703" y="5161953"/>
            <a:ext cx="2287806" cy="338554"/>
          </a:xfrm>
          <a:prstGeom prst="rect">
            <a:avLst/>
          </a:prstGeom>
          <a:solidFill>
            <a:srgbClr val="FFFF99"/>
          </a:solidFill>
        </p:spPr>
        <p:txBody>
          <a:bodyPr wrap="none" rtlCol="0">
            <a:spAutoFit/>
          </a:bodyPr>
          <a:lstStyle/>
          <a:p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=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+ 2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ab</a:t>
            </a:r>
            <a:r>
              <a:rPr lang="cs-CZ" sz="1600" dirty="0"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cs-CZ" sz="1600" i="1" dirty="0"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cs-CZ" sz="16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GB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Přímá spojnice se šipkou 7">
            <a:extLst>
              <a:ext uri="{FF2B5EF4-FFF2-40B4-BE49-F238E27FC236}">
                <a16:creationId xmlns:a16="http://schemas.microsoft.com/office/drawing/2014/main" xmlns="" id="{D80998F7-D3EF-4728-8BF9-E1D41600C0AC}"/>
              </a:ext>
            </a:extLst>
          </p:cNvPr>
          <p:cNvCxnSpPr>
            <a:cxnSpLocks/>
          </p:cNvCxnSpPr>
          <p:nvPr/>
        </p:nvCxnSpPr>
        <p:spPr bwMode="auto">
          <a:xfrm flipH="1">
            <a:off x="4192438" y="5314885"/>
            <a:ext cx="2372265" cy="119757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557213" y="1048760"/>
            <a:ext cx="549862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1. Frekvence alel z generace na generaci stálé</a:t>
            </a:r>
          </a:p>
          <a:p>
            <a:r>
              <a:rPr lang="cs-CZ" sz="2000" dirty="0">
                <a:latin typeface="Arial" charset="0"/>
              </a:rPr>
              <a:t>     </a:t>
            </a:r>
            <a:r>
              <a:rPr lang="cs-CZ" sz="2000" dirty="0">
                <a:latin typeface="Arial" charset="0"/>
                <a:sym typeface="Symbol" pitchFamily="18" charset="2"/>
              </a:rPr>
              <a:t>=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Hardyho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-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  <a:sym typeface="Symbol" pitchFamily="18" charset="2"/>
              </a:rPr>
              <a:t>Weinbergova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 rovnováha</a:t>
            </a:r>
            <a:endParaRPr lang="cs-CZ" sz="20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557213" y="1973586"/>
            <a:ext cx="7464425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2. HW rovnováhy dosaženo už po 1 generaci náhodného křížení</a:t>
            </a:r>
          </a:p>
        </p:txBody>
      </p:sp>
      <p:sp>
        <p:nvSpPr>
          <p:cNvPr id="46094" name="Text Box 14"/>
          <p:cNvSpPr txBox="1">
            <a:spLocks noChangeArrowheads="1"/>
          </p:cNvSpPr>
          <p:nvPr/>
        </p:nvSpPr>
        <p:spPr bwMode="auto">
          <a:xfrm>
            <a:off x="639763" y="2878727"/>
            <a:ext cx="7111046" cy="3293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Zobecnění:</a:t>
            </a:r>
            <a:br>
              <a:rPr lang="cs-CZ" dirty="0">
                <a:solidFill>
                  <a:srgbClr val="C00000"/>
                </a:solidFill>
                <a:latin typeface="Arial" charset="0"/>
              </a:rPr>
            </a:br>
            <a:endParaRPr lang="cs-CZ" dirty="0">
              <a:solidFill>
                <a:srgbClr val="C00000"/>
              </a:solidFill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geny vázané na X: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samice: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/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samci: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</a:p>
          <a:p>
            <a:endParaRPr lang="cs-CZ" sz="2000" i="1" dirty="0">
              <a:latin typeface="Arial" charset="0"/>
            </a:endParaRPr>
          </a:p>
          <a:p>
            <a:r>
              <a:rPr lang="cs-CZ" sz="2000" dirty="0">
                <a:latin typeface="Arial" charset="0"/>
              </a:rPr>
              <a:t>více alel: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  	3 alely: 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q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</a:t>
            </a:r>
            <a:r>
              <a:rPr lang="cs-CZ" sz="2000" i="1" dirty="0">
                <a:latin typeface="Arial" charset="0"/>
              </a:rPr>
              <a:t>r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pr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qr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</a:t>
            </a:r>
            <a:br>
              <a:rPr lang="cs-CZ" sz="2000" i="1" dirty="0">
                <a:latin typeface="Arial" charset="0"/>
              </a:rPr>
            </a:br>
            <a:r>
              <a:rPr lang="cs-CZ" sz="2000" i="1" dirty="0">
                <a:latin typeface="Arial" charset="0"/>
              </a:rPr>
              <a:t>  	</a:t>
            </a:r>
            <a:r>
              <a:rPr lang="cs-CZ" sz="2000" dirty="0">
                <a:latin typeface="Arial" charset="0"/>
              </a:rPr>
              <a:t>obecně</a:t>
            </a:r>
            <a:r>
              <a:rPr lang="cs-CZ" sz="2000" i="1" dirty="0">
                <a:latin typeface="Arial" charset="0"/>
              </a:rPr>
              <a:t> p</a:t>
            </a:r>
            <a:r>
              <a:rPr lang="cs-CZ" sz="2000" i="1" baseline="-25000" dirty="0">
                <a:latin typeface="Arial" charset="0"/>
              </a:rPr>
              <a:t>i</a:t>
            </a:r>
            <a:r>
              <a:rPr lang="cs-CZ" sz="2000" baseline="30000" dirty="0">
                <a:latin typeface="Arial" charset="0"/>
              </a:rPr>
              <a:t>2</a:t>
            </a:r>
            <a:r>
              <a:rPr lang="cs-CZ" sz="2000" dirty="0">
                <a:latin typeface="Arial" charset="0"/>
              </a:rPr>
              <a:t> + 2</a:t>
            </a:r>
            <a:r>
              <a:rPr lang="cs-CZ" sz="2000" i="1" dirty="0">
                <a:latin typeface="Arial" charset="0"/>
              </a:rPr>
              <a:t>p</a:t>
            </a:r>
            <a:r>
              <a:rPr lang="cs-CZ" sz="2000" i="1" baseline="-25000" dirty="0">
                <a:latin typeface="Arial" charset="0"/>
              </a:rPr>
              <a:t>ij</a:t>
            </a: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>
                <a:solidFill>
                  <a:srgbClr val="C0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C00000"/>
                </a:solidFill>
                <a:latin typeface="Arial" charset="0"/>
              </a:rPr>
              <a:t>ZÁKON</a:t>
            </a: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14270" y="2590576"/>
            <a:ext cx="3826352" cy="249120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094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0178" name="Picture 2" descr="http://classconnection.s3.amazonaws.com/89/flashcards/4667089/png/brachydactyly-14423EE20494848DF9B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075070" y="1096889"/>
            <a:ext cx="1805934" cy="1646311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485775" y="1026983"/>
            <a:ext cx="80182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400" dirty="0" err="1">
                <a:solidFill>
                  <a:srgbClr val="003399"/>
                </a:solidFill>
                <a:latin typeface="Arial" pitchFamily="34" charset="0"/>
                <a:cs typeface="Arial" pitchFamily="34" charset="0"/>
              </a:rPr>
              <a:t>Punnett</a:t>
            </a:r>
            <a:endParaRPr lang="cs-CZ" sz="1400" dirty="0">
              <a:solidFill>
                <a:srgbClr val="00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0182" name="Picture 6" descr="http://www.dnaftb.org/images/5/Punnet.jpg"/>
          <p:cNvPicPr>
            <a:picLocks noChangeAspect="1" noChangeArrowheads="1"/>
          </p:cNvPicPr>
          <p:nvPr/>
        </p:nvPicPr>
        <p:blipFill>
          <a:blip r:embed="rId3" cstate="print"/>
          <a:srcRect l="5780" t="3292" r="6297" b="12693"/>
          <a:stretch>
            <a:fillRect/>
          </a:stretch>
        </p:blipFill>
        <p:spPr bwMode="auto">
          <a:xfrm>
            <a:off x="1308735" y="1011607"/>
            <a:ext cx="1221105" cy="162814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115495" y="1134899"/>
            <a:ext cx="16594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brachydaktylie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6075680" y="1917863"/>
            <a:ext cx="2946400" cy="1221577"/>
          </a:xfrm>
          <a:prstGeom prst="wedgeRectCallout">
            <a:avLst>
              <a:gd name="adj1" fmla="val -23348"/>
              <a:gd name="adj2" fmla="val -81745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cs-CZ" sz="1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</a:t>
            </a:r>
            <a:r>
              <a:rPr kumimoji="0" lang="cs-CZ" sz="1800" b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r>
              <a:rPr kumimoji="0" lang="cs-CZ" sz="18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+ 2</a:t>
            </a:r>
            <a:r>
              <a:rPr kumimoji="0" lang="cs-CZ" sz="1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pq</a:t>
            </a:r>
            <a:r>
              <a:rPr kumimoji="0" lang="cs-CZ" sz="18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: </a:t>
            </a:r>
            <a:r>
              <a:rPr kumimoji="0" lang="cs-CZ" sz="1800" b="0" i="1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q</a:t>
            </a:r>
            <a:r>
              <a:rPr kumimoji="0" lang="cs-CZ" sz="1800" b="0" u="none" strike="noStrike" cap="none" normalizeH="0" baseline="300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2</a:t>
            </a:r>
            <a:endParaRPr kumimoji="0" lang="cs-CZ" sz="1800" b="0" u="none" strike="noStrike" cap="none" normalizeH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není důvod pro poměr postižených</a:t>
            </a:r>
            <a:r>
              <a:rPr lang="en-US" sz="1800" baseline="0" dirty="0">
                <a:latin typeface="Arial" pitchFamily="34" charset="0"/>
                <a:cs typeface="Arial" pitchFamily="34" charset="0"/>
              </a:rPr>
              <a:t> a</a:t>
            </a:r>
          </a:p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nepostižených 3:1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66" name="Rectangle 2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8" name="Rectangle 4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69" name="Rectangle 5"/>
          <p:cNvSpPr>
            <a:spLocks noChangeArrowheads="1"/>
          </p:cNvSpPr>
          <p:nvPr/>
        </p:nvSpPr>
        <p:spPr bwMode="auto">
          <a:xfrm>
            <a:off x="227013" y="828675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1" name="Rectangle 7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72" name="Rectangle 8"/>
          <p:cNvSpPr>
            <a:spLocks noChangeArrowheads="1"/>
          </p:cNvSpPr>
          <p:nvPr/>
        </p:nvSpPr>
        <p:spPr bwMode="auto">
          <a:xfrm>
            <a:off x="227013" y="9144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1274" name="Rectangle 10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sp>
        <p:nvSpPr>
          <p:cNvPr id="11275" name="Rectangle 11"/>
          <p:cNvSpPr>
            <a:spLocks noChangeArrowheads="1"/>
          </p:cNvSpPr>
          <p:nvPr/>
        </p:nvSpPr>
        <p:spPr bwMode="auto">
          <a:xfrm>
            <a:off x="227013" y="83820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Text Box 3"/>
          <p:cNvSpPr txBox="1">
            <a:spLocks noChangeArrowheads="1"/>
          </p:cNvSpPr>
          <p:nvPr/>
        </p:nvSpPr>
        <p:spPr bwMode="auto">
          <a:xfrm>
            <a:off x="1898469" y="330925"/>
            <a:ext cx="5274049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>
                <a:solidFill>
                  <a:srgbClr val="C00000"/>
                </a:solidFill>
                <a:latin typeface="Arial" charset="0"/>
              </a:rPr>
              <a:t>HARDYHO-WEINBERGŮV </a:t>
            </a:r>
            <a:r>
              <a:rPr lang="cs-CZ" b="1" dirty="0">
                <a:solidFill>
                  <a:srgbClr val="C00000"/>
                </a:solidFill>
                <a:latin typeface="Arial" charset="0"/>
              </a:rPr>
              <a:t>ZÁKON</a:t>
            </a:r>
          </a:p>
        </p:txBody>
      </p:sp>
      <p:sp>
        <p:nvSpPr>
          <p:cNvPr id="460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/>
          </a:p>
        </p:txBody>
      </p:sp>
      <p:grpSp>
        <p:nvGrpSpPr>
          <p:cNvPr id="2" name="Skupina 1">
            <a:extLst>
              <a:ext uri="{FF2B5EF4-FFF2-40B4-BE49-F238E27FC236}">
                <a16:creationId xmlns:a16="http://schemas.microsoft.com/office/drawing/2014/main" xmlns="" id="{476B6B72-42EC-4638-9EBD-8A650BACFCEE}"/>
              </a:ext>
            </a:extLst>
          </p:cNvPr>
          <p:cNvGrpSpPr/>
          <p:nvPr/>
        </p:nvGrpSpPr>
        <p:grpSpPr>
          <a:xfrm>
            <a:off x="557213" y="3372955"/>
            <a:ext cx="8150328" cy="2995530"/>
            <a:chOff x="557213" y="3281948"/>
            <a:chExt cx="8150328" cy="2995530"/>
          </a:xfrm>
        </p:grpSpPr>
        <p:sp>
          <p:nvSpPr>
            <p:cNvPr id="10" name="TextovéPole 9"/>
            <p:cNvSpPr txBox="1"/>
            <p:nvPr/>
          </p:nvSpPr>
          <p:spPr>
            <a:xfrm>
              <a:off x="557213" y="3281948"/>
              <a:ext cx="8087470" cy="147732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itchFamily="34" charset="0"/>
                  <a:cs typeface="Arial" pitchFamily="34" charset="0"/>
                </a:rPr>
                <a:t>Pokud letální alela </a:t>
              </a:r>
              <a:r>
                <a:rPr lang="cs-CZ" sz="1800" i="1" dirty="0">
                  <a:latin typeface="Arial" pitchFamily="34" charset="0"/>
                  <a:cs typeface="Arial" pitchFamily="34" charset="0"/>
                </a:rPr>
                <a:t>a recesivní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</a:t>
              </a:r>
              <a:r>
                <a:rPr lang="cs-CZ" sz="1800" dirty="0">
                  <a:latin typeface="Arial" pitchFamily="34" charset="0"/>
                  <a:cs typeface="Arial" pitchFamily="34" charset="0"/>
                </a:rPr>
                <a:t> 2 fenotypové kategorie:</a:t>
              </a:r>
              <a:br>
                <a:rPr lang="cs-CZ" sz="1800" dirty="0">
                  <a:latin typeface="Arial" pitchFamily="34" charset="0"/>
                  <a:cs typeface="Arial" pitchFamily="34" charset="0"/>
                </a:rPr>
              </a:br>
              <a:r>
                <a:rPr lang="cs-CZ" sz="1800" dirty="0">
                  <a:latin typeface="Arial" pitchFamily="34" charset="0"/>
                  <a:cs typeface="Arial" pitchFamily="34" charset="0"/>
                </a:rPr>
                <a:t>					</a:t>
              </a:r>
              <a:r>
                <a:rPr lang="cs-CZ" sz="1800" i="1" dirty="0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800" dirty="0">
                  <a:latin typeface="Arial" pitchFamily="34" charset="0"/>
                  <a:cs typeface="Arial" pitchFamily="34" charset="0"/>
                </a:rPr>
                <a:t> + </a:t>
              </a:r>
              <a:r>
                <a:rPr lang="cs-CZ" sz="1800" i="1" dirty="0" err="1">
                  <a:latin typeface="Arial" pitchFamily="34" charset="0"/>
                  <a:cs typeface="Arial" pitchFamily="34" charset="0"/>
                </a:rPr>
                <a:t>Aa</a:t>
              </a:r>
              <a:r>
                <a:rPr lang="cs-CZ" sz="1800" dirty="0"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 bez projevu choroby</a:t>
              </a:r>
            </a:p>
            <a:p>
              <a:r>
                <a:rPr lang="cs-CZ" sz="1800" i="1" dirty="0">
                  <a:latin typeface="Arial" pitchFamily="34" charset="0"/>
                  <a:cs typeface="Arial" pitchFamily="34" charset="0"/>
                  <a:sym typeface="Symbol"/>
                </a:rPr>
                <a:t>					</a:t>
              </a:r>
              <a:r>
                <a:rPr lang="cs-CZ" sz="1800" i="1" dirty="0" err="1">
                  <a:latin typeface="Arial" pitchFamily="34" charset="0"/>
                  <a:cs typeface="Arial" pitchFamily="34" charset="0"/>
                  <a:sym typeface="Symbol"/>
                </a:rPr>
                <a:t>aa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 choroba se projeví</a:t>
              </a:r>
            </a:p>
            <a:p>
              <a:endParaRPr lang="cs-CZ" sz="1800" dirty="0">
                <a:latin typeface="Arial" pitchFamily="34" charset="0"/>
                <a:cs typeface="Arial" pitchFamily="34" charset="0"/>
                <a:sym typeface="Symbol"/>
              </a:endParaRPr>
            </a:p>
            <a:p>
              <a:pPr>
                <a:buFont typeface="Symbol"/>
                <a:buChar char="Þ"/>
              </a:pP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nemůžeme určit, kolik jedinců je nositelem choroby</a:t>
              </a:r>
            </a:p>
          </p:txBody>
        </p:sp>
        <p:sp>
          <p:nvSpPr>
            <p:cNvPr id="24" name="Obdélník 23"/>
            <p:cNvSpPr/>
            <p:nvPr/>
          </p:nvSpPr>
          <p:spPr bwMode="auto">
            <a:xfrm>
              <a:off x="6418569" y="5668007"/>
              <a:ext cx="147320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23" name="Obdélník 22"/>
            <p:cNvSpPr/>
            <p:nvPr/>
          </p:nvSpPr>
          <p:spPr bwMode="auto">
            <a:xfrm>
              <a:off x="1252328" y="5688198"/>
              <a:ext cx="1544320" cy="589280"/>
            </a:xfrm>
            <a:prstGeom prst="rect">
              <a:avLst/>
            </a:prstGeom>
            <a:solidFill>
              <a:srgbClr val="FFFFCC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  <p:sp>
          <p:nvSpPr>
            <p:cNvPr id="19" name="TextovéPole 18"/>
            <p:cNvSpPr txBox="1"/>
            <p:nvPr/>
          </p:nvSpPr>
          <p:spPr>
            <a:xfrm>
              <a:off x="2876926" y="5812697"/>
              <a:ext cx="367600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 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/>
                </a:rPr>
                <a:t>frekv</a:t>
              </a:r>
              <a:r>
                <a:rPr lang="en-US" sz="1800" dirty="0" err="1">
                  <a:latin typeface="Arial" pitchFamily="34" charset="0"/>
                  <a:cs typeface="Arial" pitchFamily="34" charset="0"/>
                  <a:sym typeface="Symbol"/>
                </a:rPr>
                <a:t>ence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nositelů choroby = 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pic>
          <p:nvPicPr>
            <p:cNvPr id="11273" name="Picture 9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52932" y="5812697"/>
              <a:ext cx="1190625" cy="381000"/>
            </a:xfrm>
            <a:prstGeom prst="rect">
              <a:avLst/>
            </a:prstGeom>
            <a:noFill/>
          </p:spPr>
        </p:pic>
        <p:sp>
          <p:nvSpPr>
            <p:cNvPr id="26" name="TextovéPole 25"/>
            <p:cNvSpPr txBox="1"/>
            <p:nvPr/>
          </p:nvSpPr>
          <p:spPr>
            <a:xfrm>
              <a:off x="576725" y="4994809"/>
              <a:ext cx="813081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ale předpokládáme-li HW, pak frekvence nemocných (můžeme spočítat) je </a:t>
              </a:r>
              <a:r>
                <a:rPr lang="cs-CZ" sz="1800" i="1" dirty="0">
                  <a:latin typeface="Arial" pitchFamily="34" charset="0"/>
                  <a:cs typeface="Arial" pitchFamily="34" charset="0"/>
                  <a:sym typeface="Symbol"/>
                </a:rPr>
                <a:t>q</a:t>
              </a:r>
              <a:r>
                <a:rPr lang="cs-CZ" sz="1800" baseline="30000" dirty="0">
                  <a:latin typeface="Arial" pitchFamily="34" charset="0"/>
                  <a:cs typeface="Arial" pitchFamily="34" charset="0"/>
                  <a:sym typeface="Symbol"/>
                </a:rPr>
                <a:t>2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 </a:t>
              </a:r>
              <a:b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</a:br>
              <a:r>
                <a:rPr lang="cs-CZ" sz="1800" dirty="0">
                  <a:latin typeface="Arial" pitchFamily="34" charset="0"/>
                  <a:cs typeface="Arial" pitchFamily="34" charset="0"/>
                  <a:sym typeface="Symbol"/>
                </a:rPr>
                <a:t>a proto</a:t>
              </a:r>
            </a:p>
          </p:txBody>
        </p:sp>
        <p:pic>
          <p:nvPicPr>
            <p:cNvPr id="46081" name="Picture 1"/>
            <p:cNvPicPr>
              <a:picLocks noChangeAspect="1" noChangeArrowheads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1451124" y="5782313"/>
              <a:ext cx="1136822" cy="474974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a14="http://schemas.microsoft.com/office/drawing/2010/main" xmlns="" Requires="a14">
          <p:sp>
            <p:nvSpPr>
              <p:cNvPr id="2" name="TextovéPole 1"/>
              <p:cNvSpPr txBox="1"/>
              <p:nvPr/>
            </p:nvSpPr>
            <p:spPr>
              <a:xfrm>
                <a:off x="557213" y="648681"/>
                <a:ext cx="8114270" cy="41982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dirty="0">
                    <a:latin typeface="Arial" panose="020B0604020202020204" pitchFamily="34" charset="0"/>
                    <a:cs typeface="Arial" panose="020B0604020202020204" pitchFamily="34" charset="0"/>
                  </a:rPr>
                  <a:t>Př.: fenylketonurie (PKU)</a:t>
                </a:r>
              </a:p>
              <a:p>
                <a:endParaRPr lang="cs-CZ" sz="2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>
                  <a:spcAft>
                    <a:spcPts val="1200"/>
                  </a:spcAft>
                </a:pP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frekvence výskytu PKU v České republice je 1 : 9000, tj. zhruba 0,00011. </a:t>
                </a:r>
              </a:p>
              <a:p>
                <a:pPr>
                  <a:spcAft>
                    <a:spcPts val="1200"/>
                  </a:spcAft>
                </a:pP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Jaké procento lidí jsou tzv. přenašeči? </a:t>
                </a:r>
              </a:p>
              <a:p>
                <a:pPr>
                  <a:spcAft>
                    <a:spcPts val="1200"/>
                  </a:spcAft>
                </a:pP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Vyjdeme-li z HW zákona, je frekvence homozygotů </a:t>
                </a:r>
                <a:r>
                  <a:rPr lang="cs-CZ" sz="2000" i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</a:t>
                </a:r>
                <a:r>
                  <a:rPr lang="cs-CZ" sz="2000" i="1" baseline="-250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aa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</a:t>
                </a:r>
                <a:r>
                  <a:rPr lang="cs-CZ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cs-CZ" sz="20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, frekvence alely </a:t>
                </a:r>
                <a:r>
                  <a:rPr lang="cs-CZ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je tudíž </a:t>
                </a:r>
                <a14:m>
                  <m:oMath xmlns:m="http://schemas.openxmlformats.org/officeDocument/2006/math">
                    <m:r>
                      <a:rPr lang="cs-CZ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𝑞</m:t>
                    </m:r>
                    <m:r>
                      <a:rPr lang="cs-CZ" sz="2000" b="0" i="1" smtClean="0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</m:t>
                    </m:r>
                    <m:rad>
                      <m:radPr>
                        <m:degHide m:val="on"/>
                        <m:ctrlPr>
                          <a:rPr lang="cs-CZ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radPr>
                      <m:deg/>
                      <m:e>
                        <m:r>
                          <a:rPr lang="cs-CZ" sz="20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0,00011</m:t>
                        </m:r>
                      </m:e>
                    </m:rad>
                    <m:r>
                      <a:rPr lang="cs-CZ" sz="2000" i="1">
                        <a:latin typeface="Cambria Math" panose="02040503050406030204" pitchFamily="18" charset="0"/>
                        <a:cs typeface="Arial" panose="020B0604020202020204" pitchFamily="34" charset="0"/>
                      </a:rPr>
                      <m:t>=0,01049</m:t>
                    </m:r>
                  </m:oMath>
                </a14:m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>
                  <a:spcAft>
                    <a:spcPts val="1200"/>
                  </a:spcAft>
                </a:pP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2</a:t>
                </a:r>
                <a:r>
                  <a:rPr lang="cs-CZ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pq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2(1 – </a:t>
                </a:r>
                <a:r>
                  <a:rPr lang="cs-CZ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)</a:t>
                </a:r>
                <a:r>
                  <a:rPr lang="cs-CZ" sz="2000" i="1" dirty="0">
                    <a:latin typeface="Arial" panose="020B0604020202020204" pitchFamily="34" charset="0"/>
                    <a:cs typeface="Arial" panose="020B0604020202020204" pitchFamily="34" charset="0"/>
                  </a:rPr>
                  <a:t>q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= 2 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 (1 – 0,01049)  0,01049 = 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0,02076. </a:t>
                </a:r>
              </a:p>
              <a:p>
                <a:pPr>
                  <a:spcAft>
                    <a:spcPts val="1200"/>
                  </a:spcAft>
                </a:pP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To znamená, že v České republice se vyskytují zhruba 2 % přenašečů fenylketonurie. K roku 2011 10 562 214 občanů 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  <a:sym typeface="Symbol" panose="05050102010706020507" pitchFamily="18" charset="2"/>
                  </a:rPr>
                  <a:t></a:t>
                </a:r>
                <a:r>
                  <a:rPr lang="cs-CZ" sz="2000" dirty="0">
                    <a:latin typeface="Arial" panose="020B0604020202020204" pitchFamily="34" charset="0"/>
                    <a:cs typeface="Arial" panose="020B0604020202020204" pitchFamily="34" charset="0"/>
                  </a:rPr>
                  <a:t> u nás přibližně 220 tisíc přenašečů PKU.</a:t>
                </a:r>
              </a:p>
            </p:txBody>
          </p:sp>
        </mc:Choice>
        <mc:Fallback>
          <p:sp>
            <p:nvSpPr>
              <p:cNvPr id="2" name="TextovéPole 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7213" y="648681"/>
                <a:ext cx="8114270" cy="4198265"/>
              </a:xfrm>
              <a:prstGeom prst="rect">
                <a:avLst/>
              </a:prstGeom>
              <a:blipFill>
                <a:blip r:embed="rId2" cstate="print"/>
                <a:stretch>
                  <a:fillRect l="-1127" t="-1016" r="-902" b="-1016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32851831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Obrázek 10" descr="3.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114" y="889568"/>
            <a:ext cx="5454922" cy="3824485"/>
          </a:xfrm>
          <a:prstGeom prst="rect">
            <a:avLst/>
          </a:prstGeom>
        </p:spPr>
      </p:pic>
      <p:sp>
        <p:nvSpPr>
          <p:cNvPr id="69638" name="Text Box 6"/>
          <p:cNvSpPr txBox="1">
            <a:spLocks noChangeArrowheads="1"/>
          </p:cNvSpPr>
          <p:nvPr/>
        </p:nvSpPr>
        <p:spPr bwMode="auto">
          <a:xfrm>
            <a:off x="735012" y="4881699"/>
            <a:ext cx="5668963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heterozygoti nejfrekventovanější při </a:t>
            </a:r>
            <a:r>
              <a:rPr lang="cs-CZ" sz="2000" i="1" dirty="0">
                <a:solidFill>
                  <a:srgbClr val="C00000"/>
                </a:solidFill>
                <a:latin typeface="Arial" charset="0"/>
              </a:rPr>
              <a:t>p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2000" i="1" dirty="0">
                <a:solidFill>
                  <a:srgbClr val="C00000"/>
                </a:solidFill>
                <a:latin typeface="Arial" charset="0"/>
              </a:rPr>
              <a:t>q</a:t>
            </a:r>
            <a:r>
              <a:rPr lang="en-US" sz="2000" i="1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=</a:t>
            </a:r>
            <a:r>
              <a:rPr lang="en-US" sz="2000" dirty="0">
                <a:solidFill>
                  <a:srgbClr val="C00000"/>
                </a:solidFill>
                <a:latin typeface="Arial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0,5</a:t>
            </a:r>
          </a:p>
        </p:txBody>
      </p:sp>
      <p:sp>
        <p:nvSpPr>
          <p:cNvPr id="69639" name="Text Box 7"/>
          <p:cNvSpPr txBox="1">
            <a:spLocks noChangeArrowheads="1"/>
          </p:cNvSpPr>
          <p:nvPr/>
        </p:nvSpPr>
        <p:spPr bwMode="auto">
          <a:xfrm>
            <a:off x="735012" y="5484949"/>
            <a:ext cx="737734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i="1" dirty="0" err="1">
                <a:latin typeface="Arial" charset="0"/>
              </a:rPr>
              <a:t>f</a:t>
            </a:r>
            <a:r>
              <a:rPr lang="cs-CZ" sz="2000" i="1" baseline="-25000" dirty="0" err="1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</a:rPr>
              <a:t> se snižuje rychlostí 2</a:t>
            </a:r>
            <a:r>
              <a:rPr lang="cs-CZ" sz="2000" i="1" dirty="0">
                <a:latin typeface="Arial" charset="0"/>
              </a:rPr>
              <a:t>pq</a:t>
            </a:r>
            <a:r>
              <a:rPr lang="cs-CZ" sz="2000" dirty="0">
                <a:latin typeface="Arial" charset="0"/>
              </a:rPr>
              <a:t> </a:t>
            </a:r>
          </a:p>
          <a:p>
            <a:r>
              <a:rPr lang="cs-CZ" sz="2000" i="1" dirty="0">
                <a:latin typeface="Arial" charset="0"/>
              </a:rPr>
              <a:t>f</a:t>
            </a:r>
            <a:r>
              <a:rPr lang="cs-CZ" sz="2000" i="1" baseline="-25000" dirty="0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  <a:sym typeface="Symbol" pitchFamily="18" charset="2"/>
              </a:rPr>
              <a:t>rychlostí </a:t>
            </a:r>
            <a:r>
              <a:rPr lang="cs-CZ" sz="2000" i="1" dirty="0">
                <a:latin typeface="Arial" charset="0"/>
                <a:sym typeface="Symbol" pitchFamily="18" charset="2"/>
              </a:rPr>
              <a:t>q</a:t>
            </a:r>
            <a:r>
              <a:rPr lang="cs-CZ" sz="2000" baseline="30000" dirty="0">
                <a:latin typeface="Arial" charset="0"/>
                <a:sym typeface="Symbol" pitchFamily="18" charset="2"/>
              </a:rPr>
              <a:t>2</a:t>
            </a:r>
            <a:r>
              <a:rPr lang="cs-CZ" sz="2000" dirty="0">
                <a:latin typeface="Arial" charset="0"/>
                <a:sym typeface="Symbol" pitchFamily="18" charset="2"/>
              </a:rPr>
              <a:t>  zvyšování </a:t>
            </a:r>
            <a:r>
              <a:rPr lang="cs-CZ" sz="2000" i="1" dirty="0" err="1">
                <a:latin typeface="Arial" charset="0"/>
              </a:rPr>
              <a:t>f</a:t>
            </a:r>
            <a:r>
              <a:rPr lang="cs-CZ" sz="2000" i="1" baseline="-25000" dirty="0" err="1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i="1" dirty="0">
                <a:latin typeface="Arial" charset="0"/>
                <a:sym typeface="Symbol" pitchFamily="18" charset="2"/>
              </a:rPr>
              <a:t>/</a:t>
            </a:r>
            <a:r>
              <a:rPr lang="cs-CZ" sz="2000" i="1" dirty="0">
                <a:latin typeface="Arial" charset="0"/>
              </a:rPr>
              <a:t>f</a:t>
            </a:r>
            <a:r>
              <a:rPr lang="cs-CZ" sz="2000" i="1" baseline="-25000" dirty="0">
                <a:latin typeface="Arial" charset="0"/>
              </a:rPr>
              <a:t>a</a:t>
            </a:r>
            <a:r>
              <a:rPr lang="en-US" sz="2000" i="1" baseline="-25000" dirty="0">
                <a:latin typeface="Arial" charset="0"/>
              </a:rPr>
              <a:t>a</a:t>
            </a:r>
            <a:r>
              <a:rPr lang="cs-CZ" sz="2000" dirty="0">
                <a:latin typeface="Arial" charset="0"/>
                <a:sym typeface="Symbol" pitchFamily="18" charset="2"/>
              </a:rPr>
              <a:t>  </a:t>
            </a: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vzácná alela „schována“  </a:t>
            </a:r>
            <a:b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				        v heterozygotním stavu</a:t>
            </a:r>
            <a:endParaRPr lang="cs-CZ" sz="2000" dirty="0">
              <a:solidFill>
                <a:srgbClr val="C00000"/>
              </a:solidFill>
              <a:latin typeface="Arial" charset="0"/>
            </a:endParaRPr>
          </a:p>
        </p:txBody>
      </p:sp>
      <p:sp>
        <p:nvSpPr>
          <p:cNvPr id="12293" name="Text Box 8"/>
          <p:cNvSpPr txBox="1">
            <a:spLocks noChangeArrowheads="1"/>
          </p:cNvSpPr>
          <p:nvPr/>
        </p:nvSpPr>
        <p:spPr bwMode="auto">
          <a:xfrm>
            <a:off x="2474912" y="236175"/>
            <a:ext cx="364234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Frekvence vzácných alel:</a:t>
            </a:r>
          </a:p>
        </p:txBody>
      </p:sp>
      <p:sp>
        <p:nvSpPr>
          <p:cNvPr id="69642" name="Line 10"/>
          <p:cNvSpPr>
            <a:spLocks noChangeShapeType="1"/>
          </p:cNvSpPr>
          <p:nvPr/>
        </p:nvSpPr>
        <p:spPr bwMode="auto">
          <a:xfrm>
            <a:off x="4622334" y="2785146"/>
            <a:ext cx="0" cy="1346262"/>
          </a:xfrm>
          <a:prstGeom prst="line">
            <a:avLst/>
          </a:prstGeom>
          <a:noFill/>
          <a:ln w="57150">
            <a:solidFill>
              <a:srgbClr val="33CC33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cs-CZ"/>
          </a:p>
        </p:txBody>
      </p:sp>
      <p:sp>
        <p:nvSpPr>
          <p:cNvPr id="69644" name="Line 12"/>
          <p:cNvSpPr>
            <a:spLocks noChangeShapeType="1"/>
          </p:cNvSpPr>
          <p:nvPr/>
        </p:nvSpPr>
        <p:spPr bwMode="auto">
          <a:xfrm flipH="1">
            <a:off x="4666310" y="2277770"/>
            <a:ext cx="430212" cy="48418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5" name="Line 13"/>
          <p:cNvSpPr>
            <a:spLocks noChangeShapeType="1"/>
          </p:cNvSpPr>
          <p:nvPr/>
        </p:nvSpPr>
        <p:spPr bwMode="auto">
          <a:xfrm>
            <a:off x="2978220" y="3570412"/>
            <a:ext cx="80" cy="499261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  <p:sp>
        <p:nvSpPr>
          <p:cNvPr id="69647" name="Line 15"/>
          <p:cNvSpPr>
            <a:spLocks noChangeShapeType="1"/>
          </p:cNvSpPr>
          <p:nvPr/>
        </p:nvSpPr>
        <p:spPr bwMode="auto">
          <a:xfrm>
            <a:off x="2767965" y="3025776"/>
            <a:ext cx="272" cy="548096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cs-CZ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96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1.11111E-6 L -0.22396 -1.11111E-6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96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696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963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638" grpId="0"/>
      <p:bldP spid="69639" grpId="0" uiExpand="1" build="p"/>
      <p:bldP spid="69642" grpId="0" animBg="1"/>
      <p:bldP spid="69642" grpId="2" animBg="1"/>
      <p:bldP spid="69644" grpId="0" animBg="1"/>
      <p:bldP spid="69645" grpId="0" animBg="1"/>
      <p:bldP spid="6964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C0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příčiny: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modelu:</a:t>
            </a:r>
          </a:p>
        </p:txBody>
      </p:sp>
      <p:sp>
        <p:nvSpPr>
          <p:cNvPr id="13317" name="Text Box 14"/>
          <p:cNvSpPr txBox="1">
            <a:spLocks noChangeArrowheads="1"/>
          </p:cNvSpPr>
          <p:nvPr/>
        </p:nvSpPr>
        <p:spPr bwMode="auto">
          <a:xfrm>
            <a:off x="649288" y="1654175"/>
            <a:ext cx="34499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nulové alely (</a:t>
            </a:r>
            <a:r>
              <a:rPr lang="cs-CZ" sz="2000" i="1" dirty="0" err="1">
                <a:latin typeface="Arial" charset="0"/>
              </a:rPr>
              <a:t>allelic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)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charset="0"/>
              </a:rPr>
              <a:t>Snížení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heterozygotům</a:t>
            </a:r>
          </a:p>
          <a:p>
            <a:r>
              <a:rPr lang="cs-CZ" sz="2000" dirty="0">
                <a:latin typeface="Arial" charset="0"/>
              </a:rPr>
              <a:t>nenáhodné páření (</a:t>
            </a:r>
            <a:r>
              <a:rPr lang="cs-CZ" sz="2000" dirty="0" err="1">
                <a:latin typeface="Arial" charset="0"/>
              </a:rPr>
              <a:t>inbreeding</a:t>
            </a:r>
            <a:r>
              <a:rPr lang="cs-CZ" sz="2000" dirty="0">
                <a:latin typeface="Arial" charset="0"/>
              </a:rPr>
              <a:t>, asortativní 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>
                <a:latin typeface="Arial" charset="0"/>
              </a:rPr>
              <a:t>Wahlundův</a:t>
            </a:r>
            <a:r>
              <a:rPr lang="cs-CZ" sz="2000" dirty="0">
                <a:latin typeface="Arial" charset="0"/>
              </a:rPr>
              <a:t> efekt)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Elipsa 9"/>
          <p:cNvSpPr>
            <a:spLocks noChangeAspect="1"/>
          </p:cNvSpPr>
          <p:nvPr/>
        </p:nvSpPr>
        <p:spPr bwMode="auto">
          <a:xfrm>
            <a:off x="7425565" y="2493276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86591" y="4801303"/>
            <a:ext cx="2888639" cy="171643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693" grpId="0" animBg="1"/>
      <p:bldP spid="71695" grpId="0"/>
      <p:bldP spid="1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782595"/>
            <a:ext cx="846417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Mikroevoluce = vznik a osud genetické variability na druhové</a:t>
            </a:r>
            <a:br>
              <a:rPr lang="cs-CZ" dirty="0">
                <a:latin typeface="Arial" pitchFamily="34" charset="0"/>
                <a:cs typeface="Arial" pitchFamily="34" charset="0"/>
              </a:rPr>
            </a:br>
            <a:r>
              <a:rPr lang="cs-CZ" dirty="0">
                <a:latin typeface="Arial" pitchFamily="34" charset="0"/>
                <a:cs typeface="Arial" pitchFamily="34" charset="0"/>
              </a:rPr>
              <a:t>a nižší úrovni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 děje a mechanismy v populacích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Evoluce = genetická změna populací v čase a prostoru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0"/>
              </a:spcAft>
            </a:pPr>
            <a:r>
              <a:rPr lang="cs-CZ" dirty="0">
                <a:latin typeface="Arial" pitchFamily="34" charset="0"/>
                <a:cs typeface="Arial" pitchFamily="34" charset="0"/>
              </a:rPr>
              <a:t>Evoluce = změna </a:t>
            </a:r>
            <a:r>
              <a:rPr lang="cs-CZ" u="sng" dirty="0">
                <a:latin typeface="Arial" pitchFamily="34" charset="0"/>
                <a:cs typeface="Arial" pitchFamily="34" charset="0"/>
              </a:rPr>
              <a:t>frekvence alel</a:t>
            </a:r>
            <a:r>
              <a:rPr lang="cs-CZ" dirty="0">
                <a:latin typeface="Arial" pitchFamily="34" charset="0"/>
                <a:cs typeface="Arial" pitchFamily="34" charset="0"/>
              </a:rPr>
              <a:t> v populacích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1"/>
          <p:cNvSpPr txBox="1">
            <a:spLocks noChangeArrowheads="1"/>
          </p:cNvSpPr>
          <p:nvPr/>
        </p:nvSpPr>
        <p:spPr bwMode="auto">
          <a:xfrm>
            <a:off x="1859689" y="303439"/>
            <a:ext cx="5329237" cy="457200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cs-CZ" b="1">
                <a:solidFill>
                  <a:srgbClr val="C00000"/>
                </a:solidFill>
                <a:latin typeface="Arial" charset="0"/>
              </a:rPr>
              <a:t>Příčiny neplatnosti H-W rovnováhy:</a:t>
            </a:r>
          </a:p>
        </p:txBody>
      </p:sp>
      <p:sp>
        <p:nvSpPr>
          <p:cNvPr id="13315" name="Text Box 12"/>
          <p:cNvSpPr txBox="1">
            <a:spLocks noChangeArrowheads="1"/>
          </p:cNvSpPr>
          <p:nvPr/>
        </p:nvSpPr>
        <p:spPr bwMode="auto">
          <a:xfrm>
            <a:off x="466725" y="1125538"/>
            <a:ext cx="2319866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Metodické příčiny:</a:t>
            </a:r>
          </a:p>
        </p:txBody>
      </p:sp>
      <p:sp>
        <p:nvSpPr>
          <p:cNvPr id="71693" name="Text Box 13"/>
          <p:cNvSpPr txBox="1">
            <a:spLocks noChangeArrowheads="1"/>
          </p:cNvSpPr>
          <p:nvPr/>
        </p:nvSpPr>
        <p:spPr bwMode="auto">
          <a:xfrm>
            <a:off x="466725" y="2743200"/>
            <a:ext cx="5923915" cy="400110"/>
          </a:xfrm>
          <a:prstGeom prst="rect">
            <a:avLst/>
          </a:prstGeom>
          <a:solidFill>
            <a:srgbClr val="66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cs-CZ" sz="2000" b="1" dirty="0">
                <a:latin typeface="Arial" charset="0"/>
              </a:rPr>
              <a:t> </a:t>
            </a:r>
            <a:r>
              <a:rPr lang="cs-CZ" sz="2000" dirty="0">
                <a:latin typeface="Arial" charset="0"/>
              </a:rPr>
              <a:t>Neplatnost některého z předpokladů H-W modelu:</a:t>
            </a:r>
          </a:p>
        </p:txBody>
      </p:sp>
      <p:sp>
        <p:nvSpPr>
          <p:cNvPr id="71695" name="Text Box 15"/>
          <p:cNvSpPr txBox="1">
            <a:spLocks noChangeArrowheads="1"/>
          </p:cNvSpPr>
          <p:nvPr/>
        </p:nvSpPr>
        <p:spPr bwMode="auto">
          <a:xfrm>
            <a:off x="649288" y="3370263"/>
            <a:ext cx="80347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charset="0"/>
              </a:rPr>
              <a:t>Snížení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proti heterozygotům</a:t>
            </a:r>
          </a:p>
          <a:p>
            <a:r>
              <a:rPr lang="cs-CZ" sz="2000" dirty="0">
                <a:latin typeface="Arial" charset="0"/>
              </a:rPr>
              <a:t>nenáhodné páření (</a:t>
            </a:r>
            <a:r>
              <a:rPr lang="cs-CZ" sz="2000" dirty="0" err="1">
                <a:latin typeface="Arial" charset="0"/>
              </a:rPr>
              <a:t>inbreeding</a:t>
            </a:r>
            <a:r>
              <a:rPr lang="cs-CZ" sz="2000" dirty="0">
                <a:latin typeface="Arial" charset="0"/>
              </a:rPr>
              <a:t>, asortativní páření)</a:t>
            </a:r>
          </a:p>
          <a:p>
            <a:r>
              <a:rPr lang="cs-CZ" sz="2000" dirty="0">
                <a:latin typeface="Arial" charset="0"/>
              </a:rPr>
              <a:t>strukturovanost populace (rozdílné frekvence alel, </a:t>
            </a:r>
            <a:r>
              <a:rPr lang="cs-CZ" sz="2000" dirty="0" err="1">
                <a:latin typeface="Arial" charset="0"/>
              </a:rPr>
              <a:t>Wahlundův</a:t>
            </a:r>
            <a:r>
              <a:rPr lang="cs-CZ" sz="2000" dirty="0">
                <a:latin typeface="Arial" charset="0"/>
              </a:rPr>
              <a:t> efekt)</a:t>
            </a:r>
          </a:p>
        </p:txBody>
      </p:sp>
      <p:sp>
        <p:nvSpPr>
          <p:cNvPr id="71696" name="Text Box 16"/>
          <p:cNvSpPr txBox="1">
            <a:spLocks noChangeArrowheads="1"/>
          </p:cNvSpPr>
          <p:nvPr/>
        </p:nvSpPr>
        <p:spPr bwMode="auto">
          <a:xfrm>
            <a:off x="649288" y="4792663"/>
            <a:ext cx="7292975" cy="163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charset="0"/>
              </a:rPr>
              <a:t>Zvýšení </a:t>
            </a:r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heterozygotnosti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:</a:t>
            </a:r>
          </a:p>
          <a:p>
            <a:r>
              <a:rPr lang="cs-CZ" sz="2000" dirty="0">
                <a:latin typeface="Arial" charset="0"/>
              </a:rPr>
              <a:t>selekce podporující heterozygoty</a:t>
            </a:r>
          </a:p>
          <a:p>
            <a:r>
              <a:rPr lang="cs-CZ" sz="2000" dirty="0">
                <a:latin typeface="Arial" charset="0"/>
              </a:rPr>
              <a:t>nenáhodné páření (</a:t>
            </a:r>
            <a:r>
              <a:rPr lang="cs-CZ" sz="2000" dirty="0" err="1">
                <a:latin typeface="Arial" charset="0"/>
              </a:rPr>
              <a:t>outbreeding</a:t>
            </a:r>
            <a:r>
              <a:rPr lang="cs-CZ" sz="2000" dirty="0">
                <a:latin typeface="Arial" charset="0"/>
              </a:rPr>
              <a:t>, negativní asortativní páření)</a:t>
            </a:r>
          </a:p>
          <a:p>
            <a:r>
              <a:rPr lang="cs-CZ" sz="2000" dirty="0">
                <a:latin typeface="Arial" charset="0"/>
              </a:rPr>
              <a:t>migrace</a:t>
            </a:r>
          </a:p>
          <a:p>
            <a:r>
              <a:rPr lang="cs-CZ" sz="2000" dirty="0">
                <a:latin typeface="Arial" charset="0"/>
              </a:rPr>
              <a:t>mutace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18422" y="1085207"/>
            <a:ext cx="2710120" cy="26621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Elipsa 8"/>
          <p:cNvSpPr>
            <a:spLocks noChangeAspect="1"/>
          </p:cNvSpPr>
          <p:nvPr/>
        </p:nvSpPr>
        <p:spPr bwMode="auto">
          <a:xfrm>
            <a:off x="7744555" y="2128881"/>
            <a:ext cx="197708" cy="197709"/>
          </a:xfrm>
          <a:prstGeom prst="ellipse">
            <a:avLst/>
          </a:prstGeom>
          <a:solidFill>
            <a:srgbClr val="E6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10" name="Text Box 14">
            <a:extLst>
              <a:ext uri="{FF2B5EF4-FFF2-40B4-BE49-F238E27FC236}">
                <a16:creationId xmlns:a16="http://schemas.microsoft.com/office/drawing/2014/main" xmlns="" id="{BC490282-0C2E-48EA-9382-B3558C42D0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9288" y="1654175"/>
            <a:ext cx="34499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charset="0"/>
              </a:rPr>
              <a:t>nulové alely (</a:t>
            </a:r>
            <a:r>
              <a:rPr lang="cs-CZ" sz="2000" i="1" dirty="0" err="1">
                <a:latin typeface="Arial" charset="0"/>
              </a:rPr>
              <a:t>allelic</a:t>
            </a:r>
            <a:r>
              <a:rPr lang="cs-CZ" sz="2000" i="1" dirty="0">
                <a:latin typeface="Arial" charset="0"/>
              </a:rPr>
              <a:t> </a:t>
            </a:r>
            <a:r>
              <a:rPr lang="cs-CZ" sz="2000" i="1" dirty="0" err="1">
                <a:latin typeface="Arial" charset="0"/>
              </a:rPr>
              <a:t>dropout</a:t>
            </a:r>
            <a:r>
              <a:rPr lang="cs-CZ" sz="2000" dirty="0">
                <a:latin typeface="Arial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xmlns="" val="1744116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Arial" charset="0"/>
              </a:rPr>
              <a:t>H-W NA VÍCE LOKUSECH</a:t>
            </a:r>
          </a:p>
        </p:txBody>
      </p:sp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485775" y="1070610"/>
            <a:ext cx="7580921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blízkost </a:t>
            </a:r>
            <a:r>
              <a:rPr lang="cs-CZ" sz="2000" dirty="0" err="1">
                <a:latin typeface="Arial" charset="0"/>
              </a:rPr>
              <a:t>lokusů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vazba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solidFill>
                  <a:srgbClr val="C00000"/>
                </a:solidFill>
                <a:latin typeface="Arial" charset="0"/>
              </a:rPr>
              <a:t>frekvence rekombinací </a:t>
            </a:r>
            <a:r>
              <a:rPr lang="cs-CZ" sz="2000" i="1" dirty="0">
                <a:solidFill>
                  <a:srgbClr val="C00000"/>
                </a:solidFill>
                <a:latin typeface="Arial" charset="0"/>
              </a:rPr>
              <a:t>r</a:t>
            </a:r>
            <a:endParaRPr lang="cs-CZ" sz="2000" dirty="0">
              <a:solidFill>
                <a:srgbClr val="C00000"/>
              </a:solidFill>
              <a:latin typeface="Arial" charset="0"/>
            </a:endParaRP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místo 3 genotypových kategorií </a:t>
            </a:r>
            <a:r>
              <a:rPr lang="cs-CZ" sz="2000" dirty="0">
                <a:latin typeface="Arial" charset="0"/>
                <a:sym typeface="Symbol"/>
              </a:rPr>
              <a:t> 10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1 </a:t>
            </a:r>
            <a:r>
              <a:rPr lang="cs-CZ" sz="2000" dirty="0" err="1">
                <a:latin typeface="Arial" charset="0"/>
                <a:sym typeface="Symbol"/>
              </a:rPr>
              <a:t>lokus</a:t>
            </a:r>
            <a:r>
              <a:rPr lang="cs-CZ" sz="2000" dirty="0">
                <a:latin typeface="Arial" charset="0"/>
                <a:sym typeface="Symbol"/>
              </a:rPr>
              <a:t>  jedinec může předat jen gamety získané od rodičů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více lokusů  může předat i jiné, např: 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	rodiče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</a:t>
            </a:r>
            <a:r>
              <a:rPr lang="cs-CZ" sz="2000" dirty="0">
                <a:latin typeface="Arial" charset="0"/>
                <a:sym typeface="Symbol" panose="05050102010706020507" pitchFamily="18" charset="2"/>
              </a:rPr>
              <a:t></a:t>
            </a:r>
            <a:r>
              <a:rPr lang="cs-CZ" sz="2000" dirty="0">
                <a:latin typeface="Arial" charset="0"/>
                <a:sym typeface="Symbol"/>
              </a:rPr>
              <a:t>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 </a:t>
            </a:r>
            <a:r>
              <a:rPr lang="cs-CZ" sz="2000" i="1" dirty="0">
                <a:latin typeface="Arial" charset="0"/>
                <a:sym typeface="Symbol"/>
              </a:rPr>
              <a:t>AB/ab</a:t>
            </a:r>
            <a:r>
              <a:rPr lang="cs-CZ" sz="2000" dirty="0">
                <a:latin typeface="Arial" charset="0"/>
                <a:sym typeface="Symbol"/>
              </a:rPr>
              <a:t> …. gamety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,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s </a:t>
            </a:r>
            <a:r>
              <a:rPr lang="cs-CZ" sz="2000" dirty="0" err="1">
                <a:latin typeface="Arial" charset="0"/>
                <a:sym typeface="Symbol"/>
              </a:rPr>
              <a:t>Pr</a:t>
            </a:r>
            <a:r>
              <a:rPr lang="cs-CZ" sz="2000" dirty="0">
                <a:latin typeface="Arial" charset="0"/>
                <a:sym typeface="Symbol"/>
              </a:rPr>
              <a:t>. = ½(1 - </a:t>
            </a:r>
            <a:r>
              <a:rPr lang="cs-CZ" sz="2000" i="1" dirty="0">
                <a:latin typeface="Arial" charset="0"/>
                <a:sym typeface="Symbol"/>
              </a:rPr>
              <a:t>r</a:t>
            </a:r>
            <a:r>
              <a:rPr lang="cs-CZ" sz="2000" dirty="0">
                <a:latin typeface="Arial" charset="0"/>
                <a:sym typeface="Symbol"/>
              </a:rPr>
              <a:t>)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	ale i gamety </a:t>
            </a:r>
            <a:r>
              <a:rPr lang="cs-CZ" sz="2000" i="1" dirty="0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, </a:t>
            </a:r>
            <a:r>
              <a:rPr lang="cs-CZ" sz="2000" i="1" dirty="0" err="1">
                <a:latin typeface="Arial" charset="0"/>
                <a:sym typeface="Symbol"/>
              </a:rPr>
              <a:t>aB</a:t>
            </a:r>
            <a:r>
              <a:rPr lang="cs-CZ" sz="2000" dirty="0">
                <a:latin typeface="Arial" charset="0"/>
                <a:sym typeface="Symbol"/>
              </a:rPr>
              <a:t> (s </a:t>
            </a:r>
            <a:r>
              <a:rPr lang="cs-CZ" sz="2000" dirty="0" err="1">
                <a:latin typeface="Arial" charset="0"/>
                <a:sym typeface="Symbol"/>
              </a:rPr>
              <a:t>Pr</a:t>
            </a:r>
            <a:r>
              <a:rPr lang="cs-CZ" sz="2000" dirty="0">
                <a:latin typeface="Arial" charset="0"/>
                <a:sym typeface="Symbol"/>
              </a:rPr>
              <a:t>. ½</a:t>
            </a:r>
            <a:r>
              <a:rPr lang="cs-CZ" sz="2000" i="1" dirty="0">
                <a:latin typeface="Arial" charset="0"/>
                <a:sym typeface="Symbol"/>
              </a:rPr>
              <a:t>r</a:t>
            </a:r>
            <a:r>
              <a:rPr lang="cs-CZ" sz="2000" dirty="0">
                <a:latin typeface="Arial" charset="0"/>
                <a:sym typeface="Symbol"/>
              </a:rPr>
              <a:t>), </a:t>
            </a:r>
            <a:r>
              <a:rPr lang="cs-CZ" sz="2000" u="sng" dirty="0">
                <a:latin typeface="Arial" charset="0"/>
                <a:sym typeface="Symbol"/>
              </a:rPr>
              <a:t>které se u rodičů nevyskytují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 2 definice genofondu (1. = soubor genů sdílených v populaci, 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dirty="0">
                <a:latin typeface="Arial" charset="0"/>
                <a:sym typeface="Symbol"/>
              </a:rPr>
              <a:t>2. populace všech potenciálních gamet)</a:t>
            </a:r>
            <a:br>
              <a:rPr lang="cs-CZ" sz="2000" dirty="0">
                <a:latin typeface="Arial" charset="0"/>
                <a:sym typeface="Symbol"/>
              </a:rPr>
            </a:br>
            <a:r>
              <a:rPr lang="cs-CZ" sz="2000" i="1" dirty="0">
                <a:latin typeface="Arial" charset="0"/>
                <a:sym typeface="Symbol"/>
              </a:rPr>
              <a:t>nejsou v případě rekombinace ekvivalentní</a:t>
            </a:r>
          </a:p>
        </p:txBody>
      </p:sp>
      <p:sp>
        <p:nvSpPr>
          <p:cNvPr id="6" name="TextovéPole 5"/>
          <p:cNvSpPr txBox="1"/>
          <p:nvPr/>
        </p:nvSpPr>
        <p:spPr>
          <a:xfrm>
            <a:off x="2550160" y="5476240"/>
            <a:ext cx="30604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Může dojít k evoluci?</a:t>
            </a:r>
          </a:p>
        </p:txBody>
      </p:sp>
      <p:sp>
        <p:nvSpPr>
          <p:cNvPr id="5" name="Obdélníkový popisek 4"/>
          <p:cNvSpPr/>
          <p:nvPr/>
        </p:nvSpPr>
        <p:spPr bwMode="auto">
          <a:xfrm>
            <a:off x="6390640" y="4826000"/>
            <a:ext cx="1788160" cy="1005840"/>
          </a:xfrm>
          <a:prstGeom prst="wedgeRectCallout">
            <a:avLst>
              <a:gd name="adj1" fmla="val -89584"/>
              <a:gd name="adj2" fmla="val -4959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nutno znát, jak </a:t>
            </a:r>
            <a:r>
              <a:rPr lang="cs-CZ" sz="1800">
                <a:latin typeface="Arial" pitchFamily="34" charset="0"/>
                <a:cs typeface="Arial" pitchFamily="34" charset="0"/>
              </a:rPr>
              <a:t>je genofond 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definován!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1014129"/>
            <a:ext cx="8539117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Př.:	frekvence gamety </a:t>
            </a:r>
            <a:r>
              <a:rPr lang="cs-CZ" sz="2000" i="1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 v počátečním genofondu (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) a následující 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	generaci (</a:t>
            </a:r>
            <a:r>
              <a:rPr lang="cs-CZ" sz="2000" i="1" dirty="0">
                <a:latin typeface="Arial" charset="0"/>
              </a:rPr>
              <a:t>g</a:t>
            </a:r>
            <a:r>
              <a:rPr lang="en-US" sz="2000" i="1" dirty="0">
                <a:latin typeface="Arial" charset="0"/>
              </a:rPr>
              <a:t>’</a:t>
            </a:r>
            <a:r>
              <a:rPr lang="cs-CZ" sz="2000" i="1" baseline="-25000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):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	</a:t>
            </a:r>
            <a:r>
              <a:rPr lang="cs-CZ" sz="2000" i="1" dirty="0">
                <a:latin typeface="Arial" charset="0"/>
              </a:rPr>
              <a:t>g</a:t>
            </a:r>
            <a:r>
              <a:rPr lang="en-US" sz="2000" i="1" dirty="0">
                <a:latin typeface="Arial" charset="0"/>
              </a:rPr>
              <a:t>’</a:t>
            </a:r>
            <a:r>
              <a:rPr lang="cs-CZ" sz="2000" i="1" baseline="-25000" dirty="0">
                <a:latin typeface="Arial" charset="0"/>
              </a:rPr>
              <a:t>AB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– </a:t>
            </a:r>
            <a:r>
              <a:rPr lang="cs-CZ" sz="2000" i="1" dirty="0" err="1">
                <a:latin typeface="Arial" charset="0"/>
              </a:rPr>
              <a:t>rD</a:t>
            </a:r>
            <a:r>
              <a:rPr lang="cs-CZ" sz="2000" dirty="0">
                <a:latin typeface="Arial" charset="0"/>
              </a:rPr>
              <a:t>	kde </a:t>
            </a:r>
            <a:r>
              <a:rPr lang="cs-CZ" sz="2000" i="1" dirty="0">
                <a:latin typeface="Arial" charset="0"/>
              </a:rPr>
              <a:t>D</a:t>
            </a:r>
            <a:r>
              <a:rPr lang="cs-CZ" sz="2000" dirty="0">
                <a:latin typeface="Arial" charset="0"/>
              </a:rPr>
              <a:t> =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– 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 err="1">
                <a:latin typeface="Arial" charset="0"/>
              </a:rPr>
              <a:t>g</a:t>
            </a:r>
            <a:r>
              <a:rPr lang="cs-CZ" sz="2000" i="1" baseline="-25000" dirty="0" err="1">
                <a:latin typeface="Arial" charset="0"/>
              </a:rPr>
              <a:t>aB</a:t>
            </a:r>
            <a:r>
              <a:rPr lang="cs-CZ" sz="2000" i="1" dirty="0">
                <a:latin typeface="Arial" charset="0"/>
              </a:rPr>
              <a:t>   = 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vazebná nerovnováha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charset="0"/>
              </a:rPr>
              <a:t>… podobně i pro ostatní typy gamet</a:t>
            </a:r>
            <a:endParaRPr lang="cs-CZ" dirty="0">
              <a:latin typeface="Arial" charset="0"/>
            </a:endParaRPr>
          </a:p>
        </p:txBody>
      </p:sp>
      <p:sp>
        <p:nvSpPr>
          <p:cNvPr id="4" name="Obdélník 3"/>
          <p:cNvSpPr/>
          <p:nvPr/>
        </p:nvSpPr>
        <p:spPr bwMode="auto">
          <a:xfrm>
            <a:off x="2454179" y="1811038"/>
            <a:ext cx="435244" cy="381484"/>
          </a:xfrm>
          <a:prstGeom prst="rect">
            <a:avLst/>
          </a:prstGeom>
          <a:noFill/>
          <a:ln w="38100" cap="flat" cmpd="sng" algn="ctr">
            <a:solidFill>
              <a:srgbClr val="C0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Text Box 17"/>
          <p:cNvSpPr txBox="1">
            <a:spLocks noChangeArrowheads="1"/>
          </p:cNvSpPr>
          <p:nvPr/>
        </p:nvSpPr>
        <p:spPr bwMode="auto">
          <a:xfrm>
            <a:off x="557213" y="3184028"/>
            <a:ext cx="8093882" cy="18466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jestliže </a:t>
            </a:r>
            <a:r>
              <a:rPr lang="cs-CZ" sz="2000" i="1" dirty="0">
                <a:latin typeface="Arial" charset="0"/>
                <a:sym typeface="Symbol"/>
              </a:rPr>
              <a:t>r </a:t>
            </a:r>
            <a:r>
              <a:rPr lang="cs-CZ" sz="2000" dirty="0">
                <a:latin typeface="Arial" charset="0"/>
                <a:sym typeface="Symbol"/>
              </a:rPr>
              <a:t> 0 (tj. dochází k rekombinaci) a </a:t>
            </a:r>
            <a:r>
              <a:rPr lang="cs-CZ" sz="2000" i="1" dirty="0">
                <a:latin typeface="Arial" charset="0"/>
                <a:sym typeface="Symbol"/>
              </a:rPr>
              <a:t>D</a:t>
            </a:r>
            <a:r>
              <a:rPr lang="cs-CZ" sz="2000" dirty="0">
                <a:latin typeface="Arial" charset="0"/>
                <a:sym typeface="Symbol"/>
              </a:rPr>
              <a:t>  0 (existuje vazba)</a:t>
            </a:r>
          </a:p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	pak platí </a:t>
            </a:r>
            <a:r>
              <a:rPr lang="cs-CZ" i="1" dirty="0" err="1">
                <a:latin typeface="Arial" charset="0"/>
              </a:rPr>
              <a:t>g</a:t>
            </a:r>
            <a:r>
              <a:rPr lang="cs-CZ" i="1" baseline="-25000" dirty="0" err="1">
                <a:latin typeface="Arial" charset="0"/>
              </a:rPr>
              <a:t>xy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  <a:sym typeface="Symbol"/>
              </a:rPr>
              <a:t> </a:t>
            </a:r>
            <a:r>
              <a:rPr lang="cs-CZ" i="1" dirty="0">
                <a:latin typeface="Arial" charset="0"/>
              </a:rPr>
              <a:t>g</a:t>
            </a:r>
            <a:r>
              <a:rPr lang="en-US" i="1" dirty="0">
                <a:latin typeface="Arial" charset="0"/>
              </a:rPr>
              <a:t>’</a:t>
            </a:r>
            <a:r>
              <a:rPr lang="cs-CZ" i="1" baseline="-25000" dirty="0" err="1">
                <a:latin typeface="Arial" charset="0"/>
              </a:rPr>
              <a:t>xy</a:t>
            </a:r>
            <a:r>
              <a:rPr lang="cs-CZ" i="1" dirty="0">
                <a:latin typeface="Arial" charset="0"/>
              </a:rPr>
              <a:t> </a:t>
            </a:r>
            <a:r>
              <a:rPr lang="cs-CZ" dirty="0">
                <a:latin typeface="Arial" charset="0"/>
                <a:sym typeface="Symbol"/>
              </a:rPr>
              <a:t> </a:t>
            </a:r>
            <a:r>
              <a:rPr lang="cs-CZ" dirty="0">
                <a:solidFill>
                  <a:srgbClr val="C00000"/>
                </a:solidFill>
                <a:latin typeface="Arial" charset="0"/>
                <a:sym typeface="Symbol"/>
              </a:rPr>
              <a:t>dochází k evoluci!</a:t>
            </a:r>
            <a:endParaRPr lang="en-US" sz="2000" dirty="0">
              <a:solidFill>
                <a:srgbClr val="C00000"/>
              </a:solidFill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endParaRPr lang="en-US" sz="2000" dirty="0">
              <a:solidFill>
                <a:srgbClr val="E60000"/>
              </a:solidFill>
              <a:latin typeface="Arial" charset="0"/>
              <a:sym typeface="Symbol"/>
            </a:endParaRPr>
          </a:p>
          <a:p>
            <a:pPr defTabSz="540000">
              <a:spcAft>
                <a:spcPts val="1200"/>
              </a:spcAft>
            </a:pPr>
            <a:r>
              <a:rPr lang="en-US" sz="2000" dirty="0" err="1">
                <a:latin typeface="Arial" charset="0"/>
                <a:sym typeface="Symbol"/>
              </a:rPr>
              <a:t>naopak</a:t>
            </a:r>
            <a:r>
              <a:rPr lang="en-US" sz="2000" dirty="0">
                <a:latin typeface="Arial" charset="0"/>
                <a:sym typeface="Symbol"/>
              </a:rPr>
              <a:t> p</a:t>
            </a:r>
            <a:r>
              <a:rPr lang="cs-CZ" sz="2000" dirty="0">
                <a:latin typeface="Arial" charset="0"/>
                <a:sym typeface="Symbol"/>
              </a:rPr>
              <a:t>ř</a:t>
            </a:r>
            <a:r>
              <a:rPr lang="en-US" sz="2000" dirty="0" err="1">
                <a:latin typeface="Arial" charset="0"/>
                <a:sym typeface="Symbol"/>
              </a:rPr>
              <a:t>i</a:t>
            </a:r>
            <a:r>
              <a:rPr lang="en-US" sz="2000" dirty="0">
                <a:latin typeface="Arial" charset="0"/>
                <a:sym typeface="Symbol"/>
              </a:rPr>
              <a:t> </a:t>
            </a:r>
            <a:r>
              <a:rPr lang="en-US" sz="2000" i="1" dirty="0">
                <a:latin typeface="Arial" charset="0"/>
                <a:sym typeface="Symbol"/>
              </a:rPr>
              <a:t>r</a:t>
            </a:r>
            <a:r>
              <a:rPr lang="en-US" sz="2000" dirty="0">
                <a:latin typeface="Arial" charset="0"/>
                <a:sym typeface="Symbol"/>
              </a:rPr>
              <a:t> </a:t>
            </a:r>
            <a:r>
              <a:rPr lang="cs-CZ" sz="2000" dirty="0">
                <a:latin typeface="Arial" charset="0"/>
                <a:sym typeface="Symbol"/>
              </a:rPr>
              <a:t>= 0 </a:t>
            </a:r>
            <a:r>
              <a:rPr lang="cs-CZ" sz="2000" dirty="0" err="1">
                <a:latin typeface="Arial" charset="0"/>
                <a:sym typeface="Symbol"/>
              </a:rPr>
              <a:t>multilokusový</a:t>
            </a:r>
            <a:r>
              <a:rPr lang="cs-CZ" sz="2000" dirty="0">
                <a:latin typeface="Arial" charset="0"/>
                <a:sym typeface="Symbol"/>
              </a:rPr>
              <a:t> model  </a:t>
            </a:r>
            <a:r>
              <a:rPr lang="cs-CZ" sz="2000" dirty="0" err="1">
                <a:latin typeface="Arial" charset="0"/>
                <a:sym typeface="Symbol"/>
              </a:rPr>
              <a:t>jednolokusový</a:t>
            </a:r>
            <a:r>
              <a:rPr lang="cs-CZ" sz="2000" dirty="0">
                <a:latin typeface="Arial" charset="0"/>
                <a:sym typeface="Symbol"/>
              </a:rPr>
              <a:t> (např. </a:t>
            </a:r>
            <a:r>
              <a:rPr lang="cs-CZ" sz="2000" dirty="0" err="1">
                <a:latin typeface="Arial" charset="0"/>
                <a:sym typeface="Symbol"/>
              </a:rPr>
              <a:t>mtDNA</a:t>
            </a:r>
            <a:r>
              <a:rPr lang="cs-CZ" sz="2000" dirty="0">
                <a:latin typeface="Arial" charset="0"/>
                <a:sym typeface="Symbol"/>
              </a:rPr>
              <a:t>)</a:t>
            </a:r>
            <a:endParaRPr lang="cs-CZ" dirty="0">
              <a:latin typeface="Arial" charset="0"/>
            </a:endParaRPr>
          </a:p>
        </p:txBody>
      </p:sp>
      <p:sp>
        <p:nvSpPr>
          <p:cNvPr id="6" name="Text Box 17"/>
          <p:cNvSpPr txBox="1">
            <a:spLocks noChangeArrowheads="1"/>
          </p:cNvSpPr>
          <p:nvPr/>
        </p:nvSpPr>
        <p:spPr bwMode="auto">
          <a:xfrm>
            <a:off x="557213" y="5576021"/>
            <a:ext cx="847058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1200"/>
              </a:spcAft>
            </a:pPr>
            <a:r>
              <a:rPr lang="cs-CZ" sz="2000" dirty="0">
                <a:latin typeface="Arial" charset="0"/>
                <a:sym typeface="Symbol"/>
              </a:rPr>
              <a:t>k rekombinaci může dojít i </a:t>
            </a:r>
            <a:r>
              <a:rPr lang="cs-CZ" sz="2000" i="1" dirty="0">
                <a:latin typeface="Arial" charset="0"/>
                <a:sym typeface="Symbol"/>
              </a:rPr>
              <a:t>uvnitř</a:t>
            </a:r>
            <a:r>
              <a:rPr lang="cs-CZ" sz="2000" dirty="0">
                <a:latin typeface="Arial" charset="0"/>
                <a:sym typeface="Symbol"/>
              </a:rPr>
              <a:t> genu  jako mutace (tj. vznik nové alely)</a:t>
            </a:r>
            <a:endParaRPr lang="cs-CZ" dirty="0">
              <a:latin typeface="Arial" charset="0"/>
            </a:endParaRPr>
          </a:p>
        </p:txBody>
      </p:sp>
      <p:sp>
        <p:nvSpPr>
          <p:cNvPr id="7" name="Text Box 3"/>
          <p:cNvSpPr txBox="1">
            <a:spLocks noChangeArrowheads="1"/>
          </p:cNvSpPr>
          <p:nvPr/>
        </p:nvSpPr>
        <p:spPr bwMode="auto">
          <a:xfrm>
            <a:off x="2438401" y="286612"/>
            <a:ext cx="4098176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b="1" dirty="0">
                <a:solidFill>
                  <a:srgbClr val="C00000"/>
                </a:solidFill>
                <a:latin typeface="Arial" charset="0"/>
              </a:rPr>
              <a:t>H-W NA VÍCE LOKUSECH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1868488" y="349250"/>
            <a:ext cx="3743332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Vztah </a:t>
            </a:r>
            <a:r>
              <a:rPr lang="cs-CZ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D</a:t>
            </a: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 a rekombinace </a:t>
            </a:r>
            <a:r>
              <a:rPr lang="cs-CZ" i="1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r </a:t>
            </a: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:</a:t>
            </a:r>
          </a:p>
        </p:txBody>
      </p:sp>
      <p:sp>
        <p:nvSpPr>
          <p:cNvPr id="9" name="Obdélníkový popisek 8"/>
          <p:cNvSpPr/>
          <p:nvPr/>
        </p:nvSpPr>
        <p:spPr bwMode="auto">
          <a:xfrm>
            <a:off x="5106361" y="1885642"/>
            <a:ext cx="1544320" cy="579120"/>
          </a:xfrm>
          <a:prstGeom prst="wedgeRectCallout">
            <a:avLst>
              <a:gd name="adj1" fmla="val -40751"/>
              <a:gd name="adj2" fmla="val 133608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i="1" baseline="0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 klesá v závislosti na </a:t>
            </a:r>
            <a:r>
              <a:rPr lang="cs-CZ" sz="1600" i="1" baseline="0" dirty="0">
                <a:latin typeface="Arial" pitchFamily="34" charset="0"/>
                <a:cs typeface="Arial" pitchFamily="34" charset="0"/>
              </a:rPr>
              <a:t>r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grpSp>
        <p:nvGrpSpPr>
          <p:cNvPr id="3" name="Skupina 2">
            <a:extLst>
              <a:ext uri="{FF2B5EF4-FFF2-40B4-BE49-F238E27FC236}">
                <a16:creationId xmlns:a16="http://schemas.microsoft.com/office/drawing/2014/main" xmlns="" id="{A9124729-E8D3-43E3-847B-BB1FBD54C2C4}"/>
              </a:ext>
            </a:extLst>
          </p:cNvPr>
          <p:cNvGrpSpPr/>
          <p:nvPr/>
        </p:nvGrpSpPr>
        <p:grpSpPr>
          <a:xfrm>
            <a:off x="1095015" y="1426245"/>
            <a:ext cx="6805865" cy="4002491"/>
            <a:chOff x="1095015" y="1426245"/>
            <a:chExt cx="6805865" cy="4002491"/>
          </a:xfrm>
        </p:grpSpPr>
        <p:pic>
          <p:nvPicPr>
            <p:cNvPr id="5" name="Obrázek 4" descr="Linkage.jpg"/>
            <p:cNvPicPr>
              <a:picLocks noChangeAspect="1"/>
            </p:cNvPicPr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169516" y="1426245"/>
              <a:ext cx="6731364" cy="4002491"/>
            </a:xfrm>
            <a:prstGeom prst="rect">
              <a:avLst/>
            </a:prstGeom>
          </p:spPr>
        </p:pic>
        <p:sp>
          <p:nvSpPr>
            <p:cNvPr id="2" name="TextovéPole 1">
              <a:extLst>
                <a:ext uri="{FF2B5EF4-FFF2-40B4-BE49-F238E27FC236}">
                  <a16:creationId xmlns:a16="http://schemas.microsoft.com/office/drawing/2014/main" xmlns="" id="{19FAC9C6-C33A-4FBF-A82A-97714C675660}"/>
                </a:ext>
              </a:extLst>
            </p:cNvPr>
            <p:cNvSpPr txBox="1"/>
            <p:nvPr/>
          </p:nvSpPr>
          <p:spPr>
            <a:xfrm rot="16200000">
              <a:off x="-73671" y="3141896"/>
              <a:ext cx="2706703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Vazebná nerovnováha </a:t>
              </a:r>
              <a:r>
                <a:rPr lang="cs-CZ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D</a:t>
              </a:r>
              <a:endParaRPr lang="cs-CZ" sz="1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6" name="Přímá spojnice se šipkou 5">
            <a:extLst>
              <a:ext uri="{FF2B5EF4-FFF2-40B4-BE49-F238E27FC236}">
                <a16:creationId xmlns:a16="http://schemas.microsoft.com/office/drawing/2014/main" xmlns="" id="{91CF96D6-4CDB-4276-A128-6E1652BFE96C}"/>
              </a:ext>
            </a:extLst>
          </p:cNvPr>
          <p:cNvCxnSpPr/>
          <p:nvPr/>
        </p:nvCxnSpPr>
        <p:spPr bwMode="auto">
          <a:xfrm flipH="1">
            <a:off x="4650006" y="1973210"/>
            <a:ext cx="424697" cy="60531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0A7D66E7-151D-4FFE-84F3-E43D44C27D96}"/>
              </a:ext>
            </a:extLst>
          </p:cNvPr>
          <p:cNvSpPr txBox="1"/>
          <p:nvPr/>
        </p:nvSpPr>
        <p:spPr>
          <a:xfrm>
            <a:off x="5074703" y="1620785"/>
            <a:ext cx="2872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2" name="Text Box 17"/>
          <p:cNvSpPr txBox="1">
            <a:spLocks noChangeArrowheads="1"/>
          </p:cNvSpPr>
          <p:nvPr/>
        </p:nvSpPr>
        <p:spPr bwMode="auto">
          <a:xfrm>
            <a:off x="557213" y="366028"/>
            <a:ext cx="7511993" cy="90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600"/>
              </a:spcAft>
            </a:pP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Pozor! vazebná nerovnováha nemusí přesně odrážet 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rgbClr val="C00000"/>
                </a:solidFill>
                <a:latin typeface="Arial" charset="0"/>
                <a:sym typeface="Symbol" pitchFamily="18" charset="2"/>
              </a:rPr>
              <a:t>fyzickou vzdálenost lokusů!!</a:t>
            </a:r>
          </a:p>
        </p:txBody>
      </p:sp>
      <p:pic>
        <p:nvPicPr>
          <p:cNvPr id="6" name="Obrázek 5" descr="Linkage_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14106" y="2768249"/>
            <a:ext cx="7072523" cy="2332257"/>
          </a:xfrm>
          <a:prstGeom prst="rect">
            <a:avLst/>
          </a:prstGeom>
        </p:spPr>
      </p:pic>
      <p:sp>
        <p:nvSpPr>
          <p:cNvPr id="7" name="Obdélníkový popisek 6"/>
          <p:cNvSpPr/>
          <p:nvPr/>
        </p:nvSpPr>
        <p:spPr bwMode="auto">
          <a:xfrm>
            <a:off x="5571595" y="1548608"/>
            <a:ext cx="1899920" cy="853440"/>
          </a:xfrm>
          <a:prstGeom prst="wedgeRectCallout">
            <a:avLst>
              <a:gd name="adj1" fmla="val -32365"/>
              <a:gd name="adj2" fmla="val 9050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>
                <a:latin typeface="Arial" pitchFamily="34" charset="0"/>
                <a:cs typeface="Arial" pitchFamily="34" charset="0"/>
              </a:rPr>
              <a:t>vazba mezi nejvzdálenějšími </a:t>
            </a:r>
            <a:r>
              <a:rPr lang="cs-CZ" sz="16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Obdélníkový popisek 7"/>
          <p:cNvSpPr/>
          <p:nvPr/>
        </p:nvSpPr>
        <p:spPr bwMode="auto">
          <a:xfrm>
            <a:off x="557213" y="5287375"/>
            <a:ext cx="2225041" cy="620712"/>
          </a:xfrm>
          <a:prstGeom prst="wedgeRectCallout">
            <a:avLst>
              <a:gd name="adj1" fmla="val -6913"/>
              <a:gd name="adj2" fmla="val -180434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600" baseline="0" dirty="0">
                <a:latin typeface="Arial" pitchFamily="34" charset="0"/>
                <a:cs typeface="Arial" pitchFamily="34" charset="0"/>
              </a:rPr>
              <a:t>absence vazby mezi nejbližšími </a:t>
            </a:r>
            <a:r>
              <a:rPr lang="cs-CZ" sz="1600" baseline="0" dirty="0" err="1">
                <a:latin typeface="Arial" pitchFamily="34" charset="0"/>
                <a:cs typeface="Arial" pitchFamily="34" charset="0"/>
              </a:rPr>
              <a:t>markery</a:t>
            </a:r>
            <a:r>
              <a:rPr lang="cs-CZ" sz="1600" baseline="0" dirty="0">
                <a:latin typeface="Arial" pitchFamily="34" charset="0"/>
                <a:cs typeface="Arial" pitchFamily="34" charset="0"/>
              </a:rPr>
              <a:t>!</a:t>
            </a:r>
            <a:endParaRPr kumimoji="0" lang="cs-CZ" sz="2000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557213" y="385767"/>
            <a:ext cx="7861447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dirty="0">
                <a:latin typeface="Arial" pitchFamily="34" charset="0"/>
                <a:cs typeface="Arial" pitchFamily="34" charset="0"/>
              </a:rPr>
              <a:t>Laurie et al. 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(</a:t>
            </a:r>
            <a:r>
              <a:rPr lang="en-US" sz="2200" dirty="0">
                <a:latin typeface="Arial" pitchFamily="34" charset="0"/>
                <a:cs typeface="Arial" pitchFamily="34" charset="0"/>
              </a:rPr>
              <a:t>2007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): pokles </a:t>
            </a:r>
            <a:r>
              <a:rPr lang="cs-CZ" sz="2200" i="1" dirty="0">
                <a:latin typeface="Arial" pitchFamily="34" charset="0"/>
                <a:cs typeface="Arial" pitchFamily="34" charset="0"/>
              </a:rPr>
              <a:t>D</a:t>
            </a:r>
            <a:r>
              <a:rPr lang="cs-CZ" sz="2200" dirty="0">
                <a:latin typeface="Arial" pitchFamily="34" charset="0"/>
                <a:cs typeface="Arial" pitchFamily="34" charset="0"/>
              </a:rPr>
              <a:t> se vzdáleností u člověka a myši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 r="45158"/>
          <a:stretch>
            <a:fillRect/>
          </a:stretch>
        </p:blipFill>
        <p:spPr bwMode="auto">
          <a:xfrm>
            <a:off x="557213" y="1138624"/>
            <a:ext cx="3602895" cy="5581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95568" y="1138624"/>
            <a:ext cx="3656894" cy="4138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ovéPole 1"/>
          <p:cNvSpPr txBox="1"/>
          <p:nvPr/>
        </p:nvSpPr>
        <p:spPr>
          <a:xfrm>
            <a:off x="5066271" y="5599404"/>
            <a:ext cx="245932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člověk: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cM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  <a:sym typeface="Symbol" panose="05050102010706020507" pitchFamily="18" charset="2"/>
            </a:endParaRPr>
          </a:p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myš: 1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cM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 2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Mb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15"/>
          <p:cNvSpPr txBox="1">
            <a:spLocks noChangeArrowheads="1"/>
          </p:cNvSpPr>
          <p:nvPr/>
        </p:nvSpPr>
        <p:spPr bwMode="auto">
          <a:xfrm>
            <a:off x="557213" y="546819"/>
            <a:ext cx="8523487" cy="5632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Příčiny vazebné nerovnováhy:</a:t>
            </a:r>
            <a:r>
              <a:rPr lang="cs-CZ" dirty="0">
                <a:solidFill>
                  <a:srgbClr val="FF0000"/>
                </a:solidFill>
                <a:latin typeface="Arial" charset="0"/>
              </a:rPr>
              <a:t/>
            </a:r>
            <a:br>
              <a:rPr lang="cs-CZ" dirty="0">
                <a:solidFill>
                  <a:srgbClr val="FF0000"/>
                </a:solidFill>
                <a:latin typeface="Arial" charset="0"/>
              </a:rPr>
            </a:br>
            <a:endParaRPr lang="cs-CZ" dirty="0">
              <a:solidFill>
                <a:srgbClr val="FF0000"/>
              </a:solidFill>
              <a:latin typeface="Arial" charset="0"/>
            </a:endParaRPr>
          </a:p>
          <a:p>
            <a:r>
              <a:rPr lang="cs-CZ" dirty="0">
                <a:latin typeface="Arial" charset="0"/>
              </a:rPr>
              <a:t>absence rekombinace (např. inverze)</a:t>
            </a:r>
            <a:br>
              <a:rPr lang="cs-CZ" dirty="0">
                <a:latin typeface="Arial" charset="0"/>
              </a:rPr>
            </a:br>
            <a:endParaRPr lang="cs-CZ" dirty="0">
              <a:latin typeface="Arial" charset="0"/>
            </a:endParaRPr>
          </a:p>
          <a:p>
            <a:r>
              <a:rPr lang="cs-CZ" dirty="0">
                <a:latin typeface="Arial" charset="0"/>
              </a:rPr>
              <a:t>nenáhodnost oplození</a:t>
            </a:r>
            <a:br>
              <a:rPr lang="cs-CZ" dirty="0">
                <a:latin typeface="Arial" charset="0"/>
              </a:rPr>
            </a:br>
            <a:endParaRPr lang="cs-CZ" dirty="0">
              <a:latin typeface="Arial" charset="0"/>
            </a:endParaRPr>
          </a:p>
          <a:p>
            <a:r>
              <a:rPr lang="cs-CZ" dirty="0">
                <a:latin typeface="Arial" charset="0"/>
              </a:rPr>
              <a:t>selekce</a:t>
            </a:r>
            <a:br>
              <a:rPr lang="cs-CZ" dirty="0">
                <a:latin typeface="Arial" charset="0"/>
              </a:rPr>
            </a:br>
            <a:endParaRPr lang="cs-CZ" dirty="0">
              <a:latin typeface="Arial" charset="0"/>
            </a:endParaRPr>
          </a:p>
          <a:p>
            <a:r>
              <a:rPr lang="cs-CZ" dirty="0">
                <a:latin typeface="Arial" charset="0"/>
              </a:rPr>
              <a:t>recentní mutace</a:t>
            </a:r>
            <a:br>
              <a:rPr lang="cs-CZ" dirty="0">
                <a:latin typeface="Arial" charset="0"/>
              </a:rPr>
            </a:br>
            <a:endParaRPr lang="cs-CZ" dirty="0">
              <a:latin typeface="Arial" charset="0"/>
            </a:endParaRPr>
          </a:p>
          <a:p>
            <a:r>
              <a:rPr lang="cs-CZ" dirty="0">
                <a:latin typeface="Arial" charset="0"/>
              </a:rPr>
              <a:t>vzorek směsí 2 druhů s různými frekvencemi</a:t>
            </a:r>
            <a:br>
              <a:rPr lang="cs-CZ" dirty="0">
                <a:latin typeface="Arial" charset="0"/>
              </a:rPr>
            </a:br>
            <a:endParaRPr lang="cs-CZ" dirty="0">
              <a:latin typeface="Arial" charset="0"/>
            </a:endParaRPr>
          </a:p>
          <a:p>
            <a:r>
              <a:rPr lang="cs-CZ" dirty="0">
                <a:latin typeface="Arial" charset="0"/>
              </a:rPr>
              <a:t>recentní splynutí 2 populací</a:t>
            </a:r>
            <a:br>
              <a:rPr lang="cs-CZ" dirty="0">
                <a:latin typeface="Arial" charset="0"/>
              </a:rPr>
            </a:br>
            <a:endParaRPr lang="cs-CZ" dirty="0">
              <a:latin typeface="Arial" charset="0"/>
            </a:endParaRPr>
          </a:p>
          <a:p>
            <a:r>
              <a:rPr lang="cs-CZ" dirty="0">
                <a:latin typeface="Arial" charset="0"/>
              </a:rPr>
              <a:t>omezená velikost populace (náhodné kolísání frekvencí alel)</a:t>
            </a:r>
            <a:endParaRPr lang="cs-CZ" sz="2000" dirty="0">
              <a:latin typeface="Arial" charset="0"/>
            </a:endParaRPr>
          </a:p>
        </p:txBody>
      </p:sp>
      <p:sp>
        <p:nvSpPr>
          <p:cNvPr id="4" name="Obdélníkový popisek 3"/>
          <p:cNvSpPr/>
          <p:nvPr/>
        </p:nvSpPr>
        <p:spPr bwMode="auto">
          <a:xfrm>
            <a:off x="5739013" y="443435"/>
            <a:ext cx="3159760" cy="982980"/>
          </a:xfrm>
          <a:prstGeom prst="wedgeRectCallout">
            <a:avLst>
              <a:gd name="adj1" fmla="val -74613"/>
              <a:gd name="adj2" fmla="val -16063"/>
            </a:avLst>
          </a:prstGeom>
          <a:solidFill>
            <a:schemeClr val="bg1">
              <a:lumMod val="95000"/>
            </a:schemeClr>
          </a:solidFill>
          <a:ln w="317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cs-CZ" sz="1800" baseline="0" dirty="0">
                <a:latin typeface="Arial" pitchFamily="34" charset="0"/>
                <a:cs typeface="Arial" pitchFamily="34" charset="0"/>
              </a:rPr>
              <a:t>vazebná nerovnováha nemusí být mezi </a:t>
            </a:r>
            <a:r>
              <a:rPr lang="cs-CZ" sz="1800" baseline="0" dirty="0" err="1">
                <a:latin typeface="Arial" pitchFamily="34" charset="0"/>
                <a:cs typeface="Arial" pitchFamily="34" charset="0"/>
              </a:rPr>
              <a:t>lokusy</a:t>
            </a:r>
            <a:r>
              <a:rPr lang="cs-CZ" sz="1800" baseline="0" dirty="0">
                <a:latin typeface="Arial" pitchFamily="34" charset="0"/>
                <a:cs typeface="Arial" pitchFamily="34" charset="0"/>
              </a:rPr>
              <a:t> na stejném chromozomu!</a:t>
            </a:r>
            <a:endParaRPr kumimoji="0" lang="cs-CZ" b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4"/>
          <p:cNvSpPr txBox="1">
            <a:spLocks noChangeArrowheads="1"/>
          </p:cNvSpPr>
          <p:nvPr/>
        </p:nvSpPr>
        <p:spPr bwMode="auto">
          <a:xfrm>
            <a:off x="557213" y="527438"/>
            <a:ext cx="8550161" cy="49859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u mnoha organismů crossing-over důležitý pro správný průběh meiózy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	(aspoň 1 c-o na chromozom, jinak vznik aneuploidií)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ženy s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 c-o   dětí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děti starších žen   rekombinací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obecně častější u centromery, méně u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(neplatí pro všechny chromozomy,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	druhové rozdíly – např. u cibule naopak)</a:t>
            </a:r>
          </a:p>
          <a:p>
            <a:pPr defTabSz="540000">
              <a:spcAft>
                <a:spcPts val="6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malé chromozomy  frekvence rekombinací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 defTabSz="540000">
              <a:spcAft>
                <a:spcPts val="600"/>
              </a:spcAft>
            </a:pP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rekombinační „</a:t>
            </a:r>
            <a:r>
              <a:rPr lang="cs-CZ" sz="18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hotspots</a:t>
            </a:r>
            <a:r>
              <a: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“:</a:t>
            </a:r>
            <a: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u člověka 25 000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chybí u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Drosophila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melanogaster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Caenorhabditis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elegans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- častý vznik a zánik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zánik 1 místa často kompenzován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zvýšenou aktivitou sousedního místa</a:t>
            </a:r>
          </a:p>
        </p:txBody>
      </p:sp>
      <p:grpSp>
        <p:nvGrpSpPr>
          <p:cNvPr id="5" name="Skupina 4"/>
          <p:cNvGrpSpPr/>
          <p:nvPr/>
        </p:nvGrpSpPr>
        <p:grpSpPr>
          <a:xfrm>
            <a:off x="4891903" y="3879683"/>
            <a:ext cx="4114800" cy="2666361"/>
            <a:chOff x="1236663" y="969393"/>
            <a:chExt cx="8722083" cy="5504432"/>
          </a:xfrm>
        </p:grpSpPr>
        <p:pic>
          <p:nvPicPr>
            <p:cNvPr id="6" name="Picture 3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236663" y="1079500"/>
              <a:ext cx="7613650" cy="5394325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</p:pic>
        <p:sp>
          <p:nvSpPr>
            <p:cNvPr id="7" name="Text Box 1"/>
            <p:cNvSpPr txBox="1">
              <a:spLocks noChangeArrowheads="1"/>
            </p:cNvSpPr>
            <p:nvPr/>
          </p:nvSpPr>
          <p:spPr bwMode="auto">
            <a:xfrm>
              <a:off x="5709255" y="969393"/>
              <a:ext cx="4249491" cy="457200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  <a:effectLst/>
          </p:spPr>
          <p:txBody>
            <a:bodyPr lIns="0" tIns="0" rIns="0" bIns="0"/>
            <a:lstStyle/>
            <a:p>
              <a:pPr algn="ctr">
                <a:tabLst>
                  <a:tab pos="723900" algn="l"/>
                  <a:tab pos="1447800" algn="l"/>
                  <a:tab pos="2171700" algn="l"/>
                  <a:tab pos="2895600" algn="l"/>
                  <a:tab pos="3619500" algn="l"/>
                  <a:tab pos="4343400" algn="l"/>
                  <a:tab pos="5067300" algn="l"/>
                  <a:tab pos="5791200" algn="l"/>
                  <a:tab pos="6515100" algn="l"/>
                  <a:tab pos="7239000" algn="l"/>
                  <a:tab pos="7962900" algn="l"/>
                  <a:tab pos="8686800" algn="l"/>
                </a:tabLst>
              </a:pPr>
              <a:r>
                <a:rPr lang="en-GB" sz="1400" b="1" dirty="0" err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Centromeres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 are </a:t>
              </a:r>
              <a:r>
                <a:rPr lang="en-GB" sz="1400" b="1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more recombinogenic </a:t>
              </a:r>
              <a:r>
                <a:rPr lang="en-GB" sz="1400" b="1" dirty="0">
                  <a:solidFill>
                    <a:srgbClr val="000000"/>
                  </a:solidFill>
                  <a:latin typeface="Arial" pitchFamily="34" charset="0"/>
                  <a:ea typeface="msgothic" charset="0"/>
                  <a:cs typeface="msgothic" charset="0"/>
                </a:rPr>
                <a:t>than telomeres 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33" name="Picture 1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77735" y="3297583"/>
            <a:ext cx="6635834" cy="336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7531" name="Text Box 11"/>
          <p:cNvSpPr txBox="1">
            <a:spLocks noChangeArrowheads="1"/>
          </p:cNvSpPr>
          <p:nvPr/>
        </p:nvSpPr>
        <p:spPr bwMode="auto">
          <a:xfrm>
            <a:off x="557213" y="287338"/>
            <a:ext cx="86868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rozdíly v míře rekombinace mezi pohlavími: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</a:t>
            </a:r>
            <a:r>
              <a:rPr lang="cs-CZ" sz="1800" dirty="0" err="1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Haldaneovo-Huxleyovo</a:t>
            </a:r>
            <a:r>
              <a:rPr lang="cs-CZ" sz="1800" dirty="0">
                <a:solidFill>
                  <a:srgbClr val="0000CC"/>
                </a:solidFill>
                <a:latin typeface="Arial" pitchFamily="34" charset="0"/>
                <a:cs typeface="Arial" pitchFamily="34" charset="0"/>
              </a:rPr>
              <a:t> pravidlo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: pokud jedno pohlaví nerekombinuje,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  jde o pohlaví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heterogametické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  - pokud rekombinují obě pohlaví, u samic většinou více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rekombinací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(člověk 1,7x, myš 1,3x)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rozdíly mezi druhy:</a:t>
            </a:r>
            <a:r>
              <a: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druhy s více malými chromozomy  více rekombinací než druhy s menším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počtem velkých chromozomů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- korelace s počtem ramen: více rekombinací v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karyotypech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 velkým množstvím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chrom. ramen (aspoň 1 c-o/rameno, aby nedocházelo k aneuploidiím?)</a:t>
            </a:r>
            <a:endParaRPr lang="cs-CZ" sz="28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07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7531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Text Box 16"/>
          <p:cNvSpPr txBox="1">
            <a:spLocks noChangeArrowheads="1"/>
          </p:cNvSpPr>
          <p:nvPr/>
        </p:nvSpPr>
        <p:spPr bwMode="auto">
          <a:xfrm>
            <a:off x="588963" y="3515995"/>
            <a:ext cx="599875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podle škodlivosti/prospěšnosti účinku:	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prospěšné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škodlivé</a:t>
            </a:r>
            <a:b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					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neutrální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</a:t>
            </a:r>
          </a:p>
        </p:txBody>
      </p:sp>
      <p:pic>
        <p:nvPicPr>
          <p:cNvPr id="5125" name="Picture 1063" descr="File:Pyrene adduct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85890" y="382270"/>
            <a:ext cx="2446338" cy="2543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16" descr="http://evolution.berkeley.edu/evosite/evo101/images/dna-mutation.g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18795" y="1075947"/>
            <a:ext cx="3705225" cy="1714500"/>
          </a:xfrm>
          <a:prstGeom prst="rect">
            <a:avLst/>
          </a:prstGeom>
          <a:noFill/>
        </p:spPr>
      </p:pic>
      <p:sp>
        <p:nvSpPr>
          <p:cNvPr id="5122" name="Text Box 15"/>
          <p:cNvSpPr txBox="1">
            <a:spLocks noChangeArrowheads="1"/>
          </p:cNvSpPr>
          <p:nvPr/>
        </p:nvSpPr>
        <p:spPr bwMode="auto">
          <a:xfrm>
            <a:off x="3397795" y="309018"/>
            <a:ext cx="2127250" cy="579437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3200" b="1" dirty="0">
                <a:ln w="3175">
                  <a:solidFill>
                    <a:schemeClr val="tx1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MUTACE</a:t>
            </a:r>
          </a:p>
        </p:txBody>
      </p:sp>
      <p:sp>
        <p:nvSpPr>
          <p:cNvPr id="9" name="Text Box 16"/>
          <p:cNvSpPr txBox="1">
            <a:spLocks noChangeArrowheads="1"/>
          </p:cNvSpPr>
          <p:nvPr/>
        </p:nvSpPr>
        <p:spPr bwMode="auto">
          <a:xfrm>
            <a:off x="588963" y="4694555"/>
            <a:ext cx="3785011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podle rozsahu:	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genové/bodové</a:t>
            </a:r>
          </a:p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	chromozomové</a:t>
            </a:r>
          </a:p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		genomové</a:t>
            </a:r>
          </a:p>
        </p:txBody>
      </p:sp>
      <p:sp>
        <p:nvSpPr>
          <p:cNvPr id="10" name="Text Box 20"/>
          <p:cNvSpPr txBox="1">
            <a:spLocks noChangeArrowheads="1"/>
          </p:cNvSpPr>
          <p:nvPr/>
        </p:nvSpPr>
        <p:spPr bwMode="auto">
          <a:xfrm>
            <a:off x="588963" y="5919470"/>
            <a:ext cx="542488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zpětné mutace:</a:t>
            </a:r>
            <a:r>
              <a:rPr lang="cs-CZ" sz="2000" b="1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frekvence zpravidla 10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itchFamily="18" charset="2"/>
              </a:rPr>
              <a:t> nižší</a:t>
            </a:r>
            <a:endParaRPr lang="cs-CZ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16097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374333" y="2052398"/>
            <a:ext cx="289053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Populační genetika </a:t>
            </a:r>
          </a:p>
        </p:txBody>
      </p:sp>
      <p:grpSp>
        <p:nvGrpSpPr>
          <p:cNvPr id="12" name="Skupina 11"/>
          <p:cNvGrpSpPr/>
          <p:nvPr/>
        </p:nvGrpSpPr>
        <p:grpSpPr>
          <a:xfrm>
            <a:off x="3175198" y="903221"/>
            <a:ext cx="5600657" cy="1280983"/>
            <a:chOff x="3175198" y="903221"/>
            <a:chExt cx="5600657" cy="1280983"/>
          </a:xfrm>
        </p:grpSpPr>
        <p:cxnSp>
          <p:nvCxnSpPr>
            <p:cNvPr id="6" name="Přímá spojovací šipka 5"/>
            <p:cNvCxnSpPr/>
            <p:nvPr/>
          </p:nvCxnSpPr>
          <p:spPr bwMode="auto">
            <a:xfrm flipV="1">
              <a:off x="3175198" y="1492225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9" name="TextovéPole 8"/>
            <p:cNvSpPr txBox="1"/>
            <p:nvPr/>
          </p:nvSpPr>
          <p:spPr>
            <a:xfrm>
              <a:off x="4221403" y="903221"/>
              <a:ext cx="4554452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idealizované predikce založené 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na obecných principech (např.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mendelovská dědičnost)</a:t>
              </a:r>
            </a:p>
          </p:txBody>
        </p:sp>
      </p:grpSp>
      <p:grpSp>
        <p:nvGrpSpPr>
          <p:cNvPr id="13" name="Skupina 12"/>
          <p:cNvGrpSpPr/>
          <p:nvPr/>
        </p:nvGrpSpPr>
        <p:grpSpPr>
          <a:xfrm>
            <a:off x="3175198" y="2402506"/>
            <a:ext cx="5595848" cy="1494144"/>
            <a:chOff x="3175198" y="2402506"/>
            <a:chExt cx="5595848" cy="1494144"/>
          </a:xfrm>
        </p:grpSpPr>
        <p:cxnSp>
          <p:nvCxnSpPr>
            <p:cNvPr id="8" name="Přímá spojovací šipka 7"/>
            <p:cNvCxnSpPr/>
            <p:nvPr/>
          </p:nvCxnSpPr>
          <p:spPr bwMode="auto">
            <a:xfrm>
              <a:off x="3175198" y="2402506"/>
              <a:ext cx="881449" cy="691979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/>
            </a:ln>
            <a:effectLst/>
          </p:spPr>
        </p:cxnSp>
        <p:sp>
          <p:nvSpPr>
            <p:cNvPr id="10" name="TextovéPole 9"/>
            <p:cNvSpPr txBox="1"/>
            <p:nvPr/>
          </p:nvSpPr>
          <p:spPr>
            <a:xfrm>
              <a:off x="4221403" y="3065653"/>
              <a:ext cx="4549643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spcAft>
                  <a:spcPts val="0"/>
                </a:spcAft>
              </a:pPr>
              <a:r>
                <a:rPr lang="cs-CZ" dirty="0">
                  <a:latin typeface="Arial" pitchFamily="34" charset="0"/>
                  <a:cs typeface="Arial" pitchFamily="34" charset="0"/>
                </a:rPr>
                <a:t>vysvětlení empirických výsledků</a:t>
              </a:r>
              <a:br>
                <a:rPr lang="cs-CZ" dirty="0">
                  <a:latin typeface="Arial" pitchFamily="34" charset="0"/>
                  <a:cs typeface="Arial" pitchFamily="34" charset="0"/>
                </a:rPr>
              </a:br>
              <a:r>
                <a:rPr lang="cs-CZ" dirty="0">
                  <a:latin typeface="Arial" pitchFamily="34" charset="0"/>
                  <a:cs typeface="Arial" pitchFamily="34" charset="0"/>
                </a:rPr>
                <a:t>(mikroevoluční mechanismy)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39763" y="975995"/>
            <a:ext cx="4889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substituce </a:t>
            </a:r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transice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transverze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971165" y="345440"/>
            <a:ext cx="232467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Bodové mutace</a:t>
            </a:r>
          </a:p>
        </p:txBody>
      </p:sp>
      <p:pic>
        <p:nvPicPr>
          <p:cNvPr id="1032" name="Picture 8" descr="Transition">
            <a:extLst>
              <a:ext uri="{FF2B5EF4-FFF2-40B4-BE49-F238E27FC236}">
                <a16:creationId xmlns:a16="http://schemas.microsoft.com/office/drawing/2014/main" xmlns="" id="{0E14F980-ABFD-4615-BC55-024C231284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45484" y="1606550"/>
            <a:ext cx="5048250" cy="504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009183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39763" y="975995"/>
            <a:ext cx="803296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transverze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 purin-purin, </a:t>
            </a:r>
            <a:r>
              <a:rPr lang="cs-CZ" sz="2000" dirty="0" err="1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pyri-pyri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  problém s párováním 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anose="05050102010706020507" pitchFamily="18" charset="2"/>
              </a:rPr>
              <a:t>oprava</a:t>
            </a:r>
            <a:endParaRPr lang="cs-CZ" sz="2000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971165" y="345440"/>
            <a:ext cx="232467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Bodové mutace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CDD59490-37D7-44A4-917A-D59DFACD5A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06745" y="1945809"/>
            <a:ext cx="8330510" cy="433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77168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000" name="Text Box 8"/>
          <p:cNvSpPr txBox="1">
            <a:spLocks noChangeArrowheads="1"/>
          </p:cNvSpPr>
          <p:nvPr/>
        </p:nvSpPr>
        <p:spPr bwMode="auto">
          <a:xfrm>
            <a:off x="639763" y="975995"/>
            <a:ext cx="488948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1. substituce </a:t>
            </a:r>
            <a:r>
              <a:rPr lang="cs-CZ" dirty="0">
                <a:latin typeface="Arial" pitchFamily="34" charset="0"/>
                <a:cs typeface="Arial" pitchFamily="34" charset="0"/>
              </a:rPr>
              <a:t>(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transice</a:t>
            </a:r>
            <a:r>
              <a:rPr lang="cs-CZ" dirty="0">
                <a:latin typeface="Arial" pitchFamily="34" charset="0"/>
                <a:cs typeface="Arial" pitchFamily="34" charset="0"/>
              </a:rPr>
              <a:t>, </a:t>
            </a:r>
            <a:r>
              <a:rPr lang="cs-CZ" dirty="0" err="1">
                <a:latin typeface="Arial" pitchFamily="34" charset="0"/>
                <a:cs typeface="Arial" pitchFamily="34" charset="0"/>
              </a:rPr>
              <a:t>transverze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</a:p>
        </p:txBody>
      </p:sp>
      <p:sp>
        <p:nvSpPr>
          <p:cNvPr id="85015" name="Text Box 23"/>
          <p:cNvSpPr txBox="1">
            <a:spLocks noChangeArrowheads="1"/>
          </p:cNvSpPr>
          <p:nvPr/>
        </p:nvSpPr>
        <p:spPr bwMode="auto">
          <a:xfrm>
            <a:off x="2971165" y="345440"/>
            <a:ext cx="232467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Bodové mutace</a:t>
            </a:r>
          </a:p>
        </p:txBody>
      </p:sp>
      <p:grpSp>
        <p:nvGrpSpPr>
          <p:cNvPr id="2" name="Skupina 17"/>
          <p:cNvGrpSpPr/>
          <p:nvPr/>
        </p:nvGrpSpPr>
        <p:grpSpPr>
          <a:xfrm>
            <a:off x="925733" y="3940405"/>
            <a:ext cx="6497147" cy="2246769"/>
            <a:chOff x="588963" y="4047490"/>
            <a:chExt cx="6497147" cy="2246769"/>
          </a:xfrm>
        </p:grpSpPr>
        <p:sp>
          <p:nvSpPr>
            <p:cNvPr id="6155" name="Text Box 15"/>
            <p:cNvSpPr txBox="1">
              <a:spLocks noChangeArrowheads="1"/>
            </p:cNvSpPr>
            <p:nvPr/>
          </p:nvSpPr>
          <p:spPr bwMode="auto">
            <a:xfrm>
              <a:off x="588963" y="4047490"/>
              <a:ext cx="3547766" cy="22467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nekódující oblasti</a:t>
              </a:r>
            </a:p>
            <a:p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synonymní</a:t>
              </a:r>
            </a:p>
            <a:p>
              <a:endPara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endParaRPr>
            </a:p>
            <a:p>
              <a:pPr defTabSz="540000"/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nesynonymní (záměnové)</a:t>
              </a:r>
              <a:b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</a:b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měnící smysl (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missense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</a:t>
              </a:r>
            </a:p>
            <a:p>
              <a:pPr defTabSz="540000"/>
              <a:r>
                <a:rPr lang="cs-CZ" sz="2000" dirty="0">
                  <a:latin typeface="Arial" pitchFamily="34" charset="0"/>
                  <a:cs typeface="Arial" pitchFamily="34" charset="0"/>
                </a:rPr>
                <a:t>	nesmyslné (</a:t>
              </a:r>
              <a:r>
                <a:rPr lang="cs-CZ" sz="2000" i="1" dirty="0">
                  <a:latin typeface="Arial" pitchFamily="34" charset="0"/>
                  <a:cs typeface="Arial" pitchFamily="34" charset="0"/>
                </a:rPr>
                <a:t>nonsense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</a:t>
              </a:r>
            </a:p>
          </p:txBody>
        </p:sp>
        <p:sp>
          <p:nvSpPr>
            <p:cNvPr id="6156" name="Text Box 17"/>
            <p:cNvSpPr txBox="1">
              <a:spLocks noChangeArrowheads="1"/>
            </p:cNvSpPr>
            <p:nvPr/>
          </p:nvSpPr>
          <p:spPr bwMode="auto">
            <a:xfrm>
              <a:off x="3905431" y="4375422"/>
              <a:ext cx="3180679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latin typeface="Arial" pitchFamily="34" charset="0"/>
                  <a:cs typeface="Arial" pitchFamily="34" charset="0"/>
                </a:rPr>
                <a:t>= „tiché“ (</a:t>
              </a:r>
              <a:r>
                <a:rPr lang="cs-CZ" sz="2000" i="1" dirty="0" err="1">
                  <a:latin typeface="Arial" pitchFamily="34" charset="0"/>
                  <a:cs typeface="Arial" pitchFamily="34" charset="0"/>
                </a:rPr>
                <a:t>silent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) substituce</a:t>
              </a:r>
            </a:p>
          </p:txBody>
        </p:sp>
        <p:sp>
          <p:nvSpPr>
            <p:cNvPr id="85020" name="Text Box 28"/>
            <p:cNvSpPr txBox="1">
              <a:spLocks noChangeArrowheads="1"/>
            </p:cNvSpPr>
            <p:nvPr/>
          </p:nvSpPr>
          <p:spPr bwMode="auto">
            <a:xfrm>
              <a:off x="2107565" y="4511675"/>
              <a:ext cx="1501775" cy="6413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 GTA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Val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</p:txBody>
        </p:sp>
        <p:sp>
          <p:nvSpPr>
            <p:cNvPr id="85021" name="Text Box 29"/>
            <p:cNvSpPr txBox="1">
              <a:spLocks noChangeArrowheads="1"/>
            </p:cNvSpPr>
            <p:nvPr/>
          </p:nvSpPr>
          <p:spPr bwMode="auto">
            <a:xfrm>
              <a:off x="4143919" y="5092246"/>
              <a:ext cx="2251075" cy="1200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1800">
                  <a:latin typeface="Arial" pitchFamily="34" charset="0"/>
                  <a:cs typeface="Arial" pitchFamily="34" charset="0"/>
                </a:rPr>
                <a:t>GTC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TTC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Val   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Phe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>
                  <a:latin typeface="Arial" pitchFamily="34" charset="0"/>
                  <a:cs typeface="Arial" pitchFamily="34" charset="0"/>
                  <a:sym typeface="Symbol" pitchFamily="18" charset="2"/>
                </a:rPr>
                <a:t>AAG  TAG</a:t>
              </a:r>
              <a:endParaRPr lang="cs-CZ" sz="1800" dirty="0"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</a:t>
              </a:r>
              <a:r>
                <a:rPr lang="cs-CZ" sz="1800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Lys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 </a:t>
              </a:r>
              <a:r>
                <a:rPr lang="cs-CZ" sz="1800" i="1" dirty="0" err="1">
                  <a:latin typeface="Arial" pitchFamily="34" charset="0"/>
                  <a:cs typeface="Arial" pitchFamily="34" charset="0"/>
                  <a:sym typeface="Symbol" pitchFamily="18" charset="2"/>
                </a:rPr>
                <a:t>ochre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(stop)</a:t>
              </a:r>
            </a:p>
          </p:txBody>
        </p:sp>
        <p:sp>
          <p:nvSpPr>
            <p:cNvPr id="17" name="Pravá složená závorka 16"/>
            <p:cNvSpPr/>
            <p:nvPr/>
          </p:nvSpPr>
          <p:spPr bwMode="auto">
            <a:xfrm>
              <a:off x="3585028" y="4130766"/>
              <a:ext cx="274320" cy="88392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pic>
        <p:nvPicPr>
          <p:cNvPr id="12" name="Picture 4" descr="Control region"/>
          <p:cNvPicPr>
            <a:picLocks noChangeAspect="1" noChangeArrowheads="1"/>
          </p:cNvPicPr>
          <p:nvPr/>
        </p:nvPicPr>
        <p:blipFill>
          <a:blip r:embed="rId3" cstate="print"/>
          <a:srcRect t="2925" r="1193"/>
          <a:stretch>
            <a:fillRect/>
          </a:stretch>
        </p:blipFill>
        <p:spPr bwMode="auto">
          <a:xfrm>
            <a:off x="2757151" y="1654757"/>
            <a:ext cx="4931569" cy="19768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4" name="Přímá spojnice se šipkou 3">
            <a:extLst>
              <a:ext uri="{FF2B5EF4-FFF2-40B4-BE49-F238E27FC236}">
                <a16:creationId xmlns:a16="http://schemas.microsoft.com/office/drawing/2014/main" xmlns="" id="{7866249F-9359-4AD2-A8DD-27EC5D779489}"/>
              </a:ext>
            </a:extLst>
          </p:cNvPr>
          <p:cNvCxnSpPr/>
          <p:nvPr/>
        </p:nvCxnSpPr>
        <p:spPr bwMode="auto">
          <a:xfrm flipV="1">
            <a:off x="3084503" y="3388914"/>
            <a:ext cx="724775" cy="59943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3658517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Skupina 7"/>
          <p:cNvGrpSpPr/>
          <p:nvPr/>
        </p:nvGrpSpPr>
        <p:grpSpPr>
          <a:xfrm>
            <a:off x="557213" y="260471"/>
            <a:ext cx="7888383" cy="1256546"/>
            <a:chOff x="588963" y="501015"/>
            <a:chExt cx="7888383" cy="1256546"/>
          </a:xfrm>
        </p:grpSpPr>
        <p:sp>
          <p:nvSpPr>
            <p:cNvPr id="7175" name="Text Box 6"/>
            <p:cNvSpPr txBox="1">
              <a:spLocks noChangeArrowheads="1"/>
            </p:cNvSpPr>
            <p:nvPr/>
          </p:nvSpPr>
          <p:spPr bwMode="auto">
            <a:xfrm>
              <a:off x="5250181" y="1080453"/>
              <a:ext cx="3227165" cy="6771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= </a:t>
              </a:r>
              <a:r>
                <a:rPr lang="cs-CZ" sz="2000" dirty="0" err="1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indels</a:t>
              </a:r>
              <a:r>
                <a:rPr lang="cs-CZ" sz="2000" b="1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cs-CZ" sz="2000" b="1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</a:t>
              </a:r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posunutí čtecího </a:t>
              </a:r>
            </a:p>
            <a:p>
              <a:r>
                <a:rPr lang="cs-CZ" sz="18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                    rámce</a:t>
              </a:r>
              <a:endParaRPr lang="cs-CZ" sz="1800" dirty="0"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172" name="Text Box 18"/>
            <p:cNvSpPr txBox="1">
              <a:spLocks noChangeArrowheads="1"/>
            </p:cNvSpPr>
            <p:nvPr/>
          </p:nvSpPr>
          <p:spPr bwMode="auto">
            <a:xfrm>
              <a:off x="588963" y="501015"/>
              <a:ext cx="4402615" cy="120032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cs-CZ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2.</a:t>
              </a:r>
            </a:p>
            <a:p>
              <a:r>
                <a:rPr lang="cs-CZ" sz="2000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cs-CZ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inzerce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ACGGT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AC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  <a:sym typeface="Symbol" pitchFamily="18" charset="2"/>
                </a:rPr>
                <a:t>A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GGT</a:t>
              </a:r>
              <a:endPara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  <a:sym typeface="Symbol" pitchFamily="18" charset="2"/>
              </a:endParaRPr>
            </a:p>
            <a:p>
              <a:r>
                <a:rPr lang="cs-CZ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  </a:t>
              </a:r>
              <a:r>
                <a:rPr lang="cs-CZ" dirty="0">
                  <a:solidFill>
                    <a:srgbClr val="C00000"/>
                  </a:solidFill>
                  <a:latin typeface="Arial" pitchFamily="34" charset="0"/>
                  <a:cs typeface="Arial" pitchFamily="34" charset="0"/>
                </a:rPr>
                <a:t>delece</a:t>
              </a:r>
              <a:r>
                <a:rPr lang="cs-CZ" sz="2000" b="1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	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A</a:t>
              </a:r>
              <a:r>
                <a:rPr lang="cs-CZ" sz="2000" dirty="0">
                  <a:solidFill>
                    <a:srgbClr val="E80000"/>
                  </a:solidFill>
                  <a:latin typeface="Arial" pitchFamily="34" charset="0"/>
                  <a:cs typeface="Arial" pitchFamily="34" charset="0"/>
                </a:rPr>
                <a:t>C</a:t>
              </a:r>
              <a:r>
                <a:rPr lang="cs-CZ" sz="2000" dirty="0">
                  <a:latin typeface="Arial" pitchFamily="34" charset="0"/>
                  <a:cs typeface="Arial" pitchFamily="34" charset="0"/>
                </a:rPr>
                <a:t>GGT </a:t>
              </a:r>
              <a:r>
                <a:rPr lang="cs-CZ" sz="2000" dirty="0">
                  <a:latin typeface="Arial" pitchFamily="34" charset="0"/>
                  <a:cs typeface="Arial" pitchFamily="34" charset="0"/>
                  <a:sym typeface="Symbol" pitchFamily="18" charset="2"/>
                </a:rPr>
                <a:t> AGGT</a:t>
              </a:r>
            </a:p>
          </p:txBody>
        </p:sp>
        <p:sp>
          <p:nvSpPr>
            <p:cNvPr id="10" name="Pravá složená závorka 9"/>
            <p:cNvSpPr/>
            <p:nvPr/>
          </p:nvSpPr>
          <p:spPr bwMode="auto">
            <a:xfrm>
              <a:off x="4993958" y="975360"/>
              <a:ext cx="172720" cy="609600"/>
            </a:xfrm>
            <a:prstGeom prst="rightBrace">
              <a:avLst/>
            </a:prstGeom>
            <a:noFill/>
            <a:ln w="2857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cs-CZ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</a:endParaRPr>
            </a:p>
          </p:txBody>
        </p:sp>
      </p:grpSp>
      <p:sp>
        <p:nvSpPr>
          <p:cNvPr id="19" name="Text Box 22"/>
          <p:cNvSpPr txBox="1">
            <a:spLocks noChangeArrowheads="1"/>
          </p:cNvSpPr>
          <p:nvPr/>
        </p:nvSpPr>
        <p:spPr bwMode="auto">
          <a:xfrm>
            <a:off x="1754068" y="2610829"/>
            <a:ext cx="5340244" cy="3939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inverze</a:t>
            </a: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</a:t>
            </a:r>
            <a:br>
              <a:rPr lang="en-US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en-US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pericentrické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en-US" sz="2000" dirty="0"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paracentrické</a:t>
            </a:r>
            <a:endParaRPr lang="cs-CZ" sz="2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translokace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fúze a disociace</a:t>
            </a: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robertsonské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translokace) 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  reciproké translokace celých ramen (WART)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delece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duplikace</a:t>
            </a:r>
          </a:p>
          <a:p>
            <a:pPr>
              <a:spcAft>
                <a:spcPts val="1000"/>
              </a:spcAft>
            </a:pP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inzerce</a:t>
            </a:r>
          </a:p>
        </p:txBody>
      </p:sp>
      <p:sp>
        <p:nvSpPr>
          <p:cNvPr id="20" name="Text Box 2"/>
          <p:cNvSpPr txBox="1">
            <a:spLocks noChangeArrowheads="1"/>
          </p:cNvSpPr>
          <p:nvPr/>
        </p:nvSpPr>
        <p:spPr bwMode="auto">
          <a:xfrm>
            <a:off x="1741994" y="1979209"/>
            <a:ext cx="566116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Chromozomové mutace (chr. přestavby)</a:t>
            </a:r>
          </a:p>
        </p:txBody>
      </p:sp>
    </p:spTree>
    <p:extLst>
      <p:ext uri="{BB962C8B-B14F-4D97-AF65-F5344CB8AC3E}">
        <p14:creationId xmlns:p14="http://schemas.microsoft.com/office/powerpoint/2010/main" xmlns="" val="27115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ext Box 5"/>
          <p:cNvSpPr txBox="1">
            <a:spLocks noChangeArrowheads="1"/>
          </p:cNvSpPr>
          <p:nvPr/>
        </p:nvSpPr>
        <p:spPr bwMode="auto">
          <a:xfrm>
            <a:off x="639763" y="1092200"/>
            <a:ext cx="7814960" cy="2369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defTabSz="540000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-ploidie (polyploidie)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především rostliny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u živočichů méně (bezobratlí, ryby, obojživelníci)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během evoluce obratlovců došlo ke 2 kolům duplikace celého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   genomu (2R-hypotéza)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pol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y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ploidní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jedinci zpravidla větší (zvýšený objem buněk)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liché násobky genomu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problémy v meióze  reprodukční bariéra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        (ne vždy – např. triploidní skokani)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00367" name="Text Box 15"/>
          <p:cNvSpPr txBox="1">
            <a:spLocks noChangeArrowheads="1"/>
          </p:cNvSpPr>
          <p:nvPr/>
        </p:nvSpPr>
        <p:spPr bwMode="auto">
          <a:xfrm>
            <a:off x="642938" y="3738563"/>
            <a:ext cx="8494713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defTabSz="540000"/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autopolyploidie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stejných genomů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18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fúze buněk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endoreplikace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abortivní buněčný cyklus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latin typeface="Arial" pitchFamily="34" charset="0"/>
                <a:cs typeface="Arial" pitchFamily="34" charset="0"/>
              </a:rPr>
            </a:br>
            <a:endParaRPr lang="cs-CZ" sz="2000" b="1" dirty="0">
              <a:latin typeface="Arial" pitchFamily="34" charset="0"/>
              <a:cs typeface="Arial" pitchFamily="34" charset="0"/>
            </a:endParaRPr>
          </a:p>
          <a:p>
            <a:pPr defTabSz="540000"/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alopolyploidie</a:t>
            </a:r>
            <a:r>
              <a:rPr lang="cs-CZ" sz="2000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cs-CZ" sz="2000" b="1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kombinace dvou různých genomů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latin typeface="Arial" pitchFamily="34" charset="0"/>
                <a:cs typeface="Arial" pitchFamily="34" charset="0"/>
              </a:rPr>
              <a:t>	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fúze diploidních gamet</a:t>
            </a:r>
            <a:br>
              <a:rPr lang="cs-CZ" sz="1800" dirty="0">
                <a:latin typeface="Arial" pitchFamily="34" charset="0"/>
                <a:cs typeface="Arial" pitchFamily="34" charset="0"/>
              </a:rPr>
            </a:br>
            <a:r>
              <a:rPr lang="cs-CZ" sz="1800" dirty="0">
                <a:latin typeface="Arial" pitchFamily="34" charset="0"/>
                <a:cs typeface="Arial" pitchFamily="34" charset="0"/>
              </a:rPr>
              <a:t>	polyspermie</a:t>
            </a:r>
            <a:endParaRPr lang="cs-CZ" sz="2000" dirty="0">
              <a:solidFill>
                <a:srgbClr val="E8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2292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</p:spTree>
    <p:extLst>
      <p:ext uri="{BB962C8B-B14F-4D97-AF65-F5344CB8AC3E}">
        <p14:creationId xmlns:p14="http://schemas.microsoft.com/office/powerpoint/2010/main" xmlns="" val="332155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2"/>
          <p:cNvSpPr txBox="1">
            <a:spLocks noChangeArrowheads="1"/>
          </p:cNvSpPr>
          <p:nvPr/>
        </p:nvSpPr>
        <p:spPr bwMode="auto">
          <a:xfrm>
            <a:off x="3070225" y="301625"/>
            <a:ext cx="2786340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Genomové </a:t>
            </a: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mutace</a:t>
            </a:r>
          </a:p>
        </p:txBody>
      </p:sp>
      <p:sp>
        <p:nvSpPr>
          <p:cNvPr id="11267" name="Text Box 23"/>
          <p:cNvSpPr txBox="1">
            <a:spLocks noChangeArrowheads="1"/>
          </p:cNvSpPr>
          <p:nvPr/>
        </p:nvSpPr>
        <p:spPr bwMode="auto">
          <a:xfrm>
            <a:off x="381000" y="1370013"/>
            <a:ext cx="8786813" cy="2309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zomie</a:t>
            </a:r>
            <a:r>
              <a:rPr lang="en-US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)  </a:t>
            </a: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</a:br>
            <a:r>
              <a:rPr lang="cs-CZ" sz="2000" b="1" dirty="0">
                <a:solidFill>
                  <a:srgbClr val="E80000"/>
                </a:solidFill>
                <a:latin typeface="Arial" pitchFamily="34" charset="0"/>
                <a:cs typeface="Arial" pitchFamily="34" charset="0"/>
              </a:rPr>
              <a:t>	</a:t>
            </a:r>
            <a:r>
              <a:rPr lang="cs-CZ" dirty="0">
                <a:latin typeface="Arial" pitchFamily="34" charset="0"/>
                <a:cs typeface="Arial" pitchFamily="34" charset="0"/>
              </a:rPr>
              <a:t>-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většinou neslučitelné se životem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monozomie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jediná životaschopná = X0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Turnerův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</a:t>
            </a:r>
            <a:r>
              <a:rPr lang="cs-CZ" sz="2000" dirty="0" err="1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 nerovnováha dávky genů (zvýšená exprese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trizomického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páru)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- životaschopné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trizomie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: XXY, XXX, XYY,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Patau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syndrom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13),</a:t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	 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Edwardsův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18), Downův s. (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21)</a:t>
            </a:r>
            <a:endParaRPr lang="cs-CZ" sz="1800" dirty="0">
              <a:solidFill>
                <a:srgbClr val="E8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90466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Graf 5">
            <a:extLst>
              <a:ext uri="{FF2B5EF4-FFF2-40B4-BE49-F238E27FC236}">
                <a16:creationId xmlns:a16="http://schemas.microsoft.com/office/drawing/2014/main" xmlns="" id="{AE2EF680-CA2E-4445-A5D5-644337B5FD4D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736034974"/>
              </p:ext>
            </p:extLst>
          </p:nvPr>
        </p:nvGraphicFramePr>
        <p:xfrm>
          <a:off x="1241607" y="1724006"/>
          <a:ext cx="6840000" cy="488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TextovéPole 6">
            <a:extLst>
              <a:ext uri="{FF2B5EF4-FFF2-40B4-BE49-F238E27FC236}">
                <a16:creationId xmlns:a16="http://schemas.microsoft.com/office/drawing/2014/main" xmlns="" id="{A5C5201C-BFDD-44B8-98A0-3BBA7FFAC0F2}"/>
              </a:ext>
            </a:extLst>
          </p:cNvPr>
          <p:cNvSpPr txBox="1"/>
          <p:nvPr/>
        </p:nvSpPr>
        <p:spPr>
          <a:xfrm>
            <a:off x="2338219" y="262151"/>
            <a:ext cx="493917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cs-CZ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(DFE)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RNA virus (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Sanjuan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et al., PNAS 2004)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xmlns="" id="{48087C9E-0C37-4A28-A154-4F9D006F64EB}"/>
              </a:ext>
            </a:extLst>
          </p:cNvPr>
          <p:cNvSpPr txBox="1"/>
          <p:nvPr/>
        </p:nvSpPr>
        <p:spPr>
          <a:xfrm>
            <a:off x="2743201" y="1932808"/>
            <a:ext cx="102463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letální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mutace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xmlns="" id="{D0AD5833-8387-42CD-BC7E-5EB9EAF752AB}"/>
              </a:ext>
            </a:extLst>
          </p:cNvPr>
          <p:cNvSpPr txBox="1"/>
          <p:nvPr/>
        </p:nvSpPr>
        <p:spPr>
          <a:xfrm>
            <a:off x="5690262" y="2817595"/>
            <a:ext cx="11817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neutrální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mutace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xmlns="" id="{89733B6E-22EA-4BDE-84D6-F400E80E89B1}"/>
              </a:ext>
            </a:extLst>
          </p:cNvPr>
          <p:cNvSpPr txBox="1"/>
          <p:nvPr/>
        </p:nvSpPr>
        <p:spPr>
          <a:xfrm>
            <a:off x="7501215" y="3120950"/>
            <a:ext cx="13821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prospěšné</a:t>
            </a:r>
          </a:p>
          <a:p>
            <a:pPr algn="ctr"/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mutace</a:t>
            </a:r>
          </a:p>
        </p:txBody>
      </p:sp>
      <p:cxnSp>
        <p:nvCxnSpPr>
          <p:cNvPr id="12" name="Přímá spojnice se šipkou 11">
            <a:extLst>
              <a:ext uri="{FF2B5EF4-FFF2-40B4-BE49-F238E27FC236}">
                <a16:creationId xmlns:a16="http://schemas.microsoft.com/office/drawing/2014/main" xmlns="" id="{142C1E3A-3C4A-46A1-99C7-5E2B583CD0E6}"/>
              </a:ext>
            </a:extLst>
          </p:cNvPr>
          <p:cNvCxnSpPr>
            <a:cxnSpLocks/>
            <a:stCxn id="10" idx="2"/>
          </p:cNvCxnSpPr>
          <p:nvPr/>
        </p:nvCxnSpPr>
        <p:spPr bwMode="auto">
          <a:xfrm flipH="1">
            <a:off x="7843906" y="3828836"/>
            <a:ext cx="348364" cy="110719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3" name="Přímá spojnice se šipkou 12">
            <a:extLst>
              <a:ext uri="{FF2B5EF4-FFF2-40B4-BE49-F238E27FC236}">
                <a16:creationId xmlns:a16="http://schemas.microsoft.com/office/drawing/2014/main" xmlns="" id="{53D4100C-10A6-4D0A-A0C9-348519E9BBB7}"/>
              </a:ext>
            </a:extLst>
          </p:cNvPr>
          <p:cNvCxnSpPr>
            <a:cxnSpLocks/>
            <a:stCxn id="9" idx="2"/>
          </p:cNvCxnSpPr>
          <p:nvPr/>
        </p:nvCxnSpPr>
        <p:spPr bwMode="auto">
          <a:xfrm>
            <a:off x="6281130" y="3525481"/>
            <a:ext cx="996262" cy="856950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  <p:cxnSp>
        <p:nvCxnSpPr>
          <p:cNvPr id="17" name="Přímá spojnice se šipkou 16">
            <a:extLst>
              <a:ext uri="{FF2B5EF4-FFF2-40B4-BE49-F238E27FC236}">
                <a16:creationId xmlns:a16="http://schemas.microsoft.com/office/drawing/2014/main" xmlns="" id="{392649EC-6638-4D4D-A23C-E6B94281F960}"/>
              </a:ext>
            </a:extLst>
          </p:cNvPr>
          <p:cNvCxnSpPr>
            <a:cxnSpLocks/>
          </p:cNvCxnSpPr>
          <p:nvPr/>
        </p:nvCxnSpPr>
        <p:spPr bwMode="auto">
          <a:xfrm flipH="1">
            <a:off x="2431177" y="2678195"/>
            <a:ext cx="710719" cy="750805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  <a:effectLst/>
        </p:spPr>
      </p:cxnSp>
    </p:spTree>
    <p:extLst>
      <p:ext uri="{BB962C8B-B14F-4D97-AF65-F5344CB8AC3E}">
        <p14:creationId xmlns:p14="http://schemas.microsoft.com/office/powerpoint/2010/main" xmlns="" val="1082141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af 4">
            <a:extLst>
              <a:ext uri="{FF2B5EF4-FFF2-40B4-BE49-F238E27FC236}">
                <a16:creationId xmlns:a16="http://schemas.microsoft.com/office/drawing/2014/main" xmlns="" id="{5A27E7F1-6DD1-4E5E-BC8A-15B6C3C3D50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38835667"/>
              </p:ext>
            </p:extLst>
          </p:nvPr>
        </p:nvGraphicFramePr>
        <p:xfrm>
          <a:off x="1192619" y="1577447"/>
          <a:ext cx="6840000" cy="48857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ovéPole 5">
            <a:extLst>
              <a:ext uri="{FF2B5EF4-FFF2-40B4-BE49-F238E27FC236}">
                <a16:creationId xmlns:a16="http://schemas.microsoft.com/office/drawing/2014/main" xmlns="" id="{A5C5201C-BFDD-44B8-98A0-3BBA7FFAC0F2}"/>
              </a:ext>
            </a:extLst>
          </p:cNvPr>
          <p:cNvSpPr txBox="1"/>
          <p:nvPr/>
        </p:nvSpPr>
        <p:spPr>
          <a:xfrm>
            <a:off x="1858761" y="262151"/>
            <a:ext cx="589808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Distribution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fitness </a:t>
            </a:r>
            <a:r>
              <a:rPr lang="cs-CZ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effects</a:t>
            </a:r>
            <a:r>
              <a:rPr lang="cs-CZ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(DFE)</a:t>
            </a:r>
          </a:p>
          <a:p>
            <a:pPr algn="ctr"/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kvasinka (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Eyre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Walker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and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Keightley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Nature</a:t>
            </a:r>
            <a:r>
              <a:rPr lang="cs-CZ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2007</a:t>
            </a:r>
            <a:endParaRPr lang="cs-CZ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06711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xmlns="" id="{C4DC01C4-6184-4A3A-9FAE-FAC77850A4D6}"/>
              </a:ext>
            </a:extLst>
          </p:cNvPr>
          <p:cNvSpPr txBox="1"/>
          <p:nvPr/>
        </p:nvSpPr>
        <p:spPr>
          <a:xfrm>
            <a:off x="539751" y="260350"/>
            <a:ext cx="8031226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1200"/>
              </a:spcAft>
            </a:pP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Fisherův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koncept </a:t>
            </a:r>
            <a:r>
              <a:rPr lang="cs-CZ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hyperkoule</a:t>
            </a:r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algn="ctr">
              <a:spcAft>
                <a:spcPts val="12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čím větší dopad mutace na fitness, tím vyšší pravděpodobnost,</a:t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že je škodlivá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6" name="Skupina 15">
            <a:extLst>
              <a:ext uri="{FF2B5EF4-FFF2-40B4-BE49-F238E27FC236}">
                <a16:creationId xmlns:a16="http://schemas.microsoft.com/office/drawing/2014/main" xmlns="" id="{1EA57CAE-803D-4263-AD90-20064FA05476}"/>
              </a:ext>
            </a:extLst>
          </p:cNvPr>
          <p:cNvGrpSpPr/>
          <p:nvPr/>
        </p:nvGrpSpPr>
        <p:grpSpPr>
          <a:xfrm>
            <a:off x="832583" y="2383108"/>
            <a:ext cx="7181791" cy="4190290"/>
            <a:chOff x="832583" y="2383108"/>
            <a:chExt cx="7181791" cy="419029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xmlns="" id="{98B8B56D-3817-4D99-9E6B-79A0080802E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32583" y="2383108"/>
              <a:ext cx="7181791" cy="4190290"/>
            </a:xfrm>
            <a:prstGeom prst="rect">
              <a:avLst/>
            </a:prstGeom>
          </p:spPr>
        </p:pic>
        <p:cxnSp>
          <p:nvCxnSpPr>
            <p:cNvPr id="8" name="Přímá spojnice se šipkou 7">
              <a:extLst>
                <a:ext uri="{FF2B5EF4-FFF2-40B4-BE49-F238E27FC236}">
                  <a16:creationId xmlns:a16="http://schemas.microsoft.com/office/drawing/2014/main" xmlns="" id="{EFD34DB5-38BA-4A5F-A694-9195869D45A4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456436" y="2808879"/>
              <a:ext cx="0" cy="434384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9" name="TextovéPole 8">
              <a:extLst>
                <a:ext uri="{FF2B5EF4-FFF2-40B4-BE49-F238E27FC236}">
                  <a16:creationId xmlns:a16="http://schemas.microsoft.com/office/drawing/2014/main" xmlns="" id="{F600A38C-40C2-4434-8FEB-F95FFD83C284}"/>
                </a:ext>
              </a:extLst>
            </p:cNvPr>
            <p:cNvSpPr txBox="1"/>
            <p:nvPr/>
          </p:nvSpPr>
          <p:spPr>
            <a:xfrm>
              <a:off x="7267923" y="2458834"/>
              <a:ext cx="37702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m</a:t>
              </a:r>
              <a:endParaRPr lang="en-GB" sz="1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11" name="Přímá spojnice se šipkou 10">
              <a:extLst>
                <a:ext uri="{FF2B5EF4-FFF2-40B4-BE49-F238E27FC236}">
                  <a16:creationId xmlns:a16="http://schemas.microsoft.com/office/drawing/2014/main" xmlns="" id="{9B6C5ED5-396E-4282-BE6A-0B4B653ABF1E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7033248" y="3432362"/>
              <a:ext cx="469350" cy="0"/>
            </a:xfrm>
            <a:prstGeom prst="straightConnector1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arrow" w="med" len="med"/>
              <a:tailEnd type="arrow" w="med" len="med"/>
            </a:ln>
            <a:effectLst/>
          </p:spPr>
        </p:cxnSp>
        <p:sp>
          <p:nvSpPr>
            <p:cNvPr id="13" name="TextovéPole 12">
              <a:extLst>
                <a:ext uri="{FF2B5EF4-FFF2-40B4-BE49-F238E27FC236}">
                  <a16:creationId xmlns:a16="http://schemas.microsoft.com/office/drawing/2014/main" xmlns="" id="{94F23954-87E7-4963-8510-6BC21B453839}"/>
                </a:ext>
              </a:extLst>
            </p:cNvPr>
            <p:cNvSpPr txBox="1"/>
            <p:nvPr/>
          </p:nvSpPr>
          <p:spPr>
            <a:xfrm>
              <a:off x="6643398" y="3432362"/>
              <a:ext cx="38985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sz="18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  <a:r>
                <a:rPr lang="cs-CZ" sz="1800" i="1" dirty="0">
                  <a:latin typeface="Arial" panose="020B0604020202020204" pitchFamily="34" charset="0"/>
                  <a:cs typeface="Arial" panose="020B0604020202020204" pitchFamily="34" charset="0"/>
                </a:rPr>
                <a:t>r</a:t>
              </a:r>
              <a:endParaRPr lang="en-GB" sz="1800" i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>
        <mc:Choice xmlns:a14="http://schemas.microsoft.com/office/drawing/2010/main" xmlns="" Requires="a14"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id="{C4E2DD11-B9CD-47CA-8E32-2E073499CAD6}"/>
                  </a:ext>
                </a:extLst>
              </p:cNvPr>
              <p:cNvSpPr txBox="1"/>
              <p:nvPr/>
            </p:nvSpPr>
            <p:spPr>
              <a:xfrm>
                <a:off x="4637763" y="1772172"/>
                <a:ext cx="4224695" cy="610936"/>
              </a:xfrm>
              <a:prstGeom prst="rect">
                <a:avLst/>
              </a:prstGeom>
              <a:solidFill>
                <a:srgbClr val="FFFF99"/>
              </a:solidFill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cs-CZ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cs-CZ" sz="1800" b="0" i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Pr</m:t>
                          </m:r>
                        </m:fName>
                        <m:e>
                          <m:d>
                            <m:d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dPr>
                            <m:e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𝑚𝑢𝑡𝑎𝑐𝑒</m:t>
                              </m:r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 </m:t>
                              </m:r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𝑧𝑣</m:t>
                              </m:r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ýší </m:t>
                              </m:r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𝑓𝑖𝑡𝑛𝑒𝑠𝑠</m:t>
                              </m:r>
                            </m:e>
                          </m:d>
                        </m:e>
                      </m:func>
                      <m:r>
                        <a:rPr lang="cs-CZ" sz="1800" b="0" i="1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</m:t>
                      </m:r>
                      <m:f>
                        <m:fPr>
                          <m:ctrlPr>
                            <a:rPr lang="cs-CZ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cs-CZ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</m:t>
                          </m:r>
                        </m:num>
                        <m:den>
                          <m:r>
                            <a:rPr lang="cs-CZ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2</m:t>
                          </m:r>
                        </m:den>
                      </m:f>
                      <m:d>
                        <m:dPr>
                          <m:ctrlPr>
                            <a:rPr lang="cs-CZ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dPr>
                        <m:e>
                          <m:r>
                            <a:rPr lang="cs-CZ" sz="1800" b="0" i="1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1−</m:t>
                          </m:r>
                          <m:f>
                            <m:fPr>
                              <m:ctrlP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</m:ctrlPr>
                            </m:fPr>
                            <m:num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𝑚</m:t>
                              </m:r>
                            </m:num>
                            <m:den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2</m:t>
                              </m:r>
                              <m:r>
                                <a:rPr lang="cs-CZ" sz="1800" b="0" i="1" smtClean="0">
                                  <a:latin typeface="Cambria Math" panose="02040503050406030204" pitchFamily="18" charset="0"/>
                                  <a:cs typeface="Arial" panose="020B0604020202020204" pitchFamily="34" charset="0"/>
                                </a:rPr>
                                <m:t>𝑟</m:t>
                              </m:r>
                            </m:den>
                          </m:f>
                        </m:e>
                      </m:d>
                    </m:oMath>
                  </m:oMathPara>
                </a14:m>
                <a:endParaRPr lang="en-GB" sz="18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>
          <p:sp>
            <p:nvSpPr>
              <p:cNvPr id="14" name="TextovéPole 13">
                <a:extLst>
                  <a:ext uri="{FF2B5EF4-FFF2-40B4-BE49-F238E27FC236}">
                    <a16:creationId xmlns:a16="http://schemas.microsoft.com/office/drawing/2014/main" xmlns="" xmlns:a14="http://schemas.microsoft.com/office/drawing/2010/main" id="{C4E2DD11-B9CD-47CA-8E32-2E073499CAD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37763" y="1772172"/>
                <a:ext cx="4224695" cy="610936"/>
              </a:xfrm>
              <a:prstGeom prst="rect">
                <a:avLst/>
              </a:prstGeom>
              <a:blipFill>
                <a:blip r:embed="rId3" cstate="print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xmlns="" val="876537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652395" y="311150"/>
            <a:ext cx="29626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Mutační rychlost (</a:t>
            </a:r>
            <a:r>
              <a:rPr lang="cs-CZ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57213" y="993712"/>
            <a:ext cx="8491447" cy="1964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</a:pPr>
            <a:r>
              <a:rPr lang="cs-CZ" sz="22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mutace náhodné co do účinku, nenáhodné co do pozice a rychlosti </a:t>
            </a: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cs-CZ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člověk: 1,1-2,3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10</a:t>
            </a:r>
            <a:r>
              <a:rPr 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-8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/generaci  10</a:t>
            </a:r>
            <a:r>
              <a:rPr 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-10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/replikaci</a:t>
            </a:r>
          </a:p>
          <a:p>
            <a:pPr>
              <a:spcAft>
                <a:spcPts val="1000"/>
              </a:spcAft>
            </a:pPr>
            <a:r>
              <a:rPr lang="cs-CZ" sz="1800" i="1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E. coli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:  10</a:t>
            </a:r>
            <a:r>
              <a:rPr lang="cs-CZ" sz="1800" baseline="30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-9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</a:t>
            </a:r>
            <a:r>
              <a:rPr lang="cs-CZ" sz="1800" dirty="0" err="1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bp</a:t>
            </a:r>
            <a:r>
              <a:rPr lang="cs-CZ" sz="18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/replikaci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negativní korelace mezi mutační rychlostí a velikostí genomu:</a:t>
            </a:r>
            <a:endParaRPr lang="cs-CZ" sz="18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Obrázek 1">
            <a:extLst>
              <a:ext uri="{FF2B5EF4-FFF2-40B4-BE49-F238E27FC236}">
                <a16:creationId xmlns:a16="http://schemas.microsoft.com/office/drawing/2014/main" xmlns="" id="{36629D58-C4C9-4615-A7D7-D6D713CEB0D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3429000"/>
            <a:ext cx="9144000" cy="2708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748007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496253" y="635609"/>
            <a:ext cx="8067273" cy="21954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0"/>
              </a:spcAft>
            </a:pP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3 základní premisy populační genetiky:</a:t>
            </a:r>
          </a:p>
          <a:p>
            <a:pPr>
              <a:spcAft>
                <a:spcPts val="0"/>
              </a:spcAft>
            </a:pPr>
            <a:endParaRPr lang="cs-CZ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DNA se replikuje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 dědičnost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100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DNA mutuje a rekombinuje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 proměnlivost</a:t>
            </a:r>
            <a:endParaRPr lang="cs-CZ" dirty="0">
              <a:latin typeface="Arial" pitchFamily="34" charset="0"/>
              <a:cs typeface="Arial" pitchFamily="34" charset="0"/>
            </a:endParaRPr>
          </a:p>
          <a:p>
            <a:pPr marL="457200" indent="-457200">
              <a:spcAft>
                <a:spcPts val="0"/>
              </a:spcAft>
              <a:buAutoNum type="arabicPeriod"/>
            </a:pPr>
            <a:r>
              <a:rPr lang="cs-CZ" dirty="0">
                <a:latin typeface="Arial" pitchFamily="34" charset="0"/>
                <a:cs typeface="Arial" pitchFamily="34" charset="0"/>
              </a:rPr>
              <a:t>Fenotypy vznikají interakcí DNA a prostředí </a:t>
            </a:r>
            <a:r>
              <a:rPr lang="cs-CZ" dirty="0">
                <a:latin typeface="Arial" pitchFamily="34" charset="0"/>
                <a:cs typeface="Arial" pitchFamily="34" charset="0"/>
                <a:sym typeface="Symbol"/>
              </a:rPr>
              <a:t> selekce</a:t>
            </a:r>
            <a:endParaRPr lang="cs-CZ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14"/>
          <p:cNvSpPr txBox="1">
            <a:spLocks noChangeArrowheads="1"/>
          </p:cNvSpPr>
          <p:nvPr/>
        </p:nvSpPr>
        <p:spPr bwMode="auto">
          <a:xfrm>
            <a:off x="2652395" y="311150"/>
            <a:ext cx="2962671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Mutační rychlost (</a:t>
            </a:r>
            <a:r>
              <a:rPr lang="cs-CZ" i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</a:t>
            </a: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</a:p>
        </p:txBody>
      </p:sp>
      <p:sp>
        <p:nvSpPr>
          <p:cNvPr id="13315" name="Text Box 15"/>
          <p:cNvSpPr txBox="1">
            <a:spLocks noChangeArrowheads="1"/>
          </p:cNvSpPr>
          <p:nvPr/>
        </p:nvSpPr>
        <p:spPr bwMode="auto">
          <a:xfrm>
            <a:off x="557213" y="993712"/>
            <a:ext cx="7947432" cy="55297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různé typy mutací – různé rychlosti, např.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transice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&gt; </a:t>
            </a:r>
            <a:r>
              <a:rPr lang="en-US" sz="1800" dirty="0" err="1">
                <a:latin typeface="Arial" pitchFamily="34" charset="0"/>
                <a:cs typeface="Arial" pitchFamily="34" charset="0"/>
              </a:rPr>
              <a:t>transverze</a:t>
            </a:r>
            <a:endParaRPr lang="en-US" sz="18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„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hotspots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“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: 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CpG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u živočichů</a:t>
            </a:r>
            <a:r>
              <a:rPr lang="en-US" sz="1800" dirty="0">
                <a:latin typeface="Arial" pitchFamily="34" charset="0"/>
                <a:cs typeface="Arial" pitchFamily="34" charset="0"/>
              </a:rPr>
              <a:t> (</a:t>
            </a:r>
            <a:r>
              <a:rPr lang="cs-CZ" sz="1800" dirty="0" err="1">
                <a:latin typeface="Arial" pitchFamily="34" charset="0"/>
                <a:cs typeface="Arial" pitchFamily="34" charset="0"/>
              </a:rPr>
              <a:t>metylovaný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C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 T)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TpT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prokaryot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/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„SOS reakce“ bakterií (reakce na poškození DNA), „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 pitchFamily="18" charset="2"/>
              </a:rPr>
              <a:t>contingency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 pitchFamily="18" charset="2"/>
              </a:rPr>
              <a:t> loci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“, 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minisatelity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(VNTR),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mikrosatelity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(STR)</a:t>
            </a:r>
          </a:p>
          <a:p>
            <a:pPr>
              <a:spcAft>
                <a:spcPts val="10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mtDNA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jad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. DNA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(u člověka řádově 1000)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pohlavní chromozomy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autozomy: Y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Z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A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X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W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vliv blízkosti počátku replikace, centromery,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telomery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</a:t>
            </a:r>
            <a:r>
              <a:rPr lang="cs-CZ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repetitivních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sekvencí,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intenzity transkripce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studenokrevní živočichové: 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t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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</a:t>
            </a:r>
          </a:p>
          <a:p>
            <a:pPr>
              <a:spcAft>
                <a:spcPts val="10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RNA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viry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(HIV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, chřipka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)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– absence opravných mechanismů 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  1 000 000  vyšší frekvence mutací</a:t>
            </a:r>
          </a:p>
          <a:p>
            <a:pPr>
              <a:spcAft>
                <a:spcPts val="10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paraziti, protilátky, imunoglobuliny</a:t>
            </a:r>
          </a:p>
          <a:p>
            <a:pPr>
              <a:spcAft>
                <a:spcPts val="1000"/>
              </a:spcAft>
            </a:pP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&gt; 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somatick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ý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ch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mutac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í</a:t>
            </a:r>
            <a:endParaRPr lang="en-US" sz="1800" dirty="0">
              <a:latin typeface="Arial" pitchFamily="34" charset="0"/>
              <a:cs typeface="Arial" pitchFamily="34" charset="0"/>
              <a:sym typeface="Symbol" pitchFamily="18" charset="2"/>
            </a:endParaRPr>
          </a:p>
          <a:p>
            <a:pPr>
              <a:spcAft>
                <a:spcPts val="1000"/>
              </a:spcAft>
            </a:pP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samci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&gt; </a:t>
            </a:r>
            <a:r>
              <a:rPr lang="en-US" sz="1800" dirty="0" err="1">
                <a:latin typeface="Arial" pitchFamily="34" charset="0"/>
                <a:cs typeface="Arial" pitchFamily="34" charset="0"/>
                <a:sym typeface="Symbol" pitchFamily="18" charset="2"/>
              </a:rPr>
              <a:t>samice</a:t>
            </a:r>
            <a:r>
              <a:rPr lang="en-US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: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člověk 6, hlodavci, liška: 2 … více buněčných dělení </a:t>
            </a:r>
            <a:b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</a:br>
            <a:r>
              <a:rPr lang="cs-CZ" sz="1800" dirty="0">
                <a:latin typeface="Arial" pitchFamily="34" charset="0"/>
                <a:cs typeface="Arial" pitchFamily="34" charset="0"/>
                <a:sym typeface="Symbol" pitchFamily="18" charset="2"/>
              </a:rPr>
              <a:t>  v zárodečných buňkách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5537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 Box 20"/>
          <p:cNvSpPr txBox="1">
            <a:spLocks noChangeArrowheads="1"/>
          </p:cNvSpPr>
          <p:nvPr/>
        </p:nvSpPr>
        <p:spPr bwMode="auto">
          <a:xfrm>
            <a:off x="557213" y="449782"/>
            <a:ext cx="6893234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>
              <a:spcAft>
                <a:spcPts val="1200"/>
              </a:spcAft>
            </a:pPr>
            <a:r>
              <a:rPr lang="cs-CZ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rekurentní (opakované) mutace  mutační tlak:</a:t>
            </a:r>
            <a:r>
              <a:rPr lang="cs-CZ" sz="20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   </a:t>
            </a:r>
            <a:endParaRPr lang="cs-CZ" sz="1800" dirty="0">
              <a:solidFill>
                <a:srgbClr val="C00000"/>
              </a:solidFill>
              <a:latin typeface="Arial" pitchFamily="34" charset="0"/>
              <a:cs typeface="Arial" pitchFamily="34" charset="0"/>
              <a:sym typeface="Symbol" pitchFamily="18" charset="2"/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557213" y="1474117"/>
            <a:ext cx="8400056" cy="270843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počáteční frekvence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sz="1800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(= 1)</a:t>
            </a:r>
            <a:endParaRPr lang="cs-CZ" sz="1800" baseline="-25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mutace </a:t>
            </a:r>
            <a:r>
              <a:rPr lang="cs-CZ" sz="18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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a</a:t>
            </a:r>
            <a:endParaRPr lang="cs-CZ" sz="18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frekvence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A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v čase </a:t>
            </a:r>
            <a:r>
              <a:rPr lang="cs-CZ" sz="1800" i="1" dirty="0">
                <a:latin typeface="Arial" pitchFamily="34" charset="0"/>
                <a:cs typeface="Arial" pitchFamily="34" charset="0"/>
                <a:sym typeface="Symbol"/>
              </a:rPr>
              <a:t>t</a:t>
            </a:r>
            <a:r>
              <a:rPr lang="cs-CZ" sz="18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1800" i="1" dirty="0" err="1">
                <a:latin typeface="Arial" pitchFamily="34" charset="0"/>
                <a:cs typeface="Arial" pitchFamily="34" charset="0"/>
                <a:sym typeface="Symbol"/>
              </a:rPr>
              <a:t>p</a:t>
            </a:r>
            <a:r>
              <a:rPr lang="cs-CZ" sz="1800" i="1" baseline="-25000" dirty="0" err="1">
                <a:latin typeface="Arial" pitchFamily="34" charset="0"/>
                <a:cs typeface="Arial" pitchFamily="34" charset="0"/>
                <a:sym typeface="Symbol"/>
              </a:rPr>
              <a:t>t</a:t>
            </a:r>
            <a:endParaRPr lang="cs-CZ" sz="1800" baseline="-25000" dirty="0">
              <a:latin typeface="Arial" pitchFamily="34" charset="0"/>
              <a:cs typeface="Arial" pitchFamily="34" charset="0"/>
              <a:sym typeface="Symbol"/>
            </a:endParaRPr>
          </a:p>
          <a:p>
            <a:pPr>
              <a:spcAft>
                <a:spcPts val="1200"/>
              </a:spcAft>
            </a:pPr>
            <a:r>
              <a:rPr lang="cs-CZ" sz="1800" dirty="0">
                <a:latin typeface="Arial" pitchFamily="34" charset="0"/>
                <a:cs typeface="Arial" pitchFamily="34" charset="0"/>
              </a:rPr>
              <a:t>mutační rychlost = </a:t>
            </a:r>
            <a:r>
              <a:rPr lang="cs-CZ" sz="18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 (např. 10</a:t>
            </a:r>
            <a:r>
              <a:rPr lang="cs-CZ" sz="1800" baseline="30000" dirty="0">
                <a:latin typeface="Arial" pitchFamily="34" charset="0"/>
                <a:cs typeface="Arial" pitchFamily="34" charset="0"/>
              </a:rPr>
              <a:t>-4</a:t>
            </a:r>
            <a:r>
              <a:rPr lang="cs-CZ" sz="1800" dirty="0">
                <a:latin typeface="Arial" pitchFamily="34" charset="0"/>
                <a:cs typeface="Arial" pitchFamily="34" charset="0"/>
              </a:rPr>
              <a:t>)</a:t>
            </a:r>
          </a:p>
          <a:p>
            <a:pPr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</a:t>
            </a:r>
          </a:p>
          <a:p>
            <a:pPr>
              <a:spcAft>
                <a:spcPts val="1200"/>
              </a:spcAft>
            </a:pP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1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baseline="30000" dirty="0">
                <a:latin typeface="Arial" pitchFamily="34" charset="0"/>
                <a:cs typeface="Arial" pitchFamily="34" charset="0"/>
              </a:rPr>
              <a:t>2</a:t>
            </a:r>
            <a:r>
              <a:rPr lang="cs-CZ" dirty="0">
                <a:latin typeface="Arial" pitchFamily="34" charset="0"/>
                <a:cs typeface="Arial" pitchFamily="34" charset="0"/>
              </a:rPr>
              <a:t> ... </a:t>
            </a:r>
            <a:r>
              <a:rPr lang="cs-CZ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>
                <a:latin typeface="Arial" pitchFamily="34" charset="0"/>
                <a:cs typeface="Arial" pitchFamily="34" charset="0"/>
              </a:rPr>
              <a:t>t</a:t>
            </a:r>
          </a:p>
        </p:txBody>
      </p:sp>
    </p:spTree>
    <p:extLst>
      <p:ext uri="{BB962C8B-B14F-4D97-AF65-F5344CB8AC3E}">
        <p14:creationId xmlns:p14="http://schemas.microsoft.com/office/powerpoint/2010/main" xmlns="" val="1295146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ovéPole 15"/>
          <p:cNvSpPr txBox="1"/>
          <p:nvPr/>
        </p:nvSpPr>
        <p:spPr>
          <a:xfrm>
            <a:off x="557213" y="620309"/>
            <a:ext cx="7992894" cy="29238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200"/>
              </a:spcAft>
            </a:pPr>
            <a:r>
              <a:rPr lang="cs-CZ" i="1" dirty="0" err="1">
                <a:latin typeface="Arial" pitchFamily="34" charset="0"/>
                <a:cs typeface="Arial" pitchFamily="34" charset="0"/>
              </a:rPr>
              <a:t>p</a:t>
            </a:r>
            <a:r>
              <a:rPr lang="cs-CZ" i="1" baseline="-25000" dirty="0" err="1">
                <a:latin typeface="Arial" pitchFamily="34" charset="0"/>
                <a:cs typeface="Arial" pitchFamily="34" charset="0"/>
              </a:rPr>
              <a:t>t</a:t>
            </a:r>
            <a:r>
              <a:rPr lang="cs-CZ" dirty="0">
                <a:latin typeface="Arial" pitchFamily="34" charset="0"/>
                <a:cs typeface="Arial" pitchFamily="34" charset="0"/>
              </a:rPr>
              <a:t> = </a:t>
            </a:r>
            <a:r>
              <a:rPr lang="cs-CZ" i="1" dirty="0">
                <a:latin typeface="Arial" pitchFamily="34" charset="0"/>
                <a:cs typeface="Arial" pitchFamily="34" charset="0"/>
              </a:rPr>
              <a:t>p</a:t>
            </a:r>
            <a:r>
              <a:rPr lang="cs-CZ" baseline="-25000" dirty="0">
                <a:latin typeface="Arial" pitchFamily="34" charset="0"/>
                <a:cs typeface="Arial" pitchFamily="34" charset="0"/>
              </a:rPr>
              <a:t>0</a:t>
            </a:r>
            <a:r>
              <a:rPr lang="cs-CZ" dirty="0">
                <a:latin typeface="Arial" pitchFamily="34" charset="0"/>
                <a:cs typeface="Arial" pitchFamily="34" charset="0"/>
              </a:rPr>
              <a:t> (1 – </a:t>
            </a:r>
            <a:r>
              <a:rPr lang="cs-CZ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dirty="0">
                <a:latin typeface="Arial" pitchFamily="34" charset="0"/>
                <a:cs typeface="Arial" pitchFamily="34" charset="0"/>
              </a:rPr>
              <a:t>)</a:t>
            </a:r>
            <a:r>
              <a:rPr lang="cs-CZ" i="1" baseline="30000" dirty="0">
                <a:latin typeface="Arial" pitchFamily="34" charset="0"/>
                <a:cs typeface="Arial" pitchFamily="34" charset="0"/>
              </a:rPr>
              <a:t>t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</a:rPr>
              <a:t/>
            </a:r>
            <a:br>
              <a:rPr lang="cs-CZ" sz="2000" dirty="0">
                <a:latin typeface="Arial" pitchFamily="34" charset="0"/>
                <a:cs typeface="Arial" pitchFamily="34" charset="0"/>
              </a:rPr>
            </a:br>
            <a:r>
              <a:rPr lang="cs-CZ" sz="2000" dirty="0">
                <a:latin typeface="Arial" pitchFamily="34" charset="0"/>
                <a:cs typeface="Arial" pitchFamily="34" charset="0"/>
              </a:rPr>
              <a:t>doba nutná ke snížení frekvence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na polovinu =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endParaRPr lang="cs-CZ" sz="2000" baseline="-25000" dirty="0">
              <a:latin typeface="Arial" pitchFamily="34" charset="0"/>
              <a:cs typeface="Arial" pitchFamily="34" charset="0"/>
            </a:endParaRPr>
          </a:p>
          <a:p>
            <a:pPr>
              <a:spcAft>
                <a:spcPts val="1200"/>
              </a:spcAft>
            </a:pP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=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(1/2)/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ln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(1 –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 m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)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0,6931/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 m</a:t>
            </a:r>
            <a:br>
              <a:rPr lang="cs-CZ" sz="2000" i="1" dirty="0">
                <a:latin typeface="Symbol" pitchFamily="18" charset="2"/>
                <a:cs typeface="Arial" pitchFamily="34" charset="0"/>
              </a:rPr>
            </a:br>
            <a:endParaRPr lang="cs-CZ" sz="2000" dirty="0">
              <a:latin typeface="Symbol" pitchFamily="18" charset="2"/>
              <a:cs typeface="Arial" pitchFamily="34" charset="0"/>
            </a:endParaRPr>
          </a:p>
          <a:p>
            <a:pPr>
              <a:spcAft>
                <a:spcPts val="1200"/>
              </a:spcAft>
              <a:buFont typeface="Symbol"/>
              <a:buChar char="Þ"/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-4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6931 generací;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-5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69 310 generací;</a:t>
            </a:r>
          </a:p>
          <a:p>
            <a:pPr>
              <a:spcAft>
                <a:spcPts val="1200"/>
              </a:spcAft>
            </a:pP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   při </a:t>
            </a:r>
            <a:r>
              <a:rPr lang="cs-CZ" sz="2000" i="1" dirty="0">
                <a:latin typeface="Symbol" pitchFamily="18" charset="2"/>
                <a:cs typeface="Arial" pitchFamily="34" charset="0"/>
              </a:rPr>
              <a:t>m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= 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10</a:t>
            </a:r>
            <a:r>
              <a:rPr lang="cs-CZ" sz="2000" baseline="30000" dirty="0">
                <a:latin typeface="Arial" pitchFamily="34" charset="0"/>
                <a:cs typeface="Arial" pitchFamily="34" charset="0"/>
              </a:rPr>
              <a:t>-6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 </a:t>
            </a:r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baseline="-25000" dirty="0">
                <a:latin typeface="Arial" pitchFamily="34" charset="0"/>
                <a:cs typeface="Arial" pitchFamily="34" charset="0"/>
              </a:rPr>
              <a:t>1/2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>
                <a:latin typeface="Arial" pitchFamily="34" charset="0"/>
                <a:cs typeface="Arial" pitchFamily="34" charset="0"/>
                <a:sym typeface="Symbol"/>
              </a:rPr>
              <a:t> 693 100 generací atd.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993406" y="4539684"/>
            <a:ext cx="6546985" cy="461665"/>
          </a:xfrm>
          <a:prstGeom prst="rect">
            <a:avLst/>
          </a:prstGeom>
          <a:solidFill>
            <a:srgbClr val="FFFF66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>
                <a:solidFill>
                  <a:srgbClr val="C00000"/>
                </a:solidFill>
                <a:latin typeface="Arial" pitchFamily="34" charset="0"/>
                <a:cs typeface="Arial" pitchFamily="34" charset="0"/>
                <a:sym typeface="Symbol" pitchFamily="18" charset="2"/>
              </a:rPr>
              <a:t> změna frekvence alely mutací velmi pomalá</a:t>
            </a:r>
            <a:endParaRPr lang="cs-CZ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0602392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3BACE907-E77C-4B32-8206-73060429CF2D}"/>
              </a:ext>
            </a:extLst>
          </p:cNvPr>
          <p:cNvSpPr txBox="1"/>
          <p:nvPr/>
        </p:nvSpPr>
        <p:spPr>
          <a:xfrm>
            <a:off x="557213" y="340432"/>
            <a:ext cx="160492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-8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/gen:</a:t>
            </a:r>
          </a:p>
        </p:txBody>
      </p:sp>
      <p:grpSp>
        <p:nvGrpSpPr>
          <p:cNvPr id="19" name="Skupina 18">
            <a:extLst>
              <a:ext uri="{FF2B5EF4-FFF2-40B4-BE49-F238E27FC236}">
                <a16:creationId xmlns:a16="http://schemas.microsoft.com/office/drawing/2014/main" xmlns="" id="{F123D150-D6BA-4BD5-9C73-0C3E99FC8386}"/>
              </a:ext>
            </a:extLst>
          </p:cNvPr>
          <p:cNvGrpSpPr/>
          <p:nvPr/>
        </p:nvGrpSpPr>
        <p:grpSpPr>
          <a:xfrm>
            <a:off x="1460417" y="908121"/>
            <a:ext cx="6353175" cy="5123329"/>
            <a:chOff x="1508087" y="973126"/>
            <a:chExt cx="6353175" cy="5123329"/>
          </a:xfrm>
        </p:grpSpPr>
        <p:graphicFrame>
          <p:nvGraphicFramePr>
            <p:cNvPr id="6" name="Graf 5">
              <a:extLst>
                <a:ext uri="{FF2B5EF4-FFF2-40B4-BE49-F238E27FC236}">
                  <a16:creationId xmlns:a16="http://schemas.microsoft.com/office/drawing/2014/main" xmlns="" id="{00000000-0008-0000-0000-000003000000}"/>
                </a:ext>
              </a:extLst>
            </p:cNvPr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xmlns="" val="4001283513"/>
                </p:ext>
              </p:extLst>
            </p:nvPr>
          </p:nvGraphicFramePr>
          <p:xfrm>
            <a:off x="1508087" y="973126"/>
            <a:ext cx="6353175" cy="476440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10" name="Obdélníkový popisek 15">
              <a:extLst>
                <a:ext uri="{FF2B5EF4-FFF2-40B4-BE49-F238E27FC236}">
                  <a16:creationId xmlns:a16="http://schemas.microsoft.com/office/drawing/2014/main" xmlns="" id="{566D31E6-DD2C-4C44-9F6A-35C64034144B}"/>
                </a:ext>
              </a:extLst>
            </p:cNvPr>
            <p:cNvSpPr/>
            <p:nvPr/>
          </p:nvSpPr>
          <p:spPr bwMode="auto">
            <a:xfrm>
              <a:off x="1720481" y="5364985"/>
              <a:ext cx="1735952" cy="731470"/>
            </a:xfrm>
            <a:prstGeom prst="wedgeRectCallout">
              <a:avLst>
                <a:gd name="adj1" fmla="val 35561"/>
                <a:gd name="adj2" fmla="val -93780"/>
              </a:avLst>
            </a:prstGeom>
            <a:solidFill>
              <a:schemeClr val="bg1">
                <a:lumMod val="95000"/>
              </a:schemeClr>
            </a:solidFill>
            <a:ln w="63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cs-CZ" sz="1600" i="1" dirty="0">
                  <a:latin typeface="Arial" pitchFamily="34" charset="0"/>
                  <a:cs typeface="Arial" pitchFamily="34" charset="0"/>
                </a:rPr>
                <a:t>p</a:t>
              </a:r>
              <a:r>
                <a:rPr lang="cs-CZ" sz="1600" dirty="0">
                  <a:latin typeface="Arial" pitchFamily="34" charset="0"/>
                  <a:cs typeface="Arial" pitchFamily="34" charset="0"/>
                </a:rPr>
                <a:t> = 0,5 za 69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10</a:t>
              </a:r>
              <a:r>
                <a:rPr lang="cs-CZ" sz="1600" baseline="30000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6</a:t>
              </a:r>
              <a:r>
                <a:rPr lang="cs-CZ" sz="1600" dirty="0">
                  <a:latin typeface="Arial" pitchFamily="34" charset="0"/>
                  <a:cs typeface="Arial" pitchFamily="34" charset="0"/>
                  <a:sym typeface="Symbol" panose="05050102010706020507" pitchFamily="18" charset="2"/>
                </a:rPr>
                <a:t> generací!</a:t>
              </a:r>
              <a:endParaRPr kumimoji="0" lang="cs-CZ" sz="1600" b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endParaRPr>
            </a:p>
          </p:txBody>
        </p:sp>
        <p:cxnSp>
          <p:nvCxnSpPr>
            <p:cNvPr id="5" name="Přímá spojnice 4">
              <a:extLst>
                <a:ext uri="{FF2B5EF4-FFF2-40B4-BE49-F238E27FC236}">
                  <a16:creationId xmlns:a16="http://schemas.microsoft.com/office/drawing/2014/main" xmlns="" id="{BD7190F8-8B8C-415B-88E7-13FBCC5755C1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2368868" y="3052763"/>
              <a:ext cx="868680" cy="0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4" name="Přímá spojnice 13">
              <a:extLst>
                <a:ext uri="{FF2B5EF4-FFF2-40B4-BE49-F238E27FC236}">
                  <a16:creationId xmlns:a16="http://schemas.microsoft.com/office/drawing/2014/main" xmlns="" id="{37502490-93EB-4847-A242-6C52E83F948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237548" y="3052763"/>
              <a:ext cx="1905" cy="1913599"/>
            </a:xfrm>
            <a:prstGeom prst="line">
              <a:avLst/>
            </a:prstGeom>
            <a:solidFill>
              <a:schemeClr val="accent1"/>
            </a:solidFill>
            <a:ln w="190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arrow" w="med" len="med"/>
            </a:ln>
            <a:effectLst/>
          </p:spPr>
        </p:cxnSp>
      </p:grpSp>
      <p:sp>
        <p:nvSpPr>
          <p:cNvPr id="20" name="TextovéPole 19">
            <a:extLst>
              <a:ext uri="{FF2B5EF4-FFF2-40B4-BE49-F238E27FC236}">
                <a16:creationId xmlns:a16="http://schemas.microsoft.com/office/drawing/2014/main" xmlns="" id="{28304578-BC15-4B57-B302-6EA66AE169CA}"/>
              </a:ext>
            </a:extLst>
          </p:cNvPr>
          <p:cNvSpPr txBox="1"/>
          <p:nvPr/>
        </p:nvSpPr>
        <p:spPr>
          <a:xfrm>
            <a:off x="3916514" y="6096240"/>
            <a:ext cx="470699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RNA viry: 10</a:t>
            </a:r>
            <a:r>
              <a:rPr lang="cs-CZ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-4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bp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/gen 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  <a:sym typeface="Symbol" panose="05050102010706020507" pitchFamily="18" charset="2"/>
              </a:rPr>
              <a:t> 6900 generací</a:t>
            </a:r>
            <a:endParaRPr lang="cs-CZ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6180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566DE1C-EC46-43C1-ADC0-CEFC16366C9E}"/>
              </a:ext>
            </a:extLst>
          </p:cNvPr>
          <p:cNvSpPr txBox="1"/>
          <p:nvPr/>
        </p:nvSpPr>
        <p:spPr>
          <a:xfrm>
            <a:off x="3159231" y="368361"/>
            <a:ext cx="244329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Mutační modely: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26F4F61-FD04-4083-A05E-450653F6A7FF}"/>
              </a:ext>
            </a:extLst>
          </p:cNvPr>
          <p:cNvSpPr txBox="1"/>
          <p:nvPr/>
        </p:nvSpPr>
        <p:spPr>
          <a:xfrm>
            <a:off x="539750" y="1146146"/>
            <a:ext cx="8212505" cy="201593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m. nekonečných alel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infinite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allele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): každá mutace = nová alela;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m. nekonečných pozic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infinite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): jen jedna mutace na pozici</a:t>
            </a:r>
          </a:p>
          <a:p>
            <a:pPr>
              <a:spcAft>
                <a:spcPts val="1800"/>
              </a:spcAft>
            </a:pP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m. konečných pozic (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finite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site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spcAft>
                <a:spcPts val="1800"/>
              </a:spcAft>
            </a:pP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stepwise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mutation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 (SMM) –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mikrosatelity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2" name="Picture 6" descr="Computing Genetic Distances">
            <a:extLst>
              <a:ext uri="{FF2B5EF4-FFF2-40B4-BE49-F238E27FC236}">
                <a16:creationId xmlns:a16="http://schemas.microsoft.com/office/drawing/2014/main" xmlns="" id="{C90F64C3-9779-4F9F-A7BE-DDDFB3EFD8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-10000" contrast="4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50283" y="3651189"/>
            <a:ext cx="48768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124733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xmlns="" id="{D566DE1C-EC46-43C1-ADC0-CEFC16366C9E}"/>
              </a:ext>
            </a:extLst>
          </p:cNvPr>
          <p:cNvSpPr txBox="1"/>
          <p:nvPr/>
        </p:nvSpPr>
        <p:spPr>
          <a:xfrm>
            <a:off x="3159231" y="368361"/>
            <a:ext cx="2443298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Mutační modely: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xmlns="" id="{726F4F61-FD04-4083-A05E-450653F6A7FF}"/>
              </a:ext>
            </a:extLst>
          </p:cNvPr>
          <p:cNvSpPr txBox="1"/>
          <p:nvPr/>
        </p:nvSpPr>
        <p:spPr>
          <a:xfrm>
            <a:off x="539750" y="1146146"/>
            <a:ext cx="78293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1800"/>
              </a:spcAft>
            </a:pPr>
            <a:r>
              <a:rPr lang="cs-CZ" sz="2000" i="1" dirty="0" err="1">
                <a:latin typeface="Arial" panose="020B0604020202020204" pitchFamily="34" charset="0"/>
                <a:cs typeface="Arial" panose="020B0604020202020204" pitchFamily="34" charset="0"/>
              </a:rPr>
              <a:t>birth-death</a:t>
            </a:r>
            <a:r>
              <a:rPr lang="cs-CZ" sz="2000" i="1" dirty="0">
                <a:latin typeface="Arial" panose="020B0604020202020204" pitchFamily="34" charset="0"/>
                <a:cs typeface="Arial" panose="020B0604020202020204" pitchFamily="34" charset="0"/>
              </a:rPr>
              <a:t> model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: „narození“ = duplikace, „smrt“ =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pseudogenizace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subfunkcionalizace</a:t>
            </a:r>
            <a:r>
              <a:rPr lang="cs-CZ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cs-CZ" sz="2000" dirty="0" err="1">
                <a:latin typeface="Arial" panose="020B0604020202020204" pitchFamily="34" charset="0"/>
                <a:cs typeface="Arial" panose="020B0604020202020204" pitchFamily="34" charset="0"/>
              </a:rPr>
              <a:t>neofunkcionalizace</a:t>
            </a:r>
            <a:endParaRPr lang="cs-CZ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0" name="Picture 4" descr="RESEARCH | ASSIS LAB">
            <a:extLst>
              <a:ext uri="{FF2B5EF4-FFF2-40B4-BE49-F238E27FC236}">
                <a16:creationId xmlns:a16="http://schemas.microsoft.com/office/drawing/2014/main" xmlns="" id="{46F1D21C-3EA3-48EC-ACAD-48388061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800422" y="2497167"/>
            <a:ext cx="7543156" cy="3729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6277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DNA Sequencing"/>
          <p:cNvPicPr>
            <a:picLocks noChangeAspect="1" noChangeArrowheads="1"/>
          </p:cNvPicPr>
          <p:nvPr/>
        </p:nvPicPr>
        <p:blipFill>
          <a:blip r:embed="rId2" cstate="print"/>
          <a:srcRect l="4071" t="8176" r="2691" b="16387"/>
          <a:stretch>
            <a:fillRect/>
          </a:stretch>
        </p:blipFill>
        <p:spPr bwMode="auto">
          <a:xfrm>
            <a:off x="2985247" y="2043954"/>
            <a:ext cx="6158753" cy="2214281"/>
          </a:xfrm>
          <a:prstGeom prst="rect">
            <a:avLst/>
          </a:prstGeom>
          <a:noFill/>
        </p:spPr>
      </p:pic>
      <p:pic>
        <p:nvPicPr>
          <p:cNvPr id="2056" name="Picture 8" descr="Does increasing the value of k in k-fold coverage requires more memory? -  Biology Stack Exchange"/>
          <p:cNvPicPr>
            <a:picLocks noChangeAspect="1" noChangeArrowheads="1"/>
          </p:cNvPicPr>
          <p:nvPr/>
        </p:nvPicPr>
        <p:blipFill>
          <a:blip r:embed="rId3" cstate="print"/>
          <a:srcRect l="6121" t="5957" r="8267" b="12334"/>
          <a:stretch>
            <a:fillRect/>
          </a:stretch>
        </p:blipFill>
        <p:spPr bwMode="auto">
          <a:xfrm>
            <a:off x="878542" y="4338917"/>
            <a:ext cx="3827930" cy="2375647"/>
          </a:xfrm>
          <a:prstGeom prst="rect">
            <a:avLst/>
          </a:prstGeom>
          <a:noFill/>
        </p:spPr>
      </p:pic>
      <p:pic>
        <p:nvPicPr>
          <p:cNvPr id="6" name="Picture 2" descr="Gen nedir?"/>
          <p:cNvPicPr>
            <a:picLocks noChangeAspect="1" noChangeArrowheads="1"/>
          </p:cNvPicPr>
          <p:nvPr/>
        </p:nvPicPr>
        <p:blipFill>
          <a:blip r:embed="rId4" cstate="print"/>
          <a:srcRect t="16990" b="14423"/>
          <a:stretch>
            <a:fillRect/>
          </a:stretch>
        </p:blipFill>
        <p:spPr bwMode="auto">
          <a:xfrm>
            <a:off x="357920" y="277905"/>
            <a:ext cx="4438197" cy="1712259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5542749" y="352697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Gen, alela, </a:t>
            </a:r>
            <a:r>
              <a:rPr lang="cs-CZ" dirty="0" err="1">
                <a:solidFill>
                  <a:srgbClr val="C00000"/>
                </a:solidFill>
                <a:latin typeface="Arial" charset="0"/>
              </a:rPr>
              <a:t>lokus</a:t>
            </a:r>
            <a:r>
              <a:rPr lang="cs-CZ" dirty="0">
                <a:solidFill>
                  <a:srgbClr val="C00000"/>
                </a:solidFill>
                <a:latin typeface="Arial" charset="0"/>
              </a:rPr>
              <a:t>…</a:t>
            </a:r>
            <a:endParaRPr lang="cs-CZ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What are single nucleotide polymorphisms? + Exampl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3451" y="341644"/>
            <a:ext cx="4746943" cy="2993739"/>
          </a:xfrm>
          <a:prstGeom prst="rect">
            <a:avLst/>
          </a:prstGeom>
          <a:noFill/>
        </p:spPr>
      </p:pic>
      <p:pic>
        <p:nvPicPr>
          <p:cNvPr id="2058" name="Picture 10" descr="DNA Array Core | Scripps Research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9599" y="3881787"/>
            <a:ext cx="3549921" cy="2366613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5765073" y="1175657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8" name="Přímá spojovací šipka 7"/>
          <p:cNvCxnSpPr/>
          <p:nvPr/>
        </p:nvCxnSpPr>
        <p:spPr bwMode="auto">
          <a:xfrm rot="10800000">
            <a:off x="4249784" y="1323704"/>
            <a:ext cx="1445623" cy="5225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9830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-120000">
            <a:off x="3874998" y="2581289"/>
            <a:ext cx="5090715" cy="28200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11" name="Přímá spojovací šipka 10"/>
          <p:cNvCxnSpPr/>
          <p:nvPr/>
        </p:nvCxnSpPr>
        <p:spPr bwMode="auto">
          <a:xfrm rot="5400000">
            <a:off x="5447214" y="2050868"/>
            <a:ext cx="1027608" cy="11321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4" name="Přímá spojovací šipka 13"/>
          <p:cNvCxnSpPr/>
          <p:nvPr/>
        </p:nvCxnSpPr>
        <p:spPr bwMode="auto">
          <a:xfrm rot="10800000" flipV="1">
            <a:off x="3805647" y="6021979"/>
            <a:ext cx="535579" cy="65312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5" name="TextovéPole 14"/>
          <p:cNvSpPr txBox="1"/>
          <p:nvPr/>
        </p:nvSpPr>
        <p:spPr>
          <a:xfrm>
            <a:off x="4393473" y="5795554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ovéPole 16"/>
          <p:cNvSpPr txBox="1"/>
          <p:nvPr/>
        </p:nvSpPr>
        <p:spPr>
          <a:xfrm>
            <a:off x="3722911" y="274319"/>
            <a:ext cx="98482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alela A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2952202" y="2116182"/>
            <a:ext cx="9973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alela G</a:t>
            </a:r>
          </a:p>
        </p:txBody>
      </p:sp>
      <p:sp>
        <p:nvSpPr>
          <p:cNvPr id="19" name="TextovéPole 18"/>
          <p:cNvSpPr txBox="1"/>
          <p:nvPr/>
        </p:nvSpPr>
        <p:spPr>
          <a:xfrm>
            <a:off x="5542749" y="352697"/>
            <a:ext cx="278634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Gen, alela, </a:t>
            </a:r>
            <a:r>
              <a:rPr lang="cs-CZ" dirty="0" err="1">
                <a:solidFill>
                  <a:srgbClr val="C00000"/>
                </a:solidFill>
                <a:latin typeface="Arial" charset="0"/>
              </a:rPr>
              <a:t>lokus</a:t>
            </a:r>
            <a:r>
              <a:rPr lang="cs-CZ" dirty="0">
                <a:solidFill>
                  <a:srgbClr val="C00000"/>
                </a:solidFill>
                <a:latin typeface="Arial" charset="0"/>
              </a:rPr>
              <a:t>…</a:t>
            </a:r>
            <a:endParaRPr lang="cs-CZ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AutoShape 4" descr="DNA Fragment Analysis by Capillary Electrophoresis User Guide (Pub. no.  4474504 Rev. 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0" name="AutoShape 6" descr="DNA Fragment Analysis by Capillary Electrophoresis User Guide (Pub. no.  4474504 Rev. 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1032" name="AutoShape 8" descr="DNA Fragment Analysis by Capillary Electrophoresis User Guide (Pub. no.  4474504 Rev. B)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036" name="Picture 12" descr="Comparison of allele sizes at three EMBRA microsatellites using... |  Download Scientific Diagra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73313" y="1663296"/>
            <a:ext cx="3731351" cy="5022232"/>
          </a:xfrm>
          <a:prstGeom prst="rect">
            <a:avLst/>
          </a:prstGeom>
          <a:noFill/>
        </p:spPr>
      </p:pic>
      <p:pic>
        <p:nvPicPr>
          <p:cNvPr id="1042" name="Picture 18" descr="a. Principle of the microsatellite (SSR) based barcoding in the case of...  | Download Scientific Diagram"/>
          <p:cNvPicPr>
            <a:picLocks noChangeAspect="1" noChangeArrowheads="1"/>
          </p:cNvPicPr>
          <p:nvPr/>
        </p:nvPicPr>
        <p:blipFill>
          <a:blip r:embed="rId3" cstate="print"/>
          <a:srcRect l="771" r="387" b="900"/>
          <a:stretch>
            <a:fillRect/>
          </a:stretch>
        </p:blipFill>
        <p:spPr bwMode="auto">
          <a:xfrm>
            <a:off x="470264" y="3105671"/>
            <a:ext cx="4476205" cy="3159910"/>
          </a:xfrm>
          <a:prstGeom prst="rect">
            <a:avLst/>
          </a:prstGeom>
          <a:noFill/>
        </p:spPr>
      </p:pic>
      <p:pic>
        <p:nvPicPr>
          <p:cNvPr id="1044" name="Picture 20" descr="MICROSATELLITE MARKERS AND THEIR APPLICATION IN FISHERIES | Semantic Scholar"/>
          <p:cNvPicPr>
            <a:picLocks noChangeAspect="1" noChangeArrowheads="1"/>
          </p:cNvPicPr>
          <p:nvPr/>
        </p:nvPicPr>
        <p:blipFill>
          <a:blip r:embed="rId4" cstate="print"/>
          <a:srcRect l="3387" t="4998" r="2788" b="6181"/>
          <a:stretch>
            <a:fillRect/>
          </a:stretch>
        </p:blipFill>
        <p:spPr bwMode="auto">
          <a:xfrm>
            <a:off x="179038" y="248963"/>
            <a:ext cx="5002562" cy="2079942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161310" y="1171303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alela 144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7567745" y="1166949"/>
            <a:ext cx="12266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alela 152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4410887" y="326570"/>
            <a:ext cx="78418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 err="1">
                <a:latin typeface="Arial" pitchFamily="34" charset="0"/>
                <a:cs typeface="Arial" pitchFamily="34" charset="0"/>
              </a:rPr>
              <a:t>lokus</a:t>
            </a:r>
            <a:endParaRPr lang="cs-CZ" sz="2000" dirty="0"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1" name="Přímá spojovací šipka 10"/>
          <p:cNvCxnSpPr/>
          <p:nvPr/>
        </p:nvCxnSpPr>
        <p:spPr bwMode="auto">
          <a:xfrm rot="10800000" flipV="1">
            <a:off x="3466016" y="618309"/>
            <a:ext cx="896978" cy="11321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5" name="Přímá spojovací šipka 14"/>
          <p:cNvCxnSpPr/>
          <p:nvPr/>
        </p:nvCxnSpPr>
        <p:spPr bwMode="auto">
          <a:xfrm rot="16200000" flipH="1">
            <a:off x="4915992" y="883922"/>
            <a:ext cx="870855" cy="566054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ovéPole 21"/>
          <p:cNvSpPr txBox="1"/>
          <p:nvPr/>
        </p:nvSpPr>
        <p:spPr>
          <a:xfrm>
            <a:off x="6021721" y="343989"/>
            <a:ext cx="13484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C00000"/>
                </a:solidFill>
                <a:latin typeface="Arial" charset="0"/>
              </a:rPr>
              <a:t>Genotyp</a:t>
            </a:r>
            <a:endParaRPr lang="cs-CZ" dirty="0">
              <a:solidFill>
                <a:srgbClr val="C00000"/>
              </a:solidFill>
            </a:endParaRPr>
          </a:p>
        </p:txBody>
      </p:sp>
      <p:cxnSp>
        <p:nvCxnSpPr>
          <p:cNvPr id="23" name="Přímá spojovací šipka 22"/>
          <p:cNvCxnSpPr/>
          <p:nvPr/>
        </p:nvCxnSpPr>
        <p:spPr bwMode="auto">
          <a:xfrm rot="16200000" flipH="1">
            <a:off x="6810105" y="1637209"/>
            <a:ext cx="500741" cy="326573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26" name="Přímá spojovací šipka 25"/>
          <p:cNvCxnSpPr/>
          <p:nvPr/>
        </p:nvCxnSpPr>
        <p:spPr bwMode="auto">
          <a:xfrm rot="5400000">
            <a:off x="7633064" y="1606731"/>
            <a:ext cx="487680" cy="37447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9" name="TextovéPole 28"/>
          <p:cNvSpPr txBox="1"/>
          <p:nvPr/>
        </p:nvSpPr>
        <p:spPr>
          <a:xfrm>
            <a:off x="7437115" y="383178"/>
            <a:ext cx="1111202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144/152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Rectangle 3"/>
          <p:cNvSpPr>
            <a:spLocks noGrp="1" noChangeArrowheads="1"/>
          </p:cNvSpPr>
          <p:nvPr>
            <p:ph type="body" idx="4294967295"/>
          </p:nvPr>
        </p:nvSpPr>
        <p:spPr bwMode="blackGray">
          <a:xfrm>
            <a:off x="403997" y="4932952"/>
            <a:ext cx="8139112" cy="3294063"/>
          </a:xfrm>
        </p:spPr>
        <p:txBody>
          <a:bodyPr/>
          <a:lstStyle/>
          <a:p>
            <a:pPr>
              <a:lnSpc>
                <a:spcPct val="80000"/>
              </a:lnSpc>
              <a:buFontTx/>
              <a:buNone/>
            </a:pPr>
            <a:endParaRPr lang="cs-CZ" sz="2000" dirty="0">
              <a:solidFill>
                <a:srgbClr val="E60000"/>
              </a:solidFill>
              <a:latin typeface="Arial" charset="0"/>
            </a:endParaRPr>
          </a:p>
          <a:p>
            <a:pPr>
              <a:lnSpc>
                <a:spcPct val="80000"/>
              </a:lnSpc>
              <a:buFontTx/>
              <a:buNone/>
            </a:pPr>
            <a:endParaRPr lang="cs-CZ" sz="2000" dirty="0">
              <a:latin typeface="Arial" charset="0"/>
            </a:endParaRPr>
          </a:p>
        </p:txBody>
      </p:sp>
      <p:pic>
        <p:nvPicPr>
          <p:cNvPr id="77828" name="Picture 4" descr="A Haplotype at the Adiponectin Locus Is Associated With Obesity and Other  Features of the Insulin Resistance Syndrome | Diabetes"/>
          <p:cNvPicPr>
            <a:picLocks noChangeAspect="1" noChangeArrowheads="1"/>
          </p:cNvPicPr>
          <p:nvPr/>
        </p:nvPicPr>
        <p:blipFill>
          <a:blip r:embed="rId2" cstate="print">
            <a:lum bright="-20000" contrast="40000"/>
          </a:blip>
          <a:srcRect b="4260"/>
          <a:stretch>
            <a:fillRect/>
          </a:stretch>
        </p:blipFill>
        <p:spPr bwMode="auto">
          <a:xfrm>
            <a:off x="312890" y="4754296"/>
            <a:ext cx="4006562" cy="1385177"/>
          </a:xfrm>
          <a:prstGeom prst="rect">
            <a:avLst/>
          </a:prstGeom>
          <a:noFill/>
        </p:spPr>
      </p:pic>
      <p:pic>
        <p:nvPicPr>
          <p:cNvPr id="77829" name="Picture 5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 rot="-120000">
            <a:off x="411736" y="1310972"/>
            <a:ext cx="5966331" cy="26903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ovéPole 8"/>
          <p:cNvSpPr txBox="1"/>
          <p:nvPr/>
        </p:nvSpPr>
        <p:spPr>
          <a:xfrm>
            <a:off x="496389" y="287383"/>
            <a:ext cx="769954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sz="2000" dirty="0" err="1">
                <a:solidFill>
                  <a:srgbClr val="C00000"/>
                </a:solidFill>
                <a:latin typeface="Arial" charset="0"/>
              </a:rPr>
              <a:t>haplotyp</a:t>
            </a:r>
            <a:r>
              <a:rPr lang="cs-CZ" sz="2000" dirty="0">
                <a:latin typeface="Arial" charset="0"/>
              </a:rPr>
              <a:t> (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haplo</a:t>
            </a:r>
            <a:r>
              <a:rPr lang="cs-CZ" sz="2000" dirty="0">
                <a:latin typeface="Arial" charset="0"/>
              </a:rPr>
              <a:t>idní geno</a:t>
            </a:r>
            <a:r>
              <a:rPr lang="cs-CZ" sz="2000" dirty="0">
                <a:solidFill>
                  <a:srgbClr val="C00000"/>
                </a:solidFill>
                <a:latin typeface="Arial" charset="0"/>
              </a:rPr>
              <a:t>typ</a:t>
            </a:r>
            <a:r>
              <a:rPr lang="cs-CZ" sz="2000" dirty="0">
                <a:latin typeface="Arial" charset="0"/>
              </a:rPr>
              <a:t>) = kombinace alel na různých částech</a:t>
            </a:r>
            <a:br>
              <a:rPr lang="cs-CZ" sz="2000" dirty="0">
                <a:latin typeface="Arial" charset="0"/>
              </a:rPr>
            </a:br>
            <a:r>
              <a:rPr lang="cs-CZ" sz="2000" dirty="0">
                <a:latin typeface="Arial" charset="0"/>
              </a:rPr>
              <a:t>sekvence DNA, které jsou přenášeny společně</a:t>
            </a:r>
            <a:endParaRPr lang="cs-CZ" sz="2000" dirty="0"/>
          </a:p>
        </p:txBody>
      </p:sp>
      <p:pic>
        <p:nvPicPr>
          <p:cNvPr id="12" name="Obrázek 11" descr="gr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24252" y="4371990"/>
            <a:ext cx="4188552" cy="2098760"/>
          </a:xfrm>
          <a:prstGeom prst="rect">
            <a:avLst/>
          </a:prstGeom>
        </p:spPr>
      </p:pic>
      <p:sp>
        <p:nvSpPr>
          <p:cNvPr id="13" name="TextovéPole 12"/>
          <p:cNvSpPr txBox="1"/>
          <p:nvPr/>
        </p:nvSpPr>
        <p:spPr>
          <a:xfrm>
            <a:off x="6536561" y="3978984"/>
            <a:ext cx="1366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i="1" dirty="0">
                <a:latin typeface="Arial" pitchFamily="34" charset="0"/>
                <a:cs typeface="Arial" pitchFamily="34" charset="0"/>
              </a:rPr>
              <a:t>t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haplotyp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:</a:t>
            </a:r>
          </a:p>
        </p:txBody>
      </p:sp>
      <p:sp>
        <p:nvSpPr>
          <p:cNvPr id="17" name="TextovéPole 16"/>
          <p:cNvSpPr txBox="1"/>
          <p:nvPr/>
        </p:nvSpPr>
        <p:spPr>
          <a:xfrm>
            <a:off x="6522716" y="1236615"/>
            <a:ext cx="24565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dirty="0">
                <a:latin typeface="Arial" pitchFamily="34" charset="0"/>
                <a:cs typeface="Arial" pitchFamily="34" charset="0"/>
              </a:rPr>
              <a:t>např.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mtDNA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, </a:t>
            </a:r>
            <a:r>
              <a:rPr lang="cs-CZ" sz="2000" dirty="0" err="1">
                <a:latin typeface="Arial" pitchFamily="34" charset="0"/>
                <a:cs typeface="Arial" pitchFamily="34" charset="0"/>
              </a:rPr>
              <a:t>chr</a:t>
            </a:r>
            <a:r>
              <a:rPr lang="cs-CZ" sz="2000" dirty="0">
                <a:latin typeface="Arial" pitchFamily="34" charset="0"/>
                <a:cs typeface="Arial" pitchFamily="34" charset="0"/>
              </a:rPr>
              <a:t>. Y</a:t>
            </a:r>
          </a:p>
        </p:txBody>
      </p:sp>
      <p:sp>
        <p:nvSpPr>
          <p:cNvPr id="18" name="TextovéPole 17"/>
          <p:cNvSpPr txBox="1"/>
          <p:nvPr/>
        </p:nvSpPr>
        <p:spPr>
          <a:xfrm>
            <a:off x="3627116" y="4175758"/>
            <a:ext cx="723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lokus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9" name="TextovéPole 18"/>
          <p:cNvSpPr txBox="1"/>
          <p:nvPr/>
        </p:nvSpPr>
        <p:spPr>
          <a:xfrm>
            <a:off x="2063928" y="6274522"/>
            <a:ext cx="10567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 err="1">
                <a:latin typeface="Arial" pitchFamily="34" charset="0"/>
                <a:cs typeface="Arial" pitchFamily="34" charset="0"/>
              </a:rPr>
              <a:t>haplotyp</a:t>
            </a:r>
            <a:endParaRPr lang="cs-CZ" sz="18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0" name="TextovéPole 19"/>
          <p:cNvSpPr txBox="1"/>
          <p:nvPr/>
        </p:nvSpPr>
        <p:spPr>
          <a:xfrm>
            <a:off x="2599504" y="4402180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dirty="0">
                <a:latin typeface="Arial" pitchFamily="34" charset="0"/>
                <a:cs typeface="Arial" pitchFamily="34" charset="0"/>
              </a:rPr>
              <a:t>alela</a:t>
            </a:r>
          </a:p>
        </p:txBody>
      </p:sp>
      <p:sp>
        <p:nvSpPr>
          <p:cNvPr id="26" name="Levá složená závorka 25"/>
          <p:cNvSpPr/>
          <p:nvPr/>
        </p:nvSpPr>
        <p:spPr bwMode="auto">
          <a:xfrm rot="16200000">
            <a:off x="2523311" y="4534988"/>
            <a:ext cx="156754" cy="3383282"/>
          </a:xfrm>
          <a:prstGeom prst="leftBrace">
            <a:avLst/>
          </a:prstGeom>
          <a:noFill/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cs-CZ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cxnSp>
        <p:nvCxnSpPr>
          <p:cNvPr id="27" name="Přímá spojovací šipka 26"/>
          <p:cNvCxnSpPr>
            <a:stCxn id="18" idx="2"/>
          </p:cNvCxnSpPr>
          <p:nvPr/>
        </p:nvCxnSpPr>
        <p:spPr bwMode="auto">
          <a:xfrm rot="16200000" flipH="1">
            <a:off x="3927287" y="4606556"/>
            <a:ext cx="253336" cy="130403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0" name="Přímá spojovací šipka 29"/>
          <p:cNvCxnSpPr/>
          <p:nvPr/>
        </p:nvCxnSpPr>
        <p:spPr bwMode="auto">
          <a:xfrm>
            <a:off x="3222174" y="4737466"/>
            <a:ext cx="775060" cy="583471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Výchozí návrh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cs-CZ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ady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4442</TotalTime>
  <Words>1674</Words>
  <Application>Microsoft Office PowerPoint</Application>
  <PresentationFormat>Předvádění na obrazovce (4:3)</PresentationFormat>
  <Paragraphs>472</Paragraphs>
  <Slides>55</Slides>
  <Notes>33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55</vt:i4>
      </vt:variant>
    </vt:vector>
  </HeadingPairs>
  <TitlesOfParts>
    <vt:vector size="56" baseType="lpstr">
      <vt:lpstr>Výchozí návrh</vt:lpstr>
      <vt:lpstr>Snímek 1</vt:lpstr>
      <vt:lpstr>Snímek 2</vt:lpstr>
      <vt:lpstr>Snímek 3</vt:lpstr>
      <vt:lpstr>Snímek 4</vt:lpstr>
      <vt:lpstr>Snímek 5</vt:lpstr>
      <vt:lpstr>Snímek 6</vt:lpstr>
      <vt:lpstr>Snímek 7</vt:lpstr>
      <vt:lpstr>Snímek 8</vt:lpstr>
      <vt:lpstr>Snímek 9</vt:lpstr>
      <vt:lpstr>Snímek 10</vt:lpstr>
      <vt:lpstr>Snímek 11</vt:lpstr>
      <vt:lpstr>Snímek 12</vt:lpstr>
      <vt:lpstr>Snímek 13</vt:lpstr>
      <vt:lpstr>Snímek 14</vt:lpstr>
      <vt:lpstr>Snímek 15</vt:lpstr>
      <vt:lpstr>Snímek 16</vt:lpstr>
      <vt:lpstr>Snímek 17</vt:lpstr>
      <vt:lpstr>Snímek 18</vt:lpstr>
      <vt:lpstr>Snímek 19</vt:lpstr>
      <vt:lpstr>Snímek 20</vt:lpstr>
      <vt:lpstr>Snímek 21</vt:lpstr>
      <vt:lpstr>Snímek 22</vt:lpstr>
      <vt:lpstr>Snímek 23</vt:lpstr>
      <vt:lpstr>Snímek 24</vt:lpstr>
      <vt:lpstr>Snímek 25</vt:lpstr>
      <vt:lpstr>Snímek 26</vt:lpstr>
      <vt:lpstr>Snímek 27</vt:lpstr>
      <vt:lpstr>Snímek 28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Snímek 38</vt:lpstr>
      <vt:lpstr>Snímek 39</vt:lpstr>
      <vt:lpstr>Snímek 40</vt:lpstr>
      <vt:lpstr>Snímek 41</vt:lpstr>
      <vt:lpstr>Snímek 42</vt:lpstr>
      <vt:lpstr>Snímek 43</vt:lpstr>
      <vt:lpstr>Snímek 44</vt:lpstr>
      <vt:lpstr>Snímek 45</vt:lpstr>
      <vt:lpstr>Snímek 46</vt:lpstr>
      <vt:lpstr>Snímek 47</vt:lpstr>
      <vt:lpstr>Snímek 48</vt:lpstr>
      <vt:lpstr>Snímek 49</vt:lpstr>
      <vt:lpstr>Snímek 50</vt:lpstr>
      <vt:lpstr>Snímek 51</vt:lpstr>
      <vt:lpstr>Snímek 52</vt:lpstr>
      <vt:lpstr>Snímek 53</vt:lpstr>
      <vt:lpstr>Snímek 54</vt:lpstr>
      <vt:lpstr>Snímek 55</vt:lpstr>
    </vt:vector>
  </TitlesOfParts>
  <Company>LGE ÚŽFG AV ČR Brno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Bez nadpisu</dc:title>
  <dc:creator>Miloš Macholán</dc:creator>
  <cp:lastModifiedBy>zhiadlovska</cp:lastModifiedBy>
  <cp:revision>288</cp:revision>
  <dcterms:created xsi:type="dcterms:W3CDTF">2002-02-28T16:27:36Z</dcterms:created>
  <dcterms:modified xsi:type="dcterms:W3CDTF">2021-06-29T06:31:59Z</dcterms:modified>
</cp:coreProperties>
</file>