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7" r:id="rId2"/>
    <p:sldId id="257" r:id="rId3"/>
    <p:sldId id="258" r:id="rId4"/>
    <p:sldId id="259" r:id="rId5"/>
    <p:sldId id="260" r:id="rId6"/>
    <p:sldId id="263" r:id="rId7"/>
    <p:sldId id="308" r:id="rId8"/>
    <p:sldId id="311" r:id="rId9"/>
    <p:sldId id="309" r:id="rId10"/>
    <p:sldId id="310" r:id="rId11"/>
    <p:sldId id="262" r:id="rId12"/>
    <p:sldId id="312" r:id="rId13"/>
    <p:sldId id="313" r:id="rId14"/>
    <p:sldId id="314" r:id="rId15"/>
    <p:sldId id="264" r:id="rId16"/>
    <p:sldId id="265" r:id="rId17"/>
    <p:sldId id="266" r:id="rId18"/>
    <p:sldId id="267" r:id="rId19"/>
    <p:sldId id="270" r:id="rId20"/>
    <p:sldId id="268" r:id="rId21"/>
    <p:sldId id="272" r:id="rId22"/>
    <p:sldId id="315" r:id="rId23"/>
    <p:sldId id="274" r:id="rId24"/>
    <p:sldId id="276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5" r:id="rId46"/>
    <p:sldId id="30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DCF55-D760-43EE-8C58-B592136CDDB7}" type="datetimeFigureOut">
              <a:rPr lang="cs-CZ" smtClean="0"/>
              <a:t>8.3.2021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BDFE4-6723-49FC-B759-BF6EC6F541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88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BDFE4-6723-49FC-B759-BF6EC6F541C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88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Siderofory</a:t>
            </a:r>
            <a:r>
              <a:rPr lang="cs-CZ" dirty="0" smtClean="0"/>
              <a:t> jsou malé, vysoce afinitní sloučeniny </a:t>
            </a:r>
            <a:r>
              <a:rPr lang="cs-CZ" dirty="0" err="1" smtClean="0"/>
              <a:t>chelatující</a:t>
            </a:r>
            <a:r>
              <a:rPr lang="cs-CZ" dirty="0" smtClean="0"/>
              <a:t> železo, které jsou vylučovány mikroorganismy, jako jsou bakterie a houby, a slouží především k transportu železa přes buněčné membrány, i když je nyní oceňována širší škála funkcí </a:t>
            </a:r>
            <a:r>
              <a:rPr lang="cs-CZ" dirty="0" err="1" smtClean="0"/>
              <a:t>sideroforu</a:t>
            </a:r>
            <a:r>
              <a:rPr lang="cs-CZ" dirty="0" smtClean="0"/>
              <a:t>. </a:t>
            </a:r>
            <a:r>
              <a:rPr lang="cs-CZ" dirty="0" err="1" smtClean="0"/>
              <a:t>Siderofory</a:t>
            </a:r>
            <a:r>
              <a:rPr lang="cs-CZ" dirty="0" smtClean="0"/>
              <a:t> patří k nejsilnějším známým rozpustným pojivům Fe³⁺.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BDFE4-6723-49FC-B759-BF6EC6F541C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01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47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9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5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20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08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41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31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85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76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9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11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77CD9-CC4D-45F3-A9BC-97104D949A9A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8A4CC-2036-434E-B2DB-FC6E04872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72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Cytologie</a:t>
            </a:r>
            <a:r>
              <a:rPr lang="en-GB" dirty="0"/>
              <a:t> a </a:t>
            </a:r>
            <a:r>
              <a:rPr lang="en-GB" dirty="0" err="1"/>
              <a:t>morfologie</a:t>
            </a:r>
            <a:r>
              <a:rPr lang="en-GB" dirty="0"/>
              <a:t> </a:t>
            </a:r>
            <a:r>
              <a:rPr lang="en-GB" dirty="0" err="1" smtClean="0"/>
              <a:t>bakterií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2</a:t>
            </a:r>
            <a:r>
              <a:rPr lang="cs-CZ" dirty="0"/>
              <a:t/>
            </a:r>
            <a:br>
              <a:rPr lang="cs-CZ" dirty="0"/>
            </a:b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400" dirty="0" smtClean="0">
                <a:solidFill>
                  <a:schemeClr val="tx1"/>
                </a:solidFill>
              </a:rPr>
              <a:t>Iva Buriánková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MIK, UEB MUNI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8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>
                <a:solidFill>
                  <a:prstClr val="black"/>
                </a:solidFill>
              </a:rPr>
              <a:t>bakterie </a:t>
            </a:r>
            <a:r>
              <a:rPr lang="cs-CZ" sz="1600" dirty="0">
                <a:solidFill>
                  <a:prstClr val="black"/>
                </a:solidFill>
              </a:rPr>
              <a:t>a </a:t>
            </a:r>
            <a:r>
              <a:rPr lang="cs-CZ" sz="1600" dirty="0" smtClean="0">
                <a:solidFill>
                  <a:prstClr val="black"/>
                </a:solidFill>
              </a:rPr>
              <a:t>kvasinky </a:t>
            </a:r>
            <a:r>
              <a:rPr lang="cs-CZ" sz="1600" dirty="0">
                <a:solidFill>
                  <a:prstClr val="black"/>
                </a:solidFill>
              </a:rPr>
              <a:t>– </a:t>
            </a:r>
            <a:r>
              <a:rPr lang="cs-CZ" sz="1600" dirty="0" smtClean="0">
                <a:solidFill>
                  <a:prstClr val="black"/>
                </a:solidFill>
              </a:rPr>
              <a:t>snaha </a:t>
            </a:r>
            <a:r>
              <a:rPr lang="cs-CZ" sz="1600" dirty="0">
                <a:solidFill>
                  <a:prstClr val="black"/>
                </a:solidFill>
              </a:rPr>
              <a:t>udržet </a:t>
            </a:r>
            <a:r>
              <a:rPr lang="cs-CZ" sz="1600" dirty="0" err="1">
                <a:solidFill>
                  <a:prstClr val="black"/>
                </a:solidFill>
              </a:rPr>
              <a:t>konst</a:t>
            </a:r>
            <a:r>
              <a:rPr lang="cs-CZ" sz="1600" dirty="0">
                <a:solidFill>
                  <a:prstClr val="black"/>
                </a:solidFill>
              </a:rPr>
              <a:t>. </a:t>
            </a:r>
            <a:r>
              <a:rPr lang="cs-CZ" sz="1600" dirty="0" smtClean="0">
                <a:solidFill>
                  <a:prstClr val="black"/>
                </a:solidFill>
              </a:rPr>
              <a:t>fluiditu CM 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/>
              <a:t>homeovisciózní</a:t>
            </a:r>
            <a:r>
              <a:rPr lang="cs-CZ" sz="1600" dirty="0" smtClean="0"/>
              <a:t> adaptace</a:t>
            </a:r>
            <a:r>
              <a:rPr lang="cs-CZ" sz="1600" dirty="0"/>
              <a:t> </a:t>
            </a:r>
            <a:r>
              <a:rPr lang="cs-CZ" sz="1600" dirty="0" smtClean="0"/>
              <a:t>- schopnost </a:t>
            </a:r>
            <a:r>
              <a:rPr lang="cs-CZ" sz="1600" dirty="0"/>
              <a:t>organismu regulovat fluiditu buněčné membrány změnou složení </a:t>
            </a:r>
            <a:r>
              <a:rPr lang="cs-CZ" sz="1600" dirty="0" smtClean="0"/>
              <a:t>lipidů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cs-CZ" sz="1600" dirty="0">
                <a:solidFill>
                  <a:prstClr val="black"/>
                </a:solidFill>
              </a:rPr>
              <a:t>délka  a složení řetězce se mění v </a:t>
            </a:r>
            <a:r>
              <a:rPr lang="cs-CZ" sz="1600" dirty="0" err="1">
                <a:solidFill>
                  <a:prstClr val="black"/>
                </a:solidFill>
              </a:rPr>
              <a:t>záv</a:t>
            </a:r>
            <a:r>
              <a:rPr lang="cs-CZ" sz="1600" dirty="0">
                <a:solidFill>
                  <a:prstClr val="black"/>
                </a:solidFill>
              </a:rPr>
              <a:t>. na T prostředí </a:t>
            </a: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v</a:t>
            </a:r>
            <a:r>
              <a:rPr lang="cs-CZ" sz="1600" dirty="0" err="1" smtClean="0">
                <a:solidFill>
                  <a:prstClr val="black"/>
                </a:solidFill>
              </a:rPr>
              <a:t>ys</a:t>
            </a:r>
            <a:r>
              <a:rPr lang="cs-CZ" sz="1600" dirty="0">
                <a:solidFill>
                  <a:prstClr val="black"/>
                </a:solidFill>
              </a:rPr>
              <a:t>. T </a:t>
            </a:r>
            <a:r>
              <a:rPr lang="cs-CZ" sz="1600" dirty="0" smtClean="0">
                <a:solidFill>
                  <a:prstClr val="black"/>
                </a:solidFill>
              </a:rPr>
              <a:t>– produkuje delší řetězce  </a:t>
            </a:r>
            <a:r>
              <a:rPr lang="cs-CZ" sz="1600" dirty="0">
                <a:solidFill>
                  <a:prstClr val="black"/>
                </a:solidFill>
              </a:rPr>
              <a:t>a méně dvoj. v</a:t>
            </a:r>
            <a:r>
              <a:rPr lang="cs-CZ" sz="1600" dirty="0" smtClean="0">
                <a:solidFill>
                  <a:prstClr val="black"/>
                </a:solidFill>
              </a:rPr>
              <a:t>azeb</a:t>
            </a: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Asymetrické složení membrány 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obě vrstvy </a:t>
            </a:r>
            <a:r>
              <a:rPr lang="cs-CZ" sz="1600" dirty="0">
                <a:solidFill>
                  <a:prstClr val="black"/>
                </a:solidFill>
              </a:rPr>
              <a:t>se liší počtem a slož. fosfolipidů, důl. i orientace </a:t>
            </a:r>
            <a:r>
              <a:rPr lang="cs-CZ" sz="1600" dirty="0" smtClean="0">
                <a:solidFill>
                  <a:prstClr val="black"/>
                </a:solidFill>
              </a:rPr>
              <a:t>kanálů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n</a:t>
            </a:r>
            <a:r>
              <a:rPr lang="cs-CZ" sz="1600" dirty="0" smtClean="0">
                <a:solidFill>
                  <a:prstClr val="black"/>
                </a:solidFill>
              </a:rPr>
              <a:t>ové </a:t>
            </a:r>
            <a:r>
              <a:rPr lang="cs-CZ" sz="1600" dirty="0">
                <a:solidFill>
                  <a:prstClr val="black"/>
                </a:solidFill>
              </a:rPr>
              <a:t>fosfolipidy jsou </a:t>
            </a:r>
            <a:r>
              <a:rPr lang="cs-CZ" sz="1600" dirty="0" err="1">
                <a:solidFill>
                  <a:prstClr val="black"/>
                </a:solidFill>
              </a:rPr>
              <a:t>synt</a:t>
            </a:r>
            <a:r>
              <a:rPr lang="cs-CZ" sz="1600" dirty="0">
                <a:solidFill>
                  <a:prstClr val="black"/>
                </a:solidFill>
              </a:rPr>
              <a:t>. enzymy z </a:t>
            </a:r>
            <a:r>
              <a:rPr lang="cs-CZ" sz="1600" dirty="0" smtClean="0">
                <a:solidFill>
                  <a:prstClr val="black"/>
                </a:solidFill>
              </a:rPr>
              <a:t>mast. </a:t>
            </a:r>
            <a:r>
              <a:rPr lang="cs-CZ" sz="1600" dirty="0">
                <a:solidFill>
                  <a:prstClr val="black"/>
                </a:solidFill>
              </a:rPr>
              <a:t>kyselin</a:t>
            </a: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uvolňují </a:t>
            </a:r>
            <a:r>
              <a:rPr lang="cs-CZ" sz="1600" dirty="0">
                <a:solidFill>
                  <a:prstClr val="black"/>
                </a:solidFill>
              </a:rPr>
              <a:t>se do té samé </a:t>
            </a:r>
            <a:r>
              <a:rPr lang="cs-CZ" sz="1600" dirty="0" err="1">
                <a:solidFill>
                  <a:prstClr val="black"/>
                </a:solidFill>
              </a:rPr>
              <a:t>monovrstvy</a:t>
            </a:r>
            <a:r>
              <a:rPr lang="cs-CZ" sz="1600" dirty="0">
                <a:solidFill>
                  <a:prstClr val="black"/>
                </a:solidFill>
              </a:rPr>
              <a:t>, </a:t>
            </a:r>
            <a:r>
              <a:rPr lang="cs-CZ" sz="1600" dirty="0" smtClean="0">
                <a:solidFill>
                  <a:prstClr val="black"/>
                </a:solidFill>
              </a:rPr>
              <a:t>pak dochází </a:t>
            </a:r>
            <a:r>
              <a:rPr lang="cs-CZ" sz="1600" dirty="0">
                <a:solidFill>
                  <a:prstClr val="black"/>
                </a:solidFill>
              </a:rPr>
              <a:t>přeskupení</a:t>
            </a: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f</a:t>
            </a:r>
            <a:r>
              <a:rPr lang="cs-CZ" sz="1600" dirty="0" err="1" smtClean="0">
                <a:solidFill>
                  <a:prstClr val="black"/>
                </a:solidFill>
              </a:rPr>
              <a:t>lipázy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>
                <a:solidFill>
                  <a:prstClr val="black"/>
                </a:solidFill>
              </a:rPr>
              <a:t>– přenos selektivní – r. koncentrace fosfolipidů v k. </a:t>
            </a:r>
            <a:r>
              <a:rPr lang="cs-CZ" sz="1600" dirty="0" err="1">
                <a:solidFill>
                  <a:prstClr val="black"/>
                </a:solidFill>
              </a:rPr>
              <a:t>monovrstvě</a:t>
            </a:r>
            <a:endParaRPr lang="cs-CZ" sz="1600" dirty="0">
              <a:solidFill>
                <a:prstClr val="black"/>
              </a:solidFill>
            </a:endParaRPr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9397"/>
            <a:ext cx="5533667" cy="274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3" y="4391092"/>
            <a:ext cx="3216310" cy="92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37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>
                <a:solidFill>
                  <a:prstClr val="black"/>
                </a:solidFill>
              </a:rPr>
              <a:t>Flexibita</a:t>
            </a:r>
            <a:r>
              <a:rPr lang="cs-CZ" sz="1600" dirty="0">
                <a:solidFill>
                  <a:prstClr val="black"/>
                </a:solidFill>
              </a:rPr>
              <a:t> – </a:t>
            </a:r>
            <a:r>
              <a:rPr lang="cs-CZ" sz="1600" dirty="0" err="1">
                <a:solidFill>
                  <a:prstClr val="black"/>
                </a:solidFill>
              </a:rPr>
              <a:t>sch</a:t>
            </a:r>
            <a:r>
              <a:rPr lang="cs-CZ" sz="1600" dirty="0">
                <a:solidFill>
                  <a:prstClr val="black"/>
                </a:solidFill>
              </a:rPr>
              <a:t>. se ohýbat – spodní hranice 25 </a:t>
            </a:r>
            <a:r>
              <a:rPr lang="cs-CZ" sz="1600" dirty="0" err="1">
                <a:solidFill>
                  <a:prstClr val="black"/>
                </a:solidFill>
              </a:rPr>
              <a:t>nm</a:t>
            </a:r>
            <a:r>
              <a:rPr lang="cs-CZ" sz="1600" dirty="0">
                <a:solidFill>
                  <a:prstClr val="black"/>
                </a:solidFill>
              </a:rPr>
              <a:t> – min. pro tvorbu váčků</a:t>
            </a:r>
          </a:p>
          <a:p>
            <a:endParaRPr lang="cs-CZ" sz="1600" b="1" dirty="0" smtClean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960440" cy="486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3730" y="2134479"/>
            <a:ext cx="485693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07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116632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 smtClean="0"/>
              <a:t>Proteiny</a:t>
            </a:r>
            <a:endParaRPr lang="cs-CZ" sz="1600" b="1" dirty="0" smtClean="0"/>
          </a:p>
          <a:p>
            <a:pPr marL="0" indent="0">
              <a:buNone/>
            </a:pPr>
            <a:endParaRPr lang="en-GB" sz="1600" b="1" dirty="0"/>
          </a:p>
          <a:p>
            <a:r>
              <a:rPr lang="cs-CZ" sz="1600" dirty="0" smtClean="0"/>
              <a:t> </a:t>
            </a:r>
            <a:r>
              <a:rPr lang="cs-CZ" sz="1600" dirty="0"/>
              <a:t>membrána obsahuje velké množství proteinů, typicky kolem 50 % membránového </a:t>
            </a:r>
            <a:r>
              <a:rPr lang="cs-CZ" sz="1600" dirty="0" smtClean="0"/>
              <a:t>objemu</a:t>
            </a:r>
          </a:p>
          <a:p>
            <a:r>
              <a:rPr lang="cs-CZ" sz="1600" dirty="0" smtClean="0"/>
              <a:t>různé </a:t>
            </a:r>
            <a:r>
              <a:rPr lang="cs-CZ" sz="1600" dirty="0"/>
              <a:t>biologické </a:t>
            </a:r>
            <a:r>
              <a:rPr lang="cs-CZ" sz="1600" dirty="0" smtClean="0"/>
              <a:t>aktivity, mezibuněčná komunikace, enzymatické </a:t>
            </a:r>
            <a:r>
              <a:rPr lang="cs-CZ" sz="1600" dirty="0"/>
              <a:t>aktivity nebo transport látek přes membránu</a:t>
            </a:r>
            <a:endParaRPr lang="cs-CZ" sz="1600" dirty="0" smtClean="0"/>
          </a:p>
          <a:p>
            <a:r>
              <a:rPr lang="cs-CZ" sz="1600" dirty="0" smtClean="0"/>
              <a:t>velké </a:t>
            </a:r>
            <a:r>
              <a:rPr lang="cs-CZ" sz="1600" dirty="0"/>
              <a:t>množství proteinových receptorů a identifikačních </a:t>
            </a:r>
            <a:r>
              <a:rPr lang="cs-CZ" sz="1600" dirty="0" smtClean="0"/>
              <a:t>proteinů, např. antigeny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1" y="2636912"/>
            <a:ext cx="859885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61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252520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Integrální </a:t>
            </a:r>
            <a:r>
              <a:rPr lang="cs-CZ" sz="1600" b="1" dirty="0"/>
              <a:t>proteiny nebo </a:t>
            </a:r>
            <a:r>
              <a:rPr lang="cs-CZ" sz="1600" b="1" dirty="0" err="1"/>
              <a:t>transmembránové</a:t>
            </a:r>
            <a:r>
              <a:rPr lang="cs-CZ" sz="1600" b="1" dirty="0"/>
              <a:t> </a:t>
            </a:r>
            <a:r>
              <a:rPr lang="cs-CZ" sz="1600" b="1" dirty="0" smtClean="0"/>
              <a:t>proteiny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rochází </a:t>
            </a:r>
            <a:r>
              <a:rPr lang="cs-CZ" sz="1600" dirty="0"/>
              <a:t>skrz CM</a:t>
            </a:r>
          </a:p>
          <a:p>
            <a:r>
              <a:rPr lang="cs-CZ" sz="1600" dirty="0" smtClean="0"/>
              <a:t>hydrofilní </a:t>
            </a:r>
            <a:r>
              <a:rPr lang="cs-CZ" sz="1600" dirty="0" err="1" smtClean="0"/>
              <a:t>cytosolická</a:t>
            </a:r>
            <a:r>
              <a:rPr lang="cs-CZ" sz="1600" dirty="0" smtClean="0"/>
              <a:t> doména (interaguje </a:t>
            </a:r>
            <a:r>
              <a:rPr lang="cs-CZ" sz="1600" dirty="0"/>
              <a:t>s vnitřními </a:t>
            </a:r>
            <a:r>
              <a:rPr lang="cs-CZ" sz="1600" dirty="0" smtClean="0"/>
              <a:t>molekulami)</a:t>
            </a:r>
          </a:p>
          <a:p>
            <a:r>
              <a:rPr lang="cs-CZ" sz="1600" dirty="0"/>
              <a:t>hydrofilní extracelulární doména - interaguje s vnějšími molekulami</a:t>
            </a:r>
          </a:p>
          <a:p>
            <a:r>
              <a:rPr lang="cs-CZ" sz="1600" dirty="0" smtClean="0"/>
              <a:t>hydrofobní doména - ukotvuje </a:t>
            </a:r>
            <a:r>
              <a:rPr lang="cs-CZ" sz="1600" dirty="0"/>
              <a:t>uvnitř buněčné </a:t>
            </a:r>
            <a:r>
              <a:rPr lang="cs-CZ" sz="1600" dirty="0" smtClean="0"/>
              <a:t>membrány</a:t>
            </a:r>
          </a:p>
          <a:p>
            <a:r>
              <a:rPr lang="cs-CZ" sz="1600" dirty="0"/>
              <a:t>h</a:t>
            </a:r>
            <a:r>
              <a:rPr lang="cs-CZ" sz="1600" dirty="0" smtClean="0"/>
              <a:t>ydrofobní </a:t>
            </a:r>
            <a:r>
              <a:rPr lang="cs-CZ" sz="1600" dirty="0"/>
              <a:t>domény se skládají z </a:t>
            </a:r>
            <a:r>
              <a:rPr lang="el-GR" sz="1600" dirty="0" smtClean="0"/>
              <a:t>α-</a:t>
            </a:r>
            <a:r>
              <a:rPr lang="cs-CZ" sz="1600" dirty="0"/>
              <a:t>helix a </a:t>
            </a:r>
            <a:r>
              <a:rPr lang="el-GR" sz="1600" dirty="0"/>
              <a:t>β </a:t>
            </a:r>
            <a:r>
              <a:rPr lang="cs-CZ" sz="1600" dirty="0"/>
              <a:t>listů proteinových motivů </a:t>
            </a:r>
            <a:endParaRPr lang="cs-CZ" sz="1600" dirty="0" smtClean="0"/>
          </a:p>
          <a:p>
            <a:r>
              <a:rPr lang="en-GB" sz="1600" dirty="0" err="1"/>
              <a:t>hydrofobní</a:t>
            </a:r>
            <a:r>
              <a:rPr lang="en-GB" sz="1600" dirty="0"/>
              <a:t> </a:t>
            </a:r>
            <a:r>
              <a:rPr lang="en-GB" sz="1600" dirty="0" err="1" smtClean="0"/>
              <a:t>vazby</a:t>
            </a:r>
            <a:r>
              <a:rPr lang="en-GB" sz="1600" dirty="0" smtClean="0"/>
              <a:t> </a:t>
            </a:r>
            <a:r>
              <a:rPr lang="en-GB" sz="1600" dirty="0" err="1"/>
              <a:t>cca</a:t>
            </a:r>
            <a:r>
              <a:rPr lang="en-GB" sz="1600" dirty="0"/>
              <a:t> 70</a:t>
            </a:r>
            <a:r>
              <a:rPr lang="en-GB" sz="1600" dirty="0" smtClean="0"/>
              <a:t>%</a:t>
            </a:r>
            <a:endParaRPr lang="cs-CZ" sz="1600" dirty="0" smtClean="0"/>
          </a:p>
          <a:p>
            <a:r>
              <a:rPr lang="cs-CZ" sz="1600" dirty="0"/>
              <a:t>d</a:t>
            </a:r>
            <a:r>
              <a:rPr lang="cs-CZ" sz="1600" dirty="0" smtClean="0"/>
              <a:t>aná orientace v membráně</a:t>
            </a:r>
            <a:endParaRPr lang="en-GB" sz="1600" dirty="0"/>
          </a:p>
          <a:p>
            <a:r>
              <a:rPr lang="cs-CZ" sz="1600" dirty="0" smtClean="0"/>
              <a:t>Iontové kanály, protonové pumpy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" y="3140968"/>
            <a:ext cx="9078421" cy="34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3284984"/>
            <a:ext cx="4439096" cy="3240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36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8115808" cy="311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427984" y="204028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/>
              <a:t>Periferní proteiny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</a:t>
            </a:r>
            <a:r>
              <a:rPr lang="cs-CZ" sz="1600" dirty="0" smtClean="0"/>
              <a:t>pojené </a:t>
            </a:r>
            <a:r>
              <a:rPr lang="cs-CZ" sz="1600" dirty="0"/>
              <a:t>s integrálními membránovými </a:t>
            </a:r>
            <a:r>
              <a:rPr lang="cs-CZ" sz="1600" dirty="0" smtClean="0"/>
              <a:t>proteiny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dočasné </a:t>
            </a:r>
            <a:r>
              <a:rPr lang="cs-CZ" sz="1600" dirty="0"/>
              <a:t>interakce s biologickými membránami a jednou reagující molekula se odloučí a pokračuje ve své práci v </a:t>
            </a:r>
            <a:r>
              <a:rPr lang="cs-CZ" sz="1600" dirty="0" smtClean="0"/>
              <a:t>cytoplazmě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spojeny</a:t>
            </a:r>
            <a:r>
              <a:rPr lang="en-GB" sz="1600" dirty="0"/>
              <a:t> s </a:t>
            </a:r>
            <a:r>
              <a:rPr lang="en-GB" sz="1600" dirty="0" err="1"/>
              <a:t>intergralnimi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pomoci</a:t>
            </a:r>
            <a:r>
              <a:rPr lang="en-GB" sz="1600" dirty="0"/>
              <a:t> H-</a:t>
            </a:r>
            <a:r>
              <a:rPr lang="en-GB" sz="1600" dirty="0" err="1"/>
              <a:t>mustku</a:t>
            </a:r>
            <a:r>
              <a:rPr lang="en-GB" sz="1600" dirty="0"/>
              <a:t> a </a:t>
            </a:r>
            <a:r>
              <a:rPr lang="en-GB" sz="1600" dirty="0" err="1"/>
              <a:t>elektrostat.sil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01046" y="18864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/>
              <a:t>Proteiny ukotvené s lipidy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kovalentně vázané na lipidové molekuly hydrofobně vložené do buněčné membrány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roteiny </a:t>
            </a:r>
            <a:r>
              <a:rPr lang="cs-CZ" sz="1600" dirty="0"/>
              <a:t>nejsou v kontaktu s membránou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elstat.síly</a:t>
            </a:r>
            <a:r>
              <a:rPr lang="en-GB" sz="1600" dirty="0"/>
              <a:t>, H-</a:t>
            </a:r>
            <a:r>
              <a:rPr lang="en-GB" sz="1600" dirty="0" err="1"/>
              <a:t>můstky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G proteiny – přenos signálu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4" y="2015640"/>
            <a:ext cx="4124514" cy="199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72000" y="3717032"/>
            <a:ext cx="1872208" cy="2808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588224" y="3717032"/>
            <a:ext cx="1872208" cy="2808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154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5112568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Funkce</a:t>
            </a:r>
            <a:r>
              <a:rPr lang="en-GB" sz="1600" b="1" dirty="0"/>
              <a:t> </a:t>
            </a:r>
            <a:r>
              <a:rPr lang="en-GB" sz="1600" b="1" dirty="0" err="1"/>
              <a:t>cytoplazmatické</a:t>
            </a:r>
            <a:r>
              <a:rPr lang="en-GB" sz="1600" b="1" dirty="0"/>
              <a:t> </a:t>
            </a:r>
            <a:r>
              <a:rPr lang="en-GB" sz="1600" b="1" dirty="0" err="1" smtClean="0"/>
              <a:t>membrány</a:t>
            </a:r>
            <a:endParaRPr lang="cs-CZ" sz="1600" b="1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ariéra</a:t>
            </a:r>
            <a:r>
              <a:rPr lang="cs-CZ" sz="1600" dirty="0"/>
              <a:t>,</a:t>
            </a:r>
            <a:r>
              <a:rPr lang="en-GB" sz="1600" dirty="0" smtClean="0"/>
              <a:t> </a:t>
            </a:r>
            <a:r>
              <a:rPr lang="en-GB" sz="1600" dirty="0" err="1" smtClean="0"/>
              <a:t>receptory</a:t>
            </a:r>
            <a:r>
              <a:rPr lang="cs-CZ" sz="1600" dirty="0"/>
              <a:t>,</a:t>
            </a:r>
            <a:r>
              <a:rPr lang="en-GB" sz="1600" dirty="0" smtClean="0"/>
              <a:t> </a:t>
            </a:r>
            <a:r>
              <a:rPr lang="en-GB" sz="1600" dirty="0" err="1"/>
              <a:t>antigeny</a:t>
            </a: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ransport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prostá</a:t>
            </a:r>
            <a:r>
              <a:rPr lang="en-GB" sz="1600" dirty="0"/>
              <a:t> </a:t>
            </a:r>
            <a:r>
              <a:rPr lang="en-GB" sz="1600" dirty="0" err="1" smtClean="0"/>
              <a:t>difúze</a:t>
            </a:r>
            <a:r>
              <a:rPr lang="cs-CZ" sz="1600" dirty="0" smtClean="0"/>
              <a:t>, </a:t>
            </a:r>
            <a:r>
              <a:rPr lang="en-GB" sz="1600" dirty="0" err="1" smtClean="0"/>
              <a:t>zprostředkovaná</a:t>
            </a:r>
            <a:r>
              <a:rPr lang="en-GB" sz="1600" dirty="0" smtClean="0"/>
              <a:t> </a:t>
            </a:r>
            <a:r>
              <a:rPr lang="en-GB" sz="1600" dirty="0" err="1" smtClean="0"/>
              <a:t>difúze</a:t>
            </a:r>
            <a:r>
              <a:rPr lang="cs-CZ" sz="1600" dirty="0" smtClean="0"/>
              <a:t>, </a:t>
            </a:r>
            <a:r>
              <a:rPr lang="en-GB" sz="1600" dirty="0" err="1" smtClean="0"/>
              <a:t>aktivní</a:t>
            </a:r>
            <a:r>
              <a:rPr lang="en-GB" sz="1600" dirty="0" smtClean="0"/>
              <a:t> transport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membrána je hydrofilní - malé neutrální molekuly projdou skrz membránu snáze než nabité, velké molekuly</a:t>
            </a:r>
            <a:endParaRPr lang="en-GB" sz="1600" dirty="0"/>
          </a:p>
          <a:p>
            <a:r>
              <a:rPr lang="cs-CZ" sz="1600" dirty="0"/>
              <a:t>připouští pasivní difúzi hydrofobních molekul</a:t>
            </a:r>
          </a:p>
          <a:p>
            <a:r>
              <a:rPr lang="cs-CZ" sz="1600" dirty="0" smtClean="0"/>
              <a:t>CM v podstatě </a:t>
            </a:r>
            <a:r>
              <a:rPr lang="cs-CZ" sz="1600" dirty="0"/>
              <a:t>nepropustné pro </a:t>
            </a:r>
            <a:r>
              <a:rPr lang="cs-CZ" sz="1600" dirty="0" smtClean="0"/>
              <a:t>větší polární molekuly</a:t>
            </a:r>
          </a:p>
          <a:p>
            <a:r>
              <a:rPr lang="cs-CZ" sz="1600" dirty="0" smtClean="0"/>
              <a:t>brání </a:t>
            </a:r>
            <a:r>
              <a:rPr lang="cs-CZ" sz="1600" dirty="0"/>
              <a:t>v difúzi </a:t>
            </a:r>
            <a:r>
              <a:rPr lang="cs-CZ" sz="1600" dirty="0" smtClean="0"/>
              <a:t>polárním </a:t>
            </a:r>
            <a:r>
              <a:rPr lang="cs-CZ" sz="1600" dirty="0"/>
              <a:t>rozpuštěným látkám </a:t>
            </a:r>
            <a:r>
              <a:rPr lang="cs-CZ" sz="1600" dirty="0" smtClean="0"/>
              <a:t>(AM, NK, </a:t>
            </a:r>
            <a:r>
              <a:rPr lang="cs-CZ" sz="1600" dirty="0"/>
              <a:t>cukry, proteiny, ionty) </a:t>
            </a:r>
            <a:endParaRPr lang="cs-CZ" sz="1600" dirty="0" smtClean="0"/>
          </a:p>
          <a:p>
            <a:r>
              <a:rPr lang="cs-CZ" sz="1600" dirty="0" smtClean="0"/>
              <a:t>tj. schopnost </a:t>
            </a:r>
            <a:r>
              <a:rPr lang="cs-CZ" sz="1600" dirty="0"/>
              <a:t>kontrolovat pohyb těchto látek skrz </a:t>
            </a:r>
            <a:r>
              <a:rPr lang="cs-CZ" sz="1600" dirty="0" err="1"/>
              <a:t>transmembránové</a:t>
            </a:r>
            <a:r>
              <a:rPr lang="cs-CZ" sz="1600" dirty="0"/>
              <a:t> proteinové </a:t>
            </a:r>
            <a:r>
              <a:rPr lang="cs-CZ" sz="1600" dirty="0" smtClean="0"/>
              <a:t>komplexy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cs-CZ" sz="1600" dirty="0"/>
              <a:t>póry, kanály a </a:t>
            </a:r>
            <a:r>
              <a:rPr lang="cs-CZ" sz="1600" dirty="0" smtClean="0"/>
              <a:t>brány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ropustnost </a:t>
            </a:r>
            <a:r>
              <a:rPr lang="cs-CZ" sz="1600" dirty="0"/>
              <a:t>membrány je míra pasivní difuze molekul </a:t>
            </a:r>
            <a:r>
              <a:rPr lang="cs-CZ" sz="1600" dirty="0" smtClean="0"/>
              <a:t>membránou </a:t>
            </a:r>
          </a:p>
          <a:p>
            <a:r>
              <a:rPr lang="cs-CZ" sz="1600" dirty="0" smtClean="0"/>
              <a:t>závisí </a:t>
            </a:r>
            <a:r>
              <a:rPr lang="cs-CZ" sz="1600" dirty="0"/>
              <a:t>hlavně na </a:t>
            </a:r>
            <a:r>
              <a:rPr lang="cs-CZ" sz="1600" dirty="0" smtClean="0"/>
              <a:t>el. náboji, polaritě </a:t>
            </a:r>
            <a:r>
              <a:rPr lang="cs-CZ" sz="1600" dirty="0"/>
              <a:t>molekul a </a:t>
            </a:r>
            <a:r>
              <a:rPr lang="cs-CZ" sz="1600" dirty="0" smtClean="0"/>
              <a:t> </a:t>
            </a:r>
            <a:r>
              <a:rPr lang="cs-CZ" sz="1600" dirty="0"/>
              <a:t>na </a:t>
            </a:r>
            <a:r>
              <a:rPr lang="cs-CZ" sz="1600" dirty="0" smtClean="0"/>
              <a:t>mol. hm. molekuly</a:t>
            </a:r>
          </a:p>
          <a:p>
            <a:r>
              <a:rPr lang="cs-CZ" sz="1600" dirty="0" smtClean="0"/>
              <a:t>transport přes membránu dělíme na pasivní a aktivní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5111"/>
            <a:ext cx="34575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433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Transmembránový</a:t>
            </a:r>
            <a:r>
              <a:rPr lang="cs-CZ" sz="1600" b="1" dirty="0"/>
              <a:t> </a:t>
            </a:r>
            <a:r>
              <a:rPr lang="cs-CZ" sz="1600" b="1" dirty="0" smtClean="0"/>
              <a:t>transport – pasivní </a:t>
            </a:r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 smtClean="0"/>
              <a:t>přenos </a:t>
            </a:r>
            <a:r>
              <a:rPr lang="cs-CZ" sz="1600" dirty="0"/>
              <a:t>látek přes buněčnou </a:t>
            </a:r>
            <a:r>
              <a:rPr lang="cs-CZ" sz="1600" dirty="0" smtClean="0"/>
              <a:t>membránu</a:t>
            </a:r>
          </a:p>
          <a:p>
            <a:r>
              <a:rPr lang="cs-CZ" sz="1600" dirty="0" smtClean="0"/>
              <a:t>samovolně </a:t>
            </a:r>
            <a:r>
              <a:rPr lang="cs-CZ" sz="1600" dirty="0"/>
              <a:t>prostřednictvím kanálů a přenašečových </a:t>
            </a:r>
            <a:r>
              <a:rPr lang="cs-CZ" sz="1600" dirty="0" smtClean="0"/>
              <a:t>proteinů</a:t>
            </a:r>
          </a:p>
          <a:p>
            <a:r>
              <a:rPr lang="cs-CZ" sz="1600" dirty="0" smtClean="0"/>
              <a:t>nespotřebovává energii ATP</a:t>
            </a:r>
          </a:p>
          <a:p>
            <a:r>
              <a:rPr lang="cs-CZ" sz="1600" dirty="0" smtClean="0"/>
              <a:t>ř</a:t>
            </a:r>
            <a:r>
              <a:rPr lang="en-GB" sz="1600" dirty="0" err="1" smtClean="0"/>
              <a:t>ízen</a:t>
            </a:r>
            <a:r>
              <a:rPr lang="en-GB" sz="1600" dirty="0" smtClean="0"/>
              <a:t> </a:t>
            </a:r>
            <a:r>
              <a:rPr lang="en-GB" sz="1600" dirty="0" err="1" smtClean="0"/>
              <a:t>gradiente</a:t>
            </a:r>
            <a:r>
              <a:rPr lang="cs-CZ" sz="1600" dirty="0" smtClean="0"/>
              <a:t>m</a:t>
            </a:r>
            <a:r>
              <a:rPr lang="en-GB" sz="1600" dirty="0" smtClean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a </a:t>
            </a:r>
            <a:r>
              <a:rPr lang="en-GB" sz="1600" dirty="0" err="1"/>
              <a:t>membránovým</a:t>
            </a:r>
            <a:r>
              <a:rPr lang="en-GB" sz="1600" dirty="0"/>
              <a:t> </a:t>
            </a:r>
            <a:r>
              <a:rPr lang="en-GB" sz="1600" dirty="0" err="1" smtClean="0"/>
              <a:t>potenciálem</a:t>
            </a:r>
            <a:endParaRPr lang="cs-CZ" sz="1600" dirty="0" smtClean="0"/>
          </a:p>
          <a:p>
            <a:r>
              <a:rPr lang="en-GB" sz="1600" dirty="0"/>
              <a:t>gradient </a:t>
            </a:r>
            <a:r>
              <a:rPr lang="en-GB" sz="1600" dirty="0" err="1"/>
              <a:t>elektrochemického</a:t>
            </a:r>
            <a:r>
              <a:rPr lang="en-GB" sz="1600" dirty="0"/>
              <a:t> </a:t>
            </a:r>
            <a:r>
              <a:rPr lang="en-GB" sz="1600" dirty="0" err="1" smtClean="0"/>
              <a:t>potenciálu</a:t>
            </a:r>
            <a:r>
              <a:rPr lang="en-GB" sz="1600" dirty="0" smtClean="0"/>
              <a:t> </a:t>
            </a:r>
            <a:r>
              <a:rPr lang="cs-CZ" sz="1600" dirty="0" smtClean="0"/>
              <a:t>= </a:t>
            </a:r>
            <a:r>
              <a:rPr lang="en-GB" sz="1600" dirty="0" err="1" smtClean="0"/>
              <a:t>rozdíl</a:t>
            </a:r>
            <a:r>
              <a:rPr lang="en-GB" sz="1600" dirty="0" smtClean="0"/>
              <a:t> </a:t>
            </a:r>
            <a:r>
              <a:rPr lang="en-GB" sz="1600" dirty="0" err="1"/>
              <a:t>elektrochemických</a:t>
            </a:r>
            <a:r>
              <a:rPr lang="en-GB" sz="1600" dirty="0"/>
              <a:t> </a:t>
            </a:r>
            <a:r>
              <a:rPr lang="en-GB" sz="1600" dirty="0" err="1"/>
              <a:t>potenciálů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vnější</a:t>
            </a:r>
            <a:r>
              <a:rPr lang="en-GB" sz="1600" dirty="0"/>
              <a:t> a </a:t>
            </a:r>
            <a:r>
              <a:rPr lang="en-GB" sz="1600" dirty="0" err="1"/>
              <a:t>vnitřní</a:t>
            </a:r>
            <a:r>
              <a:rPr lang="en-GB" sz="1600" dirty="0"/>
              <a:t> </a:t>
            </a:r>
            <a:r>
              <a:rPr lang="en-GB" sz="1600" dirty="0" err="1"/>
              <a:t>straně</a:t>
            </a:r>
            <a:r>
              <a:rPr lang="en-GB" sz="1600" dirty="0"/>
              <a:t> </a:t>
            </a:r>
            <a:r>
              <a:rPr lang="en-GB" sz="1600" dirty="0" err="1" smtClean="0"/>
              <a:t>membrány</a:t>
            </a:r>
            <a:endParaRPr lang="cs-CZ" sz="1600" dirty="0" smtClean="0"/>
          </a:p>
          <a:p>
            <a:r>
              <a:rPr lang="en-GB" sz="1600" dirty="0" err="1" smtClean="0"/>
              <a:t>hnací</a:t>
            </a:r>
            <a:r>
              <a:rPr lang="en-GB" sz="1600" dirty="0" smtClean="0"/>
              <a:t> </a:t>
            </a:r>
            <a:r>
              <a:rPr lang="en-GB" sz="1600" dirty="0" err="1"/>
              <a:t>sílou</a:t>
            </a:r>
            <a:r>
              <a:rPr lang="en-GB" sz="1600" dirty="0"/>
              <a:t> pro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iontů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 smtClean="0"/>
              <a:t>membránu</a:t>
            </a:r>
            <a:endParaRPr lang="cs-CZ" sz="1600" dirty="0"/>
          </a:p>
          <a:p>
            <a:r>
              <a:rPr lang="cs-CZ" sz="1600" dirty="0" smtClean="0"/>
              <a:t>závisí </a:t>
            </a:r>
            <a:r>
              <a:rPr lang="cs-CZ" sz="1600" dirty="0"/>
              <a:t>na propustnosti buněčné </a:t>
            </a:r>
            <a:r>
              <a:rPr lang="cs-CZ" sz="1600" dirty="0" smtClean="0"/>
              <a:t>membrány</a:t>
            </a:r>
          </a:p>
          <a:p>
            <a:r>
              <a:rPr lang="cs-CZ" sz="1600" dirty="0" smtClean="0"/>
              <a:t>prostá </a:t>
            </a:r>
            <a:r>
              <a:rPr lang="cs-CZ" sz="1600" dirty="0"/>
              <a:t>difuze, </a:t>
            </a:r>
            <a:r>
              <a:rPr lang="cs-CZ" sz="1600" dirty="0" smtClean="0"/>
              <a:t>zprostředkovaná difuze, osmóza</a:t>
            </a:r>
          </a:p>
          <a:p>
            <a:endParaRPr lang="cs-CZ" sz="1600" dirty="0" smtClean="0"/>
          </a:p>
          <a:p>
            <a:endParaRPr lang="cs-CZ" sz="1600" dirty="0" smtClean="0"/>
          </a:p>
          <a:p>
            <a:pPr marL="0" indent="0">
              <a:buNone/>
            </a:pPr>
            <a:r>
              <a:rPr lang="en-GB" sz="1600" b="1" dirty="0"/>
              <a:t>1) </a:t>
            </a:r>
            <a:r>
              <a:rPr lang="en-GB" sz="1600" b="1" dirty="0" err="1"/>
              <a:t>Prostá</a:t>
            </a:r>
            <a:r>
              <a:rPr lang="en-GB" sz="1600" b="1" dirty="0"/>
              <a:t> </a:t>
            </a:r>
            <a:r>
              <a:rPr lang="en-GB" sz="1600" b="1" dirty="0" err="1"/>
              <a:t>difúze</a:t>
            </a:r>
            <a:endParaRPr lang="en-GB" sz="1600" b="1" dirty="0"/>
          </a:p>
          <a:p>
            <a:r>
              <a:rPr lang="pl-PL" sz="1600" b="1" dirty="0"/>
              <a:t>transport látek po koncentračním spádu </a:t>
            </a:r>
          </a:p>
          <a:p>
            <a:r>
              <a:rPr lang="cs-CZ" sz="1600" dirty="0" err="1"/>
              <a:t>p</a:t>
            </a:r>
            <a:r>
              <a:rPr lang="en-GB" sz="1600" dirty="0" err="1" smtClean="0"/>
              <a:t>lyny</a:t>
            </a:r>
            <a:r>
              <a:rPr lang="en-GB" sz="1600" dirty="0" smtClean="0"/>
              <a:t> </a:t>
            </a:r>
            <a:r>
              <a:rPr lang="en-GB" sz="1600" dirty="0"/>
              <a:t>(N2, O2, CO2), </a:t>
            </a:r>
            <a:r>
              <a:rPr lang="en-GB" sz="1600" dirty="0" err="1"/>
              <a:t>malé</a:t>
            </a:r>
            <a:r>
              <a:rPr lang="cs-CZ" sz="1600" dirty="0"/>
              <a:t> </a:t>
            </a:r>
            <a:r>
              <a:rPr lang="en-GB" sz="1600" dirty="0" err="1"/>
              <a:t>polární</a:t>
            </a:r>
            <a:r>
              <a:rPr lang="en-GB" sz="1600" dirty="0"/>
              <a:t> </a:t>
            </a:r>
            <a:r>
              <a:rPr lang="en-GB" sz="1600" dirty="0" err="1"/>
              <a:t>molekuly</a:t>
            </a:r>
            <a:r>
              <a:rPr lang="en-GB" sz="1600" dirty="0"/>
              <a:t> bez </a:t>
            </a:r>
            <a:r>
              <a:rPr lang="en-GB" sz="1600" dirty="0" err="1"/>
              <a:t>náboje</a:t>
            </a:r>
            <a:r>
              <a:rPr lang="en-GB" sz="1600" dirty="0"/>
              <a:t> (</a:t>
            </a:r>
            <a:r>
              <a:rPr lang="en-GB" sz="1600" dirty="0" err="1"/>
              <a:t>etanol</a:t>
            </a:r>
            <a:r>
              <a:rPr lang="en-GB" sz="1600" dirty="0"/>
              <a:t>, </a:t>
            </a:r>
            <a:r>
              <a:rPr lang="en-GB" sz="1600" dirty="0" err="1"/>
              <a:t>voda</a:t>
            </a:r>
            <a:r>
              <a:rPr lang="cs-CZ" sz="1600" dirty="0"/>
              <a:t>)</a:t>
            </a:r>
          </a:p>
          <a:p>
            <a:r>
              <a:rPr lang="cs-CZ" sz="1600" dirty="0"/>
              <a:t>umožňuje pohyb látek uvnitř buněk a tím </a:t>
            </a:r>
            <a:r>
              <a:rPr lang="cs-CZ" sz="1600" b="1" dirty="0"/>
              <a:t>látkovou výměnu</a:t>
            </a:r>
            <a:endParaRPr lang="en-GB" sz="1600" dirty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20266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15644" y="26064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 smtClean="0"/>
              <a:t>2)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Zprostředkovaná</a:t>
            </a:r>
            <a:r>
              <a:rPr lang="en-GB" sz="1600" b="1" dirty="0" smtClean="0"/>
              <a:t> </a:t>
            </a:r>
            <a:r>
              <a:rPr lang="en-GB" sz="1600" b="1" dirty="0" err="1"/>
              <a:t>difúze</a:t>
            </a:r>
            <a:endParaRPr lang="en-GB" sz="1600" dirty="0"/>
          </a:p>
        </p:txBody>
      </p:sp>
      <p:sp>
        <p:nvSpPr>
          <p:cNvPr id="2" name="Obdélník 1"/>
          <p:cNvSpPr/>
          <p:nvPr/>
        </p:nvSpPr>
        <p:spPr>
          <a:xfrm>
            <a:off x="0" y="658580"/>
            <a:ext cx="867645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řenos látky po </a:t>
            </a:r>
            <a:r>
              <a:rPr lang="cs-CZ" sz="1600" dirty="0" err="1" smtClean="0"/>
              <a:t>elektrochem</a:t>
            </a:r>
            <a:r>
              <a:rPr lang="cs-CZ" sz="1600" dirty="0" smtClean="0"/>
              <a:t>. </a:t>
            </a:r>
            <a:r>
              <a:rPr lang="cs-CZ" sz="1600" dirty="0"/>
              <a:t>gradientu </a:t>
            </a:r>
            <a:r>
              <a:rPr lang="cs-CZ" sz="1600" dirty="0" smtClean="0"/>
              <a:t>přenašečů v membráně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</a:t>
            </a:r>
            <a:r>
              <a:rPr lang="cs-CZ" sz="1600" dirty="0" smtClean="0"/>
              <a:t>yto </a:t>
            </a:r>
            <a:r>
              <a:rPr lang="cs-CZ" sz="1600" dirty="0"/>
              <a:t>procesy fungují i při aktivním transportu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endParaRPr lang="cs-CZ" sz="1600" dirty="0" smtClean="0"/>
          </a:p>
          <a:p>
            <a:r>
              <a:rPr lang="cs-CZ" sz="1600" b="1" dirty="0" smtClean="0"/>
              <a:t>kanály </a:t>
            </a:r>
            <a:r>
              <a:rPr lang="cs-CZ" sz="1600" dirty="0" smtClean="0"/>
              <a:t>- hydrofilní </a:t>
            </a:r>
            <a:r>
              <a:rPr lang="cs-CZ" sz="1600" dirty="0"/>
              <a:t>pór, který pro přenos specifických anorganických iontů nepotřebuje změnit svou </a:t>
            </a:r>
            <a:r>
              <a:rPr lang="cs-CZ" sz="1600" dirty="0" smtClean="0"/>
              <a:t>konformaci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způsob </a:t>
            </a:r>
            <a:r>
              <a:rPr lang="cs-CZ" sz="1600" dirty="0"/>
              <a:t>přenosu rychlejší než typ </a:t>
            </a:r>
            <a:r>
              <a:rPr lang="cs-CZ" sz="1600" dirty="0" smtClean="0"/>
              <a:t>předchozí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rotein </a:t>
            </a:r>
            <a:r>
              <a:rPr lang="cs-CZ" sz="1600" dirty="0"/>
              <a:t>může být svou konformací otevřen či </a:t>
            </a:r>
            <a:r>
              <a:rPr lang="cs-CZ" sz="1600" dirty="0" smtClean="0"/>
              <a:t>uzavřen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b="1" dirty="0" smtClean="0"/>
              <a:t>proteinové přenašeče </a:t>
            </a:r>
            <a:endParaRPr lang="cs-CZ" sz="1600" dirty="0"/>
          </a:p>
          <a:p>
            <a:r>
              <a:rPr lang="cs-CZ" sz="1600" dirty="0" smtClean="0"/>
              <a:t>využívá </a:t>
            </a:r>
            <a:r>
              <a:rPr lang="cs-CZ" sz="1600" dirty="0"/>
              <a:t>pro přenos </a:t>
            </a:r>
            <a:r>
              <a:rPr lang="cs-CZ" sz="1600" dirty="0" err="1"/>
              <a:t>solutu</a:t>
            </a:r>
            <a:r>
              <a:rPr lang="cs-CZ" sz="1600" dirty="0"/>
              <a:t> svých konformačních </a:t>
            </a:r>
            <a:r>
              <a:rPr lang="cs-CZ" sz="1600" dirty="0" smtClean="0"/>
              <a:t>změn - umožňují </a:t>
            </a:r>
            <a:r>
              <a:rPr lang="cs-CZ" sz="1600" dirty="0"/>
              <a:t>přenos malých ve vodě rozpustných </a:t>
            </a:r>
            <a:r>
              <a:rPr lang="cs-CZ" sz="1600" dirty="0" smtClean="0"/>
              <a:t>molekul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</a:t>
            </a:r>
            <a:r>
              <a:rPr lang="cs-CZ" sz="1600" dirty="0" smtClean="0"/>
              <a:t>apacita přenašeče je limitována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koncentrace difundované látky nejprve stoupá, rychlost difuze se už rychlost difuze nemění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využíván pro transport látek spojených s metabolismem buňky a dalších látek potřebných pro fungování buněk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např. aminokyseliny, proteiny, ionty větších rozměrů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/>
              <a:t>Uniport</a:t>
            </a:r>
            <a:r>
              <a:rPr lang="cs-CZ" sz="1600" dirty="0" smtClean="0"/>
              <a:t> - transportované molekuly procházejí samostatně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/>
              <a:t>Kotransport</a:t>
            </a:r>
            <a:r>
              <a:rPr lang="cs-CZ" sz="1600" b="1" dirty="0" smtClean="0"/>
              <a:t> </a:t>
            </a:r>
            <a:r>
              <a:rPr lang="cs-CZ" sz="1600" dirty="0" smtClean="0"/>
              <a:t>– </a:t>
            </a:r>
            <a:r>
              <a:rPr lang="cs-CZ" sz="1600" dirty="0" err="1" smtClean="0"/>
              <a:t>symport</a:t>
            </a:r>
            <a:r>
              <a:rPr lang="cs-CZ" sz="1600" dirty="0" smtClean="0"/>
              <a:t> a </a:t>
            </a:r>
            <a:r>
              <a:rPr lang="cs-CZ" sz="1600" dirty="0" err="1" smtClean="0"/>
              <a:t>antiport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/>
              <a:t>Symport</a:t>
            </a:r>
            <a:r>
              <a:rPr lang="cs-CZ" sz="1600" dirty="0" smtClean="0"/>
              <a:t> - prostupují molekuly stejným směrem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/>
              <a:t>Antiport</a:t>
            </a:r>
            <a:r>
              <a:rPr lang="cs-CZ" sz="1600" dirty="0" smtClean="0"/>
              <a:t> - prostupují směrem opačným</a:t>
            </a:r>
          </a:p>
          <a:p>
            <a:endParaRPr lang="cs-CZ" sz="1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849" y="5041155"/>
            <a:ext cx="2857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6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260648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Msc</a:t>
            </a:r>
            <a:r>
              <a:rPr lang="en-GB" sz="1600" b="1" dirty="0"/>
              <a:t> channels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mechanosensitivní</a:t>
            </a:r>
            <a:r>
              <a:rPr lang="cs-CZ" sz="1600" dirty="0" smtClean="0"/>
              <a:t> kanály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reagují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zvýšení</a:t>
            </a:r>
            <a:r>
              <a:rPr lang="cs-CZ" sz="1600" dirty="0"/>
              <a:t> </a:t>
            </a:r>
            <a:r>
              <a:rPr lang="en-GB" sz="1600" dirty="0" err="1" smtClean="0"/>
              <a:t>turgoru</a:t>
            </a:r>
            <a:r>
              <a:rPr lang="en-GB" sz="1600" dirty="0" smtClean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r>
              <a:rPr lang="en-GB" sz="1600" dirty="0" err="1"/>
              <a:t>zvětšením</a:t>
            </a:r>
            <a:r>
              <a:rPr lang="en-GB" sz="1600" dirty="0"/>
              <a:t> </a:t>
            </a:r>
            <a:r>
              <a:rPr lang="en-GB" sz="1600" dirty="0" err="1"/>
              <a:t>velikosti</a:t>
            </a:r>
            <a:r>
              <a:rPr lang="en-GB" sz="1600" dirty="0"/>
              <a:t> </a:t>
            </a:r>
            <a:r>
              <a:rPr lang="en-GB" sz="1600" dirty="0" err="1" smtClean="0"/>
              <a:t>póru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adaptace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pt-BR" sz="1600" dirty="0" smtClean="0"/>
              <a:t>osmotický </a:t>
            </a:r>
            <a:r>
              <a:rPr lang="pt-BR" sz="1600" dirty="0"/>
              <a:t>stres - MscL – </a:t>
            </a:r>
            <a:r>
              <a:rPr lang="pt-BR" sz="1600" i="1" dirty="0"/>
              <a:t>E. coli</a:t>
            </a:r>
            <a:endParaRPr lang="en-GB" sz="1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8229600" cy="224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52911"/>
            <a:ext cx="7256739" cy="68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929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9"/>
            <a:ext cx="8229600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smtClean="0"/>
              <a:t> KANÁLY </a:t>
            </a:r>
            <a:r>
              <a:rPr lang="en-GB" sz="1600" b="1" dirty="0" err="1" smtClean="0"/>
              <a:t>prosté</a:t>
            </a:r>
            <a:endParaRPr lang="en-GB" sz="1600" b="1" dirty="0" smtClean="0"/>
          </a:p>
          <a:p>
            <a:r>
              <a:rPr lang="en-GB" sz="1600" dirty="0" err="1" smtClean="0"/>
              <a:t>stále</a:t>
            </a:r>
            <a:r>
              <a:rPr lang="en-GB" sz="1600" dirty="0" smtClean="0"/>
              <a:t> </a:t>
            </a:r>
            <a:r>
              <a:rPr lang="en-GB" sz="1600" dirty="0" err="1" smtClean="0"/>
              <a:t>otevřené</a:t>
            </a:r>
            <a:r>
              <a:rPr lang="en-GB" sz="1600" dirty="0" smtClean="0"/>
              <a:t> </a:t>
            </a:r>
            <a:r>
              <a:rPr lang="en-GB" sz="1600" dirty="0" err="1" smtClean="0"/>
              <a:t>válcové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struktury</a:t>
            </a:r>
            <a:r>
              <a:rPr lang="en-GB" sz="1600" dirty="0" smtClean="0"/>
              <a:t> s </a:t>
            </a:r>
            <a:r>
              <a:rPr lang="en-GB" sz="1600" dirty="0" err="1" smtClean="0"/>
              <a:t>centrálním</a:t>
            </a:r>
            <a:r>
              <a:rPr lang="en-GB" sz="1600" dirty="0" smtClean="0"/>
              <a:t> </a:t>
            </a:r>
            <a:r>
              <a:rPr lang="en-GB" sz="1600" dirty="0" err="1" smtClean="0"/>
              <a:t>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kanálem</a:t>
            </a:r>
            <a:endParaRPr lang="en-GB" sz="1600" dirty="0" smtClean="0"/>
          </a:p>
          <a:p>
            <a:r>
              <a:rPr lang="en-GB" sz="1600" dirty="0" err="1" smtClean="0"/>
              <a:t>neregulovány</a:t>
            </a: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př</a:t>
            </a:r>
            <a:r>
              <a:rPr lang="en-GB" sz="1600" dirty="0" smtClean="0"/>
              <a:t>: </a:t>
            </a:r>
            <a:r>
              <a:rPr lang="en-GB" sz="1600" dirty="0" err="1" smtClean="0"/>
              <a:t>poriny</a:t>
            </a:r>
            <a:r>
              <a:rPr lang="en-GB" sz="1600" dirty="0" smtClean="0"/>
              <a:t> </a:t>
            </a:r>
            <a:r>
              <a:rPr lang="el-GR" sz="1600" dirty="0" smtClean="0"/>
              <a:t>β </a:t>
            </a:r>
            <a:r>
              <a:rPr lang="en-GB" sz="1600" dirty="0" err="1" smtClean="0"/>
              <a:t>vnější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membrány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maltoporin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difúzi</a:t>
            </a:r>
            <a:r>
              <a:rPr lang="en-GB" sz="1600" dirty="0" smtClean="0"/>
              <a:t> </a:t>
            </a:r>
            <a:r>
              <a:rPr lang="en-GB" sz="1600" dirty="0" err="1" smtClean="0"/>
              <a:t>maltodextrinů</a:t>
            </a:r>
            <a:r>
              <a:rPr lang="cs-CZ" sz="1600" dirty="0" smtClean="0"/>
              <a:t>, </a:t>
            </a:r>
            <a:r>
              <a:rPr lang="cs-CZ" sz="1600" dirty="0" err="1" smtClean="0"/>
              <a:t>aquaporin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467544" y="477351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err="1"/>
              <a:t>Maltoporin</a:t>
            </a:r>
            <a:endParaRPr lang="en-GB" sz="1400" dirty="0"/>
          </a:p>
          <a:p>
            <a:r>
              <a:rPr lang="en-GB" sz="1400" dirty="0"/>
              <a:t>v </a:t>
            </a:r>
            <a:r>
              <a:rPr lang="en-GB" sz="1400" dirty="0" err="1"/>
              <a:t>komplexu</a:t>
            </a:r>
            <a:endParaRPr lang="en-GB" sz="1400" dirty="0"/>
          </a:p>
          <a:p>
            <a:r>
              <a:rPr lang="en-GB" sz="1400" dirty="0"/>
              <a:t>s </a:t>
            </a:r>
            <a:r>
              <a:rPr lang="en-GB" sz="1400" dirty="0" err="1"/>
              <a:t>maltodextrinem</a:t>
            </a:r>
            <a:endParaRPr lang="en-GB" sz="1400" dirty="0"/>
          </a:p>
          <a:p>
            <a:r>
              <a:rPr lang="en-GB" sz="1400" dirty="0"/>
              <a:t>(6 </a:t>
            </a:r>
            <a:r>
              <a:rPr lang="en-GB" sz="1400" dirty="0" err="1"/>
              <a:t>Glu</a:t>
            </a:r>
            <a:r>
              <a:rPr lang="en-GB" sz="1400" dirty="0"/>
              <a:t> </a:t>
            </a:r>
            <a:r>
              <a:rPr lang="en-GB" sz="1400" dirty="0" err="1"/>
              <a:t>jednotek</a:t>
            </a:r>
            <a:endParaRPr lang="en-GB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4293096"/>
            <a:ext cx="1894666" cy="202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28045"/>
            <a:ext cx="1869737" cy="265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711702" y="4869160"/>
            <a:ext cx="1519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Dimer</a:t>
            </a:r>
          </a:p>
          <a:p>
            <a:r>
              <a:rPr lang="en-GB" sz="1400" dirty="0" err="1" smtClean="0"/>
              <a:t>GramicidinuA</a:t>
            </a:r>
            <a:endParaRPr lang="en-GB" sz="1400" dirty="0" smtClean="0"/>
          </a:p>
          <a:p>
            <a:r>
              <a:rPr lang="en-GB" sz="1400" dirty="0" err="1" smtClean="0"/>
              <a:t>tvoří</a:t>
            </a:r>
            <a:r>
              <a:rPr lang="en-GB" sz="1400" dirty="0" smtClean="0"/>
              <a:t> </a:t>
            </a:r>
            <a:r>
              <a:rPr lang="en-GB" sz="1400" dirty="0" err="1" smtClean="0"/>
              <a:t>kanálek</a:t>
            </a:r>
            <a:endParaRPr lang="en-GB" sz="1400" dirty="0" smtClean="0"/>
          </a:p>
          <a:p>
            <a:r>
              <a:rPr lang="en-GB" sz="1400" dirty="0" smtClean="0"/>
              <a:t>Pro</a:t>
            </a:r>
            <a:r>
              <a:rPr lang="cs-CZ" sz="1400" dirty="0" smtClean="0"/>
              <a:t> </a:t>
            </a:r>
            <a:r>
              <a:rPr lang="en-GB" sz="1400" dirty="0" smtClean="0"/>
              <a:t>transport</a:t>
            </a:r>
          </a:p>
          <a:p>
            <a:r>
              <a:rPr lang="en-GB" sz="1400" dirty="0" err="1" smtClean="0"/>
              <a:t>Iontu</a:t>
            </a:r>
            <a:r>
              <a:rPr lang="en-GB" sz="1400" dirty="0" smtClean="0"/>
              <a:t> K+</a:t>
            </a:r>
            <a:endParaRPr lang="en-GB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1807293" cy="1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26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9266" y="98072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Základní</a:t>
            </a:r>
            <a:r>
              <a:rPr lang="en-GB" sz="1600" dirty="0"/>
              <a:t> </a:t>
            </a:r>
            <a:r>
              <a:rPr lang="cs-CZ" sz="1600" dirty="0"/>
              <a:t>(</a:t>
            </a:r>
            <a:r>
              <a:rPr lang="en-GB" sz="1600" dirty="0" err="1" smtClean="0"/>
              <a:t>esenciální</a:t>
            </a:r>
            <a:r>
              <a:rPr lang="cs-CZ" sz="1600" dirty="0" smtClean="0"/>
              <a:t>) - cytoplasmatická</a:t>
            </a:r>
            <a:r>
              <a:rPr lang="en-US" sz="1600" dirty="0" smtClean="0"/>
              <a:t>, </a:t>
            </a:r>
            <a:r>
              <a:rPr lang="en-US" sz="1600" dirty="0" err="1"/>
              <a:t>ribozomy</a:t>
            </a:r>
            <a:r>
              <a:rPr lang="en-US" sz="1600" dirty="0"/>
              <a:t>, </a:t>
            </a:r>
            <a:r>
              <a:rPr lang="en-US" sz="1600" dirty="0" err="1"/>
              <a:t>nukleoid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Obvyklé</a:t>
            </a:r>
            <a:r>
              <a:rPr lang="cs-CZ" sz="1600" dirty="0" smtClean="0"/>
              <a:t> - </a:t>
            </a:r>
            <a:r>
              <a:rPr lang="en-US" sz="1600" dirty="0" err="1" smtClean="0"/>
              <a:t>tvoří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pouze</a:t>
            </a:r>
            <a:r>
              <a:rPr lang="en-US" sz="1600" dirty="0"/>
              <a:t> v </a:t>
            </a:r>
            <a:r>
              <a:rPr lang="en-US" sz="1600" dirty="0" err="1"/>
              <a:t>závislosti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podmínkách</a:t>
            </a:r>
            <a:r>
              <a:rPr lang="en-US" sz="1600" dirty="0"/>
              <a:t> (</a:t>
            </a:r>
            <a:r>
              <a:rPr lang="en-US" sz="1600" dirty="0" err="1"/>
              <a:t>kromě</a:t>
            </a:r>
            <a:r>
              <a:rPr lang="en-US" sz="1600" dirty="0"/>
              <a:t> BS - </a:t>
            </a:r>
            <a:r>
              <a:rPr lang="en-US" sz="1600" dirty="0" err="1"/>
              <a:t>není</a:t>
            </a:r>
            <a:r>
              <a:rPr lang="en-US" sz="1600" dirty="0"/>
              <a:t> u </a:t>
            </a:r>
            <a:r>
              <a:rPr lang="en-US" sz="1600" dirty="0" err="1"/>
              <a:t>mykoplazmat</a:t>
            </a:r>
            <a:r>
              <a:rPr lang="en-US" sz="1600" dirty="0"/>
              <a:t>)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               </a:t>
            </a:r>
            <a:r>
              <a:rPr lang="en-GB" sz="1600" dirty="0" smtClean="0"/>
              <a:t>– </a:t>
            </a:r>
            <a:r>
              <a:rPr lang="en-GB" sz="1600" dirty="0" err="1"/>
              <a:t>nejsou</a:t>
            </a:r>
            <a:r>
              <a:rPr lang="en-GB" sz="1600" dirty="0"/>
              <a:t> </a:t>
            </a:r>
            <a:r>
              <a:rPr lang="en-GB" sz="1600" dirty="0" err="1" smtClean="0"/>
              <a:t>nutné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přežití</a:t>
            </a:r>
            <a:r>
              <a:rPr lang="en-GB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poskytují</a:t>
            </a:r>
            <a:r>
              <a:rPr lang="en-GB" sz="1600" dirty="0" smtClean="0"/>
              <a:t> </a:t>
            </a:r>
            <a:r>
              <a:rPr lang="en-GB" sz="1600" dirty="0" err="1"/>
              <a:t>výhodu</a:t>
            </a:r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2771800" y="260648"/>
            <a:ext cx="3091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Struktury</a:t>
            </a:r>
            <a:r>
              <a:rPr lang="en-GB" b="1" dirty="0"/>
              <a:t> </a:t>
            </a:r>
            <a:r>
              <a:rPr lang="en-GB" b="1" dirty="0" err="1"/>
              <a:t>prokaryotické</a:t>
            </a:r>
            <a:r>
              <a:rPr lang="en-GB" b="1" dirty="0"/>
              <a:t> </a:t>
            </a:r>
            <a:r>
              <a:rPr lang="en-GB" b="1" dirty="0" err="1"/>
              <a:t>buňky</a:t>
            </a:r>
            <a:endParaRPr lang="en-GB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3" y="3068960"/>
            <a:ext cx="532288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883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2602632" cy="490066"/>
          </a:xfrm>
        </p:spPr>
        <p:txBody>
          <a:bodyPr>
            <a:normAutofit/>
          </a:bodyPr>
          <a:lstStyle/>
          <a:p>
            <a:r>
              <a:rPr lang="en-GB" sz="1600" b="1" dirty="0" smtClean="0"/>
              <a:t>KANÁLY </a:t>
            </a:r>
            <a:r>
              <a:rPr lang="en-GB" sz="1600" b="1" dirty="0" err="1" smtClean="0"/>
              <a:t>hradlov</a:t>
            </a:r>
            <a:r>
              <a:rPr lang="cs-CZ" sz="1600" b="1" dirty="0" smtClean="0"/>
              <a:t>é</a:t>
            </a:r>
            <a:endParaRPr lang="en-GB" sz="1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692696"/>
            <a:ext cx="8507288" cy="4525963"/>
          </a:xfrm>
        </p:spPr>
        <p:txBody>
          <a:bodyPr>
            <a:normAutofit/>
          </a:bodyPr>
          <a:lstStyle/>
          <a:p>
            <a:r>
              <a:rPr lang="en-US" sz="1600" dirty="0" err="1"/>
              <a:t>mají</a:t>
            </a:r>
            <a:r>
              <a:rPr lang="en-US" sz="1600" dirty="0"/>
              <a:t> </a:t>
            </a:r>
            <a:r>
              <a:rPr lang="en-US" sz="1600" dirty="0" err="1"/>
              <a:t>schopnost</a:t>
            </a:r>
            <a:r>
              <a:rPr lang="en-US" sz="1600" dirty="0"/>
              <a:t> se </a:t>
            </a:r>
            <a:r>
              <a:rPr lang="en-US" sz="1600" dirty="0" err="1" smtClean="0"/>
              <a:t>otev</a:t>
            </a:r>
            <a:r>
              <a:rPr lang="cs-CZ" sz="1600" dirty="0" smtClean="0"/>
              <a:t>í</a:t>
            </a:r>
            <a:r>
              <a:rPr lang="en-US" sz="1600" dirty="0" smtClean="0"/>
              <a:t>rat </a:t>
            </a:r>
            <a:r>
              <a:rPr lang="en-US" sz="1600" dirty="0"/>
              <a:t>a </a:t>
            </a:r>
            <a:r>
              <a:rPr lang="en-US" sz="1600" dirty="0" err="1" smtClean="0"/>
              <a:t>uzav</a:t>
            </a:r>
            <a:r>
              <a:rPr lang="cs-CZ" sz="1600" dirty="0" smtClean="0"/>
              <a:t>í</a:t>
            </a:r>
            <a:r>
              <a:rPr lang="en-US" sz="1600" dirty="0" smtClean="0"/>
              <a:t>rat</a:t>
            </a:r>
            <a:endParaRPr lang="cs-CZ" sz="1600" dirty="0" smtClean="0"/>
          </a:p>
          <a:p>
            <a:r>
              <a:rPr lang="en-US" sz="1600" dirty="0" err="1" smtClean="0"/>
              <a:t>polypeptid</a:t>
            </a:r>
            <a:r>
              <a:rPr lang="en-US" sz="1600" dirty="0" smtClean="0"/>
              <a:t>.</a:t>
            </a:r>
            <a:r>
              <a:rPr lang="cs-CZ" sz="1600" dirty="0" smtClean="0"/>
              <a:t> ž</a:t>
            </a:r>
            <a:r>
              <a:rPr lang="en-US" sz="1600" dirty="0" smtClean="0"/>
              <a:t>et</a:t>
            </a:r>
            <a:r>
              <a:rPr lang="cs-CZ" sz="1600" dirty="0" smtClean="0"/>
              <a:t>ě</a:t>
            </a:r>
            <a:r>
              <a:rPr lang="en-US" sz="1600" dirty="0" err="1" smtClean="0"/>
              <a:t>zec</a:t>
            </a:r>
            <a:r>
              <a:rPr lang="en-US" sz="1600" dirty="0" smtClean="0"/>
              <a:t> </a:t>
            </a:r>
            <a:r>
              <a:rPr lang="en-US" sz="1600" dirty="0" err="1" smtClean="0"/>
              <a:t>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 err="1"/>
              <a:t>hrdlo</a:t>
            </a:r>
            <a:r>
              <a:rPr lang="en-US" sz="1600" dirty="0"/>
              <a:t>, </a:t>
            </a:r>
            <a:r>
              <a:rPr lang="en-US" sz="1600" dirty="0" err="1"/>
              <a:t>ktere</a:t>
            </a:r>
            <a:r>
              <a:rPr lang="en-US" sz="1600" dirty="0"/>
              <a:t> je </a:t>
            </a:r>
            <a:r>
              <a:rPr lang="en-US" sz="1600" dirty="0" err="1"/>
              <a:t>specificky</a:t>
            </a:r>
            <a:r>
              <a:rPr lang="en-US" sz="1600" dirty="0"/>
              <a:t> </a:t>
            </a:r>
            <a:r>
              <a:rPr lang="en-US" sz="1600" dirty="0" err="1" smtClean="0"/>
              <a:t>otev</a:t>
            </a:r>
            <a:r>
              <a:rPr lang="cs-CZ" sz="1600" dirty="0" err="1" smtClean="0"/>
              <a:t>írá</a:t>
            </a:r>
            <a:r>
              <a:rPr lang="en-US" sz="1600" dirty="0" smtClean="0"/>
              <a:t>no</a:t>
            </a:r>
            <a:endParaRPr lang="cs-CZ" sz="1600" dirty="0" smtClean="0"/>
          </a:p>
          <a:p>
            <a:r>
              <a:rPr lang="cs-CZ" sz="1600" dirty="0" smtClean="0"/>
              <a:t>pomocí </a:t>
            </a:r>
            <a:r>
              <a:rPr lang="cs-CZ" sz="1600" dirty="0"/>
              <a:t>vazebných míst rozpoznávají ionty</a:t>
            </a:r>
          </a:p>
          <a:p>
            <a:r>
              <a:rPr lang="cs-CZ" sz="1600" dirty="0" smtClean="0"/>
              <a:t>mají specifitu - hradlo regulováno: napětím, chemicky, mechanicky</a:t>
            </a:r>
            <a:endParaRPr lang="cs-CZ" sz="1600" dirty="0"/>
          </a:p>
          <a:p>
            <a:r>
              <a:rPr lang="cs-CZ" sz="1600" dirty="0" smtClean="0"/>
              <a:t>specifické </a:t>
            </a:r>
            <a:r>
              <a:rPr lang="cs-CZ" sz="1600" dirty="0"/>
              <a:t>iontové kanály slouží pro rychlý průchod iontů jako Na+, </a:t>
            </a:r>
            <a:r>
              <a:rPr lang="cs-CZ" sz="1600" dirty="0" err="1" smtClean="0"/>
              <a:t>K+a</a:t>
            </a:r>
            <a:r>
              <a:rPr lang="cs-CZ" sz="1600" dirty="0" smtClean="0"/>
              <a:t> Cl-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</a:t>
            </a:r>
            <a:r>
              <a:rPr lang="cs-CZ" sz="1600" dirty="0" err="1"/>
              <a:t>Př</a:t>
            </a:r>
            <a:r>
              <a:rPr lang="cs-CZ" sz="1600" dirty="0"/>
              <a:t>: K+ pasivně difundují z cytoplasmy do extracelulárního </a:t>
            </a:r>
            <a:r>
              <a:rPr lang="cs-CZ" sz="1600" dirty="0" smtClean="0"/>
              <a:t>prostoru přes </a:t>
            </a:r>
            <a:r>
              <a:rPr lang="cs-CZ" sz="1600" dirty="0" err="1"/>
              <a:t>transmembránové</a:t>
            </a:r>
            <a:r>
              <a:rPr lang="cs-CZ" sz="1600" dirty="0"/>
              <a:t> </a:t>
            </a:r>
            <a:r>
              <a:rPr lang="cs-CZ" sz="1600" dirty="0" smtClean="0"/>
              <a:t>proteiny - </a:t>
            </a:r>
            <a:r>
              <a:rPr lang="cs-CZ" sz="1600" dirty="0" err="1"/>
              <a:t>tetramery</a:t>
            </a:r>
            <a:r>
              <a:rPr lang="cs-CZ" sz="1600" dirty="0"/>
              <a:t> řízené el. polem</a:t>
            </a:r>
          </a:p>
          <a:p>
            <a:endParaRPr lang="cs-CZ" sz="1600" dirty="0" smtClean="0"/>
          </a:p>
          <a:p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056"/>
            <a:ext cx="4325682" cy="253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55340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631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70560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Aktivní</a:t>
            </a:r>
            <a:r>
              <a:rPr lang="en-GB" sz="1600" b="1" dirty="0" smtClean="0"/>
              <a:t> </a:t>
            </a:r>
            <a:r>
              <a:rPr lang="en-GB" sz="1600" b="1" dirty="0"/>
              <a:t>transport</a:t>
            </a:r>
          </a:p>
          <a:p>
            <a:r>
              <a:rPr lang="en-GB" sz="1600" dirty="0" err="1" smtClean="0"/>
              <a:t>aktivní</a:t>
            </a:r>
            <a:r>
              <a:rPr lang="en-GB" sz="1600" dirty="0" smtClean="0"/>
              <a:t> </a:t>
            </a:r>
            <a:r>
              <a:rPr lang="en-GB" sz="1600" dirty="0"/>
              <a:t>transport </a:t>
            </a:r>
            <a:r>
              <a:rPr lang="en-GB" sz="1600" dirty="0" err="1"/>
              <a:t>vede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kumulaci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transport</a:t>
            </a:r>
          </a:p>
          <a:p>
            <a:r>
              <a:rPr lang="pl-PL" sz="1600" dirty="0"/>
              <a:t>i</a:t>
            </a:r>
            <a:r>
              <a:rPr lang="pl-PL" sz="1600" dirty="0" smtClean="0"/>
              <a:t> proti </a:t>
            </a:r>
            <a:r>
              <a:rPr lang="pl-PL" sz="1600" dirty="0"/>
              <a:t>koncentračnímu spádu za spotřeby </a:t>
            </a:r>
            <a:r>
              <a:rPr lang="pl-PL" sz="1600" dirty="0" smtClean="0"/>
              <a:t>ATP</a:t>
            </a:r>
          </a:p>
          <a:p>
            <a:endParaRPr lang="pl-PL" sz="1600" dirty="0" smtClean="0"/>
          </a:p>
          <a:p>
            <a:pPr marL="0" indent="0">
              <a:buNone/>
            </a:pPr>
            <a:r>
              <a:rPr lang="en-GB" sz="1600" b="1" dirty="0" err="1"/>
              <a:t>ATPáza</a:t>
            </a:r>
            <a:r>
              <a:rPr lang="en-GB" sz="1600" dirty="0"/>
              <a:t> (</a:t>
            </a:r>
            <a:r>
              <a:rPr lang="en-GB" sz="1600" b="1" dirty="0" err="1"/>
              <a:t>adenosin</a:t>
            </a:r>
            <a:r>
              <a:rPr lang="en-GB" sz="1600" b="1" dirty="0"/>
              <a:t> </a:t>
            </a:r>
            <a:r>
              <a:rPr lang="en-GB" sz="1600" b="1" dirty="0" err="1"/>
              <a:t>trifosfatáza</a:t>
            </a:r>
            <a:r>
              <a:rPr lang="en-GB" sz="1600" dirty="0"/>
              <a:t>) </a:t>
            </a:r>
            <a:endParaRPr lang="cs-CZ" sz="1600" dirty="0" smtClean="0"/>
          </a:p>
          <a:p>
            <a:r>
              <a:rPr lang="pl-PL" sz="1600" dirty="0" smtClean="0"/>
              <a:t>enzym, katalyzuje </a:t>
            </a:r>
            <a:r>
              <a:rPr lang="pl-PL" sz="1600" dirty="0"/>
              <a:t>hydrolýzu ATP na ADP a fosfát</a:t>
            </a:r>
          </a:p>
          <a:p>
            <a:r>
              <a:rPr lang="pl-PL" sz="1600" dirty="0" smtClean="0"/>
              <a:t>energie </a:t>
            </a:r>
            <a:r>
              <a:rPr lang="pl-PL" sz="1600" dirty="0"/>
              <a:t>vzniklá zmíněnými defosforylacemi se užívá k pohánění jiných chemických reakcí</a:t>
            </a:r>
          </a:p>
          <a:p>
            <a:r>
              <a:rPr lang="pl-PL" sz="1600" dirty="0" smtClean="0"/>
              <a:t>např </a:t>
            </a:r>
            <a:r>
              <a:rPr lang="pl-PL" sz="1600" dirty="0"/>
              <a:t>transport iontů přes membránu</a:t>
            </a:r>
          </a:p>
          <a:p>
            <a:pPr marL="0" indent="0">
              <a:buNone/>
            </a:pPr>
            <a:endParaRPr lang="pl-PL" sz="1600" dirty="0"/>
          </a:p>
          <a:p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80928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520" y="5517232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Vznik energie v buňce</a:t>
            </a:r>
          </a:p>
          <a:p>
            <a:r>
              <a:rPr lang="cs-CZ" sz="1400" dirty="0" smtClean="0"/>
              <a:t>V </a:t>
            </a:r>
            <a:r>
              <a:rPr lang="cs-CZ" sz="1400" dirty="0"/>
              <a:t>membráně je komplex proteinů F0, který funguje jako protonový kanál, a ten je propojen s komplexem F1, vyčnívajícím do cytoplazmy. Jsou-li jednotkou F0 vpuštěny protony (po spádu svého </a:t>
            </a:r>
            <a:r>
              <a:rPr lang="el-GR" sz="1400" dirty="0"/>
              <a:t>Δμ</a:t>
            </a:r>
            <a:r>
              <a:rPr lang="cs-CZ" sz="1400" dirty="0"/>
              <a:t>H+), lze jejich energii zachytit a využít ji v komplexu F1 k syntéze ATP. A malá molekula ATP </a:t>
            </a:r>
            <a:r>
              <a:rPr lang="cs-CZ" sz="1400" dirty="0" smtClean="0"/>
              <a:t> </a:t>
            </a:r>
            <a:r>
              <a:rPr lang="cs-CZ" sz="1400" dirty="0"/>
              <a:t>už není vázána na membránu a může v buňce snadno difundovat tam, kde je jí třeba.</a:t>
            </a:r>
          </a:p>
        </p:txBody>
      </p:sp>
    </p:spTree>
    <p:extLst>
      <p:ext uri="{BB962C8B-B14F-4D97-AF65-F5344CB8AC3E}">
        <p14:creationId xmlns:p14="http://schemas.microsoft.com/office/powerpoint/2010/main" val="1349281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 lnSpcReduction="10000"/>
          </a:bodyPr>
          <a:lstStyle/>
          <a:p>
            <a:pPr marL="400050" lvl="0" indent="-400050">
              <a:buAutoNum type="romanUcParenR"/>
            </a:pPr>
            <a:r>
              <a:rPr lang="en-GB" sz="1500" b="1" dirty="0" err="1" smtClean="0">
                <a:solidFill>
                  <a:prstClr val="black"/>
                </a:solidFill>
              </a:rPr>
              <a:t>primární</a:t>
            </a:r>
            <a:r>
              <a:rPr lang="en-GB" sz="1500" b="1" dirty="0" smtClean="0">
                <a:solidFill>
                  <a:prstClr val="black"/>
                </a:solidFill>
              </a:rPr>
              <a:t> </a:t>
            </a:r>
            <a:r>
              <a:rPr lang="cs-CZ" sz="1500" b="1" dirty="0" smtClean="0">
                <a:solidFill>
                  <a:prstClr val="black"/>
                </a:solidFill>
              </a:rPr>
              <a:t> akt. transport</a:t>
            </a:r>
          </a:p>
          <a:p>
            <a:r>
              <a:rPr lang="en-GB" sz="1500" dirty="0" err="1" smtClean="0">
                <a:solidFill>
                  <a:prstClr val="black"/>
                </a:solidFill>
              </a:rPr>
              <a:t>zdroj</a:t>
            </a:r>
            <a:r>
              <a:rPr lang="en-GB" sz="1500" dirty="0" smtClean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energie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nesouvisí</a:t>
            </a:r>
            <a:r>
              <a:rPr lang="en-GB" sz="1500" dirty="0">
                <a:solidFill>
                  <a:prstClr val="black"/>
                </a:solidFill>
              </a:rPr>
              <a:t> s </a:t>
            </a:r>
            <a:r>
              <a:rPr lang="en-GB" sz="1500" dirty="0" err="1">
                <a:solidFill>
                  <a:prstClr val="black"/>
                </a:solidFill>
              </a:rPr>
              <a:t>dalším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průběhem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přenosu</a:t>
            </a:r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cs-CZ" sz="1500" dirty="0">
                <a:solidFill>
                  <a:prstClr val="black"/>
                </a:solidFill>
              </a:rPr>
              <a:t>j</a:t>
            </a:r>
            <a:r>
              <a:rPr lang="en-GB" sz="1500" dirty="0">
                <a:solidFill>
                  <a:prstClr val="black"/>
                </a:solidFill>
              </a:rPr>
              <a:t>e </a:t>
            </a:r>
            <a:r>
              <a:rPr lang="en-GB" sz="1500" dirty="0" err="1">
                <a:solidFill>
                  <a:prstClr val="black"/>
                </a:solidFill>
              </a:rPr>
              <a:t>zapotřebí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přítomnost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volné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energie</a:t>
            </a:r>
            <a:endParaRPr lang="cs-CZ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pouze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jedna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částice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např</a:t>
            </a:r>
            <a:r>
              <a:rPr lang="en-GB" sz="1500" dirty="0">
                <a:solidFill>
                  <a:prstClr val="black"/>
                </a:solidFill>
              </a:rPr>
              <a:t>.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Na</a:t>
            </a:r>
            <a:r>
              <a:rPr lang="en-GB" sz="1500" baseline="30000" dirty="0">
                <a:solidFill>
                  <a:prstClr val="black"/>
                </a:solidFill>
              </a:rPr>
              <a:t>+</a:t>
            </a:r>
            <a:r>
              <a:rPr lang="en-GB" sz="1500" dirty="0">
                <a:solidFill>
                  <a:prstClr val="black"/>
                </a:solidFill>
              </a:rPr>
              <a:t>/K</a:t>
            </a:r>
            <a:r>
              <a:rPr lang="en-GB" sz="1500" baseline="30000" dirty="0">
                <a:solidFill>
                  <a:prstClr val="black"/>
                </a:solidFill>
              </a:rPr>
              <a:t>+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cs-CZ" sz="1500" dirty="0" smtClean="0">
                <a:solidFill>
                  <a:prstClr val="black"/>
                </a:solidFill>
              </a:rPr>
              <a:t> a </a:t>
            </a:r>
            <a:r>
              <a:rPr lang="en-GB" sz="1500" dirty="0" err="1" smtClean="0">
                <a:solidFill>
                  <a:prstClr val="black"/>
                </a:solidFill>
              </a:rPr>
              <a:t>ATPáza</a:t>
            </a:r>
            <a:r>
              <a:rPr lang="en-GB" sz="1500" dirty="0">
                <a:solidFill>
                  <a:prstClr val="black"/>
                </a:solidFill>
              </a:rPr>
              <a:t>, </a:t>
            </a:r>
            <a:r>
              <a:rPr lang="en-GB" sz="1500" dirty="0" err="1">
                <a:solidFill>
                  <a:prstClr val="black"/>
                </a:solidFill>
              </a:rPr>
              <a:t>která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současně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čerpá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sodík</a:t>
            </a:r>
            <a:r>
              <a:rPr lang="en-GB" sz="1500" dirty="0">
                <a:solidFill>
                  <a:prstClr val="black"/>
                </a:solidFill>
              </a:rPr>
              <a:t> z </a:t>
            </a:r>
            <a:r>
              <a:rPr lang="en-GB" sz="1500" dirty="0" err="1">
                <a:solidFill>
                  <a:prstClr val="black"/>
                </a:solidFill>
              </a:rPr>
              <a:t>buňky</a:t>
            </a:r>
            <a:r>
              <a:rPr lang="en-GB" sz="1500" dirty="0">
                <a:solidFill>
                  <a:prstClr val="black"/>
                </a:solidFill>
              </a:rPr>
              <a:t> a </a:t>
            </a:r>
            <a:r>
              <a:rPr lang="en-GB" sz="1500" dirty="0" err="1">
                <a:solidFill>
                  <a:prstClr val="black"/>
                </a:solidFill>
              </a:rPr>
              <a:t>draslík</a:t>
            </a:r>
            <a:r>
              <a:rPr lang="en-GB" sz="1500" dirty="0">
                <a:solidFill>
                  <a:prstClr val="black"/>
                </a:solidFill>
              </a:rPr>
              <a:t> do </a:t>
            </a:r>
            <a:r>
              <a:rPr lang="en-GB" sz="1500" dirty="0" err="1">
                <a:solidFill>
                  <a:prstClr val="black"/>
                </a:solidFill>
              </a:rPr>
              <a:t>buňky</a:t>
            </a:r>
            <a:r>
              <a:rPr lang="en-GB" sz="1500" dirty="0">
                <a:solidFill>
                  <a:prstClr val="black"/>
                </a:solidFill>
              </a:rPr>
              <a:t>)</a:t>
            </a:r>
            <a:endParaRPr lang="cs-CZ" sz="1500" dirty="0">
              <a:solidFill>
                <a:prstClr val="black"/>
              </a:solidFill>
            </a:endParaRPr>
          </a:p>
          <a:p>
            <a:pPr lvl="0"/>
            <a:endParaRPr lang="cs-CZ" sz="15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500" b="1" dirty="0">
                <a:solidFill>
                  <a:prstClr val="black"/>
                </a:solidFill>
              </a:rPr>
              <a:t>ABC transportéry </a:t>
            </a:r>
            <a:r>
              <a:rPr lang="cs-CZ" sz="1500" dirty="0">
                <a:solidFill>
                  <a:prstClr val="black"/>
                </a:solidFill>
              </a:rPr>
              <a:t>– motivy vážící ATP a štěpící jej při příjmu </a:t>
            </a:r>
            <a:r>
              <a:rPr lang="cs-CZ" sz="1500" dirty="0" smtClean="0">
                <a:solidFill>
                  <a:prstClr val="black"/>
                </a:solidFill>
              </a:rPr>
              <a:t>látky</a:t>
            </a:r>
            <a:endParaRPr lang="cs-CZ" sz="1500" dirty="0">
              <a:solidFill>
                <a:prstClr val="black"/>
              </a:solidFill>
            </a:endParaRPr>
          </a:p>
          <a:p>
            <a:pPr lvl="0"/>
            <a:r>
              <a:rPr lang="cs-CZ" sz="1500" dirty="0" smtClean="0">
                <a:solidFill>
                  <a:prstClr val="black"/>
                </a:solidFill>
              </a:rPr>
              <a:t>bakterie </a:t>
            </a:r>
            <a:r>
              <a:rPr lang="cs-CZ" sz="1500" dirty="0">
                <a:solidFill>
                  <a:prstClr val="black"/>
                </a:solidFill>
              </a:rPr>
              <a:t>stovky typů pro transport </a:t>
            </a:r>
          </a:p>
          <a:p>
            <a:pPr lvl="0"/>
            <a:r>
              <a:rPr lang="cs-CZ" sz="1500" dirty="0">
                <a:solidFill>
                  <a:prstClr val="black"/>
                </a:solidFill>
              </a:rPr>
              <a:t>ABC </a:t>
            </a:r>
            <a:r>
              <a:rPr lang="cs-CZ" sz="1500" dirty="0" smtClean="0">
                <a:solidFill>
                  <a:prstClr val="black"/>
                </a:solidFill>
              </a:rPr>
              <a:t>transportéry </a:t>
            </a:r>
            <a:r>
              <a:rPr lang="cs-CZ" sz="1500" dirty="0">
                <a:solidFill>
                  <a:prstClr val="black"/>
                </a:solidFill>
              </a:rPr>
              <a:t>jsou schopné přenášet přes membránu sacharidy, aminokyseliny, lipidy, ionty, peptidy i proteiny, toxiny a léky včetně antibiotik</a:t>
            </a:r>
          </a:p>
          <a:p>
            <a:pPr lvl="0"/>
            <a:r>
              <a:rPr lang="cs-CZ" sz="1500" dirty="0" err="1">
                <a:solidFill>
                  <a:prstClr val="black"/>
                </a:solidFill>
              </a:rPr>
              <a:t>Př</a:t>
            </a:r>
            <a:r>
              <a:rPr lang="cs-CZ" sz="1500" dirty="0">
                <a:solidFill>
                  <a:prstClr val="black"/>
                </a:solidFill>
              </a:rPr>
              <a:t>: </a:t>
            </a:r>
            <a:r>
              <a:rPr lang="cs-CZ" sz="1500" dirty="0" smtClean="0">
                <a:solidFill>
                  <a:prstClr val="black"/>
                </a:solidFill>
              </a:rPr>
              <a:t>E</a:t>
            </a:r>
            <a:r>
              <a:rPr lang="cs-CZ" sz="1500" dirty="0">
                <a:solidFill>
                  <a:prstClr val="black"/>
                </a:solidFill>
              </a:rPr>
              <a:t>. coli tak přijímá vit. B12 z </a:t>
            </a:r>
            <a:r>
              <a:rPr lang="cs-CZ" sz="1500" dirty="0" smtClean="0">
                <a:solidFill>
                  <a:prstClr val="black"/>
                </a:solidFill>
              </a:rPr>
              <a:t>prostředí, </a:t>
            </a:r>
            <a:r>
              <a:rPr lang="cs-CZ" sz="1500" dirty="0">
                <a:solidFill>
                  <a:prstClr val="black"/>
                </a:solidFill>
              </a:rPr>
              <a:t>export toxinů</a:t>
            </a:r>
          </a:p>
          <a:p>
            <a:pPr marL="0" lvl="0" indent="0">
              <a:buNone/>
            </a:pPr>
            <a:endParaRPr lang="cs-CZ" sz="15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300" dirty="0" err="1">
                <a:solidFill>
                  <a:prstClr val="black"/>
                </a:solidFill>
              </a:rPr>
              <a:t>Primární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aktivní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transportéry</a:t>
            </a:r>
            <a:r>
              <a:rPr lang="en-GB" sz="1300" dirty="0">
                <a:solidFill>
                  <a:prstClr val="black"/>
                </a:solidFill>
              </a:rPr>
              <a:t> se </a:t>
            </a:r>
            <a:r>
              <a:rPr lang="en-GB" sz="1300" dirty="0" err="1">
                <a:solidFill>
                  <a:prstClr val="black"/>
                </a:solidFill>
              </a:rPr>
              <a:t>dají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klasifikovat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na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základě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způsobu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získávání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potřebné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energie</a:t>
            </a:r>
            <a:r>
              <a:rPr lang="en-GB" sz="1300" dirty="0">
                <a:solidFill>
                  <a:prstClr val="black"/>
                </a:solidFill>
              </a:rPr>
              <a:t>: </a:t>
            </a:r>
          </a:p>
          <a:p>
            <a:pPr lvl="0"/>
            <a:r>
              <a:rPr lang="en-GB" sz="1300" dirty="0" err="1">
                <a:solidFill>
                  <a:prstClr val="black"/>
                </a:solidFill>
              </a:rPr>
              <a:t>hydrolýzou</a:t>
            </a:r>
            <a:r>
              <a:rPr lang="en-GB" sz="1300" dirty="0">
                <a:solidFill>
                  <a:prstClr val="black"/>
                </a:solidFill>
              </a:rPr>
              <a:t> ATP – </a:t>
            </a:r>
            <a:r>
              <a:rPr lang="en-GB" sz="1300" dirty="0" err="1">
                <a:solidFill>
                  <a:prstClr val="black"/>
                </a:solidFill>
              </a:rPr>
              <a:t>vyskytují</a:t>
            </a:r>
            <a:r>
              <a:rPr lang="en-GB" sz="1300" dirty="0">
                <a:solidFill>
                  <a:prstClr val="black"/>
                </a:solidFill>
              </a:rPr>
              <a:t> se </a:t>
            </a:r>
            <a:r>
              <a:rPr lang="en-GB" sz="1300" dirty="0" err="1">
                <a:solidFill>
                  <a:prstClr val="black"/>
                </a:solidFill>
              </a:rPr>
              <a:t>ve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všech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doménách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endParaRPr lang="cs-CZ" sz="1300" dirty="0" smtClean="0">
              <a:solidFill>
                <a:prstClr val="black"/>
              </a:solidFill>
            </a:endParaRPr>
          </a:p>
          <a:p>
            <a:pPr lvl="0"/>
            <a:r>
              <a:rPr lang="en-GB" sz="1300" dirty="0" err="1" smtClean="0">
                <a:solidFill>
                  <a:prstClr val="black"/>
                </a:solidFill>
              </a:rPr>
              <a:t>dekarboxylací</a:t>
            </a:r>
            <a:r>
              <a:rPr lang="en-GB" sz="1300" dirty="0" smtClean="0">
                <a:solidFill>
                  <a:prstClr val="black"/>
                </a:solidFill>
              </a:rPr>
              <a:t> –</a:t>
            </a:r>
            <a:r>
              <a:rPr lang="cs-CZ" sz="1300" dirty="0" smtClean="0">
                <a:solidFill>
                  <a:prstClr val="black"/>
                </a:solidFill>
              </a:rPr>
              <a:t> </a:t>
            </a:r>
            <a:r>
              <a:rPr lang="en-GB" sz="1300" dirty="0" smtClean="0">
                <a:solidFill>
                  <a:prstClr val="black"/>
                </a:solidFill>
              </a:rPr>
              <a:t>v </a:t>
            </a:r>
            <a:r>
              <a:rPr lang="en-GB" sz="1300" dirty="0" err="1">
                <a:solidFill>
                  <a:prstClr val="black"/>
                </a:solidFill>
              </a:rPr>
              <a:t>prokaryontních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organismech</a:t>
            </a:r>
            <a:endParaRPr lang="en-GB" sz="1300" dirty="0">
              <a:solidFill>
                <a:prstClr val="black"/>
              </a:solidFill>
            </a:endParaRPr>
          </a:p>
          <a:p>
            <a:pPr lvl="0"/>
            <a:r>
              <a:rPr lang="en-GB" sz="1300" dirty="0" err="1">
                <a:solidFill>
                  <a:prstClr val="black"/>
                </a:solidFill>
              </a:rPr>
              <a:t>přenosem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methylové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skupiny</a:t>
            </a:r>
            <a:r>
              <a:rPr lang="en-GB" sz="1300" dirty="0">
                <a:solidFill>
                  <a:prstClr val="black"/>
                </a:solidFill>
              </a:rPr>
              <a:t> – </a:t>
            </a:r>
            <a:r>
              <a:rPr lang="en-GB" sz="1300" dirty="0" err="1">
                <a:solidFill>
                  <a:prstClr val="black"/>
                </a:solidFill>
              </a:rPr>
              <a:t>vyskytují</a:t>
            </a:r>
            <a:r>
              <a:rPr lang="en-GB" sz="1300" dirty="0">
                <a:solidFill>
                  <a:prstClr val="black"/>
                </a:solidFill>
              </a:rPr>
              <a:t> se u </a:t>
            </a:r>
            <a:r>
              <a:rPr lang="en-GB" sz="1300" dirty="0" err="1">
                <a:solidFill>
                  <a:prstClr val="black"/>
                </a:solidFill>
              </a:rPr>
              <a:t>archeí</a:t>
            </a:r>
            <a:endParaRPr lang="en-GB" sz="1300" dirty="0">
              <a:solidFill>
                <a:prstClr val="black"/>
              </a:solidFill>
            </a:endParaRPr>
          </a:p>
          <a:p>
            <a:pPr lvl="0"/>
            <a:r>
              <a:rPr lang="en-GB" sz="1300" dirty="0" err="1">
                <a:solidFill>
                  <a:prstClr val="black"/>
                </a:solidFill>
              </a:rPr>
              <a:t>oxidoreduktázou</a:t>
            </a:r>
            <a:r>
              <a:rPr lang="cs-CZ" sz="1300" dirty="0">
                <a:solidFill>
                  <a:prstClr val="black"/>
                </a:solidFill>
              </a:rPr>
              <a:t>- </a:t>
            </a:r>
            <a:r>
              <a:rPr lang="en-GB" sz="1300" dirty="0" err="1">
                <a:solidFill>
                  <a:prstClr val="black"/>
                </a:solidFill>
              </a:rPr>
              <a:t>zdroj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energie</a:t>
            </a:r>
            <a:r>
              <a:rPr lang="en-GB" sz="1300" dirty="0">
                <a:solidFill>
                  <a:prstClr val="black"/>
                </a:solidFill>
              </a:rPr>
              <a:t> je </a:t>
            </a:r>
            <a:r>
              <a:rPr lang="en-GB" sz="1300" dirty="0" err="1">
                <a:solidFill>
                  <a:prstClr val="black"/>
                </a:solidFill>
              </a:rPr>
              <a:t>oxidace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redukovaného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substrátu</a:t>
            </a:r>
            <a:r>
              <a:rPr lang="en-GB" sz="1300" dirty="0">
                <a:solidFill>
                  <a:prstClr val="black"/>
                </a:solidFill>
              </a:rPr>
              <a:t> </a:t>
            </a:r>
            <a:endParaRPr lang="cs-CZ" sz="1300" dirty="0" smtClean="0">
              <a:solidFill>
                <a:prstClr val="black"/>
              </a:solidFill>
            </a:endParaRPr>
          </a:p>
          <a:p>
            <a:pPr lvl="0"/>
            <a:r>
              <a:rPr lang="en-GB" sz="1300" dirty="0" err="1" smtClean="0">
                <a:solidFill>
                  <a:prstClr val="black"/>
                </a:solidFill>
              </a:rPr>
              <a:t>světelnou</a:t>
            </a:r>
            <a:r>
              <a:rPr lang="en-GB" sz="1300" dirty="0" smtClean="0">
                <a:solidFill>
                  <a:prstClr val="black"/>
                </a:solidFill>
              </a:rPr>
              <a:t> </a:t>
            </a:r>
            <a:r>
              <a:rPr lang="en-GB" sz="1300" dirty="0" err="1">
                <a:solidFill>
                  <a:prstClr val="black"/>
                </a:solidFill>
              </a:rPr>
              <a:t>energií</a:t>
            </a:r>
            <a:r>
              <a:rPr lang="en-GB" sz="1300" dirty="0">
                <a:solidFill>
                  <a:prstClr val="black"/>
                </a:solidFill>
              </a:rPr>
              <a:t>- </a:t>
            </a:r>
            <a:r>
              <a:rPr lang="en-GB" sz="1300" dirty="0" err="1">
                <a:solidFill>
                  <a:prstClr val="black"/>
                </a:solidFill>
              </a:rPr>
              <a:t>vyskytují</a:t>
            </a:r>
            <a:r>
              <a:rPr lang="en-GB" sz="1300" dirty="0">
                <a:solidFill>
                  <a:prstClr val="black"/>
                </a:solidFill>
              </a:rPr>
              <a:t> se u </a:t>
            </a:r>
            <a:r>
              <a:rPr lang="en-GB" sz="1300" dirty="0" err="1">
                <a:solidFill>
                  <a:prstClr val="black"/>
                </a:solidFill>
              </a:rPr>
              <a:t>archeí</a:t>
            </a:r>
            <a:endParaRPr lang="en-GB" sz="13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494506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45024"/>
            <a:ext cx="220662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82695" y="6355049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Během</a:t>
            </a:r>
            <a:r>
              <a:rPr lang="en-GB" sz="1200" dirty="0"/>
              <a:t> </a:t>
            </a:r>
            <a:r>
              <a:rPr lang="en-GB" sz="1200" dirty="0" err="1"/>
              <a:t>činnosti</a:t>
            </a:r>
            <a:r>
              <a:rPr lang="en-GB" sz="1200" dirty="0"/>
              <a:t> ABC </a:t>
            </a:r>
            <a:r>
              <a:rPr lang="en-GB" sz="1200" dirty="0" err="1"/>
              <a:t>transportéru</a:t>
            </a:r>
            <a:r>
              <a:rPr lang="en-GB" sz="1200" dirty="0"/>
              <a:t> </a:t>
            </a:r>
            <a:r>
              <a:rPr lang="en-GB" sz="1200" dirty="0" err="1"/>
              <a:t>MsbA</a:t>
            </a:r>
            <a:r>
              <a:rPr lang="en-GB" sz="1200" dirty="0"/>
              <a:t> se </a:t>
            </a:r>
            <a:r>
              <a:rPr lang="en-GB" sz="1200" dirty="0" err="1"/>
              <a:t>periodicky</a:t>
            </a:r>
            <a:r>
              <a:rPr lang="en-GB" sz="1200" dirty="0"/>
              <a:t> </a:t>
            </a:r>
            <a:r>
              <a:rPr lang="en-GB" sz="1200" dirty="0" err="1"/>
              <a:t>mění</a:t>
            </a:r>
            <a:r>
              <a:rPr lang="en-GB" sz="1200" dirty="0"/>
              <a:t> </a:t>
            </a:r>
            <a:r>
              <a:rPr lang="en-GB" sz="1200" dirty="0" err="1"/>
              <a:t>jeho</a:t>
            </a:r>
            <a:r>
              <a:rPr lang="en-GB" sz="1200" dirty="0"/>
              <a:t> </a:t>
            </a:r>
            <a:r>
              <a:rPr lang="en-GB" sz="1200" dirty="0" err="1"/>
              <a:t>prostorové</a:t>
            </a:r>
            <a:r>
              <a:rPr lang="en-GB" sz="1200" dirty="0"/>
              <a:t> </a:t>
            </a:r>
            <a:r>
              <a:rPr lang="en-GB" sz="1200" dirty="0" err="1"/>
              <a:t>uspořádání</a:t>
            </a:r>
            <a:endParaRPr lang="en-GB" sz="1200" dirty="0"/>
          </a:p>
        </p:txBody>
      </p:sp>
      <p:sp>
        <p:nvSpPr>
          <p:cNvPr id="7" name="Obdélník 6"/>
          <p:cNvSpPr/>
          <p:nvPr/>
        </p:nvSpPr>
        <p:spPr>
          <a:xfrm>
            <a:off x="6233010" y="6237049"/>
            <a:ext cx="2910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/>
              <a:t>Bakteriální</a:t>
            </a:r>
            <a:r>
              <a:rPr lang="en-GB" sz="1200" dirty="0"/>
              <a:t> ABC </a:t>
            </a:r>
            <a:r>
              <a:rPr lang="en-GB" sz="1200" dirty="0" err="1"/>
              <a:t>transportér</a:t>
            </a:r>
            <a:r>
              <a:rPr lang="en-GB" sz="1200" dirty="0"/>
              <a:t> pro </a:t>
            </a:r>
            <a:r>
              <a:rPr lang="en-GB" sz="1200" dirty="0" err="1"/>
              <a:t>vitamín</a:t>
            </a:r>
            <a:r>
              <a:rPr lang="en-GB" sz="1200" dirty="0"/>
              <a:t> B12</a:t>
            </a:r>
          </a:p>
        </p:txBody>
      </p:sp>
    </p:spTree>
    <p:extLst>
      <p:ext uri="{BB962C8B-B14F-4D97-AF65-F5344CB8AC3E}">
        <p14:creationId xmlns:p14="http://schemas.microsoft.com/office/powerpoint/2010/main" val="3966422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24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II) </a:t>
            </a:r>
            <a:r>
              <a:rPr lang="cs-CZ" sz="1600" b="1" dirty="0"/>
              <a:t> </a:t>
            </a:r>
            <a:r>
              <a:rPr lang="cs-CZ" sz="1600" b="1" dirty="0" smtClean="0"/>
              <a:t>s</a:t>
            </a:r>
            <a:r>
              <a:rPr lang="en-GB" sz="1600" b="1" dirty="0" err="1" smtClean="0"/>
              <a:t>ekundární</a:t>
            </a:r>
            <a:r>
              <a:rPr lang="cs-CZ" sz="1600" b="1" dirty="0" smtClean="0"/>
              <a:t> akt. transport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/>
              <a:t>energie</a:t>
            </a:r>
            <a:r>
              <a:rPr lang="en-GB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spřažení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přenosem</a:t>
            </a:r>
            <a:r>
              <a:rPr lang="en-GB" sz="1600" dirty="0"/>
              <a:t>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směru</a:t>
            </a:r>
            <a:r>
              <a:rPr lang="en-GB" sz="1600" dirty="0"/>
              <a:t> </a:t>
            </a:r>
            <a:r>
              <a:rPr lang="en-GB" sz="1600" dirty="0" err="1"/>
              <a:t>koncentračního</a:t>
            </a:r>
            <a:r>
              <a:rPr lang="en-GB" sz="1600" dirty="0"/>
              <a:t> </a:t>
            </a:r>
            <a:r>
              <a:rPr lang="en-GB" sz="1600" dirty="0" err="1" smtClean="0"/>
              <a:t>gradientu</a:t>
            </a:r>
            <a:endParaRPr lang="cs-CZ" sz="1600" dirty="0" smtClean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nergie</a:t>
            </a:r>
            <a:r>
              <a:rPr lang="en-GB" sz="1600" dirty="0" smtClean="0"/>
              <a:t> </a:t>
            </a:r>
            <a:r>
              <a:rPr lang="en-GB" sz="1600" dirty="0" err="1"/>
              <a:t>uložená</a:t>
            </a:r>
            <a:r>
              <a:rPr lang="en-GB" sz="1600" dirty="0"/>
              <a:t> v </a:t>
            </a:r>
            <a:r>
              <a:rPr lang="en-GB" sz="1600" dirty="0" err="1" smtClean="0"/>
              <a:t>gradientu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využita</a:t>
            </a:r>
            <a:r>
              <a:rPr lang="en-GB" sz="1600" dirty="0"/>
              <a:t> k </a:t>
            </a:r>
            <a:r>
              <a:rPr lang="en-GB" sz="1600" dirty="0" err="1"/>
              <a:t>přenosu</a:t>
            </a:r>
            <a:r>
              <a:rPr lang="en-GB" sz="1600" dirty="0"/>
              <a:t> </a:t>
            </a:r>
            <a:r>
              <a:rPr lang="en-GB" sz="1600" dirty="0" err="1"/>
              <a:t>druhé</a:t>
            </a:r>
            <a:r>
              <a:rPr lang="en-GB" sz="1600" dirty="0"/>
              <a:t> </a:t>
            </a:r>
            <a:r>
              <a:rPr lang="en-GB" sz="1600" dirty="0" err="1"/>
              <a:t>částice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směru</a:t>
            </a:r>
            <a:r>
              <a:rPr lang="en-GB" sz="1600" dirty="0"/>
              <a:t> </a:t>
            </a:r>
            <a:r>
              <a:rPr lang="en-GB" sz="1600" dirty="0" err="1"/>
              <a:t>koncentračního</a:t>
            </a:r>
            <a:r>
              <a:rPr lang="en-GB" sz="1600" dirty="0"/>
              <a:t> </a:t>
            </a:r>
            <a:r>
              <a:rPr lang="en-GB" sz="1600" dirty="0" err="1" smtClean="0"/>
              <a:t>spádu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/>
              <a:t>symport, </a:t>
            </a:r>
            <a:r>
              <a:rPr lang="en-GB" sz="1600" dirty="0" err="1"/>
              <a:t>antiport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/>
              <a:t>spojen</a:t>
            </a:r>
            <a:r>
              <a:rPr lang="en-GB" sz="1600" dirty="0"/>
              <a:t> se </a:t>
            </a:r>
            <a:r>
              <a:rPr lang="en-GB" sz="1600" dirty="0" err="1"/>
              <a:t>změnou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membráně</a:t>
            </a:r>
            <a:r>
              <a:rPr lang="cs-CZ" sz="1600" dirty="0"/>
              <a:t> </a:t>
            </a:r>
          </a:p>
          <a:p>
            <a:r>
              <a:rPr lang="en-GB" sz="1600" dirty="0" err="1" smtClean="0"/>
              <a:t>sodno-draselná</a:t>
            </a:r>
            <a:r>
              <a:rPr lang="en-GB" sz="1600" dirty="0" smtClean="0"/>
              <a:t> </a:t>
            </a:r>
            <a:r>
              <a:rPr lang="en-GB" sz="1600" dirty="0" err="1" smtClean="0"/>
              <a:t>pumpa</a:t>
            </a:r>
            <a:endParaRPr lang="cs-CZ" sz="1600" dirty="0"/>
          </a:p>
          <a:p>
            <a:r>
              <a:rPr lang="en-GB" sz="1600" dirty="0" err="1" smtClean="0"/>
              <a:t>která</a:t>
            </a:r>
            <a:r>
              <a:rPr lang="en-GB" sz="1600" dirty="0" smtClean="0"/>
              <a:t> </a:t>
            </a:r>
            <a:r>
              <a:rPr lang="en-GB" sz="1600" dirty="0" err="1"/>
              <a:t>udržuje</a:t>
            </a:r>
            <a:r>
              <a:rPr lang="en-GB" sz="1600" dirty="0"/>
              <a:t> </a:t>
            </a:r>
            <a:r>
              <a:rPr lang="en-GB" sz="1600" dirty="0" err="1"/>
              <a:t>koncentrací</a:t>
            </a:r>
            <a:r>
              <a:rPr lang="en-GB" sz="1600" dirty="0"/>
              <a:t> </a:t>
            </a:r>
            <a:r>
              <a:rPr lang="en-GB" sz="1600" dirty="0" err="1"/>
              <a:t>rozdíl</a:t>
            </a:r>
            <a:r>
              <a:rPr lang="en-GB" sz="1600" dirty="0"/>
              <a:t> </a:t>
            </a:r>
            <a:r>
              <a:rPr lang="en-GB" sz="1600" dirty="0" err="1"/>
              <a:t>sodíku</a:t>
            </a:r>
            <a:r>
              <a:rPr lang="en-GB" sz="1600" dirty="0"/>
              <a:t> a </a:t>
            </a:r>
            <a:r>
              <a:rPr lang="en-GB" sz="1600" dirty="0" err="1"/>
              <a:t>draslíku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intracelulárním</a:t>
            </a:r>
            <a:r>
              <a:rPr lang="en-GB" sz="1600" dirty="0"/>
              <a:t> a </a:t>
            </a:r>
            <a:r>
              <a:rPr lang="en-GB" sz="1600" dirty="0" err="1"/>
              <a:t>extracelulárním</a:t>
            </a:r>
            <a:r>
              <a:rPr lang="en-GB" sz="1600" dirty="0"/>
              <a:t> </a:t>
            </a:r>
            <a:r>
              <a:rPr lang="en-GB" sz="1600" dirty="0" err="1"/>
              <a:t>prostředím</a:t>
            </a:r>
            <a:r>
              <a:rPr lang="en-GB" sz="1600" dirty="0"/>
              <a:t> </a:t>
            </a:r>
            <a:r>
              <a:rPr lang="en-GB" sz="1600" dirty="0" err="1"/>
              <a:t>tím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vyčerpává</a:t>
            </a:r>
            <a:r>
              <a:rPr lang="en-GB" sz="1600" dirty="0"/>
              <a:t> </a:t>
            </a:r>
            <a:r>
              <a:rPr lang="en-GB" sz="1600" dirty="0" err="1"/>
              <a:t>sodík</a:t>
            </a:r>
            <a:r>
              <a:rPr lang="en-GB" sz="1600" dirty="0"/>
              <a:t> z </a:t>
            </a:r>
            <a:r>
              <a:rPr lang="en-GB" sz="1600" dirty="0" err="1"/>
              <a:t>buňky</a:t>
            </a:r>
            <a:r>
              <a:rPr lang="en-GB" sz="1600" dirty="0"/>
              <a:t> a </a:t>
            </a:r>
            <a:r>
              <a:rPr lang="en-GB" sz="1600" dirty="0" err="1"/>
              <a:t>naopak</a:t>
            </a:r>
            <a:r>
              <a:rPr lang="en-GB" sz="1600" dirty="0"/>
              <a:t> </a:t>
            </a:r>
            <a:r>
              <a:rPr lang="en-GB" sz="1600" dirty="0" err="1"/>
              <a:t>vychytává</a:t>
            </a:r>
            <a:r>
              <a:rPr lang="en-GB" sz="1600" dirty="0"/>
              <a:t> </a:t>
            </a:r>
            <a:r>
              <a:rPr lang="en-GB" sz="1600" dirty="0" err="1" smtClean="0"/>
              <a:t>draslík</a:t>
            </a:r>
            <a:endParaRPr lang="cs-CZ" sz="1600" dirty="0" smtClean="0"/>
          </a:p>
          <a:p>
            <a:r>
              <a:rPr lang="en-GB" sz="1600" dirty="0" err="1" smtClean="0"/>
              <a:t>antiport</a:t>
            </a:r>
            <a:r>
              <a:rPr lang="en-GB" sz="1600" dirty="0" smtClean="0"/>
              <a:t> </a:t>
            </a:r>
            <a:r>
              <a:rPr lang="en-GB" sz="1600" dirty="0" err="1"/>
              <a:t>sodíku</a:t>
            </a:r>
            <a:r>
              <a:rPr lang="en-GB" sz="1600" dirty="0"/>
              <a:t> a </a:t>
            </a:r>
            <a:r>
              <a:rPr lang="en-GB" sz="1600" dirty="0" err="1" smtClean="0"/>
              <a:t>draslíku</a:t>
            </a:r>
            <a:r>
              <a:rPr lang="cs-CZ" sz="1600" dirty="0" smtClean="0"/>
              <a:t>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/>
              <a:t>koncentračnímu</a:t>
            </a:r>
            <a:r>
              <a:rPr lang="en-GB" sz="1600" dirty="0"/>
              <a:t> </a:t>
            </a:r>
            <a:r>
              <a:rPr lang="en-GB" sz="1600" dirty="0" err="1" smtClean="0"/>
              <a:t>gradientu</a:t>
            </a:r>
            <a:r>
              <a:rPr lang="cs-CZ" sz="1600" dirty="0" smtClean="0"/>
              <a:t> – u </a:t>
            </a:r>
            <a:r>
              <a:rPr lang="en-GB" sz="1600" dirty="0" err="1" smtClean="0"/>
              <a:t>sodno-draselné</a:t>
            </a:r>
            <a:r>
              <a:rPr lang="en-GB" sz="1600" dirty="0" smtClean="0"/>
              <a:t> </a:t>
            </a:r>
            <a:r>
              <a:rPr lang="en-GB" sz="1600" dirty="0" err="1"/>
              <a:t>pumpy</a:t>
            </a:r>
            <a:r>
              <a:rPr lang="en-GB" sz="1600" dirty="0"/>
              <a:t> je </a:t>
            </a:r>
            <a:r>
              <a:rPr lang="en-GB" sz="1600" dirty="0" err="1"/>
              <a:t>zdrojem</a:t>
            </a:r>
            <a:r>
              <a:rPr lang="en-GB" sz="1600" dirty="0"/>
              <a:t> </a:t>
            </a:r>
            <a:r>
              <a:rPr lang="en-GB" sz="1600" dirty="0" err="1"/>
              <a:t>energie</a:t>
            </a:r>
            <a:r>
              <a:rPr lang="en-GB" sz="1600" dirty="0"/>
              <a:t> </a:t>
            </a:r>
            <a:r>
              <a:rPr lang="en-GB" sz="1600" dirty="0" smtClean="0"/>
              <a:t>ATP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645024"/>
            <a:ext cx="5820042" cy="260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71600" y="6462628"/>
            <a:ext cx="6931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3 Na+ (in) + 2 K+ (out) + ATP + H2O </a:t>
            </a:r>
            <a:r>
              <a:rPr lang="cs-CZ" dirty="0" smtClean="0"/>
              <a:t>= </a:t>
            </a:r>
            <a:r>
              <a:rPr lang="en-GB" b="1" dirty="0" smtClean="0"/>
              <a:t>3 </a:t>
            </a:r>
            <a:r>
              <a:rPr lang="en-GB" b="1" dirty="0"/>
              <a:t>Na+ (out) + 2 K+ (in ) + ADP + Pi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154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Skupinová</a:t>
            </a:r>
            <a:r>
              <a:rPr lang="en-GB" sz="1600" b="1" dirty="0"/>
              <a:t> </a:t>
            </a:r>
            <a:r>
              <a:rPr lang="en-GB" sz="1600" b="1" dirty="0" err="1"/>
              <a:t>translokace</a:t>
            </a:r>
            <a:endParaRPr lang="en-GB" sz="1600" b="1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častá</a:t>
            </a:r>
            <a:endParaRPr lang="en-GB" sz="1600" dirty="0"/>
          </a:p>
          <a:p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substrát</a:t>
            </a:r>
            <a:r>
              <a:rPr lang="en-GB" sz="1600" dirty="0"/>
              <a:t> </a:t>
            </a:r>
            <a:r>
              <a:rPr lang="en-GB" sz="1600" dirty="0" err="1"/>
              <a:t>chemicky</a:t>
            </a:r>
            <a:r>
              <a:rPr lang="en-GB" sz="1600" dirty="0"/>
              <a:t> </a:t>
            </a:r>
            <a:r>
              <a:rPr lang="en-GB" sz="1600" dirty="0" err="1"/>
              <a:t>modifikován</a:t>
            </a:r>
            <a:r>
              <a:rPr lang="en-GB" sz="1600" dirty="0"/>
              <a:t> (</a:t>
            </a:r>
            <a:r>
              <a:rPr lang="en-GB" sz="1600" dirty="0" err="1"/>
              <a:t>dostane</a:t>
            </a:r>
            <a:r>
              <a:rPr lang="en-GB" sz="1600" dirty="0"/>
              <a:t> se </a:t>
            </a:r>
            <a:r>
              <a:rPr lang="en-GB" sz="1600" dirty="0" smtClean="0"/>
              <a:t>do</a:t>
            </a:r>
            <a:r>
              <a:rPr lang="cs-CZ" sz="1600" dirty="0" smtClean="0"/>
              <a:t> </a:t>
            </a:r>
            <a:r>
              <a:rPr lang="pt-BR" sz="1600" dirty="0" smtClean="0"/>
              <a:t>buňky </a:t>
            </a:r>
            <a:r>
              <a:rPr lang="pt-BR" sz="1600" dirty="0"/>
              <a:t>a zůstává v ní)</a:t>
            </a:r>
          </a:p>
          <a:p>
            <a:r>
              <a:rPr lang="en-GB" sz="1600" dirty="0" err="1" smtClean="0"/>
              <a:t>př</a:t>
            </a:r>
            <a:r>
              <a:rPr lang="en-GB" sz="1600" dirty="0"/>
              <a:t>: </a:t>
            </a:r>
            <a:r>
              <a:rPr lang="en-GB" sz="1600" dirty="0" err="1"/>
              <a:t>fosfotransferázový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endParaRPr lang="en-GB" sz="1600" dirty="0"/>
          </a:p>
          <a:p>
            <a:r>
              <a:rPr lang="en-GB" sz="1600" dirty="0" err="1" smtClean="0"/>
              <a:t>fosforylace</a:t>
            </a:r>
            <a:r>
              <a:rPr lang="en-GB" sz="1600" dirty="0" smtClean="0"/>
              <a:t> </a:t>
            </a:r>
            <a:r>
              <a:rPr lang="en-GB" sz="1600" dirty="0" err="1"/>
              <a:t>substrátu</a:t>
            </a:r>
            <a:r>
              <a:rPr lang="en-GB" sz="1600" dirty="0"/>
              <a:t>; </a:t>
            </a:r>
            <a:r>
              <a:rPr lang="en-GB" sz="1600" dirty="0" err="1"/>
              <a:t>akumulace</a:t>
            </a:r>
            <a:r>
              <a:rPr lang="en-GB" sz="1600" dirty="0"/>
              <a:t> </a:t>
            </a:r>
            <a:r>
              <a:rPr lang="en-GB" sz="1600" dirty="0" smtClean="0"/>
              <a:t>PEP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cs-CZ" sz="1600" dirty="0" err="1" smtClean="0"/>
              <a:t>fosfofenolpyruvát</a:t>
            </a:r>
            <a:r>
              <a:rPr lang="cs-CZ" sz="1600" dirty="0" smtClean="0"/>
              <a:t>) </a:t>
            </a:r>
            <a:r>
              <a:rPr lang="en-GB" sz="1600" dirty="0" err="1" smtClean="0"/>
              <a:t>přináší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r>
              <a:rPr lang="en-GB" sz="1600" dirty="0" err="1"/>
              <a:t>cukry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koncentračnímu</a:t>
            </a:r>
            <a:r>
              <a:rPr lang="en-GB" sz="1600" dirty="0"/>
              <a:t> </a:t>
            </a:r>
            <a:r>
              <a:rPr lang="en-GB" sz="1600" dirty="0" err="1"/>
              <a:t>spádu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en-GB" sz="1400" dirty="0" err="1" smtClean="0"/>
              <a:t>Vysokoenergetická</a:t>
            </a:r>
            <a:r>
              <a:rPr lang="en-GB" sz="1400" dirty="0" smtClean="0"/>
              <a:t> </a:t>
            </a:r>
            <a:r>
              <a:rPr lang="en-GB" sz="1400" dirty="0" err="1"/>
              <a:t>fosfátová</a:t>
            </a:r>
            <a:r>
              <a:rPr lang="en-GB" sz="1400" dirty="0"/>
              <a:t> </a:t>
            </a:r>
            <a:r>
              <a:rPr lang="en-GB" sz="1400" dirty="0" err="1"/>
              <a:t>skupina</a:t>
            </a:r>
            <a:r>
              <a:rPr lang="en-GB" sz="1400" dirty="0"/>
              <a:t> je z </a:t>
            </a:r>
            <a:r>
              <a:rPr lang="en-GB" sz="1400" dirty="0" err="1"/>
              <a:t>fosfoenolpyruvátu</a:t>
            </a:r>
            <a:r>
              <a:rPr lang="en-GB" sz="1400" dirty="0"/>
              <a:t> </a:t>
            </a:r>
            <a:r>
              <a:rPr lang="en-GB" sz="1400" dirty="0" err="1"/>
              <a:t>přenesena</a:t>
            </a:r>
            <a:r>
              <a:rPr lang="en-GB" sz="1400" dirty="0"/>
              <a:t> </a:t>
            </a:r>
            <a:r>
              <a:rPr lang="en-GB" sz="1400" dirty="0" err="1" smtClean="0"/>
              <a:t>na</a:t>
            </a:r>
            <a:r>
              <a:rPr lang="cs-CZ" sz="1400" dirty="0"/>
              <a:t> </a:t>
            </a:r>
            <a:r>
              <a:rPr lang="en-GB" sz="1400" dirty="0" err="1" smtClean="0"/>
              <a:t>glukózu</a:t>
            </a:r>
            <a:r>
              <a:rPr lang="en-GB" sz="1400" dirty="0" smtClean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dirty="0" err="1"/>
              <a:t>tvorby</a:t>
            </a:r>
            <a:r>
              <a:rPr lang="en-GB" sz="1400" dirty="0"/>
              <a:t> glukóza-6-fosfátu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" y="3429000"/>
            <a:ext cx="2127159" cy="164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90" y="3429000"/>
            <a:ext cx="2108803" cy="17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8999"/>
            <a:ext cx="2206039" cy="17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79" y="3191229"/>
            <a:ext cx="2501826" cy="202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646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1600" b="1" dirty="0" err="1"/>
              <a:t>Buněčná</a:t>
            </a:r>
            <a:r>
              <a:rPr lang="en-GB" sz="1600" b="1" dirty="0"/>
              <a:t> </a:t>
            </a:r>
            <a:r>
              <a:rPr lang="en-GB" sz="1600" b="1" dirty="0" err="1"/>
              <a:t>stěna</a:t>
            </a:r>
            <a:endParaRPr lang="en-GB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64704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součást</a:t>
            </a:r>
            <a:r>
              <a:rPr lang="en-GB" sz="1600" dirty="0" smtClean="0"/>
              <a:t> </a:t>
            </a:r>
            <a:r>
              <a:rPr lang="en-GB" sz="1600" dirty="0" err="1"/>
              <a:t>buněčného</a:t>
            </a:r>
            <a:r>
              <a:rPr lang="en-GB" sz="1600" dirty="0"/>
              <a:t> </a:t>
            </a:r>
            <a:r>
              <a:rPr lang="en-GB" sz="1600" dirty="0" err="1" smtClean="0"/>
              <a:t>skeletu</a:t>
            </a:r>
            <a:endParaRPr lang="en-GB" sz="1600" dirty="0"/>
          </a:p>
          <a:p>
            <a:r>
              <a:rPr lang="en-GB" sz="1600" dirty="0" err="1" smtClean="0"/>
              <a:t>dává</a:t>
            </a:r>
            <a:r>
              <a:rPr lang="en-GB" sz="1600" dirty="0" smtClean="0"/>
              <a:t> </a:t>
            </a:r>
            <a:r>
              <a:rPr lang="en-GB" sz="1600" dirty="0" err="1"/>
              <a:t>buňce</a:t>
            </a:r>
            <a:r>
              <a:rPr lang="en-GB" sz="1600" dirty="0"/>
              <a:t> </a:t>
            </a:r>
            <a:r>
              <a:rPr lang="en-GB" sz="1600" dirty="0" err="1" smtClean="0"/>
              <a:t>tvar</a:t>
            </a:r>
            <a:endParaRPr lang="en-GB" sz="1600" dirty="0"/>
          </a:p>
          <a:p>
            <a:r>
              <a:rPr lang="en-GB" sz="1600" dirty="0" err="1" smtClean="0"/>
              <a:t>mechanickou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ochranu</a:t>
            </a:r>
            <a:endParaRPr lang="en-GB" sz="1600" dirty="0"/>
          </a:p>
          <a:p>
            <a:r>
              <a:rPr lang="en-GB" sz="1600" dirty="0" err="1" smtClean="0"/>
              <a:t>ochraňuje</a:t>
            </a:r>
            <a:r>
              <a:rPr lang="en-GB" sz="1600" dirty="0" smtClean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/>
              <a:t>zářením</a:t>
            </a:r>
            <a:r>
              <a:rPr lang="en-GB" sz="1600" dirty="0"/>
              <a:t>, </a:t>
            </a:r>
            <a:r>
              <a:rPr lang="en-GB" sz="1600" dirty="0" err="1"/>
              <a:t>vyschnutím</a:t>
            </a:r>
            <a:r>
              <a:rPr lang="en-GB" sz="1600" dirty="0"/>
              <a:t>, </a:t>
            </a:r>
            <a:r>
              <a:rPr lang="en-GB" sz="1600" dirty="0" err="1"/>
              <a:t>chemickým</a:t>
            </a:r>
            <a:r>
              <a:rPr lang="en-GB" sz="1600" dirty="0"/>
              <a:t> </a:t>
            </a:r>
            <a:r>
              <a:rPr lang="en-GB" sz="1600" dirty="0" err="1" smtClean="0"/>
              <a:t>poškozením</a:t>
            </a:r>
            <a:endParaRPr lang="en-GB" sz="1600" dirty="0"/>
          </a:p>
          <a:p>
            <a:r>
              <a:rPr lang="en-GB" sz="1600" dirty="0" err="1"/>
              <a:t>stěna</a:t>
            </a:r>
            <a:r>
              <a:rPr lang="en-GB" sz="1600" dirty="0"/>
              <a:t> </a:t>
            </a:r>
            <a:r>
              <a:rPr lang="en-GB" sz="1600" dirty="0" err="1"/>
              <a:t>kompenzuje</a:t>
            </a:r>
            <a:r>
              <a:rPr lang="en-GB" sz="1600" dirty="0"/>
              <a:t> </a:t>
            </a:r>
            <a:r>
              <a:rPr lang="en-GB" sz="1600" dirty="0" err="1"/>
              <a:t>osmotický</a:t>
            </a:r>
            <a:r>
              <a:rPr lang="en-GB" sz="1600" dirty="0"/>
              <a:t> </a:t>
            </a:r>
            <a:r>
              <a:rPr lang="en-GB" sz="1600" dirty="0" err="1"/>
              <a:t>přetlak</a:t>
            </a:r>
            <a:r>
              <a:rPr lang="en-GB" sz="1600" dirty="0"/>
              <a:t> </a:t>
            </a:r>
            <a:r>
              <a:rPr lang="en-GB" sz="1600" dirty="0" err="1"/>
              <a:t>uvnitř</a:t>
            </a:r>
            <a:r>
              <a:rPr lang="en-GB" sz="1600" dirty="0"/>
              <a:t> </a:t>
            </a:r>
            <a:r>
              <a:rPr lang="en-GB" sz="1600" dirty="0" err="1" smtClean="0"/>
              <a:t>buňky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 smtClean="0"/>
              <a:t>Peptidoglykan</a:t>
            </a:r>
            <a:r>
              <a:rPr lang="cs-CZ" sz="1600" dirty="0" smtClean="0"/>
              <a:t> (</a:t>
            </a:r>
            <a:r>
              <a:rPr lang="cs-CZ" sz="1600" dirty="0" err="1" smtClean="0"/>
              <a:t>murein</a:t>
            </a:r>
            <a:r>
              <a:rPr lang="cs-CZ" sz="1600" dirty="0" smtClean="0"/>
              <a:t>) </a:t>
            </a:r>
          </a:p>
          <a:p>
            <a:r>
              <a:rPr lang="cs-CZ" sz="1600" dirty="0" smtClean="0"/>
              <a:t>peptidová složka - </a:t>
            </a:r>
            <a:r>
              <a:rPr lang="cs-CZ" sz="1600" dirty="0" err="1" smtClean="0"/>
              <a:t>tetrapeptid</a:t>
            </a:r>
            <a:r>
              <a:rPr lang="cs-CZ" sz="1600" dirty="0" smtClean="0"/>
              <a:t> - alanin, </a:t>
            </a:r>
            <a:r>
              <a:rPr lang="cs-CZ" sz="1600" dirty="0" err="1" smtClean="0"/>
              <a:t>kys</a:t>
            </a:r>
            <a:r>
              <a:rPr lang="cs-CZ" sz="1600" dirty="0" smtClean="0"/>
              <a:t> </a:t>
            </a:r>
            <a:r>
              <a:rPr lang="cs-CZ" sz="1600" dirty="0" err="1" smtClean="0"/>
              <a:t>muramová</a:t>
            </a:r>
            <a:r>
              <a:rPr lang="cs-CZ" sz="1600" dirty="0" smtClean="0"/>
              <a:t>, nějaký zbytek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(G+ = lyzin; G- =</a:t>
            </a:r>
            <a:r>
              <a:rPr lang="cs-CZ" sz="1600" dirty="0" err="1" smtClean="0"/>
              <a:t>diaminopimelová</a:t>
            </a:r>
            <a:r>
              <a:rPr lang="cs-CZ" sz="1600" dirty="0" smtClean="0"/>
              <a:t> </a:t>
            </a:r>
            <a:r>
              <a:rPr lang="cs-CZ" sz="1600" dirty="0" err="1" smtClean="0"/>
              <a:t>kys</a:t>
            </a:r>
            <a:r>
              <a:rPr lang="cs-CZ" sz="1600" dirty="0" smtClean="0"/>
              <a:t>.) a zase alanin</a:t>
            </a:r>
            <a:endParaRPr lang="en-GB" sz="1600" dirty="0"/>
          </a:p>
          <a:p>
            <a:r>
              <a:rPr lang="cs-CZ" sz="1600" dirty="0" err="1" smtClean="0"/>
              <a:t>gl</a:t>
            </a:r>
            <a:r>
              <a:rPr lang="en-GB" sz="1600" dirty="0" err="1" smtClean="0"/>
              <a:t>ykan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cukerná</a:t>
            </a:r>
            <a:r>
              <a:rPr lang="en-GB" sz="1600" dirty="0"/>
              <a:t> </a:t>
            </a:r>
            <a:r>
              <a:rPr lang="en-GB" sz="1600" dirty="0" err="1"/>
              <a:t>složka</a:t>
            </a:r>
            <a:r>
              <a:rPr lang="en-GB" sz="1600" dirty="0"/>
              <a:t>, NAG, </a:t>
            </a:r>
            <a:r>
              <a:rPr lang="en-GB" sz="1600" dirty="0" smtClean="0"/>
              <a:t>NAM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N-acetylglukózamin+N-acetylmuramová</a:t>
            </a:r>
            <a:r>
              <a:rPr lang="en-GB" sz="1600" dirty="0" smtClean="0"/>
              <a:t> </a:t>
            </a:r>
            <a:r>
              <a:rPr lang="en-GB" sz="1600" dirty="0"/>
              <a:t>k</a:t>
            </a:r>
            <a:r>
              <a:rPr lang="en-GB" sz="1600" dirty="0" smtClean="0"/>
              <a:t>.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4090988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223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1942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b="1" dirty="0" err="1"/>
              <a:t>Peptidoglykan</a:t>
            </a:r>
            <a:r>
              <a:rPr lang="en-GB" sz="1600" b="1" dirty="0"/>
              <a:t> </a:t>
            </a:r>
            <a:r>
              <a:rPr lang="en-GB" sz="1600" dirty="0"/>
              <a:t>= </a:t>
            </a:r>
            <a:r>
              <a:rPr lang="en-GB" sz="1600" dirty="0" err="1"/>
              <a:t>uniformní</a:t>
            </a:r>
            <a:r>
              <a:rPr lang="en-GB" sz="1600" dirty="0"/>
              <a:t> </a:t>
            </a:r>
            <a:r>
              <a:rPr lang="en-GB" sz="1600" dirty="0" err="1"/>
              <a:t>disacharid</a:t>
            </a:r>
            <a:endParaRPr lang="en-GB" sz="1600" dirty="0"/>
          </a:p>
          <a:p>
            <a:r>
              <a:rPr lang="en-GB" sz="1600" dirty="0"/>
              <a:t>N-</a:t>
            </a:r>
            <a:r>
              <a:rPr lang="en-GB" sz="1600" dirty="0" err="1"/>
              <a:t>acetylglukózamin</a:t>
            </a:r>
            <a:r>
              <a:rPr lang="en-GB" sz="1600" dirty="0"/>
              <a:t> + N-</a:t>
            </a:r>
            <a:r>
              <a:rPr lang="en-GB" sz="1600" dirty="0" err="1"/>
              <a:t>acetylmuramová</a:t>
            </a:r>
            <a:endParaRPr lang="en-GB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1" y="1382016"/>
            <a:ext cx="444878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V="1">
            <a:off x="1619672" y="702236"/>
            <a:ext cx="0" cy="739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3275856" y="566019"/>
            <a:ext cx="391608" cy="1012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11560" y="2932472"/>
            <a:ext cx="1309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Tetrapeptid</a:t>
            </a:r>
            <a:endParaRPr lang="en-GB" sz="1600" dirty="0"/>
          </a:p>
          <a:p>
            <a:r>
              <a:rPr lang="en-GB" sz="1600" dirty="0"/>
              <a:t>L- a D-AMK</a:t>
            </a:r>
          </a:p>
          <a:p>
            <a:r>
              <a:rPr lang="en-GB" sz="1600" dirty="0" err="1"/>
              <a:t>Spojení</a:t>
            </a:r>
            <a:r>
              <a:rPr lang="en-GB" sz="1600" dirty="0"/>
              <a:t>:</a:t>
            </a:r>
          </a:p>
          <a:p>
            <a:r>
              <a:rPr lang="en-GB" sz="1600" dirty="0" err="1"/>
              <a:t>rozdíl</a:t>
            </a:r>
            <a:r>
              <a:rPr lang="en-GB" sz="1600" dirty="0"/>
              <a:t> v</a:t>
            </a:r>
          </a:p>
          <a:p>
            <a:r>
              <a:rPr lang="en-GB" sz="1600" dirty="0" err="1"/>
              <a:t>pozici</a:t>
            </a:r>
            <a:r>
              <a:rPr lang="en-GB" sz="1600" dirty="0"/>
              <a:t> 3</a:t>
            </a:r>
          </a:p>
        </p:txBody>
      </p:sp>
      <p:sp>
        <p:nvSpPr>
          <p:cNvPr id="15" name="Ovál 14"/>
          <p:cNvSpPr/>
          <p:nvPr/>
        </p:nvSpPr>
        <p:spPr>
          <a:xfrm>
            <a:off x="2574032" y="3651683"/>
            <a:ext cx="515638" cy="278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6" name="Obdélník 15"/>
          <p:cNvSpPr/>
          <p:nvPr/>
        </p:nvSpPr>
        <p:spPr>
          <a:xfrm>
            <a:off x="3074634" y="4006299"/>
            <a:ext cx="1185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Interpeptidový</a:t>
            </a:r>
            <a:endParaRPr lang="en-GB" sz="1600" dirty="0"/>
          </a:p>
          <a:p>
            <a:r>
              <a:rPr lang="en-GB" sz="1600" dirty="0" err="1"/>
              <a:t>m</a:t>
            </a:r>
            <a:r>
              <a:rPr lang="en-GB" sz="1600" b="1" dirty="0" err="1"/>
              <a:t>ů</a:t>
            </a:r>
            <a:r>
              <a:rPr lang="en-GB" sz="1600" dirty="0" err="1"/>
              <a:t>stek</a:t>
            </a:r>
            <a:endParaRPr lang="en-GB" sz="1600" dirty="0"/>
          </a:p>
          <a:p>
            <a:r>
              <a:rPr lang="en-GB" sz="1600" dirty="0"/>
              <a:t>u G+</a:t>
            </a:r>
          </a:p>
        </p:txBody>
      </p:sp>
      <p:sp>
        <p:nvSpPr>
          <p:cNvPr id="17" name="Ovál 16"/>
          <p:cNvSpPr/>
          <p:nvPr/>
        </p:nvSpPr>
        <p:spPr>
          <a:xfrm>
            <a:off x="3164515" y="3760930"/>
            <a:ext cx="222682" cy="2453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9" name="Obdélník 18"/>
          <p:cNvSpPr/>
          <p:nvPr/>
        </p:nvSpPr>
        <p:spPr>
          <a:xfrm>
            <a:off x="5508104" y="566019"/>
            <a:ext cx="3096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 smtClean="0"/>
              <a:t>Acidorezistentní</a:t>
            </a:r>
            <a:endParaRPr lang="en-GB" sz="1600" dirty="0" smtClean="0"/>
          </a:p>
          <a:p>
            <a:r>
              <a:rPr lang="en-GB" sz="1600" dirty="0" err="1" smtClean="0"/>
              <a:t>mykobakteria</a:t>
            </a:r>
            <a:r>
              <a:rPr lang="en-GB" sz="1600" dirty="0" smtClean="0"/>
              <a:t>, </a:t>
            </a:r>
            <a:r>
              <a:rPr lang="en-GB" sz="1600" dirty="0" err="1" smtClean="0"/>
              <a:t>nokardie</a:t>
            </a:r>
            <a:r>
              <a:rPr lang="en-GB" sz="1600" dirty="0" smtClean="0"/>
              <a:t>..</a:t>
            </a:r>
          </a:p>
          <a:p>
            <a:r>
              <a:rPr lang="en-GB" sz="1600" dirty="0" err="1" smtClean="0"/>
              <a:t>nebarvitelné</a:t>
            </a:r>
            <a:r>
              <a:rPr lang="en-GB" sz="1600" dirty="0" smtClean="0"/>
              <a:t> </a:t>
            </a:r>
            <a:r>
              <a:rPr lang="en-GB" sz="1600" dirty="0" err="1" smtClean="0"/>
              <a:t>Gramem</a:t>
            </a:r>
            <a:r>
              <a:rPr lang="en-GB" sz="1600" dirty="0" smtClean="0"/>
              <a:t>:</a:t>
            </a:r>
          </a:p>
          <a:p>
            <a:r>
              <a:rPr lang="en-GB" sz="1600" dirty="0" smtClean="0"/>
              <a:t>N-</a:t>
            </a:r>
            <a:r>
              <a:rPr lang="en-GB" sz="1600" dirty="0" err="1" smtClean="0"/>
              <a:t>glykolylmuramová</a:t>
            </a:r>
            <a:endParaRPr lang="en-GB" sz="1600" dirty="0"/>
          </a:p>
        </p:txBody>
      </p:sp>
      <p:sp>
        <p:nvSpPr>
          <p:cNvPr id="22" name="Obdélník 21"/>
          <p:cNvSpPr/>
          <p:nvPr/>
        </p:nvSpPr>
        <p:spPr>
          <a:xfrm>
            <a:off x="5652120" y="5848253"/>
            <a:ext cx="363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!</a:t>
            </a:r>
            <a:endParaRPr lang="en-GB" sz="1600" dirty="0"/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1921016" y="3140968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1921016" y="3140968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757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9"/>
            <a:ext cx="8229600" cy="432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Peptidoglykan</a:t>
            </a:r>
            <a:endParaRPr lang="en-GB" sz="16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4" y="2605134"/>
            <a:ext cx="3723938" cy="319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54" y="2924944"/>
            <a:ext cx="3316896" cy="272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6221360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G+</a:t>
            </a:r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2123728" y="6070414"/>
            <a:ext cx="5360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G+ : </a:t>
            </a:r>
            <a:r>
              <a:rPr lang="en-GB" sz="1400" b="1" dirty="0" err="1"/>
              <a:t>tetrapeptidy</a:t>
            </a:r>
            <a:r>
              <a:rPr lang="en-GB" sz="1400" b="1" dirty="0"/>
              <a:t> </a:t>
            </a:r>
            <a:r>
              <a:rPr lang="en-GB" sz="1400" b="1" dirty="0" err="1"/>
              <a:t>spojeny</a:t>
            </a:r>
            <a:r>
              <a:rPr lang="en-GB" sz="1400" b="1" dirty="0"/>
              <a:t> </a:t>
            </a:r>
            <a:r>
              <a:rPr lang="en-GB" sz="1400" b="1" dirty="0" err="1"/>
              <a:t>pentapeptidem</a:t>
            </a:r>
            <a:endParaRPr lang="en-GB" sz="1400" b="1" dirty="0"/>
          </a:p>
          <a:p>
            <a:r>
              <a:rPr lang="en-GB" sz="1400" b="1" dirty="0"/>
              <a:t>G- :</a:t>
            </a:r>
            <a:r>
              <a:rPr lang="en-GB" sz="1400" b="1" dirty="0" err="1"/>
              <a:t>tetrapeptidy</a:t>
            </a:r>
            <a:r>
              <a:rPr lang="en-GB" sz="1400" b="1" dirty="0"/>
              <a:t> </a:t>
            </a:r>
            <a:r>
              <a:rPr lang="en-GB" sz="1400" b="1" dirty="0" err="1"/>
              <a:t>spojeny</a:t>
            </a:r>
            <a:r>
              <a:rPr lang="en-GB" sz="1400" b="1" dirty="0"/>
              <a:t> </a:t>
            </a:r>
            <a:r>
              <a:rPr lang="en-GB" sz="1400" b="1" dirty="0" err="1"/>
              <a:t>přímo</a:t>
            </a:r>
            <a:r>
              <a:rPr lang="en-GB" sz="1400" b="1" dirty="0"/>
              <a:t> D-ala </a:t>
            </a:r>
            <a:r>
              <a:rPr lang="en-GB" sz="1400" b="1" dirty="0" err="1"/>
              <a:t>na</a:t>
            </a:r>
            <a:r>
              <a:rPr lang="en-GB" sz="1400" b="1" dirty="0"/>
              <a:t> </a:t>
            </a:r>
            <a:r>
              <a:rPr lang="en-GB" sz="1400" b="1" dirty="0" smtClean="0"/>
              <a:t>DAP</a:t>
            </a:r>
            <a:r>
              <a:rPr lang="cs-CZ" sz="1400" b="1" dirty="0" smtClean="0"/>
              <a:t> (</a:t>
            </a:r>
            <a:r>
              <a:rPr lang="cs-CZ" sz="1400" b="1" dirty="0" err="1" smtClean="0"/>
              <a:t>diamidinipimelová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kys</a:t>
            </a:r>
            <a:r>
              <a:rPr lang="cs-CZ" sz="1400" b="1" dirty="0" smtClean="0"/>
              <a:t>.)</a:t>
            </a:r>
            <a:endParaRPr lang="en-GB" sz="1400" dirty="0"/>
          </a:p>
        </p:txBody>
      </p:sp>
      <p:sp>
        <p:nvSpPr>
          <p:cNvPr id="6" name="Obdélník 5"/>
          <p:cNvSpPr/>
          <p:nvPr/>
        </p:nvSpPr>
        <p:spPr>
          <a:xfrm>
            <a:off x="7668344" y="6036196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G</a:t>
            </a:r>
            <a:r>
              <a:rPr lang="cs-CZ" dirty="0" smtClean="0"/>
              <a:t>-</a:t>
            </a:r>
            <a:endParaRPr lang="en-GB" dirty="0"/>
          </a:p>
        </p:txBody>
      </p:sp>
      <p:sp>
        <p:nvSpPr>
          <p:cNvPr id="2" name="Obdélník 1"/>
          <p:cNvSpPr/>
          <p:nvPr/>
        </p:nvSpPr>
        <p:spPr>
          <a:xfrm>
            <a:off x="26690" y="836712"/>
            <a:ext cx="9225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vrstvami</a:t>
            </a:r>
            <a:r>
              <a:rPr lang="en-GB" sz="1600" dirty="0" smtClean="0"/>
              <a:t> </a:t>
            </a:r>
            <a:r>
              <a:rPr lang="en-GB" sz="1600" dirty="0" err="1"/>
              <a:t>polysacharidových</a:t>
            </a:r>
            <a:r>
              <a:rPr lang="en-GB" sz="1600" dirty="0"/>
              <a:t> </a:t>
            </a:r>
            <a:r>
              <a:rPr lang="en-GB" sz="1600" dirty="0" err="1"/>
              <a:t>řetězců</a:t>
            </a:r>
            <a:r>
              <a:rPr lang="en-GB" sz="1600" dirty="0"/>
              <a:t>, v </a:t>
            </a:r>
            <a:r>
              <a:rPr lang="en-GB" sz="1600" dirty="0" err="1"/>
              <a:t>němž</a:t>
            </a:r>
            <a:r>
              <a:rPr lang="en-GB" sz="1600" dirty="0"/>
              <a:t> se </a:t>
            </a:r>
            <a:r>
              <a:rPr lang="en-GB" sz="1600" dirty="0" err="1"/>
              <a:t>střídá</a:t>
            </a:r>
            <a:r>
              <a:rPr lang="en-GB" sz="1600" dirty="0"/>
              <a:t> N-</a:t>
            </a:r>
            <a:r>
              <a:rPr lang="en-GB" sz="1600" dirty="0" err="1"/>
              <a:t>acetylglukosamin</a:t>
            </a:r>
            <a:r>
              <a:rPr lang="en-GB" sz="1600" dirty="0"/>
              <a:t> a N-</a:t>
            </a:r>
            <a:r>
              <a:rPr lang="en-GB" sz="1600" dirty="0" err="1"/>
              <a:t>acetylmuramová</a:t>
            </a:r>
            <a:r>
              <a:rPr lang="en-GB" sz="1600" dirty="0"/>
              <a:t> </a:t>
            </a:r>
            <a:r>
              <a:rPr lang="en-GB" sz="1600" dirty="0" err="1" smtClean="0"/>
              <a:t>kyselina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</a:t>
            </a:r>
            <a:r>
              <a:rPr lang="cs-CZ" sz="1600" dirty="0" smtClean="0"/>
              <a:t>pojeny </a:t>
            </a:r>
            <a:r>
              <a:rPr lang="en-GB" sz="1600" dirty="0" smtClean="0"/>
              <a:t>O-</a:t>
            </a:r>
            <a:r>
              <a:rPr lang="en-GB" sz="1600" dirty="0" err="1" smtClean="0"/>
              <a:t>glykosidovou</a:t>
            </a:r>
            <a:r>
              <a:rPr lang="en-GB" sz="1600" dirty="0" smtClean="0"/>
              <a:t> </a:t>
            </a:r>
            <a:r>
              <a:rPr lang="en-GB" sz="1600" dirty="0" err="1" smtClean="0"/>
              <a:t>vazb</a:t>
            </a:r>
            <a:r>
              <a:rPr lang="cs-CZ" sz="1600" dirty="0" smtClean="0"/>
              <a:t>ou -</a:t>
            </a:r>
            <a:r>
              <a:rPr lang="en-GB" sz="1600" dirty="0" smtClean="0"/>
              <a:t> </a:t>
            </a:r>
            <a:r>
              <a:rPr lang="en-GB" sz="1600" dirty="0" err="1"/>
              <a:t>lze</a:t>
            </a:r>
            <a:r>
              <a:rPr lang="en-GB" sz="1600" dirty="0"/>
              <a:t> </a:t>
            </a:r>
            <a:r>
              <a:rPr lang="en-GB" sz="1600" dirty="0" err="1"/>
              <a:t>narušit</a:t>
            </a:r>
            <a:r>
              <a:rPr lang="en-GB" sz="1600" dirty="0"/>
              <a:t> </a:t>
            </a:r>
            <a:r>
              <a:rPr lang="en-GB" sz="1600" dirty="0" err="1"/>
              <a:t>například</a:t>
            </a:r>
            <a:r>
              <a:rPr lang="en-GB" sz="1600" dirty="0"/>
              <a:t> </a:t>
            </a:r>
            <a:r>
              <a:rPr lang="en-GB" sz="1600" dirty="0" err="1"/>
              <a:t>působením</a:t>
            </a:r>
            <a:r>
              <a:rPr lang="en-GB" sz="1600" dirty="0"/>
              <a:t> </a:t>
            </a:r>
            <a:r>
              <a:rPr lang="en-GB" sz="1600" dirty="0" err="1" smtClean="0"/>
              <a:t>lysozym</a:t>
            </a:r>
            <a:r>
              <a:rPr lang="cs-CZ" sz="1600" dirty="0" smtClean="0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z</a:t>
            </a:r>
            <a:r>
              <a:rPr lang="en-GB" sz="1600" dirty="0" err="1" smtClean="0"/>
              <a:t>bytky</a:t>
            </a:r>
            <a:r>
              <a:rPr lang="en-GB" sz="1600" dirty="0" smtClean="0"/>
              <a:t> </a:t>
            </a:r>
            <a:r>
              <a:rPr lang="en-GB" sz="1600" dirty="0" err="1"/>
              <a:t>kyseliny</a:t>
            </a:r>
            <a:r>
              <a:rPr lang="en-GB" sz="1600" dirty="0"/>
              <a:t> N-</a:t>
            </a:r>
            <a:r>
              <a:rPr lang="en-GB" sz="1600" dirty="0" err="1"/>
              <a:t>acetylmuramové</a:t>
            </a:r>
            <a:r>
              <a:rPr lang="en-GB" sz="1600" dirty="0"/>
              <a:t> </a:t>
            </a:r>
            <a:r>
              <a:rPr lang="en-GB" sz="1600" dirty="0" err="1"/>
              <a:t>vytváří</a:t>
            </a:r>
            <a:r>
              <a:rPr lang="en-GB" sz="1600" dirty="0"/>
              <a:t> </a:t>
            </a:r>
            <a:r>
              <a:rPr lang="en-GB" sz="1600" dirty="0" err="1" smtClean="0"/>
              <a:t>vzájemné</a:t>
            </a:r>
            <a:r>
              <a:rPr lang="en-GB" sz="1600" dirty="0" smtClean="0"/>
              <a:t> </a:t>
            </a:r>
            <a:r>
              <a:rPr lang="en-GB" sz="1600" dirty="0" err="1" smtClean="0"/>
              <a:t>propojení</a:t>
            </a:r>
            <a:r>
              <a:rPr lang="en-GB" sz="1600" dirty="0" smtClean="0"/>
              <a:t> </a:t>
            </a:r>
            <a:r>
              <a:rPr lang="en-GB" sz="1600" dirty="0" err="1"/>
              <a:t>řetězců</a:t>
            </a:r>
            <a:r>
              <a:rPr lang="en-GB" sz="1600" dirty="0"/>
              <a:t> </a:t>
            </a:r>
            <a:r>
              <a:rPr lang="en-GB" sz="1600" dirty="0" err="1"/>
              <a:t>pomocí</a:t>
            </a:r>
            <a:r>
              <a:rPr lang="en-GB" sz="1600" dirty="0"/>
              <a:t> </a:t>
            </a:r>
            <a:r>
              <a:rPr lang="en-GB" sz="1600" dirty="0" err="1"/>
              <a:t>krátkých</a:t>
            </a:r>
            <a:r>
              <a:rPr lang="en-GB" sz="1600" dirty="0"/>
              <a:t> </a:t>
            </a:r>
            <a:r>
              <a:rPr lang="en-GB" sz="1600" dirty="0" err="1"/>
              <a:t>peptidů</a:t>
            </a:r>
            <a:r>
              <a:rPr lang="en-GB" sz="1600" dirty="0"/>
              <a:t> (</a:t>
            </a:r>
            <a:r>
              <a:rPr lang="en-GB" sz="1600" dirty="0" err="1" smtClean="0"/>
              <a:t>tetrapeptidy</a:t>
            </a:r>
            <a:r>
              <a:rPr lang="en-GB" sz="1600" dirty="0" smtClean="0"/>
              <a:t>)</a:t>
            </a:r>
            <a:r>
              <a:rPr lang="cs-CZ" sz="1600" dirty="0"/>
              <a:t> </a:t>
            </a:r>
            <a:r>
              <a:rPr lang="cs-CZ" sz="1600" dirty="0" smtClean="0"/>
              <a:t>- tj. </a:t>
            </a:r>
            <a:r>
              <a:rPr lang="en-GB" sz="1600" dirty="0" err="1" smtClean="0"/>
              <a:t>transpeptidace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r>
              <a:rPr lang="en-GB" sz="1600" dirty="0" err="1"/>
              <a:t>transpeptidaze</a:t>
            </a:r>
            <a:r>
              <a:rPr lang="en-GB" sz="1600" dirty="0"/>
              <a:t>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antibiotika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 smtClean="0"/>
              <a:t>penicilin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cefalosporiny</a:t>
            </a:r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36855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2" y="2060848"/>
            <a:ext cx="7616251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884368" y="4941168"/>
            <a:ext cx="957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Polymer</a:t>
            </a:r>
          </a:p>
        </p:txBody>
      </p:sp>
      <p:sp>
        <p:nvSpPr>
          <p:cNvPr id="5" name="Obdélník 4"/>
          <p:cNvSpPr/>
          <p:nvPr/>
        </p:nvSpPr>
        <p:spPr>
          <a:xfrm>
            <a:off x="3786186" y="28529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 smtClean="0"/>
              <a:t>Spojení</a:t>
            </a:r>
            <a:endParaRPr lang="en-GB" dirty="0" smtClean="0"/>
          </a:p>
          <a:p>
            <a:r>
              <a:rPr lang="en-GB" dirty="0" err="1" smtClean="0"/>
              <a:t>tetrapeptidů</a:t>
            </a:r>
            <a:endParaRPr lang="en-GB" dirty="0" smtClean="0"/>
          </a:p>
          <a:p>
            <a:r>
              <a:rPr lang="en-GB" dirty="0" err="1" smtClean="0"/>
              <a:t>různé</a:t>
            </a:r>
            <a:r>
              <a:rPr lang="en-GB" dirty="0" smtClean="0"/>
              <a:t> u G+ a G-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827583" y="188640"/>
            <a:ext cx="75355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Lysozym</a:t>
            </a:r>
            <a:r>
              <a:rPr lang="en-GB" sz="1600" dirty="0" smtClean="0"/>
              <a:t> – </a:t>
            </a:r>
            <a:r>
              <a:rPr lang="en-GB" sz="1600" dirty="0" err="1" smtClean="0"/>
              <a:t>štěpí</a:t>
            </a:r>
            <a:r>
              <a:rPr lang="en-GB" sz="1600" dirty="0" smtClean="0"/>
              <a:t> </a:t>
            </a:r>
            <a:r>
              <a:rPr lang="en-GB" sz="1600" dirty="0" err="1" smtClean="0"/>
              <a:t>vazbu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aminocukry</a:t>
            </a:r>
            <a:r>
              <a:rPr lang="cs-CZ" sz="1600" dirty="0"/>
              <a:t> </a:t>
            </a:r>
            <a:r>
              <a:rPr lang="en-GB" sz="1600" dirty="0" smtClean="0"/>
              <a:t>=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hotovou</a:t>
            </a:r>
            <a:r>
              <a:rPr lang="en-GB" sz="1600" dirty="0" smtClean="0"/>
              <a:t> </a:t>
            </a:r>
            <a:r>
              <a:rPr lang="en-GB" sz="1600" dirty="0" err="1" smtClean="0"/>
              <a:t>stěnu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Penicilin</a:t>
            </a:r>
            <a:r>
              <a:rPr lang="en-GB" sz="1600" dirty="0" smtClean="0"/>
              <a:t> – </a:t>
            </a:r>
            <a:r>
              <a:rPr lang="en-GB" sz="1600" dirty="0" err="1" smtClean="0"/>
              <a:t>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spojení</a:t>
            </a:r>
            <a:r>
              <a:rPr lang="en-GB" sz="1600" dirty="0" smtClean="0"/>
              <a:t> </a:t>
            </a:r>
            <a:r>
              <a:rPr lang="en-GB" sz="1600" dirty="0" err="1" smtClean="0"/>
              <a:t>tetrapeptidů</a:t>
            </a:r>
            <a:r>
              <a:rPr lang="cs-CZ" sz="1600" dirty="0"/>
              <a:t> </a:t>
            </a:r>
            <a:r>
              <a:rPr lang="en-GB" sz="1600" dirty="0" smtClean="0"/>
              <a:t>=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syntéze</a:t>
            </a:r>
            <a:r>
              <a:rPr lang="en-GB" sz="1600" dirty="0" smtClean="0"/>
              <a:t> </a:t>
            </a:r>
            <a:r>
              <a:rPr lang="en-GB" sz="1600" dirty="0" err="1" smtClean="0"/>
              <a:t>stěny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Bacitracin - </a:t>
            </a:r>
            <a:r>
              <a:rPr lang="en-GB" sz="1600" dirty="0" err="1" smtClean="0"/>
              <a:t>cyklický</a:t>
            </a:r>
            <a:r>
              <a:rPr lang="en-GB" sz="1600" dirty="0" smtClean="0"/>
              <a:t> </a:t>
            </a:r>
            <a:r>
              <a:rPr lang="en-GB" sz="1600" dirty="0" err="1" smtClean="0"/>
              <a:t>polypeptid</a:t>
            </a:r>
            <a:r>
              <a:rPr lang="en-GB" sz="1600" dirty="0" smtClean="0"/>
              <a:t> </a:t>
            </a:r>
            <a:r>
              <a:rPr lang="en-GB" sz="1600" dirty="0" err="1" smtClean="0"/>
              <a:t>blokující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defosforylaci</a:t>
            </a:r>
            <a:r>
              <a:rPr lang="en-GB" sz="1600" dirty="0" smtClean="0"/>
              <a:t> </a:t>
            </a:r>
            <a:r>
              <a:rPr lang="en-GB" sz="1600" dirty="0" err="1" smtClean="0"/>
              <a:t>fosfolipidu</a:t>
            </a:r>
            <a:r>
              <a:rPr lang="en-GB" sz="1600" dirty="0" smtClean="0"/>
              <a:t>, </a:t>
            </a:r>
            <a:r>
              <a:rPr lang="en-GB" sz="1600" dirty="0" err="1" smtClean="0"/>
              <a:t>potřebného</a:t>
            </a:r>
            <a:endParaRPr lang="en-GB" sz="1600" dirty="0" smtClean="0"/>
          </a:p>
          <a:p>
            <a:r>
              <a:rPr lang="cs-CZ" sz="1600" dirty="0" smtClean="0"/>
              <a:t>      </a:t>
            </a:r>
            <a:r>
              <a:rPr lang="en-GB" sz="1600" dirty="0" smtClean="0"/>
              <a:t>pro </a:t>
            </a:r>
            <a:r>
              <a:rPr lang="en-GB" sz="1600" dirty="0" err="1" smtClean="0"/>
              <a:t>transportní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výstavby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buněčné</a:t>
            </a:r>
            <a:r>
              <a:rPr lang="en-GB" sz="1600" dirty="0" smtClean="0"/>
              <a:t> </a:t>
            </a:r>
            <a:r>
              <a:rPr lang="en-GB" sz="1600" dirty="0" err="1" smtClean="0"/>
              <a:t>stěny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47122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260648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Taxonomický</a:t>
            </a:r>
            <a:r>
              <a:rPr lang="en-GB" sz="1600" b="1" dirty="0"/>
              <a:t> </a:t>
            </a:r>
            <a:r>
              <a:rPr lang="en-GB" sz="1600" b="1" dirty="0" err="1" smtClean="0"/>
              <a:t>význam</a:t>
            </a:r>
            <a:r>
              <a:rPr lang="cs-CZ" sz="1600" b="1" dirty="0" smtClean="0"/>
              <a:t> BS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Barvení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stěny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Chemotaxonomie</a:t>
            </a:r>
            <a:r>
              <a:rPr lang="en-GB" sz="1600" dirty="0"/>
              <a:t> </a:t>
            </a:r>
            <a:r>
              <a:rPr lang="en-GB" sz="1600" dirty="0" err="1"/>
              <a:t>složek</a:t>
            </a:r>
            <a:r>
              <a:rPr lang="en-GB" sz="1600" dirty="0"/>
              <a:t> </a:t>
            </a:r>
            <a:r>
              <a:rPr lang="en-GB" sz="1600" dirty="0" err="1"/>
              <a:t>stěny</a:t>
            </a:r>
            <a:r>
              <a:rPr lang="en-GB" sz="1600" dirty="0"/>
              <a:t> a </a:t>
            </a:r>
            <a:r>
              <a:rPr lang="en-GB" sz="1600" dirty="0" err="1" smtClean="0"/>
              <a:t>membrány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Aminkokyselinové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cs-CZ" sz="1600" dirty="0" smtClean="0"/>
              <a:t> </a:t>
            </a:r>
            <a:r>
              <a:rPr lang="en-GB" sz="1600" dirty="0" err="1" smtClean="0"/>
              <a:t>tetrapeptidu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můstku</a:t>
            </a:r>
            <a:r>
              <a:rPr lang="en-GB" sz="1600" dirty="0"/>
              <a:t>!!</a:t>
            </a:r>
          </a:p>
          <a:p>
            <a:endParaRPr lang="en-GB" sz="1600" dirty="0"/>
          </a:p>
        </p:txBody>
      </p:sp>
      <p:sp>
        <p:nvSpPr>
          <p:cNvPr id="6" name="Obdélník 5"/>
          <p:cNvSpPr/>
          <p:nvPr/>
        </p:nvSpPr>
        <p:spPr>
          <a:xfrm>
            <a:off x="164704" y="198241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err="1"/>
              <a:t>Micrococcaceae</a:t>
            </a:r>
            <a:r>
              <a:rPr lang="en-GB" sz="1600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 smtClean="0"/>
              <a:t>druhově</a:t>
            </a:r>
            <a:r>
              <a:rPr lang="cs-CZ" sz="1600" dirty="0"/>
              <a:t> </a:t>
            </a:r>
            <a:r>
              <a:rPr lang="en-GB" sz="1600" dirty="0" err="1" smtClean="0"/>
              <a:t>charakteristická</a:t>
            </a:r>
            <a:r>
              <a:rPr lang="en-GB" sz="1600" dirty="0" smtClean="0"/>
              <a:t> </a:t>
            </a:r>
            <a:r>
              <a:rPr lang="en-GB" sz="1600" dirty="0" err="1"/>
              <a:t>struktura</a:t>
            </a:r>
            <a:r>
              <a:rPr lang="en-GB" sz="1600" dirty="0"/>
              <a:t> </a:t>
            </a:r>
            <a:r>
              <a:rPr lang="en-GB" sz="1600" dirty="0" err="1"/>
              <a:t>můstku</a:t>
            </a:r>
            <a:endParaRPr lang="en-GB" sz="1600" dirty="0"/>
          </a:p>
          <a:p>
            <a:endParaRPr lang="cs-CZ" sz="1600" dirty="0" smtClean="0"/>
          </a:p>
          <a:p>
            <a:r>
              <a:rPr lang="en-GB" sz="1600" dirty="0" err="1" smtClean="0"/>
              <a:t>Streptomycety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3 </a:t>
            </a:r>
            <a:r>
              <a:rPr lang="en-GB" sz="1600" dirty="0" err="1" smtClean="0"/>
              <a:t>pozice</a:t>
            </a:r>
            <a:r>
              <a:rPr lang="cs-CZ" sz="1600" dirty="0" smtClean="0"/>
              <a:t> </a:t>
            </a:r>
            <a:r>
              <a:rPr lang="en-GB" sz="1600" dirty="0" err="1" smtClean="0"/>
              <a:t>unikátní</a:t>
            </a:r>
            <a:r>
              <a:rPr lang="en-GB" sz="1600" dirty="0" smtClean="0"/>
              <a:t> </a:t>
            </a:r>
            <a:r>
              <a:rPr lang="en-GB" sz="1600" dirty="0"/>
              <a:t>L-amino DAP </a:t>
            </a:r>
            <a:r>
              <a:rPr lang="en-GB" sz="1600" dirty="0" err="1"/>
              <a:t>kyselina</a:t>
            </a:r>
            <a:endParaRPr lang="en-GB" sz="1600" dirty="0"/>
          </a:p>
        </p:txBody>
      </p:sp>
      <p:sp>
        <p:nvSpPr>
          <p:cNvPr id="7" name="Obdélník 6"/>
          <p:cNvSpPr/>
          <p:nvPr/>
        </p:nvSpPr>
        <p:spPr>
          <a:xfrm>
            <a:off x="521804" y="51571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err="1"/>
              <a:t>Stěna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: </a:t>
            </a:r>
            <a:r>
              <a:rPr lang="en-GB" sz="1600" dirty="0" err="1"/>
              <a:t>jiné</a:t>
            </a:r>
            <a:r>
              <a:rPr lang="en-GB" sz="1600" dirty="0"/>
              <a:t> a </a:t>
            </a:r>
            <a:r>
              <a:rPr lang="en-GB" sz="1600" dirty="0" err="1"/>
              <a:t>unikátní</a:t>
            </a:r>
            <a:endParaRPr lang="en-GB" sz="1600" dirty="0"/>
          </a:p>
          <a:p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peptidoglykanu</a:t>
            </a:r>
            <a:endParaRPr lang="en-GB" sz="1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613" y="433455"/>
            <a:ext cx="3384212" cy="230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53144"/>
            <a:ext cx="2232248" cy="162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60" y="4462936"/>
            <a:ext cx="1487180" cy="203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63" y="2856526"/>
            <a:ext cx="3074066" cy="204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2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GB" sz="1800" b="1" dirty="0" err="1"/>
              <a:t>Základní</a:t>
            </a:r>
            <a:r>
              <a:rPr lang="en-GB" sz="1800" b="1" dirty="0"/>
              <a:t> </a:t>
            </a:r>
            <a:r>
              <a:rPr lang="en-GB" sz="1800" b="1" dirty="0" err="1"/>
              <a:t>struktury</a:t>
            </a: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 err="1" smtClean="0"/>
              <a:t>Cytoplazmatická</a:t>
            </a:r>
            <a:r>
              <a:rPr lang="en-GB" sz="1600" dirty="0" smtClean="0"/>
              <a:t> </a:t>
            </a:r>
            <a:r>
              <a:rPr lang="en-GB" sz="1600" dirty="0" err="1"/>
              <a:t>membrána</a:t>
            </a:r>
            <a:endParaRPr lang="en-GB" sz="1600" dirty="0"/>
          </a:p>
          <a:p>
            <a:r>
              <a:rPr lang="en-GB" sz="1600" dirty="0" err="1" smtClean="0"/>
              <a:t>Nukleoid</a:t>
            </a:r>
            <a:endParaRPr lang="en-GB" sz="1600" dirty="0"/>
          </a:p>
          <a:p>
            <a:r>
              <a:rPr lang="en-GB" sz="1600" dirty="0" err="1" smtClean="0"/>
              <a:t>Ribozómy</a:t>
            </a:r>
            <a:endParaRPr lang="en-GB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42" y="1340768"/>
            <a:ext cx="4674096" cy="246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35837"/>
            <a:ext cx="2664296" cy="295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82" y="4149080"/>
            <a:ext cx="2489017" cy="241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866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5255" y="692696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 err="1"/>
              <a:t>jedny</a:t>
            </a:r>
            <a:r>
              <a:rPr lang="en-US" sz="1600" dirty="0"/>
              <a:t> z </a:t>
            </a:r>
            <a:r>
              <a:rPr lang="en-US" sz="1600" dirty="0" err="1" smtClean="0"/>
              <a:t>nejmen</a:t>
            </a:r>
            <a:r>
              <a:rPr lang="cs-CZ" sz="1600" dirty="0" err="1" smtClean="0"/>
              <a:t>ší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/>
              <a:t>prokaryotic.organismu</a:t>
            </a:r>
            <a:endParaRPr lang="en-US" sz="1600" dirty="0"/>
          </a:p>
          <a:p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 smtClean="0"/>
              <a:t>pleiomorfn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koky</a:t>
            </a:r>
            <a:r>
              <a:rPr lang="en-US" sz="1600" dirty="0"/>
              <a:t>, </a:t>
            </a:r>
            <a:r>
              <a:rPr lang="en-US" sz="1600" dirty="0" err="1" smtClean="0"/>
              <a:t>kokoty</a:t>
            </a:r>
            <a:r>
              <a:rPr lang="cs-CZ" sz="1600" dirty="0" smtClean="0"/>
              <a:t>č</a:t>
            </a:r>
            <a:r>
              <a:rPr lang="en-US" sz="1600" dirty="0" err="1" smtClean="0"/>
              <a:t>ky</a:t>
            </a:r>
            <a:r>
              <a:rPr lang="en-US" sz="1600" dirty="0"/>
              <a:t>, </a:t>
            </a:r>
            <a:r>
              <a:rPr lang="en-US" sz="1600" dirty="0" smtClean="0"/>
              <a:t>ty</a:t>
            </a:r>
            <a:r>
              <a:rPr lang="cs-CZ" sz="1600" dirty="0" smtClean="0"/>
              <a:t>č</a:t>
            </a:r>
            <a:r>
              <a:rPr lang="en-US" sz="1600" dirty="0" err="1" smtClean="0"/>
              <a:t>ky</a:t>
            </a:r>
            <a:r>
              <a:rPr lang="en-US" sz="1600" dirty="0" smtClean="0"/>
              <a:t>)</a:t>
            </a:r>
            <a:endParaRPr lang="cs-CZ" sz="1600" dirty="0"/>
          </a:p>
          <a:p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err="1" smtClean="0"/>
              <a:t>kter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mykoplazmata</a:t>
            </a:r>
            <a:r>
              <a:rPr lang="en-US" sz="1600" dirty="0"/>
              <a:t> </a:t>
            </a:r>
            <a:r>
              <a:rPr lang="en-US" sz="1600" dirty="0" err="1" smtClean="0"/>
              <a:t>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 err="1"/>
              <a:t>pouzdra</a:t>
            </a:r>
            <a:endParaRPr lang="en-US" sz="1600" dirty="0"/>
          </a:p>
          <a:p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err="1" smtClean="0"/>
              <a:t>kter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 err="1"/>
              <a:t>výběžky</a:t>
            </a:r>
            <a:r>
              <a:rPr lang="en-US" sz="1600" dirty="0"/>
              <a:t> (</a:t>
            </a:r>
            <a:r>
              <a:rPr lang="en-US" sz="1600" dirty="0" err="1"/>
              <a:t>zejména</a:t>
            </a:r>
            <a:r>
              <a:rPr lang="en-US" sz="1600" dirty="0"/>
              <a:t> </a:t>
            </a:r>
            <a:r>
              <a:rPr lang="en-US" sz="1600" dirty="0" err="1" smtClean="0"/>
              <a:t>patogenn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druhy</a:t>
            </a:r>
            <a:r>
              <a:rPr lang="en-US" sz="1600" dirty="0"/>
              <a:t>) --&gt;  </a:t>
            </a:r>
            <a:r>
              <a:rPr lang="en-US" sz="1600" dirty="0" err="1"/>
              <a:t>adheze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hostitelskou</a:t>
            </a:r>
            <a:r>
              <a:rPr lang="en-US" sz="1600" dirty="0"/>
              <a:t> </a:t>
            </a:r>
            <a:r>
              <a:rPr lang="en-US" sz="1600" dirty="0" err="1"/>
              <a:t>bunku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 smtClean="0"/>
              <a:t>rezistentn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ATB </a:t>
            </a:r>
            <a:r>
              <a:rPr lang="en-US" sz="1600" dirty="0" err="1" smtClean="0"/>
              <a:t>kter</a:t>
            </a:r>
            <a:r>
              <a:rPr lang="cs-CZ" sz="1600" dirty="0" smtClean="0"/>
              <a:t>é</a:t>
            </a:r>
            <a:r>
              <a:rPr lang="en-US" sz="1600" dirty="0" smtClean="0"/>
              <a:t> p</a:t>
            </a:r>
            <a:r>
              <a:rPr lang="cs-CZ" sz="1600" dirty="0" smtClean="0"/>
              <a:t>ů</a:t>
            </a:r>
            <a:r>
              <a:rPr lang="en-US" sz="1600" dirty="0" smtClean="0"/>
              <a:t>sob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BS </a:t>
            </a:r>
            <a:endParaRPr lang="cs-CZ" sz="1600" dirty="0" smtClean="0"/>
          </a:p>
          <a:p>
            <a:r>
              <a:rPr lang="en-US" sz="1600" dirty="0" smtClean="0"/>
              <a:t>(</a:t>
            </a:r>
            <a:r>
              <a:rPr lang="en-US" sz="1600" dirty="0" err="1"/>
              <a:t>logicky</a:t>
            </a:r>
            <a:r>
              <a:rPr lang="en-US" sz="1600" dirty="0"/>
              <a:t> - </a:t>
            </a:r>
            <a:r>
              <a:rPr lang="en-US" sz="1600" dirty="0" smtClean="0"/>
              <a:t> </a:t>
            </a:r>
            <a:r>
              <a:rPr lang="en-US" sz="1600" dirty="0" err="1" smtClean="0"/>
              <a:t>nemaj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BS - </a:t>
            </a:r>
            <a:r>
              <a:rPr lang="en-US" sz="1600" dirty="0" err="1" smtClean="0"/>
              <a:t>neum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syntetizovat</a:t>
            </a:r>
            <a:r>
              <a:rPr lang="en-US" sz="1600" dirty="0"/>
              <a:t> </a:t>
            </a:r>
            <a:r>
              <a:rPr lang="en-US" sz="1600" dirty="0" err="1"/>
              <a:t>peptidoglykan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endParaRPr lang="en-GB" sz="16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1442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/>
              <a:t>Mykoplazmata</a:t>
            </a:r>
            <a:endParaRPr lang="en-GB" sz="1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2130"/>
            <a:ext cx="2846387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916" y="3206814"/>
            <a:ext cx="2448272" cy="195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06814"/>
            <a:ext cx="2205442" cy="198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73216"/>
            <a:ext cx="822960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12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280920" cy="2663872"/>
          </a:xfrm>
        </p:spPr>
        <p:txBody>
          <a:bodyPr>
            <a:normAutofit/>
          </a:bodyPr>
          <a:lstStyle/>
          <a:p>
            <a:r>
              <a:rPr lang="cs-CZ" sz="1600" dirty="0" err="1"/>
              <a:t>b</a:t>
            </a:r>
            <a:r>
              <a:rPr lang="en-GB" sz="1600" dirty="0" err="1" smtClean="0"/>
              <a:t>ěhem</a:t>
            </a:r>
            <a:r>
              <a:rPr lang="en-GB" sz="1600" dirty="0" smtClean="0"/>
              <a:t> </a:t>
            </a:r>
            <a:r>
              <a:rPr lang="en-GB" sz="1600" dirty="0" err="1"/>
              <a:t>evoluce</a:t>
            </a:r>
            <a:r>
              <a:rPr lang="en-GB" sz="1600" dirty="0"/>
              <a:t> se </a:t>
            </a:r>
            <a:r>
              <a:rPr lang="en-GB" sz="1600" dirty="0" err="1"/>
              <a:t>objevily</a:t>
            </a:r>
            <a:r>
              <a:rPr lang="en-GB" sz="1600" dirty="0"/>
              <a:t> </a:t>
            </a:r>
            <a:r>
              <a:rPr lang="en-GB" sz="1600" dirty="0" err="1" smtClean="0"/>
              <a:t>mnohonásobné</a:t>
            </a:r>
            <a:r>
              <a:rPr lang="cs-CZ" sz="1600" dirty="0"/>
              <a:t> </a:t>
            </a:r>
            <a:r>
              <a:rPr lang="en-GB" sz="1600" dirty="0" err="1" smtClean="0"/>
              <a:t>redukce</a:t>
            </a:r>
            <a:r>
              <a:rPr lang="en-GB" sz="1600" dirty="0" smtClean="0"/>
              <a:t> </a:t>
            </a:r>
            <a:r>
              <a:rPr lang="en-GB" sz="1600" dirty="0" err="1"/>
              <a:t>velikosti</a:t>
            </a:r>
            <a:r>
              <a:rPr lang="en-GB" sz="1600" dirty="0"/>
              <a:t> </a:t>
            </a:r>
            <a:r>
              <a:rPr lang="en-GB" sz="1600" dirty="0" err="1" smtClean="0"/>
              <a:t>genomu</a:t>
            </a:r>
            <a:endParaRPr lang="cs-CZ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ozměněn</a:t>
            </a:r>
            <a:r>
              <a:rPr lang="cs-CZ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/>
              <a:t>genetický</a:t>
            </a:r>
            <a:r>
              <a:rPr lang="en-GB" sz="1600" dirty="0"/>
              <a:t> </a:t>
            </a:r>
            <a:r>
              <a:rPr lang="en-GB" sz="1600" dirty="0" err="1" smtClean="0"/>
              <a:t>kód</a:t>
            </a:r>
            <a:endParaRPr lang="cs-CZ" sz="1600" dirty="0"/>
          </a:p>
          <a:p>
            <a:r>
              <a:rPr lang="en-GB" sz="1600" dirty="0" smtClean="0"/>
              <a:t>tempo </a:t>
            </a:r>
            <a:r>
              <a:rPr lang="en-GB" sz="1600" dirty="0" err="1"/>
              <a:t>evoluce</a:t>
            </a:r>
            <a:r>
              <a:rPr lang="en-GB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vysoké</a:t>
            </a:r>
            <a:endParaRPr lang="cs-CZ" sz="1600" dirty="0"/>
          </a:p>
          <a:p>
            <a:r>
              <a:rPr lang="en-GB" sz="1600" dirty="0" err="1" smtClean="0"/>
              <a:t>redukce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cs-CZ" sz="1600" dirty="0"/>
              <a:t> </a:t>
            </a:r>
            <a:r>
              <a:rPr lang="en-GB" sz="1600" dirty="0" err="1" smtClean="0"/>
              <a:t>genomu</a:t>
            </a:r>
            <a:r>
              <a:rPr lang="en-GB" sz="1600" dirty="0" smtClean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/>
              <a:t>evoluce</a:t>
            </a:r>
            <a:r>
              <a:rPr lang="en-GB" sz="1600" dirty="0"/>
              <a:t> </a:t>
            </a:r>
            <a:r>
              <a:rPr lang="en-GB" sz="1600" i="1" dirty="0" err="1"/>
              <a:t>Mollicutes</a:t>
            </a:r>
            <a:r>
              <a:rPr lang="en-GB" sz="1600" i="1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striktní</a:t>
            </a:r>
            <a:r>
              <a:rPr lang="en-GB" sz="1600" dirty="0"/>
              <a:t> </a:t>
            </a:r>
            <a:r>
              <a:rPr lang="en-GB" sz="1600" dirty="0" err="1" smtClean="0"/>
              <a:t>parazity</a:t>
            </a:r>
            <a:endParaRPr lang="en-GB" sz="1600" dirty="0"/>
          </a:p>
          <a:p>
            <a:r>
              <a:rPr lang="en-GB" sz="1600" dirty="0" err="1" smtClean="0"/>
              <a:t>velká</a:t>
            </a:r>
            <a:r>
              <a:rPr lang="en-GB" sz="1600" dirty="0" smtClean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metabolické</a:t>
            </a:r>
            <a:r>
              <a:rPr lang="en-GB" sz="1600" dirty="0"/>
              <a:t> </a:t>
            </a:r>
            <a:r>
              <a:rPr lang="en-GB" sz="1600" dirty="0" err="1"/>
              <a:t>mašinérie</a:t>
            </a:r>
            <a:r>
              <a:rPr lang="en-GB" sz="1600" dirty="0"/>
              <a:t> </a:t>
            </a:r>
            <a:r>
              <a:rPr lang="en-GB" sz="1600" dirty="0" err="1" smtClean="0"/>
              <a:t>zakrněla</a:t>
            </a:r>
            <a:endParaRPr lang="cs-CZ" sz="1600" dirty="0" smtClean="0"/>
          </a:p>
          <a:p>
            <a:endParaRPr lang="cs-CZ" sz="1600" b="1" dirty="0" smtClean="0"/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453480" y="272157"/>
            <a:ext cx="8150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mykoplazmata</a:t>
            </a:r>
            <a:r>
              <a:rPr lang="en-US" sz="1600" dirty="0"/>
              <a:t> </a:t>
            </a:r>
            <a:r>
              <a:rPr lang="cs-CZ" sz="1600" dirty="0" smtClean="0"/>
              <a:t>-</a:t>
            </a:r>
            <a:r>
              <a:rPr lang="en-GB" sz="1600" dirty="0" err="1" smtClean="0"/>
              <a:t>nejmenší</a:t>
            </a:r>
            <a:r>
              <a:rPr lang="en-GB" sz="1600" dirty="0" smtClean="0"/>
              <a:t> </a:t>
            </a:r>
            <a:r>
              <a:rPr lang="en-GB" sz="1600" dirty="0" err="1"/>
              <a:t>známý</a:t>
            </a:r>
            <a:r>
              <a:rPr lang="en-GB" sz="1600" dirty="0"/>
              <a:t> </a:t>
            </a:r>
            <a:r>
              <a:rPr lang="en-GB" sz="1600" dirty="0" err="1" smtClean="0"/>
              <a:t>mikroorganismus</a:t>
            </a:r>
            <a:r>
              <a:rPr lang="cs-CZ" sz="1600" dirty="0"/>
              <a:t> </a:t>
            </a:r>
            <a:r>
              <a:rPr lang="en-GB" sz="1600" dirty="0" err="1" smtClean="0"/>
              <a:t>schopný</a:t>
            </a:r>
            <a:r>
              <a:rPr lang="en-GB" sz="1600" dirty="0" smtClean="0"/>
              <a:t> </a:t>
            </a:r>
            <a:r>
              <a:rPr lang="en-GB" sz="1600" dirty="0" err="1"/>
              <a:t>samostatného</a:t>
            </a:r>
            <a:r>
              <a:rPr lang="en-GB" sz="1600" dirty="0"/>
              <a:t> </a:t>
            </a:r>
            <a:r>
              <a:rPr lang="en-GB" sz="1600" dirty="0" err="1" smtClean="0"/>
              <a:t>života</a:t>
            </a:r>
            <a:endParaRPr lang="en-GB" sz="1600" dirty="0"/>
          </a:p>
        </p:txBody>
      </p:sp>
      <p:sp>
        <p:nvSpPr>
          <p:cNvPr id="6" name="Obdélník 5"/>
          <p:cNvSpPr/>
          <p:nvPr/>
        </p:nvSpPr>
        <p:spPr>
          <a:xfrm>
            <a:off x="2339752" y="6093296"/>
            <a:ext cx="28725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u </a:t>
            </a:r>
            <a:r>
              <a:rPr lang="en-GB" sz="1600" dirty="0" err="1" smtClean="0"/>
              <a:t>člověka</a:t>
            </a:r>
            <a:r>
              <a:rPr lang="en-GB" sz="1600" dirty="0" smtClean="0"/>
              <a:t> </a:t>
            </a:r>
            <a:r>
              <a:rPr lang="en-GB" sz="1600" dirty="0" err="1" smtClean="0"/>
              <a:t>izolov</a:t>
            </a:r>
            <a:r>
              <a:rPr lang="cs-CZ" sz="1600" dirty="0" smtClean="0"/>
              <a:t>á</a:t>
            </a:r>
            <a:r>
              <a:rPr lang="en-GB" sz="1600" dirty="0" smtClean="0"/>
              <a:t>no </a:t>
            </a:r>
            <a:r>
              <a:rPr lang="en-GB" sz="1600" dirty="0" err="1" smtClean="0"/>
              <a:t>asi</a:t>
            </a:r>
            <a:r>
              <a:rPr lang="en-GB" sz="1600" dirty="0" smtClean="0"/>
              <a:t> 11 </a:t>
            </a:r>
            <a:r>
              <a:rPr lang="en-GB" sz="1600" dirty="0" err="1" smtClean="0"/>
              <a:t>druhu</a:t>
            </a:r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31527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53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i="1" dirty="0"/>
              <a:t>M. </a:t>
            </a:r>
            <a:r>
              <a:rPr lang="en-GB" sz="1600" b="1" i="1" dirty="0" smtClean="0"/>
              <a:t>pneumoniae</a:t>
            </a:r>
            <a:endParaRPr lang="cs-CZ" sz="1600" b="1" i="1" dirty="0" smtClean="0"/>
          </a:p>
          <a:p>
            <a:r>
              <a:rPr lang="en-GB" sz="1600" b="1" i="1" dirty="0" smtClean="0"/>
              <a:t> </a:t>
            </a:r>
            <a:r>
              <a:rPr lang="en-GB" sz="1600" dirty="0"/>
              <a:t>je </a:t>
            </a:r>
            <a:r>
              <a:rPr lang="en-GB" sz="1600" dirty="0" err="1" smtClean="0"/>
              <a:t>nejvýznamnějším</a:t>
            </a:r>
            <a:r>
              <a:rPr lang="cs-CZ" sz="1600" dirty="0"/>
              <a:t> </a:t>
            </a:r>
            <a:r>
              <a:rPr lang="en-GB" sz="1600" dirty="0" err="1" smtClean="0"/>
              <a:t>patogenem</a:t>
            </a:r>
            <a:r>
              <a:rPr lang="en-GB" sz="1600" dirty="0" smtClean="0"/>
              <a:t> </a:t>
            </a:r>
            <a:r>
              <a:rPr lang="en-GB" sz="1600" dirty="0" err="1"/>
              <a:t>lidského</a:t>
            </a:r>
            <a:r>
              <a:rPr lang="en-GB" sz="1600" dirty="0"/>
              <a:t> </a:t>
            </a:r>
            <a:r>
              <a:rPr lang="en-GB" sz="1600" dirty="0" err="1"/>
              <a:t>respiračního</a:t>
            </a:r>
            <a:r>
              <a:rPr lang="en-GB" sz="1600" dirty="0"/>
              <a:t> </a:t>
            </a:r>
            <a:r>
              <a:rPr lang="en-GB" sz="1600" dirty="0" err="1" smtClean="0"/>
              <a:t>systému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faryngitis</a:t>
            </a:r>
            <a:r>
              <a:rPr lang="en-GB" sz="1600" dirty="0"/>
              <a:t>, </a:t>
            </a:r>
            <a:r>
              <a:rPr lang="en-GB" sz="1600" dirty="0" err="1"/>
              <a:t>tracheobronchitis</a:t>
            </a:r>
            <a:r>
              <a:rPr lang="en-GB" sz="1600" dirty="0"/>
              <a:t>, </a:t>
            </a:r>
            <a:r>
              <a:rPr lang="en-GB" sz="1600" dirty="0" smtClean="0"/>
              <a:t>bronchitis</a:t>
            </a:r>
            <a:r>
              <a:rPr lang="cs-CZ" sz="1600" dirty="0" smtClean="0"/>
              <a:t>, </a:t>
            </a:r>
            <a:r>
              <a:rPr lang="en-GB" sz="1600" dirty="0" smtClean="0"/>
              <a:t>bronchiolitis</a:t>
            </a:r>
            <a:r>
              <a:rPr lang="en-GB" sz="1600" dirty="0"/>
              <a:t>, pneumoniae, </a:t>
            </a:r>
            <a:r>
              <a:rPr lang="en-GB" sz="1600" dirty="0" smtClean="0"/>
              <a:t>pneumonitis,</a:t>
            </a:r>
            <a:r>
              <a:rPr lang="cs-CZ" sz="1600" dirty="0" smtClean="0"/>
              <a:t> </a:t>
            </a:r>
            <a:r>
              <a:rPr lang="en-GB" sz="1600" dirty="0" err="1" smtClean="0"/>
              <a:t>myringitis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US" sz="1600" dirty="0" err="1"/>
              <a:t>detekuje</a:t>
            </a:r>
            <a:r>
              <a:rPr lang="en-US" sz="1600" dirty="0"/>
              <a:t> se </a:t>
            </a:r>
            <a:r>
              <a:rPr lang="en-US" sz="1600" dirty="0" err="1"/>
              <a:t>serologicky</a:t>
            </a:r>
            <a:r>
              <a:rPr lang="en-US" sz="1600" dirty="0"/>
              <a:t> - </a:t>
            </a:r>
            <a:r>
              <a:rPr lang="en-US" sz="1600" dirty="0" err="1"/>
              <a:t>pritomnost</a:t>
            </a:r>
            <a:r>
              <a:rPr lang="en-US" sz="1600" dirty="0"/>
              <a:t> </a:t>
            </a:r>
            <a:r>
              <a:rPr lang="en-US" sz="1600" dirty="0" err="1" smtClean="0"/>
              <a:t>protilatek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en-GB" sz="1600" b="1" i="1" dirty="0"/>
              <a:t>M. </a:t>
            </a:r>
            <a:r>
              <a:rPr lang="en-GB" sz="1600" b="1" i="1" dirty="0" err="1"/>
              <a:t>hominis</a:t>
            </a:r>
            <a:r>
              <a:rPr lang="en-GB" sz="1600" b="1" i="1" dirty="0"/>
              <a:t> </a:t>
            </a:r>
            <a:r>
              <a:rPr lang="en-GB" sz="1600" dirty="0" err="1"/>
              <a:t>vyvolává</a:t>
            </a:r>
            <a:r>
              <a:rPr lang="en-GB" sz="1600" dirty="0"/>
              <a:t> </a:t>
            </a:r>
            <a:r>
              <a:rPr lang="en-GB" sz="1600" dirty="0" err="1"/>
              <a:t>např</a:t>
            </a:r>
            <a:r>
              <a:rPr lang="en-GB" sz="1600" dirty="0"/>
              <a:t>. </a:t>
            </a:r>
            <a:r>
              <a:rPr lang="en-GB" sz="1600" dirty="0" err="1"/>
              <a:t>lidskou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atypickou</a:t>
            </a:r>
            <a:r>
              <a:rPr lang="en-GB" sz="1600" dirty="0"/>
              <a:t> </a:t>
            </a:r>
            <a:r>
              <a:rPr lang="en-GB" sz="1600" dirty="0" err="1" smtClean="0"/>
              <a:t>pneumonii</a:t>
            </a:r>
            <a:endParaRPr lang="cs-CZ" sz="1600" dirty="0" smtClean="0"/>
          </a:p>
          <a:p>
            <a:r>
              <a:rPr lang="en-US" sz="1600" dirty="0" err="1"/>
              <a:t>urogenitalni</a:t>
            </a:r>
            <a:r>
              <a:rPr lang="en-US" sz="1600" dirty="0"/>
              <a:t> </a:t>
            </a:r>
            <a:r>
              <a:rPr lang="en-US" sz="1600" dirty="0" err="1"/>
              <a:t>trakt</a:t>
            </a:r>
            <a:r>
              <a:rPr lang="en-US" sz="1600" dirty="0"/>
              <a:t> u </a:t>
            </a:r>
            <a:r>
              <a:rPr lang="en-US" sz="1600" dirty="0" err="1"/>
              <a:t>zen-zavazne</a:t>
            </a:r>
            <a:r>
              <a:rPr lang="en-US" sz="1600" dirty="0"/>
              <a:t> </a:t>
            </a:r>
            <a:r>
              <a:rPr lang="cs-CZ" sz="1600" dirty="0" smtClean="0"/>
              <a:t>p</a:t>
            </a:r>
            <a:r>
              <a:rPr lang="en-US" sz="1600" dirty="0" err="1" smtClean="0"/>
              <a:t>oporodni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cs-CZ" sz="1600" dirty="0" smtClean="0"/>
              <a:t>p</a:t>
            </a:r>
            <a:r>
              <a:rPr lang="en-US" sz="1600" dirty="0" err="1" smtClean="0"/>
              <a:t>opotratove</a:t>
            </a:r>
            <a:r>
              <a:rPr lang="en-US" sz="1600" dirty="0" smtClean="0"/>
              <a:t> </a:t>
            </a:r>
            <a:r>
              <a:rPr lang="en-US" sz="1600" dirty="0" err="1"/>
              <a:t>horecky</a:t>
            </a:r>
            <a:r>
              <a:rPr lang="en-US" sz="1600" dirty="0"/>
              <a:t>, </a:t>
            </a:r>
            <a:r>
              <a:rPr lang="en-US" sz="1600" dirty="0" err="1"/>
              <a:t>poskozeni</a:t>
            </a:r>
            <a:r>
              <a:rPr lang="en-US" sz="1600" dirty="0"/>
              <a:t> </a:t>
            </a:r>
            <a:r>
              <a:rPr lang="en-US" sz="1600" dirty="0" err="1"/>
              <a:t>plodu</a:t>
            </a:r>
            <a:r>
              <a:rPr lang="en-US" sz="1600" dirty="0"/>
              <a:t>, </a:t>
            </a:r>
            <a:r>
              <a:rPr lang="en-US" sz="1600" dirty="0" err="1"/>
              <a:t>zevni</a:t>
            </a:r>
            <a:r>
              <a:rPr lang="en-US" sz="1600" dirty="0"/>
              <a:t> </a:t>
            </a:r>
            <a:r>
              <a:rPr lang="en-US" sz="1600" dirty="0" smtClean="0"/>
              <a:t>genital-</a:t>
            </a:r>
            <a:r>
              <a:rPr lang="en-US" sz="1600" dirty="0" err="1" smtClean="0"/>
              <a:t>loziska</a:t>
            </a:r>
            <a:endParaRPr lang="cs-CZ" sz="1600" dirty="0" smtClean="0"/>
          </a:p>
          <a:p>
            <a:r>
              <a:rPr lang="cs-CZ" sz="1600" dirty="0"/>
              <a:t>z</a:t>
            </a:r>
            <a:r>
              <a:rPr lang="en-US" sz="1600" dirty="0" smtClean="0"/>
              <a:t>a</a:t>
            </a:r>
            <a:r>
              <a:rPr lang="cs-CZ" sz="1600" dirty="0" smtClean="0"/>
              <a:t>čí</a:t>
            </a:r>
            <a:r>
              <a:rPr lang="en-US" sz="1600" dirty="0" smtClean="0"/>
              <a:t>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byt</a:t>
            </a:r>
            <a:r>
              <a:rPr lang="en-US" sz="1600" dirty="0"/>
              <a:t> </a:t>
            </a:r>
            <a:r>
              <a:rPr lang="en-US" sz="1600" dirty="0" err="1" smtClean="0"/>
              <a:t>rezistent</a:t>
            </a:r>
            <a:r>
              <a:rPr lang="cs-CZ" sz="1600" dirty="0" smtClean="0"/>
              <a:t>ní</a:t>
            </a:r>
            <a:r>
              <a:rPr lang="en-US" sz="1600" dirty="0" smtClean="0"/>
              <a:t> v</a:t>
            </a:r>
            <a:r>
              <a:rPr lang="cs-CZ" sz="1600" dirty="0" err="1" smtClean="0"/>
              <a:t>ůči</a:t>
            </a:r>
            <a:r>
              <a:rPr lang="en-US" sz="1600" dirty="0" smtClean="0"/>
              <a:t> </a:t>
            </a:r>
            <a:r>
              <a:rPr lang="en-US" sz="1600" dirty="0" err="1"/>
              <a:t>erytromycinu</a:t>
            </a:r>
            <a:r>
              <a:rPr lang="en-US" sz="1600" dirty="0"/>
              <a:t> (ATB)!!!!!!!!</a:t>
            </a:r>
          </a:p>
          <a:p>
            <a:endParaRPr lang="en-GB" sz="1600" dirty="0"/>
          </a:p>
          <a:p>
            <a:r>
              <a:rPr lang="en-GB" sz="1600" i="1" dirty="0" smtClean="0"/>
              <a:t>M</a:t>
            </a:r>
            <a:r>
              <a:rPr lang="en-GB" sz="1600" i="1" dirty="0"/>
              <a:t>. </a:t>
            </a:r>
            <a:r>
              <a:rPr lang="en-GB" sz="1600" i="1" dirty="0" err="1"/>
              <a:t>genitalium</a:t>
            </a:r>
            <a:r>
              <a:rPr lang="en-GB" sz="1600" i="1" dirty="0"/>
              <a:t>, M. </a:t>
            </a:r>
            <a:r>
              <a:rPr lang="en-GB" sz="1600" i="1" dirty="0" err="1" smtClean="0"/>
              <a:t>urealyticum</a:t>
            </a:r>
            <a:endParaRPr lang="cs-CZ" sz="1600" i="1" dirty="0" smtClean="0"/>
          </a:p>
          <a:p>
            <a:endParaRPr lang="cs-CZ" sz="1600" i="1" dirty="0"/>
          </a:p>
          <a:p>
            <a:endParaRPr lang="en-GB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341687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745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Mycobacterium </a:t>
            </a:r>
            <a:endParaRPr lang="cs-CZ" sz="1600" b="1" dirty="0"/>
          </a:p>
          <a:p>
            <a:pPr marL="0" indent="0">
              <a:buNone/>
            </a:pPr>
            <a:r>
              <a:rPr lang="cs-CZ" sz="1600" b="1" dirty="0" smtClean="0"/>
              <a:t>a</a:t>
            </a:r>
            <a:r>
              <a:rPr lang="en-GB" sz="1600" b="1" dirty="0" err="1" smtClean="0"/>
              <a:t>cidoresistentní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bakterie</a:t>
            </a:r>
            <a:r>
              <a:rPr lang="cs-CZ" sz="1600" b="1" dirty="0" smtClean="0"/>
              <a:t>,</a:t>
            </a:r>
          </a:p>
          <a:p>
            <a:r>
              <a:rPr lang="cs-CZ" sz="1600" b="1" dirty="0" smtClean="0"/>
              <a:t>má BS, ale </a:t>
            </a:r>
            <a:r>
              <a:rPr lang="en-US" sz="1600" dirty="0" err="1" smtClean="0"/>
              <a:t>nebarviteln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Gramem</a:t>
            </a:r>
            <a:r>
              <a:rPr lang="en-US" sz="1600" dirty="0" smtClean="0"/>
              <a:t>!!!</a:t>
            </a:r>
            <a:endParaRPr lang="cs-CZ" sz="1600" dirty="0" smtClean="0"/>
          </a:p>
          <a:p>
            <a:r>
              <a:rPr lang="en-US" sz="1600" dirty="0" smtClean="0"/>
              <a:t>proto </a:t>
            </a:r>
            <a:r>
              <a:rPr lang="en-US" sz="1600" dirty="0" err="1" smtClean="0"/>
              <a:t>unikalo</a:t>
            </a:r>
            <a:r>
              <a:rPr lang="en-US" sz="1600" dirty="0" smtClean="0"/>
              <a:t> </a:t>
            </a:r>
            <a:r>
              <a:rPr lang="en-US" sz="1600" i="1" dirty="0" smtClean="0"/>
              <a:t>Mycobacterium tuberculosis</a:t>
            </a:r>
          </a:p>
          <a:p>
            <a:r>
              <a:rPr lang="en-US" sz="1600" dirty="0" err="1" smtClean="0"/>
              <a:t>barv</a:t>
            </a:r>
            <a:r>
              <a:rPr lang="cs-CZ" sz="1600" dirty="0" smtClean="0"/>
              <a:t>í</a:t>
            </a:r>
            <a:r>
              <a:rPr lang="en-US" sz="1600" dirty="0" smtClean="0"/>
              <a:t> se </a:t>
            </a:r>
            <a:r>
              <a:rPr lang="en-US" sz="1600" dirty="0" err="1" smtClean="0"/>
              <a:t>specialn</a:t>
            </a:r>
            <a:r>
              <a:rPr lang="cs-CZ" sz="1600" dirty="0" smtClean="0"/>
              <a:t>í</a:t>
            </a:r>
            <a:r>
              <a:rPr lang="en-US" sz="1600" dirty="0" smtClean="0"/>
              <a:t>m </a:t>
            </a:r>
            <a:r>
              <a:rPr lang="en-US" sz="1600" dirty="0" err="1" smtClean="0"/>
              <a:t>acidorezistentn</a:t>
            </a:r>
            <a:r>
              <a:rPr lang="cs-CZ" sz="1600" dirty="0" smtClean="0"/>
              <a:t>í</a:t>
            </a:r>
            <a:r>
              <a:rPr lang="en-US" sz="1600" dirty="0" smtClean="0"/>
              <a:t>m </a:t>
            </a:r>
            <a:r>
              <a:rPr lang="en-US" sz="1600" dirty="0" err="1" smtClean="0"/>
              <a:t>barven</a:t>
            </a:r>
            <a:r>
              <a:rPr lang="cs-CZ" sz="1600" dirty="0" smtClean="0"/>
              <a:t>í</a:t>
            </a:r>
            <a:r>
              <a:rPr lang="en-US" sz="1600" dirty="0" smtClean="0"/>
              <a:t>m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 err="1"/>
              <a:t>h</a:t>
            </a:r>
            <a:r>
              <a:rPr lang="en-GB" sz="1600" b="1" dirty="0" err="1" smtClean="0"/>
              <a:t>ydrofobní</a:t>
            </a:r>
            <a:r>
              <a:rPr lang="en-GB" sz="1600" b="1" dirty="0" smtClean="0"/>
              <a:t> </a:t>
            </a:r>
            <a:r>
              <a:rPr lang="en-GB" sz="1600" b="1" dirty="0" err="1"/>
              <a:t>buněčná</a:t>
            </a:r>
            <a:r>
              <a:rPr lang="en-GB" sz="1600" b="1" dirty="0"/>
              <a:t> </a:t>
            </a:r>
            <a:r>
              <a:rPr lang="en-GB" sz="1600" b="1" dirty="0" err="1"/>
              <a:t>stěna</a:t>
            </a:r>
            <a:endParaRPr lang="en-GB" sz="1600" b="1" dirty="0"/>
          </a:p>
          <a:p>
            <a:r>
              <a:rPr lang="en-GB" sz="1600" dirty="0" err="1"/>
              <a:t>problém</a:t>
            </a:r>
            <a:r>
              <a:rPr lang="en-GB" sz="1600" dirty="0"/>
              <a:t> s </a:t>
            </a:r>
            <a:r>
              <a:rPr lang="en-GB" sz="1600" dirty="0" err="1"/>
              <a:t>transportem</a:t>
            </a:r>
            <a:r>
              <a:rPr lang="en-GB" sz="1600" dirty="0"/>
              <a:t> Fe</a:t>
            </a:r>
          </a:p>
          <a:p>
            <a:r>
              <a:rPr lang="en-GB" sz="1600" dirty="0" err="1"/>
              <a:t>siderofory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sloučeniny </a:t>
            </a:r>
            <a:r>
              <a:rPr lang="en-GB" sz="1600" dirty="0" smtClean="0"/>
              <a:t> </a:t>
            </a:r>
            <a:r>
              <a:rPr lang="en-GB" sz="1600" dirty="0" err="1"/>
              <a:t>chelatizují</a:t>
            </a:r>
            <a:r>
              <a:rPr lang="en-GB" sz="1600" dirty="0"/>
              <a:t> Fe </a:t>
            </a:r>
            <a:endParaRPr lang="cs-CZ" sz="1600" dirty="0"/>
          </a:p>
          <a:p>
            <a:r>
              <a:rPr lang="en-GB" sz="1600" dirty="0" err="1" smtClean="0"/>
              <a:t>exocheliny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extracelulární</a:t>
            </a:r>
            <a:endParaRPr lang="en-GB" sz="1600" dirty="0"/>
          </a:p>
          <a:p>
            <a:r>
              <a:rPr lang="en-GB" sz="1600" dirty="0" err="1" smtClean="0"/>
              <a:t>mykobaktiny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uvnitř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cs-CZ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Pomalý</a:t>
            </a:r>
            <a:r>
              <a:rPr lang="en-GB" sz="1600" b="1" dirty="0"/>
              <a:t> </a:t>
            </a:r>
            <a:r>
              <a:rPr lang="en-GB" sz="1600" b="1" dirty="0" err="1"/>
              <a:t>růst</a:t>
            </a:r>
            <a:r>
              <a:rPr lang="en-GB" sz="1600" b="1" dirty="0"/>
              <a:t> </a:t>
            </a:r>
            <a:r>
              <a:rPr lang="en-GB" sz="1600" dirty="0"/>
              <a:t>– 3-9 </a:t>
            </a:r>
            <a:r>
              <a:rPr lang="en-GB" sz="1600" dirty="0" err="1"/>
              <a:t>týdnů</a:t>
            </a:r>
            <a:endParaRPr lang="en-GB" sz="1600" dirty="0"/>
          </a:p>
          <a:p>
            <a:r>
              <a:rPr lang="en-GB" sz="1600" dirty="0" err="1"/>
              <a:t>zpomalení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hydrofobní</a:t>
            </a:r>
            <a:r>
              <a:rPr lang="en-GB" sz="1600" dirty="0"/>
              <a:t> </a:t>
            </a:r>
            <a:r>
              <a:rPr lang="en-GB" sz="1600" dirty="0" err="1"/>
              <a:t>povrch</a:t>
            </a:r>
            <a:endParaRPr lang="en-GB" sz="1600" dirty="0"/>
          </a:p>
          <a:p>
            <a:r>
              <a:rPr lang="en-GB" sz="1600" dirty="0"/>
              <a:t>RNA-pol –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reakční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(</a:t>
            </a:r>
            <a:r>
              <a:rPr lang="en-GB" sz="1600" dirty="0" err="1"/>
              <a:t>pomalejší</a:t>
            </a:r>
            <a:r>
              <a:rPr lang="en-GB" sz="1600" dirty="0"/>
              <a:t> </a:t>
            </a:r>
            <a:r>
              <a:rPr lang="en-GB" sz="1600" dirty="0" err="1"/>
              <a:t>syntéza</a:t>
            </a:r>
            <a:r>
              <a:rPr lang="en-GB" sz="1600" dirty="0"/>
              <a:t> RNA)</a:t>
            </a:r>
          </a:p>
          <a:p>
            <a:r>
              <a:rPr lang="en-GB" sz="1600" dirty="0" err="1"/>
              <a:t>nízký</a:t>
            </a:r>
            <a:r>
              <a:rPr lang="en-GB" sz="1600" dirty="0"/>
              <a:t> </a:t>
            </a:r>
            <a:r>
              <a:rPr lang="en-GB" sz="1600" dirty="0" err="1"/>
              <a:t>poměr</a:t>
            </a:r>
            <a:r>
              <a:rPr lang="en-GB" sz="1600" dirty="0"/>
              <a:t> RNA/DNA – </a:t>
            </a:r>
            <a:r>
              <a:rPr lang="en-GB" sz="1600" dirty="0" err="1"/>
              <a:t>pomalejší</a:t>
            </a:r>
            <a:r>
              <a:rPr lang="en-GB" sz="1600" dirty="0"/>
              <a:t> </a:t>
            </a:r>
            <a:r>
              <a:rPr lang="en-GB" sz="1600" dirty="0" err="1"/>
              <a:t>syntéza</a:t>
            </a:r>
            <a:r>
              <a:rPr lang="en-GB" sz="1600" dirty="0"/>
              <a:t> </a:t>
            </a:r>
            <a:r>
              <a:rPr lang="en-GB" sz="1600" dirty="0" err="1"/>
              <a:t>proteinů</a:t>
            </a:r>
            <a:endParaRPr lang="en-GB" sz="1600" dirty="0"/>
          </a:p>
          <a:p>
            <a:endParaRPr lang="cs-CZ" sz="1600" dirty="0" smtClean="0"/>
          </a:p>
          <a:p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2708"/>
            <a:ext cx="2880320" cy="190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94" y="3140968"/>
            <a:ext cx="2939578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33256"/>
            <a:ext cx="459105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954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57972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b="1" dirty="0" err="1"/>
              <a:t>Interakce</a:t>
            </a:r>
            <a:r>
              <a:rPr lang="en-GB" sz="1600" b="1" dirty="0"/>
              <a:t> s </a:t>
            </a:r>
            <a:r>
              <a:rPr lang="en-GB" sz="1600" b="1" dirty="0" err="1"/>
              <a:t>povrchy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biotickými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abiotickými</a:t>
            </a:r>
            <a:endParaRPr lang="en-GB" sz="1600" dirty="0"/>
          </a:p>
          <a:p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/>
              <a:t>evolučně</a:t>
            </a:r>
            <a:r>
              <a:rPr lang="en-GB" sz="1600" dirty="0"/>
              <a:t> </a:t>
            </a:r>
            <a:r>
              <a:rPr lang="en-GB" sz="1600" dirty="0" err="1"/>
              <a:t>úspěšné</a:t>
            </a:r>
            <a:r>
              <a:rPr lang="en-GB" sz="1600" dirty="0"/>
              <a:t> – </a:t>
            </a:r>
            <a:r>
              <a:rPr lang="en-GB" sz="1600" dirty="0" err="1"/>
              <a:t>kolonizují</a:t>
            </a:r>
            <a:r>
              <a:rPr lang="en-GB" sz="1600" dirty="0"/>
              <a:t> </a:t>
            </a:r>
            <a:r>
              <a:rPr lang="en-GB" sz="1600" dirty="0" err="1"/>
              <a:t>všechny</a:t>
            </a:r>
            <a:r>
              <a:rPr lang="en-GB" sz="1600" dirty="0"/>
              <a:t> </a:t>
            </a:r>
            <a:r>
              <a:rPr lang="en-GB" sz="1600" dirty="0" err="1"/>
              <a:t>niky</a:t>
            </a:r>
            <a:r>
              <a:rPr lang="en-GB" sz="1600" dirty="0"/>
              <a:t>...</a:t>
            </a:r>
          </a:p>
          <a:p>
            <a:r>
              <a:rPr lang="cs-CZ" sz="1600" dirty="0" smtClean="0"/>
              <a:t>j</a:t>
            </a:r>
            <a:r>
              <a:rPr lang="en-GB" sz="1600" dirty="0" err="1" smtClean="0"/>
              <a:t>eden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b="1" dirty="0" err="1"/>
              <a:t>faktorů</a:t>
            </a:r>
            <a:r>
              <a:rPr lang="en-GB" sz="1600" b="1" dirty="0"/>
              <a:t> </a:t>
            </a:r>
            <a:r>
              <a:rPr lang="en-GB" sz="1600" b="1" dirty="0" smtClean="0"/>
              <a:t>virulence</a:t>
            </a:r>
            <a:endParaRPr lang="cs-CZ" sz="1600" b="1" dirty="0" smtClean="0"/>
          </a:p>
          <a:p>
            <a:endParaRPr lang="cs-CZ" sz="1600" b="1" dirty="0" smtClean="0"/>
          </a:p>
          <a:p>
            <a:pPr marL="0" indent="0">
              <a:buNone/>
            </a:pPr>
            <a:r>
              <a:rPr lang="en-GB" sz="1600" dirty="0" err="1"/>
              <a:t>Adheze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/>
              <a:t>mikroorganizmům</a:t>
            </a:r>
            <a:r>
              <a:rPr lang="en-GB" sz="1600" dirty="0"/>
              <a:t> </a:t>
            </a:r>
            <a:r>
              <a:rPr lang="en-GB" sz="1600" dirty="0" err="1"/>
              <a:t>výhodu</a:t>
            </a:r>
            <a:r>
              <a:rPr lang="en-GB" sz="1600" dirty="0"/>
              <a:t> v </a:t>
            </a:r>
            <a:r>
              <a:rPr lang="en-GB" sz="1600" dirty="0" err="1"/>
              <a:t>přežití</a:t>
            </a:r>
            <a:endParaRPr lang="en-GB" sz="1600" dirty="0"/>
          </a:p>
          <a:p>
            <a:r>
              <a:rPr lang="cs-CZ" sz="1600" dirty="0"/>
              <a:t>l</a:t>
            </a:r>
            <a:r>
              <a:rPr lang="en-GB" sz="1600" dirty="0" err="1" smtClean="0"/>
              <a:t>epší</a:t>
            </a:r>
            <a:r>
              <a:rPr lang="en-GB" sz="1600" dirty="0" smtClean="0"/>
              <a:t> </a:t>
            </a:r>
            <a:r>
              <a:rPr lang="en-GB" sz="1600" dirty="0" err="1"/>
              <a:t>dostupnost</a:t>
            </a:r>
            <a:r>
              <a:rPr lang="en-GB" sz="1600" dirty="0"/>
              <a:t> a </a:t>
            </a:r>
            <a:r>
              <a:rPr lang="en-GB" sz="1600" dirty="0" err="1"/>
              <a:t>využitelnost</a:t>
            </a:r>
            <a:r>
              <a:rPr lang="en-GB" sz="1600" dirty="0"/>
              <a:t> </a:t>
            </a:r>
            <a:r>
              <a:rPr lang="en-GB" sz="1600" dirty="0" err="1"/>
              <a:t>substrátu</a:t>
            </a:r>
            <a:endParaRPr lang="en-GB" sz="1600" dirty="0"/>
          </a:p>
          <a:p>
            <a:r>
              <a:rPr lang="en-GB" sz="1600" dirty="0" err="1" smtClean="0"/>
              <a:t>adsorpce</a:t>
            </a:r>
            <a:r>
              <a:rPr lang="en-GB" sz="1600" dirty="0" smtClean="0"/>
              <a:t> </a:t>
            </a:r>
            <a:r>
              <a:rPr lang="en-GB" sz="1600" dirty="0" err="1"/>
              <a:t>makromolekul</a:t>
            </a:r>
            <a:r>
              <a:rPr lang="en-GB" sz="1600" dirty="0"/>
              <a:t> a </a:t>
            </a:r>
            <a:r>
              <a:rPr lang="en-GB" sz="1600" dirty="0" err="1"/>
              <a:t>malých</a:t>
            </a:r>
            <a:r>
              <a:rPr lang="en-GB" sz="1600" dirty="0"/>
              <a:t> </a:t>
            </a:r>
            <a:r>
              <a:rPr lang="en-GB" sz="1600" dirty="0" err="1"/>
              <a:t>hydrofobních</a:t>
            </a:r>
            <a:r>
              <a:rPr lang="en-GB" sz="1600" dirty="0"/>
              <a:t> </a:t>
            </a:r>
            <a:r>
              <a:rPr lang="en-GB" sz="1600" dirty="0" err="1"/>
              <a:t>molekul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 smtClean="0"/>
              <a:t> </a:t>
            </a:r>
            <a:r>
              <a:rPr lang="en-GB" sz="1600" dirty="0" err="1" smtClean="0"/>
              <a:t>povrch</a:t>
            </a:r>
            <a:endParaRPr lang="en-GB" sz="1600" dirty="0"/>
          </a:p>
          <a:p>
            <a:r>
              <a:rPr lang="en-GB" sz="1600" dirty="0" err="1" smtClean="0"/>
              <a:t>lepší</a:t>
            </a:r>
            <a:r>
              <a:rPr lang="en-GB" sz="1600" dirty="0" smtClean="0"/>
              <a:t> </a:t>
            </a:r>
            <a:r>
              <a:rPr lang="en-GB" sz="1600" dirty="0" err="1"/>
              <a:t>využitelnost</a:t>
            </a:r>
            <a:r>
              <a:rPr lang="en-GB" sz="1600" dirty="0"/>
              <a:t> </a:t>
            </a:r>
            <a:r>
              <a:rPr lang="en-GB" sz="1600" dirty="0" err="1"/>
              <a:t>koncentrovaných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endParaRPr lang="en-GB" sz="1600" dirty="0"/>
          </a:p>
          <a:p>
            <a:r>
              <a:rPr lang="en-GB" sz="1600" dirty="0" err="1" smtClean="0"/>
              <a:t>ochrana</a:t>
            </a:r>
            <a:r>
              <a:rPr lang="en-GB" sz="1600" dirty="0" smtClean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/>
              <a:t>inhibičními</a:t>
            </a:r>
            <a:r>
              <a:rPr lang="en-GB" sz="1600" dirty="0"/>
              <a:t> </a:t>
            </a:r>
            <a:r>
              <a:rPr lang="en-GB" sz="1600" dirty="0" err="1"/>
              <a:t>účinky</a:t>
            </a:r>
            <a:r>
              <a:rPr lang="en-GB" sz="1600" dirty="0"/>
              <a:t> </a:t>
            </a:r>
            <a:r>
              <a:rPr lang="en-GB" sz="1600" dirty="0" err="1"/>
              <a:t>antibakteriálních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smtClean="0"/>
              <a:t>(</a:t>
            </a:r>
            <a:r>
              <a:rPr lang="en-GB" sz="1600" dirty="0" err="1"/>
              <a:t>antibiotika</a:t>
            </a:r>
            <a:r>
              <a:rPr lang="en-GB" sz="1600" dirty="0"/>
              <a:t>, </a:t>
            </a:r>
            <a:r>
              <a:rPr lang="en-GB" sz="1600" dirty="0" err="1"/>
              <a:t>chlor</a:t>
            </a:r>
            <a:r>
              <a:rPr lang="en-GB" sz="1600" dirty="0"/>
              <a:t>, </a:t>
            </a:r>
            <a:r>
              <a:rPr lang="en-GB" sz="1600" dirty="0" err="1"/>
              <a:t>těžké</a:t>
            </a:r>
            <a:r>
              <a:rPr lang="en-GB" sz="1600" dirty="0"/>
              <a:t> </a:t>
            </a:r>
            <a:r>
              <a:rPr lang="en-GB" sz="1600" dirty="0" err="1"/>
              <a:t>kovy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ochrana</a:t>
            </a:r>
            <a:r>
              <a:rPr lang="en-GB" sz="1600" dirty="0" smtClean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/>
              <a:t>bakteriofágy</a:t>
            </a:r>
            <a:r>
              <a:rPr lang="en-GB" sz="1600" dirty="0"/>
              <a:t> a </a:t>
            </a:r>
            <a:r>
              <a:rPr lang="en-GB" sz="1600" dirty="0" err="1"/>
              <a:t>parazitickými</a:t>
            </a:r>
            <a:r>
              <a:rPr lang="en-GB" sz="1600" dirty="0"/>
              <a:t> </a:t>
            </a:r>
            <a:r>
              <a:rPr lang="en-GB" sz="1600" dirty="0" err="1"/>
              <a:t>bakteriemi</a:t>
            </a:r>
            <a:endParaRPr lang="en-GB" sz="1600" dirty="0"/>
          </a:p>
          <a:p>
            <a:r>
              <a:rPr lang="en-GB" sz="1600" dirty="0" err="1" smtClean="0"/>
              <a:t>nevýhody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př</a:t>
            </a:r>
            <a:r>
              <a:rPr lang="en-GB" sz="1600" dirty="0"/>
              <a:t>. </a:t>
            </a:r>
            <a:r>
              <a:rPr lang="en-GB" sz="1600" dirty="0" err="1"/>
              <a:t>potlačení</a:t>
            </a:r>
            <a:r>
              <a:rPr lang="en-GB" sz="1600" dirty="0"/>
              <a:t> </a:t>
            </a:r>
            <a:r>
              <a:rPr lang="en-GB" sz="1600" dirty="0" err="1"/>
              <a:t>pohyblivosti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3908276" y="116632"/>
            <a:ext cx="1672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Adheze</a:t>
            </a:r>
            <a:r>
              <a:rPr lang="en-GB" b="1" dirty="0"/>
              <a:t> </a:t>
            </a:r>
            <a:r>
              <a:rPr lang="en-GB" b="1" dirty="0" err="1"/>
              <a:t>bakterií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375" y="3429000"/>
            <a:ext cx="3024336" cy="301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4248472" cy="184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728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Vsuvka</a:t>
            </a:r>
            <a:r>
              <a:rPr lang="en-GB" sz="1600" b="1" dirty="0" smtClean="0"/>
              <a:t>: </a:t>
            </a:r>
            <a:r>
              <a:rPr lang="en-GB" sz="1600" b="1" dirty="0" err="1" smtClean="0"/>
              <a:t>Cytologie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buňky</a:t>
            </a:r>
            <a:r>
              <a:rPr lang="en-GB" sz="1600" b="1" dirty="0" smtClean="0"/>
              <a:t> a virulence</a:t>
            </a:r>
            <a:endParaRPr lang="cs-CZ" sz="1600" b="1" dirty="0" smtClean="0"/>
          </a:p>
          <a:p>
            <a:pPr marL="0" indent="0">
              <a:buNone/>
            </a:pPr>
            <a:endParaRPr lang="en-GB" sz="1600" b="1" dirty="0" smtClean="0"/>
          </a:p>
          <a:p>
            <a:r>
              <a:rPr lang="en-GB" sz="1600" dirty="0" err="1" smtClean="0"/>
              <a:t>Patogenita</a:t>
            </a:r>
            <a:r>
              <a:rPr lang="en-GB" sz="1600" dirty="0" smtClean="0"/>
              <a:t> –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organizmu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způsobovat</a:t>
            </a:r>
            <a:r>
              <a:rPr lang="en-GB" sz="1600" dirty="0" smtClean="0"/>
              <a:t> </a:t>
            </a:r>
            <a:r>
              <a:rPr lang="en-GB" sz="1600" dirty="0" err="1" smtClean="0"/>
              <a:t>onemocnění</a:t>
            </a:r>
            <a:endParaRPr lang="en-GB" sz="1600" dirty="0" smtClean="0"/>
          </a:p>
          <a:p>
            <a:r>
              <a:rPr lang="en-GB" sz="1600" dirty="0" smtClean="0"/>
              <a:t>Virulence – </a:t>
            </a:r>
            <a:r>
              <a:rPr lang="en-GB" sz="1600" dirty="0" err="1" smtClean="0"/>
              <a:t>stupeň</a:t>
            </a:r>
            <a:r>
              <a:rPr lang="en-GB" sz="1600" dirty="0" smtClean="0"/>
              <a:t> </a:t>
            </a:r>
            <a:r>
              <a:rPr lang="en-GB" sz="1600" dirty="0" err="1" smtClean="0"/>
              <a:t>patogenity</a:t>
            </a:r>
            <a:r>
              <a:rPr lang="en-GB" sz="1600" dirty="0" smtClean="0"/>
              <a:t> – </a:t>
            </a:r>
            <a:r>
              <a:rPr lang="en-GB" sz="1600" dirty="0" err="1" smtClean="0"/>
              <a:t>míra</a:t>
            </a:r>
            <a:r>
              <a:rPr lang="en-GB" sz="1600" dirty="0" smtClean="0"/>
              <a:t> </a:t>
            </a:r>
            <a:r>
              <a:rPr lang="en-GB" sz="1600" dirty="0" err="1" smtClean="0"/>
              <a:t>schopnosti</a:t>
            </a:r>
            <a:r>
              <a:rPr lang="en-GB" sz="1600" dirty="0" smtClean="0"/>
              <a:t> </a:t>
            </a:r>
            <a:r>
              <a:rPr lang="en-GB" sz="1600" dirty="0" err="1" smtClean="0"/>
              <a:t>organizmu</a:t>
            </a:r>
            <a:r>
              <a:rPr lang="en-GB" sz="1600" dirty="0" smtClean="0"/>
              <a:t> </a:t>
            </a:r>
            <a:r>
              <a:rPr lang="en-GB" sz="1600" dirty="0" err="1" smtClean="0"/>
              <a:t>infikovat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způsobovat</a:t>
            </a:r>
            <a:r>
              <a:rPr lang="en-GB" sz="1600" dirty="0" smtClean="0"/>
              <a:t> </a:t>
            </a:r>
            <a:r>
              <a:rPr lang="en-GB" sz="1600" dirty="0" err="1" smtClean="0"/>
              <a:t>onemocnění</a:t>
            </a:r>
            <a:endParaRPr lang="en-GB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virulence = </a:t>
            </a:r>
            <a:r>
              <a:rPr lang="en-GB" sz="1600" dirty="0" err="1" smtClean="0"/>
              <a:t>struktury</a:t>
            </a:r>
            <a:r>
              <a:rPr lang="en-GB" sz="1600" dirty="0" smtClean="0"/>
              <a:t>/</a:t>
            </a:r>
            <a:r>
              <a:rPr lang="en-GB" sz="1600" dirty="0" err="1" smtClean="0"/>
              <a:t>složky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en-GB" sz="1600" dirty="0" smtClean="0"/>
          </a:p>
          <a:p>
            <a:r>
              <a:rPr lang="en-GB" sz="1600" dirty="0" err="1" smtClean="0"/>
              <a:t>faktory</a:t>
            </a:r>
            <a:r>
              <a:rPr lang="en-GB" sz="1600" dirty="0" smtClean="0"/>
              <a:t> </a:t>
            </a:r>
            <a:r>
              <a:rPr lang="en-GB" sz="1600" dirty="0" err="1" smtClean="0"/>
              <a:t>adheze</a:t>
            </a:r>
            <a:endParaRPr lang="en-GB" sz="1600" dirty="0" smtClean="0"/>
          </a:p>
          <a:p>
            <a:r>
              <a:rPr lang="en-GB" sz="1600" dirty="0" err="1" smtClean="0"/>
              <a:t>extracelulární</a:t>
            </a:r>
            <a:r>
              <a:rPr lang="en-GB" sz="1600" dirty="0" smtClean="0"/>
              <a:t> </a:t>
            </a:r>
            <a:r>
              <a:rPr lang="en-GB" sz="1600" dirty="0" err="1" smtClean="0"/>
              <a:t>enzymy</a:t>
            </a:r>
            <a:r>
              <a:rPr lang="en-GB" sz="1600" dirty="0" smtClean="0"/>
              <a:t> – </a:t>
            </a:r>
            <a:r>
              <a:rPr lang="en-GB" sz="1600" dirty="0" err="1" smtClean="0"/>
              <a:t>invazivní</a:t>
            </a:r>
            <a:r>
              <a:rPr lang="en-GB" sz="1600" dirty="0" smtClean="0"/>
              <a:t>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(</a:t>
            </a:r>
            <a:r>
              <a:rPr lang="en-GB" sz="1600" dirty="0" err="1" smtClean="0"/>
              <a:t>hyaluronidáza</a:t>
            </a:r>
            <a:r>
              <a:rPr lang="en-GB" sz="1600" dirty="0" smtClean="0"/>
              <a:t>, </a:t>
            </a:r>
            <a:r>
              <a:rPr lang="en-GB" sz="1600" dirty="0" err="1" smtClean="0"/>
              <a:t>kolagenáza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koaguláza</a:t>
            </a:r>
            <a:r>
              <a:rPr lang="en-GB" sz="1600" dirty="0" smtClean="0"/>
              <a:t>, </a:t>
            </a:r>
            <a:r>
              <a:rPr lang="en-GB" sz="1600" dirty="0" err="1" smtClean="0"/>
              <a:t>kinázy</a:t>
            </a:r>
            <a:r>
              <a:rPr lang="en-GB" sz="1600" dirty="0" smtClean="0"/>
              <a:t>, </a:t>
            </a:r>
            <a:r>
              <a:rPr lang="en-GB" sz="1600" dirty="0" err="1" smtClean="0"/>
              <a:t>keratináza</a:t>
            </a:r>
            <a:r>
              <a:rPr lang="en-GB" sz="1600" dirty="0" smtClean="0"/>
              <a:t>, </a:t>
            </a:r>
            <a:r>
              <a:rPr lang="en-GB" sz="1600" dirty="0" err="1" smtClean="0"/>
              <a:t>mucináza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faktory</a:t>
            </a:r>
            <a:r>
              <a:rPr lang="en-GB" sz="1600" dirty="0" smtClean="0"/>
              <a:t> </a:t>
            </a:r>
            <a:r>
              <a:rPr lang="en-GB" sz="1600" dirty="0" err="1" smtClean="0"/>
              <a:t>zabraňující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fagocytóze</a:t>
            </a:r>
            <a:r>
              <a:rPr lang="en-GB" sz="1600" dirty="0" smtClean="0"/>
              <a:t> (</a:t>
            </a:r>
            <a:r>
              <a:rPr lang="en-GB" sz="1600" dirty="0" err="1" smtClean="0"/>
              <a:t>kapsuly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produkty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metabolizmu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endotoxin </a:t>
            </a:r>
            <a:r>
              <a:rPr lang="cs-CZ" sz="1600" dirty="0" smtClean="0"/>
              <a:t>- </a:t>
            </a:r>
            <a:r>
              <a:rPr lang="en-GB" sz="1600" dirty="0" err="1" smtClean="0"/>
              <a:t>uvolněn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zániku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stěny</a:t>
            </a:r>
            <a:r>
              <a:rPr lang="en-GB" sz="1600" dirty="0"/>
              <a:t> </a:t>
            </a:r>
            <a:r>
              <a:rPr lang="en-GB" sz="1600" dirty="0" err="1" smtClean="0"/>
              <a:t>bakterie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b="1" dirty="0"/>
              <a:t> </a:t>
            </a:r>
            <a:r>
              <a:rPr lang="cs-CZ" sz="1600" b="1" dirty="0" smtClean="0"/>
              <a:t>      = </a:t>
            </a:r>
            <a:r>
              <a:rPr lang="en-GB" sz="1600" b="1" dirty="0" err="1" smtClean="0"/>
              <a:t>lipopolysacharid</a:t>
            </a:r>
            <a:r>
              <a:rPr lang="en-GB" sz="1600" dirty="0" smtClean="0"/>
              <a:t> </a:t>
            </a:r>
            <a:r>
              <a:rPr lang="en-GB" sz="1600" dirty="0"/>
              <a:t>(LPS), </a:t>
            </a:r>
            <a:r>
              <a:rPr lang="en-GB" sz="1600" dirty="0" err="1" smtClean="0"/>
              <a:t>vnější</a:t>
            </a:r>
            <a:r>
              <a:rPr lang="en-GB" sz="1600" dirty="0" smtClean="0"/>
              <a:t> </a:t>
            </a:r>
            <a:r>
              <a:rPr lang="en-GB" sz="1600" dirty="0" err="1"/>
              <a:t>membrány</a:t>
            </a:r>
            <a:r>
              <a:rPr lang="en-GB" sz="1600" dirty="0"/>
              <a:t> </a:t>
            </a:r>
            <a:r>
              <a:rPr lang="en-GB" sz="1600" dirty="0" err="1"/>
              <a:t>gramnegativních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endParaRPr lang="cs-CZ" sz="1600" dirty="0" smtClean="0"/>
          </a:p>
          <a:p>
            <a:r>
              <a:rPr lang="en-GB" sz="1600" b="1" dirty="0"/>
              <a:t>Lipid A</a:t>
            </a:r>
            <a:r>
              <a:rPr lang="en-GB" sz="1600" dirty="0"/>
              <a:t> – </a:t>
            </a:r>
            <a:r>
              <a:rPr lang="en-GB" sz="1600" dirty="0" err="1"/>
              <a:t>tvoří</a:t>
            </a:r>
            <a:r>
              <a:rPr lang="en-GB" sz="1600" dirty="0"/>
              <a:t> </a:t>
            </a:r>
            <a:r>
              <a:rPr lang="en-GB" sz="1600" dirty="0" err="1"/>
              <a:t>lipidovou</a:t>
            </a:r>
            <a:r>
              <a:rPr lang="en-GB" sz="1600" dirty="0"/>
              <a:t> </a:t>
            </a:r>
            <a:r>
              <a:rPr lang="en-GB" sz="1600" dirty="0" err="1"/>
              <a:t>složku</a:t>
            </a:r>
            <a:r>
              <a:rPr lang="en-GB" sz="1600" dirty="0"/>
              <a:t> </a:t>
            </a:r>
            <a:r>
              <a:rPr lang="en-GB" sz="1600" dirty="0" err="1"/>
              <a:t>endotoxinu</a:t>
            </a:r>
            <a:r>
              <a:rPr lang="en-GB" sz="1600" dirty="0"/>
              <a:t> </a:t>
            </a:r>
            <a:r>
              <a:rPr lang="en-GB" sz="1600" dirty="0" err="1"/>
              <a:t>zodpovědnou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toxicitu</a:t>
            </a:r>
            <a:endParaRPr lang="en-GB" sz="1600" dirty="0"/>
          </a:p>
          <a:p>
            <a:r>
              <a:rPr lang="en-GB" sz="1600" dirty="0" smtClean="0"/>
              <a:t>exotoxin </a:t>
            </a:r>
            <a:r>
              <a:rPr lang="cs-CZ" sz="1600" dirty="0" smtClean="0"/>
              <a:t>- </a:t>
            </a:r>
            <a:r>
              <a:rPr lang="en-GB" sz="1600" dirty="0" smtClean="0"/>
              <a:t>toxin </a:t>
            </a:r>
            <a:r>
              <a:rPr lang="en-GB" sz="1600" dirty="0" err="1"/>
              <a:t>uvolňovaný</a:t>
            </a:r>
            <a:r>
              <a:rPr lang="en-GB" sz="1600" dirty="0"/>
              <a:t> </a:t>
            </a:r>
            <a:r>
              <a:rPr lang="en-GB" sz="1600" dirty="0" err="1"/>
              <a:t>bakteriemi</a:t>
            </a:r>
            <a:r>
              <a:rPr lang="en-GB" sz="1600" dirty="0"/>
              <a:t> do </a:t>
            </a:r>
            <a:r>
              <a:rPr lang="en-GB" sz="1600" dirty="0" err="1"/>
              <a:t>okolí</a:t>
            </a:r>
            <a:r>
              <a:rPr lang="en-GB" sz="1600" dirty="0"/>
              <a:t>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00" y="4715475"/>
            <a:ext cx="239077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93711" y="6420450"/>
            <a:ext cx="223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Exotoxin - </a:t>
            </a:r>
            <a:r>
              <a:rPr lang="en-GB" dirty="0" err="1" smtClean="0"/>
              <a:t>botulotoxin</a:t>
            </a:r>
            <a:endParaRPr lang="en-GB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91" y="4602983"/>
            <a:ext cx="2416921" cy="182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011210" y="6420450"/>
            <a:ext cx="185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Endotoxin = LPS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3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/>
          </a:bodyPr>
          <a:lstStyle/>
          <a:p>
            <a:pPr algn="l"/>
            <a:r>
              <a:rPr lang="en-GB" sz="1600" b="1" dirty="0" err="1"/>
              <a:t>Adheze</a:t>
            </a:r>
            <a:r>
              <a:rPr lang="en-GB" sz="1600" b="1" dirty="0"/>
              <a:t> </a:t>
            </a:r>
            <a:r>
              <a:rPr lang="en-GB" sz="1600" b="1" dirty="0" err="1" smtClean="0"/>
              <a:t>bakterií</a:t>
            </a:r>
            <a:r>
              <a:rPr lang="cs-CZ" sz="1600" b="1" dirty="0"/>
              <a:t> </a:t>
            </a:r>
            <a:r>
              <a:rPr lang="en-GB" sz="1600" b="1" dirty="0" smtClean="0"/>
              <a:t>a </a:t>
            </a:r>
            <a:r>
              <a:rPr lang="en-GB" sz="1600" b="1" dirty="0" err="1"/>
              <a:t>indukce</a:t>
            </a:r>
            <a:r>
              <a:rPr lang="en-GB" sz="1600" b="1" dirty="0"/>
              <a:t> </a:t>
            </a:r>
            <a:r>
              <a:rPr lang="en-GB" sz="1600" b="1" dirty="0" err="1"/>
              <a:t>cytologických</a:t>
            </a:r>
            <a:r>
              <a:rPr lang="en-GB" sz="1600" b="1" dirty="0"/>
              <a:t> </a:t>
            </a:r>
            <a:r>
              <a:rPr lang="en-GB" sz="1600" b="1" dirty="0" err="1"/>
              <a:t>změn</a:t>
            </a:r>
            <a:endParaRPr lang="en-GB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703" y="908720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/>
              <a:t>k </a:t>
            </a:r>
            <a:r>
              <a:rPr lang="en-US" sz="1600" dirty="0" err="1"/>
              <a:t>adhezi</a:t>
            </a:r>
            <a:r>
              <a:rPr lang="en-US" sz="1600" dirty="0"/>
              <a:t> </a:t>
            </a:r>
            <a:r>
              <a:rPr lang="en-US" sz="1600" dirty="0" smtClean="0"/>
              <a:t>j</a:t>
            </a:r>
            <a:r>
              <a:rPr lang="cs-CZ" sz="1600" dirty="0" smtClean="0"/>
              <a:t>e</a:t>
            </a:r>
            <a:r>
              <a:rPr lang="en-US" sz="1600" dirty="0" smtClean="0"/>
              <a:t> </a:t>
            </a:r>
            <a:r>
              <a:rPr lang="en-US" sz="1600" dirty="0" err="1"/>
              <a:t>potreba</a:t>
            </a:r>
            <a:r>
              <a:rPr lang="en-US" sz="1600" dirty="0"/>
              <a:t> </a:t>
            </a:r>
            <a:r>
              <a:rPr lang="en-US" sz="1600" dirty="0" err="1"/>
              <a:t>kompatibilita</a:t>
            </a:r>
            <a:r>
              <a:rPr lang="en-US" sz="1600" dirty="0"/>
              <a:t> </a:t>
            </a:r>
            <a:r>
              <a:rPr lang="en-US" sz="1600" dirty="0" err="1"/>
              <a:t>mezi</a:t>
            </a:r>
            <a:r>
              <a:rPr lang="en-US" sz="1600" dirty="0"/>
              <a:t> </a:t>
            </a:r>
            <a:r>
              <a:rPr lang="en-US" sz="1600" dirty="0" err="1"/>
              <a:t>bakterii</a:t>
            </a:r>
            <a:r>
              <a:rPr lang="en-US" sz="1600" dirty="0"/>
              <a:t> a </a:t>
            </a:r>
            <a:r>
              <a:rPr lang="en-US" sz="1600" dirty="0" smtClean="0"/>
              <a:t>c</a:t>
            </a:r>
            <a:r>
              <a:rPr lang="cs-CZ" sz="1600" dirty="0" smtClean="0"/>
              <a:t>í</a:t>
            </a:r>
            <a:r>
              <a:rPr lang="en-US" sz="1600" dirty="0" err="1" smtClean="0"/>
              <a:t>lovou</a:t>
            </a:r>
            <a:r>
              <a:rPr lang="en-US" sz="1600" dirty="0" smtClean="0"/>
              <a:t> </a:t>
            </a:r>
            <a:r>
              <a:rPr lang="en-US" sz="1600" dirty="0" err="1" smtClean="0"/>
              <a:t>molekulou</a:t>
            </a:r>
            <a:r>
              <a:rPr lang="cs-CZ" sz="1600" dirty="0" smtClean="0"/>
              <a:t> (klíč a zámek)</a:t>
            </a:r>
          </a:p>
          <a:p>
            <a:r>
              <a:rPr lang="en-US" sz="1600" dirty="0" err="1" smtClean="0"/>
              <a:t>st</a:t>
            </a:r>
            <a:r>
              <a:rPr lang="cs-CZ" sz="1600" dirty="0" smtClean="0"/>
              <a:t>á</a:t>
            </a:r>
            <a:r>
              <a:rPr lang="en-US" sz="1600" dirty="0" err="1" smtClean="0"/>
              <a:t>ří</a:t>
            </a:r>
            <a:r>
              <a:rPr lang="en-US" sz="1600" dirty="0"/>
              <a:t>, </a:t>
            </a:r>
            <a:r>
              <a:rPr lang="en-US" sz="1600" dirty="0" smtClean="0"/>
              <a:t>pros</a:t>
            </a:r>
            <a:r>
              <a:rPr lang="cs-CZ" sz="1600" dirty="0" err="1" smtClean="0"/>
              <a:t>tředí</a:t>
            </a:r>
            <a:r>
              <a:rPr lang="en-US" sz="1600" dirty="0" smtClean="0"/>
              <a:t>, </a:t>
            </a:r>
            <a:r>
              <a:rPr lang="en-US" sz="1600" dirty="0" err="1"/>
              <a:t>adheze</a:t>
            </a:r>
            <a:r>
              <a:rPr lang="en-US" sz="1600" dirty="0"/>
              <a:t> - </a:t>
            </a:r>
            <a:r>
              <a:rPr lang="en-US" sz="1600" dirty="0" err="1"/>
              <a:t>toto</a:t>
            </a:r>
            <a:r>
              <a:rPr lang="en-US" sz="1600" dirty="0"/>
              <a:t> </a:t>
            </a:r>
            <a:r>
              <a:rPr lang="en-US" sz="1600" dirty="0" err="1" smtClean="0"/>
              <a:t>ur</a:t>
            </a:r>
            <a:r>
              <a:rPr lang="cs-CZ" sz="1600" dirty="0" smtClean="0"/>
              <a:t>č</a:t>
            </a:r>
            <a:r>
              <a:rPr lang="en-US" sz="1600" dirty="0" err="1" smtClean="0"/>
              <a:t>uje</a:t>
            </a:r>
            <a:r>
              <a:rPr lang="en-US" sz="1600" dirty="0" smtClean="0"/>
              <a:t> </a:t>
            </a:r>
            <a:r>
              <a:rPr lang="en-US" sz="1600" dirty="0" err="1"/>
              <a:t>tvar</a:t>
            </a:r>
            <a:r>
              <a:rPr lang="en-US" sz="1600" dirty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endParaRPr lang="cs-CZ" sz="1600" dirty="0"/>
          </a:p>
          <a:p>
            <a:endParaRPr lang="en-US" sz="1600" dirty="0"/>
          </a:p>
          <a:p>
            <a:r>
              <a:rPr lang="en-US" sz="1600" dirty="0" smtClean="0"/>
              <a:t>k </a:t>
            </a:r>
            <a:r>
              <a:rPr lang="en-US" sz="1600" dirty="0" err="1"/>
              <a:t>adhezi</a:t>
            </a:r>
            <a:r>
              <a:rPr lang="en-US" sz="1600" dirty="0"/>
              <a:t> </a:t>
            </a:r>
            <a:r>
              <a:rPr lang="en-US" sz="1600" dirty="0" smtClean="0"/>
              <a:t>pot</a:t>
            </a:r>
            <a:r>
              <a:rPr lang="cs-CZ" sz="1600" dirty="0"/>
              <a:t>ř</a:t>
            </a:r>
            <a:r>
              <a:rPr lang="en-US" sz="1600" dirty="0" err="1" smtClean="0"/>
              <a:t>ebuje</a:t>
            </a:r>
            <a:r>
              <a:rPr lang="en-US" sz="1600" dirty="0" smtClean="0"/>
              <a:t> </a:t>
            </a:r>
            <a:r>
              <a:rPr lang="en-US" sz="1600" dirty="0" err="1"/>
              <a:t>receptory</a:t>
            </a:r>
            <a:r>
              <a:rPr lang="en-US" sz="1600" dirty="0"/>
              <a:t> </a:t>
            </a:r>
            <a:endParaRPr lang="en-US" sz="1600" dirty="0" smtClean="0"/>
          </a:p>
          <a:p>
            <a:endParaRPr lang="cs-CZ" sz="1600" dirty="0" smtClean="0"/>
          </a:p>
          <a:p>
            <a:r>
              <a:rPr lang="en-GB" sz="1600" b="1" dirty="0"/>
              <a:t>„surface sensing</a:t>
            </a:r>
            <a:r>
              <a:rPr lang="en-GB" sz="1600" b="1" dirty="0" smtClean="0"/>
              <a:t>“</a:t>
            </a:r>
            <a:r>
              <a:rPr lang="cs-CZ" sz="1600" b="1" dirty="0" smtClean="0"/>
              <a:t> </a:t>
            </a:r>
            <a:r>
              <a:rPr lang="en-GB" sz="1600" dirty="0" smtClean="0"/>
              <a:t>ne </a:t>
            </a:r>
            <a:r>
              <a:rPr lang="en-GB" sz="1600" dirty="0" err="1"/>
              <a:t>všechny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r>
              <a:rPr lang="cs-CZ" sz="1600" dirty="0" smtClean="0"/>
              <a:t>schopné adheze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všechny</a:t>
            </a:r>
            <a:r>
              <a:rPr lang="en-GB" sz="1600" dirty="0"/>
              <a:t> </a:t>
            </a:r>
            <a:r>
              <a:rPr lang="en-GB" sz="1600" dirty="0" err="1" smtClean="0"/>
              <a:t>povrchy</a:t>
            </a:r>
            <a:endParaRPr lang="cs-CZ" sz="1600" dirty="0" smtClean="0"/>
          </a:p>
          <a:p>
            <a:r>
              <a:rPr lang="en-GB" sz="1600" dirty="0" err="1" smtClean="0"/>
              <a:t>vhodné</a:t>
            </a:r>
            <a:r>
              <a:rPr lang="en-GB" sz="1600" dirty="0" smtClean="0"/>
              <a:t> </a:t>
            </a:r>
            <a:r>
              <a:rPr lang="en-GB" sz="1600" dirty="0" err="1"/>
              <a:t>receptory</a:t>
            </a:r>
            <a:r>
              <a:rPr lang="en-GB" sz="1600" dirty="0"/>
              <a:t> a </a:t>
            </a:r>
            <a:r>
              <a:rPr lang="en-GB" sz="1600" dirty="0" err="1"/>
              <a:t>kompatibilita</a:t>
            </a:r>
            <a:r>
              <a:rPr lang="en-GB" sz="1600" dirty="0"/>
              <a:t> s </a:t>
            </a:r>
            <a:r>
              <a:rPr lang="en-GB" sz="1600" dirty="0" err="1"/>
              <a:t>cílovou</a:t>
            </a:r>
            <a:r>
              <a:rPr lang="en-GB" sz="1600" dirty="0"/>
              <a:t> </a:t>
            </a:r>
            <a:r>
              <a:rPr lang="en-GB" sz="1600" dirty="0" err="1"/>
              <a:t>molekulou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(</a:t>
            </a:r>
            <a:r>
              <a:rPr lang="en-GB" sz="1600" i="1" dirty="0" smtClean="0"/>
              <a:t>Corynebacterium </a:t>
            </a:r>
            <a:r>
              <a:rPr lang="en-GB" sz="1600" i="1" dirty="0" err="1" smtClean="0"/>
              <a:t>diphtheriae</a:t>
            </a:r>
            <a:r>
              <a:rPr lang="cs-CZ" sz="1600" i="1" dirty="0"/>
              <a:t> </a:t>
            </a:r>
            <a:r>
              <a:rPr lang="en-GB" sz="1600" dirty="0" err="1" smtClean="0"/>
              <a:t>epitel</a:t>
            </a:r>
            <a:r>
              <a:rPr lang="en-GB" sz="1600" dirty="0" smtClean="0"/>
              <a:t> </a:t>
            </a:r>
            <a:r>
              <a:rPr lang="en-GB" sz="1600" dirty="0" err="1"/>
              <a:t>hrdla</a:t>
            </a:r>
            <a:r>
              <a:rPr lang="en-GB" sz="1600" dirty="0"/>
              <a:t>; </a:t>
            </a:r>
            <a:r>
              <a:rPr lang="en-GB" sz="1600" i="1" dirty="0"/>
              <a:t>Streptococcus </a:t>
            </a:r>
            <a:r>
              <a:rPr lang="en-GB" sz="1600" i="1" dirty="0" err="1"/>
              <a:t>salivarius</a:t>
            </a:r>
            <a:r>
              <a:rPr lang="en-GB" sz="1600" dirty="0" smtClean="0"/>
              <a:t>– </a:t>
            </a:r>
            <a:r>
              <a:rPr lang="en-GB" sz="1600" dirty="0" err="1"/>
              <a:t>zub</a:t>
            </a:r>
            <a:r>
              <a:rPr lang="en-GB" sz="1600" dirty="0"/>
              <a:t>, </a:t>
            </a:r>
            <a:r>
              <a:rPr lang="en-GB" sz="1600" dirty="0" err="1"/>
              <a:t>chlopně</a:t>
            </a:r>
            <a:r>
              <a:rPr lang="en-GB" sz="1600" dirty="0"/>
              <a:t>...)</a:t>
            </a:r>
          </a:p>
          <a:p>
            <a:r>
              <a:rPr lang="en-GB" sz="1600" dirty="0" err="1" smtClean="0"/>
              <a:t>hydrofobicita</a:t>
            </a:r>
            <a:r>
              <a:rPr lang="en-GB" sz="1600" dirty="0" smtClean="0"/>
              <a:t> </a:t>
            </a:r>
            <a:r>
              <a:rPr lang="en-GB" sz="1600" dirty="0" err="1"/>
              <a:t>buněčného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endParaRPr lang="en-US" sz="1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4221088"/>
            <a:ext cx="432379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244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7504" y="332656"/>
            <a:ext cx="89093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Interakce buňky s </a:t>
            </a:r>
            <a:r>
              <a:rPr lang="pl-PL" sz="1600" dirty="0" smtClean="0"/>
              <a:t>povrchem </a:t>
            </a:r>
            <a:r>
              <a:rPr lang="pl-PL" sz="1600" dirty="0"/>
              <a:t>indukuje </a:t>
            </a:r>
            <a:r>
              <a:rPr lang="pl-PL" sz="1600" b="1" dirty="0" smtClean="0"/>
              <a:t>změnu </a:t>
            </a:r>
            <a:r>
              <a:rPr lang="en-GB" sz="1600" b="1" dirty="0" err="1" smtClean="0"/>
              <a:t>exprese</a:t>
            </a:r>
            <a:r>
              <a:rPr lang="en-GB" sz="1600" b="1" dirty="0" smtClean="0"/>
              <a:t> </a:t>
            </a:r>
            <a:r>
              <a:rPr lang="en-GB" sz="1600" b="1" dirty="0" err="1"/>
              <a:t>genů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buněčné</a:t>
            </a:r>
            <a:r>
              <a:rPr lang="en-GB" sz="1600" dirty="0" smtClean="0"/>
              <a:t> </a:t>
            </a:r>
            <a:r>
              <a:rPr lang="en-GB" sz="1600" dirty="0" err="1" smtClean="0"/>
              <a:t>morfologie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motility a</a:t>
            </a:r>
            <a:r>
              <a:rPr lang="cs-CZ" sz="1600" dirty="0" smtClean="0"/>
              <a:t> </a:t>
            </a:r>
            <a:r>
              <a:rPr lang="en-GB" sz="1600" dirty="0" err="1" smtClean="0"/>
              <a:t>adheze</a:t>
            </a:r>
            <a:r>
              <a:rPr lang="en-GB" sz="1600" dirty="0" smtClean="0"/>
              <a:t> </a:t>
            </a:r>
            <a:r>
              <a:rPr lang="en-GB" sz="1600" dirty="0"/>
              <a:t>- </a:t>
            </a:r>
            <a:r>
              <a:rPr lang="en-GB" sz="1600" dirty="0" err="1"/>
              <a:t>souvislost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cytologickými</a:t>
            </a:r>
            <a:r>
              <a:rPr lang="en-GB" sz="1600" dirty="0"/>
              <a:t> </a:t>
            </a:r>
            <a:r>
              <a:rPr lang="en-GB" sz="1600" dirty="0" err="1"/>
              <a:t>znaky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proměnlivými</a:t>
            </a:r>
            <a:r>
              <a:rPr lang="en-GB" sz="1600" dirty="0" smtClean="0"/>
              <a:t> </a:t>
            </a:r>
            <a:r>
              <a:rPr lang="en-GB" sz="1600" dirty="0" err="1"/>
              <a:t>formami</a:t>
            </a:r>
            <a:r>
              <a:rPr lang="en-GB" sz="1600" dirty="0"/>
              <a:t> existence </a:t>
            </a:r>
            <a:r>
              <a:rPr lang="en-GB" sz="1600" dirty="0" err="1" smtClean="0"/>
              <a:t>bu</a:t>
            </a:r>
            <a:r>
              <a:rPr lang="cs-CZ" sz="1600" dirty="0" smtClean="0"/>
              <a:t>ně</a:t>
            </a:r>
            <a:r>
              <a:rPr lang="en-GB" sz="1600" dirty="0" smtClean="0"/>
              <a:t>k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b</a:t>
            </a:r>
            <a:r>
              <a:rPr lang="en-GB" sz="1600" dirty="0" err="1" smtClean="0"/>
              <a:t>lízkost</a:t>
            </a:r>
            <a:r>
              <a:rPr lang="en-GB" sz="1600" dirty="0" smtClean="0"/>
              <a:t> </a:t>
            </a:r>
            <a:r>
              <a:rPr lang="en-GB" sz="1600" dirty="0" err="1"/>
              <a:t>bakteríí</a:t>
            </a:r>
            <a:r>
              <a:rPr lang="en-GB" sz="1600" dirty="0"/>
              <a:t> k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vyvolává</a:t>
            </a:r>
            <a:r>
              <a:rPr lang="en-GB" sz="1600" dirty="0"/>
              <a:t> </a:t>
            </a:r>
            <a:r>
              <a:rPr lang="en-GB" sz="1600" dirty="0" err="1"/>
              <a:t>změny</a:t>
            </a:r>
            <a:r>
              <a:rPr lang="en-GB" sz="1600" dirty="0"/>
              <a:t> v </a:t>
            </a:r>
            <a:r>
              <a:rPr lang="en-GB" sz="1600" dirty="0" err="1"/>
              <a:t>ph</a:t>
            </a:r>
            <a:r>
              <a:rPr lang="en-GB" sz="1600" dirty="0"/>
              <a:t>, </a:t>
            </a:r>
            <a:r>
              <a:rPr lang="en-GB" sz="1600" dirty="0" err="1"/>
              <a:t>osmolalitě</a:t>
            </a:r>
            <a:r>
              <a:rPr lang="en-GB" sz="1600" dirty="0"/>
              <a:t> a </a:t>
            </a:r>
            <a:r>
              <a:rPr lang="en-GB" sz="1600" dirty="0" err="1" smtClean="0"/>
              <a:t>rotaci</a:t>
            </a:r>
            <a:r>
              <a:rPr lang="cs-CZ" sz="1600" dirty="0" smtClean="0"/>
              <a:t> </a:t>
            </a:r>
            <a:r>
              <a:rPr lang="en-GB" sz="1600" dirty="0" err="1" smtClean="0"/>
              <a:t>bičíků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01" y="2204864"/>
            <a:ext cx="2851585" cy="167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0" y="4134073"/>
            <a:ext cx="5616624" cy="213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00" y="5806042"/>
            <a:ext cx="3868489" cy="93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515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357917"/>
            <a:ext cx="73851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/>
              <a:t>Buňka</a:t>
            </a:r>
            <a:r>
              <a:rPr lang="en-GB" sz="1600" b="1" dirty="0"/>
              <a:t> 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pilli</a:t>
            </a:r>
            <a:r>
              <a:rPr lang="en-GB" sz="1600" dirty="0"/>
              <a:t>,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, </a:t>
            </a:r>
            <a:r>
              <a:rPr lang="en-GB" sz="1600" dirty="0" err="1"/>
              <a:t>kapsuly</a:t>
            </a:r>
            <a:r>
              <a:rPr lang="en-GB" sz="1600" dirty="0"/>
              <a:t> a </a:t>
            </a:r>
            <a:r>
              <a:rPr lang="en-GB" sz="1600" dirty="0" err="1" smtClean="0"/>
              <a:t>sliz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rostředí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náboj</a:t>
            </a:r>
            <a:r>
              <a:rPr lang="en-GB" sz="1600" dirty="0"/>
              <a:t>, </a:t>
            </a:r>
            <a:r>
              <a:rPr lang="en-GB" sz="1600" dirty="0" err="1"/>
              <a:t>hydrofobicita</a:t>
            </a:r>
            <a:r>
              <a:rPr lang="en-GB" sz="1600" dirty="0"/>
              <a:t>, </a:t>
            </a:r>
            <a:r>
              <a:rPr lang="en-GB" sz="1600" dirty="0" err="1"/>
              <a:t>topografie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vystavené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cs-CZ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/>
              <a:t>skupiny</a:t>
            </a:r>
            <a:r>
              <a:rPr lang="en-GB" sz="1600" dirty="0"/>
              <a:t> </a:t>
            </a:r>
            <a:r>
              <a:rPr lang="en-GB" sz="1600" dirty="0" err="1"/>
              <a:t>reagují</a:t>
            </a:r>
            <a:r>
              <a:rPr lang="en-GB" sz="1600" dirty="0"/>
              <a:t> s </a:t>
            </a:r>
            <a:r>
              <a:rPr lang="en-GB" sz="1600" dirty="0" err="1"/>
              <a:t>fyzikálně</a:t>
            </a:r>
            <a:r>
              <a:rPr lang="en-GB" sz="1600" dirty="0"/>
              <a:t> </a:t>
            </a:r>
            <a:r>
              <a:rPr lang="en-GB" sz="1600" dirty="0" err="1"/>
              <a:t>chemickými</a:t>
            </a:r>
            <a:r>
              <a:rPr lang="en-GB" sz="1600" dirty="0"/>
              <a:t> </a:t>
            </a:r>
            <a:r>
              <a:rPr lang="en-GB" sz="1600" dirty="0" err="1"/>
              <a:t>vlastnostmi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4705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130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b</a:t>
            </a:r>
            <a:r>
              <a:rPr lang="en-GB" sz="1600" dirty="0" err="1" smtClean="0"/>
              <a:t>ioenergetika</a:t>
            </a:r>
            <a:r>
              <a:rPr lang="en-GB" sz="1600" dirty="0"/>
              <a:t>, </a:t>
            </a:r>
            <a:r>
              <a:rPr lang="en-GB" sz="1600" dirty="0" err="1"/>
              <a:t>technologie</a:t>
            </a:r>
            <a:r>
              <a:rPr lang="en-GB" sz="1600" dirty="0"/>
              <a:t> (</a:t>
            </a:r>
            <a:r>
              <a:rPr lang="en-GB" sz="1600" dirty="0" err="1"/>
              <a:t>fermentory</a:t>
            </a:r>
            <a:r>
              <a:rPr lang="en-GB" sz="1600" dirty="0"/>
              <a:t>), </a:t>
            </a:r>
            <a:r>
              <a:rPr lang="en-GB" sz="1600" dirty="0" err="1"/>
              <a:t>znečištění</a:t>
            </a:r>
            <a:r>
              <a:rPr lang="en-GB" sz="1600" dirty="0"/>
              <a:t>,</a:t>
            </a:r>
          </a:p>
          <a:p>
            <a:r>
              <a:rPr lang="en-GB" sz="1600" dirty="0" err="1"/>
              <a:t>bioremediace</a:t>
            </a:r>
            <a:r>
              <a:rPr lang="en-GB" sz="1600" dirty="0"/>
              <a:t>, biofilm, </a:t>
            </a:r>
            <a:r>
              <a:rPr lang="en-GB" sz="1600" dirty="0" err="1"/>
              <a:t>infekce</a:t>
            </a:r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udoucí</a:t>
            </a:r>
            <a:r>
              <a:rPr lang="en-GB" sz="1600" dirty="0" smtClean="0"/>
              <a:t> </a:t>
            </a:r>
            <a:r>
              <a:rPr lang="en-GB" sz="1600" dirty="0" err="1"/>
              <a:t>výzkum</a:t>
            </a:r>
            <a:r>
              <a:rPr lang="en-GB" sz="1600" dirty="0"/>
              <a:t>: </a:t>
            </a:r>
            <a:r>
              <a:rPr lang="en-GB" sz="1600" dirty="0" err="1"/>
              <a:t>ovlivněním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adheze</a:t>
            </a:r>
            <a:r>
              <a:rPr lang="en-GB" sz="1600" dirty="0"/>
              <a:t> </a:t>
            </a:r>
            <a:r>
              <a:rPr lang="en-GB" sz="1600" dirty="0" err="1"/>
              <a:t>modulací</a:t>
            </a:r>
            <a:endParaRPr lang="en-GB" sz="1600" dirty="0"/>
          </a:p>
          <a:p>
            <a:r>
              <a:rPr lang="en-GB" sz="1600" dirty="0" err="1"/>
              <a:t>hydrofobicity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; </a:t>
            </a:r>
            <a:r>
              <a:rPr lang="en-GB" sz="1600" dirty="0" err="1"/>
              <a:t>vývoj</a:t>
            </a:r>
            <a:r>
              <a:rPr lang="en-GB" sz="1600" dirty="0"/>
              <a:t> </a:t>
            </a:r>
            <a:r>
              <a:rPr lang="en-GB" sz="1600" dirty="0" err="1"/>
              <a:t>nepřilnavých</a:t>
            </a:r>
            <a:r>
              <a:rPr lang="en-GB" sz="1600" dirty="0"/>
              <a:t> </a:t>
            </a:r>
            <a:r>
              <a:rPr lang="en-GB" sz="1600" dirty="0" err="1" smtClean="0"/>
              <a:t>materiálů</a:t>
            </a:r>
            <a:endParaRPr lang="cs-CZ" sz="1600" dirty="0" smtClean="0"/>
          </a:p>
          <a:p>
            <a:r>
              <a:rPr lang="en-US" sz="1600" dirty="0"/>
              <a:t>biofilm - </a:t>
            </a:r>
            <a:r>
              <a:rPr lang="en-US" sz="1600" dirty="0" err="1"/>
              <a:t>zubni</a:t>
            </a:r>
            <a:r>
              <a:rPr lang="en-US" sz="1600" dirty="0"/>
              <a:t> </a:t>
            </a:r>
            <a:r>
              <a:rPr lang="en-US" sz="1600" dirty="0" err="1"/>
              <a:t>povlak</a:t>
            </a:r>
            <a:r>
              <a:rPr lang="en-US" sz="1600" dirty="0"/>
              <a:t> (</a:t>
            </a:r>
            <a:r>
              <a:rPr lang="en-US" sz="1600" dirty="0" err="1"/>
              <a:t>casto</a:t>
            </a:r>
            <a:r>
              <a:rPr lang="en-US" sz="1600" dirty="0"/>
              <a:t> </a:t>
            </a:r>
            <a:r>
              <a:rPr lang="en-US" sz="1600" dirty="0" err="1"/>
              <a:t>oportunní</a:t>
            </a:r>
            <a:r>
              <a:rPr lang="en-US" sz="1600" dirty="0"/>
              <a:t> </a:t>
            </a:r>
            <a:r>
              <a:rPr lang="en-US" sz="1600" dirty="0" err="1"/>
              <a:t>patogeny</a:t>
            </a:r>
            <a:r>
              <a:rPr lang="en-US" sz="1600" dirty="0"/>
              <a:t>)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2843808" y="404664"/>
            <a:ext cx="2583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Adheze</a:t>
            </a:r>
            <a:r>
              <a:rPr lang="en-GB" b="1" dirty="0"/>
              <a:t> </a:t>
            </a:r>
            <a:r>
              <a:rPr lang="en-GB" b="1" dirty="0" err="1"/>
              <a:t>bakterií</a:t>
            </a:r>
            <a:r>
              <a:rPr lang="en-GB" b="1" dirty="0"/>
              <a:t> - </a:t>
            </a:r>
            <a:r>
              <a:rPr lang="en-GB" b="1" dirty="0" err="1"/>
              <a:t>význam</a:t>
            </a:r>
            <a:endParaRPr lang="en-GB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30587"/>
            <a:ext cx="3857401" cy="281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29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67773"/>
            <a:ext cx="3898776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Buněčná</a:t>
            </a:r>
            <a:r>
              <a:rPr lang="en-GB" sz="1600" dirty="0"/>
              <a:t> </a:t>
            </a:r>
            <a:r>
              <a:rPr lang="en-GB" sz="1600" dirty="0" err="1"/>
              <a:t>stěna</a:t>
            </a:r>
            <a:endParaRPr lang="en-GB" sz="1600" dirty="0"/>
          </a:p>
          <a:p>
            <a:r>
              <a:rPr lang="en-GB" sz="1600" dirty="0" err="1" smtClean="0"/>
              <a:t>Organely</a:t>
            </a:r>
            <a:r>
              <a:rPr lang="en-GB" sz="1600" dirty="0" smtClean="0"/>
              <a:t> </a:t>
            </a:r>
            <a:r>
              <a:rPr lang="en-GB" sz="1600" dirty="0" err="1" smtClean="0"/>
              <a:t>pohybu</a:t>
            </a:r>
            <a:endParaRPr lang="en-GB" sz="1600" dirty="0"/>
          </a:p>
          <a:p>
            <a:r>
              <a:rPr lang="en-GB" sz="1600" dirty="0" err="1" smtClean="0"/>
              <a:t>Fimbrie</a:t>
            </a:r>
            <a:endParaRPr lang="en-GB" sz="1600" dirty="0"/>
          </a:p>
          <a:p>
            <a:r>
              <a:rPr lang="en-GB" sz="1600" dirty="0" err="1" smtClean="0"/>
              <a:t>Plazmidy</a:t>
            </a:r>
            <a:endParaRPr lang="en-GB" sz="1600" dirty="0"/>
          </a:p>
          <a:p>
            <a:r>
              <a:rPr lang="en-GB" sz="1600" dirty="0" err="1" smtClean="0"/>
              <a:t>Kapsuly</a:t>
            </a:r>
            <a:r>
              <a:rPr lang="en-GB" sz="1600" dirty="0"/>
              <a:t>, </a:t>
            </a:r>
            <a:r>
              <a:rPr lang="en-GB" sz="1600" dirty="0" err="1"/>
              <a:t>slizy</a:t>
            </a:r>
            <a:endParaRPr lang="en-GB" sz="1600" dirty="0"/>
          </a:p>
          <a:p>
            <a:r>
              <a:rPr lang="en-GB" sz="1600" dirty="0" err="1" smtClean="0"/>
              <a:t>Inkluze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3082589" y="260647"/>
            <a:ext cx="3933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Obvyklé</a:t>
            </a:r>
            <a:r>
              <a:rPr lang="en-GB" b="1" dirty="0"/>
              <a:t> </a:t>
            </a:r>
            <a:r>
              <a:rPr lang="en-GB" b="1" dirty="0" err="1" smtClean="0"/>
              <a:t>struktury</a:t>
            </a:r>
            <a:r>
              <a:rPr lang="cs-CZ" b="1" dirty="0"/>
              <a:t> </a:t>
            </a:r>
            <a:r>
              <a:rPr lang="cs-CZ" b="1" dirty="0" smtClean="0"/>
              <a:t>- </a:t>
            </a:r>
            <a:r>
              <a:rPr lang="en-GB" dirty="0" err="1" smtClean="0"/>
              <a:t>nejsou</a:t>
            </a:r>
            <a:r>
              <a:rPr lang="en-GB" dirty="0" smtClean="0"/>
              <a:t> </a:t>
            </a:r>
            <a:r>
              <a:rPr lang="cs-CZ" dirty="0"/>
              <a:t>nezbytné</a:t>
            </a:r>
            <a:endParaRPr lang="en-GB" dirty="0"/>
          </a:p>
          <a:p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2699792" y="1988840"/>
            <a:ext cx="2474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chrání </a:t>
            </a:r>
            <a:r>
              <a:rPr lang="en-GB" sz="1400" dirty="0" err="1" smtClean="0"/>
              <a:t>proti</a:t>
            </a:r>
            <a:r>
              <a:rPr lang="en-GB" sz="1400" dirty="0" smtClean="0"/>
              <a:t> </a:t>
            </a:r>
            <a:r>
              <a:rPr lang="en-GB" sz="1400" dirty="0" err="1" smtClean="0"/>
              <a:t>vyschnutí</a:t>
            </a:r>
            <a:r>
              <a:rPr lang="en-GB" sz="1400" dirty="0" smtClean="0"/>
              <a:t>,</a:t>
            </a:r>
            <a:endParaRPr lang="cs-CZ" sz="1400" dirty="0" smtClean="0"/>
          </a:p>
          <a:p>
            <a:r>
              <a:rPr lang="en-GB" sz="1400" dirty="0" smtClean="0"/>
              <a:t> </a:t>
            </a:r>
            <a:r>
              <a:rPr lang="en-GB" sz="1400" dirty="0" err="1" smtClean="0"/>
              <a:t>maskuje</a:t>
            </a:r>
            <a:r>
              <a:rPr lang="en-GB" sz="1400" dirty="0" smtClean="0"/>
              <a:t> </a:t>
            </a:r>
            <a:r>
              <a:rPr lang="en-GB" sz="1400" dirty="0" err="1" smtClean="0"/>
              <a:t>antigeny</a:t>
            </a:r>
            <a:r>
              <a:rPr lang="en-GB" sz="1400" dirty="0" smtClean="0"/>
              <a:t>,</a:t>
            </a:r>
            <a:endParaRPr lang="cs-CZ" sz="1400" dirty="0" smtClean="0"/>
          </a:p>
          <a:p>
            <a:r>
              <a:rPr lang="en-GB" sz="1400" dirty="0" smtClean="0"/>
              <a:t> </a:t>
            </a:r>
            <a:r>
              <a:rPr lang="en-GB" sz="1400" dirty="0" err="1" smtClean="0"/>
              <a:t>proti</a:t>
            </a:r>
            <a:r>
              <a:rPr lang="en-GB" sz="1400" dirty="0" smtClean="0"/>
              <a:t> </a:t>
            </a:r>
            <a:r>
              <a:rPr lang="en-GB" sz="1400" dirty="0" err="1" smtClean="0"/>
              <a:t>fagocytoze</a:t>
            </a:r>
            <a:r>
              <a:rPr lang="en-GB" sz="1400" dirty="0" smtClean="0"/>
              <a:t>...</a:t>
            </a:r>
            <a:endParaRPr lang="en-GB" sz="1400" dirty="0"/>
          </a:p>
        </p:txBody>
      </p:sp>
      <p:sp>
        <p:nvSpPr>
          <p:cNvPr id="6" name="Obdélník 5"/>
          <p:cNvSpPr/>
          <p:nvPr/>
        </p:nvSpPr>
        <p:spPr>
          <a:xfrm>
            <a:off x="277268" y="364502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 </a:t>
            </a:r>
            <a:r>
              <a:rPr lang="en-GB" sz="1600" dirty="0" err="1" smtClean="0"/>
              <a:t>nich</a:t>
            </a:r>
            <a:r>
              <a:rPr lang="en-GB" sz="1600" dirty="0" smtClean="0"/>
              <a:t> </a:t>
            </a:r>
            <a:r>
              <a:rPr lang="en-GB" sz="1600" dirty="0" err="1" smtClean="0"/>
              <a:t>odpadní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zásobní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polyhydroxyburát</a:t>
            </a:r>
            <a:r>
              <a:rPr lang="en-GB" sz="1600" dirty="0"/>
              <a:t> - </a:t>
            </a:r>
            <a:r>
              <a:rPr lang="en-GB" sz="1600" dirty="0" err="1"/>
              <a:t>vznik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nepříznivých</a:t>
            </a:r>
            <a:r>
              <a:rPr lang="en-GB" sz="1600" dirty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- </a:t>
            </a:r>
            <a:r>
              <a:rPr lang="en-GB" sz="1600" dirty="0" err="1"/>
              <a:t>nedostatek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k</a:t>
            </a:r>
            <a:r>
              <a:rPr lang="en-GB" sz="1600" dirty="0" err="1" smtClean="0"/>
              <a:t>arboxyzomy</a:t>
            </a:r>
            <a:r>
              <a:rPr lang="en-GB" sz="1600" dirty="0" smtClean="0"/>
              <a:t> </a:t>
            </a:r>
            <a:r>
              <a:rPr lang="en-GB" sz="1600" dirty="0"/>
              <a:t>- </a:t>
            </a:r>
            <a:r>
              <a:rPr lang="en-GB" sz="1600" dirty="0" err="1"/>
              <a:t>fixace</a:t>
            </a:r>
            <a:r>
              <a:rPr lang="en-GB" sz="1600" dirty="0"/>
              <a:t> </a:t>
            </a:r>
            <a:r>
              <a:rPr lang="en-GB" sz="1600" dirty="0" err="1"/>
              <a:t>uhlíku</a:t>
            </a:r>
            <a:endParaRPr lang="en-GB" sz="1600" dirty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parasporální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krystal</a:t>
            </a:r>
            <a:r>
              <a:rPr lang="en-GB" sz="1600" dirty="0" smtClean="0"/>
              <a:t> - </a:t>
            </a:r>
            <a:r>
              <a:rPr lang="en-GB" sz="1600" dirty="0" err="1" smtClean="0"/>
              <a:t>obsahuje</a:t>
            </a:r>
            <a:r>
              <a:rPr lang="en-GB" sz="1600" dirty="0" smtClean="0"/>
              <a:t> </a:t>
            </a:r>
            <a:r>
              <a:rPr lang="en-GB" sz="1600" dirty="0" err="1" smtClean="0"/>
              <a:t>endotoxiny</a:t>
            </a:r>
            <a:r>
              <a:rPr lang="en-GB" sz="1600" dirty="0" smtClean="0"/>
              <a:t> &gt;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hmyzu</a:t>
            </a:r>
            <a:r>
              <a:rPr lang="en-GB" sz="1600" dirty="0" smtClean="0"/>
              <a:t>...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ho</a:t>
            </a:r>
            <a:r>
              <a:rPr lang="en-GB" sz="1600" dirty="0" smtClean="0"/>
              <a:t> </a:t>
            </a:r>
            <a:r>
              <a:rPr lang="en-GB" sz="1600" dirty="0" err="1" smtClean="0"/>
              <a:t>třeba</a:t>
            </a:r>
            <a:r>
              <a:rPr lang="en-GB" sz="1600" dirty="0" smtClean="0"/>
              <a:t> bacillus-</a:t>
            </a:r>
            <a:r>
              <a:rPr lang="en-GB" sz="1600" dirty="0" err="1" smtClean="0"/>
              <a:t>mus</a:t>
            </a:r>
            <a:r>
              <a:rPr lang="cs-CZ" sz="1600" dirty="0" smtClean="0"/>
              <a:t>í</a:t>
            </a:r>
            <a:r>
              <a:rPr lang="en-GB" sz="1600" dirty="0" smtClean="0"/>
              <a:t> se </a:t>
            </a:r>
            <a:r>
              <a:rPr lang="en-GB" sz="1600" dirty="0" err="1" smtClean="0"/>
              <a:t>dostat</a:t>
            </a:r>
            <a:r>
              <a:rPr lang="en-GB" sz="1600" dirty="0" smtClean="0"/>
              <a:t> do </a:t>
            </a:r>
            <a:r>
              <a:rPr lang="en-GB" sz="1600" dirty="0" err="1" smtClean="0"/>
              <a:t>střev</a:t>
            </a:r>
            <a:r>
              <a:rPr lang="en-GB" sz="1600" dirty="0" smtClean="0"/>
              <a:t>, </a:t>
            </a:r>
            <a:r>
              <a:rPr lang="en-GB" sz="1600" dirty="0" err="1" smtClean="0"/>
              <a:t>aktivují</a:t>
            </a:r>
            <a:r>
              <a:rPr lang="en-GB" sz="1600" dirty="0" smtClean="0"/>
              <a:t> se </a:t>
            </a:r>
            <a:r>
              <a:rPr lang="en-GB" sz="1600" dirty="0" err="1" smtClean="0"/>
              <a:t>endotoxiny</a:t>
            </a:r>
            <a:r>
              <a:rPr lang="en-GB" sz="1600" dirty="0" smtClean="0"/>
              <a:t> --&gt; </a:t>
            </a:r>
            <a:r>
              <a:rPr lang="en-GB" sz="1600" dirty="0" err="1" smtClean="0"/>
              <a:t>hmyz</a:t>
            </a:r>
            <a:r>
              <a:rPr lang="en-GB" sz="1600" dirty="0" smtClean="0"/>
              <a:t> </a:t>
            </a:r>
            <a:r>
              <a:rPr lang="en-GB" sz="1600" dirty="0" err="1" smtClean="0"/>
              <a:t>zemře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49" y="3645024"/>
            <a:ext cx="3575969" cy="227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6978"/>
            <a:ext cx="2280575" cy="202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Šipka dolů 1"/>
          <p:cNvSpPr/>
          <p:nvPr/>
        </p:nvSpPr>
        <p:spPr>
          <a:xfrm>
            <a:off x="971600" y="2928839"/>
            <a:ext cx="45719" cy="356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2195736" y="2204864"/>
            <a:ext cx="3675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425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1800" b="1" dirty="0" err="1" smtClean="0"/>
              <a:t>Bakterie</a:t>
            </a:r>
            <a:r>
              <a:rPr lang="en-GB" sz="1800" b="1" dirty="0" smtClean="0"/>
              <a:t> a </a:t>
            </a:r>
            <a:r>
              <a:rPr lang="en-GB" sz="1800" b="1" dirty="0" err="1" smtClean="0"/>
              <a:t>hostitelský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makroorganizmus</a:t>
            </a:r>
            <a:r>
              <a:rPr lang="cs-CZ" sz="1800" b="1" dirty="0"/>
              <a:t> </a:t>
            </a:r>
            <a:r>
              <a:rPr lang="en-GB" sz="1800" b="1" dirty="0" err="1" smtClean="0"/>
              <a:t>adheze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bakterií</a:t>
            </a:r>
            <a:r>
              <a:rPr lang="cs-CZ" sz="1800" b="1" dirty="0"/>
              <a:t> </a:t>
            </a:r>
            <a:r>
              <a:rPr lang="en-GB" sz="1800" b="1" dirty="0" smtClean="0"/>
              <a:t>biofilm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Zubní</a:t>
            </a:r>
            <a:r>
              <a:rPr lang="en-GB" sz="1600" dirty="0"/>
              <a:t> </a:t>
            </a:r>
            <a:r>
              <a:rPr lang="en-GB" sz="1600" dirty="0" err="1"/>
              <a:t>povlak</a:t>
            </a:r>
            <a:endParaRPr lang="en-GB" sz="1600" dirty="0"/>
          </a:p>
          <a:p>
            <a:r>
              <a:rPr lang="en-GB" sz="1600" dirty="0"/>
              <a:t>– A. van </a:t>
            </a:r>
            <a:r>
              <a:rPr lang="en-GB" sz="1600" dirty="0" err="1" smtClean="0"/>
              <a:t>Leewenhoek</a:t>
            </a:r>
            <a:r>
              <a:rPr lang="cs-CZ" sz="1600" dirty="0" smtClean="0"/>
              <a:t> (</a:t>
            </a:r>
            <a:r>
              <a:rPr lang="en-US" sz="1600" dirty="0" err="1" smtClean="0"/>
              <a:t>kys</a:t>
            </a:r>
            <a:r>
              <a:rPr lang="en-US" sz="1600" dirty="0"/>
              <a:t>. - </a:t>
            </a:r>
            <a:r>
              <a:rPr lang="en-US" sz="1600" dirty="0" err="1"/>
              <a:t>mléčná</a:t>
            </a:r>
            <a:r>
              <a:rPr lang="en-US" sz="1600" dirty="0"/>
              <a:t>, </a:t>
            </a:r>
            <a:r>
              <a:rPr lang="en-US" sz="1600" dirty="0" err="1"/>
              <a:t>máselná</a:t>
            </a:r>
            <a:r>
              <a:rPr lang="en-US" sz="1600" dirty="0"/>
              <a:t>, </a:t>
            </a:r>
            <a:r>
              <a:rPr lang="en-US" sz="1600" dirty="0" err="1" smtClean="0"/>
              <a:t>propionová</a:t>
            </a:r>
            <a:r>
              <a:rPr lang="en-US" sz="1600" dirty="0" smtClean="0"/>
              <a:t>, </a:t>
            </a:r>
            <a:r>
              <a:rPr lang="en-US" sz="1600" dirty="0" err="1" smtClean="0"/>
              <a:t>octová</a:t>
            </a:r>
            <a:r>
              <a:rPr lang="en-US" sz="1600" dirty="0" smtClean="0"/>
              <a:t>, </a:t>
            </a:r>
            <a:r>
              <a:rPr lang="en-US" sz="1600" dirty="0" err="1" smtClean="0"/>
              <a:t>mravenčí</a:t>
            </a:r>
            <a:r>
              <a:rPr lang="cs-CZ" sz="1600" dirty="0" smtClean="0"/>
              <a:t>)</a:t>
            </a:r>
            <a:endParaRPr lang="en-GB" sz="1600" dirty="0" smtClean="0"/>
          </a:p>
          <a:p>
            <a:endParaRPr lang="cs-CZ" sz="1600" dirty="0" smtClean="0"/>
          </a:p>
          <a:p>
            <a:r>
              <a:rPr lang="en-GB" sz="1600" dirty="0" err="1"/>
              <a:t>Střevní</a:t>
            </a:r>
            <a:r>
              <a:rPr lang="en-GB" sz="1600" dirty="0"/>
              <a:t> </a:t>
            </a:r>
            <a:r>
              <a:rPr lang="en-GB" sz="1600" dirty="0" err="1"/>
              <a:t>sliznice</a:t>
            </a:r>
            <a:endParaRPr lang="en-GB" sz="1600" dirty="0"/>
          </a:p>
          <a:p>
            <a:r>
              <a:rPr lang="en-GB" sz="1600" dirty="0" err="1"/>
              <a:t>Infekce</a:t>
            </a:r>
            <a:endParaRPr lang="en-GB" sz="1600" dirty="0"/>
          </a:p>
          <a:p>
            <a:r>
              <a:rPr lang="en-GB" sz="1600" dirty="0"/>
              <a:t>– </a:t>
            </a:r>
            <a:r>
              <a:rPr lang="en-GB" sz="1600" dirty="0" err="1"/>
              <a:t>sliznice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uvnitř</a:t>
            </a:r>
            <a:r>
              <a:rPr lang="en-GB" sz="1600" dirty="0"/>
              <a:t> </a:t>
            </a:r>
            <a:r>
              <a:rPr lang="en-GB" sz="1600" dirty="0" err="1"/>
              <a:t>tkáně</a:t>
            </a:r>
            <a:r>
              <a:rPr lang="en-GB" sz="1600" dirty="0"/>
              <a:t>;</a:t>
            </a:r>
          </a:p>
          <a:p>
            <a:r>
              <a:rPr lang="en-GB" sz="1600" dirty="0"/>
              <a:t>- </a:t>
            </a:r>
            <a:r>
              <a:rPr lang="en-GB" sz="1600" dirty="0" err="1"/>
              <a:t>endokarditida</a:t>
            </a:r>
            <a:endParaRPr lang="en-GB" sz="1600" dirty="0"/>
          </a:p>
          <a:p>
            <a:r>
              <a:rPr lang="en-GB" sz="1600" dirty="0"/>
              <a:t>- </a:t>
            </a:r>
            <a:r>
              <a:rPr lang="en-GB" sz="1600" dirty="0" err="1"/>
              <a:t>trvalý</a:t>
            </a:r>
            <a:r>
              <a:rPr lang="en-GB" sz="1600" dirty="0"/>
              <a:t> biofilm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chlopních</a:t>
            </a:r>
            <a:endParaRPr lang="en-GB" sz="1600" dirty="0"/>
          </a:p>
          <a:p>
            <a:r>
              <a:rPr lang="en-GB" sz="1600" dirty="0"/>
              <a:t>(hl. </a:t>
            </a:r>
            <a:r>
              <a:rPr lang="en-GB" sz="1600" dirty="0" err="1"/>
              <a:t>strepto</a:t>
            </a:r>
            <a:r>
              <a:rPr lang="en-GB" sz="1600" dirty="0"/>
              <a:t>- a </a:t>
            </a:r>
            <a:r>
              <a:rPr lang="en-GB" sz="1600" dirty="0" err="1"/>
              <a:t>stafylokoky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nebezpečí</a:t>
            </a:r>
            <a:r>
              <a:rPr lang="en-GB" sz="1600" dirty="0"/>
              <a:t> </a:t>
            </a:r>
            <a:r>
              <a:rPr lang="en-GB" sz="1600" dirty="0" err="1"/>
              <a:t>krvácivých</a:t>
            </a:r>
            <a:r>
              <a:rPr lang="en-GB" sz="1600" dirty="0"/>
              <a:t> </a:t>
            </a:r>
            <a:r>
              <a:rPr lang="en-GB" sz="1600" dirty="0" err="1"/>
              <a:t>dásní</a:t>
            </a:r>
            <a:r>
              <a:rPr lang="en-GB" sz="1600" dirty="0"/>
              <a:t>..)</a:t>
            </a:r>
          </a:p>
          <a:p>
            <a:r>
              <a:rPr lang="en-GB" sz="1600" dirty="0"/>
              <a:t>- </a:t>
            </a:r>
            <a:r>
              <a:rPr lang="en-GB" sz="1600" dirty="0" err="1"/>
              <a:t>rány</a:t>
            </a:r>
            <a:r>
              <a:rPr lang="en-GB" sz="1600" dirty="0"/>
              <a:t>; </a:t>
            </a:r>
            <a:r>
              <a:rPr lang="en-GB" sz="1600" dirty="0" err="1"/>
              <a:t>bércové</a:t>
            </a:r>
            <a:r>
              <a:rPr lang="en-GB" sz="1600" dirty="0"/>
              <a:t> </a:t>
            </a:r>
            <a:r>
              <a:rPr lang="en-GB" sz="1600" dirty="0" err="1"/>
              <a:t>vředy</a:t>
            </a:r>
            <a:r>
              <a:rPr lang="en-GB" sz="1600" dirty="0"/>
              <a:t>; </a:t>
            </a:r>
            <a:r>
              <a:rPr lang="en-GB" sz="1600" dirty="0" err="1" smtClean="0"/>
              <a:t>spáleniny</a:t>
            </a:r>
            <a:endParaRPr lang="en-GB" sz="16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355701" cy="236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43338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58" y="4149080"/>
            <a:ext cx="3576638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008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38328" cy="346050"/>
          </a:xfrm>
        </p:spPr>
        <p:txBody>
          <a:bodyPr>
            <a:normAutofit/>
          </a:bodyPr>
          <a:lstStyle/>
          <a:p>
            <a:r>
              <a:rPr lang="en-GB" sz="1600" b="1" dirty="0"/>
              <a:t>Biofilm a </a:t>
            </a:r>
            <a:r>
              <a:rPr lang="en-GB" sz="1600" b="1" dirty="0" err="1"/>
              <a:t>medicína</a:t>
            </a:r>
            <a:endParaRPr lang="en-GB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2548880"/>
          </a:xfrm>
        </p:spPr>
        <p:txBody>
          <a:bodyPr>
            <a:normAutofit/>
          </a:bodyPr>
          <a:lstStyle/>
          <a:p>
            <a:r>
              <a:rPr lang="en-GB" sz="1600" dirty="0" err="1"/>
              <a:t>Cévky</a:t>
            </a:r>
            <a:r>
              <a:rPr lang="en-GB" sz="1600" dirty="0"/>
              <a:t> – </a:t>
            </a:r>
            <a:r>
              <a:rPr lang="en-GB" sz="1600" dirty="0" err="1"/>
              <a:t>arteriální</a:t>
            </a:r>
            <a:r>
              <a:rPr lang="en-GB" sz="1600" dirty="0"/>
              <a:t>, </a:t>
            </a:r>
            <a:r>
              <a:rPr lang="en-GB" sz="1600" dirty="0" err="1"/>
              <a:t>žilní</a:t>
            </a:r>
            <a:endParaRPr lang="en-GB" sz="1600" dirty="0"/>
          </a:p>
          <a:p>
            <a:r>
              <a:rPr lang="en-GB" sz="1600" dirty="0" err="1"/>
              <a:t>Močové</a:t>
            </a:r>
            <a:r>
              <a:rPr lang="en-GB" sz="1600" dirty="0"/>
              <a:t> </a:t>
            </a:r>
            <a:r>
              <a:rPr lang="en-GB" sz="1600" dirty="0" err="1"/>
              <a:t>katetry</a:t>
            </a:r>
            <a:endParaRPr lang="en-GB" sz="1600" dirty="0"/>
          </a:p>
          <a:p>
            <a:r>
              <a:rPr lang="en-GB" sz="1600" dirty="0" err="1"/>
              <a:t>Dýchací</a:t>
            </a:r>
            <a:r>
              <a:rPr lang="en-GB" sz="1600" dirty="0"/>
              <a:t> a </a:t>
            </a:r>
            <a:r>
              <a:rPr lang="en-GB" sz="1600" dirty="0" err="1"/>
              <a:t>dializační</a:t>
            </a:r>
            <a:r>
              <a:rPr lang="en-GB" sz="1600" dirty="0"/>
              <a:t> </a:t>
            </a:r>
            <a:r>
              <a:rPr lang="en-GB" sz="1600" dirty="0" err="1"/>
              <a:t>přístroje</a:t>
            </a:r>
            <a:endParaRPr lang="en-GB" sz="1600" dirty="0"/>
          </a:p>
          <a:p>
            <a:r>
              <a:rPr lang="en-GB" sz="1600" dirty="0" err="1"/>
              <a:t>Umělé</a:t>
            </a:r>
            <a:r>
              <a:rPr lang="en-GB" sz="1600" dirty="0"/>
              <a:t> </a:t>
            </a:r>
            <a:r>
              <a:rPr lang="en-GB" sz="1600" dirty="0" err="1"/>
              <a:t>chlopně</a:t>
            </a:r>
            <a:endParaRPr lang="en-GB" sz="1600" dirty="0"/>
          </a:p>
          <a:p>
            <a:r>
              <a:rPr lang="en-GB" sz="1600" dirty="0" err="1"/>
              <a:t>Kontaktní</a:t>
            </a:r>
            <a:r>
              <a:rPr lang="en-GB" sz="1600" dirty="0"/>
              <a:t> </a:t>
            </a:r>
            <a:r>
              <a:rPr lang="en-GB" sz="1600" dirty="0" err="1"/>
              <a:t>čočky</a:t>
            </a:r>
            <a:endParaRPr lang="en-GB" sz="1600" dirty="0"/>
          </a:p>
          <a:p>
            <a:r>
              <a:rPr lang="en-GB" sz="1600" dirty="0" err="1"/>
              <a:t>Děložní</a:t>
            </a:r>
            <a:r>
              <a:rPr lang="en-GB" sz="1600" dirty="0"/>
              <a:t> </a:t>
            </a:r>
            <a:r>
              <a:rPr lang="en-GB" sz="1600" dirty="0" err="1" smtClean="0"/>
              <a:t>tělísko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unášeny</a:t>
            </a:r>
            <a:r>
              <a:rPr lang="cs-CZ" sz="1600" dirty="0" smtClean="0"/>
              <a:t> </a:t>
            </a:r>
            <a:r>
              <a:rPr lang="en-GB" sz="1600" dirty="0" err="1" smtClean="0"/>
              <a:t>proudem</a:t>
            </a:r>
            <a:r>
              <a:rPr lang="en-GB" sz="1600" dirty="0" smtClean="0"/>
              <a:t> </a:t>
            </a:r>
            <a:r>
              <a:rPr lang="en-GB" sz="1600" dirty="0" err="1"/>
              <a:t>krve</a:t>
            </a:r>
            <a:r>
              <a:rPr lang="en-GB" sz="1600" dirty="0"/>
              <a:t> a </a:t>
            </a:r>
            <a:r>
              <a:rPr lang="en-GB" sz="1600" dirty="0" err="1" smtClean="0"/>
              <a:t>mohou</a:t>
            </a:r>
            <a:r>
              <a:rPr lang="cs-CZ" sz="1600" dirty="0" smtClean="0"/>
              <a:t> </a:t>
            </a:r>
            <a:r>
              <a:rPr lang="en-GB" sz="1600" dirty="0" err="1" smtClean="0"/>
              <a:t>začít</a:t>
            </a:r>
            <a:r>
              <a:rPr lang="en-GB" sz="1600" dirty="0" smtClean="0"/>
              <a:t> </a:t>
            </a:r>
            <a:r>
              <a:rPr lang="en-GB" sz="1600" dirty="0" err="1"/>
              <a:t>infekční</a:t>
            </a:r>
            <a:r>
              <a:rPr lang="en-GB" sz="1600" dirty="0"/>
              <a:t> </a:t>
            </a:r>
            <a:r>
              <a:rPr lang="en-GB" sz="1600" dirty="0" err="1" smtClean="0"/>
              <a:t>proces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odlehlém</a:t>
            </a:r>
            <a:r>
              <a:rPr lang="en-GB" sz="1600" dirty="0"/>
              <a:t> </a:t>
            </a:r>
            <a:r>
              <a:rPr lang="en-GB" sz="1600" dirty="0" err="1"/>
              <a:t>místě</a:t>
            </a:r>
            <a:r>
              <a:rPr lang="en-GB" sz="1600" dirty="0"/>
              <a:t>….</a:t>
            </a:r>
          </a:p>
          <a:p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179512" y="4941168"/>
            <a:ext cx="41888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 smtClean="0"/>
              <a:t>Nemusí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kontakt</a:t>
            </a:r>
            <a:r>
              <a:rPr lang="en-GB" sz="1600" dirty="0" smtClean="0"/>
              <a:t> s </a:t>
            </a:r>
            <a:r>
              <a:rPr lang="en-GB" sz="1600" dirty="0" err="1" smtClean="0"/>
              <a:t>vnějškem</a:t>
            </a:r>
            <a:r>
              <a:rPr lang="en-GB" sz="1600" dirty="0" smtClean="0"/>
              <a:t>! - </a:t>
            </a:r>
            <a:r>
              <a:rPr lang="en-GB" sz="1600" dirty="0" err="1" smtClean="0"/>
              <a:t>kovové</a:t>
            </a:r>
            <a:r>
              <a:rPr lang="en-GB" sz="1600" dirty="0" smtClean="0"/>
              <a:t> </a:t>
            </a:r>
            <a:r>
              <a:rPr lang="en-GB" sz="1600" dirty="0" err="1" smtClean="0"/>
              <a:t>náhrady</a:t>
            </a:r>
            <a:r>
              <a:rPr lang="en-GB" sz="1600" dirty="0" smtClean="0"/>
              <a:t> </a:t>
            </a:r>
            <a:r>
              <a:rPr lang="en-GB" sz="1600" dirty="0" err="1" smtClean="0"/>
              <a:t>kloubů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Stafylokoky</a:t>
            </a:r>
            <a:r>
              <a:rPr lang="en-GB" sz="1600" dirty="0" smtClean="0"/>
              <a:t> – </a:t>
            </a:r>
            <a:r>
              <a:rPr lang="en-GB" sz="1600" dirty="0" err="1" smtClean="0"/>
              <a:t>fibronektin</a:t>
            </a:r>
            <a:r>
              <a:rPr lang="en-GB" sz="1600" dirty="0" smtClean="0"/>
              <a:t>-binding protein..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pseudomonády</a:t>
            </a:r>
            <a:r>
              <a:rPr lang="en-GB" sz="1600" dirty="0" smtClean="0"/>
              <a:t>, E. coli, </a:t>
            </a:r>
            <a:r>
              <a:rPr lang="en-GB" sz="1600" dirty="0" err="1" smtClean="0"/>
              <a:t>streptokoky</a:t>
            </a:r>
            <a:r>
              <a:rPr lang="en-GB" sz="1600" dirty="0" smtClean="0"/>
              <a:t>, </a:t>
            </a:r>
            <a:r>
              <a:rPr lang="en-GB" sz="1600" dirty="0" err="1" smtClean="0"/>
              <a:t>aktinomycety</a:t>
            </a:r>
            <a:r>
              <a:rPr lang="en-GB" sz="1600" dirty="0" smtClean="0"/>
              <a:t>…</a:t>
            </a:r>
            <a:endParaRPr lang="en-GB" sz="1600" dirty="0"/>
          </a:p>
        </p:txBody>
      </p:sp>
      <p:sp>
        <p:nvSpPr>
          <p:cNvPr id="6" name="Obdélník 5"/>
          <p:cNvSpPr/>
          <p:nvPr/>
        </p:nvSpPr>
        <p:spPr>
          <a:xfrm>
            <a:off x="323528" y="355363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Vytrvalá</a:t>
            </a:r>
            <a:r>
              <a:rPr lang="en-GB" sz="1600" dirty="0" smtClean="0"/>
              <a:t> </a:t>
            </a:r>
            <a:r>
              <a:rPr lang="en-GB" sz="1600" dirty="0" err="1" smtClean="0"/>
              <a:t>syntéza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uvolňování</a:t>
            </a:r>
            <a:r>
              <a:rPr lang="cs-CZ" sz="1600" dirty="0"/>
              <a:t> </a:t>
            </a:r>
            <a:r>
              <a:rPr lang="en-GB" sz="1600" dirty="0" err="1" smtClean="0"/>
              <a:t>toxinů</a:t>
            </a:r>
            <a:r>
              <a:rPr lang="en-GB" sz="1600" dirty="0" smtClean="0"/>
              <a:t>…</a:t>
            </a:r>
            <a:endParaRPr lang="en-GB" sz="1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27" y="3891022"/>
            <a:ext cx="3732064" cy="22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15" y="465412"/>
            <a:ext cx="2592288" cy="244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343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600" b="1" dirty="0"/>
              <a:t>Biofilm </a:t>
            </a:r>
            <a:r>
              <a:rPr lang="en-GB" sz="1600" b="1" dirty="0" err="1"/>
              <a:t>skloviny</a:t>
            </a:r>
            <a:r>
              <a:rPr lang="en-GB" sz="1600" b="1" dirty="0"/>
              <a:t/>
            </a:r>
            <a:br>
              <a:rPr lang="en-GB" sz="1600" b="1" dirty="0"/>
            </a:br>
            <a:r>
              <a:rPr lang="pl-PL" sz="1600" b="1" dirty="0"/>
              <a:t>700 kmenů z 18ti rodů</a:t>
            </a:r>
            <a:endParaRPr lang="en-GB" sz="16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23" y="1600200"/>
            <a:ext cx="67033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609329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Mezibuněčný</a:t>
            </a:r>
            <a:r>
              <a:rPr lang="en-GB" sz="1600" dirty="0"/>
              <a:t> </a:t>
            </a:r>
            <a:r>
              <a:rPr lang="en-GB" sz="1600" dirty="0" err="1"/>
              <a:t>kontakt</a:t>
            </a:r>
            <a:r>
              <a:rPr lang="en-GB" sz="1600" dirty="0"/>
              <a:t> – role </a:t>
            </a:r>
            <a:r>
              <a:rPr lang="en-GB" sz="1600" b="1" dirty="0" err="1"/>
              <a:t>adhezinů</a:t>
            </a:r>
            <a:r>
              <a:rPr lang="en-GB" sz="1600" b="1" dirty="0"/>
              <a:t> (</a:t>
            </a:r>
            <a:r>
              <a:rPr lang="en-GB" sz="1600" b="1" dirty="0" err="1"/>
              <a:t>lektiny</a:t>
            </a:r>
            <a:r>
              <a:rPr lang="en-GB" sz="1600" b="1" dirty="0"/>
              <a:t>) </a:t>
            </a:r>
            <a:r>
              <a:rPr lang="en-GB" sz="1600" dirty="0"/>
              <a:t>a </a:t>
            </a:r>
            <a:r>
              <a:rPr lang="en-GB" sz="1600" b="1" dirty="0" err="1"/>
              <a:t>receptorů</a:t>
            </a:r>
            <a:r>
              <a:rPr lang="en-GB" sz="1600" b="1" dirty="0"/>
              <a:t> (</a:t>
            </a:r>
            <a:r>
              <a:rPr lang="en-GB" sz="1600" b="1" dirty="0" err="1"/>
              <a:t>sacharidy</a:t>
            </a:r>
            <a:r>
              <a:rPr lang="en-GB" sz="1600" b="1" dirty="0"/>
              <a:t>)</a:t>
            </a:r>
          </a:p>
          <a:p>
            <a:r>
              <a:rPr lang="en-GB" sz="1600" dirty="0" err="1"/>
              <a:t>Kontak</a:t>
            </a:r>
            <a:r>
              <a:rPr lang="en-GB" sz="1600" dirty="0"/>
              <a:t> s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zubu</a:t>
            </a:r>
            <a:r>
              <a:rPr lang="en-GB" sz="1600" dirty="0"/>
              <a:t> – </a:t>
            </a:r>
            <a:r>
              <a:rPr lang="en-GB" sz="1600" dirty="0" err="1"/>
              <a:t>pelikula</a:t>
            </a:r>
            <a:r>
              <a:rPr lang="en-GB" sz="1600" dirty="0"/>
              <a:t> </a:t>
            </a:r>
            <a:r>
              <a:rPr lang="en-GB" sz="1600" dirty="0" err="1"/>
              <a:t>proteinů</a:t>
            </a:r>
            <a:r>
              <a:rPr lang="en-GB" sz="1600" dirty="0"/>
              <a:t>, </a:t>
            </a:r>
            <a:r>
              <a:rPr lang="en-GB" sz="1600" dirty="0" err="1"/>
              <a:t>lektiny</a:t>
            </a:r>
            <a:r>
              <a:rPr lang="en-GB" sz="1600" dirty="0"/>
              <a:t>... (</a:t>
            </a:r>
            <a:r>
              <a:rPr lang="en-GB" sz="1600" dirty="0" err="1"/>
              <a:t>Rickert</a:t>
            </a:r>
            <a:r>
              <a:rPr lang="en-GB" sz="1600" dirty="0"/>
              <a:t> et al. 2003)</a:t>
            </a:r>
          </a:p>
        </p:txBody>
      </p:sp>
    </p:spTree>
    <p:extLst>
      <p:ext uri="{BB962C8B-B14F-4D97-AF65-F5344CB8AC3E}">
        <p14:creationId xmlns:p14="http://schemas.microsoft.com/office/powerpoint/2010/main" val="2147125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/>
              <a:t>Adheze</a:t>
            </a:r>
            <a:r>
              <a:rPr lang="en-GB" sz="1600" b="1" dirty="0"/>
              <a:t>: </a:t>
            </a:r>
            <a:r>
              <a:rPr lang="en-GB" sz="1600" b="1" dirty="0" err="1"/>
              <a:t>Střevní</a:t>
            </a:r>
            <a:r>
              <a:rPr lang="en-GB" sz="1600" b="1" dirty="0"/>
              <a:t> </a:t>
            </a:r>
            <a:r>
              <a:rPr lang="en-GB" sz="1600" b="1" dirty="0" err="1"/>
              <a:t>mikroflóra</a:t>
            </a:r>
            <a:endParaRPr lang="en-GB" sz="1600" b="1" dirty="0"/>
          </a:p>
          <a:p>
            <a:r>
              <a:rPr lang="en-GB" sz="1600" dirty="0" err="1" smtClean="0"/>
              <a:t>Střevní</a:t>
            </a:r>
            <a:r>
              <a:rPr lang="en-GB" sz="1600" dirty="0" smtClean="0"/>
              <a:t> </a:t>
            </a:r>
            <a:r>
              <a:rPr lang="en-GB" sz="1600" dirty="0" err="1"/>
              <a:t>mikroflora</a:t>
            </a:r>
            <a:r>
              <a:rPr lang="en-GB" sz="1600" dirty="0"/>
              <a:t>: 10 </a:t>
            </a:r>
            <a:r>
              <a:rPr lang="en-GB" sz="1600" baseline="30000" dirty="0"/>
              <a:t>14</a:t>
            </a:r>
            <a:r>
              <a:rPr lang="en-GB" sz="1600" dirty="0"/>
              <a:t> </a:t>
            </a:r>
            <a:r>
              <a:rPr lang="en-GB" sz="1600" dirty="0" smtClean="0"/>
              <a:t>CFU/ml</a:t>
            </a:r>
            <a:endParaRPr lang="cs-CZ" sz="1600" dirty="0" smtClean="0"/>
          </a:p>
          <a:p>
            <a:r>
              <a:rPr lang="en-US" sz="1600" dirty="0" err="1" smtClean="0"/>
              <a:t>napom</a:t>
            </a:r>
            <a:r>
              <a:rPr lang="cs-CZ" sz="1600" dirty="0" err="1" smtClean="0"/>
              <a:t>áhá</a:t>
            </a:r>
            <a:r>
              <a:rPr lang="en-US" sz="1600" dirty="0" smtClean="0"/>
              <a:t> </a:t>
            </a:r>
            <a:r>
              <a:rPr lang="en-US" sz="1600" dirty="0" err="1" smtClean="0"/>
              <a:t>tr</a:t>
            </a:r>
            <a:r>
              <a:rPr lang="cs-CZ" sz="1600" dirty="0" smtClean="0"/>
              <a:t>á</a:t>
            </a:r>
            <a:r>
              <a:rPr lang="en-US" sz="1600" dirty="0" err="1" smtClean="0"/>
              <a:t>ven</a:t>
            </a:r>
            <a:r>
              <a:rPr lang="cs-CZ" sz="1600" dirty="0" smtClean="0"/>
              <a:t>í</a:t>
            </a:r>
            <a:endParaRPr lang="en-US" sz="1600" dirty="0"/>
          </a:p>
          <a:p>
            <a:r>
              <a:rPr lang="en-US" sz="1600" dirty="0" err="1"/>
              <a:t>tvorba</a:t>
            </a:r>
            <a:r>
              <a:rPr lang="en-US" sz="1600" dirty="0"/>
              <a:t> </a:t>
            </a:r>
            <a:r>
              <a:rPr lang="en-US" sz="1600" dirty="0" smtClean="0"/>
              <a:t>vitamin</a:t>
            </a:r>
            <a:r>
              <a:rPr lang="cs-CZ" sz="1600" dirty="0" smtClean="0"/>
              <a:t>ů</a:t>
            </a:r>
            <a:endParaRPr lang="en-US" sz="1600" dirty="0"/>
          </a:p>
          <a:p>
            <a:r>
              <a:rPr lang="en-US" sz="1600" dirty="0" smtClean="0"/>
              <a:t>bran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patogen</a:t>
            </a:r>
            <a:r>
              <a:rPr lang="cs-CZ" sz="1600" dirty="0" smtClean="0"/>
              <a:t>ů</a:t>
            </a:r>
            <a:r>
              <a:rPr lang="en-US" sz="1600" dirty="0" smtClean="0"/>
              <a:t>m </a:t>
            </a:r>
            <a:r>
              <a:rPr lang="en-US" sz="1600" dirty="0"/>
              <a:t>k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ilnut</a:t>
            </a:r>
            <a:r>
              <a:rPr lang="cs-CZ" sz="1600" dirty="0" smtClean="0"/>
              <a:t>í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err="1" smtClean="0"/>
              <a:t>bifidobakterie</a:t>
            </a:r>
            <a:r>
              <a:rPr lang="en-US" sz="1600" dirty="0"/>
              <a:t>, </a:t>
            </a:r>
            <a:r>
              <a:rPr lang="en-US" sz="1600" dirty="0" err="1"/>
              <a:t>kvasinky</a:t>
            </a:r>
            <a:r>
              <a:rPr lang="en-US" sz="1600" dirty="0"/>
              <a:t>... </a:t>
            </a:r>
            <a:r>
              <a:rPr lang="en-US" sz="1600" dirty="0" err="1" smtClean="0"/>
              <a:t>tenk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strevo</a:t>
            </a:r>
            <a:endParaRPr lang="en-US" sz="1600" dirty="0"/>
          </a:p>
          <a:p>
            <a:r>
              <a:rPr lang="en-US" sz="1600" dirty="0" err="1" smtClean="0"/>
              <a:t>clostridie</a:t>
            </a:r>
            <a:r>
              <a:rPr lang="en-US" sz="1600" dirty="0"/>
              <a:t>, </a:t>
            </a:r>
            <a:r>
              <a:rPr lang="en-US" sz="1600" dirty="0" err="1"/>
              <a:t>enterobakterie</a:t>
            </a:r>
            <a:r>
              <a:rPr lang="en-US" sz="1600" dirty="0"/>
              <a:t> (E.coli), </a:t>
            </a:r>
            <a:r>
              <a:rPr lang="en-US" sz="1600" dirty="0" err="1" smtClean="0"/>
              <a:t>matanogenn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archaea</a:t>
            </a:r>
            <a:r>
              <a:rPr lang="en-US" sz="1600" dirty="0" smtClean="0"/>
              <a:t>...</a:t>
            </a:r>
            <a:r>
              <a:rPr lang="en-US" sz="1600" dirty="0" err="1" smtClean="0"/>
              <a:t>tlust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ř</a:t>
            </a:r>
            <a:r>
              <a:rPr lang="en-US" sz="1600" dirty="0" err="1" smtClean="0"/>
              <a:t>evo</a:t>
            </a:r>
            <a:endParaRPr lang="en-US" sz="1600" dirty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Proměna</a:t>
            </a:r>
            <a:r>
              <a:rPr lang="en-GB" sz="1600" dirty="0"/>
              <a:t> s </a:t>
            </a:r>
            <a:r>
              <a:rPr lang="en-GB" sz="1600" dirty="0" err="1"/>
              <a:t>věkem</a:t>
            </a:r>
            <a:r>
              <a:rPr lang="en-GB" sz="1600" dirty="0"/>
              <a:t>, </a:t>
            </a:r>
            <a:r>
              <a:rPr lang="en-GB" sz="1600" dirty="0" err="1"/>
              <a:t>dietou</a:t>
            </a:r>
            <a:r>
              <a:rPr lang="en-GB" sz="1600" dirty="0"/>
              <a:t> (</a:t>
            </a:r>
            <a:r>
              <a:rPr lang="en-GB" sz="1600" dirty="0" err="1"/>
              <a:t>polysacharidy</a:t>
            </a:r>
            <a:r>
              <a:rPr lang="en-GB" sz="1600" dirty="0"/>
              <a:t>; </a:t>
            </a:r>
            <a:r>
              <a:rPr lang="en-GB" sz="1600" dirty="0" err="1"/>
              <a:t>prebiotika</a:t>
            </a:r>
            <a:r>
              <a:rPr lang="en-GB" sz="1600" dirty="0" smtClean="0"/>
              <a:t>..)</a:t>
            </a:r>
            <a:endParaRPr lang="en-GB" sz="1600" dirty="0"/>
          </a:p>
          <a:p>
            <a:r>
              <a:rPr lang="pt-BR" sz="1600" dirty="0"/>
              <a:t>imunitou, hygienou a ATB </a:t>
            </a:r>
            <a:r>
              <a:rPr lang="pt-BR" sz="1600" dirty="0" smtClean="0"/>
              <a:t>léčbou</a:t>
            </a:r>
            <a:endParaRPr lang="cs-CZ" sz="1600" dirty="0" smtClean="0"/>
          </a:p>
          <a:p>
            <a:r>
              <a:rPr lang="cs-CZ" sz="1600" dirty="0" smtClean="0"/>
              <a:t>k</a:t>
            </a:r>
            <a:r>
              <a:rPr lang="en-US" sz="1600" dirty="0" err="1" smtClean="0"/>
              <a:t>dyz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 smtClean="0"/>
              <a:t>narod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cs-CZ" sz="1600" dirty="0" smtClean="0"/>
              <a:t>dítě</a:t>
            </a:r>
            <a:r>
              <a:rPr lang="en-US" sz="1600" dirty="0" smtClean="0"/>
              <a:t> – j</a:t>
            </a:r>
            <a:r>
              <a:rPr lang="cs-CZ" sz="1600" dirty="0" smtClean="0"/>
              <a:t>e „</a:t>
            </a:r>
            <a:r>
              <a:rPr lang="en-US" sz="1600" dirty="0" err="1" smtClean="0"/>
              <a:t>sterilní</a:t>
            </a:r>
            <a:r>
              <a:rPr lang="cs-CZ" sz="1600" dirty="0" smtClean="0"/>
              <a:t>“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smtClean="0"/>
              <a:t>a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/>
              <a:t>s </a:t>
            </a:r>
            <a:r>
              <a:rPr lang="en-US" sz="1600" dirty="0" smtClean="0"/>
              <a:t>t</a:t>
            </a:r>
            <a:r>
              <a:rPr lang="cs-CZ" sz="1600" dirty="0" smtClean="0"/>
              <a:t>í</a:t>
            </a:r>
            <a:r>
              <a:rPr lang="en-US" sz="1600" dirty="0" smtClean="0"/>
              <a:t>m </a:t>
            </a:r>
            <a:r>
              <a:rPr lang="en-US" sz="1600" dirty="0" err="1"/>
              <a:t>jak</a:t>
            </a:r>
            <a:r>
              <a:rPr lang="en-US" sz="1600" dirty="0"/>
              <a:t> </a:t>
            </a:r>
            <a:r>
              <a:rPr lang="en-US" sz="1600" dirty="0" err="1" smtClean="0"/>
              <a:t>prech</a:t>
            </a:r>
            <a:r>
              <a:rPr lang="cs-CZ" sz="1600" dirty="0" smtClean="0"/>
              <a:t>á</a:t>
            </a:r>
            <a:r>
              <a:rPr lang="en-US" sz="1600" dirty="0" err="1" smtClean="0"/>
              <a:t>zi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stravu</a:t>
            </a:r>
            <a:r>
              <a:rPr lang="en-US" sz="1600" dirty="0"/>
              <a:t>, </a:t>
            </a:r>
            <a:r>
              <a:rPr lang="en-US" sz="1600" dirty="0" smtClean="0"/>
              <a:t>pro</a:t>
            </a:r>
            <a:r>
              <a:rPr lang="cs-CZ" sz="1600" dirty="0" smtClean="0"/>
              <a:t>ř</a:t>
            </a:r>
            <a:r>
              <a:rPr lang="en-US" sz="1600" dirty="0" err="1" smtClean="0"/>
              <a:t>ez</a:t>
            </a:r>
            <a:r>
              <a:rPr lang="cs-CZ" sz="1600" dirty="0" smtClean="0"/>
              <a:t>á</a:t>
            </a:r>
            <a:r>
              <a:rPr lang="en-US" sz="1600" dirty="0" err="1" smtClean="0"/>
              <a:t>vaj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zuby</a:t>
            </a:r>
            <a:r>
              <a:rPr lang="en-US" sz="1600" dirty="0"/>
              <a:t> --&gt; </a:t>
            </a:r>
            <a:r>
              <a:rPr lang="en-US" sz="1600" dirty="0" err="1" smtClean="0"/>
              <a:t>ztr</a:t>
            </a:r>
            <a:r>
              <a:rPr lang="cs-CZ" sz="1600" dirty="0" smtClean="0"/>
              <a:t>á</a:t>
            </a:r>
            <a:r>
              <a:rPr lang="en-US" sz="1600" dirty="0" smtClean="0"/>
              <a:t>ta </a:t>
            </a:r>
            <a:r>
              <a:rPr lang="en-US" sz="1600" dirty="0"/>
              <a:t>sterility, do </a:t>
            </a:r>
            <a:r>
              <a:rPr lang="en-US" sz="1600" dirty="0" smtClean="0"/>
              <a:t>t</a:t>
            </a:r>
            <a:r>
              <a:rPr lang="cs-CZ" sz="1600" dirty="0" smtClean="0"/>
              <a:t>ě</a:t>
            </a:r>
            <a:r>
              <a:rPr lang="en-US" sz="1600" dirty="0" smtClean="0"/>
              <a:t>la </a:t>
            </a:r>
            <a:r>
              <a:rPr lang="en-US" sz="1600" dirty="0" err="1"/>
              <a:t>mnoho</a:t>
            </a:r>
            <a:r>
              <a:rPr lang="en-US" sz="1600" dirty="0"/>
              <a:t> </a:t>
            </a:r>
            <a:r>
              <a:rPr lang="en-US" sz="1600" dirty="0" err="1" smtClean="0"/>
              <a:t>bakteri</a:t>
            </a:r>
            <a:r>
              <a:rPr lang="cs-CZ" sz="1600" dirty="0" smtClean="0"/>
              <a:t>í</a:t>
            </a:r>
            <a:endParaRPr lang="en-US" sz="1600" dirty="0"/>
          </a:p>
          <a:p>
            <a:endParaRPr lang="cs-CZ" sz="1600" dirty="0"/>
          </a:p>
          <a:p>
            <a:endParaRPr lang="cs-CZ" sz="1600" dirty="0" smtClean="0"/>
          </a:p>
          <a:p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– „</a:t>
            </a:r>
            <a:r>
              <a:rPr lang="en-GB" sz="1600" dirty="0" err="1"/>
              <a:t>přínosná</a:t>
            </a:r>
            <a:r>
              <a:rPr lang="en-GB" sz="1600" dirty="0"/>
              <a:t> </a:t>
            </a:r>
            <a:r>
              <a:rPr lang="en-GB" sz="1600" dirty="0" err="1"/>
              <a:t>mikroflora</a:t>
            </a:r>
            <a:r>
              <a:rPr lang="en-GB" sz="1600" dirty="0"/>
              <a:t>“ vs. </a:t>
            </a:r>
            <a:r>
              <a:rPr lang="en-GB" sz="1600" dirty="0" err="1"/>
              <a:t>anaerobní</a:t>
            </a:r>
            <a:endParaRPr lang="en-GB" sz="1600" dirty="0"/>
          </a:p>
          <a:p>
            <a:r>
              <a:rPr lang="en-GB" sz="1600" dirty="0" err="1"/>
              <a:t>mikroflora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clostridia...</a:t>
            </a:r>
          </a:p>
          <a:p>
            <a:r>
              <a:rPr lang="en-GB" sz="1600" dirty="0" err="1" smtClean="0"/>
              <a:t>Alterovaná</a:t>
            </a:r>
            <a:r>
              <a:rPr lang="en-GB" sz="1600" dirty="0" smtClean="0"/>
              <a:t> </a:t>
            </a:r>
            <a:r>
              <a:rPr lang="en-GB" sz="1600" dirty="0" err="1"/>
              <a:t>střevní</a:t>
            </a:r>
            <a:r>
              <a:rPr lang="en-GB" sz="1600" dirty="0"/>
              <a:t> </a:t>
            </a:r>
            <a:r>
              <a:rPr lang="en-GB" sz="1600" dirty="0" err="1"/>
              <a:t>mikroflora</a:t>
            </a:r>
            <a:r>
              <a:rPr lang="en-GB" sz="1600" dirty="0"/>
              <a:t> – </a:t>
            </a:r>
            <a:r>
              <a:rPr lang="en-GB" sz="1600" dirty="0" err="1"/>
              <a:t>obezita</a:t>
            </a:r>
            <a:r>
              <a:rPr lang="en-GB" sz="1600" dirty="0"/>
              <a:t>, </a:t>
            </a:r>
            <a:r>
              <a:rPr lang="en-GB" sz="1600" dirty="0" err="1"/>
              <a:t>cukrovka</a:t>
            </a:r>
            <a:r>
              <a:rPr lang="en-GB" sz="1600" dirty="0"/>
              <a:t>, </a:t>
            </a:r>
            <a:r>
              <a:rPr lang="en-GB" sz="1600" dirty="0" err="1"/>
              <a:t>záněty</a:t>
            </a:r>
            <a:r>
              <a:rPr lang="en-GB" sz="1600" dirty="0"/>
              <a:t>,</a:t>
            </a:r>
          </a:p>
          <a:p>
            <a:r>
              <a:rPr lang="en-GB" sz="1600" dirty="0" err="1"/>
              <a:t>metabolické</a:t>
            </a:r>
            <a:r>
              <a:rPr lang="en-GB" sz="1600" dirty="0"/>
              <a:t> </a:t>
            </a:r>
            <a:r>
              <a:rPr lang="en-GB" sz="1600" dirty="0" err="1" smtClean="0"/>
              <a:t>poruchy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50454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870" y="620688"/>
            <a:ext cx="8229600" cy="1612776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predev</a:t>
            </a:r>
            <a:r>
              <a:rPr lang="cs-CZ" sz="1600" dirty="0" err="1" smtClean="0"/>
              <a:t>ší</a:t>
            </a:r>
            <a:r>
              <a:rPr lang="en-US" sz="1600" dirty="0" smtClean="0"/>
              <a:t>m </a:t>
            </a:r>
            <a:r>
              <a:rPr lang="en-US" sz="1600" dirty="0" err="1"/>
              <a:t>bakterie</a:t>
            </a:r>
            <a:r>
              <a:rPr lang="en-US" sz="1600" dirty="0"/>
              <a:t> </a:t>
            </a:r>
            <a:r>
              <a:rPr lang="en-US" sz="1600" dirty="0" smtClean="0"/>
              <a:t>ml</a:t>
            </a:r>
            <a:r>
              <a:rPr lang="cs-CZ" sz="1600" dirty="0" err="1" smtClean="0"/>
              <a:t>éč</a:t>
            </a:r>
            <a:r>
              <a:rPr lang="en-US" sz="1600" dirty="0" smtClean="0"/>
              <a:t>n</a:t>
            </a:r>
            <a:r>
              <a:rPr lang="cs-CZ" sz="1600" dirty="0" smtClean="0"/>
              <a:t>é</a:t>
            </a:r>
            <a:r>
              <a:rPr lang="en-US" sz="1600" dirty="0" smtClean="0"/>
              <a:t>ho </a:t>
            </a:r>
            <a:r>
              <a:rPr lang="en-US" sz="1600" dirty="0" err="1" smtClean="0"/>
              <a:t>kva</a:t>
            </a:r>
            <a:r>
              <a:rPr lang="cs-CZ" sz="1600" dirty="0" smtClean="0"/>
              <a:t>š</a:t>
            </a:r>
            <a:r>
              <a:rPr lang="en-US" sz="1600" dirty="0" err="1" smtClean="0"/>
              <a:t>en</a:t>
            </a:r>
            <a:r>
              <a:rPr lang="cs-CZ" sz="1600" dirty="0" smtClean="0"/>
              <a:t>í</a:t>
            </a:r>
            <a:r>
              <a:rPr lang="en-US" sz="1600" dirty="0" smtClean="0"/>
              <a:t>!!!</a:t>
            </a:r>
            <a:endParaRPr lang="cs-CZ" sz="1600" dirty="0" smtClean="0"/>
          </a:p>
          <a:p>
            <a:r>
              <a:rPr lang="en-US" sz="1600" dirty="0" err="1" smtClean="0"/>
              <a:t>kompetice</a:t>
            </a:r>
            <a:r>
              <a:rPr lang="en-US" sz="1600" dirty="0" smtClean="0"/>
              <a:t> </a:t>
            </a:r>
            <a:r>
              <a:rPr lang="en-US" sz="1600" dirty="0"/>
              <a:t>s </a:t>
            </a:r>
            <a:r>
              <a:rPr lang="en-US" sz="1600" dirty="0" err="1"/>
              <a:t>patogeny</a:t>
            </a:r>
            <a:r>
              <a:rPr lang="en-US" sz="1600" dirty="0"/>
              <a:t> o </a:t>
            </a:r>
            <a:r>
              <a:rPr lang="en-US" sz="1600" dirty="0" err="1"/>
              <a:t>prostredi</a:t>
            </a:r>
            <a:r>
              <a:rPr lang="en-US" sz="1600" dirty="0"/>
              <a:t>--</a:t>
            </a:r>
            <a:r>
              <a:rPr lang="en-US" sz="1600" dirty="0" err="1" smtClean="0"/>
              <a:t>zlep</a:t>
            </a:r>
            <a:r>
              <a:rPr lang="cs-CZ" sz="1600" dirty="0" smtClean="0"/>
              <a:t>š</a:t>
            </a:r>
            <a:r>
              <a:rPr lang="en-US" sz="1600" dirty="0" err="1" smtClean="0"/>
              <a:t>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laktozov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toler</a:t>
            </a:r>
            <a:r>
              <a:rPr lang="cs-CZ" sz="1600" dirty="0" smtClean="0"/>
              <a:t>a</a:t>
            </a:r>
            <a:r>
              <a:rPr lang="en-US" sz="1600" dirty="0" err="1" smtClean="0"/>
              <a:t>nce</a:t>
            </a:r>
            <a:r>
              <a:rPr lang="en-US" sz="1600" dirty="0"/>
              <a:t>, </a:t>
            </a:r>
            <a:r>
              <a:rPr lang="en-US" sz="1600" dirty="0" err="1" smtClean="0"/>
              <a:t>sn</a:t>
            </a:r>
            <a:r>
              <a:rPr lang="cs-CZ" sz="1600" dirty="0" err="1" smtClean="0"/>
              <a:t>ížení</a:t>
            </a:r>
            <a:r>
              <a:rPr lang="en-US" sz="1600" dirty="0" smtClean="0"/>
              <a:t> </a:t>
            </a:r>
            <a:r>
              <a:rPr lang="en-US" sz="1600" dirty="0" err="1"/>
              <a:t>hladiny</a:t>
            </a:r>
            <a:r>
              <a:rPr lang="en-US" sz="1600" dirty="0"/>
              <a:t> </a:t>
            </a:r>
            <a:r>
              <a:rPr lang="en-US" sz="1600" dirty="0" err="1"/>
              <a:t>cholesterolu</a:t>
            </a:r>
            <a:r>
              <a:rPr lang="en-US" sz="1600" dirty="0"/>
              <a:t>, </a:t>
            </a:r>
            <a:r>
              <a:rPr lang="en-US" sz="1600" dirty="0" err="1" smtClean="0"/>
              <a:t>posilen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vrozene</a:t>
            </a:r>
            <a:r>
              <a:rPr lang="en-US" sz="1600" dirty="0"/>
              <a:t> </a:t>
            </a:r>
            <a:r>
              <a:rPr lang="en-US" sz="1600" dirty="0" err="1"/>
              <a:t>imunity</a:t>
            </a:r>
            <a:r>
              <a:rPr lang="en-US" sz="1600" dirty="0"/>
              <a:t>, </a:t>
            </a:r>
            <a:r>
              <a:rPr lang="cs-CZ" sz="1600" dirty="0"/>
              <a:t>z</a:t>
            </a:r>
            <a:r>
              <a:rPr lang="en-US" sz="1600" dirty="0" smtClean="0"/>
              <a:t>m</a:t>
            </a:r>
            <a:r>
              <a:rPr lang="cs-CZ" sz="1600" dirty="0" smtClean="0"/>
              <a:t>í</a:t>
            </a:r>
            <a:r>
              <a:rPr lang="en-US" sz="1600" dirty="0" err="1" smtClean="0"/>
              <a:t>rn</a:t>
            </a:r>
            <a:r>
              <a:rPr lang="cs-CZ" sz="1600" dirty="0" smtClean="0"/>
              <a:t>ě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symptomu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alergeny</a:t>
            </a:r>
            <a:r>
              <a:rPr lang="en-US" sz="1600" dirty="0"/>
              <a:t> (</a:t>
            </a:r>
            <a:r>
              <a:rPr lang="en-US" sz="1600" dirty="0" err="1"/>
              <a:t>snizeni</a:t>
            </a:r>
            <a:r>
              <a:rPr lang="en-US" sz="1600" dirty="0"/>
              <a:t> </a:t>
            </a:r>
            <a:r>
              <a:rPr lang="en-US" sz="1600" dirty="0" err="1"/>
              <a:t>alergie</a:t>
            </a:r>
            <a:r>
              <a:rPr lang="en-US" sz="1600" dirty="0"/>
              <a:t>)</a:t>
            </a:r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1393007" y="181710"/>
            <a:ext cx="2796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 smtClean="0"/>
              <a:t>Střevní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mikroflora</a:t>
            </a:r>
            <a:r>
              <a:rPr lang="en-GB" sz="1600" b="1" dirty="0" smtClean="0"/>
              <a:t> a </a:t>
            </a:r>
            <a:r>
              <a:rPr lang="en-GB" sz="1600" b="1" dirty="0" err="1" smtClean="0"/>
              <a:t>probiotika</a:t>
            </a:r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107504" y="1628800"/>
            <a:ext cx="8738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 smtClean="0"/>
              <a:t>Funkční</a:t>
            </a:r>
            <a:r>
              <a:rPr lang="en-GB" sz="1600" dirty="0" smtClean="0"/>
              <a:t> </a:t>
            </a:r>
            <a:r>
              <a:rPr lang="en-GB" sz="1600" dirty="0" err="1" smtClean="0"/>
              <a:t>potraviny</a:t>
            </a:r>
            <a:r>
              <a:rPr lang="en-GB" sz="1600" dirty="0" smtClean="0"/>
              <a:t>: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mléčného</a:t>
            </a:r>
            <a:r>
              <a:rPr lang="en-GB" sz="1600" dirty="0" smtClean="0"/>
              <a:t> </a:t>
            </a:r>
            <a:r>
              <a:rPr lang="en-GB" sz="1600" dirty="0" err="1" smtClean="0"/>
              <a:t>kvašení</a:t>
            </a:r>
            <a:r>
              <a:rPr lang="cs-CZ" sz="1600" dirty="0" smtClean="0"/>
              <a:t>, fermentace zeleniny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metabolizmus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vitamínů</a:t>
            </a:r>
            <a:r>
              <a:rPr lang="en-GB" sz="1600" dirty="0" smtClean="0"/>
              <a:t>, </a:t>
            </a:r>
            <a:r>
              <a:rPr lang="en-GB" sz="1600" dirty="0" err="1" smtClean="0"/>
              <a:t>zábrana</a:t>
            </a:r>
            <a:r>
              <a:rPr lang="en-GB" sz="1600" dirty="0" smtClean="0"/>
              <a:t> </a:t>
            </a:r>
            <a:r>
              <a:rPr lang="en-GB" sz="1600" dirty="0" err="1" smtClean="0"/>
              <a:t>adheze</a:t>
            </a:r>
            <a:r>
              <a:rPr lang="cs-CZ" sz="1600" dirty="0"/>
              <a:t> </a:t>
            </a:r>
            <a:r>
              <a:rPr lang="en-GB" sz="1600" dirty="0" err="1" smtClean="0"/>
              <a:t>patogenů</a:t>
            </a:r>
            <a:r>
              <a:rPr lang="en-GB" sz="1600" dirty="0" smtClean="0"/>
              <a:t>, </a:t>
            </a:r>
            <a:r>
              <a:rPr lang="en-GB" sz="1600" dirty="0" err="1" smtClean="0"/>
              <a:t>modulace</a:t>
            </a:r>
            <a:r>
              <a:rPr lang="en-GB" sz="1600" dirty="0" smtClean="0"/>
              <a:t> </a:t>
            </a:r>
            <a:r>
              <a:rPr lang="en-GB" sz="1600" dirty="0" err="1" smtClean="0"/>
              <a:t>imunity</a:t>
            </a:r>
            <a:r>
              <a:rPr lang="en-GB" sz="1600" dirty="0" smtClean="0"/>
              <a:t> – </a:t>
            </a:r>
            <a:r>
              <a:rPr lang="en-GB" sz="1600" dirty="0" err="1" smtClean="0"/>
              <a:t>alergie</a:t>
            </a:r>
            <a:r>
              <a:rPr lang="en-GB" sz="1600" dirty="0" smtClean="0"/>
              <a:t>, </a:t>
            </a:r>
            <a:r>
              <a:rPr lang="en-GB" sz="1600" dirty="0" err="1" smtClean="0"/>
              <a:t>bakteriociny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probiotický</a:t>
            </a:r>
            <a:r>
              <a:rPr lang="en-GB" sz="1600" dirty="0" smtClean="0"/>
              <a:t> </a:t>
            </a:r>
            <a:r>
              <a:rPr lang="en-GB" sz="1600" dirty="0" err="1" smtClean="0"/>
              <a:t>efekt</a:t>
            </a:r>
            <a:r>
              <a:rPr lang="en-GB" sz="1600" dirty="0" smtClean="0"/>
              <a:t> – </a:t>
            </a:r>
            <a:r>
              <a:rPr lang="en-GB" sz="1600" dirty="0" err="1" smtClean="0"/>
              <a:t>kmenově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specifický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inženýrství</a:t>
            </a:r>
            <a:r>
              <a:rPr lang="en-GB" sz="1600" dirty="0" smtClean="0"/>
              <a:t> – </a:t>
            </a:r>
            <a:r>
              <a:rPr lang="en-GB" sz="1600" dirty="0" err="1" smtClean="0"/>
              <a:t>konstrukce</a:t>
            </a:r>
            <a:r>
              <a:rPr lang="en-GB" sz="1600" dirty="0" smtClean="0"/>
              <a:t> </a:t>
            </a:r>
            <a:r>
              <a:rPr lang="en-GB" sz="1600" dirty="0" err="1" smtClean="0"/>
              <a:t>vhodných</a:t>
            </a:r>
            <a:r>
              <a:rPr lang="en-GB" sz="1600" dirty="0" smtClean="0"/>
              <a:t> </a:t>
            </a:r>
            <a:r>
              <a:rPr lang="en-GB" sz="1600" dirty="0" err="1" smtClean="0"/>
              <a:t>kmenů</a:t>
            </a:r>
            <a:r>
              <a:rPr lang="en-GB" sz="1600" dirty="0" smtClean="0"/>
              <a:t>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živé</a:t>
            </a:r>
            <a:r>
              <a:rPr lang="en-GB" sz="1600" dirty="0" smtClean="0"/>
              <a:t> </a:t>
            </a:r>
            <a:r>
              <a:rPr lang="en-GB" sz="1600" dirty="0" err="1" smtClean="0"/>
              <a:t>vektory</a:t>
            </a:r>
            <a:r>
              <a:rPr lang="en-GB" sz="1600" dirty="0" smtClean="0"/>
              <a:t> a </a:t>
            </a:r>
            <a:r>
              <a:rPr lang="en-GB" sz="1600" dirty="0" err="1" smtClean="0"/>
              <a:t>nosiče</a:t>
            </a:r>
            <a:r>
              <a:rPr lang="en-GB" sz="1600" dirty="0" smtClean="0"/>
              <a:t> </a:t>
            </a:r>
            <a:r>
              <a:rPr lang="en-GB" sz="1600" dirty="0" err="1" smtClean="0"/>
              <a:t>vakcín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protektivních</a:t>
            </a:r>
            <a:r>
              <a:rPr lang="en-GB" sz="1600" dirty="0" smtClean="0"/>
              <a:t> </a:t>
            </a:r>
            <a:r>
              <a:rPr lang="en-GB" sz="1600" dirty="0" err="1" smtClean="0"/>
              <a:t>antigenů</a:t>
            </a:r>
            <a:endParaRPr lang="en-GB" sz="160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5799276" cy="32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97629" y="6473567"/>
            <a:ext cx="4157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</a:t>
            </a:r>
            <a:r>
              <a:rPr lang="en-GB" dirty="0" err="1"/>
              <a:t>ikroorganismy</a:t>
            </a:r>
            <a:r>
              <a:rPr lang="en-GB" dirty="0"/>
              <a:t> </a:t>
            </a:r>
            <a:r>
              <a:rPr lang="en-GB" dirty="0" err="1"/>
              <a:t>používané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probiotika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872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983"/>
            <a:ext cx="8234114" cy="679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61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8720"/>
            <a:ext cx="2459288" cy="274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43" y="692696"/>
            <a:ext cx="8229600" cy="5184576"/>
          </a:xfrm>
        </p:spPr>
        <p:txBody>
          <a:bodyPr>
            <a:noAutofit/>
          </a:bodyPr>
          <a:lstStyle/>
          <a:p>
            <a:pPr algn="l"/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/>
              <a:t>bakteriocinů</a:t>
            </a:r>
            <a:r>
              <a:rPr lang="en-GB" sz="1600" dirty="0"/>
              <a:t> </a:t>
            </a:r>
            <a:r>
              <a:rPr lang="en-GB" sz="1600" dirty="0" smtClean="0"/>
              <a:t> </a:t>
            </a:r>
            <a:r>
              <a:rPr lang="en-GB" sz="1600" dirty="0"/>
              <a:t>x </a:t>
            </a:r>
            <a:r>
              <a:rPr lang="en-GB" sz="1600" dirty="0" err="1" smtClean="0"/>
              <a:t>patogenům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/>
              <a:t>EPS – biofilm – quorum sensing</a:t>
            </a:r>
            <a:br>
              <a:rPr lang="en-GB" sz="1600" dirty="0"/>
            </a:b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/>
              <a:t>biosurfaktantů</a:t>
            </a:r>
            <a:r>
              <a:rPr lang="en-GB" sz="1600" dirty="0"/>
              <a:t> – </a:t>
            </a:r>
            <a:r>
              <a:rPr lang="en-GB" sz="1600" dirty="0" err="1"/>
              <a:t>antimikrobní</a:t>
            </a:r>
            <a:r>
              <a:rPr lang="en-GB" sz="1600" dirty="0"/>
              <a:t> </a:t>
            </a:r>
            <a:r>
              <a:rPr lang="en-GB" sz="1600" dirty="0" err="1"/>
              <a:t>aktivita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cs-CZ" sz="1600" dirty="0" smtClean="0"/>
              <a:t>PG</a:t>
            </a:r>
            <a:r>
              <a:rPr lang="en-GB" sz="1600" dirty="0" smtClean="0"/>
              <a:t>,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snížení</a:t>
            </a:r>
            <a:r>
              <a:rPr lang="en-GB" sz="1600" dirty="0"/>
              <a:t> </a:t>
            </a:r>
            <a:r>
              <a:rPr lang="en-GB" sz="1600" dirty="0" err="1"/>
              <a:t>adheze</a:t>
            </a:r>
            <a:r>
              <a:rPr lang="en-GB" sz="1600" dirty="0"/>
              <a:t> </a:t>
            </a:r>
            <a:r>
              <a:rPr lang="cs-CZ" sz="1600" dirty="0" smtClean="0"/>
              <a:t>PG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/>
              <a:t>antioxidantů</a:t>
            </a:r>
            <a:r>
              <a:rPr lang="en-GB" sz="1600" dirty="0"/>
              <a:t> – </a:t>
            </a:r>
            <a:r>
              <a:rPr lang="en-GB" sz="1600" dirty="0" err="1"/>
              <a:t>vychytávají</a:t>
            </a:r>
            <a:r>
              <a:rPr lang="en-GB" sz="1600" dirty="0"/>
              <a:t> </a:t>
            </a:r>
            <a:r>
              <a:rPr lang="en-GB" sz="1600" dirty="0" err="1"/>
              <a:t>volné</a:t>
            </a:r>
            <a:r>
              <a:rPr lang="en-GB" sz="1600" dirty="0"/>
              <a:t> </a:t>
            </a:r>
            <a:r>
              <a:rPr lang="en-GB" sz="1600" dirty="0" err="1"/>
              <a:t>radikály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(</a:t>
            </a:r>
            <a:r>
              <a:rPr lang="en-GB" sz="1600" dirty="0" err="1"/>
              <a:t>superoxidové</a:t>
            </a:r>
            <a:r>
              <a:rPr lang="en-GB" sz="1600" dirty="0"/>
              <a:t> </a:t>
            </a:r>
            <a:r>
              <a:rPr lang="en-GB" sz="1600" dirty="0" err="1"/>
              <a:t>anionty</a:t>
            </a:r>
            <a:r>
              <a:rPr lang="en-GB" sz="1600" dirty="0"/>
              <a:t>, </a:t>
            </a:r>
            <a:r>
              <a:rPr lang="en-GB" sz="1600" dirty="0" err="1"/>
              <a:t>hydroxylové</a:t>
            </a:r>
            <a:r>
              <a:rPr lang="en-GB" sz="1600" dirty="0"/>
              <a:t> </a:t>
            </a:r>
            <a:r>
              <a:rPr lang="en-GB" sz="1600" dirty="0" err="1"/>
              <a:t>radikály</a:t>
            </a:r>
            <a:r>
              <a:rPr lang="en-GB" sz="1600" dirty="0" smtClean="0"/>
              <a:t>)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GB" sz="1600" b="1" dirty="0" err="1" smtClean="0"/>
              <a:t>Prebiotika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 smtClean="0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 err="1"/>
              <a:t>nestravitelné</a:t>
            </a:r>
            <a:r>
              <a:rPr lang="en-GB" sz="1600" dirty="0"/>
              <a:t> </a:t>
            </a:r>
            <a:r>
              <a:rPr lang="en-GB" sz="1600" dirty="0" err="1" smtClean="0"/>
              <a:t>oligosacharidy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en-GB" sz="1600" dirty="0" smtClean="0"/>
              <a:t> </a:t>
            </a:r>
            <a:r>
              <a:rPr lang="en-GB" sz="1600" dirty="0" err="1"/>
              <a:t>stimulují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anebo</a:t>
            </a:r>
            <a:r>
              <a:rPr lang="en-GB" sz="1600" dirty="0"/>
              <a:t> </a:t>
            </a:r>
            <a:r>
              <a:rPr lang="en-GB" sz="1600" dirty="0" err="1"/>
              <a:t>aktivitu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pozitivní</a:t>
            </a:r>
            <a:r>
              <a:rPr lang="en-GB" sz="1600" dirty="0"/>
              <a:t> </a:t>
            </a:r>
            <a:r>
              <a:rPr lang="en-GB" sz="1600" dirty="0" err="1"/>
              <a:t>účinek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lidské</a:t>
            </a:r>
            <a:r>
              <a:rPr lang="en-GB" sz="1600" dirty="0"/>
              <a:t> </a:t>
            </a:r>
            <a:r>
              <a:rPr lang="en-GB" sz="1600" dirty="0" err="1" smtClean="0"/>
              <a:t>zdraví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en-GB" sz="1600" b="1" dirty="0" smtClean="0"/>
              <a:t> </a:t>
            </a:r>
            <a:r>
              <a:rPr lang="en-GB" sz="1600" b="1" dirty="0"/>
              <a:t>Inulin, </a:t>
            </a:r>
            <a:r>
              <a:rPr lang="en-GB" sz="1600" b="1" dirty="0" err="1"/>
              <a:t>oligofruktóza</a:t>
            </a:r>
            <a:r>
              <a:rPr lang="en-GB" sz="1600" b="1" dirty="0"/>
              <a:t>, </a:t>
            </a:r>
            <a:r>
              <a:rPr lang="en-GB" sz="1600" b="1" dirty="0" err="1"/>
              <a:t>galaktooligosacharidy</a:t>
            </a:r>
            <a:r>
              <a:rPr lang="en-GB" sz="1600" b="1" dirty="0"/>
              <a:t> a </a:t>
            </a:r>
            <a:r>
              <a:rPr lang="en-GB" sz="1600" b="1" dirty="0" err="1"/>
              <a:t>laktulóza</a:t>
            </a:r>
            <a:r>
              <a:rPr lang="en-GB" sz="1600" b="1" dirty="0"/>
              <a:t> </a:t>
            </a: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en-GB" sz="1600" dirty="0" err="1" smtClean="0"/>
              <a:t>Cílovými</a:t>
            </a:r>
            <a:r>
              <a:rPr lang="en-GB" sz="1600" dirty="0" smtClean="0"/>
              <a:t> </a:t>
            </a:r>
            <a:r>
              <a:rPr lang="en-GB" sz="1600" dirty="0" err="1"/>
              <a:t>mikroorganizmy</a:t>
            </a:r>
            <a:r>
              <a:rPr lang="en-GB" sz="1600" dirty="0"/>
              <a:t> pro </a:t>
            </a:r>
            <a:r>
              <a:rPr lang="en-GB" sz="1600" dirty="0" err="1"/>
              <a:t>prebiotika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hlavně</a:t>
            </a:r>
            <a:r>
              <a:rPr lang="en-GB" sz="1600" dirty="0"/>
              <a:t> </a:t>
            </a:r>
            <a:r>
              <a:rPr lang="en-GB" sz="1600" b="1" dirty="0" err="1" smtClean="0"/>
              <a:t>bifidobakterie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441904" y="167274"/>
            <a:ext cx="2040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prstClr val="black"/>
                </a:solidFill>
                <a:ea typeface="+mj-ea"/>
                <a:cs typeface="+mj-cs"/>
              </a:rPr>
              <a:t>Další</a:t>
            </a:r>
            <a:r>
              <a:rPr lang="en-GB" sz="16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ea typeface="+mj-ea"/>
                <a:cs typeface="+mj-cs"/>
              </a:rPr>
              <a:t>funkce</a:t>
            </a:r>
            <a:r>
              <a:rPr lang="en-GB" sz="16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ea typeface="+mj-ea"/>
                <a:cs typeface="+mj-cs"/>
              </a:rPr>
              <a:t>probiotik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086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4893" y="116632"/>
            <a:ext cx="8229600" cy="418058"/>
          </a:xfrm>
        </p:spPr>
        <p:txBody>
          <a:bodyPr>
            <a:normAutofit/>
          </a:bodyPr>
          <a:lstStyle/>
          <a:p>
            <a:r>
              <a:rPr lang="en-GB" sz="1800" b="1" dirty="0" err="1"/>
              <a:t>Cytoplazmatická</a:t>
            </a:r>
            <a:r>
              <a:rPr lang="en-GB" sz="1800" b="1" dirty="0"/>
              <a:t> </a:t>
            </a:r>
            <a:r>
              <a:rPr lang="en-GB" sz="1800" b="1" dirty="0" err="1"/>
              <a:t>membrána</a:t>
            </a: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775044" cy="2836912"/>
          </a:xfrm>
        </p:spPr>
        <p:txBody>
          <a:bodyPr>
            <a:normAutofit/>
          </a:bodyPr>
          <a:lstStyle/>
          <a:p>
            <a:r>
              <a:rPr lang="cs-CZ" sz="1600" dirty="0" err="1"/>
              <a:t>f</a:t>
            </a:r>
            <a:r>
              <a:rPr lang="en-GB" sz="1600" dirty="0" err="1" smtClean="0"/>
              <a:t>luidní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b="1" dirty="0" err="1" smtClean="0"/>
              <a:t>fosfolipidů</a:t>
            </a:r>
            <a:r>
              <a:rPr lang="cs-CZ" sz="1600" dirty="0"/>
              <a:t>, </a:t>
            </a:r>
            <a:r>
              <a:rPr lang="cs-CZ" sz="1600" dirty="0" smtClean="0"/>
              <a:t>v ní v</a:t>
            </a:r>
            <a:r>
              <a:rPr lang="en-GB" sz="1600" dirty="0" err="1"/>
              <a:t>nořené</a:t>
            </a:r>
            <a:r>
              <a:rPr lang="en-GB" sz="1600" dirty="0"/>
              <a:t> </a:t>
            </a:r>
            <a:r>
              <a:rPr lang="en-GB" sz="1600" dirty="0" err="1"/>
              <a:t>bílkoviny</a:t>
            </a:r>
            <a:r>
              <a:rPr lang="en-GB" sz="1600" dirty="0"/>
              <a:t> –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 smtClean="0"/>
              <a:t>Eucarya</a:t>
            </a:r>
            <a:endParaRPr lang="cs-CZ" sz="1600" dirty="0" smtClean="0"/>
          </a:p>
          <a:p>
            <a:r>
              <a:rPr lang="en-GB" sz="1600" dirty="0" err="1" smtClean="0"/>
              <a:t>jednoduchý</a:t>
            </a:r>
            <a:r>
              <a:rPr lang="en-GB" sz="1600" dirty="0" smtClean="0"/>
              <a:t> </a:t>
            </a:r>
            <a:r>
              <a:rPr lang="en-GB" sz="1600" dirty="0" err="1"/>
              <a:t>řetězec</a:t>
            </a:r>
            <a:r>
              <a:rPr lang="en-GB" sz="1600" dirty="0"/>
              <a:t>, </a:t>
            </a:r>
            <a:r>
              <a:rPr lang="en-GB" sz="1600" dirty="0" err="1"/>
              <a:t>esterová</a:t>
            </a:r>
            <a:r>
              <a:rPr lang="en-GB" sz="1600" dirty="0"/>
              <a:t> </a:t>
            </a:r>
            <a:r>
              <a:rPr lang="en-GB" sz="1600" dirty="0" err="1"/>
              <a:t>vazba</a:t>
            </a:r>
            <a:r>
              <a:rPr lang="cs-CZ" sz="1600" dirty="0"/>
              <a:t> </a:t>
            </a:r>
            <a:r>
              <a:rPr lang="cs-CZ" sz="1600" dirty="0" err="1"/>
              <a:t>Bacteria</a:t>
            </a:r>
            <a:r>
              <a:rPr lang="cs-CZ" sz="1600" dirty="0"/>
              <a:t>, </a:t>
            </a:r>
            <a:r>
              <a:rPr lang="en-GB" sz="1600" i="1" dirty="0"/>
              <a:t>Archaea </a:t>
            </a:r>
            <a:r>
              <a:rPr lang="en-GB" sz="1600" dirty="0"/>
              <a:t>– </a:t>
            </a:r>
            <a:r>
              <a:rPr lang="en-GB" sz="1600" dirty="0" err="1"/>
              <a:t>etherová</a:t>
            </a:r>
            <a:r>
              <a:rPr lang="en-GB" sz="1600" dirty="0"/>
              <a:t> v. </a:t>
            </a:r>
            <a:r>
              <a:rPr lang="en-GB" sz="1600" dirty="0" smtClean="0"/>
              <a:t>!!</a:t>
            </a:r>
            <a:endParaRPr lang="cs-CZ" sz="1600" dirty="0"/>
          </a:p>
          <a:p>
            <a:r>
              <a:rPr lang="cs-CZ" sz="1600" dirty="0" smtClean="0"/>
              <a:t>s</a:t>
            </a:r>
            <a:r>
              <a:rPr lang="en-GB" sz="1600" dirty="0" err="1"/>
              <a:t>emipermeabilní</a:t>
            </a:r>
            <a:r>
              <a:rPr lang="en-GB" sz="1600" dirty="0"/>
              <a:t> – </a:t>
            </a:r>
            <a:r>
              <a:rPr lang="en-GB" sz="1600" dirty="0" smtClean="0"/>
              <a:t>transport</a:t>
            </a:r>
            <a:r>
              <a:rPr lang="cs-CZ" sz="1600" dirty="0" smtClean="0"/>
              <a:t>, respirační </a:t>
            </a:r>
            <a:r>
              <a:rPr lang="cs-CZ" sz="1600" dirty="0"/>
              <a:t>funkce (zastupuje mitochondrie), zakotvuje rotor bakteriálních bičíků</a:t>
            </a:r>
            <a:endParaRPr lang="en-GB" sz="1600" dirty="0"/>
          </a:p>
          <a:p>
            <a:endParaRPr lang="en-GB" sz="1600" b="1" dirty="0"/>
          </a:p>
          <a:p>
            <a:r>
              <a:rPr lang="cs-CZ" sz="1600" dirty="0" smtClean="0"/>
              <a:t>G- mají </a:t>
            </a:r>
            <a:r>
              <a:rPr lang="cs-CZ" sz="1600" dirty="0"/>
              <a:t>plazmatickou membránu a vnější membránu oddělené </a:t>
            </a:r>
            <a:r>
              <a:rPr lang="cs-CZ" sz="1600" dirty="0" err="1"/>
              <a:t>periplazmatickým</a:t>
            </a:r>
            <a:r>
              <a:rPr lang="cs-CZ" sz="1600" dirty="0"/>
              <a:t> </a:t>
            </a:r>
            <a:r>
              <a:rPr lang="cs-CZ" sz="1600" dirty="0" smtClean="0"/>
              <a:t>prostorem</a:t>
            </a:r>
          </a:p>
          <a:p>
            <a:r>
              <a:rPr lang="cs-CZ" sz="1600" dirty="0" err="1"/>
              <a:t>o</a:t>
            </a:r>
            <a:r>
              <a:rPr lang="cs-CZ" sz="1600" dirty="0" err="1" smtClean="0"/>
              <a:t>st</a:t>
            </a:r>
            <a:r>
              <a:rPr lang="cs-CZ" sz="1600" dirty="0" smtClean="0"/>
              <a:t>. </a:t>
            </a:r>
            <a:r>
              <a:rPr lang="cs-CZ" sz="1600" dirty="0" err="1" smtClean="0"/>
              <a:t>prokaryota</a:t>
            </a:r>
            <a:r>
              <a:rPr lang="cs-CZ" sz="1600" dirty="0" smtClean="0"/>
              <a:t> pouze vnější CM</a:t>
            </a:r>
          </a:p>
          <a:p>
            <a:r>
              <a:rPr lang="cs-CZ" sz="1600" dirty="0" err="1"/>
              <a:t>n</a:t>
            </a:r>
            <a:r>
              <a:rPr lang="cs-CZ" sz="1600" dirty="0" err="1" smtClean="0"/>
              <a:t>ěkt</a:t>
            </a:r>
            <a:r>
              <a:rPr lang="cs-CZ" sz="1600" dirty="0" smtClean="0"/>
              <a:t>. mořské sinice plazmatické </a:t>
            </a:r>
            <a:r>
              <a:rPr lang="cs-CZ" sz="1600" dirty="0"/>
              <a:t>membrány bez fosfolipidů – </a:t>
            </a:r>
            <a:r>
              <a:rPr lang="cs-CZ" sz="1600" dirty="0" smtClean="0"/>
              <a:t>náhradní membránový lipid - SQDG</a:t>
            </a:r>
          </a:p>
          <a:p>
            <a:r>
              <a:rPr lang="cs-CZ" sz="1600" dirty="0" smtClean="0"/>
              <a:t>(v oceánech </a:t>
            </a:r>
            <a:r>
              <a:rPr lang="cs-CZ" sz="1600" dirty="0"/>
              <a:t>s nedostatkem fosforečných a dusíkatých </a:t>
            </a:r>
            <a:r>
              <a:rPr lang="cs-CZ" sz="1600" dirty="0" smtClean="0"/>
              <a:t>živin)</a:t>
            </a:r>
            <a:endParaRPr lang="en-GB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396845"/>
            <a:ext cx="576064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462178" y="4811267"/>
            <a:ext cx="979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GG-</a:t>
            </a:r>
          </a:p>
          <a:p>
            <a:r>
              <a:rPr lang="en-GB" dirty="0" err="1" smtClean="0"/>
              <a:t>buňky</a:t>
            </a:r>
            <a:endParaRPr lang="en-GB" dirty="0" smtClean="0"/>
          </a:p>
          <a:p>
            <a:r>
              <a:rPr lang="en-GB" dirty="0" smtClean="0"/>
              <a:t>Lipid A</a:t>
            </a:r>
          </a:p>
          <a:p>
            <a:r>
              <a:rPr lang="en-GB" dirty="0" smtClean="0"/>
              <a:t>(toxin)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63" y="3785574"/>
            <a:ext cx="2384630" cy="249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0095"/>
            <a:ext cx="5600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348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88640"/>
            <a:ext cx="864096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Buněčná membrána obsahuje různé biologické molekuly, především lipidy a proteiny</a:t>
            </a:r>
          </a:p>
          <a:p>
            <a:endParaRPr lang="cs-CZ" sz="1600" dirty="0"/>
          </a:p>
          <a:p>
            <a:r>
              <a:rPr lang="cs-CZ" sz="1600" b="1" dirty="0"/>
              <a:t>Lipidy </a:t>
            </a:r>
            <a:r>
              <a:rPr lang="cs-CZ" sz="1600" dirty="0" smtClean="0"/>
              <a:t>–složení </a:t>
            </a:r>
            <a:r>
              <a:rPr lang="cs-CZ" sz="1600" dirty="0"/>
              <a:t>do </a:t>
            </a:r>
            <a:r>
              <a:rPr lang="cs-CZ" sz="1600" dirty="0" err="1"/>
              <a:t>urč.míry</a:t>
            </a:r>
            <a:r>
              <a:rPr lang="cs-CZ" sz="1600" dirty="0"/>
              <a:t> podle výživy a typu </a:t>
            </a:r>
            <a:r>
              <a:rPr lang="cs-CZ" sz="1600" dirty="0" smtClean="0"/>
              <a:t>prostředí</a:t>
            </a:r>
          </a:p>
          <a:p>
            <a:r>
              <a:rPr lang="pl-PL" sz="1600" dirty="0" smtClean="0"/>
              <a:t>Hopanoidy </a:t>
            </a:r>
            <a:r>
              <a:rPr lang="pl-PL" sz="1600" dirty="0"/>
              <a:t>– lipidy u 50% bakt., </a:t>
            </a:r>
            <a:r>
              <a:rPr lang="cs-CZ" sz="1600" dirty="0"/>
              <a:t>obdoba </a:t>
            </a:r>
            <a:r>
              <a:rPr lang="cs-CZ" sz="1600" dirty="0" err="1"/>
              <a:t>euk</a:t>
            </a:r>
            <a:r>
              <a:rPr lang="cs-CZ" sz="1600" dirty="0"/>
              <a:t>. s</a:t>
            </a:r>
            <a:r>
              <a:rPr lang="cs-CZ" sz="1600" dirty="0" smtClean="0"/>
              <a:t>terolů</a:t>
            </a:r>
          </a:p>
          <a:p>
            <a:r>
              <a:rPr lang="cs-CZ" sz="1600" dirty="0"/>
              <a:t>Cytoplazmatická membrána obsahuje tři třídy amfipatických lipidů: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fosfolipidy (</a:t>
            </a:r>
            <a:r>
              <a:rPr lang="cs-CZ" sz="1600" dirty="0" err="1" smtClean="0"/>
              <a:t>obs</a:t>
            </a:r>
            <a:r>
              <a:rPr lang="cs-CZ" sz="1600" dirty="0" smtClean="0"/>
              <a:t>. zbytky </a:t>
            </a:r>
            <a:r>
              <a:rPr lang="cs-CZ" sz="1600" dirty="0" err="1" smtClean="0"/>
              <a:t>kys</a:t>
            </a:r>
            <a:r>
              <a:rPr lang="cs-CZ" sz="1600" dirty="0" smtClean="0"/>
              <a:t>. fosforečné) a </a:t>
            </a:r>
            <a:r>
              <a:rPr lang="cs-CZ" sz="1600" dirty="0" err="1" smtClean="0"/>
              <a:t>ost</a:t>
            </a:r>
            <a:r>
              <a:rPr lang="cs-CZ" sz="1600" dirty="0" smtClean="0"/>
              <a:t>.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glykolipidy (p. obsahu cukru) a </a:t>
            </a:r>
            <a:r>
              <a:rPr lang="cs-CZ" sz="1600" dirty="0" err="1" smtClean="0"/>
              <a:t>ost</a:t>
            </a:r>
            <a:r>
              <a:rPr lang="cs-CZ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p. </a:t>
            </a:r>
            <a:r>
              <a:rPr lang="cs-CZ" sz="1600" dirty="0"/>
              <a:t>alkoholu - deriváty glycerolu (především </a:t>
            </a:r>
            <a:r>
              <a:rPr lang="cs-CZ" sz="1600" dirty="0" err="1"/>
              <a:t>fosfatidáty</a:t>
            </a:r>
            <a:r>
              <a:rPr lang="cs-CZ" sz="1600" dirty="0"/>
              <a:t>) a deriváty </a:t>
            </a:r>
            <a:r>
              <a:rPr lang="cs-CZ" sz="1600" dirty="0" err="1"/>
              <a:t>sfingosinu</a:t>
            </a:r>
            <a:r>
              <a:rPr lang="cs-CZ" sz="1600" dirty="0"/>
              <a:t> (</a:t>
            </a:r>
            <a:r>
              <a:rPr lang="cs-CZ" sz="1600" dirty="0" err="1"/>
              <a:t>sfingolipidy</a:t>
            </a:r>
            <a:r>
              <a:rPr lang="cs-CZ" sz="1600" dirty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cs-CZ" sz="1600" dirty="0"/>
          </a:p>
          <a:p>
            <a:r>
              <a:rPr lang="cs-CZ" sz="1600" b="1" dirty="0" smtClean="0"/>
              <a:t>Proteiny</a:t>
            </a:r>
          </a:p>
          <a:p>
            <a:r>
              <a:rPr lang="cs-CZ" sz="1600" dirty="0" smtClean="0"/>
              <a:t>Proteiny </a:t>
            </a:r>
            <a:r>
              <a:rPr lang="en-GB" sz="1600" dirty="0" err="1"/>
              <a:t>pevně</a:t>
            </a:r>
            <a:r>
              <a:rPr lang="en-GB" sz="1600" dirty="0"/>
              <a:t> </a:t>
            </a:r>
            <a:r>
              <a:rPr lang="en-GB" sz="1600" dirty="0" err="1"/>
              <a:t>vázané</a:t>
            </a:r>
            <a:r>
              <a:rPr lang="en-GB" sz="1600" dirty="0"/>
              <a:t> – </a:t>
            </a:r>
            <a:r>
              <a:rPr lang="en-GB" sz="1600" dirty="0" err="1"/>
              <a:t>enzymy</a:t>
            </a:r>
            <a:r>
              <a:rPr lang="cs-CZ" sz="1600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ATPáza</a:t>
            </a:r>
            <a:r>
              <a:rPr lang="en-GB" sz="1600" dirty="0"/>
              <a:t>, </a:t>
            </a:r>
            <a:r>
              <a:rPr lang="en-GB" sz="1600" dirty="0" err="1"/>
              <a:t>nukleáza</a:t>
            </a:r>
            <a:r>
              <a:rPr lang="en-GB" sz="1600" dirty="0"/>
              <a:t>, </a:t>
            </a:r>
            <a:r>
              <a:rPr lang="en-GB" sz="1600" dirty="0" err="1"/>
              <a:t>fosfatázy</a:t>
            </a:r>
            <a:r>
              <a:rPr lang="en-GB" sz="1600" dirty="0"/>
              <a:t>), </a:t>
            </a:r>
            <a:r>
              <a:rPr lang="en-GB" sz="1600" dirty="0" err="1"/>
              <a:t>transportéry</a:t>
            </a:r>
            <a:r>
              <a:rPr lang="en-GB" sz="1600" dirty="0"/>
              <a:t>, </a:t>
            </a:r>
            <a:r>
              <a:rPr lang="en-GB" sz="1600" dirty="0" err="1"/>
              <a:t>strukturální</a:t>
            </a:r>
            <a:r>
              <a:rPr lang="cs-CZ" sz="1600" dirty="0"/>
              <a:t> proteiny</a:t>
            </a:r>
            <a:endParaRPr lang="en-GB" sz="1600" dirty="0"/>
          </a:p>
          <a:p>
            <a:r>
              <a:rPr lang="en-GB" sz="1600" dirty="0"/>
              <a:t>•</a:t>
            </a:r>
            <a:r>
              <a:rPr lang="cs-CZ" sz="1600" dirty="0"/>
              <a:t> </a:t>
            </a:r>
            <a:r>
              <a:rPr lang="en-GB" sz="1600" dirty="0"/>
              <a:t> </a:t>
            </a:r>
            <a:r>
              <a:rPr lang="cs-CZ" sz="1600" dirty="0" err="1"/>
              <a:t>v</a:t>
            </a:r>
            <a:r>
              <a:rPr lang="en-GB" sz="1600" dirty="0" err="1" smtClean="0"/>
              <a:t>olné</a:t>
            </a:r>
            <a:r>
              <a:rPr lang="en-GB" sz="1600" dirty="0" smtClean="0"/>
              <a:t> </a:t>
            </a:r>
            <a:r>
              <a:rPr lang="cs-CZ" sz="1600" dirty="0" err="1"/>
              <a:t>prote</a:t>
            </a:r>
            <a:r>
              <a:rPr lang="en-GB" sz="1600" dirty="0" err="1"/>
              <a:t>iny</a:t>
            </a:r>
            <a:r>
              <a:rPr lang="en-GB" sz="1600" dirty="0"/>
              <a:t> – </a:t>
            </a:r>
            <a:r>
              <a:rPr lang="en-GB" sz="1600" dirty="0" err="1"/>
              <a:t>fosfatázy</a:t>
            </a:r>
            <a:endParaRPr lang="en-GB" sz="1600" dirty="0"/>
          </a:p>
          <a:p>
            <a:r>
              <a:rPr lang="en-GB" sz="1600" dirty="0"/>
              <a:t>•</a:t>
            </a:r>
            <a:r>
              <a:rPr lang="cs-CZ" sz="1600" dirty="0"/>
              <a:t> </a:t>
            </a:r>
            <a:r>
              <a:rPr lang="en-GB" sz="1600" dirty="0"/>
              <a:t> </a:t>
            </a:r>
            <a:r>
              <a:rPr lang="cs-CZ" sz="1600" dirty="0" err="1"/>
              <a:t>i</a:t>
            </a:r>
            <a:r>
              <a:rPr lang="en-GB" sz="1600" dirty="0" err="1" smtClean="0"/>
              <a:t>nducibilní</a:t>
            </a:r>
            <a:r>
              <a:rPr lang="en-GB" sz="1600" dirty="0" smtClean="0"/>
              <a:t> </a:t>
            </a:r>
            <a:r>
              <a:rPr lang="en-GB" sz="1600" dirty="0" err="1"/>
              <a:t>složky</a:t>
            </a:r>
            <a:r>
              <a:rPr lang="en-GB" sz="1600" dirty="0"/>
              <a:t> </a:t>
            </a:r>
            <a:r>
              <a:rPr lang="en-GB" sz="1600" dirty="0" err="1"/>
              <a:t>membrány</a:t>
            </a:r>
            <a:r>
              <a:rPr lang="en-GB" sz="1600" dirty="0"/>
              <a:t> </a:t>
            </a:r>
            <a:r>
              <a:rPr lang="cs-CZ" sz="1600" dirty="0"/>
              <a:t>– přítomnost  - nutný </a:t>
            </a:r>
            <a:r>
              <a:rPr lang="en-GB" sz="1600" dirty="0" err="1"/>
              <a:t>spouštěcí</a:t>
            </a:r>
            <a:r>
              <a:rPr lang="en-GB" sz="1600" dirty="0"/>
              <a:t> </a:t>
            </a:r>
            <a:r>
              <a:rPr lang="en-GB" sz="1600" dirty="0" err="1"/>
              <a:t>faktor</a:t>
            </a:r>
            <a:r>
              <a:rPr lang="en-GB" sz="1600" dirty="0"/>
              <a:t> </a:t>
            </a:r>
            <a:r>
              <a:rPr lang="en-GB" sz="1600" dirty="0" err="1"/>
              <a:t>syntézy</a:t>
            </a:r>
            <a:r>
              <a:rPr lang="en-GB" sz="1600" dirty="0"/>
              <a:t>= </a:t>
            </a:r>
            <a:r>
              <a:rPr lang="en-GB" sz="1600" dirty="0" err="1"/>
              <a:t>spektrum</a:t>
            </a:r>
            <a:r>
              <a:rPr lang="en-GB" sz="1600" dirty="0"/>
              <a:t> </a:t>
            </a:r>
            <a:r>
              <a:rPr lang="cs-CZ" sz="1600" dirty="0"/>
              <a:t>proteinů </a:t>
            </a:r>
            <a:r>
              <a:rPr lang="en-GB" sz="1600" dirty="0" err="1"/>
              <a:t>proměnlivé</a:t>
            </a:r>
            <a:endParaRPr lang="en-GB" sz="1600" dirty="0"/>
          </a:p>
          <a:p>
            <a:endParaRPr lang="cs-CZ" sz="1600" b="1" dirty="0"/>
          </a:p>
          <a:p>
            <a:r>
              <a:rPr lang="cs-CZ" sz="1600" b="1" dirty="0" smtClean="0"/>
              <a:t>Lipoproteiny </a:t>
            </a:r>
            <a:r>
              <a:rPr lang="cs-CZ" sz="1600" dirty="0"/>
              <a:t>– lipid do </a:t>
            </a:r>
            <a:r>
              <a:rPr lang="cs-CZ" sz="1600" dirty="0" err="1" smtClean="0"/>
              <a:t>periplazmy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b="1" dirty="0" smtClean="0"/>
              <a:t>Glykoproteiny </a:t>
            </a:r>
            <a:r>
              <a:rPr lang="cs-CZ" sz="1600" b="1" dirty="0"/>
              <a:t>a </a:t>
            </a:r>
            <a:r>
              <a:rPr lang="cs-CZ" sz="1600" b="1" dirty="0" smtClean="0"/>
              <a:t>glykolipidy</a:t>
            </a:r>
          </a:p>
          <a:p>
            <a:r>
              <a:rPr lang="cs-CZ" sz="1600" b="1" dirty="0" smtClean="0"/>
              <a:t> </a:t>
            </a:r>
            <a:r>
              <a:rPr lang="cs-CZ" sz="1600" dirty="0"/>
              <a:t>– orientovány cukernou </a:t>
            </a:r>
            <a:r>
              <a:rPr lang="cs-CZ" sz="1600" dirty="0" smtClean="0"/>
              <a:t>složkou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vně membrány</a:t>
            </a:r>
          </a:p>
          <a:p>
            <a:endParaRPr lang="cs-CZ" sz="1600" dirty="0"/>
          </a:p>
          <a:p>
            <a:r>
              <a:rPr lang="cs-CZ" sz="1600" b="1" dirty="0" smtClean="0"/>
              <a:t>Lipopolysacharidy </a:t>
            </a:r>
            <a:r>
              <a:rPr lang="cs-CZ" sz="1600" dirty="0"/>
              <a:t>G-</a:t>
            </a:r>
          </a:p>
          <a:p>
            <a:endParaRPr lang="en-GB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17987"/>
            <a:ext cx="3888432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39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5832648"/>
          </a:xfrm>
        </p:spPr>
        <p:txBody>
          <a:bodyPr>
            <a:normAutofit/>
          </a:bodyPr>
          <a:lstStyle/>
          <a:p>
            <a:r>
              <a:rPr lang="cs-CZ" sz="1600" dirty="0"/>
              <a:t>v</a:t>
            </a:r>
            <a:r>
              <a:rPr lang="cs-CZ" sz="1600" dirty="0" smtClean="0"/>
              <a:t>rstva lipidů – 5 </a:t>
            </a:r>
            <a:r>
              <a:rPr lang="cs-CZ" sz="1600" dirty="0" err="1" smtClean="0"/>
              <a:t>nm</a:t>
            </a:r>
            <a:r>
              <a:rPr lang="cs-CZ" sz="1600" dirty="0" smtClean="0"/>
              <a:t>, cca 50 atomů</a:t>
            </a:r>
          </a:p>
          <a:p>
            <a:r>
              <a:rPr lang="cs-CZ" sz="1600" dirty="0"/>
              <a:t>b</a:t>
            </a:r>
            <a:r>
              <a:rPr lang="cs-CZ" sz="1600" dirty="0" smtClean="0"/>
              <a:t>ariéra, brání úniku obsahu buňky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emipermeabilní, </a:t>
            </a:r>
            <a:r>
              <a:rPr lang="cs-CZ" sz="1600" dirty="0" err="1" smtClean="0"/>
              <a:t>selekt</a:t>
            </a:r>
            <a:r>
              <a:rPr lang="cs-CZ" sz="1600" dirty="0" smtClean="0"/>
              <a:t>. permeabilní</a:t>
            </a:r>
          </a:p>
          <a:p>
            <a:r>
              <a:rPr lang="cs-CZ" sz="1600" dirty="0"/>
              <a:t>ž</a:t>
            </a:r>
            <a:r>
              <a:rPr lang="cs-CZ" sz="1600" dirty="0" smtClean="0"/>
              <a:t>iviny dovnitř, odpady ven – selektivní kanály, pumpy –proteiny (import, export </a:t>
            </a:r>
            <a:r>
              <a:rPr lang="cs-CZ" sz="1600" dirty="0" err="1" smtClean="0"/>
              <a:t>spec</a:t>
            </a:r>
            <a:r>
              <a:rPr lang="cs-CZ" sz="1600" dirty="0" smtClean="0"/>
              <a:t>. látek)</a:t>
            </a:r>
          </a:p>
          <a:p>
            <a:r>
              <a:rPr lang="cs-CZ" sz="1600" dirty="0"/>
              <a:t>buněčná adheze, výměna iontů a buněčná </a:t>
            </a:r>
            <a:r>
              <a:rPr lang="cs-CZ" sz="1600" dirty="0" smtClean="0"/>
              <a:t>signalizace</a:t>
            </a:r>
            <a:r>
              <a:rPr lang="cs-CZ" sz="1600" dirty="0"/>
              <a:t> </a:t>
            </a:r>
            <a:r>
              <a:rPr lang="cs-CZ" sz="1600" dirty="0" smtClean="0"/>
              <a:t>– reakce na prostředí</a:t>
            </a:r>
          </a:p>
          <a:p>
            <a:r>
              <a:rPr lang="cs-CZ" sz="1600" dirty="0"/>
              <a:t>cílová struktura pro </a:t>
            </a:r>
            <a:r>
              <a:rPr lang="cs-CZ" sz="1600" dirty="0" err="1" smtClean="0"/>
              <a:t>extrabuněčné</a:t>
            </a:r>
            <a:r>
              <a:rPr lang="cs-CZ" sz="1600" dirty="0" smtClean="0"/>
              <a:t> struktury - buněčná stěna, </a:t>
            </a:r>
            <a:r>
              <a:rPr lang="cs-CZ" sz="1600" dirty="0" err="1" smtClean="0"/>
              <a:t>glykokalyx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c</a:t>
            </a:r>
            <a:r>
              <a:rPr lang="cs-CZ" sz="1600" dirty="0" smtClean="0"/>
              <a:t>ytoplazmatická </a:t>
            </a:r>
            <a:r>
              <a:rPr lang="cs-CZ" sz="1600" dirty="0"/>
              <a:t>membrána může být uměle </a:t>
            </a:r>
            <a:r>
              <a:rPr lang="cs-CZ" sz="1600" dirty="0" smtClean="0"/>
              <a:t>vytvořena - micely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ůst, tvar buněk – mění se i membrána přidáním složek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endence držet tvar, zacelovat trhliny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err="1"/>
              <a:t>p</a:t>
            </a:r>
            <a:r>
              <a:rPr lang="cs-CZ" sz="1600" dirty="0" err="1" smtClean="0"/>
              <a:t>rokaryota</a:t>
            </a:r>
            <a:r>
              <a:rPr lang="cs-CZ" sz="1600" dirty="0" smtClean="0"/>
              <a:t> </a:t>
            </a:r>
            <a:r>
              <a:rPr lang="cs-CZ" sz="1600" dirty="0"/>
              <a:t>– jen CM (</a:t>
            </a:r>
            <a:r>
              <a:rPr lang="cs-CZ" sz="1600" dirty="0" err="1"/>
              <a:t>eukaryota</a:t>
            </a:r>
            <a:r>
              <a:rPr lang="cs-CZ" sz="1600" dirty="0"/>
              <a:t> – </a:t>
            </a:r>
            <a:r>
              <a:rPr lang="cs-CZ" sz="1600" dirty="0" smtClean="0"/>
              <a:t>i vnitrobuněčné membrány), </a:t>
            </a:r>
            <a:r>
              <a:rPr lang="cs-CZ" sz="1600" dirty="0"/>
              <a:t>princip </a:t>
            </a:r>
            <a:r>
              <a:rPr lang="cs-CZ" sz="1600" dirty="0" smtClean="0"/>
              <a:t>stejný</a:t>
            </a:r>
          </a:p>
          <a:p>
            <a:r>
              <a:rPr lang="cs-CZ" sz="1600" dirty="0"/>
              <a:t>i</a:t>
            </a:r>
            <a:r>
              <a:rPr lang="en-GB" sz="1600" dirty="0" err="1" smtClean="0"/>
              <a:t>nvaginace</a:t>
            </a:r>
            <a:r>
              <a:rPr lang="cs-CZ" sz="1600" b="1" dirty="0" smtClean="0"/>
              <a:t> -</a:t>
            </a:r>
            <a:r>
              <a:rPr lang="cs-CZ" sz="1600" dirty="0"/>
              <a:t> </a:t>
            </a:r>
            <a:r>
              <a:rPr lang="cs-CZ" sz="1600" dirty="0" smtClean="0"/>
              <a:t>m</a:t>
            </a:r>
            <a:r>
              <a:rPr lang="en-GB" sz="1600" dirty="0" err="1" smtClean="0"/>
              <a:t>embránou</a:t>
            </a:r>
            <a:r>
              <a:rPr lang="en-GB" sz="1600" dirty="0" smtClean="0"/>
              <a:t> </a:t>
            </a:r>
            <a:r>
              <a:rPr lang="en-GB" sz="1600" dirty="0" err="1" smtClean="0"/>
              <a:t>obd</a:t>
            </a:r>
            <a:r>
              <a:rPr lang="cs-CZ" sz="1600" dirty="0" err="1" smtClean="0"/>
              <a:t>aře</a:t>
            </a:r>
            <a:r>
              <a:rPr lang="en-GB" sz="1600" dirty="0" err="1" smtClean="0"/>
              <a:t>ny</a:t>
            </a:r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typy</a:t>
            </a:r>
            <a:r>
              <a:rPr lang="en-GB" sz="1600" dirty="0"/>
              <a:t> </a:t>
            </a:r>
            <a:r>
              <a:rPr lang="en-GB" sz="1600" b="1" dirty="0" err="1" smtClean="0"/>
              <a:t>inkluzí</a:t>
            </a:r>
            <a:endParaRPr lang="cs-CZ" sz="1600" b="1" dirty="0" smtClean="0"/>
          </a:p>
          <a:p>
            <a:r>
              <a:rPr lang="en-GB" sz="1600" b="1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glykogen</a:t>
            </a:r>
            <a:r>
              <a:rPr lang="en-GB" sz="1600" dirty="0"/>
              <a:t>, PHB, </a:t>
            </a:r>
            <a:r>
              <a:rPr lang="en-GB" sz="1600" dirty="0" smtClean="0"/>
              <a:t>S,</a:t>
            </a:r>
            <a:r>
              <a:rPr lang="cs-CZ" sz="1600" dirty="0" smtClean="0"/>
              <a:t> </a:t>
            </a:r>
            <a:r>
              <a:rPr lang="en-GB" sz="1600" dirty="0" err="1" smtClean="0"/>
              <a:t>plyn</a:t>
            </a:r>
            <a:r>
              <a:rPr lang="en-GB" sz="1600" dirty="0"/>
              <a:t>. </a:t>
            </a:r>
            <a:r>
              <a:rPr lang="en-GB" sz="1600" dirty="0" err="1"/>
              <a:t>vakuoly</a:t>
            </a:r>
            <a:r>
              <a:rPr lang="en-GB" sz="1600" dirty="0"/>
              <a:t>, </a:t>
            </a:r>
            <a:r>
              <a:rPr lang="en-GB" sz="1600" dirty="0" err="1"/>
              <a:t>karboxyzomy</a:t>
            </a:r>
            <a:r>
              <a:rPr lang="en-GB" sz="1600" dirty="0"/>
              <a:t>) – 1 </a:t>
            </a:r>
            <a:r>
              <a:rPr lang="en-GB" sz="1600" dirty="0" err="1"/>
              <a:t>vrstevná</a:t>
            </a:r>
            <a:r>
              <a:rPr lang="en-GB" sz="1600" dirty="0"/>
              <a:t>!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555700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725144"/>
            <a:ext cx="328411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139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7504" y="21366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/>
          </a:p>
          <a:p>
            <a:r>
              <a:rPr lang="cs-CZ" sz="1600" b="1" dirty="0" smtClean="0"/>
              <a:t>Fosfolipidy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dvojvrstva</a:t>
            </a:r>
            <a:r>
              <a:rPr lang="cs-CZ" sz="1600" dirty="0"/>
              <a:t>, nepropustná, </a:t>
            </a:r>
            <a:r>
              <a:rPr lang="cs-CZ" sz="1600" dirty="0" err="1" smtClean="0"/>
              <a:t>samouspořádávání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hlavní </a:t>
            </a:r>
            <a:r>
              <a:rPr lang="cs-CZ" sz="1600" dirty="0"/>
              <a:t>silou formující lipidovou dvojvrstvu hydrofobní interakce, dále van der </a:t>
            </a:r>
            <a:r>
              <a:rPr lang="cs-CZ" sz="1600" dirty="0" err="1"/>
              <a:t>Waalsovy</a:t>
            </a:r>
            <a:r>
              <a:rPr lang="cs-CZ" sz="1600" dirty="0"/>
              <a:t> síly, elektrostatické, </a:t>
            </a:r>
            <a:r>
              <a:rPr lang="cs-CZ" sz="1600" dirty="0" err="1"/>
              <a:t>hydrogenní</a:t>
            </a:r>
            <a:r>
              <a:rPr lang="cs-CZ" sz="1600" dirty="0"/>
              <a:t> a nekovalentní </a:t>
            </a:r>
            <a:r>
              <a:rPr lang="cs-CZ" sz="1600" dirty="0" smtClean="0"/>
              <a:t>interakce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fosfatidycholin</a:t>
            </a:r>
            <a:r>
              <a:rPr lang="cs-CZ" sz="1600" dirty="0" smtClean="0"/>
              <a:t> - nejvýznamnějšími </a:t>
            </a:r>
            <a:r>
              <a:rPr lang="cs-CZ" sz="1600" dirty="0"/>
              <a:t>strukturními </a:t>
            </a:r>
            <a:r>
              <a:rPr lang="cs-CZ" sz="1600" dirty="0" err="1" smtClean="0"/>
              <a:t>fosfatidát</a:t>
            </a:r>
            <a:r>
              <a:rPr lang="cs-CZ" sz="1600" dirty="0" smtClean="0"/>
              <a:t>, tvoří </a:t>
            </a:r>
            <a:r>
              <a:rPr lang="cs-CZ" sz="1600" dirty="0"/>
              <a:t>základ lipidové dvojvrstvy biologických </a:t>
            </a:r>
            <a:r>
              <a:rPr lang="cs-CZ" sz="1600" dirty="0" smtClean="0"/>
              <a:t>membrán</a:t>
            </a:r>
            <a:r>
              <a:rPr lang="cs-CZ" sz="1600" dirty="0"/>
              <a:t> </a:t>
            </a:r>
            <a:r>
              <a:rPr lang="cs-CZ" sz="1600" dirty="0" smtClean="0"/>
              <a:t>(též </a:t>
            </a:r>
            <a:r>
              <a:rPr lang="cs-CZ" sz="1600" dirty="0" err="1"/>
              <a:t>lecithin</a:t>
            </a:r>
            <a:r>
              <a:rPr lang="cs-CZ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h</a:t>
            </a:r>
            <a:r>
              <a:rPr lang="cs-CZ" sz="1600" dirty="0" smtClean="0"/>
              <a:t>ydrofilní </a:t>
            </a:r>
            <a:r>
              <a:rPr lang="cs-CZ" sz="1600" dirty="0"/>
              <a:t>hlavička se orientuje k vodě a je spoj. se zbytkem molekuly přes fosfátovou </a:t>
            </a:r>
            <a:r>
              <a:rPr lang="cs-CZ" sz="1600" dirty="0" smtClean="0"/>
              <a:t>skupinu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hydrofobní </a:t>
            </a:r>
            <a:r>
              <a:rPr lang="cs-CZ" sz="1600" dirty="0" err="1"/>
              <a:t>uhlovod</a:t>
            </a:r>
            <a:r>
              <a:rPr lang="cs-CZ" sz="1600" dirty="0"/>
              <a:t>. konce jsou nenabité, nepolární, orientace k jiným nepolárním 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amfipatické </a:t>
            </a:r>
            <a:r>
              <a:rPr lang="cs-CZ" sz="1600" dirty="0"/>
              <a:t>l.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l</a:t>
            </a:r>
            <a:r>
              <a:rPr lang="cs-CZ" sz="1600" dirty="0" smtClean="0"/>
              <a:t>ipidové </a:t>
            </a:r>
            <a:r>
              <a:rPr lang="cs-CZ" sz="1600" dirty="0"/>
              <a:t>dvojvrstvy jsou v zásadě nepropustné pro polární molekuly, připouští pasivní difúzi hydrofobních molekul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voda </a:t>
            </a:r>
            <a:r>
              <a:rPr lang="cs-CZ" sz="1600" dirty="0"/>
              <a:t>se uspořádává kolem nich – </a:t>
            </a:r>
            <a:r>
              <a:rPr lang="cs-CZ" sz="1600" dirty="0" smtClean="0"/>
              <a:t>spotřeba E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53871"/>
            <a:ext cx="5361236" cy="274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512" y="4437112"/>
            <a:ext cx="2687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 smtClean="0"/>
              <a:t>Fosfátová</a:t>
            </a:r>
            <a:r>
              <a:rPr lang="en-GB" sz="1200" dirty="0" smtClean="0"/>
              <a:t> </a:t>
            </a:r>
            <a:r>
              <a:rPr lang="en-GB" sz="1200" dirty="0" err="1"/>
              <a:t>skupina</a:t>
            </a:r>
            <a:r>
              <a:rPr lang="en-GB" sz="1200" dirty="0"/>
              <a:t> </a:t>
            </a:r>
            <a:r>
              <a:rPr lang="en-GB" sz="1200" dirty="0" err="1"/>
              <a:t>vázaná</a:t>
            </a:r>
            <a:r>
              <a:rPr lang="en-GB" sz="1200" dirty="0"/>
              <a:t> </a:t>
            </a:r>
            <a:r>
              <a:rPr lang="en-GB" sz="1200" dirty="0" err="1"/>
              <a:t>na</a:t>
            </a:r>
            <a:r>
              <a:rPr lang="en-GB" sz="1200" dirty="0"/>
              <a:t> </a:t>
            </a:r>
            <a:r>
              <a:rPr lang="en-GB" sz="1200" dirty="0" smtClean="0"/>
              <a:t>glycerol</a:t>
            </a:r>
            <a:endParaRPr lang="cs-CZ" sz="1200" dirty="0" smtClean="0"/>
          </a:p>
          <a:p>
            <a:pPr marL="342900" indent="-342900">
              <a:buAutoNum type="arabicParenR"/>
            </a:pPr>
            <a:endParaRPr lang="cs-CZ" sz="1200" dirty="0"/>
          </a:p>
          <a:p>
            <a:pPr marL="342900" indent="-342900">
              <a:buAutoNum type="arabicParenR"/>
            </a:pPr>
            <a:endParaRPr lang="en-GB" sz="1200" dirty="0"/>
          </a:p>
          <a:p>
            <a:r>
              <a:rPr lang="en-GB" sz="1200" dirty="0" smtClean="0"/>
              <a:t>2 </a:t>
            </a:r>
            <a:r>
              <a:rPr lang="en-GB" sz="1200" dirty="0" err="1"/>
              <a:t>mastné</a:t>
            </a:r>
            <a:r>
              <a:rPr lang="en-GB" sz="1200" dirty="0"/>
              <a:t> </a:t>
            </a:r>
            <a:r>
              <a:rPr lang="en-GB" sz="1200" dirty="0" err="1"/>
              <a:t>kys.vázané</a:t>
            </a:r>
            <a:r>
              <a:rPr lang="en-GB" sz="1200" dirty="0"/>
              <a:t> </a:t>
            </a:r>
            <a:r>
              <a:rPr lang="en-GB" sz="1200" dirty="0" err="1"/>
              <a:t>na</a:t>
            </a:r>
            <a:r>
              <a:rPr lang="en-GB" sz="1200" dirty="0"/>
              <a:t> glycerol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2176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8864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cs-CZ" sz="1600" b="1" dirty="0" smtClean="0">
                <a:solidFill>
                  <a:prstClr val="black"/>
                </a:solidFill>
              </a:rPr>
              <a:t>CM - 2D </a:t>
            </a:r>
            <a:r>
              <a:rPr lang="cs-CZ" sz="1600" b="1" dirty="0">
                <a:solidFill>
                  <a:prstClr val="black"/>
                </a:solidFill>
              </a:rPr>
              <a:t>kapalina – fluidní </a:t>
            </a:r>
            <a:r>
              <a:rPr lang="cs-CZ" sz="1600" b="1" dirty="0" smtClean="0">
                <a:solidFill>
                  <a:prstClr val="black"/>
                </a:solidFill>
              </a:rPr>
              <a:t>mozaika</a:t>
            </a:r>
          </a:p>
          <a:p>
            <a:pPr>
              <a:spcBef>
                <a:spcPct val="20000"/>
              </a:spcBef>
            </a:pPr>
            <a:endParaRPr lang="cs-CZ" sz="16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prstClr val="black"/>
                </a:solidFill>
              </a:rPr>
              <a:t>s</a:t>
            </a:r>
            <a:r>
              <a:rPr lang="cs-CZ" sz="1600" dirty="0" err="1" smtClean="0">
                <a:solidFill>
                  <a:prstClr val="black"/>
                </a:solidFill>
              </a:rPr>
              <a:t>amozacelovací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>
                <a:solidFill>
                  <a:prstClr val="black"/>
                </a:solidFill>
              </a:rPr>
              <a:t>schopnost – trhliny </a:t>
            </a:r>
            <a:r>
              <a:rPr lang="cs-CZ" sz="1600" dirty="0" err="1">
                <a:solidFill>
                  <a:prstClr val="black"/>
                </a:solidFill>
              </a:rPr>
              <a:t>vytv</a:t>
            </a:r>
            <a:r>
              <a:rPr lang="cs-CZ" sz="1600" dirty="0">
                <a:solidFill>
                  <a:prstClr val="black"/>
                </a:solidFill>
              </a:rPr>
              <a:t>. </a:t>
            </a:r>
            <a:r>
              <a:rPr lang="cs-CZ" sz="1600" dirty="0" smtClean="0">
                <a:solidFill>
                  <a:prstClr val="black"/>
                </a:solidFill>
              </a:rPr>
              <a:t>rozhraní </a:t>
            </a:r>
            <a:r>
              <a:rPr lang="cs-CZ" sz="1600" dirty="0">
                <a:solidFill>
                  <a:prstClr val="black"/>
                </a:solidFill>
              </a:rPr>
              <a:t>s vodou – nevýhodné, snaha zacelit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l</a:t>
            </a:r>
            <a:r>
              <a:rPr lang="cs-CZ" sz="1600" dirty="0" smtClean="0">
                <a:solidFill>
                  <a:prstClr val="black"/>
                </a:solidFill>
              </a:rPr>
              <a:t>ipidy </a:t>
            </a:r>
            <a:r>
              <a:rPr lang="cs-CZ" sz="1600" dirty="0">
                <a:solidFill>
                  <a:prstClr val="black"/>
                </a:solidFill>
              </a:rPr>
              <a:t>neopouští vrstvu kvůli </a:t>
            </a:r>
            <a:r>
              <a:rPr lang="cs-CZ" sz="1600" dirty="0" smtClean="0">
                <a:solidFill>
                  <a:prstClr val="black"/>
                </a:solidFill>
              </a:rPr>
              <a:t>vod. prostředí </a:t>
            </a:r>
            <a:r>
              <a:rPr lang="cs-CZ" sz="1600" dirty="0">
                <a:solidFill>
                  <a:prstClr val="black"/>
                </a:solidFill>
              </a:rPr>
              <a:t>kolem, ale mohou měnit místa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t</a:t>
            </a:r>
            <a:r>
              <a:rPr lang="cs-CZ" sz="1600" dirty="0" smtClean="0">
                <a:solidFill>
                  <a:prstClr val="black"/>
                </a:solidFill>
              </a:rPr>
              <a:t>eplo - pohyby </a:t>
            </a:r>
            <a:r>
              <a:rPr lang="cs-CZ" sz="1600" dirty="0">
                <a:solidFill>
                  <a:prstClr val="black"/>
                </a:solidFill>
              </a:rPr>
              <a:t>molekuly – otáčení kolem osy, výměna pozic mezi sousedy – podporuje difuzi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s</a:t>
            </a:r>
            <a:r>
              <a:rPr lang="cs-CZ" sz="1600" dirty="0" smtClean="0">
                <a:solidFill>
                  <a:prstClr val="black"/>
                </a:solidFill>
              </a:rPr>
              <a:t>niž. teplota – nižší  </a:t>
            </a:r>
            <a:r>
              <a:rPr lang="cs-CZ" sz="1600" dirty="0">
                <a:solidFill>
                  <a:prstClr val="black"/>
                </a:solidFill>
              </a:rPr>
              <a:t>E , </a:t>
            </a:r>
            <a:r>
              <a:rPr lang="cs-CZ" sz="1600" dirty="0" smtClean="0">
                <a:solidFill>
                  <a:prstClr val="black"/>
                </a:solidFill>
              </a:rPr>
              <a:t>nižší </a:t>
            </a:r>
            <a:r>
              <a:rPr lang="cs-CZ" sz="1600" dirty="0">
                <a:solidFill>
                  <a:prstClr val="black"/>
                </a:solidFill>
              </a:rPr>
              <a:t>rychlost </a:t>
            </a:r>
            <a:r>
              <a:rPr lang="cs-CZ" sz="1600" dirty="0" smtClean="0">
                <a:solidFill>
                  <a:prstClr val="black"/>
                </a:solidFill>
              </a:rPr>
              <a:t>výměny </a:t>
            </a:r>
            <a:r>
              <a:rPr lang="cs-CZ" sz="1600" dirty="0">
                <a:solidFill>
                  <a:prstClr val="black"/>
                </a:solidFill>
              </a:rPr>
              <a:t>pohybu </a:t>
            </a:r>
            <a:r>
              <a:rPr lang="cs-CZ" sz="1600" dirty="0" smtClean="0">
                <a:solidFill>
                  <a:prstClr val="black"/>
                </a:solidFill>
              </a:rPr>
              <a:t>lipidů v membráně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16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s</a:t>
            </a:r>
            <a:r>
              <a:rPr lang="cs-CZ" sz="1600" dirty="0" smtClean="0">
                <a:solidFill>
                  <a:prstClr val="black"/>
                </a:solidFill>
              </a:rPr>
              <a:t>tupeň fluidity </a:t>
            </a:r>
            <a:r>
              <a:rPr lang="cs-CZ" sz="1600" dirty="0">
                <a:solidFill>
                  <a:prstClr val="black"/>
                </a:solidFill>
              </a:rPr>
              <a:t>– </a:t>
            </a:r>
            <a:r>
              <a:rPr lang="cs-CZ" sz="1600" dirty="0" smtClean="0">
                <a:solidFill>
                  <a:prstClr val="black"/>
                </a:solidFill>
              </a:rPr>
              <a:t>závisí </a:t>
            </a:r>
            <a:r>
              <a:rPr lang="cs-CZ" sz="1600" dirty="0">
                <a:solidFill>
                  <a:prstClr val="black"/>
                </a:solidFill>
              </a:rPr>
              <a:t>na T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>
                <a:solidFill>
                  <a:prstClr val="black"/>
                </a:solidFill>
              </a:rPr>
              <a:t>a </a:t>
            </a:r>
            <a:r>
              <a:rPr lang="cs-CZ" sz="1600" dirty="0" smtClean="0">
                <a:solidFill>
                  <a:prstClr val="black"/>
                </a:solidFill>
              </a:rPr>
              <a:t>fosfolipidech </a:t>
            </a:r>
            <a:r>
              <a:rPr lang="cs-CZ" sz="1600" dirty="0">
                <a:solidFill>
                  <a:prstClr val="black"/>
                </a:solidFill>
              </a:rPr>
              <a:t>– </a:t>
            </a:r>
            <a:r>
              <a:rPr lang="cs-CZ" sz="1600" dirty="0" smtClean="0">
                <a:solidFill>
                  <a:prstClr val="black"/>
                </a:solidFill>
              </a:rPr>
              <a:t>čím těsněji se řetězec </a:t>
            </a:r>
            <a:r>
              <a:rPr lang="cs-CZ" sz="1600" dirty="0">
                <a:solidFill>
                  <a:prstClr val="black"/>
                </a:solidFill>
              </a:rPr>
              <a:t>může </a:t>
            </a:r>
            <a:r>
              <a:rPr lang="cs-CZ" sz="1600" dirty="0" smtClean="0">
                <a:solidFill>
                  <a:prstClr val="black"/>
                </a:solidFill>
              </a:rPr>
              <a:t>sbalit, tím viskóznější bude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</a:t>
            </a:r>
            <a:r>
              <a:rPr lang="cs-CZ" sz="1600" dirty="0" smtClean="0"/>
              <a:t>élka </a:t>
            </a:r>
            <a:r>
              <a:rPr lang="cs-CZ" sz="1600" dirty="0"/>
              <a:t>a stupeň nenasycenosti řetězců mastných </a:t>
            </a:r>
            <a:r>
              <a:rPr lang="cs-CZ" sz="1600" dirty="0" smtClean="0"/>
              <a:t>kyselin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nenasycené </a:t>
            </a:r>
            <a:r>
              <a:rPr lang="cs-CZ" sz="1600" dirty="0"/>
              <a:t>lipidy vytvářejí ohyby - vzrůst fluidity </a:t>
            </a:r>
            <a:r>
              <a:rPr lang="cs-CZ" sz="1600" dirty="0" smtClean="0"/>
              <a:t>membrány</a:t>
            </a:r>
            <a:endParaRPr lang="cs-CZ" sz="1600" dirty="0">
              <a:solidFill>
                <a:prstClr val="black"/>
              </a:solidFill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/>
              <a:t>m</a:t>
            </a:r>
            <a:r>
              <a:rPr lang="cs-CZ" sz="1600" dirty="0" smtClean="0"/>
              <a:t>astné řetězce fosfolipidů a glykolipidů – cca </a:t>
            </a:r>
            <a:r>
              <a:rPr lang="cs-CZ" sz="1600" dirty="0" smtClean="0">
                <a:solidFill>
                  <a:prstClr val="black"/>
                </a:solidFill>
              </a:rPr>
              <a:t>14 – 24 atomů uhlíku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kratší řetězce zvyšují fluiditu - méně interagují navzájem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16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3703"/>
            <a:ext cx="6043216" cy="252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57665"/>
            <a:ext cx="2376264" cy="345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1418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3280</Words>
  <Application>Microsoft Office PowerPoint</Application>
  <PresentationFormat>Předvádění na obrazovce (4:3)</PresentationFormat>
  <Paragraphs>491</Paragraphs>
  <Slides>46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systému Office</vt:lpstr>
      <vt:lpstr>Cytologie a morfologie bakterií 2 </vt:lpstr>
      <vt:lpstr>Prezentace aplikace PowerPoint</vt:lpstr>
      <vt:lpstr>Základní struktury</vt:lpstr>
      <vt:lpstr>Prezentace aplikace PowerPoint</vt:lpstr>
      <vt:lpstr>Cytoplazmatická membrána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KANÁLY hradlové</vt:lpstr>
      <vt:lpstr>Prezentace aplikace PowerPoint</vt:lpstr>
      <vt:lpstr>Prezentace aplikace PowerPoint</vt:lpstr>
      <vt:lpstr>Prezentace aplikace PowerPoint</vt:lpstr>
      <vt:lpstr>Prezentace aplikace PowerPoint</vt:lpstr>
      <vt:lpstr>Buněčná stěna</vt:lpstr>
      <vt:lpstr>Prezentace aplikace PowerPoint</vt:lpstr>
      <vt:lpstr>Prezentace aplikace PowerPoint</vt:lpstr>
      <vt:lpstr>Prezentace aplikace PowerPoint</vt:lpstr>
      <vt:lpstr>Prezentace aplikace PowerPoint</vt:lpstr>
      <vt:lpstr>Mykoplazmata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Adheze bakterií a indukce cytologických změn</vt:lpstr>
      <vt:lpstr>Prezentace aplikace PowerPoint</vt:lpstr>
      <vt:lpstr>Prezentace aplikace PowerPoint</vt:lpstr>
      <vt:lpstr>Prezentace aplikace PowerPoint</vt:lpstr>
      <vt:lpstr>Bakterie a hostitelský makroorganizmus adheze bakterií biofilm </vt:lpstr>
      <vt:lpstr>Biofilm a medicína</vt:lpstr>
      <vt:lpstr>Biofilm skloviny 700 kmenů z 18ti rodů</vt:lpstr>
      <vt:lpstr>Prezentace aplikace PowerPoint</vt:lpstr>
      <vt:lpstr>Prezentace aplikace PowerPoint</vt:lpstr>
      <vt:lpstr>Prezentace aplikace PowerPoint</vt:lpstr>
      <vt:lpstr>Produkce bakteriocinů  x patogenům Produkce EPS – biofilm – quorum sensing Produkce biosurfaktantů – antimikrobní aktivita proti PG, snížení adheze PG Produkce antioxidantů – vychytávají volné radikály (superoxidové anionty, hydroxylové radikály)       Prebiotika jsou nestravitelné oligosacharidy  stimulují růst anebo aktivitu bakterií, které mají pozitivní účinek na lidské zdraví  Inulin, oligofruktóza, galaktooligosacharidy a laktulóza  Cílovými mikroorganizmy pro prebiotika jsou hlavně bifidobakterie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</cp:lastModifiedBy>
  <cp:revision>82</cp:revision>
  <dcterms:created xsi:type="dcterms:W3CDTF">2020-02-28T09:05:10Z</dcterms:created>
  <dcterms:modified xsi:type="dcterms:W3CDTF">2021-03-08T13:43:03Z</dcterms:modified>
</cp:coreProperties>
</file>