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51435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604" autoAdjust="0"/>
  </p:normalViewPr>
  <p:slideViewPr>
    <p:cSldViewPr>
      <p:cViewPr varScale="1">
        <p:scale>
          <a:sx n="97" d="100"/>
          <a:sy n="97" d="100"/>
        </p:scale>
        <p:origin x="-19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22885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2913757" y="1"/>
            <a:ext cx="222885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8A995-5697-492E-A10E-C4EE954F02E5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-171450" y="1143000"/>
            <a:ext cx="5486400" cy="3087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514350" y="4399845"/>
            <a:ext cx="4114800" cy="360115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6801"/>
            <a:ext cx="222885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2913757" y="8686801"/>
            <a:ext cx="222885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17CD7-9271-4FB9-A059-301B2B7B1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3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7CD7-9271-4FB9-A059-301B2B7B16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9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Petriho</a:t>
            </a:r>
            <a:r>
              <a:rPr lang="en-US" dirty="0"/>
              <a:t> </a:t>
            </a:r>
            <a:r>
              <a:rPr lang="en-US" dirty="0" err="1"/>
              <a:t>misku</a:t>
            </a:r>
            <a:r>
              <a:rPr lang="en-US" dirty="0"/>
              <a:t> </a:t>
            </a:r>
            <a:r>
              <a:rPr lang="en-US" dirty="0" err="1"/>
              <a:t>samozřejmě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kultivaci</a:t>
            </a:r>
            <a:r>
              <a:rPr lang="en-US" dirty="0"/>
              <a:t> </a:t>
            </a:r>
            <a:r>
              <a:rPr lang="en-US" dirty="0" err="1"/>
              <a:t>neotáčíme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cs-CZ" dirty="0"/>
              <a:t>m</a:t>
            </a:r>
            <a:r>
              <a:rPr lang="en-US" dirty="0"/>
              <a:t> </a:t>
            </a:r>
            <a:r>
              <a:rPr lang="en-US" dirty="0" err="1"/>
              <a:t>vz</a:t>
            </a:r>
            <a:r>
              <a:rPr lang="cs-CZ" dirty="0"/>
              <a:t>hůru.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7CD7-9271-4FB9-A059-301B2B7B16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19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je znázorněné na obrázku, je možné </a:t>
            </a:r>
            <a:r>
              <a:rPr lang="cs-CZ" dirty="0" err="1"/>
              <a:t>zaočkovat</a:t>
            </a:r>
            <a:r>
              <a:rPr lang="cs-CZ" dirty="0"/>
              <a:t> více kultur na 1 </a:t>
            </a:r>
            <a:r>
              <a:rPr lang="cs-CZ" dirty="0" err="1"/>
              <a:t>Petriho</a:t>
            </a:r>
            <a:r>
              <a:rPr lang="cs-CZ" dirty="0"/>
              <a:t> misku.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7CD7-9271-4FB9-A059-301B2B7B16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35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M8, M15, MPA – typy médií, dle kterých dané kultury očkujeme na správné půdy.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7CD7-9271-4FB9-A059-301B2B7B16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44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fotografiích je možné vidět substrátové a vzdušné mycelium sledovaných mikroorganismů.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7CD7-9271-4FB9-A059-301B2B7B16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3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Místo laboratorních kultur je možné využít například přírodní vzorek vody a podobně (nutné větší množství vzhledem k očekávanému nižšímu zastoupení mikroorganismů v porovnání s kultivovanou kulturou). </a:t>
            </a:r>
          </a:p>
          <a:p>
            <a:r>
              <a:rPr lang="cs-CZ" dirty="0"/>
              <a:t>Filtr je možné nastříhat na ¼ případně až na 1/8. </a:t>
            </a:r>
          </a:p>
          <a:p>
            <a:r>
              <a:rPr lang="cs-CZ" dirty="0"/>
              <a:t>Při práci s DAPI používáme ochranní rukavice. </a:t>
            </a:r>
          </a:p>
          <a:p>
            <a:r>
              <a:rPr lang="cs-CZ" dirty="0"/>
              <a:t>Po nanesení DAPI, se snažíme uchovávat filtrační papír v tmě (alespoň přikrýt).</a:t>
            </a:r>
          </a:p>
          <a:p>
            <a:r>
              <a:rPr lang="cs-CZ" dirty="0"/>
              <a:t>Pro pozorování preparátu je nutné použít správná UV filtr, dle návodu při mikroskopu.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7CD7-9271-4FB9-A059-301B2B7B16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51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Příklady pozorování kultur obarvených DAPI. Je možné vidět velké oválné buňky </a:t>
            </a:r>
            <a:r>
              <a:rPr lang="cs-CZ" i="1" dirty="0" err="1"/>
              <a:t>Saccharomyces</a:t>
            </a:r>
            <a:r>
              <a:rPr lang="cs-CZ" i="1" dirty="0"/>
              <a:t> </a:t>
            </a:r>
            <a:r>
              <a:rPr lang="cs-CZ" i="1" dirty="0" err="1"/>
              <a:t>cerevisiae</a:t>
            </a:r>
            <a:r>
              <a:rPr lang="cs-CZ" i="1" dirty="0"/>
              <a:t>, </a:t>
            </a:r>
            <a:r>
              <a:rPr lang="cs-CZ" i="0" dirty="0"/>
              <a:t>relativně velké tyčinky </a:t>
            </a:r>
            <a:r>
              <a:rPr lang="cs-CZ" i="1" dirty="0" err="1"/>
              <a:t>Bacillus</a:t>
            </a:r>
            <a:r>
              <a:rPr lang="cs-CZ" i="1" dirty="0"/>
              <a:t> </a:t>
            </a:r>
            <a:r>
              <a:rPr lang="cs-CZ" i="1" dirty="0" err="1"/>
              <a:t>subtilis</a:t>
            </a:r>
            <a:r>
              <a:rPr lang="cs-CZ" i="0" dirty="0"/>
              <a:t>, zároveň krátké malé tyčinky </a:t>
            </a:r>
            <a:r>
              <a:rPr lang="cs-CZ" i="1" dirty="0" err="1"/>
              <a:t>Escherichia</a:t>
            </a:r>
            <a:r>
              <a:rPr lang="cs-CZ" i="1" dirty="0"/>
              <a:t> coli</a:t>
            </a:r>
            <a:r>
              <a:rPr lang="cs-CZ" i="0" dirty="0"/>
              <a:t>, a malé </a:t>
            </a:r>
            <a:r>
              <a:rPr lang="cs-CZ" i="0" dirty="0" err="1"/>
              <a:t>kokovité</a:t>
            </a:r>
            <a:r>
              <a:rPr lang="cs-CZ" i="0" dirty="0"/>
              <a:t> buňky </a:t>
            </a:r>
            <a:r>
              <a:rPr lang="cs-CZ" i="1" dirty="0" err="1"/>
              <a:t>Micrococcus</a:t>
            </a:r>
            <a:r>
              <a:rPr lang="cs-CZ" i="1" dirty="0"/>
              <a:t> </a:t>
            </a:r>
            <a:r>
              <a:rPr lang="cs-CZ" i="1" dirty="0" err="1"/>
              <a:t>luteus</a:t>
            </a:r>
            <a:r>
              <a:rPr lang="cs-CZ" i="0"/>
              <a:t>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7CD7-9271-4FB9-A059-301B2B7B16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75102" y="250316"/>
            <a:ext cx="419379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172718"/>
            <a:ext cx="8072119" cy="3187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50671" y="2237612"/>
            <a:ext cx="6042659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k-SK" sz="3500" spc="-5" dirty="0" err="1">
                <a:latin typeface="Calibri"/>
                <a:cs typeface="Calibri"/>
              </a:rPr>
              <a:t>Sklíčkové</a:t>
            </a:r>
            <a:r>
              <a:rPr lang="sk-SK" sz="3500" spc="-5" dirty="0">
                <a:latin typeface="Calibri"/>
                <a:cs typeface="Calibri"/>
              </a:rPr>
              <a:t> </a:t>
            </a:r>
            <a:r>
              <a:rPr lang="sk-SK" sz="3500" spc="-5" dirty="0" err="1">
                <a:latin typeface="Calibri"/>
                <a:cs typeface="Calibri"/>
              </a:rPr>
              <a:t>kultury</a:t>
            </a:r>
            <a:r>
              <a:rPr lang="sk-SK" sz="3500" spc="-5" dirty="0">
                <a:latin typeface="Calibri"/>
                <a:cs typeface="Calibri"/>
              </a:rPr>
              <a:t> a </a:t>
            </a:r>
            <a:r>
              <a:rPr lang="sk-SK" sz="3500" spc="-5" dirty="0" err="1">
                <a:latin typeface="Calibri"/>
                <a:cs typeface="Calibri"/>
              </a:rPr>
              <a:t>fluorescence</a:t>
            </a:r>
            <a:endParaRPr sz="3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030" y="1507947"/>
            <a:ext cx="15373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ndara"/>
                <a:cs typeface="Candara"/>
              </a:rPr>
              <a:t>5. </a:t>
            </a:r>
            <a:r>
              <a:rPr sz="2000" dirty="0">
                <a:latin typeface="Candara"/>
                <a:cs typeface="Candara"/>
              </a:rPr>
              <a:t>– 6.</a:t>
            </a:r>
            <a:r>
              <a:rPr sz="2000" spc="-75" dirty="0">
                <a:latin typeface="Candara"/>
                <a:cs typeface="Candara"/>
              </a:rPr>
              <a:t> </a:t>
            </a:r>
            <a:r>
              <a:rPr lang="sk-SK" sz="2000" spc="-5" dirty="0">
                <a:latin typeface="Calibri"/>
                <a:cs typeface="Calibri"/>
              </a:rPr>
              <a:t>cvičení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21789" y="412496"/>
            <a:ext cx="4904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k-SK" sz="2400" b="1" u="sng" spc="-5" dirty="0" err="1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Cytologie</a:t>
            </a:r>
            <a:r>
              <a:rPr lang="sk-SK" sz="2400" b="1" u="sng" spc="-5" dirty="0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 a </a:t>
            </a:r>
            <a:r>
              <a:rPr lang="sk-SK" sz="2400" b="1" u="sng" spc="-5" dirty="0" err="1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morfologie</a:t>
            </a:r>
            <a:r>
              <a:rPr lang="sk-SK" sz="2400" b="1" u="sng" spc="-5" dirty="0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 </a:t>
            </a:r>
            <a:r>
              <a:rPr lang="sk-SK" sz="2400" b="1" u="sng" spc="-5" dirty="0" err="1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bakterií</a:t>
            </a:r>
            <a:endParaRPr sz="2400" dirty="0">
              <a:latin typeface="Candara"/>
              <a:cs typeface="Candar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88454" y="4389526"/>
            <a:ext cx="172694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ndara"/>
                <a:cs typeface="Candara"/>
              </a:rPr>
              <a:t>Fidrich</a:t>
            </a:r>
            <a:r>
              <a:rPr sz="2000" spc="-55" dirty="0">
                <a:latin typeface="Candara"/>
                <a:cs typeface="Candara"/>
              </a:rPr>
              <a:t> </a:t>
            </a:r>
            <a:r>
              <a:rPr sz="2000" dirty="0">
                <a:latin typeface="Candara"/>
                <a:cs typeface="Candara"/>
              </a:rPr>
              <a:t>(20</a:t>
            </a:r>
            <a:r>
              <a:rPr lang="sk-SK" sz="2000" dirty="0">
                <a:latin typeface="Candara"/>
                <a:cs typeface="Candara"/>
              </a:rPr>
              <a:t>20</a:t>
            </a:r>
            <a:r>
              <a:rPr sz="2000" dirty="0">
                <a:latin typeface="Candara"/>
                <a:cs typeface="Candara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291465"/>
            <a:ext cx="355371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k-SK" sz="3600" spc="-5" dirty="0" err="1"/>
              <a:t>Sklíčkové</a:t>
            </a:r>
            <a:r>
              <a:rPr lang="sk-SK" sz="3600" spc="-5" dirty="0"/>
              <a:t> </a:t>
            </a:r>
            <a:r>
              <a:rPr lang="sk-SK" sz="3600" spc="-5" dirty="0" err="1"/>
              <a:t>kultury</a:t>
            </a:r>
            <a:r>
              <a:rPr lang="sk-SK" sz="3600" spc="-5" dirty="0"/>
              <a:t> </a:t>
            </a:r>
            <a:r>
              <a:rPr sz="3600" spc="5" dirty="0"/>
              <a:t>I.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1" y="1216913"/>
            <a:ext cx="5102860" cy="33092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sk-SK" sz="2000" spc="-5" dirty="0">
                <a:latin typeface="Calibri"/>
                <a:cs typeface="Calibri"/>
              </a:rPr>
              <a:t>Podložní sklíčko </a:t>
            </a:r>
            <a:r>
              <a:rPr lang="sk-SK" sz="2000" spc="-5" dirty="0" err="1">
                <a:latin typeface="Calibri"/>
                <a:cs typeface="Calibri"/>
              </a:rPr>
              <a:t>umístit</a:t>
            </a:r>
            <a:r>
              <a:rPr lang="sk-SK" sz="2000" spc="-5" dirty="0">
                <a:latin typeface="Calibri"/>
                <a:cs typeface="Calibri"/>
              </a:rPr>
              <a:t> na sklenené </a:t>
            </a:r>
            <a:r>
              <a:rPr lang="sk-SK" sz="2000" spc="-5" dirty="0" err="1">
                <a:latin typeface="Calibri"/>
                <a:cs typeface="Calibri"/>
              </a:rPr>
              <a:t>kuličky</a:t>
            </a:r>
            <a:r>
              <a:rPr lang="en-US" sz="2000" spc="-5" dirty="0">
                <a:latin typeface="Calibri"/>
                <a:cs typeface="Calibri"/>
              </a:rPr>
              <a:t>/</a:t>
            </a:r>
            <a:r>
              <a:rPr lang="en-US" sz="2000" spc="-5" dirty="0" err="1">
                <a:latin typeface="Calibri"/>
                <a:cs typeface="Calibri"/>
              </a:rPr>
              <a:t>skleněné</a:t>
            </a:r>
            <a:r>
              <a:rPr lang="en-US" sz="2000" spc="-5" dirty="0">
                <a:latin typeface="Calibri"/>
                <a:cs typeface="Calibri"/>
              </a:rPr>
              <a:t> </a:t>
            </a:r>
            <a:r>
              <a:rPr lang="en-US" sz="2000" spc="-5" dirty="0" err="1">
                <a:latin typeface="Calibri"/>
                <a:cs typeface="Calibri"/>
              </a:rPr>
              <a:t>tyčinky</a:t>
            </a:r>
            <a:r>
              <a:rPr lang="sk-SK" sz="2000" spc="-5" dirty="0">
                <a:latin typeface="Calibri"/>
                <a:cs typeface="Calibri"/>
              </a:rPr>
              <a:t> v sterilní </a:t>
            </a:r>
            <a:r>
              <a:rPr lang="sk-SK" sz="2000" spc="-5" dirty="0" err="1">
                <a:latin typeface="Calibri"/>
                <a:cs typeface="Calibri"/>
              </a:rPr>
              <a:t>Petriho</a:t>
            </a:r>
            <a:r>
              <a:rPr lang="sk-SK" sz="2000" spc="-5" dirty="0">
                <a:latin typeface="Calibri"/>
                <a:cs typeface="Calibri"/>
              </a:rPr>
              <a:t> </a:t>
            </a:r>
            <a:r>
              <a:rPr lang="sk-SK" sz="2000" spc="-5" dirty="0" err="1">
                <a:latin typeface="Calibri"/>
                <a:cs typeface="Calibri"/>
              </a:rPr>
              <a:t>misce</a:t>
            </a:r>
            <a:endParaRPr lang="sk-SK" sz="2000" spc="-5" dirty="0">
              <a:latin typeface="Calibri"/>
              <a:cs typeface="Calibri"/>
            </a:endParaRPr>
          </a:p>
          <a:p>
            <a:pPr marL="527685" marR="5080" indent="-51562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sk-SK" sz="2000" spc="-5" dirty="0">
                <a:latin typeface="Calibri"/>
                <a:cs typeface="Calibri"/>
              </a:rPr>
              <a:t>Tenký bloček agaru </a:t>
            </a:r>
            <a:r>
              <a:rPr lang="sk-SK" sz="2000" spc="-5" dirty="0" err="1">
                <a:latin typeface="Calibri"/>
                <a:cs typeface="Calibri"/>
              </a:rPr>
              <a:t>umístit</a:t>
            </a:r>
            <a:r>
              <a:rPr lang="sk-SK" sz="2000" spc="-5" dirty="0">
                <a:latin typeface="Calibri"/>
                <a:cs typeface="Calibri"/>
              </a:rPr>
              <a:t> na podložní sklíčko (</a:t>
            </a:r>
            <a:r>
              <a:rPr lang="sk-SK" sz="2000" spc="-5" dirty="0" err="1">
                <a:latin typeface="Calibri"/>
                <a:cs typeface="Calibri"/>
              </a:rPr>
              <a:t>sterilním</a:t>
            </a:r>
            <a:r>
              <a:rPr lang="sk-SK" sz="2000" spc="-5" dirty="0">
                <a:latin typeface="Calibri"/>
                <a:cs typeface="Calibri"/>
              </a:rPr>
              <a:t> </a:t>
            </a:r>
            <a:r>
              <a:rPr lang="sk-SK" sz="2000" spc="-5" dirty="0" err="1">
                <a:latin typeface="Calibri"/>
                <a:cs typeface="Calibri"/>
              </a:rPr>
              <a:t>skalpelem</a:t>
            </a:r>
            <a:r>
              <a:rPr lang="cs-CZ" sz="2000" spc="-5" dirty="0">
                <a:latin typeface="Calibri"/>
                <a:cs typeface="Calibri"/>
              </a:rPr>
              <a:t>)</a:t>
            </a:r>
          </a:p>
          <a:p>
            <a:pPr marL="527685" marR="5080" indent="-51562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cs-CZ" sz="2000" spc="-5" dirty="0">
                <a:latin typeface="Calibri"/>
                <a:cs typeface="Calibri"/>
              </a:rPr>
              <a:t>Zočkovat kultur</a:t>
            </a:r>
            <a:r>
              <a:rPr lang="en-US" sz="2000" spc="-5" dirty="0">
                <a:latin typeface="Calibri"/>
                <a:cs typeface="Calibri"/>
              </a:rPr>
              <a:t>u</a:t>
            </a:r>
            <a:r>
              <a:rPr lang="cs-CZ" sz="2000" spc="-5" dirty="0">
                <a:latin typeface="Calibri"/>
                <a:cs typeface="Calibri"/>
              </a:rPr>
              <a:t> po okraji agarového bločku</a:t>
            </a:r>
            <a:endParaRPr sz="2000" dirty="0">
              <a:latin typeface="Calibri"/>
              <a:cs typeface="Calibri"/>
            </a:endParaRPr>
          </a:p>
          <a:p>
            <a:pPr marL="527685" marR="326390" indent="-515620">
              <a:lnSpc>
                <a:spcPct val="100000"/>
              </a:lnSpc>
              <a:spcBef>
                <a:spcPts val="480"/>
              </a:spcBef>
              <a:buAutoNum type="arabicPeriod" startAt="4"/>
              <a:tabLst>
                <a:tab pos="527685" algn="l"/>
                <a:tab pos="528320" algn="l"/>
              </a:tabLst>
            </a:pPr>
            <a:r>
              <a:rPr lang="cs-CZ" sz="2000" dirty="0">
                <a:latin typeface="Calibri"/>
                <a:cs typeface="Calibri"/>
              </a:rPr>
              <a:t>Přidat asi 5 ml sterilní destilované vody, těsně pod podložní sklíčko</a:t>
            </a:r>
            <a:endParaRPr lang="en-US" sz="2000" dirty="0">
              <a:latin typeface="Calibri"/>
              <a:cs typeface="Calibri"/>
            </a:endParaRPr>
          </a:p>
          <a:p>
            <a:pPr marL="527685" marR="326390" indent="-515620">
              <a:lnSpc>
                <a:spcPct val="100000"/>
              </a:lnSpc>
              <a:spcBef>
                <a:spcPts val="480"/>
              </a:spcBef>
              <a:buAutoNum type="arabicPeriod" startAt="4"/>
              <a:tabLst>
                <a:tab pos="527685" algn="l"/>
                <a:tab pos="528320" algn="l"/>
              </a:tabLst>
            </a:pPr>
            <a:r>
              <a:rPr lang="en-US" sz="2000" dirty="0" err="1">
                <a:latin typeface="Calibri"/>
                <a:cs typeface="Calibri"/>
              </a:rPr>
              <a:t>Bloček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cs typeface="Calibri"/>
              </a:rPr>
              <a:t>agaru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cs typeface="Calibri"/>
              </a:rPr>
              <a:t>přikryjeme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cs typeface="Calibri"/>
              </a:rPr>
              <a:t>krycím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cs typeface="Calibri"/>
              </a:rPr>
              <a:t>sklíčkem</a:t>
            </a:r>
            <a:endParaRPr sz="20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480"/>
              </a:spcBef>
              <a:buAutoNum type="arabicPeriod" startAt="4"/>
              <a:tabLst>
                <a:tab pos="527685" algn="l"/>
                <a:tab pos="528320" algn="l"/>
              </a:tabLst>
            </a:pPr>
            <a:r>
              <a:rPr lang="cs-CZ" sz="2000" spc="-5" dirty="0">
                <a:latin typeface="Calibri"/>
                <a:cs typeface="Calibri"/>
              </a:rPr>
              <a:t>Zavřít </a:t>
            </a:r>
            <a:r>
              <a:rPr lang="cs-CZ" sz="2000" spc="-5" dirty="0" err="1">
                <a:latin typeface="Calibri"/>
                <a:cs typeface="Calibri"/>
              </a:rPr>
              <a:t>Petriho</a:t>
            </a:r>
            <a:r>
              <a:rPr lang="cs-CZ" sz="2000" spc="-5" dirty="0">
                <a:latin typeface="Calibri"/>
                <a:cs typeface="Calibri"/>
              </a:rPr>
              <a:t> misku a nechat kultivovat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96711" y="1563624"/>
            <a:ext cx="3124199" cy="2779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329169"/>
            <a:ext cx="368261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z="3600" spc="-10" dirty="0"/>
              <a:t>Sklíčkové kultury </a:t>
            </a:r>
            <a:r>
              <a:rPr sz="3600" spc="-5" dirty="0"/>
              <a:t>II.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6913"/>
            <a:ext cx="5026025" cy="18331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689610" indent="-457834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cs-CZ" sz="2200" spc="-15" dirty="0">
                <a:latin typeface="Calibri"/>
                <a:cs typeface="Calibri"/>
              </a:rPr>
              <a:t>Zapíchnout sterilní krycí sklíčko do agaru </a:t>
            </a:r>
            <a:r>
              <a:rPr sz="2200" spc="-5" dirty="0">
                <a:latin typeface="Calibri"/>
                <a:cs typeface="Calibri"/>
              </a:rPr>
              <a:t>(</a:t>
            </a:r>
            <a:r>
              <a:rPr lang="cs-CZ" sz="2200" spc="-5" dirty="0">
                <a:latin typeface="Calibri"/>
                <a:cs typeface="Calibri"/>
              </a:rPr>
              <a:t>cca </a:t>
            </a:r>
            <a:r>
              <a:rPr sz="2200" spc="-5" dirty="0">
                <a:latin typeface="Calibri"/>
                <a:cs typeface="Calibri"/>
              </a:rPr>
              <a:t>45°</a:t>
            </a:r>
            <a:r>
              <a:rPr lang="cs-CZ" sz="2200" spc="-5" dirty="0">
                <a:latin typeface="Calibri"/>
                <a:cs typeface="Calibri"/>
              </a:rPr>
              <a:t> úhel</a:t>
            </a:r>
            <a:r>
              <a:rPr sz="2200" spc="-5" dirty="0">
                <a:latin typeface="Calibri"/>
                <a:cs typeface="Calibri"/>
              </a:rPr>
              <a:t>)</a:t>
            </a:r>
            <a:endParaRPr sz="2200" dirty="0">
              <a:latin typeface="Calibri"/>
              <a:cs typeface="Calibri"/>
            </a:endParaRPr>
          </a:p>
          <a:p>
            <a:pPr marL="469900" marR="5080" indent="-457834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cs-CZ" sz="2200" spc="-10" dirty="0" err="1">
                <a:latin typeface="Calibri"/>
                <a:cs typeface="Calibri"/>
              </a:rPr>
              <a:t>Zaočkovat</a:t>
            </a:r>
            <a:r>
              <a:rPr lang="cs-CZ" sz="2200" spc="-10" dirty="0">
                <a:latin typeface="Calibri"/>
                <a:cs typeface="Calibri"/>
              </a:rPr>
              <a:t> kulturu na agar podél okraje krycího sklíčka</a:t>
            </a:r>
            <a:endParaRPr sz="2200" dirty="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cs-CZ" sz="2200" spc="-5" dirty="0">
                <a:latin typeface="Calibri"/>
                <a:cs typeface="Calibri"/>
              </a:rPr>
              <a:t>Zavřít </a:t>
            </a:r>
            <a:r>
              <a:rPr lang="cs-CZ" sz="2200" spc="-5" dirty="0" err="1">
                <a:latin typeface="Calibri"/>
                <a:cs typeface="Calibri"/>
              </a:rPr>
              <a:t>Petriho</a:t>
            </a:r>
            <a:r>
              <a:rPr lang="cs-CZ" sz="2200" spc="-5" dirty="0">
                <a:latin typeface="Calibri"/>
                <a:cs typeface="Calibri"/>
              </a:rPr>
              <a:t> misku a kultivovat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79747" y="4186428"/>
            <a:ext cx="4654296" cy="6949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41470" y="4228338"/>
            <a:ext cx="4535805" cy="576580"/>
          </a:xfrm>
          <a:custGeom>
            <a:avLst/>
            <a:gdLst/>
            <a:ahLst/>
            <a:cxnLst/>
            <a:rect l="l" t="t" r="r" b="b"/>
            <a:pathLst>
              <a:path w="4535805" h="576579">
                <a:moveTo>
                  <a:pt x="0" y="576072"/>
                </a:moveTo>
                <a:lnTo>
                  <a:pt x="4535424" y="576072"/>
                </a:lnTo>
                <a:lnTo>
                  <a:pt x="4535424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41470" y="4228338"/>
            <a:ext cx="4535805" cy="576580"/>
          </a:xfrm>
          <a:custGeom>
            <a:avLst/>
            <a:gdLst/>
            <a:ahLst/>
            <a:cxnLst/>
            <a:rect l="l" t="t" r="r" b="b"/>
            <a:pathLst>
              <a:path w="4535805" h="576579">
                <a:moveTo>
                  <a:pt x="0" y="576072"/>
                </a:moveTo>
                <a:lnTo>
                  <a:pt x="4535424" y="576072"/>
                </a:lnTo>
                <a:lnTo>
                  <a:pt x="4535424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41470" y="3797046"/>
            <a:ext cx="4535805" cy="1007744"/>
          </a:xfrm>
          <a:custGeom>
            <a:avLst/>
            <a:gdLst/>
            <a:ahLst/>
            <a:cxnLst/>
            <a:rect l="l" t="t" r="r" b="b"/>
            <a:pathLst>
              <a:path w="4535805" h="1007745">
                <a:moveTo>
                  <a:pt x="0" y="167893"/>
                </a:moveTo>
                <a:lnTo>
                  <a:pt x="5998" y="123266"/>
                </a:lnTo>
                <a:lnTo>
                  <a:pt x="22925" y="83161"/>
                </a:lnTo>
                <a:lnTo>
                  <a:pt x="49180" y="49180"/>
                </a:lnTo>
                <a:lnTo>
                  <a:pt x="83161" y="22925"/>
                </a:lnTo>
                <a:lnTo>
                  <a:pt x="123266" y="5998"/>
                </a:lnTo>
                <a:lnTo>
                  <a:pt x="167893" y="0"/>
                </a:lnTo>
                <a:lnTo>
                  <a:pt x="4367530" y="0"/>
                </a:lnTo>
                <a:lnTo>
                  <a:pt x="4412157" y="5998"/>
                </a:lnTo>
                <a:lnTo>
                  <a:pt x="4452262" y="22925"/>
                </a:lnTo>
                <a:lnTo>
                  <a:pt x="4486243" y="49180"/>
                </a:lnTo>
                <a:lnTo>
                  <a:pt x="4512498" y="83161"/>
                </a:lnTo>
                <a:lnTo>
                  <a:pt x="4529425" y="123266"/>
                </a:lnTo>
                <a:lnTo>
                  <a:pt x="4535424" y="167893"/>
                </a:lnTo>
                <a:lnTo>
                  <a:pt x="4535424" y="839469"/>
                </a:lnTo>
                <a:lnTo>
                  <a:pt x="4529425" y="884101"/>
                </a:lnTo>
                <a:lnTo>
                  <a:pt x="4512498" y="924208"/>
                </a:lnTo>
                <a:lnTo>
                  <a:pt x="4486243" y="958188"/>
                </a:lnTo>
                <a:lnTo>
                  <a:pt x="4452262" y="984440"/>
                </a:lnTo>
                <a:lnTo>
                  <a:pt x="4412157" y="1001366"/>
                </a:lnTo>
                <a:lnTo>
                  <a:pt x="4367530" y="1007363"/>
                </a:lnTo>
                <a:lnTo>
                  <a:pt x="167893" y="1007363"/>
                </a:lnTo>
                <a:lnTo>
                  <a:pt x="123266" y="1001366"/>
                </a:lnTo>
                <a:lnTo>
                  <a:pt x="83161" y="984440"/>
                </a:lnTo>
                <a:lnTo>
                  <a:pt x="49180" y="958188"/>
                </a:lnTo>
                <a:lnTo>
                  <a:pt x="22925" y="924208"/>
                </a:lnTo>
                <a:lnTo>
                  <a:pt x="5998" y="884101"/>
                </a:lnTo>
                <a:lnTo>
                  <a:pt x="0" y="839469"/>
                </a:lnTo>
                <a:lnTo>
                  <a:pt x="0" y="167893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0871" y="3886200"/>
            <a:ext cx="647674" cy="7101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52594" y="3918965"/>
            <a:ext cx="533400" cy="597535"/>
          </a:xfrm>
          <a:custGeom>
            <a:avLst/>
            <a:gdLst/>
            <a:ahLst/>
            <a:cxnLst/>
            <a:rect l="l" t="t" r="r" b="b"/>
            <a:pathLst>
              <a:path w="533400" h="597535">
                <a:moveTo>
                  <a:pt x="532891" y="0"/>
                </a:moveTo>
                <a:lnTo>
                  <a:pt x="0" y="597141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3352" y="3896867"/>
            <a:ext cx="647674" cy="7101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45073" y="3929634"/>
            <a:ext cx="533400" cy="597535"/>
          </a:xfrm>
          <a:custGeom>
            <a:avLst/>
            <a:gdLst/>
            <a:ahLst/>
            <a:cxnLst/>
            <a:rect l="l" t="t" r="r" b="b"/>
            <a:pathLst>
              <a:path w="533400" h="597535">
                <a:moveTo>
                  <a:pt x="532891" y="0"/>
                </a:moveTo>
                <a:lnTo>
                  <a:pt x="0" y="597141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75832" y="3907535"/>
            <a:ext cx="647674" cy="7101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37553" y="3940302"/>
            <a:ext cx="533400" cy="597535"/>
          </a:xfrm>
          <a:custGeom>
            <a:avLst/>
            <a:gdLst/>
            <a:ahLst/>
            <a:cxnLst/>
            <a:rect l="l" t="t" r="r" b="b"/>
            <a:pathLst>
              <a:path w="533400" h="597535">
                <a:moveTo>
                  <a:pt x="532892" y="0"/>
                </a:moveTo>
                <a:lnTo>
                  <a:pt x="0" y="597141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66788" y="3916679"/>
            <a:ext cx="647674" cy="7101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28509" y="3949446"/>
            <a:ext cx="533400" cy="597535"/>
          </a:xfrm>
          <a:custGeom>
            <a:avLst/>
            <a:gdLst/>
            <a:ahLst/>
            <a:cxnLst/>
            <a:rect l="l" t="t" r="r" b="b"/>
            <a:pathLst>
              <a:path w="533400" h="597535">
                <a:moveTo>
                  <a:pt x="532892" y="0"/>
                </a:moveTo>
                <a:lnTo>
                  <a:pt x="0" y="597141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52588" y="3970020"/>
            <a:ext cx="647674" cy="7101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814309" y="4002785"/>
            <a:ext cx="533400" cy="597535"/>
          </a:xfrm>
          <a:custGeom>
            <a:avLst/>
            <a:gdLst/>
            <a:ahLst/>
            <a:cxnLst/>
            <a:rect l="l" t="t" r="r" b="b"/>
            <a:pathLst>
              <a:path w="533400" h="597535">
                <a:moveTo>
                  <a:pt x="532892" y="0"/>
                </a:moveTo>
                <a:lnTo>
                  <a:pt x="0" y="597141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82515" y="4145000"/>
            <a:ext cx="149653" cy="1392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10300" y="1234439"/>
            <a:ext cx="2366772" cy="23591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72021" y="1276350"/>
            <a:ext cx="2247900" cy="2240280"/>
          </a:xfrm>
          <a:custGeom>
            <a:avLst/>
            <a:gdLst/>
            <a:ahLst/>
            <a:cxnLst/>
            <a:rect l="l" t="t" r="r" b="b"/>
            <a:pathLst>
              <a:path w="2247900" h="2240279">
                <a:moveTo>
                  <a:pt x="1123950" y="0"/>
                </a:moveTo>
                <a:lnTo>
                  <a:pt x="1075192" y="1034"/>
                </a:lnTo>
                <a:lnTo>
                  <a:pt x="1026966" y="4111"/>
                </a:lnTo>
                <a:lnTo>
                  <a:pt x="979312" y="9188"/>
                </a:lnTo>
                <a:lnTo>
                  <a:pt x="932274" y="16222"/>
                </a:lnTo>
                <a:lnTo>
                  <a:pt x="885893" y="25172"/>
                </a:lnTo>
                <a:lnTo>
                  <a:pt x="840211" y="35996"/>
                </a:lnTo>
                <a:lnTo>
                  <a:pt x="795271" y="48652"/>
                </a:lnTo>
                <a:lnTo>
                  <a:pt x="751115" y="63097"/>
                </a:lnTo>
                <a:lnTo>
                  <a:pt x="707785" y="79290"/>
                </a:lnTo>
                <a:lnTo>
                  <a:pt x="665322" y="97188"/>
                </a:lnTo>
                <a:lnTo>
                  <a:pt x="623771" y="116750"/>
                </a:lnTo>
                <a:lnTo>
                  <a:pt x="583171" y="137933"/>
                </a:lnTo>
                <a:lnTo>
                  <a:pt x="543566" y="160696"/>
                </a:lnTo>
                <a:lnTo>
                  <a:pt x="504998" y="184997"/>
                </a:lnTo>
                <a:lnTo>
                  <a:pt x="467509" y="210792"/>
                </a:lnTo>
                <a:lnTo>
                  <a:pt x="431140" y="238041"/>
                </a:lnTo>
                <a:lnTo>
                  <a:pt x="395935" y="266702"/>
                </a:lnTo>
                <a:lnTo>
                  <a:pt x="361936" y="296731"/>
                </a:lnTo>
                <a:lnTo>
                  <a:pt x="329183" y="328088"/>
                </a:lnTo>
                <a:lnTo>
                  <a:pt x="297721" y="360730"/>
                </a:lnTo>
                <a:lnTo>
                  <a:pt x="267591" y="394616"/>
                </a:lnTo>
                <a:lnTo>
                  <a:pt x="238834" y="429702"/>
                </a:lnTo>
                <a:lnTo>
                  <a:pt x="211494" y="465947"/>
                </a:lnTo>
                <a:lnTo>
                  <a:pt x="185612" y="503310"/>
                </a:lnTo>
                <a:lnTo>
                  <a:pt x="161230" y="541748"/>
                </a:lnTo>
                <a:lnTo>
                  <a:pt x="138391" y="581218"/>
                </a:lnTo>
                <a:lnTo>
                  <a:pt x="117137" y="621680"/>
                </a:lnTo>
                <a:lnTo>
                  <a:pt x="97510" y="663091"/>
                </a:lnTo>
                <a:lnTo>
                  <a:pt x="79552" y="705408"/>
                </a:lnTo>
                <a:lnTo>
                  <a:pt x="63306" y="748590"/>
                </a:lnTo>
                <a:lnTo>
                  <a:pt x="48813" y="792595"/>
                </a:lnTo>
                <a:lnTo>
                  <a:pt x="36115" y="837381"/>
                </a:lnTo>
                <a:lnTo>
                  <a:pt x="25256" y="882906"/>
                </a:lnTo>
                <a:lnTo>
                  <a:pt x="16276" y="929127"/>
                </a:lnTo>
                <a:lnTo>
                  <a:pt x="9218" y="976004"/>
                </a:lnTo>
                <a:lnTo>
                  <a:pt x="4125" y="1023492"/>
                </a:lnTo>
                <a:lnTo>
                  <a:pt x="1038" y="1071552"/>
                </a:lnTo>
                <a:lnTo>
                  <a:pt x="0" y="1120139"/>
                </a:lnTo>
                <a:lnTo>
                  <a:pt x="1038" y="1168727"/>
                </a:lnTo>
                <a:lnTo>
                  <a:pt x="4125" y="1216787"/>
                </a:lnTo>
                <a:lnTo>
                  <a:pt x="9218" y="1264275"/>
                </a:lnTo>
                <a:lnTo>
                  <a:pt x="16276" y="1311152"/>
                </a:lnTo>
                <a:lnTo>
                  <a:pt x="25256" y="1357373"/>
                </a:lnTo>
                <a:lnTo>
                  <a:pt x="36115" y="1402898"/>
                </a:lnTo>
                <a:lnTo>
                  <a:pt x="48813" y="1447684"/>
                </a:lnTo>
                <a:lnTo>
                  <a:pt x="63306" y="1491689"/>
                </a:lnTo>
                <a:lnTo>
                  <a:pt x="79552" y="1534871"/>
                </a:lnTo>
                <a:lnTo>
                  <a:pt x="97510" y="1577188"/>
                </a:lnTo>
                <a:lnTo>
                  <a:pt x="117137" y="1618599"/>
                </a:lnTo>
                <a:lnTo>
                  <a:pt x="138391" y="1659061"/>
                </a:lnTo>
                <a:lnTo>
                  <a:pt x="161230" y="1698531"/>
                </a:lnTo>
                <a:lnTo>
                  <a:pt x="185612" y="1736969"/>
                </a:lnTo>
                <a:lnTo>
                  <a:pt x="211494" y="1774332"/>
                </a:lnTo>
                <a:lnTo>
                  <a:pt x="238834" y="1810577"/>
                </a:lnTo>
                <a:lnTo>
                  <a:pt x="267591" y="1845663"/>
                </a:lnTo>
                <a:lnTo>
                  <a:pt x="297721" y="1879549"/>
                </a:lnTo>
                <a:lnTo>
                  <a:pt x="329184" y="1912191"/>
                </a:lnTo>
                <a:lnTo>
                  <a:pt x="361936" y="1943548"/>
                </a:lnTo>
                <a:lnTo>
                  <a:pt x="395935" y="1973577"/>
                </a:lnTo>
                <a:lnTo>
                  <a:pt x="431140" y="2002238"/>
                </a:lnTo>
                <a:lnTo>
                  <a:pt x="467509" y="2029487"/>
                </a:lnTo>
                <a:lnTo>
                  <a:pt x="504998" y="2055282"/>
                </a:lnTo>
                <a:lnTo>
                  <a:pt x="543566" y="2079583"/>
                </a:lnTo>
                <a:lnTo>
                  <a:pt x="583171" y="2102346"/>
                </a:lnTo>
                <a:lnTo>
                  <a:pt x="623771" y="2123529"/>
                </a:lnTo>
                <a:lnTo>
                  <a:pt x="665322" y="2143091"/>
                </a:lnTo>
                <a:lnTo>
                  <a:pt x="707785" y="2160989"/>
                </a:lnTo>
                <a:lnTo>
                  <a:pt x="751115" y="2177182"/>
                </a:lnTo>
                <a:lnTo>
                  <a:pt x="795271" y="2191627"/>
                </a:lnTo>
                <a:lnTo>
                  <a:pt x="840211" y="2204283"/>
                </a:lnTo>
                <a:lnTo>
                  <a:pt x="885893" y="2215107"/>
                </a:lnTo>
                <a:lnTo>
                  <a:pt x="932274" y="2224057"/>
                </a:lnTo>
                <a:lnTo>
                  <a:pt x="979312" y="2231091"/>
                </a:lnTo>
                <a:lnTo>
                  <a:pt x="1026966" y="2236168"/>
                </a:lnTo>
                <a:lnTo>
                  <a:pt x="1075192" y="2239245"/>
                </a:lnTo>
                <a:lnTo>
                  <a:pt x="1123950" y="2240280"/>
                </a:lnTo>
                <a:lnTo>
                  <a:pt x="1172707" y="2239245"/>
                </a:lnTo>
                <a:lnTo>
                  <a:pt x="1220933" y="2236168"/>
                </a:lnTo>
                <a:lnTo>
                  <a:pt x="1268587" y="2231091"/>
                </a:lnTo>
                <a:lnTo>
                  <a:pt x="1315625" y="2224057"/>
                </a:lnTo>
                <a:lnTo>
                  <a:pt x="1362006" y="2215107"/>
                </a:lnTo>
                <a:lnTo>
                  <a:pt x="1407688" y="2204283"/>
                </a:lnTo>
                <a:lnTo>
                  <a:pt x="1452628" y="2191627"/>
                </a:lnTo>
                <a:lnTo>
                  <a:pt x="1496784" y="2177182"/>
                </a:lnTo>
                <a:lnTo>
                  <a:pt x="1540114" y="2160989"/>
                </a:lnTo>
                <a:lnTo>
                  <a:pt x="1582577" y="2143091"/>
                </a:lnTo>
                <a:lnTo>
                  <a:pt x="1624128" y="2123529"/>
                </a:lnTo>
                <a:lnTo>
                  <a:pt x="1664728" y="2102346"/>
                </a:lnTo>
                <a:lnTo>
                  <a:pt x="1704333" y="2079583"/>
                </a:lnTo>
                <a:lnTo>
                  <a:pt x="1742901" y="2055282"/>
                </a:lnTo>
                <a:lnTo>
                  <a:pt x="1780390" y="2029487"/>
                </a:lnTo>
                <a:lnTo>
                  <a:pt x="1816759" y="2002238"/>
                </a:lnTo>
                <a:lnTo>
                  <a:pt x="1851964" y="1973577"/>
                </a:lnTo>
                <a:lnTo>
                  <a:pt x="1885963" y="1943548"/>
                </a:lnTo>
                <a:lnTo>
                  <a:pt x="1918715" y="1912191"/>
                </a:lnTo>
                <a:lnTo>
                  <a:pt x="1950178" y="1879549"/>
                </a:lnTo>
                <a:lnTo>
                  <a:pt x="1980308" y="1845663"/>
                </a:lnTo>
                <a:lnTo>
                  <a:pt x="2009065" y="1810577"/>
                </a:lnTo>
                <a:lnTo>
                  <a:pt x="2036405" y="1774332"/>
                </a:lnTo>
                <a:lnTo>
                  <a:pt x="2062287" y="1736969"/>
                </a:lnTo>
                <a:lnTo>
                  <a:pt x="2086669" y="1698531"/>
                </a:lnTo>
                <a:lnTo>
                  <a:pt x="2109508" y="1659061"/>
                </a:lnTo>
                <a:lnTo>
                  <a:pt x="2130762" y="1618599"/>
                </a:lnTo>
                <a:lnTo>
                  <a:pt x="2150389" y="1577188"/>
                </a:lnTo>
                <a:lnTo>
                  <a:pt x="2168347" y="1534871"/>
                </a:lnTo>
                <a:lnTo>
                  <a:pt x="2184593" y="1491689"/>
                </a:lnTo>
                <a:lnTo>
                  <a:pt x="2199086" y="1447684"/>
                </a:lnTo>
                <a:lnTo>
                  <a:pt x="2211784" y="1402898"/>
                </a:lnTo>
                <a:lnTo>
                  <a:pt x="2222643" y="1357373"/>
                </a:lnTo>
                <a:lnTo>
                  <a:pt x="2231623" y="1311152"/>
                </a:lnTo>
                <a:lnTo>
                  <a:pt x="2238681" y="1264275"/>
                </a:lnTo>
                <a:lnTo>
                  <a:pt x="2243774" y="1216787"/>
                </a:lnTo>
                <a:lnTo>
                  <a:pt x="2246861" y="1168727"/>
                </a:lnTo>
                <a:lnTo>
                  <a:pt x="2247900" y="1120139"/>
                </a:lnTo>
                <a:lnTo>
                  <a:pt x="2246861" y="1071552"/>
                </a:lnTo>
                <a:lnTo>
                  <a:pt x="2243774" y="1023492"/>
                </a:lnTo>
                <a:lnTo>
                  <a:pt x="2238681" y="976004"/>
                </a:lnTo>
                <a:lnTo>
                  <a:pt x="2231623" y="929127"/>
                </a:lnTo>
                <a:lnTo>
                  <a:pt x="2222643" y="882906"/>
                </a:lnTo>
                <a:lnTo>
                  <a:pt x="2211784" y="837381"/>
                </a:lnTo>
                <a:lnTo>
                  <a:pt x="2199086" y="792595"/>
                </a:lnTo>
                <a:lnTo>
                  <a:pt x="2184593" y="748590"/>
                </a:lnTo>
                <a:lnTo>
                  <a:pt x="2168347" y="705408"/>
                </a:lnTo>
                <a:lnTo>
                  <a:pt x="2150389" y="663091"/>
                </a:lnTo>
                <a:lnTo>
                  <a:pt x="2130762" y="621680"/>
                </a:lnTo>
                <a:lnTo>
                  <a:pt x="2109508" y="581218"/>
                </a:lnTo>
                <a:lnTo>
                  <a:pt x="2086669" y="541748"/>
                </a:lnTo>
                <a:lnTo>
                  <a:pt x="2062287" y="503310"/>
                </a:lnTo>
                <a:lnTo>
                  <a:pt x="2036405" y="465947"/>
                </a:lnTo>
                <a:lnTo>
                  <a:pt x="2009065" y="429702"/>
                </a:lnTo>
                <a:lnTo>
                  <a:pt x="1980308" y="394616"/>
                </a:lnTo>
                <a:lnTo>
                  <a:pt x="1950178" y="360730"/>
                </a:lnTo>
                <a:lnTo>
                  <a:pt x="1918715" y="328088"/>
                </a:lnTo>
                <a:lnTo>
                  <a:pt x="1885963" y="296731"/>
                </a:lnTo>
                <a:lnTo>
                  <a:pt x="1851964" y="266702"/>
                </a:lnTo>
                <a:lnTo>
                  <a:pt x="1816759" y="238041"/>
                </a:lnTo>
                <a:lnTo>
                  <a:pt x="1780390" y="210792"/>
                </a:lnTo>
                <a:lnTo>
                  <a:pt x="1742901" y="184997"/>
                </a:lnTo>
                <a:lnTo>
                  <a:pt x="1704333" y="160696"/>
                </a:lnTo>
                <a:lnTo>
                  <a:pt x="1664728" y="137933"/>
                </a:lnTo>
                <a:lnTo>
                  <a:pt x="1624128" y="116750"/>
                </a:lnTo>
                <a:lnTo>
                  <a:pt x="1582577" y="97188"/>
                </a:lnTo>
                <a:lnTo>
                  <a:pt x="1540114" y="79290"/>
                </a:lnTo>
                <a:lnTo>
                  <a:pt x="1496784" y="63097"/>
                </a:lnTo>
                <a:lnTo>
                  <a:pt x="1452628" y="48652"/>
                </a:lnTo>
                <a:lnTo>
                  <a:pt x="1407688" y="35996"/>
                </a:lnTo>
                <a:lnTo>
                  <a:pt x="1362006" y="25172"/>
                </a:lnTo>
                <a:lnTo>
                  <a:pt x="1315625" y="16222"/>
                </a:lnTo>
                <a:lnTo>
                  <a:pt x="1268587" y="9188"/>
                </a:lnTo>
                <a:lnTo>
                  <a:pt x="1220933" y="4111"/>
                </a:lnTo>
                <a:lnTo>
                  <a:pt x="1172707" y="1034"/>
                </a:lnTo>
                <a:lnTo>
                  <a:pt x="1123950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72021" y="1276350"/>
            <a:ext cx="2247900" cy="2240280"/>
          </a:xfrm>
          <a:custGeom>
            <a:avLst/>
            <a:gdLst/>
            <a:ahLst/>
            <a:cxnLst/>
            <a:rect l="l" t="t" r="r" b="b"/>
            <a:pathLst>
              <a:path w="2247900" h="2240279">
                <a:moveTo>
                  <a:pt x="0" y="1120139"/>
                </a:moveTo>
                <a:lnTo>
                  <a:pt x="1038" y="1071552"/>
                </a:lnTo>
                <a:lnTo>
                  <a:pt x="4125" y="1023492"/>
                </a:lnTo>
                <a:lnTo>
                  <a:pt x="9218" y="976004"/>
                </a:lnTo>
                <a:lnTo>
                  <a:pt x="16276" y="929127"/>
                </a:lnTo>
                <a:lnTo>
                  <a:pt x="25256" y="882906"/>
                </a:lnTo>
                <a:lnTo>
                  <a:pt x="36115" y="837381"/>
                </a:lnTo>
                <a:lnTo>
                  <a:pt x="48813" y="792595"/>
                </a:lnTo>
                <a:lnTo>
                  <a:pt x="63306" y="748590"/>
                </a:lnTo>
                <a:lnTo>
                  <a:pt x="79552" y="705408"/>
                </a:lnTo>
                <a:lnTo>
                  <a:pt x="97510" y="663091"/>
                </a:lnTo>
                <a:lnTo>
                  <a:pt x="117137" y="621680"/>
                </a:lnTo>
                <a:lnTo>
                  <a:pt x="138391" y="581218"/>
                </a:lnTo>
                <a:lnTo>
                  <a:pt x="161230" y="541748"/>
                </a:lnTo>
                <a:lnTo>
                  <a:pt x="185612" y="503310"/>
                </a:lnTo>
                <a:lnTo>
                  <a:pt x="211494" y="465947"/>
                </a:lnTo>
                <a:lnTo>
                  <a:pt x="238834" y="429702"/>
                </a:lnTo>
                <a:lnTo>
                  <a:pt x="267591" y="394616"/>
                </a:lnTo>
                <a:lnTo>
                  <a:pt x="297721" y="360730"/>
                </a:lnTo>
                <a:lnTo>
                  <a:pt x="329183" y="328088"/>
                </a:lnTo>
                <a:lnTo>
                  <a:pt x="361936" y="296731"/>
                </a:lnTo>
                <a:lnTo>
                  <a:pt x="395935" y="266702"/>
                </a:lnTo>
                <a:lnTo>
                  <a:pt x="431140" y="238041"/>
                </a:lnTo>
                <a:lnTo>
                  <a:pt x="467509" y="210792"/>
                </a:lnTo>
                <a:lnTo>
                  <a:pt x="504998" y="184997"/>
                </a:lnTo>
                <a:lnTo>
                  <a:pt x="543566" y="160696"/>
                </a:lnTo>
                <a:lnTo>
                  <a:pt x="583171" y="137933"/>
                </a:lnTo>
                <a:lnTo>
                  <a:pt x="623771" y="116750"/>
                </a:lnTo>
                <a:lnTo>
                  <a:pt x="665322" y="97188"/>
                </a:lnTo>
                <a:lnTo>
                  <a:pt x="707785" y="79290"/>
                </a:lnTo>
                <a:lnTo>
                  <a:pt x="751115" y="63097"/>
                </a:lnTo>
                <a:lnTo>
                  <a:pt x="795271" y="48652"/>
                </a:lnTo>
                <a:lnTo>
                  <a:pt x="840211" y="35996"/>
                </a:lnTo>
                <a:lnTo>
                  <a:pt x="885893" y="25172"/>
                </a:lnTo>
                <a:lnTo>
                  <a:pt x="932274" y="16222"/>
                </a:lnTo>
                <a:lnTo>
                  <a:pt x="979312" y="9188"/>
                </a:lnTo>
                <a:lnTo>
                  <a:pt x="1026966" y="4111"/>
                </a:lnTo>
                <a:lnTo>
                  <a:pt x="1075192" y="1034"/>
                </a:lnTo>
                <a:lnTo>
                  <a:pt x="1123950" y="0"/>
                </a:lnTo>
                <a:lnTo>
                  <a:pt x="1172707" y="1034"/>
                </a:lnTo>
                <a:lnTo>
                  <a:pt x="1220933" y="4111"/>
                </a:lnTo>
                <a:lnTo>
                  <a:pt x="1268587" y="9188"/>
                </a:lnTo>
                <a:lnTo>
                  <a:pt x="1315625" y="16222"/>
                </a:lnTo>
                <a:lnTo>
                  <a:pt x="1362006" y="25172"/>
                </a:lnTo>
                <a:lnTo>
                  <a:pt x="1407688" y="35996"/>
                </a:lnTo>
                <a:lnTo>
                  <a:pt x="1452628" y="48652"/>
                </a:lnTo>
                <a:lnTo>
                  <a:pt x="1496784" y="63097"/>
                </a:lnTo>
                <a:lnTo>
                  <a:pt x="1540114" y="79290"/>
                </a:lnTo>
                <a:lnTo>
                  <a:pt x="1582577" y="97188"/>
                </a:lnTo>
                <a:lnTo>
                  <a:pt x="1624128" y="116750"/>
                </a:lnTo>
                <a:lnTo>
                  <a:pt x="1664728" y="137933"/>
                </a:lnTo>
                <a:lnTo>
                  <a:pt x="1704333" y="160696"/>
                </a:lnTo>
                <a:lnTo>
                  <a:pt x="1742901" y="184997"/>
                </a:lnTo>
                <a:lnTo>
                  <a:pt x="1780390" y="210792"/>
                </a:lnTo>
                <a:lnTo>
                  <a:pt x="1816759" y="238041"/>
                </a:lnTo>
                <a:lnTo>
                  <a:pt x="1851964" y="266702"/>
                </a:lnTo>
                <a:lnTo>
                  <a:pt x="1885963" y="296731"/>
                </a:lnTo>
                <a:lnTo>
                  <a:pt x="1918715" y="328088"/>
                </a:lnTo>
                <a:lnTo>
                  <a:pt x="1950178" y="360730"/>
                </a:lnTo>
                <a:lnTo>
                  <a:pt x="1980308" y="394616"/>
                </a:lnTo>
                <a:lnTo>
                  <a:pt x="2009065" y="429702"/>
                </a:lnTo>
                <a:lnTo>
                  <a:pt x="2036405" y="465947"/>
                </a:lnTo>
                <a:lnTo>
                  <a:pt x="2062287" y="503310"/>
                </a:lnTo>
                <a:lnTo>
                  <a:pt x="2086669" y="541748"/>
                </a:lnTo>
                <a:lnTo>
                  <a:pt x="2109508" y="581218"/>
                </a:lnTo>
                <a:lnTo>
                  <a:pt x="2130762" y="621680"/>
                </a:lnTo>
                <a:lnTo>
                  <a:pt x="2150389" y="663091"/>
                </a:lnTo>
                <a:lnTo>
                  <a:pt x="2168347" y="705408"/>
                </a:lnTo>
                <a:lnTo>
                  <a:pt x="2184593" y="748590"/>
                </a:lnTo>
                <a:lnTo>
                  <a:pt x="2199086" y="792595"/>
                </a:lnTo>
                <a:lnTo>
                  <a:pt x="2211784" y="837381"/>
                </a:lnTo>
                <a:lnTo>
                  <a:pt x="2222643" y="882906"/>
                </a:lnTo>
                <a:lnTo>
                  <a:pt x="2231623" y="929127"/>
                </a:lnTo>
                <a:lnTo>
                  <a:pt x="2238681" y="976004"/>
                </a:lnTo>
                <a:lnTo>
                  <a:pt x="2243774" y="1023492"/>
                </a:lnTo>
                <a:lnTo>
                  <a:pt x="2246861" y="1071552"/>
                </a:lnTo>
                <a:lnTo>
                  <a:pt x="2247900" y="1120139"/>
                </a:lnTo>
                <a:lnTo>
                  <a:pt x="2246861" y="1168727"/>
                </a:lnTo>
                <a:lnTo>
                  <a:pt x="2243774" y="1216787"/>
                </a:lnTo>
                <a:lnTo>
                  <a:pt x="2238681" y="1264275"/>
                </a:lnTo>
                <a:lnTo>
                  <a:pt x="2231623" y="1311152"/>
                </a:lnTo>
                <a:lnTo>
                  <a:pt x="2222643" y="1357373"/>
                </a:lnTo>
                <a:lnTo>
                  <a:pt x="2211784" y="1402898"/>
                </a:lnTo>
                <a:lnTo>
                  <a:pt x="2199086" y="1447684"/>
                </a:lnTo>
                <a:lnTo>
                  <a:pt x="2184593" y="1491689"/>
                </a:lnTo>
                <a:lnTo>
                  <a:pt x="2168347" y="1534871"/>
                </a:lnTo>
                <a:lnTo>
                  <a:pt x="2150389" y="1577188"/>
                </a:lnTo>
                <a:lnTo>
                  <a:pt x="2130762" y="1618599"/>
                </a:lnTo>
                <a:lnTo>
                  <a:pt x="2109508" y="1659061"/>
                </a:lnTo>
                <a:lnTo>
                  <a:pt x="2086669" y="1698531"/>
                </a:lnTo>
                <a:lnTo>
                  <a:pt x="2062287" y="1736969"/>
                </a:lnTo>
                <a:lnTo>
                  <a:pt x="2036405" y="1774332"/>
                </a:lnTo>
                <a:lnTo>
                  <a:pt x="2009065" y="1810577"/>
                </a:lnTo>
                <a:lnTo>
                  <a:pt x="1980308" y="1845663"/>
                </a:lnTo>
                <a:lnTo>
                  <a:pt x="1950178" y="1879549"/>
                </a:lnTo>
                <a:lnTo>
                  <a:pt x="1918715" y="1912191"/>
                </a:lnTo>
                <a:lnTo>
                  <a:pt x="1885963" y="1943548"/>
                </a:lnTo>
                <a:lnTo>
                  <a:pt x="1851964" y="1973577"/>
                </a:lnTo>
                <a:lnTo>
                  <a:pt x="1816759" y="2002238"/>
                </a:lnTo>
                <a:lnTo>
                  <a:pt x="1780390" y="2029487"/>
                </a:lnTo>
                <a:lnTo>
                  <a:pt x="1742901" y="2055282"/>
                </a:lnTo>
                <a:lnTo>
                  <a:pt x="1704333" y="2079583"/>
                </a:lnTo>
                <a:lnTo>
                  <a:pt x="1664728" y="2102346"/>
                </a:lnTo>
                <a:lnTo>
                  <a:pt x="1624128" y="2123529"/>
                </a:lnTo>
                <a:lnTo>
                  <a:pt x="1582577" y="2143091"/>
                </a:lnTo>
                <a:lnTo>
                  <a:pt x="1540114" y="2160989"/>
                </a:lnTo>
                <a:lnTo>
                  <a:pt x="1496784" y="2177182"/>
                </a:lnTo>
                <a:lnTo>
                  <a:pt x="1452628" y="2191627"/>
                </a:lnTo>
                <a:lnTo>
                  <a:pt x="1407688" y="2204283"/>
                </a:lnTo>
                <a:lnTo>
                  <a:pt x="1362006" y="2215107"/>
                </a:lnTo>
                <a:lnTo>
                  <a:pt x="1315625" y="2224057"/>
                </a:lnTo>
                <a:lnTo>
                  <a:pt x="1268587" y="2231091"/>
                </a:lnTo>
                <a:lnTo>
                  <a:pt x="1220933" y="2236168"/>
                </a:lnTo>
                <a:lnTo>
                  <a:pt x="1172707" y="2239245"/>
                </a:lnTo>
                <a:lnTo>
                  <a:pt x="1123950" y="2240280"/>
                </a:lnTo>
                <a:lnTo>
                  <a:pt x="1075192" y="2239245"/>
                </a:lnTo>
                <a:lnTo>
                  <a:pt x="1026966" y="2236168"/>
                </a:lnTo>
                <a:lnTo>
                  <a:pt x="979312" y="2231091"/>
                </a:lnTo>
                <a:lnTo>
                  <a:pt x="932274" y="2224057"/>
                </a:lnTo>
                <a:lnTo>
                  <a:pt x="885893" y="2215107"/>
                </a:lnTo>
                <a:lnTo>
                  <a:pt x="840211" y="2204283"/>
                </a:lnTo>
                <a:lnTo>
                  <a:pt x="795271" y="2191627"/>
                </a:lnTo>
                <a:lnTo>
                  <a:pt x="751115" y="2177182"/>
                </a:lnTo>
                <a:lnTo>
                  <a:pt x="707785" y="2160989"/>
                </a:lnTo>
                <a:lnTo>
                  <a:pt x="665322" y="2143091"/>
                </a:lnTo>
                <a:lnTo>
                  <a:pt x="623771" y="2123529"/>
                </a:lnTo>
                <a:lnTo>
                  <a:pt x="583171" y="2102346"/>
                </a:lnTo>
                <a:lnTo>
                  <a:pt x="543566" y="2079583"/>
                </a:lnTo>
                <a:lnTo>
                  <a:pt x="504998" y="2055282"/>
                </a:lnTo>
                <a:lnTo>
                  <a:pt x="467509" y="2029487"/>
                </a:lnTo>
                <a:lnTo>
                  <a:pt x="431140" y="2002238"/>
                </a:lnTo>
                <a:lnTo>
                  <a:pt x="395935" y="1973577"/>
                </a:lnTo>
                <a:lnTo>
                  <a:pt x="361936" y="1943548"/>
                </a:lnTo>
                <a:lnTo>
                  <a:pt x="329184" y="1912191"/>
                </a:lnTo>
                <a:lnTo>
                  <a:pt x="297721" y="1879549"/>
                </a:lnTo>
                <a:lnTo>
                  <a:pt x="267591" y="1845663"/>
                </a:lnTo>
                <a:lnTo>
                  <a:pt x="238834" y="1810577"/>
                </a:lnTo>
                <a:lnTo>
                  <a:pt x="211494" y="1774332"/>
                </a:lnTo>
                <a:lnTo>
                  <a:pt x="185612" y="1736969"/>
                </a:lnTo>
                <a:lnTo>
                  <a:pt x="161230" y="1698531"/>
                </a:lnTo>
                <a:lnTo>
                  <a:pt x="138391" y="1659061"/>
                </a:lnTo>
                <a:lnTo>
                  <a:pt x="117137" y="1618599"/>
                </a:lnTo>
                <a:lnTo>
                  <a:pt x="97510" y="1577188"/>
                </a:lnTo>
                <a:lnTo>
                  <a:pt x="79552" y="1534871"/>
                </a:lnTo>
                <a:lnTo>
                  <a:pt x="63306" y="1491689"/>
                </a:lnTo>
                <a:lnTo>
                  <a:pt x="48813" y="1447684"/>
                </a:lnTo>
                <a:lnTo>
                  <a:pt x="36115" y="1402898"/>
                </a:lnTo>
                <a:lnTo>
                  <a:pt x="25256" y="1357373"/>
                </a:lnTo>
                <a:lnTo>
                  <a:pt x="16276" y="1311152"/>
                </a:lnTo>
                <a:lnTo>
                  <a:pt x="9218" y="1264275"/>
                </a:lnTo>
                <a:lnTo>
                  <a:pt x="4125" y="1216787"/>
                </a:lnTo>
                <a:lnTo>
                  <a:pt x="1038" y="1168727"/>
                </a:lnTo>
                <a:lnTo>
                  <a:pt x="0" y="1120139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612635" y="1752587"/>
            <a:ext cx="449605" cy="3779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59880" y="1780032"/>
            <a:ext cx="359664" cy="28803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59880" y="1780032"/>
            <a:ext cx="360045" cy="288290"/>
          </a:xfrm>
          <a:custGeom>
            <a:avLst/>
            <a:gdLst/>
            <a:ahLst/>
            <a:cxnLst/>
            <a:rect l="l" t="t" r="r" b="b"/>
            <a:pathLst>
              <a:path w="360045" h="288289">
                <a:moveTo>
                  <a:pt x="0" y="288035"/>
                </a:moveTo>
                <a:lnTo>
                  <a:pt x="359664" y="288035"/>
                </a:lnTo>
                <a:lnTo>
                  <a:pt x="359664" y="0"/>
                </a:lnTo>
                <a:lnTo>
                  <a:pt x="0" y="0"/>
                </a:lnTo>
                <a:lnTo>
                  <a:pt x="0" y="288035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08064" y="2033041"/>
            <a:ext cx="449605" cy="2346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97395" y="2017737"/>
            <a:ext cx="496836" cy="19206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40830" y="2056876"/>
            <a:ext cx="402590" cy="26034"/>
          </a:xfrm>
          <a:custGeom>
            <a:avLst/>
            <a:gdLst/>
            <a:ahLst/>
            <a:cxnLst/>
            <a:rect l="l" t="t" r="r" b="b"/>
            <a:pathLst>
              <a:path w="402590" h="26035">
                <a:moveTo>
                  <a:pt x="0" y="6238"/>
                </a:moveTo>
                <a:lnTo>
                  <a:pt x="55810" y="2506"/>
                </a:lnTo>
                <a:lnTo>
                  <a:pt x="95964" y="0"/>
                </a:lnTo>
                <a:lnTo>
                  <a:pt x="133570" y="613"/>
                </a:lnTo>
                <a:lnTo>
                  <a:pt x="181737" y="6238"/>
                </a:lnTo>
                <a:lnTo>
                  <a:pt x="214122" y="21351"/>
                </a:lnTo>
                <a:lnTo>
                  <a:pt x="220599" y="25669"/>
                </a:lnTo>
                <a:lnTo>
                  <a:pt x="259574" y="24282"/>
                </a:lnTo>
                <a:lnTo>
                  <a:pt x="298561" y="23050"/>
                </a:lnTo>
                <a:lnTo>
                  <a:pt x="337524" y="21508"/>
                </a:lnTo>
                <a:lnTo>
                  <a:pt x="376427" y="19192"/>
                </a:lnTo>
                <a:lnTo>
                  <a:pt x="386030" y="17883"/>
                </a:lnTo>
                <a:lnTo>
                  <a:pt x="392191" y="15478"/>
                </a:lnTo>
                <a:lnTo>
                  <a:pt x="396948" y="11691"/>
                </a:lnTo>
                <a:lnTo>
                  <a:pt x="402336" y="6238"/>
                </a:lnTo>
              </a:path>
            </a:pathLst>
          </a:custGeom>
          <a:ln w="381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24571" y="1766303"/>
            <a:ext cx="449605" cy="3779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71816" y="1793748"/>
            <a:ext cx="359664" cy="28803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71816" y="1793748"/>
            <a:ext cx="360045" cy="288290"/>
          </a:xfrm>
          <a:custGeom>
            <a:avLst/>
            <a:gdLst/>
            <a:ahLst/>
            <a:cxnLst/>
            <a:rect l="l" t="t" r="r" b="b"/>
            <a:pathLst>
              <a:path w="360045" h="288289">
                <a:moveTo>
                  <a:pt x="0" y="288035"/>
                </a:moveTo>
                <a:lnTo>
                  <a:pt x="359664" y="288035"/>
                </a:lnTo>
                <a:lnTo>
                  <a:pt x="359664" y="0"/>
                </a:lnTo>
                <a:lnTo>
                  <a:pt x="0" y="0"/>
                </a:lnTo>
                <a:lnTo>
                  <a:pt x="0" y="288035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620000" y="2046757"/>
            <a:ext cx="449605" cy="2346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09331" y="2031453"/>
            <a:ext cx="496836" cy="19206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652766" y="2070592"/>
            <a:ext cx="402590" cy="26034"/>
          </a:xfrm>
          <a:custGeom>
            <a:avLst/>
            <a:gdLst/>
            <a:ahLst/>
            <a:cxnLst/>
            <a:rect l="l" t="t" r="r" b="b"/>
            <a:pathLst>
              <a:path w="402590" h="26035">
                <a:moveTo>
                  <a:pt x="0" y="6238"/>
                </a:moveTo>
                <a:lnTo>
                  <a:pt x="55810" y="2506"/>
                </a:lnTo>
                <a:lnTo>
                  <a:pt x="95964" y="0"/>
                </a:lnTo>
                <a:lnTo>
                  <a:pt x="133570" y="613"/>
                </a:lnTo>
                <a:lnTo>
                  <a:pt x="181736" y="6238"/>
                </a:lnTo>
                <a:lnTo>
                  <a:pt x="214122" y="21351"/>
                </a:lnTo>
                <a:lnTo>
                  <a:pt x="220599" y="25669"/>
                </a:lnTo>
                <a:lnTo>
                  <a:pt x="259574" y="24282"/>
                </a:lnTo>
                <a:lnTo>
                  <a:pt x="298561" y="23050"/>
                </a:lnTo>
                <a:lnTo>
                  <a:pt x="337524" y="21508"/>
                </a:lnTo>
                <a:lnTo>
                  <a:pt x="376427" y="19192"/>
                </a:lnTo>
                <a:lnTo>
                  <a:pt x="386030" y="17883"/>
                </a:lnTo>
                <a:lnTo>
                  <a:pt x="392191" y="15478"/>
                </a:lnTo>
                <a:lnTo>
                  <a:pt x="396948" y="11691"/>
                </a:lnTo>
                <a:lnTo>
                  <a:pt x="402335" y="6238"/>
                </a:lnTo>
              </a:path>
            </a:pathLst>
          </a:custGeom>
          <a:ln w="38100">
            <a:solidFill>
              <a:srgbClr val="9BBA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080504" y="2545041"/>
            <a:ext cx="451116" cy="37646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127747" y="2572511"/>
            <a:ext cx="361188" cy="2865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27747" y="2572511"/>
            <a:ext cx="361315" cy="287020"/>
          </a:xfrm>
          <a:custGeom>
            <a:avLst/>
            <a:gdLst/>
            <a:ahLst/>
            <a:cxnLst/>
            <a:rect l="l" t="t" r="r" b="b"/>
            <a:pathLst>
              <a:path w="361315" h="287019">
                <a:moveTo>
                  <a:pt x="0" y="286512"/>
                </a:moveTo>
                <a:lnTo>
                  <a:pt x="361188" y="286512"/>
                </a:lnTo>
                <a:lnTo>
                  <a:pt x="361188" y="0"/>
                </a:lnTo>
                <a:lnTo>
                  <a:pt x="0" y="0"/>
                </a:lnTo>
                <a:lnTo>
                  <a:pt x="0" y="286512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75931" y="2825495"/>
            <a:ext cx="449605" cy="2331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066788" y="2810217"/>
            <a:ext cx="495325" cy="19053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110221" y="2849356"/>
            <a:ext cx="401320" cy="26034"/>
          </a:xfrm>
          <a:custGeom>
            <a:avLst/>
            <a:gdLst/>
            <a:ahLst/>
            <a:cxnLst/>
            <a:rect l="l" t="t" r="r" b="b"/>
            <a:pathLst>
              <a:path w="401320" h="26035">
                <a:moveTo>
                  <a:pt x="0" y="6238"/>
                </a:moveTo>
                <a:lnTo>
                  <a:pt x="55584" y="2506"/>
                </a:lnTo>
                <a:lnTo>
                  <a:pt x="95583" y="0"/>
                </a:lnTo>
                <a:lnTo>
                  <a:pt x="133034" y="613"/>
                </a:lnTo>
                <a:lnTo>
                  <a:pt x="180975" y="6238"/>
                </a:lnTo>
                <a:lnTo>
                  <a:pt x="213359" y="21351"/>
                </a:lnTo>
                <a:lnTo>
                  <a:pt x="219836" y="25669"/>
                </a:lnTo>
                <a:lnTo>
                  <a:pt x="258621" y="24282"/>
                </a:lnTo>
                <a:lnTo>
                  <a:pt x="297418" y="23050"/>
                </a:lnTo>
                <a:lnTo>
                  <a:pt x="336190" y="21508"/>
                </a:lnTo>
                <a:lnTo>
                  <a:pt x="374903" y="19192"/>
                </a:lnTo>
                <a:lnTo>
                  <a:pt x="384559" y="17883"/>
                </a:lnTo>
                <a:lnTo>
                  <a:pt x="390715" y="15478"/>
                </a:lnTo>
                <a:lnTo>
                  <a:pt x="395442" y="11691"/>
                </a:lnTo>
                <a:lnTo>
                  <a:pt x="400811" y="6238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pc="-5" dirty="0"/>
              <a:t>Co pozorovat</a:t>
            </a:r>
            <a:r>
              <a:rPr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666750"/>
            <a:ext cx="4131564" cy="4973797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5"/>
              </a:spcBef>
              <a:buFont typeface="Courier New"/>
              <a:buChar char="o"/>
              <a:tabLst>
                <a:tab pos="355600" algn="l"/>
              </a:tabLst>
            </a:pPr>
            <a:endParaRPr lang="cs-CZ" sz="2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5"/>
              </a:spcBef>
              <a:buFont typeface="Courier New"/>
              <a:buChar char="o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1x </a:t>
            </a:r>
            <a:r>
              <a:rPr lang="cs-CZ" sz="2000" spc="-5" dirty="0">
                <a:latin typeface="Calibri"/>
                <a:cs typeface="Calibri"/>
              </a:rPr>
              <a:t>sklíčková kultura na podložném sklíčku na </a:t>
            </a:r>
            <a:r>
              <a:rPr lang="cs-CZ" sz="2000" spc="-5" dirty="0" smtClean="0">
                <a:latin typeface="Calibri"/>
                <a:cs typeface="Calibri"/>
              </a:rPr>
              <a:t>kuličkách</a:t>
            </a:r>
            <a:endParaRPr sz="2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1x </a:t>
            </a:r>
            <a:r>
              <a:rPr lang="cs-CZ" sz="2000" spc="-10" dirty="0">
                <a:latin typeface="Calibri"/>
                <a:cs typeface="Calibri"/>
              </a:rPr>
              <a:t>sklíčková kultura na misce s krycími </a:t>
            </a:r>
            <a:r>
              <a:rPr lang="cs-CZ" sz="2000" spc="-10" dirty="0" err="1" smtClean="0">
                <a:latin typeface="Calibri"/>
                <a:cs typeface="Calibri"/>
              </a:rPr>
              <a:t>sklíčkami</a:t>
            </a:r>
            <a:endParaRPr lang="cs-CZ" sz="2000" spc="-1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355600" algn="l"/>
              </a:tabLst>
            </a:pPr>
            <a:endParaRPr lang="cs-CZ" sz="2000" spc="-10" dirty="0" smtClean="0">
              <a:latin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355600" algn="l"/>
              </a:tabLst>
            </a:pPr>
            <a:r>
              <a:rPr lang="cs-CZ" sz="2000" dirty="0" smtClean="0"/>
              <a:t>s</a:t>
            </a:r>
            <a:r>
              <a:rPr lang="en-GB" sz="2000" dirty="0"/>
              <a:t>kl</a:t>
            </a:r>
            <a:r>
              <a:rPr lang="cs-CZ" sz="2000" dirty="0" err="1"/>
              <a:t>íč</a:t>
            </a:r>
            <a:r>
              <a:rPr lang="en-GB" sz="2000" dirty="0" err="1"/>
              <a:t>ko</a:t>
            </a:r>
            <a:r>
              <a:rPr lang="en-GB" sz="2000" dirty="0"/>
              <a:t> s </a:t>
            </a:r>
            <a:r>
              <a:rPr lang="en-GB" sz="2000" dirty="0" err="1"/>
              <a:t>narostlou</a:t>
            </a:r>
            <a:r>
              <a:rPr lang="en-GB" sz="2000" dirty="0"/>
              <a:t> </a:t>
            </a:r>
            <a:r>
              <a:rPr lang="en-GB" sz="2000" dirty="0" err="1"/>
              <a:t>kulturou</a:t>
            </a:r>
            <a:r>
              <a:rPr lang="en-GB" sz="2000" dirty="0"/>
              <a:t> </a:t>
            </a:r>
            <a:r>
              <a:rPr lang="en-GB" sz="2000" dirty="0" smtClean="0"/>
              <a:t>polo</a:t>
            </a:r>
            <a:r>
              <a:rPr lang="cs-CZ" sz="2000" dirty="0" smtClean="0"/>
              <a:t>ž</a:t>
            </a:r>
            <a:r>
              <a:rPr lang="en-GB" sz="2000" dirty="0" smtClean="0"/>
              <a:t>it n</a:t>
            </a:r>
            <a:r>
              <a:rPr lang="cs-CZ" sz="2000" dirty="0" smtClean="0"/>
              <a:t>á</a:t>
            </a:r>
            <a:r>
              <a:rPr lang="en-GB" sz="2000" dirty="0" err="1" smtClean="0"/>
              <a:t>rustem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podlo</a:t>
            </a:r>
            <a:r>
              <a:rPr lang="cs-CZ" sz="2000" dirty="0" smtClean="0"/>
              <a:t>ž</a:t>
            </a:r>
            <a:r>
              <a:rPr lang="en-GB" sz="2000" dirty="0" smtClean="0"/>
              <a:t>n</a:t>
            </a:r>
            <a:r>
              <a:rPr lang="cs-CZ" sz="2000" dirty="0" smtClean="0"/>
              <a:t>í</a:t>
            </a:r>
            <a:r>
              <a:rPr lang="en-GB" sz="2000" dirty="0" smtClean="0"/>
              <a:t> </a:t>
            </a:r>
            <a:r>
              <a:rPr lang="en-GB" sz="2000" dirty="0" err="1" smtClean="0"/>
              <a:t>sklo</a:t>
            </a:r>
            <a:endParaRPr lang="cs-CZ" sz="2000" dirty="0" smtClean="0"/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355600" algn="l"/>
              </a:tabLst>
            </a:pPr>
            <a:endParaRPr lang="cs-CZ" sz="2000" dirty="0"/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355600" algn="l"/>
              </a:tabLst>
            </a:pPr>
            <a:r>
              <a:rPr lang="cs-CZ" sz="2000" dirty="0" smtClean="0"/>
              <a:t>p</a:t>
            </a:r>
            <a:r>
              <a:rPr lang="en-GB" sz="2000" dirty="0" err="1" smtClean="0"/>
              <a:t>ozorovat</a:t>
            </a:r>
            <a:r>
              <a:rPr lang="en-GB" sz="2000" dirty="0" smtClean="0"/>
              <a:t> </a:t>
            </a:r>
            <a:r>
              <a:rPr lang="cs-CZ" sz="2000" dirty="0" smtClean="0"/>
              <a:t>při zvětšení</a:t>
            </a:r>
            <a:r>
              <a:rPr lang="en-GB" sz="2000" dirty="0" smtClean="0"/>
              <a:t> 400</a:t>
            </a:r>
            <a:r>
              <a:rPr lang="cs-CZ" sz="2000" dirty="0" smtClean="0"/>
              <a:t>x (</a:t>
            </a:r>
            <a:r>
              <a:rPr lang="cs-CZ" sz="2000" dirty="0" err="1" smtClean="0"/>
              <a:t>obj</a:t>
            </a:r>
            <a:r>
              <a:rPr lang="cs-CZ" sz="2000" dirty="0" smtClean="0"/>
              <a:t> 40)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355600" algn="l"/>
              </a:tabLst>
            </a:pPr>
            <a:r>
              <a:rPr lang="pl-PL" sz="2000" dirty="0" smtClean="0"/>
              <a:t>100 objektiv s imerzí </a:t>
            </a:r>
            <a:r>
              <a:rPr lang="pl-PL" sz="2000" dirty="0"/>
              <a:t>v </a:t>
            </a:r>
            <a:r>
              <a:rPr lang="pl-PL" sz="2000" dirty="0" smtClean="0"/>
              <a:t>jasném </a:t>
            </a:r>
            <a:r>
              <a:rPr lang="pl-PL" sz="2000" dirty="0"/>
              <a:t>poli nebo </a:t>
            </a:r>
            <a:r>
              <a:rPr lang="pl-PL" sz="2000" dirty="0" smtClean="0"/>
              <a:t>Nomarského kontrastem</a:t>
            </a:r>
            <a:endParaRPr lang="en-GB" sz="2000" dirty="0"/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355600" algn="l"/>
              </a:tabLst>
            </a:pPr>
            <a:endParaRPr lang="cs-CZ" sz="2000" spc="-1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355600" algn="l"/>
              </a:tabLst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3405" y="2072462"/>
            <a:ext cx="322326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5 </a:t>
            </a:r>
            <a:r>
              <a:rPr lang="cs-CZ" sz="1600" b="1" spc="-5" dirty="0">
                <a:latin typeface="Calibri"/>
                <a:cs typeface="Calibri"/>
              </a:rPr>
              <a:t>denní kultury</a:t>
            </a:r>
            <a:r>
              <a:rPr sz="1600" b="1" i="1" spc="-5" dirty="0"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1600" i="1" spc="-10" dirty="0">
                <a:latin typeface="Calibri"/>
                <a:cs typeface="Calibri"/>
              </a:rPr>
              <a:t>Rhodococcus </a:t>
            </a:r>
            <a:r>
              <a:rPr sz="1600" i="1" spc="-5" dirty="0">
                <a:latin typeface="Calibri"/>
                <a:cs typeface="Calibri"/>
              </a:rPr>
              <a:t>erythropolis </a:t>
            </a:r>
            <a:r>
              <a:rPr sz="1600" i="1" spc="-10" dirty="0">
                <a:latin typeface="Calibri"/>
                <a:cs typeface="Calibri"/>
              </a:rPr>
              <a:t>(M8 </a:t>
            </a:r>
            <a:r>
              <a:rPr sz="1600" i="1" spc="-5" dirty="0">
                <a:latin typeface="Calibri"/>
                <a:cs typeface="Calibri"/>
              </a:rPr>
              <a:t>or </a:t>
            </a:r>
            <a:r>
              <a:rPr sz="1600" i="1" spc="-25" dirty="0">
                <a:latin typeface="Calibri"/>
                <a:cs typeface="Calibri"/>
              </a:rPr>
              <a:t>MPA)  </a:t>
            </a:r>
            <a:r>
              <a:rPr sz="1600" i="1" spc="-10" dirty="0">
                <a:latin typeface="Calibri"/>
                <a:cs typeface="Calibri"/>
              </a:rPr>
              <a:t>Nocardia carnea</a:t>
            </a:r>
            <a:r>
              <a:rPr sz="1600" i="1" spc="5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(M8)</a:t>
            </a:r>
            <a:endParaRPr sz="1600" dirty="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</a:pPr>
            <a:r>
              <a:rPr sz="1600" i="1" spc="-15" dirty="0">
                <a:latin typeface="Calibri"/>
                <a:cs typeface="Calibri"/>
              </a:rPr>
              <a:t>Streptomyces </a:t>
            </a:r>
            <a:r>
              <a:rPr sz="1600" i="1" spc="-5" dirty="0">
                <a:latin typeface="Calibri"/>
                <a:cs typeface="Calibri"/>
              </a:rPr>
              <a:t>griseus</a:t>
            </a:r>
            <a:r>
              <a:rPr sz="1600" i="1" spc="5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(M15)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83964" y="1132332"/>
            <a:ext cx="72390" cy="3744595"/>
          </a:xfrm>
          <a:custGeom>
            <a:avLst/>
            <a:gdLst/>
            <a:ahLst/>
            <a:cxnLst/>
            <a:rect l="l" t="t" r="r" b="b"/>
            <a:pathLst>
              <a:path w="72389" h="3744595">
                <a:moveTo>
                  <a:pt x="0" y="0"/>
                </a:moveTo>
                <a:lnTo>
                  <a:pt x="72009" y="374441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pc="-5" dirty="0"/>
              <a:t>Co pozorovat</a:t>
            </a:r>
            <a:r>
              <a:rPr dirty="0"/>
              <a:t>?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00150"/>
            <a:ext cx="2717800" cy="20383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800" y="1200150"/>
            <a:ext cx="2717800" cy="20383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336076"/>
            <a:ext cx="1852723" cy="1389542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336076"/>
            <a:ext cx="1852723" cy="1389542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200150"/>
            <a:ext cx="27178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55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="" xmlns:a16="http://schemas.microsoft.com/office/drawing/2014/main" id="{387C0D37-BE91-4CC8-BC3B-065C0F248A42}"/>
              </a:ext>
            </a:extLst>
          </p:cNvPr>
          <p:cNvSpPr/>
          <p:nvPr/>
        </p:nvSpPr>
        <p:spPr>
          <a:xfrm>
            <a:off x="457200" y="2571750"/>
            <a:ext cx="5486400" cy="216535"/>
          </a:xfrm>
          <a:custGeom>
            <a:avLst/>
            <a:gdLst/>
            <a:ahLst/>
            <a:cxnLst/>
            <a:rect l="l" t="t" r="r" b="b"/>
            <a:pathLst>
              <a:path w="4320540" h="216535">
                <a:moveTo>
                  <a:pt x="0" y="216407"/>
                </a:moveTo>
                <a:lnTo>
                  <a:pt x="4320540" y="216407"/>
                </a:lnTo>
                <a:lnTo>
                  <a:pt x="4320540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274956"/>
            <a:ext cx="7239000" cy="6965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cs-CZ" spc="-5" dirty="0"/>
              <a:t>Fluorescence - DAPI</a:t>
            </a:r>
            <a:endParaRPr dirty="0"/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9E13828-E8AD-4118-A212-5A7449592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940" y="1172718"/>
            <a:ext cx="6474460" cy="360098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cs-CZ" dirty="0"/>
              <a:t>Nalít sterilní destilovanou vodu do zkumavky (cca 5 ml)</a:t>
            </a:r>
          </a:p>
          <a:p>
            <a:pPr marL="342900" indent="-342900">
              <a:buAutoNum type="arabicPeriod"/>
            </a:pPr>
            <a:r>
              <a:rPr lang="cs-CZ" dirty="0"/>
              <a:t>Do zkumavky </a:t>
            </a:r>
            <a:r>
              <a:rPr lang="cs-CZ" dirty="0" err="1"/>
              <a:t>napipetovat</a:t>
            </a:r>
            <a:r>
              <a:rPr lang="cs-CZ" dirty="0"/>
              <a:t> 2-4 kultury (přibližně 25 </a:t>
            </a:r>
            <a:r>
              <a:rPr lang="en-US" dirty="0">
                <a:cs typeface="Calibri"/>
              </a:rPr>
              <a:t>µ</a:t>
            </a:r>
            <a:r>
              <a:rPr lang="cs-CZ" dirty="0">
                <a:cs typeface="Calibri"/>
              </a:rPr>
              <a:t>l 24-hodinové kultury z každé)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dirty="0"/>
              <a:t>Profiltrovat kulturu s vodou pomocí bakteriálního filtru </a:t>
            </a:r>
          </a:p>
          <a:p>
            <a:pPr marL="342900" indent="-342900">
              <a:buAutoNum type="arabicPeriod"/>
            </a:pPr>
            <a:r>
              <a:rPr lang="cs-CZ" dirty="0"/>
              <a:t>Filtr nechat volně uschnout (je možné nastříhat na menší části)</a:t>
            </a:r>
            <a:endParaRPr lang="cs-CZ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PRACOVAT BEZ SVĚTLA (V ŠERU)</a:t>
            </a:r>
          </a:p>
          <a:p>
            <a:pPr marL="342900" indent="-342900">
              <a:buAutoNum type="arabicPeriod"/>
            </a:pPr>
            <a:r>
              <a:rPr lang="cs-CZ" dirty="0"/>
              <a:t>Na filtr nanést asi 20 </a:t>
            </a:r>
            <a:r>
              <a:rPr lang="en-US" dirty="0">
                <a:cs typeface="Calibri"/>
              </a:rPr>
              <a:t>µl</a:t>
            </a:r>
            <a:r>
              <a:rPr lang="cs-CZ" dirty="0">
                <a:cs typeface="Calibri"/>
              </a:rPr>
              <a:t> DAPI</a:t>
            </a:r>
          </a:p>
          <a:p>
            <a:pPr marL="342900" indent="-342900">
              <a:buAutoNum type="arabicPeriod"/>
            </a:pPr>
            <a:r>
              <a:rPr lang="cs-CZ" dirty="0">
                <a:cs typeface="Calibri"/>
              </a:rPr>
              <a:t>Vložit do lednice na 10 min</a:t>
            </a:r>
          </a:p>
          <a:p>
            <a:pPr marL="342900" indent="-342900">
              <a:buAutoNum type="arabicPeriod"/>
            </a:pPr>
            <a:r>
              <a:rPr lang="cs-CZ" dirty="0">
                <a:cs typeface="Calibri"/>
              </a:rPr>
              <a:t>Filtr promýt postupně: destilovaná voda -&gt; etanol -&gt; </a:t>
            </a:r>
            <a:r>
              <a:rPr lang="cs-CZ" dirty="0" err="1">
                <a:cs typeface="Calibri"/>
              </a:rPr>
              <a:t>dest</a:t>
            </a:r>
            <a:r>
              <a:rPr lang="cs-CZ" dirty="0">
                <a:cs typeface="Calibri"/>
              </a:rPr>
              <a:t>. voda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dirty="0"/>
              <a:t>Filtr nechat volně uschnout (přikrýt)</a:t>
            </a:r>
          </a:p>
          <a:p>
            <a:pPr marL="342900" indent="-342900">
              <a:buAutoNum type="arabicPeriod"/>
            </a:pPr>
            <a:r>
              <a:rPr lang="cs-CZ" dirty="0"/>
              <a:t>Na podložní sklíčko nanést kapku imerzního oleje -&gt; umístit filtrační papír -&gt; kapka imerzního oleje -&gt; krycí sklíčko -&gt; imerzní olej -&gt; pozorování pomocí fluorescenčního mikroskopu</a:t>
            </a:r>
          </a:p>
        </p:txBody>
      </p:sp>
      <p:sp>
        <p:nvSpPr>
          <p:cNvPr id="10" name="object 4">
            <a:extLst>
              <a:ext uri="{FF2B5EF4-FFF2-40B4-BE49-F238E27FC236}">
                <a16:creationId xmlns="" xmlns:a16="http://schemas.microsoft.com/office/drawing/2014/main" id="{407C378D-7B05-47F7-B596-E7BA90853BE8}"/>
              </a:ext>
            </a:extLst>
          </p:cNvPr>
          <p:cNvSpPr/>
          <p:nvPr/>
        </p:nvSpPr>
        <p:spPr>
          <a:xfrm>
            <a:off x="6858000" y="1276350"/>
            <a:ext cx="2054860" cy="1858391"/>
          </a:xfrm>
          <a:prstGeom prst="rect">
            <a:avLst/>
          </a:prstGeom>
          <a:blipFill>
            <a:blip r:embed="rId3" cstate="print"/>
            <a:stretch>
              <a:fillRect l="-14834" r="-3708"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120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pc="-5" dirty="0"/>
              <a:t>Co pozorovat</a:t>
            </a:r>
            <a:r>
              <a:rPr dirty="0"/>
              <a:t>?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28750"/>
            <a:ext cx="4267200" cy="32004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428750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999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479</Words>
  <Application>Microsoft Office PowerPoint</Application>
  <PresentationFormat>Předvádění na obrazovce (16:9)</PresentationFormat>
  <Paragraphs>57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Cytologie a morfologie bakterií</vt:lpstr>
      <vt:lpstr>Sklíčkové kultury I.</vt:lpstr>
      <vt:lpstr>Sklíčkové kultury II.</vt:lpstr>
      <vt:lpstr>Co pozorovat?</vt:lpstr>
      <vt:lpstr>Co pozorovat?</vt:lpstr>
      <vt:lpstr>Fluorescence - DAPI</vt:lpstr>
      <vt:lpstr>Co pozorovat?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</dc:title>
  <dc:creator>Uživatel;Lukáš Fidrich</dc:creator>
  <cp:lastModifiedBy>Uživatel</cp:lastModifiedBy>
  <cp:revision>21</cp:revision>
  <dcterms:created xsi:type="dcterms:W3CDTF">2020-02-11T09:46:55Z</dcterms:created>
  <dcterms:modified xsi:type="dcterms:W3CDTF">2021-05-24T10:52:22Z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2018-12-22T00:00:00Z</vt:filetime>
  </property>
  <property fmtid="{D5CDD505-2E9C-101B-9397-08002B2CF9AE}" pid="3" name="Creator">
    <vt:lpwstr>Microsoft® PowerPoint® pro Office 365</vt:lpwstr>
  </property>
  <property fmtid="{D5CDD505-2E9C-101B-9397-08002B2CF9AE}" pid="4" name="LastSaved">
    <vt:filetime>2020-02-11T00:00:00Z</vt:filetime>
  </property>
</Properties>
</file>