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8" r:id="rId3"/>
    <p:sldId id="399" r:id="rId4"/>
    <p:sldId id="400" r:id="rId5"/>
    <p:sldId id="412" r:id="rId6"/>
    <p:sldId id="401" r:id="rId7"/>
    <p:sldId id="410" r:id="rId8"/>
    <p:sldId id="398" r:id="rId9"/>
    <p:sldId id="263" r:id="rId10"/>
    <p:sldId id="348" r:id="rId11"/>
    <p:sldId id="404" r:id="rId12"/>
    <p:sldId id="265" r:id="rId13"/>
    <p:sldId id="405" r:id="rId14"/>
    <p:sldId id="274" r:id="rId15"/>
    <p:sldId id="411" r:id="rId16"/>
    <p:sldId id="408" r:id="rId17"/>
    <p:sldId id="406" r:id="rId18"/>
    <p:sldId id="259" r:id="rId19"/>
    <p:sldId id="273" r:id="rId20"/>
    <p:sldId id="282" r:id="rId21"/>
    <p:sldId id="409" r:id="rId22"/>
    <p:sldId id="266" r:id="rId23"/>
    <p:sldId id="283" r:id="rId2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3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B3FAD3B-3B49-4374-850F-51378C0CBD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72620D7-1D3E-47E5-9CBD-ABCCED671A3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854F941-8218-4127-840E-805C11502292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C0C84AA2-B5BD-49CC-A18A-B48916E75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9DF0A59A-85FD-415C-A707-26C366E5D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4B23C1-9746-4C08-90E8-47B1AB8711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E2160D-EAF3-4F93-B5C3-83753DAF6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57E521B-F532-4E79-A775-839EC90DDE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4DA697-C998-47A0-A069-F3C1D5F22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141F5-4EC6-4C3E-A72D-7D70164699C2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A93C2F-23CF-47E8-A619-5C873B68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4E984E-FD91-4BEA-B214-D78EDBC8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85C93-E2BE-472A-87D5-3321145617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32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ABA847-B6BD-4C00-84D0-87E3A43B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46870-2DF3-4A3F-888C-375604DEF825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C7D080-F670-406D-8AEE-FA385296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ACE3CB-91C6-471D-89AF-40A9257B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D1679-01E4-4202-9D82-C99EF92653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7638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0251E0-FFB6-4C74-9AB3-6390334E8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36DD4-488D-47CE-9C74-CD544FE4B1D9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A048A8-79E6-43B2-9944-74220A033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68E0D6-9559-474B-844A-42FF4D50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66E0-B5F2-433A-9108-7AF9C81A9C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676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832AD7-5F60-49FB-80F6-94C1B5209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718719-7352-4E37-B98B-B03CF883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B8B0006-5A8F-4E46-918A-DF128B72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90E21-9FFF-42FF-9731-A65D933741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589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F2F38DB-FDC6-4977-94F0-AD324F5C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2F1A65D2-41D0-49D3-9801-4355E817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43B1CFA1-606C-4912-8A80-779F5DD9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D783E-AB90-4F2A-A0C6-378F29E0A8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921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49AD0A-DBCE-4E52-A10B-6481986BC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5BAD7-EBA2-4A56-93CA-93BA081A834B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F4B30B-0574-4D19-96FE-EE2591881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0BB822-4FA4-43AE-8151-0CCC9970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351D4-A311-4FD1-9E82-AE10E86031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987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741277-FE18-40FA-8C84-7CC14369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6E5C9-BD4C-4725-AF0D-16A84331B168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6FFF50-161B-4C16-B0C8-742F6BB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6E612A-AD61-4601-88A9-83C65956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D3E82-C83C-4303-948C-A477B58E5B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536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BADA5E4-CE35-4890-9E8B-AACC3D79F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5D2CD-9C12-4F67-AA6F-29F758F57C85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217A8F7-75B3-4B96-99C2-5640B7AC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C2D1701E-A017-4F57-B15C-298F721D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92C13-B141-4D03-A843-0DC08F59F9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949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ACF3AAA8-47C2-4926-8EFF-70E318DD4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A0335-6703-4DB9-BF4C-07AB7E72AB5F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8D274E0D-ECA7-4226-892E-FC9A33DB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7D8AFBEE-1072-4C7B-9A0B-A25831E6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B74E6-2813-4D8D-AD85-7CF3C11B6C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2547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C08EDE80-1599-43CC-8A0F-9D3C3FF8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07371-6ED5-475E-B9D3-5A2E5084E44F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9481B732-3AC8-4D9C-BDDC-21A30588B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4FA6AEC8-1EE2-479D-B913-1114CD8E8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CC290-71C7-40C6-A30C-819EB00A19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144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3FD6AAE4-A970-43FF-9F6B-1AB4986F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1B6C0-8ABC-45D0-96D4-D5C2C89CEDEF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0CC768F7-EAF2-4CE7-8BE6-A6BCA9B0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C968ED9C-724C-48EA-A065-9EC6C847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53357-D62B-4786-923A-7C219B52CA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5087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CC30DB3-E7D5-45C9-8F4B-A0AE0D9C4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3C9C9-7C57-43E9-B728-04175B0AAF48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1C8DF9A-6529-4D78-BBF8-8DBB3D7FB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E6843CB-028E-4110-BD1A-56B3F42B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6216D-9845-433D-88A4-6AF6EBF415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400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15DA8B3-1C91-4277-AF09-22E6B0305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BC129-A739-4271-A0E4-330225673CCE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3895761-F99D-4CC6-B71B-6394CCF5A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ABAFA49-59F7-45B6-97F3-5C26BCA8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4DF15-2E67-4E99-B196-4018369A4B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227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AB73EC7E-E899-4C27-99B9-BFF67A0F85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F2823B8A-5AB7-4745-8211-50D65F7383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1E47A3-BF6E-4A18-8D62-7709E84BC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1F5256-1E9E-4E16-811A-761DF49B7B3D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1DA7C4-617B-4C29-A9FD-A60FD45FE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E3FDDF-02B0-4E51-88F2-C4D34B105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E9D5D5-5D93-4F1B-AEE5-59D3928CFC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media10.m4a"/><Relationship Id="rId7" Type="http://schemas.openxmlformats.org/officeDocument/2006/relationships/oleObject" Target="../embeddings/oleObject2.bin"/><Relationship Id="rId2" Type="http://schemas.microsoft.com/office/2007/relationships/media" Target="../media/media10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E786914-AA53-4BA1-B003-EE36A6460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8" y="836613"/>
            <a:ext cx="8629650" cy="1285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Poškození skla</a:t>
            </a: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cs-CZ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6C86A6B2-FB10-42B6-AE52-412C1BDDF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388" y="5956300"/>
            <a:ext cx="8964612" cy="857250"/>
          </a:xfrm>
        </p:spPr>
        <p:txBody>
          <a:bodyPr rtlCol="0">
            <a:normAutofit fontScale="92500" lnSpcReduction="2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2200" b="1" dirty="0">
                <a:solidFill>
                  <a:schemeClr val="tx1"/>
                </a:solidFill>
              </a:rPr>
              <a:t>Chemie a metodiky konzervování předmětů vyrobených z anorganických materiálů</a:t>
            </a:r>
            <a:endParaRPr lang="cs-CZ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Masarykova univerzita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Mgr. Romana Kozáková</a:t>
            </a:r>
          </a:p>
        </p:txBody>
      </p:sp>
      <p:pic>
        <p:nvPicPr>
          <p:cNvPr id="5124" name="Obrázek 2" descr="Obsah obrázku deštník, otevřít, kolo, motor&#10;&#10;Popis byl vytvořen automaticky">
            <a:extLst>
              <a:ext uri="{FF2B5EF4-FFF2-40B4-BE49-F238E27FC236}">
                <a16:creationId xmlns:a16="http://schemas.microsoft.com/office/drawing/2014/main" id="{243E7B22-353D-42CC-AD11-51114EFFF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1619250" y="1700213"/>
            <a:ext cx="6048375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E93BD5-E1AA-4CC9-81B0-9D5050A03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1"/>
    </mc:Choice>
    <mc:Fallback xmlns="">
      <p:transition spd="slow" advTm="1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5EA0A7C-E397-4EA3-8AE7-07C411E59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188913"/>
            <a:ext cx="7793037" cy="1143000"/>
          </a:xfrm>
        </p:spPr>
        <p:txBody>
          <a:bodyPr/>
          <a:lstStyle/>
          <a:p>
            <a:r>
              <a:rPr lang="cs-CZ" altLang="cs-CZ" sz="3600" b="1"/>
              <a:t>Rozvolnění struktury</a:t>
            </a:r>
            <a:endParaRPr lang="en-US" altLang="cs-CZ" sz="3600" b="1"/>
          </a:p>
        </p:txBody>
      </p:sp>
      <p:sp>
        <p:nvSpPr>
          <p:cNvPr id="13315" name="Text Box 4">
            <a:extLst>
              <a:ext uri="{FF2B5EF4-FFF2-40B4-BE49-F238E27FC236}">
                <a16:creationId xmlns:a16="http://schemas.microsoft.com/office/drawing/2014/main" id="{A0CFD09C-D121-43E9-8343-A8333B603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589588"/>
            <a:ext cx="8858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Křemen 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                   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sklo                K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O-SiO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sklo</a:t>
            </a:r>
            <a:endParaRPr lang="en-US" altLang="cs-CZ" sz="2400">
              <a:latin typeface="Arial" panose="020B0604020202020204" pitchFamily="34" charset="0"/>
            </a:endParaRPr>
          </a:p>
        </p:txBody>
      </p:sp>
      <p:pic>
        <p:nvPicPr>
          <p:cNvPr id="13316" name="Picture 12" descr="ReCrystaline">
            <a:extLst>
              <a:ext uri="{FF2B5EF4-FFF2-40B4-BE49-F238E27FC236}">
                <a16:creationId xmlns:a16="http://schemas.microsoft.com/office/drawing/2014/main" id="{2A5C3108-4120-4189-8FB0-D9507B26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00188"/>
            <a:ext cx="28638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ReAmorphous">
            <a:extLst>
              <a:ext uri="{FF2B5EF4-FFF2-40B4-BE49-F238E27FC236}">
                <a16:creationId xmlns:a16="http://schemas.microsoft.com/office/drawing/2014/main" id="{D00ECB19-CF35-49B0-9F7B-949BA1F27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2714625"/>
            <a:ext cx="29210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8" name="Object 5">
            <a:extLst>
              <a:ext uri="{FF2B5EF4-FFF2-40B4-BE49-F238E27FC236}">
                <a16:creationId xmlns:a16="http://schemas.microsoft.com/office/drawing/2014/main" id="{7EA5158D-2CBB-46A4-95FC-CF218EFDD1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3625" y="1393825"/>
          <a:ext cx="3000375" cy="288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obrázek" r:id="rId7" imgW="5478780" imgH="5274564" progId="Word.Picture.8">
                  <p:embed/>
                </p:oleObj>
              </mc:Choice>
              <mc:Fallback>
                <p:oleObj name="obrázek" r:id="rId7" imgW="5478780" imgH="5274564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393825"/>
                        <a:ext cx="3000375" cy="288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A090B76-37EB-41FA-99C9-3C02FE3FF5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3"/>
    </mc:Choice>
    <mc:Fallback xmlns="">
      <p:transition spd="slow" advTm="18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D381323-7A3E-40F5-ABF9-B733CB99C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Faktory ovlivňující korozi skla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BDA0D19-99C4-4F81-939C-C9410A571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Chemické složení skla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Přítomnost H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 (roztok i vzdušná vlhkost)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Okolní podmínky (kolísání teploty, RH, pH, S/V- poměr plochy louženého materiálu k objemu loužícího média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[cm</a:t>
            </a:r>
            <a:r>
              <a:rPr lang="en-US" altLang="cs-CZ" sz="2400" baseline="3000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Postupné odstraňování vs. kumulování produktů koroze na povrchu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Doba působení (t)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51DD8B4-84B3-4761-92D1-106FCDC28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57"/>
    </mc:Choice>
    <mc:Fallback xmlns="">
      <p:transition spd="slow" advTm="67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B9CE155-EF47-401A-954A-4236F1BA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Chemická odolnost skla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90D696F-6927-4640-929A-72DB9AF3027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24891"/>
            <a:ext cx="8439472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sz="24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Čím je více taviv, tím je nižší teplota tavení skla, ale i tím méně je sklo odolné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Nejvíce odolné křemenné sklo,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Simax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atd.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Nejméně odolné sklářské barvy – malované, zlacené dekory</a:t>
            </a:r>
          </a:p>
          <a:p>
            <a:pPr>
              <a:lnSpc>
                <a:spcPct val="90000"/>
              </a:lnSpc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Historická skla méně odolná než dnes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E2275F6-D5EB-4C24-8F34-31726279E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90"/>
    </mc:Choice>
    <mc:Fallback xmlns="">
      <p:transition spd="slow" advTm="7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1D318EC-5C24-4621-9D65-A62B876E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Mechanizmus koroze skla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6F57BB4-60BD-4B2E-9DD5-4ADE0B311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382000" cy="5440362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Selektivní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(inkongruentní) – louží se do roztoku rozdílnou rychlostí a na rozhraní vzniká látka odlišného chemického složení (loužení vícesložkových skel – alkálií do roztoku)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Vylouhování alkálií výměnou Na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za H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(H</a:t>
            </a:r>
            <a:r>
              <a:rPr lang="cs-CZ" altLang="cs-CZ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Si-O-Na</a:t>
            </a:r>
            <a:r>
              <a:rPr lang="cs-CZ" altLang="cs-CZ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(sklo) + H</a:t>
            </a:r>
            <a:r>
              <a:rPr lang="cs-CZ" altLang="cs-CZ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(roztok) ↔ </a:t>
            </a: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Si-OH(sklo) + Na</a:t>
            </a:r>
            <a:r>
              <a:rPr lang="cs-CZ" altLang="cs-CZ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(roztok)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Alkálie na povrchu reagují s vodou za vzniku vysoce koncentrovaných louhů, které napadají skelnou síť: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cs-CZ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(roztok) + OH</a:t>
            </a:r>
            <a:r>
              <a:rPr lang="cs-CZ" altLang="cs-CZ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altLang="cs-CZ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endParaRPr lang="cs-CZ" altLang="cs-CZ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sk-SK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Si-O-Si</a:t>
            </a: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Si-O-Na + HO-Si </a:t>
            </a: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endParaRPr lang="cs-CZ" altLang="cs-CZ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Nebo reagují s plyny: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cs-CZ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(roztok) + OH</a:t>
            </a:r>
            <a:r>
              <a:rPr lang="cs-CZ" altLang="cs-CZ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CO</a:t>
            </a:r>
            <a:r>
              <a:rPr lang="cs-CZ" altLang="cs-CZ" sz="1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NaHCO</a:t>
            </a:r>
            <a:r>
              <a:rPr lang="cs-CZ" altLang="cs-CZ" sz="1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Celkové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(kongruentní) – složky skla se louží do roztoku v poměru v jakém jsou v materiálu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Úplný rozklad povrchové vrstvy skla (rozpouštění) 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Si-O</a:t>
            </a:r>
            <a:r>
              <a:rPr lang="cs-CZ" altLang="cs-CZ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cs-CZ" sz="1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↔ </a:t>
            </a: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Si-OH + OH</a:t>
            </a:r>
            <a:r>
              <a:rPr lang="cs-CZ" altLang="cs-CZ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Si-O-Si</a:t>
            </a: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OH</a:t>
            </a:r>
            <a:r>
              <a:rPr lang="cs-CZ" altLang="cs-CZ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Si-O</a:t>
            </a:r>
            <a:r>
              <a:rPr lang="cs-CZ" altLang="cs-CZ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HO-Si</a:t>
            </a:r>
            <a:r>
              <a:rPr lang="el-GR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endParaRPr lang="cs-CZ" altLang="cs-CZ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 kyselém prostředí je tento děj relativně pomalý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CF48445-18E7-4BCF-83B2-0594613BD63B}"/>
              </a:ext>
            </a:extLst>
          </p:cNvPr>
          <p:cNvSpPr txBox="1"/>
          <p:nvPr/>
        </p:nvSpPr>
        <p:spPr>
          <a:xfrm>
            <a:off x="6156325" y="5549900"/>
            <a:ext cx="2682875" cy="1033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dirty="0">
                <a:cs typeface="Arial" panose="020B0604020202020204" pitchFamily="34" charset="0"/>
              </a:rPr>
              <a:t>Zpětná precipitace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cs typeface="Arial" panose="020B0604020202020204" pitchFamily="34" charset="0"/>
              </a:rPr>
              <a:t>Vznik Křemičitanů, uhličitanů, síranů,…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3FAF14C-8536-40B6-A116-DA23BF02E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57"/>
    </mc:Choice>
    <mc:Fallback xmlns="">
      <p:transition spd="slow" advTm="21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70BF1A4-FF97-4B2E-9649-356A87C71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pH roztoků a prostředí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D16E0E8-78C0-4594-A843-8B15B963A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Neutrální a kyselé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roztoky louhují z povrchu skla přednostně alkálie (korozní poškození není rozsáhlé pokud je oplach)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!!! Kromě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ta sklo koroduje výjimečně rychle (v koncentrované kompletní rozpuštění během minuty)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Organické kyseliny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(mravenčí, citrónová, mléčná) působí na sklo velmi korozivně zejména v metabolitech plísní</a:t>
            </a:r>
          </a:p>
          <a:p>
            <a:pPr>
              <a:lnSpc>
                <a:spcPct val="90000"/>
              </a:lnSpc>
            </a:pPr>
            <a:endParaRPr lang="cs-CZ" altLang="cs-CZ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Silně alkalické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roztoky (pH≥9) rozpouštějí sklo jako celek poměrně rychle (např. NaOH, NaHCO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Na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fosforečnany)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579C9B2-2C5D-440E-999A-541C24BDB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02"/>
    </mc:Choice>
    <mc:Fallback xmlns="">
      <p:transition spd="slow" advTm="162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AB979B21-54F7-40E8-99F9-45311444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Projevy koroze</a:t>
            </a:r>
          </a:p>
        </p:txBody>
      </p:sp>
      <p:sp>
        <p:nvSpPr>
          <p:cNvPr id="18435" name="Zástupný obsah 2">
            <a:extLst>
              <a:ext uri="{FF2B5EF4-FFF2-40B4-BE49-F238E27FC236}">
                <a16:creationId xmlns:a16="http://schemas.microsoft.com/office/drawing/2014/main" id="{0147C14A-6E01-4787-B330-8D62FCB3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429000" cy="4525963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Povrch skla matní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Významné vyloužení alkálií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Vytvořená SiO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gelová vrstvička na vzduchu dehydratuje, což se projevuje běláním</a:t>
            </a:r>
          </a:p>
          <a:p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5">
            <a:extLst>
              <a:ext uri="{FF2B5EF4-FFF2-40B4-BE49-F238E27FC236}">
                <a16:creationId xmlns:a16="http://schemas.microsoft.com/office/drawing/2014/main" id="{29B8B76F-815C-4261-9CA0-D5B643423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1371600"/>
            <a:ext cx="236537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7">
            <a:extLst>
              <a:ext uri="{FF2B5EF4-FFF2-40B4-BE49-F238E27FC236}">
                <a16:creationId xmlns:a16="http://schemas.microsoft.com/office/drawing/2014/main" id="{A9111995-7921-48CB-A39E-AB949394C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27563"/>
            <a:ext cx="2914650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31D611-7DC0-4B31-BF9F-F4C2F88F1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1"/>
    </mc:Choice>
    <mc:Fallback xmlns="">
      <p:transition spd="slow" advTm="49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obsah 2">
            <a:extLst>
              <a:ext uri="{FF2B5EF4-FFF2-40B4-BE49-F238E27FC236}">
                <a16:creationId xmlns:a16="http://schemas.microsoft.com/office/drawing/2014/main" id="{1863079E-9AED-4EED-916E-3D7D9E77C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65225"/>
            <a:ext cx="5648325" cy="4525963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Důlková koroze – převážně na archeologických okenních a vitrážových sklech, vznik prasklinek, od které se kruhovitě šíří (liší se chemickým složením - obsahují MnO a Fe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9">
            <a:extLst>
              <a:ext uri="{FF2B5EF4-FFF2-40B4-BE49-F238E27FC236}">
                <a16:creationId xmlns:a16="http://schemas.microsoft.com/office/drawing/2014/main" id="{FFDB7757-93AA-4DF8-820C-E3E2DF341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74638"/>
            <a:ext cx="2581275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Obrázek 8" descr="Obsah obrázku staré, vpředu, vsedě, cihla&#10;&#10;Popis byl vytvořen automaticky">
            <a:extLst>
              <a:ext uri="{FF2B5EF4-FFF2-40B4-BE49-F238E27FC236}">
                <a16:creationId xmlns:a16="http://schemas.microsoft.com/office/drawing/2014/main" id="{DF17ECEF-2B56-4281-85D3-62D9772EA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89363"/>
            <a:ext cx="3887788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ek 12" descr="Obsah obrázku láhev, vsedě, zelená, sklo&#10;&#10;Popis byl vytvořen automaticky">
            <a:extLst>
              <a:ext uri="{FF2B5EF4-FFF2-40B4-BE49-F238E27FC236}">
                <a16:creationId xmlns:a16="http://schemas.microsoft.com/office/drawing/2014/main" id="{B30D5908-AA16-414A-82AD-B31039DD2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22701" r="50000" b="42650"/>
          <a:stretch>
            <a:fillRect/>
          </a:stretch>
        </p:blipFill>
        <p:spPr bwMode="auto">
          <a:xfrm>
            <a:off x="531813" y="3789363"/>
            <a:ext cx="389572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5BAD3B-53F5-47A4-B42B-760C7A66B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37"/>
    </mc:Choice>
    <mc:Fallback xmlns="">
      <p:transition spd="slow" advTm="4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obsah 2">
            <a:extLst>
              <a:ext uri="{FF2B5EF4-FFF2-40B4-BE49-F238E27FC236}">
                <a16:creationId xmlns:a16="http://schemas.microsoft.com/office/drawing/2014/main" id="{7288656F-075B-4E7A-8C5A-A8DF89B7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38" y="260350"/>
            <a:ext cx="4610100" cy="4525963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Vytváření prasklinek které se stále rozšiřují a zanášejí částečkami prachu, zeminy, písku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Prokorodování skla do hloubky bez zachovaného jádra původního složení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Povrch zůstává zachován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Archeologická, především středověká  draselná skla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3" name="Picture 16">
            <a:extLst>
              <a:ext uri="{FF2B5EF4-FFF2-40B4-BE49-F238E27FC236}">
                <a16:creationId xmlns:a16="http://schemas.microsoft.com/office/drawing/2014/main" id="{708F0115-BC78-4027-8590-CE20625F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33375"/>
            <a:ext cx="3822700" cy="268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Obrázek 12" descr="Obsah obrázku fotka, velké, držení, voda&#10;&#10;Popis byl vytvořen automaticky">
            <a:extLst>
              <a:ext uri="{FF2B5EF4-FFF2-40B4-BE49-F238E27FC236}">
                <a16:creationId xmlns:a16="http://schemas.microsoft.com/office/drawing/2014/main" id="{AB8EE293-AFDB-4EA9-ADEB-414FFF8C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3462338"/>
            <a:ext cx="390207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6DFF61A-5567-4FA6-9ABF-CEE398042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99"/>
    </mc:Choice>
    <mc:Fallback xmlns="">
      <p:transition spd="slow" advTm="69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B7410EBB-8965-44E5-852C-39F2EC4722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1138" y="750888"/>
            <a:ext cx="4470400" cy="2606675"/>
          </a:xfrm>
        </p:spPr>
        <p:txBody>
          <a:bodyPr/>
          <a:lstStyle/>
          <a:p>
            <a:pPr marL="342900" indent="-342900" algn="l">
              <a:lnSpc>
                <a:spcPct val="80000"/>
              </a:lnSpc>
              <a:buFontTx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Vrstvení skla do hloubky, postupná přeměna skla do jeho objemu</a:t>
            </a:r>
            <a:b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Odlupování jednotlivých vrstev, zachované jádro původního materiálu</a:t>
            </a:r>
            <a:b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Především renesanční draselná skla </a:t>
            </a:r>
            <a:b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17">
            <a:extLst>
              <a:ext uri="{FF2B5EF4-FFF2-40B4-BE49-F238E27FC236}">
                <a16:creationId xmlns:a16="http://schemas.microsoft.com/office/drawing/2014/main" id="{51019906-4228-4B88-8B37-8A9C939B0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r="9081"/>
          <a:stretch>
            <a:fillRect/>
          </a:stretch>
        </p:blipFill>
        <p:spPr bwMode="auto">
          <a:xfrm>
            <a:off x="179388" y="3913188"/>
            <a:ext cx="3951287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Obrázek 9">
            <a:extLst>
              <a:ext uri="{FF2B5EF4-FFF2-40B4-BE49-F238E27FC236}">
                <a16:creationId xmlns:a16="http://schemas.microsoft.com/office/drawing/2014/main" id="{7B139384-B7CD-4B56-999D-A0694D60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4067175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228294A1-899B-4CAC-B061-EC3A97E3B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3860800"/>
            <a:ext cx="39020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7DE3D12-417D-4584-8C77-1CA7B29A8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43"/>
    </mc:Choice>
    <mc:Fallback xmlns="">
      <p:transition spd="slow" advTm="106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9A5B56E-FA76-4782-BCEB-1CEDDAA6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Okolní prostředí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AF3D404-5F27-4970-A479-D2BDD514D3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Rozdílné pH, RH, teplota, přítomnost anorganických iontů, organických látek, proudění vody, S/V (poměr skleněného povrchu k objemu média) vede k rozdílné míře korozního poškození i u jednoho skleněného předmětu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cs-CZ" altLang="cs-CZ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7">
            <a:extLst>
              <a:ext uri="{FF2B5EF4-FFF2-40B4-BE49-F238E27FC236}">
                <a16:creationId xmlns:a16="http://schemas.microsoft.com/office/drawing/2014/main" id="{27D5A8D1-44ED-4CCD-A4FE-33F3DC7AB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355975"/>
            <a:ext cx="5197475" cy="32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BBF8236-3F71-4E5C-A93D-7E4EC8F27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13"/>
    </mc:Choice>
    <mc:Fallback xmlns="">
      <p:transition spd="slow" advTm="9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B70173CC-6264-4918-90B2-B1216876C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Obsah přednášky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D685967D-D1F5-4C81-B0E1-AAABC5FAF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Odolnost skla.</a:t>
            </a:r>
          </a:p>
          <a:p>
            <a:pPr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Příčiny poškození: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Mechanické.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Fyzikální.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Chemické.</a:t>
            </a:r>
          </a:p>
          <a:p>
            <a:pPr marL="914400" lvl="1" indent="-457200">
              <a:buFont typeface="+mj-lt"/>
              <a:buAutoNum type="alphaLcParenR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8F46CF2-E86C-498B-8154-ABC3CB6CF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6"/>
    </mc:Choice>
    <mc:Fallback xmlns="">
      <p:transition spd="slow" advTm="2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C1524AB-2C95-4DD0-AAC3-58D579F6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Koroze skla biologickými činiteli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CE0D819-0BE3-439B-887B-1A33E6FA7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Metabolity mikroorganizmů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exkrementy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působí silně korozivně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Sklo samo o sobě obsahuje biologické prvky jako K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O, CaO, P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stopy Fe a Mn..)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Významný je obsah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nečistot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z nálezového prostředí (u archeologie ze zeminy atd., dále prach, saze, pot z rukou)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Živná půda pro mikroorganizmy a plísně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Spolupůsobí „vhodná“ relativní vlhkost, teplota, nerovnosti povrchu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ABC24EB-92F4-4442-9274-E845301A3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13"/>
    </mc:Choice>
    <mc:Fallback xmlns="">
      <p:transition spd="slow" advTm="7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F1629DC2-8C9F-4852-AB81-CEC09215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4579" name="Zástupný obsah 4" descr="Obsah obrázku dort, interiér, stůl, jídlo&#10;&#10;Popis byl vytvořen automaticky">
            <a:extLst>
              <a:ext uri="{FF2B5EF4-FFF2-40B4-BE49-F238E27FC236}">
                <a16:creationId xmlns:a16="http://schemas.microsoft.com/office/drawing/2014/main" id="{AA8A8382-6375-49EF-B538-51BDDDBF48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2283" r="13142" b="14403"/>
          <a:stretch>
            <a:fillRect/>
          </a:stretch>
        </p:blipFill>
        <p:spPr>
          <a:xfrm>
            <a:off x="-14288" y="0"/>
            <a:ext cx="9188451" cy="685800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7A25262-06D4-4B5D-A01F-F99EEF208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6"/>
    </mc:Choice>
    <mc:Fallback xmlns="">
      <p:transition spd="slow" advTm="40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FD4F36B-3A9B-4964-8052-9C343633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cs-CZ" altLang="cs-CZ"/>
              <a:t>Jak degradaci minimalizovat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F433A2E-402E-48D7-BAFD-2C67EEEF3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42988"/>
            <a:ext cx="8229600" cy="490696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Mechanickou – rozbití -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zabránit pádu, vibracím, jednostranným zdrojům tepla, chybnému odebírání vzorků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Biologickou - metabolity plísní produkující organické kyseliny  - </a:t>
            </a:r>
            <a:r>
              <a:rPr lang="cs-CZ" altLang="cs-CZ" sz="24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nevystavovat vlhkému prostředí a teplotě příznivé pro život plísní, prachu a používat rukavice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Chemickou – korozi - </a:t>
            </a:r>
            <a:r>
              <a:rPr lang="cs-CZ" altLang="cs-CZ" sz="24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nevystavovat vodě, vlhkosti, výkyvům teploty (kondenzaci vody),exhalacím (obsah SO</a:t>
            </a:r>
            <a:r>
              <a:rPr lang="cs-CZ" altLang="cs-CZ" sz="2400" b="1" baseline="-250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cs-CZ" altLang="cs-CZ" sz="2400" b="1" baseline="-250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4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prachu….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Fyzikální - změna barvy, posun oxidačního stupně barvící složky (Mn</a:t>
            </a:r>
            <a:r>
              <a:rPr lang="cs-CZ" altLang="cs-CZ" sz="2400" b="1" baseline="3000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Mn</a:t>
            </a:r>
            <a:r>
              <a:rPr lang="cs-CZ" altLang="cs-CZ" sz="2400" b="1" baseline="3000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→Mn</a:t>
            </a:r>
            <a:r>
              <a:rPr lang="cs-CZ" altLang="cs-CZ" sz="2400" b="1" baseline="3000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s-CZ" altLang="cs-CZ" sz="24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nevystavovat UV složce světla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114B5B6-B334-434A-BBC3-4914E5876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85"/>
    </mc:Choice>
    <mc:Fallback xmlns="">
      <p:transition spd="slow" advTm="131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:a16="http://schemas.microsoft.com/office/drawing/2014/main" id="{51C0C9B8-09F5-4D2F-8B8F-34728D39EF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cs-CZ" altLang="en-US"/>
            </a:br>
            <a:br>
              <a:rPr lang="cs-CZ" altLang="en-US"/>
            </a:br>
            <a:br>
              <a:rPr lang="cs-CZ" altLang="en-US"/>
            </a:br>
            <a:br>
              <a:rPr lang="cs-CZ" altLang="en-US"/>
            </a:br>
            <a:br>
              <a:rPr lang="cs-CZ" altLang="en-US"/>
            </a:br>
            <a:br>
              <a:rPr lang="cs-CZ" altLang="en-US"/>
            </a:br>
            <a:r>
              <a:rPr lang="cs-CZ" altLang="en-US"/>
              <a:t>Děkuji za pozornost </a:t>
            </a:r>
            <a:br>
              <a:rPr lang="cs-CZ" altLang="en-US"/>
            </a:br>
            <a:br>
              <a:rPr lang="cs-CZ" altLang="en-US"/>
            </a:br>
            <a:br>
              <a:rPr lang="cs-CZ" altLang="en-US"/>
            </a:br>
            <a:r>
              <a:rPr lang="cs-CZ" altLang="en-US"/>
              <a:t>a více v Preventivní konzervaci</a:t>
            </a:r>
            <a:br>
              <a:rPr lang="cs-CZ" altLang="en-US"/>
            </a:br>
            <a:br>
              <a:rPr lang="cs-CZ" altLang="en-US"/>
            </a:br>
            <a:br>
              <a:rPr lang="cs-CZ" altLang="en-US"/>
            </a:br>
            <a:b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691785C-6529-4508-A4E0-648FE9872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8"/>
    </mc:Choice>
    <mc:Fallback xmlns="">
      <p:transition spd="slow" advTm="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70D43E20-B469-46E0-BCB9-AC8EF82C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Mechanická poškození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52756A-E667-4A52-956A-DE8783627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Mechanické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poškození je </a:t>
            </a:r>
            <a:r>
              <a:rPr 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nejčastější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Sklo je </a:t>
            </a:r>
            <a:r>
              <a:rPr 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křehké</a:t>
            </a:r>
          </a:p>
          <a:p>
            <a:pPr>
              <a:defRPr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Sklo má vždy určité </a:t>
            </a:r>
            <a:r>
              <a:rPr 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vnitřní pnutí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dané jeho výrobou</a:t>
            </a:r>
          </a:p>
          <a:p>
            <a:pPr>
              <a:defRPr/>
            </a:pPr>
            <a:endParaRPr lang="cs-CZ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Obrázek 8" descr="Obsah obrázku osoba, muž, interiér, oblek&#10;&#10;Popis byl vytvořen automaticky">
            <a:extLst>
              <a:ext uri="{FF2B5EF4-FFF2-40B4-BE49-F238E27FC236}">
                <a16:creationId xmlns:a16="http://schemas.microsoft.com/office/drawing/2014/main" id="{482057E4-1A85-4A25-9DBE-42C7FCBB5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1"/>
          <a:stretch>
            <a:fillRect/>
          </a:stretch>
        </p:blipFill>
        <p:spPr bwMode="auto">
          <a:xfrm>
            <a:off x="3924300" y="3213100"/>
            <a:ext cx="50546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E943E30-12D5-4AB1-BFB8-61AFA3478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2"/>
    </mc:Choice>
    <mc:Fallback xmlns="">
      <p:transition spd="slow" advTm="3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522062E6-847B-4D36-9FCE-1C07DC28E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Vnitřní pnutí</a:t>
            </a:r>
          </a:p>
        </p:txBody>
      </p:sp>
      <p:sp>
        <p:nvSpPr>
          <p:cNvPr id="8195" name="Zástupný text 3">
            <a:extLst>
              <a:ext uri="{FF2B5EF4-FFF2-40B4-BE49-F238E27FC236}">
                <a16:creationId xmlns:a16="http://schemas.microsoft.com/office/drawing/2014/main" id="{82735976-C4E8-4232-92FE-65B468523A2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268413"/>
            <a:ext cx="8507288" cy="4525962"/>
          </a:xfrm>
        </p:spPr>
        <p:txBody>
          <a:bodyPr/>
          <a:lstStyle/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Trvalé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nevychlazené případně chemicky nebo fyzikálně nehomogenní sklo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(mezi horní a dolní chladicí teplotou nedojde k ideálnímu strukturnímu postavení molekul, hlavně u kombinace různých skel)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Přechodné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důsledku mechanického namáhání respektive tepelného gradientu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(např. při nevhodné rychlosti chlazení popraská výrobek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během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chlazení)</a:t>
            </a:r>
          </a:p>
          <a:p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Řízeným chlazením se většina pnutí odstraní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nevhodně zkombinovaných sklech či zatavených jiných materiálech nelze odstranit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 chybně vychlazených kusů pnutí zůstává a i minimální vryp může způsobit praskliny</a:t>
            </a:r>
          </a:p>
        </p:txBody>
      </p:sp>
      <p:sp>
        <p:nvSpPr>
          <p:cNvPr id="8198" name="TextovéPole 8">
            <a:extLst>
              <a:ext uri="{FF2B5EF4-FFF2-40B4-BE49-F238E27FC236}">
                <a16:creationId xmlns:a16="http://schemas.microsoft.com/office/drawing/2014/main" id="{CB5FBD19-74B1-422A-872C-36AA7095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6372036"/>
            <a:ext cx="784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K vysvětlení: http://www.glassrevue.com/news.asp@nid=413&amp;cid=6.html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BEDB2BD-2D8A-4178-AB0E-FDB49D7D3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192"/>
    </mc:Choice>
    <mc:Fallback xmlns="">
      <p:transition spd="slow" advTm="255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72C73-9FB0-45C6-8905-E3CB06FA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Tvrzené sklo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840E5C-6E5D-4381-BDE5-028BB4A4786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682752" cy="4525963"/>
          </a:xfrm>
        </p:spPr>
        <p:txBody>
          <a:bodyPr/>
          <a:lstStyle/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Využití vnitřního pnutí</a:t>
            </a:r>
          </a:p>
          <a:p>
            <a:endParaRPr lang="cs-CZ" sz="2400" dirty="0"/>
          </a:p>
        </p:txBody>
      </p:sp>
      <p:pic>
        <p:nvPicPr>
          <p:cNvPr id="6" name="Zástupný obsah 10" descr="Obsah obrázku text, mapa&#10;&#10;Popis byl vytvořen automaticky">
            <a:extLst>
              <a:ext uri="{FF2B5EF4-FFF2-40B4-BE49-F238E27FC236}">
                <a16:creationId xmlns:a16="http://schemas.microsoft.com/office/drawing/2014/main" id="{2E172535-3359-4381-AD22-91027844F2E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3789040"/>
            <a:ext cx="4038600" cy="2823840"/>
          </a:xfrm>
        </p:spPr>
      </p:pic>
      <p:pic>
        <p:nvPicPr>
          <p:cNvPr id="7" name="Zástupný obsah 7" descr="Obsah obrázku kreslení&#10;&#10;Popis byl vytvořen automaticky">
            <a:extLst>
              <a:ext uri="{FF2B5EF4-FFF2-40B4-BE49-F238E27FC236}">
                <a16:creationId xmlns:a16="http://schemas.microsoft.com/office/drawing/2014/main" id="{8DFC6929-4D59-4938-9303-D1BCA43D0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70291"/>
            <a:ext cx="40386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E47CE19E-3BA8-4934-BC4C-90F969B76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67"/>
    </mc:Choice>
    <mc:Fallback xmlns="">
      <p:transition spd="slow" advTm="92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3">
            <a:extLst>
              <a:ext uri="{FF2B5EF4-FFF2-40B4-BE49-F238E27FC236}">
                <a16:creationId xmlns:a16="http://schemas.microsoft.com/office/drawing/2014/main" id="{5678D493-6453-4C7E-BE8D-DBD090A0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219" name="Zástupný obsah 9" descr="Obsah obrázku interiér, stůl, vsedě, malé&#10;&#10;Popis byl vytvořen automaticky">
            <a:extLst>
              <a:ext uri="{FF2B5EF4-FFF2-40B4-BE49-F238E27FC236}">
                <a16:creationId xmlns:a16="http://schemas.microsoft.com/office/drawing/2014/main" id="{3C62C97C-F10A-4239-9907-B45224626F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95725"/>
            <a:ext cx="3887787" cy="2917825"/>
          </a:xfrm>
        </p:spPr>
      </p:pic>
      <p:pic>
        <p:nvPicPr>
          <p:cNvPr id="9220" name="Zástupný obsah 11" descr="Obsah obrázku trouba, vsedě, kuchyně, mikrovlnná trouba&#10;&#10;Popis byl vytvořen automaticky">
            <a:extLst>
              <a:ext uri="{FF2B5EF4-FFF2-40B4-BE49-F238E27FC236}">
                <a16:creationId xmlns:a16="http://schemas.microsoft.com/office/drawing/2014/main" id="{71DDFF72-30DF-4B7D-8471-9012BEB91D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r="12662" b="11382"/>
          <a:stretch>
            <a:fillRect/>
          </a:stretch>
        </p:blipFill>
        <p:spPr>
          <a:xfrm>
            <a:off x="4787900" y="3890963"/>
            <a:ext cx="4049713" cy="2917825"/>
          </a:xfrm>
        </p:spPr>
      </p:pic>
      <p:pic>
        <p:nvPicPr>
          <p:cNvPr id="9221" name="Obrázek 13" descr="Obsah obrázku vsedě&#10;&#10;Popis byl vytvořen automaticky">
            <a:extLst>
              <a:ext uri="{FF2B5EF4-FFF2-40B4-BE49-F238E27FC236}">
                <a16:creationId xmlns:a16="http://schemas.microsoft.com/office/drawing/2014/main" id="{9D5DEEB3-02A4-4C47-B9FF-690B2DC8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29057" b="22842"/>
          <a:stretch>
            <a:fillRect/>
          </a:stretch>
        </p:blipFill>
        <p:spPr bwMode="auto">
          <a:xfrm>
            <a:off x="468313" y="450850"/>
            <a:ext cx="3871912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Obrázek 15" descr="Obsah obrázku sníh, muž, kuchyně, lednička&#10;&#10;Popis byl vytvořen automaticky">
            <a:extLst>
              <a:ext uri="{FF2B5EF4-FFF2-40B4-BE49-F238E27FC236}">
                <a16:creationId xmlns:a16="http://schemas.microsoft.com/office/drawing/2014/main" id="{45FA7185-04C5-4D80-B7A8-75F9CF59C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446088"/>
            <a:ext cx="4475162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606291-704E-49CF-BF85-E02B6BC6D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73"/>
    </mc:Choice>
    <mc:Fallback xmlns="">
      <p:transition spd="slow" advTm="14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8F2B712F-080F-4A9D-A3A7-E42490CA4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Odběr vzorků - výstraha</a:t>
            </a:r>
          </a:p>
        </p:txBody>
      </p:sp>
      <p:sp>
        <p:nvSpPr>
          <p:cNvPr id="10243" name="Zástupný obsah 2">
            <a:extLst>
              <a:ext uri="{FF2B5EF4-FFF2-40B4-BE49-F238E27FC236}">
                <a16:creationId xmlns:a16="http://schemas.microsoft.com/office/drawing/2014/main" id="{132CD517-504D-4E72-9098-2D54E06350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8002588" cy="4525963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Pozor na mechanické poškození při odebírání vzorků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Především u intaktních předmětů</a:t>
            </a:r>
          </a:p>
          <a:p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 odštípnutím vzorku je nutné naškrábnout místo zamýšleného lomu nebo vzorek odbrousit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Používají se diamantové nástroje (řezáky na sklo, kleště pro mozaikáře, diamantové vrtáky a kotoučky do mikrobrusky)</a:t>
            </a:r>
          </a:p>
        </p:txBody>
      </p:sp>
      <p:pic>
        <p:nvPicPr>
          <p:cNvPr id="10244" name="Zástupný obsah 5" descr="Obsah obrázku hrníček, sklo, kontejner, stůl&#10;&#10;Popis byl vytvořen automaticky">
            <a:extLst>
              <a:ext uri="{FF2B5EF4-FFF2-40B4-BE49-F238E27FC236}">
                <a16:creationId xmlns:a16="http://schemas.microsoft.com/office/drawing/2014/main" id="{15C12660-BAE4-4CA9-B475-0C8C848401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500" y="4795838"/>
            <a:ext cx="2200275" cy="2076450"/>
          </a:xfrm>
        </p:spPr>
      </p:pic>
      <p:sp>
        <p:nvSpPr>
          <p:cNvPr id="10245" name="TextovéPole 6">
            <a:extLst>
              <a:ext uri="{FF2B5EF4-FFF2-40B4-BE49-F238E27FC236}">
                <a16:creationId xmlns:a16="http://schemas.microsoft.com/office/drawing/2014/main" id="{F25A18AC-D42A-4BB1-A74E-8E898F81F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8" y="6121400"/>
            <a:ext cx="2663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U tvrzeného skla není možné odebrat vzorek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CA708F5-6F24-43B0-9625-E4B85DFB9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15"/>
    </mc:Choice>
    <mc:Fallback xmlns="">
      <p:transition spd="slow" advTm="144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35FCEE9-5965-41B7-BAC0-01BA573D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Fyzikální poškození</a:t>
            </a: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7F0788F8-1A47-45AA-B758-559A9CEFA02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Změny barevnosti – tzv.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solarizace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Nejsou fatální, ale prakticky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nevratné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Bezbarvé sklo se účinkem UV barví do fialova až hněda</a:t>
            </a:r>
          </a:p>
          <a:p>
            <a:pPr>
              <a:lnSpc>
                <a:spcPct val="90000"/>
              </a:lnSpc>
            </a:pPr>
            <a:endParaRPr lang="cs-CZ" altLang="cs-CZ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Zástupný obsah 10" descr="Obsah obrázku stůl, hrníček, vsedě, sklo&#10;&#10;Popis byl vytvořen automaticky">
            <a:extLst>
              <a:ext uri="{FF2B5EF4-FFF2-40B4-BE49-F238E27FC236}">
                <a16:creationId xmlns:a16="http://schemas.microsoft.com/office/drawing/2014/main" id="{7F6DEAAD-6CF2-420E-9BAC-D7446110F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7638"/>
            <a:ext cx="4271963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obsah 1">
            <a:extLst>
              <a:ext uri="{FF2B5EF4-FFF2-40B4-BE49-F238E27FC236}">
                <a16:creationId xmlns:a16="http://schemas.microsoft.com/office/drawing/2014/main" id="{C747A29F-888A-44CF-B62D-0A4601B079A9}"/>
              </a:ext>
            </a:extLst>
          </p:cNvPr>
          <p:cNvSpPr txBox="1">
            <a:spLocks/>
          </p:cNvSpPr>
          <p:nvPr/>
        </p:nvSpPr>
        <p:spPr bwMode="auto">
          <a:xfrm>
            <a:off x="477838" y="4149725"/>
            <a:ext cx="4038600" cy="22177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1800" dirty="0"/>
              <a:t>Pro zájemce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400" dirty="0"/>
              <a:t>příměs písku -  oxidy železa (Fe</a:t>
            </a:r>
            <a:r>
              <a:rPr lang="cs-CZ" altLang="cs-CZ" sz="1400" b="1" baseline="30000" dirty="0"/>
              <a:t>2+</a:t>
            </a:r>
            <a:r>
              <a:rPr lang="cs-CZ" altLang="cs-CZ" sz="1400" dirty="0"/>
              <a:t>) barví intenzivně zeleno - modro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400" dirty="0"/>
              <a:t>odbarvování skla pomocí MnO</a:t>
            </a:r>
            <a:r>
              <a:rPr lang="cs-CZ" altLang="cs-CZ" sz="1400" b="1" baseline="-25000" dirty="0"/>
              <a:t>2 </a:t>
            </a:r>
            <a:r>
              <a:rPr lang="cs-CZ" altLang="cs-CZ" sz="1400" dirty="0"/>
              <a:t>(barvicí forma Mn</a:t>
            </a:r>
            <a:r>
              <a:rPr lang="cs-CZ" altLang="cs-CZ" sz="1400" baseline="30000" dirty="0"/>
              <a:t>4+ </a:t>
            </a:r>
            <a:r>
              <a:rPr lang="cs-CZ" altLang="cs-CZ" sz="1400" dirty="0"/>
              <a:t>a Mn</a:t>
            </a:r>
            <a:r>
              <a:rPr lang="cs-CZ" altLang="cs-CZ" sz="1400" baseline="30000" dirty="0"/>
              <a:t>2+ </a:t>
            </a:r>
            <a:r>
              <a:rPr lang="cs-CZ" altLang="cs-CZ" sz="1400" dirty="0"/>
              <a:t>sv. oranžová)  na výslednou sv. šedou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400" dirty="0">
                <a:solidFill>
                  <a:srgbClr val="FF0000"/>
                </a:solidFill>
              </a:rPr>
              <a:t>UV složka světla </a:t>
            </a:r>
            <a:r>
              <a:rPr lang="cs-CZ" altLang="cs-CZ" sz="1400" dirty="0"/>
              <a:t>způsobuje, že </a:t>
            </a:r>
            <a:r>
              <a:rPr lang="cs-CZ" altLang="cs-CZ" sz="1400" dirty="0" err="1"/>
              <a:t>redox</a:t>
            </a:r>
            <a:r>
              <a:rPr lang="cs-CZ" altLang="cs-CZ" sz="1400" dirty="0"/>
              <a:t> rovnováha se posunuje k Mn</a:t>
            </a:r>
            <a:r>
              <a:rPr lang="cs-CZ" altLang="cs-CZ" sz="1400" b="1" baseline="30000" dirty="0"/>
              <a:t>3+</a:t>
            </a:r>
            <a:r>
              <a:rPr lang="cs-CZ" altLang="cs-CZ" sz="1400" dirty="0"/>
              <a:t> (barvící </a:t>
            </a:r>
            <a:r>
              <a:rPr lang="cs-CZ" altLang="cs-CZ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forma Mn</a:t>
            </a:r>
            <a:r>
              <a:rPr lang="cs-CZ" altLang="cs-CZ" sz="14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3+ </a:t>
            </a:r>
            <a:r>
              <a:rPr lang="cs-CZ" altLang="cs-CZ" sz="1400" dirty="0"/>
              <a:t>fialovo hnědá)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400" dirty="0"/>
              <a:t>vratná reakce pomocí zahřátí – u historického skla nepoužitelné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400" dirty="0"/>
              <a:t>Literatura: </a:t>
            </a:r>
            <a:r>
              <a:rPr lang="cs-CZ" altLang="cs-CZ" sz="1400" dirty="0" err="1"/>
              <a:t>Fanderlík</a:t>
            </a:r>
            <a:r>
              <a:rPr lang="cs-CZ" altLang="cs-CZ" sz="1400" dirty="0"/>
              <a:t> I.: Barvení skla, 2010</a:t>
            </a:r>
          </a:p>
          <a:p>
            <a:pPr>
              <a:defRPr/>
            </a:pPr>
            <a:endParaRPr 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98BE3C-58FF-491E-8F43-E5B8FD1C5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11"/>
    </mc:Choice>
    <mc:Fallback xmlns="">
      <p:transition spd="slow" advTm="177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4CBBC8C-3627-4A74-85F0-A52198FFE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cs-CZ"/>
              <a:t>Chemická odolnost skla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843926E-A1DC-4BF2-A06C-360B0E3C521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= odolnost vůči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korozi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skla </a:t>
            </a:r>
          </a:p>
          <a:p>
            <a:pPr>
              <a:lnSpc>
                <a:spcPct val="80000"/>
              </a:lnSpc>
            </a:pPr>
            <a:endParaRPr lang="sk-SK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hlavní složka: SiO</a:t>
            </a:r>
            <a:r>
              <a:rPr lang="sk-SK" altLang="cs-CZ" sz="2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80000"/>
              </a:lnSpc>
            </a:pPr>
            <a:endParaRPr lang="sk-SK" altLang="cs-CZ" sz="24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k-SK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O, K</a:t>
            </a:r>
            <a:r>
              <a:rPr lang="sk-SK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O, CaO, BaO, jsou modifikátory, které mřížku skla „rozvolňují“</a:t>
            </a:r>
          </a:p>
          <a:p>
            <a:pPr>
              <a:lnSpc>
                <a:spcPct val="80000"/>
              </a:lnSpc>
            </a:pPr>
            <a:endParaRPr lang="sk-SK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jejich přídavkem </a:t>
            </a:r>
            <a:r>
              <a:rPr lang="sk-SK" altLang="cs-CZ" sz="24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klesá teplota tavení </a:t>
            </a:r>
          </a:p>
          <a:p>
            <a:pPr>
              <a:lnSpc>
                <a:spcPct val="80000"/>
              </a:lnSpc>
            </a:pPr>
            <a:endParaRPr lang="sk-SK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ale také </a:t>
            </a:r>
            <a:r>
              <a:rPr lang="sk-SK" alt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klesá chemická odolnost skla</a:t>
            </a:r>
          </a:p>
          <a:p>
            <a:pPr>
              <a:lnSpc>
                <a:spcPct val="80000"/>
              </a:lnSpc>
            </a:pPr>
            <a:endParaRPr lang="sk-SK" altLang="cs-CZ" sz="240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292" name="Object 5">
            <a:extLst>
              <a:ext uri="{FF2B5EF4-FFF2-40B4-BE49-F238E27FC236}">
                <a16:creationId xmlns:a16="http://schemas.microsoft.com/office/drawing/2014/main" id="{7A501C7C-7F6D-434E-8881-AA0F839957F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1919288"/>
          <a:ext cx="4038600" cy="388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Obrázek" r:id="rId5" imgW="5477256" imgH="5269992" progId="Word.Picture.8">
                  <p:embed/>
                </p:oleObj>
              </mc:Choice>
              <mc:Fallback>
                <p:oleObj name="Obrázek" r:id="rId5" imgW="5477256" imgH="5269992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19288"/>
                        <a:ext cx="4038600" cy="388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00C0CD61-AC0E-42FF-8085-40389CF0B83F}"/>
              </a:ext>
            </a:extLst>
          </p:cNvPr>
          <p:cNvCxnSpPr/>
          <p:nvPr/>
        </p:nvCxnSpPr>
        <p:spPr>
          <a:xfrm>
            <a:off x="3924300" y="2997200"/>
            <a:ext cx="1871663" cy="936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06BDE65-3C77-4779-BD47-5EC5D3FC01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91"/>
    </mc:Choice>
    <mc:Fallback xmlns="">
      <p:transition spd="slow" advTm="87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1054</Words>
  <Application>Microsoft Office PowerPoint</Application>
  <PresentationFormat>Předvádění na obrazovce (4:3)</PresentationFormat>
  <Paragraphs>112</Paragraphs>
  <Slides>23</Slides>
  <Notes>0</Notes>
  <HiddenSlides>0</HiddenSlides>
  <MMClips>23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Motiv sady Office</vt:lpstr>
      <vt:lpstr>Obrázek</vt:lpstr>
      <vt:lpstr>obrázek</vt:lpstr>
      <vt:lpstr>Poškození skla </vt:lpstr>
      <vt:lpstr>Obsah přednášky</vt:lpstr>
      <vt:lpstr>Mechanická poškození</vt:lpstr>
      <vt:lpstr>Vnitřní pnutí</vt:lpstr>
      <vt:lpstr>Tvrzené sklo</vt:lpstr>
      <vt:lpstr>Prezentace aplikace PowerPoint</vt:lpstr>
      <vt:lpstr>Odběr vzorků - výstraha</vt:lpstr>
      <vt:lpstr>Fyzikální poškození</vt:lpstr>
      <vt:lpstr>Chemická odolnost skla</vt:lpstr>
      <vt:lpstr>Rozvolnění struktury</vt:lpstr>
      <vt:lpstr>Faktory ovlivňující korozi skla</vt:lpstr>
      <vt:lpstr>Chemická odolnost skla</vt:lpstr>
      <vt:lpstr>Mechanizmus koroze skla</vt:lpstr>
      <vt:lpstr>pH roztoků a prostředí</vt:lpstr>
      <vt:lpstr>Projevy koroze</vt:lpstr>
      <vt:lpstr>Prezentace aplikace PowerPoint</vt:lpstr>
      <vt:lpstr>Prezentace aplikace PowerPoint</vt:lpstr>
      <vt:lpstr>Vrstvení skla do hloubky, postupná přeměna skla do jeho objemu  Odlupování jednotlivých vrstev, zachované jádro původního materiálu  Především renesanční draselná skla  </vt:lpstr>
      <vt:lpstr>Okolní prostředí</vt:lpstr>
      <vt:lpstr>Koroze skla biologickými činiteli</vt:lpstr>
      <vt:lpstr>Prezentace aplikace PowerPoint</vt:lpstr>
      <vt:lpstr>Jak degradaci minimalizovat</vt:lpstr>
      <vt:lpstr>      Děkuji za pozornost    a více v Preventivní konzervaci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Konzervace skla</dc:title>
  <dc:creator>Michal Kirchner</dc:creator>
  <cp:lastModifiedBy>Romana Kozáková</cp:lastModifiedBy>
  <cp:revision>167</cp:revision>
  <dcterms:modified xsi:type="dcterms:W3CDTF">2020-09-17T07:59:59Z</dcterms:modified>
</cp:coreProperties>
</file>