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419" r:id="rId3"/>
    <p:sldId id="420" r:id="rId4"/>
    <p:sldId id="422" r:id="rId5"/>
    <p:sldId id="421" r:id="rId6"/>
    <p:sldId id="423" r:id="rId7"/>
    <p:sldId id="296" r:id="rId8"/>
    <p:sldId id="424" r:id="rId9"/>
    <p:sldId id="383" r:id="rId10"/>
    <p:sldId id="385" r:id="rId11"/>
    <p:sldId id="397" r:id="rId12"/>
    <p:sldId id="381" r:id="rId13"/>
    <p:sldId id="406" r:id="rId14"/>
    <p:sldId id="407" r:id="rId15"/>
    <p:sldId id="404" r:id="rId16"/>
    <p:sldId id="386" r:id="rId17"/>
    <p:sldId id="387" r:id="rId18"/>
    <p:sldId id="388" r:id="rId19"/>
    <p:sldId id="389" r:id="rId20"/>
    <p:sldId id="392" r:id="rId21"/>
    <p:sldId id="398" r:id="rId22"/>
    <p:sldId id="408" r:id="rId23"/>
    <p:sldId id="409" r:id="rId24"/>
    <p:sldId id="410" r:id="rId25"/>
    <p:sldId id="411" r:id="rId26"/>
    <p:sldId id="417" r:id="rId27"/>
    <p:sldId id="418" r:id="rId28"/>
    <p:sldId id="328" r:id="rId29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  <a:srgbClr val="80008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233" autoAdjust="0"/>
  </p:normalViewPr>
  <p:slideViewPr>
    <p:cSldViewPr>
      <p:cViewPr varScale="1">
        <p:scale>
          <a:sx n="119" d="100"/>
          <a:sy n="119" d="100"/>
        </p:scale>
        <p:origin x="128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956A7636-4E3D-46AA-9233-0B754E8387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7B3929C-51A3-490E-8292-ADE2BF2F175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ACB0901-AF4B-476A-9B13-0D50A1ED8970}" type="datetimeFigureOut">
              <a:rPr lang="cs-CZ"/>
              <a:pPr>
                <a:defRPr/>
              </a:pPr>
              <a:t>29. 4. 2021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F6F07F73-5DDD-4BAA-9DAF-5326F0E55D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05F3BCAC-A196-4358-AC5B-B2B531F39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CB248E0-81E7-4AB2-8363-77583F00342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433CB28-97E3-4D7A-BDC3-0F81EC816A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AB8906-E569-484C-81CC-6F4E910520C3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rázek snímku 1">
            <a:extLst>
              <a:ext uri="{FF2B5EF4-FFF2-40B4-BE49-F238E27FC236}">
                <a16:creationId xmlns:a16="http://schemas.microsoft.com/office/drawing/2014/main" id="{B5CC9855-1DDF-40EE-8E64-3F42CBD4E2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Zástupný symbol pro poznámky 2">
            <a:extLst>
              <a:ext uri="{FF2B5EF4-FFF2-40B4-BE49-F238E27FC236}">
                <a16:creationId xmlns:a16="http://schemas.microsoft.com/office/drawing/2014/main" id="{F2C40F98-27C2-499F-B1EF-C3D8A898B5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100" name="Zástupný symbol pro číslo snímku 3">
            <a:extLst>
              <a:ext uri="{FF2B5EF4-FFF2-40B4-BE49-F238E27FC236}">
                <a16:creationId xmlns:a16="http://schemas.microsoft.com/office/drawing/2014/main" id="{051294D0-10D8-4A17-BDDF-0E3A2033A8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EF5DFE-FBFF-46AE-BDC1-966290CC04B5}" type="slidenum">
              <a:rPr lang="cs-CZ" altLang="cs-CZ"/>
              <a:pPr/>
              <a:t>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>
            <a:extLst>
              <a:ext uri="{FF2B5EF4-FFF2-40B4-BE49-F238E27FC236}">
                <a16:creationId xmlns:a16="http://schemas.microsoft.com/office/drawing/2014/main" id="{F475D847-0C91-4E65-815A-52B1EB6F72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>
            <a:extLst>
              <a:ext uri="{FF2B5EF4-FFF2-40B4-BE49-F238E27FC236}">
                <a16:creationId xmlns:a16="http://schemas.microsoft.com/office/drawing/2014/main" id="{3ED4CD8C-B321-4BC9-9E3C-15F15DDA8D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4340" name="Zástupný symbol pro číslo snímku 3">
            <a:extLst>
              <a:ext uri="{FF2B5EF4-FFF2-40B4-BE49-F238E27FC236}">
                <a16:creationId xmlns:a16="http://schemas.microsoft.com/office/drawing/2014/main" id="{DB227AB4-3F73-4D26-8576-8F94BF9F5A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A4A90A-6A21-4598-A86C-6FA235D41D9A}" type="slidenum">
              <a:rPr lang="cs-CZ" altLang="cs-CZ"/>
              <a:pPr/>
              <a:t>10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>
            <a:extLst>
              <a:ext uri="{FF2B5EF4-FFF2-40B4-BE49-F238E27FC236}">
                <a16:creationId xmlns:a16="http://schemas.microsoft.com/office/drawing/2014/main" id="{DECFB6C5-67C8-435C-8CED-42555862A2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>
            <a:extLst>
              <a:ext uri="{FF2B5EF4-FFF2-40B4-BE49-F238E27FC236}">
                <a16:creationId xmlns:a16="http://schemas.microsoft.com/office/drawing/2014/main" id="{A6D08174-F159-4A9E-86A9-C413C6684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8196" name="Zástupný symbol pro číslo snímku 3">
            <a:extLst>
              <a:ext uri="{FF2B5EF4-FFF2-40B4-BE49-F238E27FC236}">
                <a16:creationId xmlns:a16="http://schemas.microsoft.com/office/drawing/2014/main" id="{347AA0C8-DCF9-4006-814E-DE735CC03C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9477E7-4D31-472A-AA6A-40F7D271349A}" type="slidenum">
              <a:rPr lang="cs-CZ" altLang="cs-CZ"/>
              <a:pPr/>
              <a:t>11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>
            <a:extLst>
              <a:ext uri="{FF2B5EF4-FFF2-40B4-BE49-F238E27FC236}">
                <a16:creationId xmlns:a16="http://schemas.microsoft.com/office/drawing/2014/main" id="{9F8C2A43-C496-45A4-9AB6-F703210857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Zástupný symbol pro poznámky 2">
            <a:extLst>
              <a:ext uri="{FF2B5EF4-FFF2-40B4-BE49-F238E27FC236}">
                <a16:creationId xmlns:a16="http://schemas.microsoft.com/office/drawing/2014/main" id="{78CC8F34-6626-4AE9-B840-BAB8025F3D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0244" name="Zástupný symbol pro číslo snímku 3">
            <a:extLst>
              <a:ext uri="{FF2B5EF4-FFF2-40B4-BE49-F238E27FC236}">
                <a16:creationId xmlns:a16="http://schemas.microsoft.com/office/drawing/2014/main" id="{5FD32E4C-4BFC-4357-9FAE-909CCAA64F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967EB6-0843-4ACC-BECB-640E6ADB8C9A}" type="slidenum">
              <a:rPr lang="cs-CZ" altLang="cs-CZ"/>
              <a:pPr/>
              <a:t>12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>
            <a:extLst>
              <a:ext uri="{FF2B5EF4-FFF2-40B4-BE49-F238E27FC236}">
                <a16:creationId xmlns:a16="http://schemas.microsoft.com/office/drawing/2014/main" id="{869377DD-F44B-42C7-92CB-BCE920EFF1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Zástupný symbol pro poznámky 2">
            <a:extLst>
              <a:ext uri="{FF2B5EF4-FFF2-40B4-BE49-F238E27FC236}">
                <a16:creationId xmlns:a16="http://schemas.microsoft.com/office/drawing/2014/main" id="{6C78635E-CA50-4C7E-89A3-6E6354407A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4820" name="Zástupný symbol pro číslo snímku 3">
            <a:extLst>
              <a:ext uri="{FF2B5EF4-FFF2-40B4-BE49-F238E27FC236}">
                <a16:creationId xmlns:a16="http://schemas.microsoft.com/office/drawing/2014/main" id="{A3486002-2305-4310-927F-9ABFA23090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8249DB-A32E-4728-9E2B-DF80BDEBE1F0}" type="slidenum">
              <a:rPr lang="cs-CZ" altLang="cs-CZ"/>
              <a:pPr/>
              <a:t>13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>
            <a:extLst>
              <a:ext uri="{FF2B5EF4-FFF2-40B4-BE49-F238E27FC236}">
                <a16:creationId xmlns:a16="http://schemas.microsoft.com/office/drawing/2014/main" id="{96F6B9A1-05D5-454C-90A9-F468DA5937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>
            <a:extLst>
              <a:ext uri="{FF2B5EF4-FFF2-40B4-BE49-F238E27FC236}">
                <a16:creationId xmlns:a16="http://schemas.microsoft.com/office/drawing/2014/main" id="{B4A29082-E013-4FF0-9D13-67F629135E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6868" name="Zástupný symbol pro číslo snímku 3">
            <a:extLst>
              <a:ext uri="{FF2B5EF4-FFF2-40B4-BE49-F238E27FC236}">
                <a16:creationId xmlns:a16="http://schemas.microsoft.com/office/drawing/2014/main" id="{CB37F244-FBBB-47F1-A9EA-2388919481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B5CFCA-2E8C-43F6-BA5C-D453CF98A88E}" type="slidenum">
              <a:rPr lang="cs-CZ" altLang="cs-CZ"/>
              <a:pPr/>
              <a:t>14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>
            <a:extLst>
              <a:ext uri="{FF2B5EF4-FFF2-40B4-BE49-F238E27FC236}">
                <a16:creationId xmlns:a16="http://schemas.microsoft.com/office/drawing/2014/main" id="{31D4ADF6-7B8E-4B05-A51C-2733A87959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Zástupný symbol pro poznámky 2">
            <a:extLst>
              <a:ext uri="{FF2B5EF4-FFF2-40B4-BE49-F238E27FC236}">
                <a16:creationId xmlns:a16="http://schemas.microsoft.com/office/drawing/2014/main" id="{0A47EE5A-350B-486A-9DD7-F90451EE65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2772" name="Zástupný symbol pro číslo snímku 3">
            <a:extLst>
              <a:ext uri="{FF2B5EF4-FFF2-40B4-BE49-F238E27FC236}">
                <a16:creationId xmlns:a16="http://schemas.microsoft.com/office/drawing/2014/main" id="{04701678-E0C2-4825-8AD4-E60CFDCAE6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6E7F12A-7AD2-4372-9798-DFB59F45FD96}" type="slidenum">
              <a:rPr lang="cs-CZ" altLang="cs-CZ"/>
              <a:pPr/>
              <a:t>15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>
            <a:extLst>
              <a:ext uri="{FF2B5EF4-FFF2-40B4-BE49-F238E27FC236}">
                <a16:creationId xmlns:a16="http://schemas.microsoft.com/office/drawing/2014/main" id="{5638C49D-5DAC-4518-97B8-92EBA93226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Zástupný symbol pro poznámky 2">
            <a:extLst>
              <a:ext uri="{FF2B5EF4-FFF2-40B4-BE49-F238E27FC236}">
                <a16:creationId xmlns:a16="http://schemas.microsoft.com/office/drawing/2014/main" id="{D83AA1D3-966F-40F7-91DA-93CAFC406A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6388" name="Zástupný symbol pro číslo snímku 3">
            <a:extLst>
              <a:ext uri="{FF2B5EF4-FFF2-40B4-BE49-F238E27FC236}">
                <a16:creationId xmlns:a16="http://schemas.microsoft.com/office/drawing/2014/main" id="{F44940A6-560E-4100-86A2-9659B3515C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9A7361-05DF-4B89-B0B2-9F01607031DF}" type="slidenum">
              <a:rPr lang="cs-CZ" altLang="cs-CZ"/>
              <a:pPr/>
              <a:t>16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>
            <a:extLst>
              <a:ext uri="{FF2B5EF4-FFF2-40B4-BE49-F238E27FC236}">
                <a16:creationId xmlns:a16="http://schemas.microsoft.com/office/drawing/2014/main" id="{0435DD10-C339-4D81-804D-0E5EB17255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>
            <a:extLst>
              <a:ext uri="{FF2B5EF4-FFF2-40B4-BE49-F238E27FC236}">
                <a16:creationId xmlns:a16="http://schemas.microsoft.com/office/drawing/2014/main" id="{20AAF7B2-D18B-4D90-BEAE-766A18E99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8436" name="Zástupný symbol pro číslo snímku 3">
            <a:extLst>
              <a:ext uri="{FF2B5EF4-FFF2-40B4-BE49-F238E27FC236}">
                <a16:creationId xmlns:a16="http://schemas.microsoft.com/office/drawing/2014/main" id="{1BBA5D65-3C23-4138-B361-81D9142815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F2E3B74-8CEA-4E5E-84F0-A898F115DB7B}" type="slidenum">
              <a:rPr lang="cs-CZ" altLang="cs-CZ"/>
              <a:pPr/>
              <a:t>17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>
            <a:extLst>
              <a:ext uri="{FF2B5EF4-FFF2-40B4-BE49-F238E27FC236}">
                <a16:creationId xmlns:a16="http://schemas.microsoft.com/office/drawing/2014/main" id="{D876C8E9-F98D-4FB4-B624-01B58BE16D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>
            <a:extLst>
              <a:ext uri="{FF2B5EF4-FFF2-40B4-BE49-F238E27FC236}">
                <a16:creationId xmlns:a16="http://schemas.microsoft.com/office/drawing/2014/main" id="{4FFA1D3A-3A88-4F4C-8464-ED484DF95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0484" name="Zástupný symbol pro číslo snímku 3">
            <a:extLst>
              <a:ext uri="{FF2B5EF4-FFF2-40B4-BE49-F238E27FC236}">
                <a16:creationId xmlns:a16="http://schemas.microsoft.com/office/drawing/2014/main" id="{D9522B3D-F690-489B-A7BF-9C1568BAF4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376E43-2494-4F5A-A11A-647B92F84A0D}" type="slidenum">
              <a:rPr lang="cs-CZ" altLang="cs-CZ"/>
              <a:pPr/>
              <a:t>18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>
            <a:extLst>
              <a:ext uri="{FF2B5EF4-FFF2-40B4-BE49-F238E27FC236}">
                <a16:creationId xmlns:a16="http://schemas.microsoft.com/office/drawing/2014/main" id="{03653130-E561-466D-8636-AAB293C190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>
            <a:extLst>
              <a:ext uri="{FF2B5EF4-FFF2-40B4-BE49-F238E27FC236}">
                <a16:creationId xmlns:a16="http://schemas.microsoft.com/office/drawing/2014/main" id="{DEFD289B-7C08-4ED2-87AD-2091FCA919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2532" name="Zástupný symbol pro číslo snímku 3">
            <a:extLst>
              <a:ext uri="{FF2B5EF4-FFF2-40B4-BE49-F238E27FC236}">
                <a16:creationId xmlns:a16="http://schemas.microsoft.com/office/drawing/2014/main" id="{5B9ACD1E-21A7-4268-9CB1-832772E79A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2D175AC-A5CA-4827-AA45-AB48ADA465E8}" type="slidenum">
              <a:rPr lang="cs-CZ" altLang="cs-CZ"/>
              <a:pPr/>
              <a:t>19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>
            <a:extLst>
              <a:ext uri="{FF2B5EF4-FFF2-40B4-BE49-F238E27FC236}">
                <a16:creationId xmlns:a16="http://schemas.microsoft.com/office/drawing/2014/main" id="{94A369F5-C09C-4E30-859E-7CA28AAFA1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Zástupný symbol pro poznámky 2">
            <a:extLst>
              <a:ext uri="{FF2B5EF4-FFF2-40B4-BE49-F238E27FC236}">
                <a16:creationId xmlns:a16="http://schemas.microsoft.com/office/drawing/2014/main" id="{AD3C296D-B9D6-45A2-8F52-B1AABEA04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148" name="Zástupný symbol pro číslo snímku 3">
            <a:extLst>
              <a:ext uri="{FF2B5EF4-FFF2-40B4-BE49-F238E27FC236}">
                <a16:creationId xmlns:a16="http://schemas.microsoft.com/office/drawing/2014/main" id="{B003FAB7-67E6-41CC-8F7A-83B9E8D10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9E3ECF-62AC-4EFD-A8B5-9558F3BD2409}" type="slidenum">
              <a:rPr lang="cs-CZ" altLang="cs-CZ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7978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>
            <a:extLst>
              <a:ext uri="{FF2B5EF4-FFF2-40B4-BE49-F238E27FC236}">
                <a16:creationId xmlns:a16="http://schemas.microsoft.com/office/drawing/2014/main" id="{52452297-D932-41D3-A56A-E920689F26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Zástupný symbol pro poznámky 2">
            <a:extLst>
              <a:ext uri="{FF2B5EF4-FFF2-40B4-BE49-F238E27FC236}">
                <a16:creationId xmlns:a16="http://schemas.microsoft.com/office/drawing/2014/main" id="{22739683-C141-439C-93AC-9D312F3E58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4580" name="Zástupný symbol pro číslo snímku 3">
            <a:extLst>
              <a:ext uri="{FF2B5EF4-FFF2-40B4-BE49-F238E27FC236}">
                <a16:creationId xmlns:a16="http://schemas.microsoft.com/office/drawing/2014/main" id="{F399333E-ACF0-45E7-A597-E8A7FF0154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B5E43F6-64D4-4D6F-8758-A9529BA16E30}" type="slidenum">
              <a:rPr lang="cs-CZ" altLang="cs-CZ"/>
              <a:pPr/>
              <a:t>20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>
            <a:extLst>
              <a:ext uri="{FF2B5EF4-FFF2-40B4-BE49-F238E27FC236}">
                <a16:creationId xmlns:a16="http://schemas.microsoft.com/office/drawing/2014/main" id="{7795CE9B-561F-4D23-8925-C2D0C83847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>
            <a:extLst>
              <a:ext uri="{FF2B5EF4-FFF2-40B4-BE49-F238E27FC236}">
                <a16:creationId xmlns:a16="http://schemas.microsoft.com/office/drawing/2014/main" id="{AEB3752B-C5D4-4504-ADEC-B4740975C7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D141E9EF-E52C-4F39-B484-4A28EB830A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642512F-3A60-4D54-B04B-B6EF66B5A9B7}" type="slidenum">
              <a:rPr lang="cs-CZ" altLang="cs-CZ"/>
              <a:pPr/>
              <a:t>21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>
            <a:extLst>
              <a:ext uri="{FF2B5EF4-FFF2-40B4-BE49-F238E27FC236}">
                <a16:creationId xmlns:a16="http://schemas.microsoft.com/office/drawing/2014/main" id="{2F1B4BB8-2D2C-42F6-9FBD-170064FD49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Zástupný symbol pro poznámky 2">
            <a:extLst>
              <a:ext uri="{FF2B5EF4-FFF2-40B4-BE49-F238E27FC236}">
                <a16:creationId xmlns:a16="http://schemas.microsoft.com/office/drawing/2014/main" id="{BEDA7375-23DB-4FE1-B600-220ADE8432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8916" name="Zástupný symbol pro číslo snímku 3">
            <a:extLst>
              <a:ext uri="{FF2B5EF4-FFF2-40B4-BE49-F238E27FC236}">
                <a16:creationId xmlns:a16="http://schemas.microsoft.com/office/drawing/2014/main" id="{C71F4E7E-3B38-4AFB-B437-2AE49FF4BC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2B4E92C-5BB7-477E-BDCF-C89A28A35EB7}" type="slidenum">
              <a:rPr lang="cs-CZ" altLang="cs-CZ"/>
              <a:pPr/>
              <a:t>22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>
            <a:extLst>
              <a:ext uri="{FF2B5EF4-FFF2-40B4-BE49-F238E27FC236}">
                <a16:creationId xmlns:a16="http://schemas.microsoft.com/office/drawing/2014/main" id="{ACB9857C-4F01-422D-9C3F-D4CEFCB5D3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Zástupný symbol pro poznámky 2">
            <a:extLst>
              <a:ext uri="{FF2B5EF4-FFF2-40B4-BE49-F238E27FC236}">
                <a16:creationId xmlns:a16="http://schemas.microsoft.com/office/drawing/2014/main" id="{4D0AE85A-8F64-44DC-AE99-13CC5188AF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0964" name="Zástupný symbol pro číslo snímku 3">
            <a:extLst>
              <a:ext uri="{FF2B5EF4-FFF2-40B4-BE49-F238E27FC236}">
                <a16:creationId xmlns:a16="http://schemas.microsoft.com/office/drawing/2014/main" id="{8C180E3B-2E1B-4BA2-85FA-9017A654CD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63AF22-1FB3-41D3-9ED7-F93D67F6F32A}" type="slidenum">
              <a:rPr lang="cs-CZ" altLang="cs-CZ"/>
              <a:pPr/>
              <a:t>23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>
            <a:extLst>
              <a:ext uri="{FF2B5EF4-FFF2-40B4-BE49-F238E27FC236}">
                <a16:creationId xmlns:a16="http://schemas.microsoft.com/office/drawing/2014/main" id="{934056F2-433A-4FF1-A7DC-D0FEC6CEC1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Zástupný symbol pro poznámky 2">
            <a:extLst>
              <a:ext uri="{FF2B5EF4-FFF2-40B4-BE49-F238E27FC236}">
                <a16:creationId xmlns:a16="http://schemas.microsoft.com/office/drawing/2014/main" id="{2BE952D9-D200-4975-98FC-558694DA70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3012" name="Zástupný symbol pro číslo snímku 3">
            <a:extLst>
              <a:ext uri="{FF2B5EF4-FFF2-40B4-BE49-F238E27FC236}">
                <a16:creationId xmlns:a16="http://schemas.microsoft.com/office/drawing/2014/main" id="{1C01A040-D2DF-4BDD-ACCF-F52C3239A5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923C07-8B8F-44EB-9426-180EAC31CADD}" type="slidenum">
              <a:rPr lang="cs-CZ" altLang="cs-CZ"/>
              <a:pPr/>
              <a:t>24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>
            <a:extLst>
              <a:ext uri="{FF2B5EF4-FFF2-40B4-BE49-F238E27FC236}">
                <a16:creationId xmlns:a16="http://schemas.microsoft.com/office/drawing/2014/main" id="{535A7667-65F1-4F93-8688-80B3232ABA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Zástupný symbol pro poznámky 2">
            <a:extLst>
              <a:ext uri="{FF2B5EF4-FFF2-40B4-BE49-F238E27FC236}">
                <a16:creationId xmlns:a16="http://schemas.microsoft.com/office/drawing/2014/main" id="{55D33DC5-3997-4C7F-A92A-F24C456A7F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5060" name="Zástupný symbol pro číslo snímku 3">
            <a:extLst>
              <a:ext uri="{FF2B5EF4-FFF2-40B4-BE49-F238E27FC236}">
                <a16:creationId xmlns:a16="http://schemas.microsoft.com/office/drawing/2014/main" id="{60C4CB3A-9373-412C-8A02-98B200B5D7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429B84-CF87-43DD-895F-19EAE7B3719C}" type="slidenum">
              <a:rPr lang="cs-CZ" altLang="cs-CZ"/>
              <a:pPr/>
              <a:t>25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>
            <a:extLst>
              <a:ext uri="{FF2B5EF4-FFF2-40B4-BE49-F238E27FC236}">
                <a16:creationId xmlns:a16="http://schemas.microsoft.com/office/drawing/2014/main" id="{BC4C2921-3E5F-4B3A-A033-0A84EEB733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Zástupný symbol pro poznámky 2">
            <a:extLst>
              <a:ext uri="{FF2B5EF4-FFF2-40B4-BE49-F238E27FC236}">
                <a16:creationId xmlns:a16="http://schemas.microsoft.com/office/drawing/2014/main" id="{067E0B4A-C4B2-4653-BD85-8E77B9D499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7108" name="Zástupný symbol pro číslo snímku 3">
            <a:extLst>
              <a:ext uri="{FF2B5EF4-FFF2-40B4-BE49-F238E27FC236}">
                <a16:creationId xmlns:a16="http://schemas.microsoft.com/office/drawing/2014/main" id="{EB8EC8F9-D199-46D1-A41B-7D416CD9CE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AF56879-315F-4731-BBB4-6C4141CD2119}" type="slidenum">
              <a:rPr lang="cs-CZ" altLang="cs-CZ"/>
              <a:pPr/>
              <a:t>26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>
            <a:extLst>
              <a:ext uri="{FF2B5EF4-FFF2-40B4-BE49-F238E27FC236}">
                <a16:creationId xmlns:a16="http://schemas.microsoft.com/office/drawing/2014/main" id="{300E6DEC-1C92-4D76-AE54-DE2842A8B5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Zástupný symbol pro poznámky 2">
            <a:extLst>
              <a:ext uri="{FF2B5EF4-FFF2-40B4-BE49-F238E27FC236}">
                <a16:creationId xmlns:a16="http://schemas.microsoft.com/office/drawing/2014/main" id="{46C84856-9887-4EC7-B743-C06C473F8F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9156" name="Zástupný symbol pro číslo snímku 3">
            <a:extLst>
              <a:ext uri="{FF2B5EF4-FFF2-40B4-BE49-F238E27FC236}">
                <a16:creationId xmlns:a16="http://schemas.microsoft.com/office/drawing/2014/main" id="{19F9BD13-CA71-420B-AF35-7A32AD46AD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E4174B0-B1DF-4550-B44B-55E19CE81331}" type="slidenum">
              <a:rPr lang="cs-CZ" altLang="cs-CZ"/>
              <a:pPr/>
              <a:t>27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>
            <a:extLst>
              <a:ext uri="{FF2B5EF4-FFF2-40B4-BE49-F238E27FC236}">
                <a16:creationId xmlns:a16="http://schemas.microsoft.com/office/drawing/2014/main" id="{DECFB6C5-67C8-435C-8CED-42555862A2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>
            <a:extLst>
              <a:ext uri="{FF2B5EF4-FFF2-40B4-BE49-F238E27FC236}">
                <a16:creationId xmlns:a16="http://schemas.microsoft.com/office/drawing/2014/main" id="{A6D08174-F159-4A9E-86A9-C413C6684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8196" name="Zástupný symbol pro číslo snímku 3">
            <a:extLst>
              <a:ext uri="{FF2B5EF4-FFF2-40B4-BE49-F238E27FC236}">
                <a16:creationId xmlns:a16="http://schemas.microsoft.com/office/drawing/2014/main" id="{347AA0C8-DCF9-4006-814E-DE735CC03C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9477E7-4D31-472A-AA6A-40F7D271349A}" type="slidenum">
              <a:rPr lang="cs-CZ" altLang="cs-CZ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0939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>
            <a:extLst>
              <a:ext uri="{FF2B5EF4-FFF2-40B4-BE49-F238E27FC236}">
                <a16:creationId xmlns:a16="http://schemas.microsoft.com/office/drawing/2014/main" id="{DECFB6C5-67C8-435C-8CED-42555862A2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>
            <a:extLst>
              <a:ext uri="{FF2B5EF4-FFF2-40B4-BE49-F238E27FC236}">
                <a16:creationId xmlns:a16="http://schemas.microsoft.com/office/drawing/2014/main" id="{A6D08174-F159-4A9E-86A9-C413C6684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8196" name="Zástupný symbol pro číslo snímku 3">
            <a:extLst>
              <a:ext uri="{FF2B5EF4-FFF2-40B4-BE49-F238E27FC236}">
                <a16:creationId xmlns:a16="http://schemas.microsoft.com/office/drawing/2014/main" id="{347AA0C8-DCF9-4006-814E-DE735CC03C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9477E7-4D31-472A-AA6A-40F7D271349A}" type="slidenum">
              <a:rPr lang="cs-CZ" altLang="cs-CZ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3667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>
            <a:extLst>
              <a:ext uri="{FF2B5EF4-FFF2-40B4-BE49-F238E27FC236}">
                <a16:creationId xmlns:a16="http://schemas.microsoft.com/office/drawing/2014/main" id="{DECFB6C5-67C8-435C-8CED-42555862A2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>
            <a:extLst>
              <a:ext uri="{FF2B5EF4-FFF2-40B4-BE49-F238E27FC236}">
                <a16:creationId xmlns:a16="http://schemas.microsoft.com/office/drawing/2014/main" id="{A6D08174-F159-4A9E-86A9-C413C6684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8196" name="Zástupný symbol pro číslo snímku 3">
            <a:extLst>
              <a:ext uri="{FF2B5EF4-FFF2-40B4-BE49-F238E27FC236}">
                <a16:creationId xmlns:a16="http://schemas.microsoft.com/office/drawing/2014/main" id="{347AA0C8-DCF9-4006-814E-DE735CC03C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9477E7-4D31-472A-AA6A-40F7D271349A}" type="slidenum">
              <a:rPr lang="cs-CZ" altLang="cs-CZ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99356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>
            <a:extLst>
              <a:ext uri="{FF2B5EF4-FFF2-40B4-BE49-F238E27FC236}">
                <a16:creationId xmlns:a16="http://schemas.microsoft.com/office/drawing/2014/main" id="{DECFB6C5-67C8-435C-8CED-42555862A2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>
            <a:extLst>
              <a:ext uri="{FF2B5EF4-FFF2-40B4-BE49-F238E27FC236}">
                <a16:creationId xmlns:a16="http://schemas.microsoft.com/office/drawing/2014/main" id="{A6D08174-F159-4A9E-86A9-C413C6684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8196" name="Zástupný symbol pro číslo snímku 3">
            <a:extLst>
              <a:ext uri="{FF2B5EF4-FFF2-40B4-BE49-F238E27FC236}">
                <a16:creationId xmlns:a16="http://schemas.microsoft.com/office/drawing/2014/main" id="{347AA0C8-DCF9-4006-814E-DE735CC03C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9477E7-4D31-472A-AA6A-40F7D271349A}" type="slidenum">
              <a:rPr lang="cs-CZ" altLang="cs-CZ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2611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>
            <a:extLst>
              <a:ext uri="{FF2B5EF4-FFF2-40B4-BE49-F238E27FC236}">
                <a16:creationId xmlns:a16="http://schemas.microsoft.com/office/drawing/2014/main" id="{6857907A-2119-4A3D-946D-B785CF2D5F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>
            <a:extLst>
              <a:ext uri="{FF2B5EF4-FFF2-40B4-BE49-F238E27FC236}">
                <a16:creationId xmlns:a16="http://schemas.microsoft.com/office/drawing/2014/main" id="{0F578192-5F8D-41B0-A1A4-2BD3EE985A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8676" name="Zástupný symbol pro číslo snímku 3">
            <a:extLst>
              <a:ext uri="{FF2B5EF4-FFF2-40B4-BE49-F238E27FC236}">
                <a16:creationId xmlns:a16="http://schemas.microsoft.com/office/drawing/2014/main" id="{7AEA0979-28FA-4F5A-94B7-757B66EB02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8848F9E-381B-46E1-87FB-7A5941931692}" type="slidenum">
              <a:rPr lang="cs-CZ" altLang="cs-CZ"/>
              <a:pPr/>
              <a:t>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4504599E-5AE2-41B4-AF29-CA94A05990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848D4ED7-1827-4022-B3A0-319FAE30F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0D5C6E0E-50EF-4AF2-B1E9-82C93499DF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15FEF42-215F-4839-AEB4-3B0273F949DA}" type="slidenum">
              <a:rPr lang="cs-CZ" altLang="cs-CZ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7877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96F87FDE-2BF7-4780-8058-0110B71E0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DD7C8518-640C-4C25-865A-7F6716409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2292" name="Zástupný symbol pro číslo snímku 3">
            <a:extLst>
              <a:ext uri="{FF2B5EF4-FFF2-40B4-BE49-F238E27FC236}">
                <a16:creationId xmlns:a16="http://schemas.microsoft.com/office/drawing/2014/main" id="{4F9506A5-A959-4AA4-9565-7F50FEF6F6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1EF471-60B6-4214-BEB4-A7173B6D8A23}" type="slidenum">
              <a:rPr lang="cs-CZ" altLang="cs-CZ"/>
              <a:pPr/>
              <a:t>9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0A8D09-3CE2-46EC-BFF1-533CB0845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DD74E-D732-4701-8EE8-66E117B3C85C}" type="datetimeFigureOut">
              <a:rPr lang="cs-CZ"/>
              <a:pPr>
                <a:defRPr/>
              </a:pPr>
              <a:t>29. 4. 2021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1D9317-F824-42D0-8231-C10B6B9FB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883531-68C5-49D8-B34D-41F20EE94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3222E-F998-4626-8676-CB8CAD0C1C2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399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DF3D74-1901-4D1E-BC29-7A302E321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8D302-8982-47BF-AD17-7983C866B927}" type="datetimeFigureOut">
              <a:rPr lang="cs-CZ"/>
              <a:pPr>
                <a:defRPr/>
              </a:pPr>
              <a:t>29. 4. 2021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B2FCF6-982D-44FA-A3FA-75A4340A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E07213-8BA6-4EDB-AC77-530538F59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CBDA0-A553-45C4-9555-ED19B3EE7EF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7356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D84F41-48ED-4364-AB3B-CD60CA354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6F0FF-16C2-4D9D-860A-9E017218D94E}" type="datetimeFigureOut">
              <a:rPr lang="cs-CZ"/>
              <a:pPr>
                <a:defRPr/>
              </a:pPr>
              <a:t>29. 4. 2021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C1C0A1-9D4B-46F3-9830-7E4C43A7D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DABED4-3E3C-46FE-A7AF-4605373EF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27A03-CA55-4C01-A4DB-46F4A14B824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146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BC1AA1-8EB0-45C8-9F59-B54B5EEED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344FE-82B2-4A50-A974-2967AAC2FD4F}" type="datetimeFigureOut">
              <a:rPr lang="cs-CZ"/>
              <a:pPr>
                <a:defRPr/>
              </a:pPr>
              <a:t>29. 4. 2021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61ADA4-74AE-4E75-908F-9CDE49F76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A778C3-B898-442B-A5B1-F1CD1A628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B2211-C2AA-4B0F-A57D-F19E8E4D518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827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CF235C-BF57-4827-9757-671F7722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7E6A4-3429-4338-B67A-EAAFA5432FCC}" type="datetimeFigureOut">
              <a:rPr lang="cs-CZ"/>
              <a:pPr>
                <a:defRPr/>
              </a:pPr>
              <a:t>29. 4. 2021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80AD6B-EA40-45C6-9520-8C766867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16E052-CB54-4036-8A8D-616E25BB9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5E63C-EC8C-46A1-B03D-9AC6D0B35FB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523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51919CB3-7BD0-4A55-97F8-53C9FE849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7A6FE-03F1-4EAD-B97E-2EEEEB1090B4}" type="datetimeFigureOut">
              <a:rPr lang="cs-CZ"/>
              <a:pPr>
                <a:defRPr/>
              </a:pPr>
              <a:t>29. 4. 2021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51C8B311-B793-4D1C-A7D7-E19F3A6D5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59670F79-575E-401F-A1F4-FB3DED00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BBBB1-5256-4343-9813-645DAAE8D07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272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97D54361-C481-402D-9912-895313F63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141B6-2C92-462B-9D04-5B1CB9E66C9D}" type="datetimeFigureOut">
              <a:rPr lang="cs-CZ"/>
              <a:pPr>
                <a:defRPr/>
              </a:pPr>
              <a:t>29. 4. 2021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AAB1C953-9E5F-4F98-A60D-1E301CCA1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7E97957C-2A01-4BF5-8158-B62C4E60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1AC96-A86B-4F5C-9921-666739CC388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491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751B150E-6B85-4545-8EB9-2BAFF1387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B6184-6277-4D7E-A3CE-91864F0C0B99}" type="datetimeFigureOut">
              <a:rPr lang="cs-CZ"/>
              <a:pPr>
                <a:defRPr/>
              </a:pPr>
              <a:t>29. 4. 2021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FC45CE3B-82F3-47D8-89CE-982363782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F13989D6-47B5-42BF-8178-05B1C536D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3026D-6F8D-4D95-8492-290C441C617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852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4F270B8D-3673-433C-9669-B1E2211AF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64456-83FC-4169-A51C-7336C7B4C346}" type="datetimeFigureOut">
              <a:rPr lang="cs-CZ"/>
              <a:pPr>
                <a:defRPr/>
              </a:pPr>
              <a:t>29. 4. 2021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7976A326-7E0C-4FA8-B627-876DE3EB0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565FADF4-10AA-4B39-9023-9BC214CA3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41533-3D9F-498C-9D9A-FC040FD6055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0819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46C6071F-68AF-4EA9-8695-0CE739729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DEE43-7C23-432A-850A-DFBDA35710CD}" type="datetimeFigureOut">
              <a:rPr lang="cs-CZ"/>
              <a:pPr>
                <a:defRPr/>
              </a:pPr>
              <a:t>29. 4. 2021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1D2A374C-6A9A-4733-817D-F8B92F89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91C976A6-7FA3-4FE5-BD5E-CB6E77D02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D860B-22DE-4BE6-9674-559B918055F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429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C10E7256-727B-4732-87B2-C078480A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08B2E-6B4F-4A34-BEDE-E3F0FFC7206A}" type="datetimeFigureOut">
              <a:rPr lang="cs-CZ"/>
              <a:pPr>
                <a:defRPr/>
              </a:pPr>
              <a:t>29. 4. 2021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EC18907D-600B-44E7-94E0-EF928CC03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05729098-717A-4205-A418-0CF19A20E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DA7AE-9A29-4FE7-B956-8C6081D569A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607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5EC8BE98-C92D-4BE0-A0D4-19D0CE5969C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A6147B61-AE79-49B0-B08A-DCFFDC5077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DBB7AF-4E25-4575-B92E-9E127F906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DFFF48-4A4D-41FF-9CE7-4F2905F9A665}" type="datetimeFigureOut">
              <a:rPr lang="cs-CZ"/>
              <a:pPr>
                <a:defRPr/>
              </a:pPr>
              <a:t>29. 4. 2021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F2084D-556C-4660-A90A-86D96DE631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307701-8E83-492C-A0FA-B68AE5586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9228AED-2921-4612-A4A3-CF3B7FAE05FC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8">
            <a:extLst>
              <a:ext uri="{FF2B5EF4-FFF2-40B4-BE49-F238E27FC236}">
                <a16:creationId xmlns:a16="http://schemas.microsoft.com/office/drawing/2014/main" id="{EB48A912-2B1E-4D77-8A3D-ADAF71FBF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10" y="404664"/>
            <a:ext cx="8136904" cy="130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cs-CZ" altLang="cs-CZ" sz="2800" b="1" dirty="0">
                <a:solidFill>
                  <a:srgbClr val="003300"/>
                </a:solidFill>
                <a:latin typeface="Trebuchet MS" panose="020B0603020202020204" pitchFamily="34" charset="0"/>
              </a:rPr>
              <a:t>C7075:  </a:t>
            </a:r>
            <a:r>
              <a:rPr lang="cs-CZ" altLang="cs-CZ" sz="2800" b="1" dirty="0" err="1">
                <a:solidFill>
                  <a:srgbClr val="003300"/>
                </a:solidFill>
                <a:latin typeface="Trebuchet MS" panose="020B0603020202020204" pitchFamily="34" charset="0"/>
              </a:rPr>
              <a:t>Bioanalytická</a:t>
            </a:r>
            <a:r>
              <a:rPr lang="cs-CZ" altLang="cs-CZ" sz="2800" b="1" dirty="0">
                <a:solidFill>
                  <a:srgbClr val="003300"/>
                </a:solidFill>
                <a:latin typeface="Trebuchet MS" panose="020B0603020202020204" pitchFamily="34" charset="0"/>
              </a:rPr>
              <a:t> chemie v laboratorní medicíně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5D97B024-3709-41EB-A3EE-D5EB32B35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2" y="5373216"/>
            <a:ext cx="3386647" cy="95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Vybrané </a:t>
            </a:r>
            <a:r>
              <a:rPr 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bioanalyty</a:t>
            </a:r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 krve a jejich stanovení</a:t>
            </a: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anose="020B0603020202020204" pitchFamily="34" charset="0"/>
              <a:cs typeface="+mn-cs"/>
            </a:endParaRPr>
          </a:p>
        </p:txBody>
      </p:sp>
      <p:pic>
        <p:nvPicPr>
          <p:cNvPr id="5" name="Obrázek 3">
            <a:extLst>
              <a:ext uri="{FF2B5EF4-FFF2-40B4-BE49-F238E27FC236}">
                <a16:creationId xmlns:a16="http://schemas.microsoft.com/office/drawing/2014/main" id="{9423DF1A-D7B3-42A9-8031-58E5F8C37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99"/>
          <a:stretch>
            <a:fillRect/>
          </a:stretch>
        </p:blipFill>
        <p:spPr bwMode="auto">
          <a:xfrm>
            <a:off x="16042" y="6492953"/>
            <a:ext cx="9119392" cy="35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B0BE62C-620F-4A9E-9B23-A2344E188A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24" y="1844824"/>
            <a:ext cx="6144562" cy="31802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74"/>
    </mc:Choice>
    <mc:Fallback xmlns="">
      <p:transition spd="slow" advTm="2757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7">
            <a:extLst>
              <a:ext uri="{FF2B5EF4-FFF2-40B4-BE49-F238E27FC236}">
                <a16:creationId xmlns:a16="http://schemas.microsoft.com/office/drawing/2014/main" id="{18E17A0E-CBE2-4FBC-8F34-2AED484F3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236663"/>
            <a:ext cx="8569325" cy="1785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= </a:t>
            </a:r>
            <a:r>
              <a:rPr lang="cs-CZ" sz="1600" dirty="0">
                <a:latin typeface="Trebuchet MS" panose="020B0603020202020204" pitchFamily="34" charset="0"/>
              </a:rPr>
              <a:t>L-aspartát:2-oxoglutarátaminotransferáza</a:t>
            </a: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enzym, obsažený převážně v cytoplazmě a mitochondriích téměř všech buněk</a:t>
            </a: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zvýšené hodnoty jsou typické u jaterních chorob, při nekróze myokardu a u onemocnění kosterního svalstva</a:t>
            </a:r>
            <a:endParaRPr lang="cs-CZ" sz="1600" dirty="0">
              <a:latin typeface="Trebuchet MS" panose="020B0603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cs-CZ" altLang="cs-CZ" sz="1600" baseline="30000" dirty="0">
              <a:latin typeface="Trebuchet MS" panose="020B0603020202020204" pitchFamily="34" charset="0"/>
              <a:cs typeface="Tunga" panose="020B0502040204020203" pitchFamily="34" charset="0"/>
            </a:endParaRPr>
          </a:p>
        </p:txBody>
      </p:sp>
      <p:sp>
        <p:nvSpPr>
          <p:cNvPr id="10244" name="Obdélník 4">
            <a:extLst>
              <a:ext uri="{FF2B5EF4-FFF2-40B4-BE49-F238E27FC236}">
                <a16:creationId xmlns:a16="http://schemas.microsoft.com/office/drawing/2014/main" id="{488EC754-A59F-4BD7-AFDC-A8CEB68B7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2722563"/>
            <a:ext cx="8872537" cy="1155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b="1" dirty="0">
                <a:solidFill>
                  <a:srgbClr val="006600"/>
                </a:solidFill>
                <a:latin typeface="Trebuchet MS" panose="020B0603020202020204" pitchFamily="34" charset="0"/>
              </a:rPr>
              <a:t>Funkce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= katalyzuje reverzibilní přenos aminoskupiny mezi L‑</a:t>
            </a:r>
            <a:r>
              <a:rPr lang="cs-CZ" altLang="cs-CZ" sz="1600" dirty="0" err="1">
                <a:latin typeface="Trebuchet MS" panose="020B0603020202020204" pitchFamily="34" charset="0"/>
              </a:rPr>
              <a:t>aspartátem</a:t>
            </a:r>
            <a:r>
              <a:rPr lang="cs-CZ" altLang="cs-CZ" sz="1600" dirty="0">
                <a:latin typeface="Trebuchet MS" panose="020B0603020202020204" pitchFamily="34" charset="0"/>
              </a:rPr>
              <a:t> a 2‑oxoglutarátem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opět se při transferu aminoskupiny využívá pyridoxal–5´-fosfátu (P5P) jako koenzymu</a:t>
            </a:r>
          </a:p>
        </p:txBody>
      </p:sp>
      <p:sp>
        <p:nvSpPr>
          <p:cNvPr id="13317" name="Obdélník 7">
            <a:extLst>
              <a:ext uri="{FF2B5EF4-FFF2-40B4-BE49-F238E27FC236}">
                <a16:creationId xmlns:a16="http://schemas.microsoft.com/office/drawing/2014/main" id="{83B43509-5614-4E60-8334-DD4BCA45A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553" y="5349678"/>
            <a:ext cx="669570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L-</a:t>
            </a:r>
            <a:r>
              <a:rPr lang="cs-CZ" altLang="cs-CZ" sz="1600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aspartát</a:t>
            </a: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  +  2-oxoglutarát                        </a:t>
            </a:r>
            <a:r>
              <a:rPr lang="cs-CZ" altLang="cs-CZ" sz="1600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oxalacetát</a:t>
            </a: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  +  L-glutamát</a:t>
            </a:r>
          </a:p>
        </p:txBody>
      </p:sp>
      <p:sp>
        <p:nvSpPr>
          <p:cNvPr id="9" name="Obdélník 7">
            <a:extLst>
              <a:ext uri="{FF2B5EF4-FFF2-40B4-BE49-F238E27FC236}">
                <a16:creationId xmlns:a16="http://schemas.microsoft.com/office/drawing/2014/main" id="{0C9B3B03-0BEF-4CD7-A566-558987406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956050"/>
            <a:ext cx="8569325" cy="1155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Doporučená metoda IFCC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= fotometrické sledování rychlosti úbytku NADH měřením absorbance při 340 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nm</a:t>
            </a: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, kdy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  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oxalacetát</a:t>
            </a: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 redukuje NADH na L-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malát</a:t>
            </a: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 za katalýzy 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malátdehydrogenázou</a:t>
            </a: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 (MD)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0D2E9D4-4CFF-4FB9-A5A3-F7285E61742A}"/>
              </a:ext>
            </a:extLst>
          </p:cNvPr>
          <p:cNvSpPr/>
          <p:nvPr/>
        </p:nvSpPr>
        <p:spPr>
          <a:xfrm>
            <a:off x="298450" y="841375"/>
            <a:ext cx="595947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Aspartátaminotransferáza</a:t>
            </a:r>
            <a:r>
              <a:rPr lang="cs-CZ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 – AST     (EC 2.6.1.1.)</a:t>
            </a:r>
            <a:r>
              <a:rPr lang="cs-CZ" dirty="0"/>
              <a:t> </a:t>
            </a:r>
            <a:endParaRPr lang="cs-CZ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3320" name="Obdélník 7">
            <a:extLst>
              <a:ext uri="{FF2B5EF4-FFF2-40B4-BE49-F238E27FC236}">
                <a16:creationId xmlns:a16="http://schemas.microsoft.com/office/drawing/2014/main" id="{E89C0980-C46C-4957-9575-2E786E9EC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78" y="5969595"/>
            <a:ext cx="655272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oxalacetát</a:t>
            </a: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  +  NADH   +   H</a:t>
            </a:r>
            <a:r>
              <a:rPr lang="cs-CZ" altLang="cs-CZ" sz="1600" b="1" baseline="30000" dirty="0">
                <a:solidFill>
                  <a:srgbClr val="C00000"/>
                </a:solidFill>
                <a:latin typeface="Trebuchet MS" panose="020B0603020202020204" pitchFamily="34" charset="0"/>
              </a:rPr>
              <a:t>+</a:t>
            </a: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                        </a:t>
            </a:r>
            <a:r>
              <a:rPr lang="cs-CZ" altLang="cs-CZ" sz="1600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malát</a:t>
            </a: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  +  NAD</a:t>
            </a:r>
            <a:r>
              <a:rPr lang="cs-CZ" altLang="cs-CZ" sz="1600" b="1" baseline="30000" dirty="0">
                <a:solidFill>
                  <a:srgbClr val="C00000"/>
                </a:solidFill>
                <a:latin typeface="Trebuchet MS" panose="020B0603020202020204" pitchFamily="34" charset="0"/>
              </a:rPr>
              <a:t>+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7E50CC92-5BE1-4F54-BF6D-6C003DADACA0}"/>
              </a:ext>
            </a:extLst>
          </p:cNvPr>
          <p:cNvCxnSpPr>
            <a:cxnSpLocks/>
          </p:cNvCxnSpPr>
          <p:nvPr/>
        </p:nvCxnSpPr>
        <p:spPr>
          <a:xfrm flipV="1">
            <a:off x="3046287" y="5554743"/>
            <a:ext cx="1173694" cy="868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2" name="TextovéPole 6">
            <a:extLst>
              <a:ext uri="{FF2B5EF4-FFF2-40B4-BE49-F238E27FC236}">
                <a16:creationId xmlns:a16="http://schemas.microsoft.com/office/drawing/2014/main" id="{75F16475-B033-4FDB-8D7D-FAA243D69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9159" y="5278184"/>
            <a:ext cx="811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Trebuchet MS" panose="020B0603020202020204" pitchFamily="34" charset="0"/>
              </a:rPr>
              <a:t>AST, P5P</a:t>
            </a:r>
          </a:p>
        </p:txBody>
      </p:sp>
      <p:sp>
        <p:nvSpPr>
          <p:cNvPr id="13324" name="TextovéPole 13">
            <a:extLst>
              <a:ext uri="{FF2B5EF4-FFF2-40B4-BE49-F238E27FC236}">
                <a16:creationId xmlns:a16="http://schemas.microsoft.com/office/drawing/2014/main" id="{99E73E25-3B00-481E-9C94-95CC5F905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863" y="5881545"/>
            <a:ext cx="3984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Trebuchet MS" panose="020B0603020202020204" pitchFamily="34" charset="0"/>
              </a:rPr>
              <a:t>MD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FBA63E5B-99EB-4DE4-8269-3190A8E01EF0}"/>
              </a:ext>
            </a:extLst>
          </p:cNvPr>
          <p:cNvCxnSpPr>
            <a:cxnSpLocks/>
          </p:cNvCxnSpPr>
          <p:nvPr/>
        </p:nvCxnSpPr>
        <p:spPr>
          <a:xfrm flipV="1">
            <a:off x="3079897" y="6107025"/>
            <a:ext cx="1173694" cy="868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6">
            <a:extLst>
              <a:ext uri="{FF2B5EF4-FFF2-40B4-BE49-F238E27FC236}">
                <a16:creationId xmlns:a16="http://schemas.microsoft.com/office/drawing/2014/main" id="{E1F01268-08DC-43F8-A646-CAEF08720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28167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Aminotransferázy</a:t>
            </a: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 </a:t>
            </a:r>
          </a:p>
        </p:txBody>
      </p:sp>
      <p:sp>
        <p:nvSpPr>
          <p:cNvPr id="14" name="TextovéPole 1">
            <a:extLst>
              <a:ext uri="{FF2B5EF4-FFF2-40B4-BE49-F238E27FC236}">
                <a16:creationId xmlns:a16="http://schemas.microsoft.com/office/drawing/2014/main" id="{9CC2B655-838F-4ED6-B6A4-5649CA2C3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364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>
                <a:latin typeface="Trebuchet MS" panose="020B0603020202020204" pitchFamily="34" charset="0"/>
              </a:rPr>
              <a:t>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104"/>
    </mc:Choice>
    <mc:Fallback xmlns="">
      <p:transition spd="slow" advTm="11410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7">
            <a:extLst>
              <a:ext uri="{FF2B5EF4-FFF2-40B4-BE49-F238E27FC236}">
                <a16:creationId xmlns:a16="http://schemas.microsoft.com/office/drawing/2014/main" id="{10A16292-82F6-42FE-BC57-B9CBE8D03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765175"/>
            <a:ext cx="8569325" cy="28940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= </a:t>
            </a:r>
            <a:r>
              <a:rPr lang="cs-CZ" sz="1600" dirty="0" err="1">
                <a:latin typeface="Trebuchet MS" panose="020B0603020202020204" pitchFamily="34" charset="0"/>
              </a:rPr>
              <a:t>fosfohydroláza</a:t>
            </a:r>
            <a:r>
              <a:rPr lang="cs-CZ" sz="1600" dirty="0">
                <a:latin typeface="Trebuchet MS" panose="020B0603020202020204" pitchFamily="34" charset="0"/>
              </a:rPr>
              <a:t> </a:t>
            </a:r>
            <a:r>
              <a:rPr lang="cs-CZ" sz="1600" dirty="0" err="1">
                <a:latin typeface="Trebuchet MS" panose="020B0603020202020204" pitchFamily="34" charset="0"/>
              </a:rPr>
              <a:t>monoesterů</a:t>
            </a:r>
            <a:r>
              <a:rPr lang="cs-CZ" sz="1600" dirty="0">
                <a:latin typeface="Trebuchet MS" panose="020B0603020202020204" pitchFamily="34" charset="0"/>
              </a:rPr>
              <a:t> kyseliny </a:t>
            </a:r>
            <a:r>
              <a:rPr lang="cs-CZ" sz="1600" i="1" dirty="0">
                <a:latin typeface="Trebuchet MS" panose="020B0603020202020204" pitchFamily="34" charset="0"/>
              </a:rPr>
              <a:t>o-</a:t>
            </a:r>
            <a:r>
              <a:rPr lang="cs-CZ" sz="1600" dirty="0">
                <a:latin typeface="Trebuchet MS" panose="020B0603020202020204" pitchFamily="34" charset="0"/>
              </a:rPr>
              <a:t>fosforečné </a:t>
            </a: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enzym, který se stanovuje se při </a:t>
            </a:r>
            <a:r>
              <a:rPr lang="cs-CZ" sz="1600" dirty="0">
                <a:latin typeface="Trebuchet MS" panose="020B0603020202020204" pitchFamily="34" charset="0"/>
              </a:rPr>
              <a:t>vyšetření jaterních nemocí nebo onemocnění kostí</a:t>
            </a: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nachází se zejména v jaterních buňkách (tvoří výstelku žlučových cest) a buňkách tvořících kost, dále bývá malé množství v placentě a ve střevech</a:t>
            </a: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vyskytuje se v několika 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izoformách</a:t>
            </a: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 – jaterní, kostní, placentární, střevní</a:t>
            </a: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jedná se o glykoprotein, který v aktivním centru obsahuje ionty Zn</a:t>
            </a:r>
            <a:r>
              <a:rPr lang="cs-CZ" altLang="cs-CZ" sz="1600" baseline="30000" dirty="0">
                <a:latin typeface="Trebuchet MS" panose="020B0603020202020204" pitchFamily="34" charset="0"/>
                <a:cs typeface="Tunga" panose="020B0502040204020203" pitchFamily="34" charset="0"/>
              </a:rPr>
              <a:t>2+ </a:t>
            </a: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svou aktivitu ALP vykazuje v alkalické prostředí při pH  9,8 - 10</a:t>
            </a: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cs-CZ" altLang="cs-CZ" sz="1600" baseline="30000" dirty="0">
              <a:latin typeface="Trebuchet MS" panose="020B0603020202020204" pitchFamily="34" charset="0"/>
              <a:cs typeface="Tunga" panose="020B0502040204020203" pitchFamily="34" charset="0"/>
            </a:endParaRPr>
          </a:p>
        </p:txBody>
      </p:sp>
      <p:sp>
        <p:nvSpPr>
          <p:cNvPr id="4" name="Obdélník 4">
            <a:extLst>
              <a:ext uri="{FF2B5EF4-FFF2-40B4-BE49-F238E27FC236}">
                <a16:creationId xmlns:a16="http://schemas.microsoft.com/office/drawing/2014/main" id="{C5F4DC93-2F48-4FA7-9B67-E35703D77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31" y="4437112"/>
            <a:ext cx="8640762" cy="22631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b="1" dirty="0">
                <a:solidFill>
                  <a:srgbClr val="006600"/>
                </a:solidFill>
                <a:latin typeface="Trebuchet MS" panose="020B0603020202020204" pitchFamily="34" charset="0"/>
              </a:rPr>
              <a:t>Funkce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= katalyzuje v alkalickém prostředí hydrolýzu </a:t>
            </a:r>
            <a:r>
              <a:rPr lang="cs-CZ" altLang="cs-CZ" sz="1600" dirty="0" err="1">
                <a:latin typeface="Trebuchet MS" panose="020B0603020202020204" pitchFamily="34" charset="0"/>
              </a:rPr>
              <a:t>monoesterů</a:t>
            </a:r>
            <a:r>
              <a:rPr lang="cs-CZ" altLang="cs-CZ" sz="1600" dirty="0">
                <a:latin typeface="Trebuchet MS" panose="020B0603020202020204" pitchFamily="34" charset="0"/>
              </a:rPr>
              <a:t> kyseliny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i="1" dirty="0">
                <a:latin typeface="Trebuchet MS" panose="020B0603020202020204" pitchFamily="34" charset="0"/>
              </a:rPr>
              <a:t>   o</a:t>
            </a:r>
            <a:r>
              <a:rPr lang="cs-CZ" altLang="cs-CZ" sz="1600" dirty="0">
                <a:latin typeface="Trebuchet MS" panose="020B0603020202020204" pitchFamily="34" charset="0"/>
              </a:rPr>
              <a:t>-fosforečné a katalyzuje přenos fosfátové skupiny na jiný alkohol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   za vzniku esteru (= </a:t>
            </a:r>
            <a:r>
              <a:rPr lang="cs-CZ" altLang="cs-CZ" sz="1600" dirty="0" err="1">
                <a:latin typeface="Trebuchet MS" panose="020B0603020202020204" pitchFamily="34" charset="0"/>
              </a:rPr>
              <a:t>transfosforylace</a:t>
            </a:r>
            <a:r>
              <a:rPr lang="cs-CZ" altLang="cs-CZ" sz="1600" dirty="0">
                <a:latin typeface="Trebuchet MS" panose="020B0603020202020204" pitchFamily="34" charset="0"/>
              </a:rPr>
              <a:t>)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k přenosu dochází nejen u vazeb P-O-C, ale také P-O-P, P-S a P-N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ALP je schopna </a:t>
            </a:r>
            <a:r>
              <a:rPr lang="cs-CZ" altLang="cs-CZ" sz="1600" dirty="0" err="1">
                <a:latin typeface="Trebuchet MS" panose="020B0603020202020204" pitchFamily="34" charset="0"/>
              </a:rPr>
              <a:t>defosforylovat</a:t>
            </a:r>
            <a:r>
              <a:rPr lang="cs-CZ" altLang="cs-CZ" sz="1600" dirty="0">
                <a:latin typeface="Trebuchet MS" panose="020B0603020202020204" pitchFamily="34" charset="0"/>
              </a:rPr>
              <a:t> také některé fosfolipidy </a:t>
            </a:r>
          </a:p>
        </p:txBody>
      </p:sp>
      <p:sp>
        <p:nvSpPr>
          <p:cNvPr id="7" name="Obdélník 12">
            <a:extLst>
              <a:ext uri="{FF2B5EF4-FFF2-40B4-BE49-F238E27FC236}">
                <a16:creationId xmlns:a16="http://schemas.microsoft.com/office/drawing/2014/main" id="{3A35F2A1-42B5-42BE-9326-DD7B1D8CD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3573463"/>
            <a:ext cx="7164388" cy="785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b="1" dirty="0">
                <a:latin typeface="Trebuchet MS" panose="020B0603020202020204" pitchFamily="34" charset="0"/>
              </a:rPr>
              <a:t>Celková aktivita ALP je dána součtem aktivit jednotlivých izoenzymů, pocházejících z různých orgánů a tkání</a:t>
            </a:r>
            <a:endParaRPr lang="cs-CZ" altLang="cs-CZ" sz="1600" b="1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DFB6760-A5BD-4B05-859D-D33B49641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6102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Alkalická fosfatáza – ALP      (EC 3.1.3.1)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DC52F27-9929-45EC-8651-978490C8BD4A}"/>
              </a:ext>
            </a:extLst>
          </p:cNvPr>
          <p:cNvSpPr/>
          <p:nvPr/>
        </p:nvSpPr>
        <p:spPr>
          <a:xfrm>
            <a:off x="854188" y="3527011"/>
            <a:ext cx="7164388" cy="89633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9" name="TextovéPole 1">
            <a:extLst>
              <a:ext uri="{FF2B5EF4-FFF2-40B4-BE49-F238E27FC236}">
                <a16:creationId xmlns:a16="http://schemas.microsoft.com/office/drawing/2014/main" id="{B7F5EE0E-415C-49AB-8B7C-915BCA6E6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364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>
                <a:latin typeface="Trebuchet MS" panose="020B0603020202020204" pitchFamily="34" charset="0"/>
              </a:rPr>
              <a:t>11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305"/>
    </mc:Choice>
    <mc:Fallback xmlns="">
      <p:transition spd="slow" advTm="17230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7">
            <a:extLst>
              <a:ext uri="{FF2B5EF4-FFF2-40B4-BE49-F238E27FC236}">
                <a16:creationId xmlns:a16="http://schemas.microsoft.com/office/drawing/2014/main" id="{20EADE31-42D7-4E1E-A20C-0CEFC2AEF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3" y="836613"/>
            <a:ext cx="8569325" cy="1524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Doporučená metoda IFCC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= fotometrické stanovení 4-nitrofenolu po hydrolytické přeměně 4-nitrofenylfosfátu v prostředí AMP pufru (2-amino-2-methyl-1-propanol) při pH 9,8– 10,0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- měření žlutého produktu při 405 -410 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nm</a:t>
            </a:r>
            <a:endParaRPr lang="cs-CZ" altLang="cs-CZ" sz="1600" dirty="0">
              <a:latin typeface="Trebuchet MS" panose="020B0603020202020204" pitchFamily="34" charset="0"/>
            </a:endParaRPr>
          </a:p>
        </p:txBody>
      </p:sp>
      <p:sp>
        <p:nvSpPr>
          <p:cNvPr id="9219" name="Obdélník 4">
            <a:extLst>
              <a:ext uri="{FF2B5EF4-FFF2-40B4-BE49-F238E27FC236}">
                <a16:creationId xmlns:a16="http://schemas.microsoft.com/office/drawing/2014/main" id="{F6B2D27B-32AD-424C-87A9-86FF77EF6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3961617"/>
            <a:ext cx="8821737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Další metody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 stejný princip, avšak jiný </a:t>
            </a:r>
            <a:r>
              <a:rPr lang="cs-CZ" altLang="cs-CZ" sz="1600" dirty="0" err="1">
                <a:latin typeface="Trebuchet MS" panose="020B0603020202020204" pitchFamily="34" charset="0"/>
              </a:rPr>
              <a:t>transfosforylační</a:t>
            </a:r>
            <a:r>
              <a:rPr lang="cs-CZ" altLang="cs-CZ" sz="1600" dirty="0">
                <a:latin typeface="Trebuchet MS" panose="020B0603020202020204" pitchFamily="34" charset="0"/>
              </a:rPr>
              <a:t> pufr – MEG (N-methyl-D-</a:t>
            </a:r>
            <a:r>
              <a:rPr lang="cs-CZ" altLang="cs-CZ" sz="1600" dirty="0" err="1">
                <a:latin typeface="Trebuchet MS" panose="020B0603020202020204" pitchFamily="34" charset="0"/>
              </a:rPr>
              <a:t>glukamin</a:t>
            </a:r>
            <a:r>
              <a:rPr lang="cs-CZ" altLang="cs-CZ" sz="1600" dirty="0">
                <a:latin typeface="Trebuchet MS" panose="020B0603020202020204" pitchFamily="34" charset="0"/>
              </a:rPr>
              <a:t>), DEA, </a:t>
            </a:r>
            <a:r>
              <a:rPr lang="cs-CZ" altLang="cs-CZ" sz="1600" dirty="0" err="1">
                <a:latin typeface="Trebuchet MS" panose="020B0603020202020204" pitchFamily="34" charset="0"/>
              </a:rPr>
              <a:t>Tris</a:t>
            </a:r>
            <a:r>
              <a:rPr lang="cs-CZ" altLang="cs-CZ" sz="1600" dirty="0">
                <a:latin typeface="Trebuchet MS" panose="020B0603020202020204" pitchFamily="34" charset="0"/>
              </a:rPr>
              <a:t>…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 použití jiného substrátu (1-naftylfosfát, </a:t>
            </a:r>
            <a:r>
              <a:rPr lang="cs-CZ" altLang="cs-CZ" sz="1600" dirty="0" err="1">
                <a:latin typeface="Trebuchet MS" panose="020B0603020202020204" pitchFamily="34" charset="0"/>
              </a:rPr>
              <a:t>glycerolfosfát</a:t>
            </a:r>
            <a:r>
              <a:rPr lang="cs-CZ" altLang="cs-CZ" sz="1600" dirty="0">
                <a:latin typeface="Trebuchet MS" panose="020B0603020202020204" pitchFamily="34" charset="0"/>
              </a:rPr>
              <a:t>) a jiných koncentrací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 reakce pak probíhá podle obecného schématu</a:t>
            </a:r>
          </a:p>
        </p:txBody>
      </p:sp>
      <p:grpSp>
        <p:nvGrpSpPr>
          <p:cNvPr id="9221" name="Skupina 15">
            <a:extLst>
              <a:ext uri="{FF2B5EF4-FFF2-40B4-BE49-F238E27FC236}">
                <a16:creationId xmlns:a16="http://schemas.microsoft.com/office/drawing/2014/main" id="{2765A830-F469-4040-851E-5BDB5874C948}"/>
              </a:ext>
            </a:extLst>
          </p:cNvPr>
          <p:cNvGrpSpPr>
            <a:grpSpLocks/>
          </p:cNvGrpSpPr>
          <p:nvPr/>
        </p:nvGrpSpPr>
        <p:grpSpPr bwMode="auto">
          <a:xfrm>
            <a:off x="1099574" y="2601017"/>
            <a:ext cx="7272610" cy="1524000"/>
            <a:chOff x="1547664" y="2595574"/>
            <a:chExt cx="6048672" cy="1208441"/>
          </a:xfrm>
        </p:grpSpPr>
        <p:pic>
          <p:nvPicPr>
            <p:cNvPr id="9225" name="Obrázek 12" descr="Obsah obrázku hodiny&#10;&#10;Popis byl vytvořen automaticky">
              <a:extLst>
                <a:ext uri="{FF2B5EF4-FFF2-40B4-BE49-F238E27FC236}">
                  <a16:creationId xmlns:a16="http://schemas.microsoft.com/office/drawing/2014/main" id="{86551E04-7285-4F06-8E2B-E196A4EB66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185"/>
            <a:stretch>
              <a:fillRect/>
            </a:stretch>
          </p:blipFill>
          <p:spPr bwMode="auto">
            <a:xfrm>
              <a:off x="1547664" y="2595574"/>
              <a:ext cx="6048672" cy="100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AEF7F02A-ED9B-4856-A288-22DB2DD5309E}"/>
                </a:ext>
              </a:extLst>
            </p:cNvPr>
            <p:cNvSpPr/>
            <p:nvPr/>
          </p:nvSpPr>
          <p:spPr>
            <a:xfrm>
              <a:off x="3491541" y="2595574"/>
              <a:ext cx="1728192" cy="178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B6F7D71D-33B4-418E-B158-ADC0F777D431}"/>
                </a:ext>
              </a:extLst>
            </p:cNvPr>
            <p:cNvSpPr/>
            <p:nvPr/>
          </p:nvSpPr>
          <p:spPr>
            <a:xfrm>
              <a:off x="3502393" y="3222929"/>
              <a:ext cx="1729549" cy="581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9222" name="Obdélník 18">
            <a:extLst>
              <a:ext uri="{FF2B5EF4-FFF2-40B4-BE49-F238E27FC236}">
                <a16:creationId xmlns:a16="http://schemas.microsoft.com/office/drawing/2014/main" id="{C9B457A8-2547-438B-9B1A-F2C4BB2B8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40" y="5841485"/>
            <a:ext cx="66290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monoester</a:t>
            </a:r>
            <a:r>
              <a:rPr lang="cs-CZ" altLang="cs-CZ" sz="1400" b="1" dirty="0">
                <a:solidFill>
                  <a:srgbClr val="C00000"/>
                </a:solidFill>
                <a:latin typeface="Trebuchet MS" panose="020B0603020202020204" pitchFamily="34" charset="0"/>
              </a:rPr>
              <a:t> kyseliny </a:t>
            </a:r>
            <a:r>
              <a:rPr lang="cs-CZ" altLang="cs-CZ" sz="1400" b="1" i="1" dirty="0">
                <a:solidFill>
                  <a:srgbClr val="C00000"/>
                </a:solidFill>
                <a:latin typeface="Trebuchet MS" panose="020B0603020202020204" pitchFamily="34" charset="0"/>
              </a:rPr>
              <a:t>o</a:t>
            </a:r>
            <a:r>
              <a:rPr lang="cs-CZ" altLang="cs-CZ" sz="1400" b="1" dirty="0">
                <a:solidFill>
                  <a:srgbClr val="C00000"/>
                </a:solidFill>
                <a:latin typeface="Trebuchet MS" panose="020B0603020202020204" pitchFamily="34" charset="0"/>
              </a:rPr>
              <a:t>-fosforečné + H</a:t>
            </a:r>
            <a:r>
              <a:rPr lang="cs-CZ" altLang="cs-CZ" sz="1400" b="1" baseline="-25000" dirty="0">
                <a:solidFill>
                  <a:srgbClr val="C00000"/>
                </a:solidFill>
                <a:latin typeface="Trebuchet MS" panose="020B0603020202020204" pitchFamily="34" charset="0"/>
              </a:rPr>
              <a:t>2</a:t>
            </a:r>
            <a:r>
              <a:rPr lang="cs-CZ" altLang="cs-CZ" sz="1400" b="1" dirty="0">
                <a:solidFill>
                  <a:srgbClr val="C00000"/>
                </a:solidFill>
                <a:latin typeface="Trebuchet MS" panose="020B0603020202020204" pitchFamily="34" charset="0"/>
              </a:rPr>
              <a:t>O             alkohol/fenol + </a:t>
            </a:r>
            <a:r>
              <a:rPr lang="cs-CZ" altLang="cs-CZ" sz="1400" b="1" i="1" dirty="0">
                <a:solidFill>
                  <a:srgbClr val="C00000"/>
                </a:solidFill>
                <a:latin typeface="Trebuchet MS" panose="020B0603020202020204" pitchFamily="34" charset="0"/>
              </a:rPr>
              <a:t>o</a:t>
            </a:r>
            <a:r>
              <a:rPr lang="cs-CZ" altLang="cs-CZ" sz="1400" b="1" dirty="0">
                <a:solidFill>
                  <a:srgbClr val="C00000"/>
                </a:solidFill>
                <a:latin typeface="Trebuchet MS" panose="020B0603020202020204" pitchFamily="34" charset="0"/>
              </a:rPr>
              <a:t>-fosforečnan </a:t>
            </a:r>
          </a:p>
        </p:txBody>
      </p:sp>
      <p:sp>
        <p:nvSpPr>
          <p:cNvPr id="9223" name="TextovéPole 6">
            <a:extLst>
              <a:ext uri="{FF2B5EF4-FFF2-40B4-BE49-F238E27FC236}">
                <a16:creationId xmlns:a16="http://schemas.microsoft.com/office/drawing/2014/main" id="{F91F0EC6-2CD5-4DB2-BAAD-F8CEFB9E1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910" y="2798363"/>
            <a:ext cx="45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>
                <a:latin typeface="Trebuchet MS" panose="020B0603020202020204" pitchFamily="34" charset="0"/>
              </a:rPr>
              <a:t>ALP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407F0B25-9471-4CE5-9B35-AE70D104B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6102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Alkalická fosfatáza – ALP      (EC 3.1.3.1) </a:t>
            </a: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AE6F2312-FF0D-49A5-850B-33F4846BF081}"/>
              </a:ext>
            </a:extLst>
          </p:cNvPr>
          <p:cNvCxnSpPr/>
          <p:nvPr/>
        </p:nvCxnSpPr>
        <p:spPr>
          <a:xfrm>
            <a:off x="3612014" y="5995373"/>
            <a:ext cx="57606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ovéPole 1">
            <a:extLst>
              <a:ext uri="{FF2B5EF4-FFF2-40B4-BE49-F238E27FC236}">
                <a16:creationId xmlns:a16="http://schemas.microsoft.com/office/drawing/2014/main" id="{CA6B43D0-3AD8-47FA-8B77-B85855361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364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>
                <a:latin typeface="Trebuchet MS" panose="020B0603020202020204" pitchFamily="34" charset="0"/>
              </a:rPr>
              <a:t>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960"/>
    </mc:Choice>
    <mc:Fallback xmlns="">
      <p:transition spd="slow" advTm="9496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1">
            <a:extLst>
              <a:ext uri="{FF2B5EF4-FFF2-40B4-BE49-F238E27FC236}">
                <a16:creationId xmlns:a16="http://schemas.microsoft.com/office/drawing/2014/main" id="{36D4263B-7575-4E23-B140-B08489830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8" y="723900"/>
            <a:ext cx="8683625" cy="16721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= hlavní extracelulární ionty – reprezentují až 90% všech kationtů v plazmě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stanovují se k vyhodnocení rovnováhy elektrolytů a ke kontrole funkce ledvin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se změnami hladiny Na</a:t>
            </a:r>
            <a:r>
              <a:rPr lang="cs-CZ" altLang="cs-CZ" sz="1600" baseline="30000" dirty="0">
                <a:latin typeface="Trebuchet MS" panose="020B0603020202020204" pitchFamily="34" charset="0"/>
              </a:rPr>
              <a:t>+</a:t>
            </a:r>
            <a:r>
              <a:rPr lang="cs-CZ" altLang="cs-CZ" sz="1600" dirty="0">
                <a:latin typeface="Trebuchet MS" panose="020B0603020202020204" pitchFamily="34" charset="0"/>
              </a:rPr>
              <a:t>  souvisí změny obsahu vody v těle (dehydratace, otoky…)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vyšší hladiny Na</a:t>
            </a:r>
            <a:r>
              <a:rPr lang="cs-CZ" altLang="cs-CZ" sz="1600" baseline="30000" dirty="0">
                <a:latin typeface="Trebuchet MS" panose="020B0603020202020204" pitchFamily="34" charset="0"/>
              </a:rPr>
              <a:t>+</a:t>
            </a:r>
            <a:r>
              <a:rPr lang="cs-CZ" altLang="cs-CZ" sz="1600" dirty="0">
                <a:latin typeface="Trebuchet MS" panose="020B0603020202020204" pitchFamily="34" charset="0"/>
              </a:rPr>
              <a:t> zvyšují riziko vysokého krevního tlaku (norma ± 140 </a:t>
            </a:r>
            <a:r>
              <a:rPr lang="cs-CZ" altLang="cs-CZ" sz="1600" dirty="0" err="1">
                <a:latin typeface="Trebuchet MS" panose="020B0603020202020204" pitchFamily="34" charset="0"/>
              </a:rPr>
              <a:t>mmol</a:t>
            </a:r>
            <a:r>
              <a:rPr lang="cs-CZ" altLang="cs-CZ" sz="1600" dirty="0">
                <a:latin typeface="Trebuchet MS" panose="020B0603020202020204" pitchFamily="34" charset="0"/>
              </a:rPr>
              <a:t>/l)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CCFF273A-F600-455E-A990-8E2E96F25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17" y="2548862"/>
            <a:ext cx="8858250" cy="22631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Metody stanovení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1. Pomocí iontově selektivní elektrody ISE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= nejčastější metoda s využitím skleněné elektrody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altLang="cs-CZ" sz="1600" dirty="0">
              <a:latin typeface="Trebuchet MS" panose="020B0603020202020204" pitchFamily="34" charset="0"/>
              <a:cs typeface="Tunga" panose="020B0502040204020203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2. Plamenová emisní fotometrie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= rutině se již nepoužívá, dříve velmi běžná, excitované atomy Na emitují spektra při 768 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nm</a:t>
            </a:r>
            <a:endParaRPr lang="cs-CZ" altLang="cs-CZ" sz="1600" dirty="0">
              <a:latin typeface="Trebuchet MS" panose="020B0603020202020204" pitchFamily="34" charset="0"/>
              <a:cs typeface="Tunga" panose="020B0502040204020203" pitchFamily="34" charset="0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494A4598-9EE9-4597-8516-8A72D0EA3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27061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Sodné ionty  Na</a:t>
            </a:r>
            <a:r>
              <a:rPr lang="cs-CZ" sz="2400" b="1" baseline="300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+</a:t>
            </a: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30421F3-F6DE-4B24-98CF-58451EF48F1F}"/>
              </a:ext>
            </a:extLst>
          </p:cNvPr>
          <p:cNvSpPr txBox="1"/>
          <p:nvPr/>
        </p:nvSpPr>
        <p:spPr>
          <a:xfrm>
            <a:off x="204237" y="4811982"/>
            <a:ext cx="6178525" cy="1524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3. Spektrofotometrické stanovení - enzymatické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= metoda je založena na aktivaci enzymu ß-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galaktosidázy</a:t>
            </a: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 ionty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   sodíku a na hydrolýze chromogenního substrátu, rychlost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   hydrolýzy se měřila kineticky při 420 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nm</a:t>
            </a: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, dnes se nepoužívá</a:t>
            </a:r>
          </a:p>
        </p:txBody>
      </p:sp>
      <p:pic>
        <p:nvPicPr>
          <p:cNvPr id="4" name="Obrázek 3" descr="Obsah obrázku interiér, plavidlo, vana, nádobí&#10;&#10;Popis byl vytvořen automaticky">
            <a:extLst>
              <a:ext uri="{FF2B5EF4-FFF2-40B4-BE49-F238E27FC236}">
                <a16:creationId xmlns:a16="http://schemas.microsoft.com/office/drawing/2014/main" id="{AC35E837-4FEE-4798-9DE6-5BC64FA003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0" t="28008" r="12035" b="16987"/>
          <a:stretch/>
        </p:blipFill>
        <p:spPr>
          <a:xfrm>
            <a:off x="5859016" y="2548862"/>
            <a:ext cx="1997968" cy="1465594"/>
          </a:xfrm>
          <a:prstGeom prst="rect">
            <a:avLst/>
          </a:prstGeom>
        </p:spPr>
      </p:pic>
      <p:sp>
        <p:nvSpPr>
          <p:cNvPr id="8" name="TextovéPole 1">
            <a:extLst>
              <a:ext uri="{FF2B5EF4-FFF2-40B4-BE49-F238E27FC236}">
                <a16:creationId xmlns:a16="http://schemas.microsoft.com/office/drawing/2014/main" id="{D224004E-78AE-4CBB-92F6-C289D3F6B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364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>
                <a:latin typeface="Trebuchet MS" panose="020B0603020202020204" pitchFamily="34" charset="0"/>
              </a:rPr>
              <a:t>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41"/>
    </mc:Choice>
    <mc:Fallback xmlns="">
      <p:transition spd="slow" advTm="10834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1">
            <a:extLst>
              <a:ext uri="{FF2B5EF4-FFF2-40B4-BE49-F238E27FC236}">
                <a16:creationId xmlns:a16="http://schemas.microsoft.com/office/drawing/2014/main" id="{8F77D7DD-83DC-45E6-AA8F-AB09549BB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8" y="723900"/>
            <a:ext cx="8683625" cy="1254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= hlavní intracelulární ionty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stanovují se k vyhodnocení acidobazické rovnováhy elektrolytů či nemoci ledvin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přes stěnu buňky difundují velmi pomalu a krvi je jejich koncentrace do 5 </a:t>
            </a:r>
            <a:r>
              <a:rPr lang="cs-CZ" altLang="cs-CZ" sz="1600" dirty="0" err="1">
                <a:latin typeface="Trebuchet MS" panose="020B0603020202020204" pitchFamily="34" charset="0"/>
              </a:rPr>
              <a:t>mmol</a:t>
            </a:r>
            <a:r>
              <a:rPr lang="cs-CZ" altLang="cs-CZ" sz="1600" dirty="0">
                <a:latin typeface="Trebuchet MS" panose="020B0603020202020204" pitchFamily="34" charset="0"/>
              </a:rPr>
              <a:t>/l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F2A61CE-EBB5-404E-8288-CBAF573AC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" y="2060575"/>
            <a:ext cx="8858250" cy="300178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Metody stanovení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1. Pomocí iontově selektivní elektrody ISE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= nejčastější metoda s využitím iontově výměnné elektrody se zabudovaným 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valinomycinem</a:t>
            </a:r>
            <a:endParaRPr lang="cs-CZ" altLang="cs-CZ" sz="1600" dirty="0">
              <a:latin typeface="Trebuchet MS" panose="020B0603020202020204" pitchFamily="34" charset="0"/>
              <a:cs typeface="Tunga" panose="020B0502040204020203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altLang="cs-CZ" sz="1600" b="1" dirty="0">
              <a:solidFill>
                <a:srgbClr val="C00000"/>
              </a:solidFill>
              <a:latin typeface="Trebuchet MS" panose="020B0603020202020204" pitchFamily="34" charset="0"/>
              <a:cs typeface="Tunga" panose="020B0502040204020203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2. Plamenová emisní fotometrie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= rutině se již nepoužívá, dříve velmi běžná, excitované atomy K emitují spektra při 589 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nm</a:t>
            </a:r>
            <a:endParaRPr lang="cs-CZ" altLang="cs-CZ" sz="1600" dirty="0">
              <a:latin typeface="Trebuchet MS" panose="020B0603020202020204" pitchFamily="34" charset="0"/>
              <a:cs typeface="Tunga" panose="020B0502040204020203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3. Spektrofotometrické stanovení - enzymatické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= metoda je založena na aktivaci vhodného enzymu ionty draslíku, například:</a:t>
            </a:r>
          </a:p>
        </p:txBody>
      </p:sp>
      <p:sp>
        <p:nvSpPr>
          <p:cNvPr id="35845" name="Obdélník 12">
            <a:extLst>
              <a:ext uri="{FF2B5EF4-FFF2-40B4-BE49-F238E27FC236}">
                <a16:creationId xmlns:a16="http://schemas.microsoft.com/office/drawing/2014/main" id="{CFAB53C4-FC31-42D6-837F-FC516A55F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09" y="5182942"/>
            <a:ext cx="6945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C00000"/>
                </a:solidFill>
                <a:latin typeface="Trebuchet MS" panose="020B0603020202020204" pitchFamily="34" charset="0"/>
              </a:rPr>
              <a:t>fosfoenolpyruvát   +   ADP                                          pyruvát  +  ATP</a:t>
            </a:r>
            <a:endParaRPr lang="cs-CZ" altLang="cs-CZ" sz="1600" b="1" baseline="3000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5846" name="TextovéPole 13">
            <a:extLst>
              <a:ext uri="{FF2B5EF4-FFF2-40B4-BE49-F238E27FC236}">
                <a16:creationId xmlns:a16="http://schemas.microsoft.com/office/drawing/2014/main" id="{D1132C09-8BED-4778-948C-7C2DE6094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709" y="5067054"/>
            <a:ext cx="1636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Trebuchet MS" panose="020B0603020202020204" pitchFamily="34" charset="0"/>
              </a:rPr>
              <a:t>pyruvátkináza, K</a:t>
            </a:r>
            <a:r>
              <a:rPr lang="cs-CZ" altLang="cs-CZ" sz="1200" b="1" baseline="30000">
                <a:latin typeface="Trebuchet MS" panose="020B0603020202020204" pitchFamily="34" charset="0"/>
              </a:rPr>
              <a:t>+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E9A5BD3C-A217-46BC-BEEB-5D700EEB8796}"/>
              </a:ext>
            </a:extLst>
          </p:cNvPr>
          <p:cNvCxnSpPr/>
          <p:nvPr/>
        </p:nvCxnSpPr>
        <p:spPr>
          <a:xfrm>
            <a:off x="3025272" y="5371854"/>
            <a:ext cx="20161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848" name="Obdélník 7">
            <a:extLst>
              <a:ext uri="{FF2B5EF4-FFF2-40B4-BE49-F238E27FC236}">
                <a16:creationId xmlns:a16="http://schemas.microsoft.com/office/drawing/2014/main" id="{1C025EB8-D46D-4403-A2F3-3AB6B4B25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305" y="5652842"/>
            <a:ext cx="6264944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pyruvát  +  NADH   +   H</a:t>
            </a:r>
            <a:r>
              <a:rPr lang="cs-CZ" altLang="cs-CZ" sz="1600" b="1" baseline="30000" dirty="0">
                <a:solidFill>
                  <a:srgbClr val="C00000"/>
                </a:solidFill>
                <a:latin typeface="Trebuchet MS" panose="020B0603020202020204" pitchFamily="34" charset="0"/>
              </a:rPr>
              <a:t>+</a:t>
            </a: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                                     laktát  +  NAD</a:t>
            </a:r>
            <a:r>
              <a:rPr lang="cs-CZ" altLang="cs-CZ" sz="1600" b="1" baseline="30000" dirty="0">
                <a:solidFill>
                  <a:srgbClr val="C00000"/>
                </a:solidFill>
                <a:latin typeface="Trebuchet MS" panose="020B0603020202020204" pitchFamily="34" charset="0"/>
              </a:rPr>
              <a:t>+</a:t>
            </a:r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0AC2AB00-52FC-4D57-9D2E-38D43B8E3ECA}"/>
              </a:ext>
            </a:extLst>
          </p:cNvPr>
          <p:cNvCxnSpPr/>
          <p:nvPr/>
        </p:nvCxnSpPr>
        <p:spPr>
          <a:xfrm>
            <a:off x="3292029" y="5805242"/>
            <a:ext cx="15113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0" name="TextovéPole 13">
            <a:extLst>
              <a:ext uri="{FF2B5EF4-FFF2-40B4-BE49-F238E27FC236}">
                <a16:creationId xmlns:a16="http://schemas.microsoft.com/office/drawing/2014/main" id="{4F6159FD-0F80-4932-861C-12B429DB2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8292" y="5514729"/>
            <a:ext cx="368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Trebuchet MS" panose="020B0603020202020204" pitchFamily="34" charset="0"/>
              </a:rPr>
              <a:t>LD</a:t>
            </a:r>
          </a:p>
        </p:txBody>
      </p:sp>
      <p:sp>
        <p:nvSpPr>
          <p:cNvPr id="35851" name="Obdélník 1">
            <a:extLst>
              <a:ext uri="{FF2B5EF4-FFF2-40B4-BE49-F238E27FC236}">
                <a16:creationId xmlns:a16="http://schemas.microsoft.com/office/drawing/2014/main" id="{A8F6EF0D-FEF1-40B2-837A-8D6736416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8" y="6157283"/>
            <a:ext cx="6504211" cy="41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s-CZ" altLang="cs-CZ" sz="1600" dirty="0">
                <a:latin typeface="Trebuchet MS" panose="020B0603020202020204" pitchFamily="34" charset="0"/>
              </a:rPr>
              <a:t>absorbance se stejně jako u jiných optických testů měří při 340 </a:t>
            </a:r>
            <a:r>
              <a:rPr lang="cs-CZ" altLang="cs-CZ" sz="1600" dirty="0" err="1">
                <a:latin typeface="Trebuchet MS" panose="020B0603020202020204" pitchFamily="34" charset="0"/>
              </a:rPr>
              <a:t>nm</a:t>
            </a:r>
            <a:r>
              <a:rPr lang="cs-CZ" altLang="cs-CZ" sz="160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30F46446-F6A1-42B6-945F-7BEE6D153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2840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Draselné ionty  K</a:t>
            </a:r>
            <a:r>
              <a:rPr lang="cs-CZ" sz="2400" b="1" baseline="300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+</a:t>
            </a: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 </a:t>
            </a:r>
          </a:p>
        </p:txBody>
      </p:sp>
      <p:sp>
        <p:nvSpPr>
          <p:cNvPr id="13" name="TextovéPole 1">
            <a:extLst>
              <a:ext uri="{FF2B5EF4-FFF2-40B4-BE49-F238E27FC236}">
                <a16:creationId xmlns:a16="http://schemas.microsoft.com/office/drawing/2014/main" id="{2D433016-31FD-4112-9DCA-9A82A3D72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364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>
                <a:latin typeface="Trebuchet MS" panose="020B0603020202020204" pitchFamily="34" charset="0"/>
              </a:rPr>
              <a:t>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346"/>
    </mc:Choice>
    <mc:Fallback xmlns="">
      <p:transition spd="slow" advTm="8834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1">
            <a:extLst>
              <a:ext uri="{FF2B5EF4-FFF2-40B4-BE49-F238E27FC236}">
                <a16:creationId xmlns:a16="http://schemas.microsoft.com/office/drawing/2014/main" id="{268C6854-948D-4BB0-A403-C9942B5F1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8" y="723900"/>
            <a:ext cx="8683625" cy="20907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= hlavní extracelulární anionty (cca 60% z frakce anorganických aniontů)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sz="1600" dirty="0">
                <a:latin typeface="Trebuchet MS" panose="020B0603020202020204" pitchFamily="34" charset="0"/>
              </a:rPr>
              <a:t>se stanovením dalších iontů jde o běžnou součást rutinního vyšetření pro diagnostiku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cs-CZ" sz="1600" dirty="0">
                <a:latin typeface="Trebuchet MS" panose="020B0603020202020204" pitchFamily="34" charset="0"/>
              </a:rPr>
              <a:t>     poruch v koncentraci iontů nebo v acidobazické rovnováze (norma ± 100 </a:t>
            </a:r>
            <a:r>
              <a:rPr lang="cs-CZ" sz="1600" dirty="0" err="1">
                <a:latin typeface="Trebuchet MS" panose="020B0603020202020204" pitchFamily="34" charset="0"/>
              </a:rPr>
              <a:t>mmol</a:t>
            </a:r>
            <a:r>
              <a:rPr lang="cs-CZ" sz="1600" dirty="0">
                <a:latin typeface="Trebuchet MS" panose="020B0603020202020204" pitchFamily="34" charset="0"/>
              </a:rPr>
              <a:t>/l)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sz="1600" dirty="0">
                <a:latin typeface="Trebuchet MS" panose="020B0603020202020204" pitchFamily="34" charset="0"/>
              </a:rPr>
              <a:t>obsah chloridů kolísá vlivem dehydratace, zvracení, průjmů nebo hormonálního působení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sz="1600" dirty="0">
                <a:latin typeface="Trebuchet MS" panose="020B0603020202020204" pitchFamily="34" charset="0"/>
              </a:rPr>
              <a:t>vedle krve se stanovují se také v potu a slouží při diagnostice cystické fibrózy 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94DCD2D-4803-413B-A185-8F4C927E7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448" y="2852936"/>
            <a:ext cx="8856662" cy="374044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Metody stanovení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1. Pomocí iontově selektivní elektrody ISE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= jedná se o iontovou výměnu mezi kvarterní amoniovou solí z membrány elektrody a chloridy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2. Coulometrické stanovení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= jedná se o generaci stříbrných iontů 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Ag</a:t>
            </a:r>
            <a:r>
              <a:rPr lang="cs-CZ" altLang="cs-CZ" sz="1600" baseline="30000" dirty="0">
                <a:latin typeface="Trebuchet MS" panose="020B0603020202020204" pitchFamily="34" charset="0"/>
                <a:cs typeface="Tunga" panose="020B0502040204020203" pitchFamily="34" charset="0"/>
              </a:rPr>
              <a:t>+</a:t>
            </a: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 ze stříbrné elektrody, které reagují s přítomnými Cl</a:t>
            </a:r>
            <a:r>
              <a:rPr lang="cs-CZ" altLang="cs-CZ" sz="1600" baseline="30000" dirty="0">
                <a:latin typeface="Trebuchet MS" panose="020B0603020202020204" pitchFamily="34" charset="0"/>
                <a:cs typeface="Tunga" panose="020B0502040204020203" pitchFamily="34" charset="0"/>
              </a:rPr>
              <a:t>-</a:t>
            </a: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  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   za vzniku nerozpustné sraženiny, kdy obsah chloridů je přímo úměrný času, který se měří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3. Fotometrické stanovení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= dnes už se nepoužívá, šlo o reakci chloridů s 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thiokyanatanem</a:t>
            </a: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  rtuťnatým za vzniku chloridu rtuťnatého, kdy uvolněný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  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thiokyanatan</a:t>
            </a: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 reagoval s Fe</a:t>
            </a:r>
            <a:r>
              <a:rPr lang="cs-CZ" altLang="cs-CZ" sz="1600" baseline="30000" dirty="0">
                <a:latin typeface="Trebuchet MS" panose="020B0603020202020204" pitchFamily="34" charset="0"/>
                <a:cs typeface="Tunga" panose="020B0502040204020203" pitchFamily="34" charset="0"/>
              </a:rPr>
              <a:t>3+ </a:t>
            </a: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za vzniku červeného komplexu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FEFDE900-B038-469A-8AEF-39844A355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31005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Chloridové ionty Cl</a:t>
            </a:r>
            <a:r>
              <a:rPr lang="cs-CZ" sz="2400" b="1" baseline="300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-</a:t>
            </a: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 </a:t>
            </a:r>
          </a:p>
        </p:txBody>
      </p:sp>
      <p:sp>
        <p:nvSpPr>
          <p:cNvPr id="6" name="TextovéPole 1">
            <a:extLst>
              <a:ext uri="{FF2B5EF4-FFF2-40B4-BE49-F238E27FC236}">
                <a16:creationId xmlns:a16="http://schemas.microsoft.com/office/drawing/2014/main" id="{F681652B-1788-4DDC-A980-D2565A64B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364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>
                <a:latin typeface="Trebuchet MS" panose="020B0603020202020204" pitchFamily="34" charset="0"/>
              </a:rPr>
              <a:t>15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126"/>
    </mc:Choice>
    <mc:Fallback xmlns="">
      <p:transition spd="slow" advTm="11512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ázek 19" descr="Obsah obrázku interiér, ovoce, stůl, jídlo&#10;&#10;Popis byl vytvořen automaticky">
            <a:extLst>
              <a:ext uri="{FF2B5EF4-FFF2-40B4-BE49-F238E27FC236}">
                <a16:creationId xmlns:a16="http://schemas.microsoft.com/office/drawing/2014/main" id="{423E88B7-1D6A-480B-A2F0-EEEE49FEC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077" y="2044700"/>
            <a:ext cx="219307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Obdélník 7">
            <a:extLst>
              <a:ext uri="{FF2B5EF4-FFF2-40B4-BE49-F238E27FC236}">
                <a16:creationId xmlns:a16="http://schemas.microsoft.com/office/drawing/2014/main" id="{C462B203-3CE0-4111-B88D-7844E01C9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765175"/>
            <a:ext cx="856932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její stanovení se provádí k diagnóze a sledování cukrovky (</a:t>
            </a:r>
            <a:r>
              <a:rPr lang="cs-CZ" altLang="cs-CZ" sz="1600" i="1" dirty="0">
                <a:latin typeface="Trebuchet MS" panose="020B0603020202020204" pitchFamily="34" charset="0"/>
              </a:rPr>
              <a:t>diabetes </a:t>
            </a:r>
            <a:r>
              <a:rPr lang="cs-CZ" altLang="cs-CZ" sz="1600" i="1" dirty="0" err="1">
                <a:latin typeface="Trebuchet MS" panose="020B0603020202020204" pitchFamily="34" charset="0"/>
              </a:rPr>
              <a:t>mellitus</a:t>
            </a:r>
            <a:r>
              <a:rPr lang="cs-CZ" altLang="cs-CZ" sz="1600" dirty="0">
                <a:latin typeface="Trebuchet MS" panose="020B0603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hladina glukózy v krvi </a:t>
            </a:r>
            <a:r>
              <a:rPr lang="cs-CZ" altLang="cs-CZ" sz="1600" i="1" dirty="0">
                <a:latin typeface="Trebuchet MS" panose="020B0603020202020204" pitchFamily="34" charset="0"/>
                <a:cs typeface="Tunga" panose="020B0502040204020203" pitchFamily="34" charset="0"/>
              </a:rPr>
              <a:t>(= glykémie</a:t>
            </a: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) je hormonálně udržována ve stálém úzkém rozmezí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produkce inzulínu hladinu glukózy snižuje, glukagon naopak hladinu glukózy zvyšuje přeměnou jaterního glykogenu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referenční rozmezí glukózy v krvi: 3,5 – 6 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mmol</a:t>
            </a: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/l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hodnota nad 7,0 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mmol</a:t>
            </a: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/l                 dg. diabetes 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mellitus</a:t>
            </a:r>
            <a:endParaRPr lang="cs-CZ" altLang="cs-CZ" sz="1600" dirty="0">
              <a:latin typeface="Trebuchet MS" panose="020B0603020202020204" pitchFamily="34" charset="0"/>
              <a:cs typeface="Tunga" panose="020B0502040204020203" pitchFamily="34" charset="0"/>
            </a:endParaRPr>
          </a:p>
        </p:txBody>
      </p:sp>
      <p:sp>
        <p:nvSpPr>
          <p:cNvPr id="6" name="Obdélník 4">
            <a:extLst>
              <a:ext uri="{FF2B5EF4-FFF2-40B4-BE49-F238E27FC236}">
                <a16:creationId xmlns:a16="http://schemas.microsoft.com/office/drawing/2014/main" id="{BDAC3CD5-6051-4D41-BD0D-5A4FE973C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9600"/>
            <a:ext cx="8640763" cy="11604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b="1" dirty="0">
                <a:solidFill>
                  <a:srgbClr val="006600"/>
                </a:solidFill>
                <a:latin typeface="Trebuchet MS" panose="020B0603020202020204" pitchFamily="34" charset="0"/>
              </a:rPr>
              <a:t>Funkce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= slouží v těle pro všechny buňky jako hlavní zdroj energie 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  </a:t>
            </a:r>
            <a:r>
              <a:rPr lang="cs-CZ" sz="1600" dirty="0">
                <a:latin typeface="Trebuchet MS" panose="020B0603020202020204" pitchFamily="34" charset="0"/>
              </a:rPr>
              <a:t>pro mozek a nervový systém je jediným zdrojem energie</a:t>
            </a:r>
            <a:endParaRPr lang="cs-CZ" altLang="cs-CZ" sz="1600" dirty="0">
              <a:latin typeface="Trebuchet MS" panose="020B0603020202020204" pitchFamily="34" charset="0"/>
            </a:endParaRPr>
          </a:p>
        </p:txBody>
      </p:sp>
      <p:sp>
        <p:nvSpPr>
          <p:cNvPr id="16" name="Obdélník 4">
            <a:extLst>
              <a:ext uri="{FF2B5EF4-FFF2-40B4-BE49-F238E27FC236}">
                <a16:creationId xmlns:a16="http://schemas.microsoft.com/office/drawing/2014/main" id="{2159DFE2-62F4-4C12-800D-4588788FE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4432300"/>
            <a:ext cx="8748712" cy="22631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Stanovení glukózy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na lačno (min 8 hodin bez jídla), sledování glykemického profilu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přímo po podání známého množství glukózy, tzv. orální glukózový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    toleranční test (= </a:t>
            </a:r>
            <a:r>
              <a:rPr lang="cs-CZ" altLang="cs-CZ" sz="1600" i="1" dirty="0" err="1">
                <a:latin typeface="Trebuchet MS" panose="020B0603020202020204" pitchFamily="34" charset="0"/>
              </a:rPr>
              <a:t>oGTT</a:t>
            </a:r>
            <a:r>
              <a:rPr lang="cs-CZ" altLang="cs-CZ" sz="1600" dirty="0">
                <a:latin typeface="Trebuchet MS" panose="020B0603020202020204" pitchFamily="34" charset="0"/>
              </a:rPr>
              <a:t>) = stanovení glukózy v čase 0 a pak v čase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    120 min po vypití nápoje se 75 g glukózy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    hladina vyšší než 11 </a:t>
            </a:r>
            <a:r>
              <a:rPr lang="cs-CZ" altLang="cs-CZ" sz="1600" dirty="0" err="1">
                <a:latin typeface="Trebuchet MS" panose="020B0603020202020204" pitchFamily="34" charset="0"/>
              </a:rPr>
              <a:t>mmol</a:t>
            </a:r>
            <a:r>
              <a:rPr lang="cs-CZ" altLang="cs-CZ" sz="1600" dirty="0">
                <a:latin typeface="Trebuchet MS" panose="020B0603020202020204" pitchFamily="34" charset="0"/>
              </a:rPr>
              <a:t>/l                     diabetes </a:t>
            </a:r>
            <a:r>
              <a:rPr lang="cs-CZ" altLang="cs-CZ" sz="1600" dirty="0" err="1">
                <a:latin typeface="Trebuchet MS" panose="020B0603020202020204" pitchFamily="34" charset="0"/>
              </a:rPr>
              <a:t>mellitus</a:t>
            </a:r>
            <a:endParaRPr lang="cs-CZ" altLang="cs-CZ" sz="1600" dirty="0">
              <a:latin typeface="Trebuchet MS" panose="020B0603020202020204" pitchFamily="34" charset="0"/>
            </a:endParaRPr>
          </a:p>
        </p:txBody>
      </p:sp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33E0BC24-A5FF-4987-8778-C64F4B307CEE}"/>
              </a:ext>
            </a:extLst>
          </p:cNvPr>
          <p:cNvSpPr/>
          <p:nvPr/>
        </p:nvSpPr>
        <p:spPr>
          <a:xfrm>
            <a:off x="3027714" y="2797175"/>
            <a:ext cx="719138" cy="11271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Šipka: doprava 17">
            <a:extLst>
              <a:ext uri="{FF2B5EF4-FFF2-40B4-BE49-F238E27FC236}">
                <a16:creationId xmlns:a16="http://schemas.microsoft.com/office/drawing/2014/main" id="{AD714517-D858-4E9D-99CC-7BDF8BACD446}"/>
              </a:ext>
            </a:extLst>
          </p:cNvPr>
          <p:cNvSpPr/>
          <p:nvPr/>
        </p:nvSpPr>
        <p:spPr>
          <a:xfrm>
            <a:off x="3419872" y="6453336"/>
            <a:ext cx="720725" cy="11271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Šipka: doprava 18">
            <a:extLst>
              <a:ext uri="{FF2B5EF4-FFF2-40B4-BE49-F238E27FC236}">
                <a16:creationId xmlns:a16="http://schemas.microsoft.com/office/drawing/2014/main" id="{33905CB5-98E6-4833-B6B3-61D55CD6A843}"/>
              </a:ext>
            </a:extLst>
          </p:cNvPr>
          <p:cNvSpPr/>
          <p:nvPr/>
        </p:nvSpPr>
        <p:spPr>
          <a:xfrm>
            <a:off x="4860975" y="6092825"/>
            <a:ext cx="719137" cy="11271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A914EF2F-6E8D-4D20-AC0F-9C9AB47EA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14253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Glukóza </a:t>
            </a:r>
          </a:p>
        </p:txBody>
      </p:sp>
      <p:sp>
        <p:nvSpPr>
          <p:cNvPr id="11" name="TextovéPole 1">
            <a:extLst>
              <a:ext uri="{FF2B5EF4-FFF2-40B4-BE49-F238E27FC236}">
                <a16:creationId xmlns:a16="http://schemas.microsoft.com/office/drawing/2014/main" id="{547BE97D-5A62-44B0-98BC-8A5BF99B8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364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>
                <a:latin typeface="Trebuchet MS" panose="020B0603020202020204" pitchFamily="34" charset="0"/>
              </a:rPr>
              <a:t>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395"/>
    </mc:Choice>
    <mc:Fallback xmlns="">
      <p:transition spd="slow" advTm="15839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7">
            <a:extLst>
              <a:ext uri="{FF2B5EF4-FFF2-40B4-BE49-F238E27FC236}">
                <a16:creationId xmlns:a16="http://schemas.microsoft.com/office/drawing/2014/main" id="{A8E3F4F1-1257-41D9-A8E6-E9A65147D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" y="765175"/>
            <a:ext cx="8569325" cy="1154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Metody stanovení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= enzymové metody s využitím GOD (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glukózaoxidázy</a:t>
            </a: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), HK (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hexokinázy</a:t>
            </a: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) nebo GDH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  (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glukózadehydrogenázy</a:t>
            </a: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)</a:t>
            </a:r>
          </a:p>
        </p:txBody>
      </p:sp>
      <p:sp>
        <p:nvSpPr>
          <p:cNvPr id="8" name="Obdélník 4">
            <a:extLst>
              <a:ext uri="{FF2B5EF4-FFF2-40B4-BE49-F238E27FC236}">
                <a16:creationId xmlns:a16="http://schemas.microsoft.com/office/drawing/2014/main" id="{F0B64988-62F8-4712-9A42-A02555229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8" y="1946275"/>
            <a:ext cx="8720137" cy="1893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1. Stanovení oxidační kopulací s GOD a POD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sz="1600" dirty="0">
                <a:latin typeface="Trebuchet MS" panose="020B0603020202020204" pitchFamily="34" charset="0"/>
              </a:rPr>
              <a:t>v praxi nejrozšířenější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spektrofotometrické stanovení je založeno na oxidaci glukózy vzdušným kyslíkem katalyzované GOD na D-</a:t>
            </a:r>
            <a:r>
              <a:rPr lang="cs-CZ" altLang="cs-CZ" sz="1600" dirty="0" err="1">
                <a:latin typeface="Trebuchet MS" panose="020B0603020202020204" pitchFamily="34" charset="0"/>
              </a:rPr>
              <a:t>glukonolakton</a:t>
            </a:r>
            <a:r>
              <a:rPr lang="cs-CZ" altLang="cs-CZ" sz="1600" dirty="0">
                <a:latin typeface="Trebuchet MS" panose="020B0603020202020204" pitchFamily="34" charset="0"/>
              </a:rPr>
              <a:t> a H</a:t>
            </a:r>
            <a:r>
              <a:rPr lang="cs-CZ" altLang="cs-CZ" sz="1600" baseline="-25000" dirty="0">
                <a:latin typeface="Trebuchet MS" panose="020B0603020202020204" pitchFamily="34" charset="0"/>
              </a:rPr>
              <a:t>2</a:t>
            </a:r>
            <a:r>
              <a:rPr lang="cs-CZ" altLang="cs-CZ" sz="1600" dirty="0">
                <a:latin typeface="Trebuchet MS" panose="020B0603020202020204" pitchFamily="34" charset="0"/>
              </a:rPr>
              <a:t>O</a:t>
            </a:r>
            <a:r>
              <a:rPr lang="cs-CZ" altLang="cs-CZ" sz="1600" baseline="-25000" dirty="0">
                <a:latin typeface="Trebuchet MS" panose="020B0603020202020204" pitchFamily="34" charset="0"/>
              </a:rPr>
              <a:t>2</a:t>
            </a:r>
            <a:r>
              <a:rPr lang="cs-CZ" altLang="cs-CZ" sz="1600" dirty="0">
                <a:latin typeface="Trebuchet MS" panose="020B0603020202020204" pitchFamily="34" charset="0"/>
              </a:rPr>
              <a:t>, který se dále využívá k oxidační kopulaci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    4-aminoantipyrinu s derivátem fenolu za katalýzy POD na </a:t>
            </a:r>
            <a:r>
              <a:rPr lang="cs-CZ" altLang="cs-CZ" sz="1600" dirty="0" err="1">
                <a:latin typeface="Trebuchet MS" panose="020B0603020202020204" pitchFamily="34" charset="0"/>
              </a:rPr>
              <a:t>chinonmonoiminové</a:t>
            </a:r>
            <a:r>
              <a:rPr lang="cs-CZ" altLang="cs-CZ" sz="1600" dirty="0">
                <a:latin typeface="Trebuchet MS" panose="020B0603020202020204" pitchFamily="34" charset="0"/>
              </a:rPr>
              <a:t> barvivo</a:t>
            </a:r>
          </a:p>
        </p:txBody>
      </p:sp>
      <p:sp>
        <p:nvSpPr>
          <p:cNvPr id="17413" name="Obdélník 7">
            <a:extLst>
              <a:ext uri="{FF2B5EF4-FFF2-40B4-BE49-F238E27FC236}">
                <a16:creationId xmlns:a16="http://schemas.microsoft.com/office/drawing/2014/main" id="{9E4F1C48-6751-4940-996C-F5969489F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313" y="4138414"/>
            <a:ext cx="68405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β</a:t>
            </a: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-D-glukóza  +  O</a:t>
            </a:r>
            <a:r>
              <a:rPr lang="cs-CZ" altLang="cs-CZ" sz="1600" b="1" baseline="-25000" dirty="0">
                <a:solidFill>
                  <a:srgbClr val="C00000"/>
                </a:solidFill>
                <a:latin typeface="Trebuchet MS" panose="020B0603020202020204" pitchFamily="34" charset="0"/>
              </a:rPr>
              <a:t>2</a:t>
            </a: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 		    	   </a:t>
            </a:r>
            <a:r>
              <a:rPr lang="el-GR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β</a:t>
            </a: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-D-</a:t>
            </a:r>
            <a:r>
              <a:rPr lang="cs-CZ" altLang="cs-CZ" sz="1600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glukonolakton</a:t>
            </a: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   +   H</a:t>
            </a:r>
            <a:r>
              <a:rPr lang="cs-CZ" altLang="cs-CZ" sz="1600" b="1" baseline="-25000" dirty="0">
                <a:solidFill>
                  <a:srgbClr val="C00000"/>
                </a:solidFill>
                <a:latin typeface="Trebuchet MS" panose="020B0603020202020204" pitchFamily="34" charset="0"/>
              </a:rPr>
              <a:t>2</a:t>
            </a: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O</a:t>
            </a:r>
            <a:r>
              <a:rPr lang="cs-CZ" altLang="cs-CZ" sz="1600" b="1" baseline="-25000" dirty="0">
                <a:solidFill>
                  <a:srgbClr val="C00000"/>
                </a:solidFill>
                <a:latin typeface="Trebuchet MS" panose="020B0603020202020204" pitchFamily="34" charset="0"/>
              </a:rPr>
              <a:t>2</a:t>
            </a:r>
          </a:p>
        </p:txBody>
      </p:sp>
      <p:sp>
        <p:nvSpPr>
          <p:cNvPr id="17414" name="Obdélník 7">
            <a:extLst>
              <a:ext uri="{FF2B5EF4-FFF2-40B4-BE49-F238E27FC236}">
                <a16:creationId xmlns:a16="http://schemas.microsoft.com/office/drawing/2014/main" id="{FCC2F78B-D9EC-4FF2-B795-2CC542258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770239"/>
            <a:ext cx="89487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C00000"/>
                </a:solidFill>
                <a:latin typeface="Trebuchet MS" panose="020B0603020202020204" pitchFamily="34" charset="0"/>
              </a:rPr>
              <a:t>H</a:t>
            </a:r>
            <a:r>
              <a:rPr lang="cs-CZ" altLang="cs-CZ" sz="1600" b="1" baseline="-25000">
                <a:solidFill>
                  <a:srgbClr val="C00000"/>
                </a:solidFill>
                <a:latin typeface="Trebuchet MS" panose="020B0603020202020204" pitchFamily="34" charset="0"/>
              </a:rPr>
              <a:t>2</a:t>
            </a:r>
            <a:r>
              <a:rPr lang="cs-CZ" altLang="cs-CZ" sz="1600" b="1">
                <a:solidFill>
                  <a:srgbClr val="C00000"/>
                </a:solidFill>
                <a:latin typeface="Trebuchet MS" panose="020B0603020202020204" pitchFamily="34" charset="0"/>
              </a:rPr>
              <a:t>O</a:t>
            </a:r>
            <a:r>
              <a:rPr lang="cs-CZ" altLang="cs-CZ" sz="1600" b="1" baseline="-25000">
                <a:solidFill>
                  <a:srgbClr val="C00000"/>
                </a:solidFill>
                <a:latin typeface="Trebuchet MS" panose="020B0603020202020204" pitchFamily="34" charset="0"/>
              </a:rPr>
              <a:t>2</a:t>
            </a:r>
            <a:r>
              <a:rPr lang="cs-CZ" altLang="cs-CZ" sz="1600" b="1">
                <a:solidFill>
                  <a:srgbClr val="C00000"/>
                </a:solidFill>
                <a:latin typeface="Trebuchet MS" panose="020B0603020202020204" pitchFamily="34" charset="0"/>
              </a:rPr>
              <a:t>  +  4-aminoantipyrin  +  fenol                               chinonmonoiminové barvivo  +  H</a:t>
            </a:r>
            <a:r>
              <a:rPr lang="cs-CZ" altLang="cs-CZ" sz="1600" b="1" baseline="-25000">
                <a:solidFill>
                  <a:srgbClr val="C00000"/>
                </a:solidFill>
                <a:latin typeface="Trebuchet MS" panose="020B0603020202020204" pitchFamily="34" charset="0"/>
              </a:rPr>
              <a:t>2</a:t>
            </a:r>
            <a:r>
              <a:rPr lang="cs-CZ" altLang="cs-CZ" sz="1600" b="1">
                <a:solidFill>
                  <a:srgbClr val="C00000"/>
                </a:solidFill>
                <a:latin typeface="Trebuchet MS" panose="020B0603020202020204" pitchFamily="34" charset="0"/>
              </a:rPr>
              <a:t>O  </a:t>
            </a:r>
            <a:endParaRPr lang="cs-CZ" altLang="cs-CZ" sz="1600" b="1" baseline="3000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7415" name="TextovéPole 6">
            <a:extLst>
              <a:ext uri="{FF2B5EF4-FFF2-40B4-BE49-F238E27FC236}">
                <a16:creationId xmlns:a16="http://schemas.microsoft.com/office/drawing/2014/main" id="{6ABD389D-0FC7-443E-AFE6-F4ADE1E92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4005064"/>
            <a:ext cx="4968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Trebuchet MS" panose="020B0603020202020204" pitchFamily="34" charset="0"/>
              </a:rPr>
              <a:t>GOD</a:t>
            </a:r>
          </a:p>
        </p:txBody>
      </p:sp>
      <p:sp>
        <p:nvSpPr>
          <p:cNvPr id="17416" name="TextovéPole 13">
            <a:extLst>
              <a:ext uri="{FF2B5EF4-FFF2-40B4-BE49-F238E27FC236}">
                <a16:creationId xmlns:a16="http://schemas.microsoft.com/office/drawing/2014/main" id="{C0B07B98-B4CA-4B92-8484-81AC351A7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7188" y="4632127"/>
            <a:ext cx="482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Trebuchet MS" panose="020B0603020202020204" pitchFamily="34" charset="0"/>
              </a:rPr>
              <a:t>POD</a:t>
            </a:r>
          </a:p>
        </p:txBody>
      </p:sp>
      <p:sp>
        <p:nvSpPr>
          <p:cNvPr id="17417" name="Obdélník 4">
            <a:extLst>
              <a:ext uri="{FF2B5EF4-FFF2-40B4-BE49-F238E27FC236}">
                <a16:creationId xmlns:a16="http://schemas.microsoft.com/office/drawing/2014/main" id="{8E3266B8-ABF6-4BEB-8B63-5533C1A82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" y="5451519"/>
            <a:ext cx="6544915" cy="78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první reakce je specifická, druhá může být rušena redukujícími látkami (např. kyselina askorbová, bilirubin, </a:t>
            </a:r>
            <a:r>
              <a:rPr lang="cs-CZ" altLang="cs-CZ" sz="1600" dirty="0" err="1">
                <a:latin typeface="Trebuchet MS" panose="020B0603020202020204" pitchFamily="34" charset="0"/>
              </a:rPr>
              <a:t>kys</a:t>
            </a:r>
            <a:r>
              <a:rPr lang="cs-CZ" altLang="cs-CZ" sz="1600" dirty="0">
                <a:latin typeface="Trebuchet MS" panose="020B0603020202020204" pitchFamily="34" charset="0"/>
              </a:rPr>
              <a:t>. močová)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CDE76AAD-92F8-4E7A-9C87-2101DC632DFD}"/>
              </a:ext>
            </a:extLst>
          </p:cNvPr>
          <p:cNvCxnSpPr>
            <a:cxnSpLocks/>
          </p:cNvCxnSpPr>
          <p:nvPr/>
        </p:nvCxnSpPr>
        <p:spPr>
          <a:xfrm>
            <a:off x="3611563" y="4316214"/>
            <a:ext cx="17081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DFA535A5-9FB5-4A33-B517-1073B1712FE4}"/>
              </a:ext>
            </a:extLst>
          </p:cNvPr>
          <p:cNvCxnSpPr>
            <a:cxnSpLocks/>
          </p:cNvCxnSpPr>
          <p:nvPr/>
        </p:nvCxnSpPr>
        <p:spPr>
          <a:xfrm>
            <a:off x="3611563" y="4941689"/>
            <a:ext cx="17081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Box 6">
            <a:extLst>
              <a:ext uri="{FF2B5EF4-FFF2-40B4-BE49-F238E27FC236}">
                <a16:creationId xmlns:a16="http://schemas.microsoft.com/office/drawing/2014/main" id="{5EBD6178-A8F9-424A-905E-038A62E6B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14253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Glukóza </a:t>
            </a:r>
          </a:p>
        </p:txBody>
      </p:sp>
      <p:sp>
        <p:nvSpPr>
          <p:cNvPr id="15" name="TextovéPole 1">
            <a:extLst>
              <a:ext uri="{FF2B5EF4-FFF2-40B4-BE49-F238E27FC236}">
                <a16:creationId xmlns:a16="http://schemas.microsoft.com/office/drawing/2014/main" id="{0F144B54-A349-4F51-B478-BD03EF3FB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364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>
                <a:latin typeface="Trebuchet MS" panose="020B0603020202020204" pitchFamily="34" charset="0"/>
              </a:rPr>
              <a:t>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76"/>
    </mc:Choice>
    <mc:Fallback xmlns="">
      <p:transition spd="slow" advTm="10987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7">
            <a:extLst>
              <a:ext uri="{FF2B5EF4-FFF2-40B4-BE49-F238E27FC236}">
                <a16:creationId xmlns:a16="http://schemas.microsoft.com/office/drawing/2014/main" id="{54F06337-4016-4213-A9C9-DFDFD276A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" y="765175"/>
            <a:ext cx="8569325" cy="1154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Metody stanovení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= enzymové metody s využitím GOD (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glukózaoxidázy</a:t>
            </a: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), HK (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hexokinázy</a:t>
            </a: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) nebo GDH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  (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glukózadehydrogenázy</a:t>
            </a: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)</a:t>
            </a:r>
          </a:p>
        </p:txBody>
      </p:sp>
      <p:sp>
        <p:nvSpPr>
          <p:cNvPr id="8" name="Obdélník 4">
            <a:extLst>
              <a:ext uri="{FF2B5EF4-FFF2-40B4-BE49-F238E27FC236}">
                <a16:creationId xmlns:a16="http://schemas.microsoft.com/office/drawing/2014/main" id="{D66C3903-32F8-4E6C-9735-64C42CE10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8" y="1946275"/>
            <a:ext cx="8593137" cy="2263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2. Stanovení </a:t>
            </a:r>
            <a:r>
              <a:rPr lang="cs-CZ" altLang="cs-CZ" sz="1600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hexokinázou</a:t>
            </a: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 HK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sz="1600" dirty="0">
                <a:latin typeface="Trebuchet MS" panose="020B0603020202020204" pitchFamily="34" charset="0"/>
              </a:rPr>
              <a:t>po </a:t>
            </a:r>
            <a:r>
              <a:rPr lang="cs-CZ" sz="1600" dirty="0" err="1">
                <a:latin typeface="Trebuchet MS" panose="020B0603020202020204" pitchFamily="34" charset="0"/>
              </a:rPr>
              <a:t>deproteinaci</a:t>
            </a:r>
            <a:r>
              <a:rPr lang="cs-CZ" sz="1600" dirty="0">
                <a:latin typeface="Trebuchet MS" panose="020B0603020202020204" pitchFamily="34" charset="0"/>
              </a:rPr>
              <a:t> vzorku se používá v referenčních metodách v klinických laboratořích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sz="1600" dirty="0">
                <a:latin typeface="Trebuchet MS" panose="020B0603020202020204" pitchFamily="34" charset="0"/>
              </a:rPr>
              <a:t>glukóza je v přítomnosti adenosintrifosfátu (ATP) </a:t>
            </a:r>
            <a:r>
              <a:rPr lang="cs-CZ" sz="1600" dirty="0" err="1">
                <a:latin typeface="Trebuchet MS" panose="020B0603020202020204" pitchFamily="34" charset="0"/>
              </a:rPr>
              <a:t>fosforylována</a:t>
            </a:r>
            <a:r>
              <a:rPr lang="cs-CZ" sz="1600" dirty="0">
                <a:latin typeface="Trebuchet MS" panose="020B0603020202020204" pitchFamily="34" charset="0"/>
              </a:rPr>
              <a:t> pomocí enzymu HK na glukóza-6-fosfát, který se v přítomnosti NADP</a:t>
            </a:r>
            <a:r>
              <a:rPr lang="cs-CZ" sz="1600" baseline="30000" dirty="0">
                <a:latin typeface="Trebuchet MS" panose="020B0603020202020204" pitchFamily="34" charset="0"/>
              </a:rPr>
              <a:t>+</a:t>
            </a:r>
            <a:r>
              <a:rPr lang="cs-CZ" sz="1600" dirty="0">
                <a:latin typeface="Trebuchet MS" panose="020B0603020202020204" pitchFamily="34" charset="0"/>
              </a:rPr>
              <a:t> oxiduje na glukonolakton-6-fosfát, kdy současně dochází k redukci NADP</a:t>
            </a:r>
            <a:r>
              <a:rPr lang="cs-CZ" sz="1600" baseline="30000" dirty="0">
                <a:latin typeface="Trebuchet MS" panose="020B0603020202020204" pitchFamily="34" charset="0"/>
              </a:rPr>
              <a:t>+</a:t>
            </a:r>
            <a:r>
              <a:rPr lang="cs-CZ" sz="1600" dirty="0">
                <a:latin typeface="Trebuchet MS" panose="020B0603020202020204" pitchFamily="34" charset="0"/>
              </a:rPr>
              <a:t> na NADPH za katalýzy glukóza-6-fosfátdehydrogenázy (G6PD), spektrofotometricky se stanovuje NADPH při 340 </a:t>
            </a:r>
            <a:r>
              <a:rPr lang="cs-CZ" sz="1600" dirty="0" err="1">
                <a:latin typeface="Trebuchet MS" panose="020B0603020202020204" pitchFamily="34" charset="0"/>
              </a:rPr>
              <a:t>nm</a:t>
            </a:r>
            <a:r>
              <a:rPr lang="cs-CZ" sz="1600" dirty="0">
                <a:latin typeface="Trebuchet MS" panose="020B0603020202020204" pitchFamily="34" charset="0"/>
              </a:rPr>
              <a:t>  </a:t>
            </a:r>
          </a:p>
        </p:txBody>
      </p:sp>
      <p:sp>
        <p:nvSpPr>
          <p:cNvPr id="19461" name="Obdélník 7">
            <a:extLst>
              <a:ext uri="{FF2B5EF4-FFF2-40B4-BE49-F238E27FC236}">
                <a16:creationId xmlns:a16="http://schemas.microsoft.com/office/drawing/2014/main" id="{F242F00C-FCBE-4C9B-A54A-9811E13A1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313" y="4339062"/>
            <a:ext cx="6840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C00000"/>
                </a:solidFill>
                <a:latin typeface="Trebuchet MS" panose="020B0603020202020204" pitchFamily="34" charset="0"/>
              </a:rPr>
              <a:t>   glukóza  +  ATP                                   glukóza-6-fosfát   +   ADP</a:t>
            </a:r>
            <a:endParaRPr lang="cs-CZ" altLang="cs-CZ" sz="1600" b="1" baseline="-2500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9462" name="Obdélník 7">
            <a:extLst>
              <a:ext uri="{FF2B5EF4-FFF2-40B4-BE49-F238E27FC236}">
                <a16:creationId xmlns:a16="http://schemas.microsoft.com/office/drawing/2014/main" id="{82B8CC2E-6FE7-45A5-ABFE-FF5D856F6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2" y="4852899"/>
            <a:ext cx="85703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glukóza-6-fosfát  +  NAD</a:t>
            </a:r>
            <a:r>
              <a:rPr lang="cs-CZ" altLang="cs-CZ" sz="1600" b="1" baseline="30000" dirty="0">
                <a:solidFill>
                  <a:srgbClr val="C00000"/>
                </a:solidFill>
                <a:latin typeface="Trebuchet MS" panose="020B0603020202020204" pitchFamily="34" charset="0"/>
              </a:rPr>
              <a:t>+</a:t>
            </a: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/NADP</a:t>
            </a:r>
            <a:r>
              <a:rPr lang="cs-CZ" altLang="cs-CZ" sz="1600" b="1" baseline="30000" dirty="0">
                <a:solidFill>
                  <a:srgbClr val="C00000"/>
                </a:solidFill>
                <a:latin typeface="Trebuchet MS" panose="020B0603020202020204" pitchFamily="34" charset="0"/>
              </a:rPr>
              <a:t>+</a:t>
            </a: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                        glukonolakton-6-fosfát  +  NADH/NADPH</a:t>
            </a:r>
            <a:endParaRPr lang="cs-CZ" altLang="cs-CZ" sz="1600" b="1" baseline="3000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9463" name="TextovéPole 6">
            <a:extLst>
              <a:ext uri="{FF2B5EF4-FFF2-40B4-BE49-F238E27FC236}">
                <a16:creationId xmlns:a16="http://schemas.microsoft.com/office/drawing/2014/main" id="{F9C68A8A-C123-4603-B40B-9D308BB16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4205712"/>
            <a:ext cx="3857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Trebuchet MS" panose="020B0603020202020204" pitchFamily="34" charset="0"/>
              </a:rPr>
              <a:t>HK</a:t>
            </a:r>
          </a:p>
        </p:txBody>
      </p:sp>
      <p:sp>
        <p:nvSpPr>
          <p:cNvPr id="19464" name="TextovéPole 13">
            <a:extLst>
              <a:ext uri="{FF2B5EF4-FFF2-40B4-BE49-F238E27FC236}">
                <a16:creationId xmlns:a16="http://schemas.microsoft.com/office/drawing/2014/main" id="{7AC9A899-DE3A-480E-8DAE-931D0EE46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5965" y="4752079"/>
            <a:ext cx="566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>
                <a:latin typeface="Trebuchet MS" panose="020B0603020202020204" pitchFamily="34" charset="0"/>
              </a:rPr>
              <a:t>G6PD</a:t>
            </a:r>
          </a:p>
        </p:txBody>
      </p:sp>
      <p:sp>
        <p:nvSpPr>
          <p:cNvPr id="19465" name="Obdélník 4">
            <a:extLst>
              <a:ext uri="{FF2B5EF4-FFF2-40B4-BE49-F238E27FC236}">
                <a16:creationId xmlns:a16="http://schemas.microsoft.com/office/drawing/2014/main" id="{9185E39E-A322-4D8A-A4E7-80648E174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333" y="5373216"/>
            <a:ext cx="6400899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</a:rPr>
              <a:t>první reakce není specifická a reagují u ní všechny hexózy, avšak druhá reakce je specifická pouze pro </a:t>
            </a:r>
            <a:r>
              <a:rPr lang="cs-CZ" altLang="cs-CZ" sz="1600" dirty="0" err="1">
                <a:latin typeface="Trebuchet MS" panose="020B0603020202020204" pitchFamily="34" charset="0"/>
              </a:rPr>
              <a:t>fosforylovanou</a:t>
            </a:r>
            <a:r>
              <a:rPr lang="cs-CZ" altLang="cs-CZ" sz="1600" dirty="0">
                <a:latin typeface="Trebuchet MS" panose="020B0603020202020204" pitchFamily="34" charset="0"/>
              </a:rPr>
              <a:t> glukózu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A34E75FB-BFC9-444F-88A6-15CDCFD24D58}"/>
              </a:ext>
            </a:extLst>
          </p:cNvPr>
          <p:cNvCxnSpPr>
            <a:cxnSpLocks/>
          </p:cNvCxnSpPr>
          <p:nvPr/>
        </p:nvCxnSpPr>
        <p:spPr>
          <a:xfrm>
            <a:off x="3611563" y="4531149"/>
            <a:ext cx="17081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01FDEB3A-89EC-4673-99B2-CE9CD8F8920B}"/>
              </a:ext>
            </a:extLst>
          </p:cNvPr>
          <p:cNvCxnSpPr>
            <a:cxnSpLocks/>
          </p:cNvCxnSpPr>
          <p:nvPr/>
        </p:nvCxnSpPr>
        <p:spPr>
          <a:xfrm>
            <a:off x="3787329" y="5028304"/>
            <a:ext cx="1144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Box 6">
            <a:extLst>
              <a:ext uri="{FF2B5EF4-FFF2-40B4-BE49-F238E27FC236}">
                <a16:creationId xmlns:a16="http://schemas.microsoft.com/office/drawing/2014/main" id="{17772586-0B10-4368-8962-C0036DADC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14253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Glukóza </a:t>
            </a:r>
          </a:p>
        </p:txBody>
      </p:sp>
      <p:sp>
        <p:nvSpPr>
          <p:cNvPr id="15" name="TextovéPole 1">
            <a:extLst>
              <a:ext uri="{FF2B5EF4-FFF2-40B4-BE49-F238E27FC236}">
                <a16:creationId xmlns:a16="http://schemas.microsoft.com/office/drawing/2014/main" id="{D34C973F-C17B-490A-8CD5-B076C41B1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364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>
                <a:latin typeface="Trebuchet MS" panose="020B0603020202020204" pitchFamily="34" charset="0"/>
              </a:rPr>
              <a:t>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72"/>
    </mc:Choice>
    <mc:Fallback xmlns="">
      <p:transition spd="slow" advTm="7307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7">
            <a:extLst>
              <a:ext uri="{FF2B5EF4-FFF2-40B4-BE49-F238E27FC236}">
                <a16:creationId xmlns:a16="http://schemas.microsoft.com/office/drawing/2014/main" id="{71586260-83EB-471C-912A-C12588388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" y="765175"/>
            <a:ext cx="8569325" cy="1154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Metody stanovení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= enzymové metody s využitím GOD (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glukózaoxidázy</a:t>
            </a: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), HK (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hexokinázy</a:t>
            </a: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) nebo GDH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  (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glukózadehydrogenázy</a:t>
            </a: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)</a:t>
            </a:r>
          </a:p>
        </p:txBody>
      </p:sp>
      <p:sp>
        <p:nvSpPr>
          <p:cNvPr id="8" name="Obdélník 4">
            <a:extLst>
              <a:ext uri="{FF2B5EF4-FFF2-40B4-BE49-F238E27FC236}">
                <a16:creationId xmlns:a16="http://schemas.microsoft.com/office/drawing/2014/main" id="{C7CE891F-F949-4FCC-AD8C-7B4354D67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8" y="1946275"/>
            <a:ext cx="8593137" cy="15255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3. Stanovení </a:t>
            </a:r>
            <a:r>
              <a:rPr lang="cs-CZ" altLang="cs-CZ" sz="1600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glukózadehydrogenázou</a:t>
            </a: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 GDH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sz="1600" dirty="0">
                <a:latin typeface="Trebuchet MS" panose="020B0603020202020204" pitchFamily="34" charset="0"/>
              </a:rPr>
              <a:t>málo využívaný přístup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sz="1600" dirty="0">
                <a:latin typeface="Trebuchet MS" panose="020B0603020202020204" pitchFamily="34" charset="0"/>
              </a:rPr>
              <a:t>glukóza je oxidována v přítomnosti NAD</a:t>
            </a:r>
            <a:r>
              <a:rPr lang="cs-CZ" sz="1600" baseline="30000" dirty="0">
                <a:latin typeface="Trebuchet MS" panose="020B0603020202020204" pitchFamily="34" charset="0"/>
              </a:rPr>
              <a:t>+</a:t>
            </a:r>
            <a:r>
              <a:rPr lang="cs-CZ" sz="1600" dirty="0">
                <a:latin typeface="Trebuchet MS" panose="020B0603020202020204" pitchFamily="34" charset="0"/>
              </a:rPr>
              <a:t> pomocí </a:t>
            </a:r>
            <a:r>
              <a:rPr lang="cs-CZ" sz="1600" dirty="0" err="1">
                <a:latin typeface="Trebuchet MS" panose="020B0603020202020204" pitchFamily="34" charset="0"/>
              </a:rPr>
              <a:t>glukózadehydrogenázy</a:t>
            </a:r>
            <a:r>
              <a:rPr lang="cs-CZ" sz="1600" dirty="0">
                <a:latin typeface="Trebuchet MS" panose="020B0603020202020204" pitchFamily="34" charset="0"/>
              </a:rPr>
              <a:t> na </a:t>
            </a:r>
            <a:r>
              <a:rPr lang="cs-CZ" sz="1600" dirty="0" err="1">
                <a:latin typeface="Trebuchet MS" panose="020B0603020202020204" pitchFamily="34" charset="0"/>
              </a:rPr>
              <a:t>glukonolakton</a:t>
            </a:r>
            <a:r>
              <a:rPr lang="cs-CZ" sz="1600" dirty="0">
                <a:latin typeface="Trebuchet MS" panose="020B0603020202020204" pitchFamily="34" charset="0"/>
              </a:rPr>
              <a:t> za současné redukce NAD</a:t>
            </a:r>
            <a:r>
              <a:rPr lang="cs-CZ" sz="1600" baseline="30000" dirty="0">
                <a:latin typeface="Trebuchet MS" panose="020B0603020202020204" pitchFamily="34" charset="0"/>
              </a:rPr>
              <a:t>+</a:t>
            </a:r>
            <a:r>
              <a:rPr lang="cs-CZ" sz="1600" dirty="0">
                <a:latin typeface="Trebuchet MS" panose="020B0603020202020204" pitchFamily="34" charset="0"/>
              </a:rPr>
              <a:t> na NADH a absorbance se sleduje při 340 </a:t>
            </a:r>
            <a:r>
              <a:rPr lang="cs-CZ" sz="1600" dirty="0" err="1">
                <a:latin typeface="Trebuchet MS" panose="020B0603020202020204" pitchFamily="34" charset="0"/>
              </a:rPr>
              <a:t>nm</a:t>
            </a:r>
            <a:r>
              <a:rPr lang="cs-CZ" sz="1600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21509" name="Obdélník 7">
            <a:extLst>
              <a:ext uri="{FF2B5EF4-FFF2-40B4-BE49-F238E27FC236}">
                <a16:creationId xmlns:a16="http://schemas.microsoft.com/office/drawing/2014/main" id="{993ED6B7-27CC-4595-A9CB-4FD2A642D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3795713"/>
            <a:ext cx="7235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cs-CZ" sz="1600" b="1">
                <a:solidFill>
                  <a:srgbClr val="C00000"/>
                </a:solidFill>
                <a:latin typeface="Trebuchet MS" panose="020B0603020202020204" pitchFamily="34" charset="0"/>
              </a:rPr>
              <a:t>β </a:t>
            </a:r>
            <a:r>
              <a:rPr lang="cs-CZ" altLang="cs-CZ" sz="1600" b="1">
                <a:solidFill>
                  <a:srgbClr val="C00000"/>
                </a:solidFill>
                <a:latin typeface="Trebuchet MS" panose="020B0603020202020204" pitchFamily="34" charset="0"/>
              </a:rPr>
              <a:t>-D-glukóza  +  NAD</a:t>
            </a:r>
            <a:r>
              <a:rPr lang="cs-CZ" altLang="cs-CZ" sz="1600" b="1" baseline="30000">
                <a:solidFill>
                  <a:srgbClr val="C00000"/>
                </a:solidFill>
                <a:latin typeface="Trebuchet MS" panose="020B0603020202020204" pitchFamily="34" charset="0"/>
              </a:rPr>
              <a:t>+</a:t>
            </a:r>
            <a:r>
              <a:rPr lang="cs-CZ" altLang="cs-CZ" sz="1600" b="1">
                <a:solidFill>
                  <a:srgbClr val="C00000"/>
                </a:solidFill>
                <a:latin typeface="Trebuchet MS" panose="020B0603020202020204" pitchFamily="34" charset="0"/>
              </a:rPr>
              <a:t> 		        </a:t>
            </a:r>
            <a:r>
              <a:rPr lang="el-GR" altLang="cs-CZ" sz="1600" b="1">
                <a:solidFill>
                  <a:srgbClr val="C00000"/>
                </a:solidFill>
                <a:latin typeface="Trebuchet MS" panose="020B0603020202020204" pitchFamily="34" charset="0"/>
              </a:rPr>
              <a:t>β </a:t>
            </a:r>
            <a:r>
              <a:rPr lang="cs-CZ" altLang="cs-CZ" sz="1600" b="1">
                <a:solidFill>
                  <a:srgbClr val="C00000"/>
                </a:solidFill>
                <a:latin typeface="Trebuchet MS" panose="020B0603020202020204" pitchFamily="34" charset="0"/>
              </a:rPr>
              <a:t>-D-glukonolakton   +   NADH</a:t>
            </a:r>
            <a:endParaRPr lang="cs-CZ" altLang="cs-CZ" sz="1600" b="1" baseline="-2500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1510" name="TextovéPole 6">
            <a:extLst>
              <a:ext uri="{FF2B5EF4-FFF2-40B4-BE49-F238E27FC236}">
                <a16:creationId xmlns:a16="http://schemas.microsoft.com/office/drawing/2014/main" id="{F382B41D-31EF-45DD-B040-30B41728A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7775" y="3656013"/>
            <a:ext cx="493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Trebuchet MS" panose="020B0603020202020204" pitchFamily="34" charset="0"/>
              </a:rPr>
              <a:t>GDH</a:t>
            </a:r>
          </a:p>
        </p:txBody>
      </p:sp>
      <p:sp>
        <p:nvSpPr>
          <p:cNvPr id="21" name="Obdélník 7">
            <a:extLst>
              <a:ext uri="{FF2B5EF4-FFF2-40B4-BE49-F238E27FC236}">
                <a16:creationId xmlns:a16="http://schemas.microsoft.com/office/drawing/2014/main" id="{125515F9-A6D5-4A04-8EC5-67661FE96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72" y="4282732"/>
            <a:ext cx="8569325" cy="22631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Metoda využívaná v minulosti před enzymovým stanovením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=   reakce glukózy</a:t>
            </a: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 s</a:t>
            </a: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 </a:t>
            </a:r>
            <a:r>
              <a:rPr lang="cs-CZ" altLang="cs-CZ" sz="1600" b="1" i="1" dirty="0">
                <a:solidFill>
                  <a:srgbClr val="C0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o</a:t>
            </a: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-toluidinem</a:t>
            </a: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, kdy se v kyselém prostředí ledové kyseliny octové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    po zahřátí fotometricky měřilo modrozelené zbarvení</a:t>
            </a: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podobně reagují i galaktóza a manóza, ale protože nejsou přítomny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     v biologických tekutinách, bylo stanovení pro glukózu specifické</a:t>
            </a: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problémem byla agresivita chemikálií, nutnost varu a 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deproteinace</a:t>
            </a:r>
            <a:endParaRPr lang="cs-CZ" altLang="cs-CZ" sz="1600" dirty="0">
              <a:latin typeface="Trebuchet MS" panose="020B0603020202020204" pitchFamily="34" charset="0"/>
              <a:cs typeface="Tunga" panose="020B0502040204020203" pitchFamily="34" charset="0"/>
            </a:endParaRP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A714AE07-E54A-4008-A56F-38A7F4894E73}"/>
              </a:ext>
            </a:extLst>
          </p:cNvPr>
          <p:cNvCxnSpPr>
            <a:cxnSpLocks/>
          </p:cNvCxnSpPr>
          <p:nvPr/>
        </p:nvCxnSpPr>
        <p:spPr>
          <a:xfrm>
            <a:off x="3316288" y="3965575"/>
            <a:ext cx="17081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 Box 6">
            <a:extLst>
              <a:ext uri="{FF2B5EF4-FFF2-40B4-BE49-F238E27FC236}">
                <a16:creationId xmlns:a16="http://schemas.microsoft.com/office/drawing/2014/main" id="{CA6A23FE-A368-456A-85DB-F14496536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14253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Glukóza </a:t>
            </a:r>
          </a:p>
        </p:txBody>
      </p:sp>
      <p:sp>
        <p:nvSpPr>
          <p:cNvPr id="11" name="TextovéPole 1">
            <a:extLst>
              <a:ext uri="{FF2B5EF4-FFF2-40B4-BE49-F238E27FC236}">
                <a16:creationId xmlns:a16="http://schemas.microsoft.com/office/drawing/2014/main" id="{1670D571-42E1-4252-A3A1-ABB30222D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364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>
                <a:latin typeface="Trebuchet MS" panose="020B0603020202020204" pitchFamily="34" charset="0"/>
              </a:rPr>
              <a:t>19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82"/>
    </mc:Choice>
    <mc:Fallback xmlns="">
      <p:transition spd="slow" advTm="5478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0F57464-645D-4D51-A684-ED443A863F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563"/>
          <a:stretch/>
        </p:blipFill>
        <p:spPr>
          <a:xfrm>
            <a:off x="3790706" y="711746"/>
            <a:ext cx="4822126" cy="5616624"/>
          </a:xfrm>
          <a:prstGeom prst="rect">
            <a:avLst/>
          </a:prstGeom>
        </p:spPr>
      </p:pic>
      <p:sp>
        <p:nvSpPr>
          <p:cNvPr id="5123" name="Obdélník 7">
            <a:extLst>
              <a:ext uri="{FF2B5EF4-FFF2-40B4-BE49-F238E27FC236}">
                <a16:creationId xmlns:a16="http://schemas.microsoft.com/office/drawing/2014/main" id="{E918C334-D6F0-4C7C-B05B-815CB8B09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147" y="980728"/>
            <a:ext cx="8569325" cy="52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močovina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kreatinin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celkový a přímý bilirubin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aminotransferáza</a:t>
            </a: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 – ALT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aminotransferáza</a:t>
            </a: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 - AST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alkalická fosfatáza ALP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sodné ionty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draselné ionty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chloridové ionty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glukóza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glykovaný hemoglobin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celková bílkovina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C-reaktivní protein CRP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lidský choriový gonadotropin HCG</a:t>
            </a:r>
            <a:endParaRPr lang="cs-CZ" altLang="cs-CZ" sz="1600" dirty="0">
              <a:latin typeface="Trebuchet MS" panose="020B060302020202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115418C-1F1F-4167-B523-A088A26D3F87}"/>
              </a:ext>
            </a:extLst>
          </p:cNvPr>
          <p:cNvSpPr/>
          <p:nvPr/>
        </p:nvSpPr>
        <p:spPr bwMode="auto">
          <a:xfrm>
            <a:off x="3913262" y="931515"/>
            <a:ext cx="863600" cy="1444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2459189B-9110-4380-8F54-949BB53AAD3B}"/>
              </a:ext>
            </a:extLst>
          </p:cNvPr>
          <p:cNvSpPr/>
          <p:nvPr/>
        </p:nvSpPr>
        <p:spPr bwMode="auto">
          <a:xfrm>
            <a:off x="3923283" y="2281064"/>
            <a:ext cx="863600" cy="1428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D359A459-7259-4BC1-86CA-4DC336EB91B9}"/>
              </a:ext>
            </a:extLst>
          </p:cNvPr>
          <p:cNvSpPr/>
          <p:nvPr/>
        </p:nvSpPr>
        <p:spPr bwMode="auto">
          <a:xfrm>
            <a:off x="3923283" y="2439938"/>
            <a:ext cx="863600" cy="1444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2D35B01F-5D2F-4B69-AE45-A022CC4BEC6E}"/>
              </a:ext>
            </a:extLst>
          </p:cNvPr>
          <p:cNvSpPr/>
          <p:nvPr/>
        </p:nvSpPr>
        <p:spPr bwMode="auto">
          <a:xfrm>
            <a:off x="3913262" y="2732162"/>
            <a:ext cx="863600" cy="1444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349A680C-CCBE-48A6-8C77-2CB6C37F2916}"/>
              </a:ext>
            </a:extLst>
          </p:cNvPr>
          <p:cNvSpPr/>
          <p:nvPr/>
        </p:nvSpPr>
        <p:spPr bwMode="auto">
          <a:xfrm>
            <a:off x="3922787" y="5429919"/>
            <a:ext cx="863600" cy="1444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9779E4C3-5B30-47E6-AFEC-904A86ED4E37}"/>
              </a:ext>
            </a:extLst>
          </p:cNvPr>
          <p:cNvSpPr/>
          <p:nvPr/>
        </p:nvSpPr>
        <p:spPr bwMode="auto">
          <a:xfrm>
            <a:off x="3922787" y="5276825"/>
            <a:ext cx="865188" cy="1444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5BB706EE-ACDE-4FD6-BC94-56DF871F329A}"/>
              </a:ext>
            </a:extLst>
          </p:cNvPr>
          <p:cNvSpPr/>
          <p:nvPr/>
        </p:nvSpPr>
        <p:spPr bwMode="auto">
          <a:xfrm>
            <a:off x="5148833" y="2434158"/>
            <a:ext cx="865188" cy="1444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54F0C17F-824B-4027-9229-BED5E6C3DA5D}"/>
              </a:ext>
            </a:extLst>
          </p:cNvPr>
          <p:cNvSpPr/>
          <p:nvPr/>
        </p:nvSpPr>
        <p:spPr bwMode="auto">
          <a:xfrm>
            <a:off x="5148833" y="2593032"/>
            <a:ext cx="863600" cy="1444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46CA717D-E142-44F9-A6D3-2694BB628FEC}"/>
              </a:ext>
            </a:extLst>
          </p:cNvPr>
          <p:cNvSpPr/>
          <p:nvPr/>
        </p:nvSpPr>
        <p:spPr bwMode="auto">
          <a:xfrm>
            <a:off x="5152256" y="5276378"/>
            <a:ext cx="863600" cy="1444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68169CE6-19FB-4B0B-A185-AEDA6F98E4C0}"/>
              </a:ext>
            </a:extLst>
          </p:cNvPr>
          <p:cNvSpPr/>
          <p:nvPr/>
        </p:nvSpPr>
        <p:spPr bwMode="auto">
          <a:xfrm>
            <a:off x="6371059" y="1983507"/>
            <a:ext cx="863600" cy="1444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345D3445-732E-44BF-A5AF-D30D9954FEB5}"/>
              </a:ext>
            </a:extLst>
          </p:cNvPr>
          <p:cNvSpPr/>
          <p:nvPr/>
        </p:nvSpPr>
        <p:spPr bwMode="auto">
          <a:xfrm>
            <a:off x="3913262" y="1829966"/>
            <a:ext cx="863600" cy="1428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5536A995-042C-4846-B1DE-F47D0F182044}"/>
              </a:ext>
            </a:extLst>
          </p:cNvPr>
          <p:cNvSpPr/>
          <p:nvPr/>
        </p:nvSpPr>
        <p:spPr bwMode="auto">
          <a:xfrm>
            <a:off x="3913262" y="1973982"/>
            <a:ext cx="863600" cy="1428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194B8967-5AD3-4048-BFE6-94E9AA5C7B2D}"/>
              </a:ext>
            </a:extLst>
          </p:cNvPr>
          <p:cNvSpPr/>
          <p:nvPr/>
        </p:nvSpPr>
        <p:spPr bwMode="auto">
          <a:xfrm>
            <a:off x="3913758" y="1083915"/>
            <a:ext cx="863600" cy="1444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731C73B8-C572-49E9-941F-EC47AD889BF3}"/>
              </a:ext>
            </a:extLst>
          </p:cNvPr>
          <p:cNvSpPr/>
          <p:nvPr/>
        </p:nvSpPr>
        <p:spPr bwMode="auto">
          <a:xfrm>
            <a:off x="6352009" y="5717951"/>
            <a:ext cx="863600" cy="1444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id="{AAEE9DEA-66D1-455A-86F3-956FBA4BA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5323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Stanovení vybraných analytů v krvi </a:t>
            </a:r>
          </a:p>
        </p:txBody>
      </p:sp>
      <p:sp>
        <p:nvSpPr>
          <p:cNvPr id="21" name="TextovéPole 1">
            <a:extLst>
              <a:ext uri="{FF2B5EF4-FFF2-40B4-BE49-F238E27FC236}">
                <a16:creationId xmlns:a16="http://schemas.microsoft.com/office/drawing/2014/main" id="{ADB3A093-C6AA-47FD-B0CF-DFD109AC9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274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>
                <a:latin typeface="Trebuchet MS" panose="020B0603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2408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77"/>
    </mc:Choice>
    <mc:Fallback xmlns="">
      <p:transition spd="slow" advTm="3997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Obdélník 7">
            <a:extLst>
              <a:ext uri="{FF2B5EF4-FFF2-40B4-BE49-F238E27FC236}">
                <a16:creationId xmlns:a16="http://schemas.microsoft.com/office/drawing/2014/main" id="{FB8036E9-ACB4-4C32-8D8E-2ED72739A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718817"/>
            <a:ext cx="8569325" cy="374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= </a:t>
            </a:r>
            <a:r>
              <a:rPr lang="cs-CZ" altLang="cs-CZ" sz="1600" dirty="0" err="1">
                <a:latin typeface="Trebuchet MS" panose="020B0603020202020204" pitchFamily="34" charset="0"/>
              </a:rPr>
              <a:t>hexapeptid</a:t>
            </a:r>
            <a:r>
              <a:rPr lang="cs-CZ" altLang="cs-CZ" sz="1600" dirty="0">
                <a:latin typeface="Trebuchet MS" panose="020B0603020202020204" pitchFamily="34" charset="0"/>
              </a:rPr>
              <a:t> s jednou molekulou glukózy neenzymově navázanou na valin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   = glukosa–val-his-leu-</a:t>
            </a:r>
            <a:r>
              <a:rPr lang="cs-CZ" altLang="cs-CZ" sz="1600" dirty="0" err="1">
                <a:latin typeface="Trebuchet MS" panose="020B0603020202020204" pitchFamily="34" charset="0"/>
              </a:rPr>
              <a:t>thr</a:t>
            </a:r>
            <a:r>
              <a:rPr lang="cs-CZ" altLang="cs-CZ" sz="1600" dirty="0">
                <a:latin typeface="Trebuchet MS" panose="020B0603020202020204" pitchFamily="34" charset="0"/>
              </a:rPr>
              <a:t>-pro-</a:t>
            </a:r>
            <a:r>
              <a:rPr lang="cs-CZ" altLang="cs-CZ" sz="1600" dirty="0" err="1">
                <a:latin typeface="Trebuchet MS" panose="020B0603020202020204" pitchFamily="34" charset="0"/>
              </a:rPr>
              <a:t>glu</a:t>
            </a:r>
            <a:endParaRPr lang="cs-CZ" altLang="cs-CZ" sz="16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slouží jako parametr k posouzení diabetu </a:t>
            </a:r>
            <a:r>
              <a:rPr lang="cs-CZ" altLang="cs-CZ" sz="1600" dirty="0" err="1">
                <a:latin typeface="Trebuchet MS" panose="020B0603020202020204" pitchFamily="34" charset="0"/>
              </a:rPr>
              <a:t>mellitu</a:t>
            </a:r>
            <a:r>
              <a:rPr lang="cs-CZ" altLang="cs-CZ" sz="1600" dirty="0">
                <a:latin typeface="Trebuchet MS" panose="020B0603020202020204" pitchFamily="34" charset="0"/>
              </a:rPr>
              <a:t> a ke kontrole účinnosti léčby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glukóza se v krvi spontánně ireverzibilně váže na proteiny včetně hemoglobinu A </a:t>
            </a:r>
            <a:r>
              <a:rPr lang="cs-CZ" altLang="cs-CZ" sz="1600" dirty="0" err="1">
                <a:latin typeface="Trebuchet MS" panose="020B0603020202020204" pitchFamily="34" charset="0"/>
              </a:rPr>
              <a:t>a</a:t>
            </a:r>
            <a:r>
              <a:rPr lang="cs-CZ" altLang="cs-CZ" sz="1600" dirty="0">
                <a:latin typeface="Trebuchet MS" panose="020B0603020202020204" pitchFamily="34" charset="0"/>
              </a:rPr>
              <a:t> přetrvává na něm po celou dobu životnosti červených krvinek (cca 120 dní)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při dlouhodobě vyšší koncentraci glukózy je v krvi přítomno větší procento glykovaného hemoglobinu HBA1c a tato hladina se téměř nemění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HBA1c se stanovuje v celé nesrážlivé krvi jako podíl z obsahu celkového hemoglobinu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cs-CZ" altLang="cs-CZ" sz="1600" dirty="0">
              <a:latin typeface="Trebuchet MS" panose="020B0603020202020204" pitchFamily="34" charset="0"/>
              <a:cs typeface="Tunga" panose="020B0502040204020203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cs-CZ" altLang="cs-CZ" sz="1600" dirty="0">
              <a:latin typeface="Trebuchet MS" panose="020B0603020202020204" pitchFamily="34" charset="0"/>
            </a:endParaRPr>
          </a:p>
        </p:txBody>
      </p:sp>
      <p:sp>
        <p:nvSpPr>
          <p:cNvPr id="23556" name="Obdélník 4">
            <a:extLst>
              <a:ext uri="{FF2B5EF4-FFF2-40B4-BE49-F238E27FC236}">
                <a16:creationId xmlns:a16="http://schemas.microsoft.com/office/drawing/2014/main" id="{B01B6FCB-4309-4599-9765-B3CD90A22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860800"/>
            <a:ext cx="4013200" cy="41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Vznik HBA1c</a:t>
            </a:r>
          </a:p>
        </p:txBody>
      </p:sp>
      <p:pic>
        <p:nvPicPr>
          <p:cNvPr id="23557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D2743110-F216-448C-88BE-A3605423B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974" y="3725053"/>
            <a:ext cx="4828237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E3017F33-95B0-4F7B-95DB-A1800A37D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49263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Glykovaný hemoglobin (HBA1c) </a:t>
            </a:r>
          </a:p>
        </p:txBody>
      </p:sp>
      <p:sp>
        <p:nvSpPr>
          <p:cNvPr id="8" name="TextovéPole 1">
            <a:extLst>
              <a:ext uri="{FF2B5EF4-FFF2-40B4-BE49-F238E27FC236}">
                <a16:creationId xmlns:a16="http://schemas.microsoft.com/office/drawing/2014/main" id="{CF927C26-53F3-49BE-B885-00E5C6DAD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364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>
                <a:latin typeface="Trebuchet MS" panose="020B0603020202020204" pitchFamily="34" charset="0"/>
              </a:rPr>
              <a:t>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052"/>
    </mc:Choice>
    <mc:Fallback xmlns="">
      <p:transition spd="slow" advTm="9605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6">
            <a:extLst>
              <a:ext uri="{FF2B5EF4-FFF2-40B4-BE49-F238E27FC236}">
                <a16:creationId xmlns:a16="http://schemas.microsoft.com/office/drawing/2014/main" id="{9C09046D-5F5C-406A-AE2D-BFCDE1F45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t="7556" r="13374" b="5276"/>
          <a:stretch>
            <a:fillRect/>
          </a:stretch>
        </p:blipFill>
        <p:spPr bwMode="auto">
          <a:xfrm>
            <a:off x="2444626" y="4250003"/>
            <a:ext cx="1873250" cy="231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Obdélník 4">
            <a:extLst>
              <a:ext uri="{FF2B5EF4-FFF2-40B4-BE49-F238E27FC236}">
                <a16:creationId xmlns:a16="http://schemas.microsoft.com/office/drawing/2014/main" id="{3336EF54-53F0-417F-843E-71091FB0A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806450"/>
            <a:ext cx="8748713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HPLC/ESI/MS a HPLC/CE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Trebuchet MS" panose="020B0603020202020204" pitchFamily="34" charset="0"/>
              </a:rPr>
              <a:t>= po enzymovém rozštěpení hemoglobinu se pomocí HPLC rozdělí N-terminální glykované a neglykované </a:t>
            </a:r>
            <a:r>
              <a:rPr lang="cs-CZ" altLang="cs-CZ" sz="1600" dirty="0" err="1">
                <a:latin typeface="Trebuchet MS" panose="020B0603020202020204" pitchFamily="34" charset="0"/>
              </a:rPr>
              <a:t>hexapeptidy</a:t>
            </a:r>
            <a:r>
              <a:rPr lang="cs-CZ" altLang="cs-CZ" sz="1600" dirty="0">
                <a:latin typeface="Trebuchet MS" panose="020B0603020202020204" pitchFamily="34" charset="0"/>
              </a:rPr>
              <a:t> a nasbírají se frakce, které jsou dále analyzovány kapilární elektroforézou se spektrofotometrickou detekcí nebo identifikovány pomocí ESI-MS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3ABAF33-15E2-4F0C-A4BD-AA52B2849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366963"/>
            <a:ext cx="8569325" cy="1524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Metody stanovení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= stanovení se provádí afinitní kapalinovou chromatografií, iontově-výměnnou kapalinou chromatografií, imunologicky nebo elektroforeticky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- dnes je čím dál častější využití analyzátorů pro přímé stanovení HBA1c</a:t>
            </a:r>
          </a:p>
        </p:txBody>
      </p:sp>
      <p:pic>
        <p:nvPicPr>
          <p:cNvPr id="25607" name="Obrázek 10" descr="Obsah obrázku elektronika&#10;&#10;Popis byl vytvořen automaticky">
            <a:extLst>
              <a:ext uri="{FF2B5EF4-FFF2-40B4-BE49-F238E27FC236}">
                <a16:creationId xmlns:a16="http://schemas.microsoft.com/office/drawing/2014/main" id="{E6E01160-F2E7-4C3F-AD26-1A15F1859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6" t="15729" r="15775" b="17442"/>
          <a:stretch>
            <a:fillRect/>
          </a:stretch>
        </p:blipFill>
        <p:spPr bwMode="auto">
          <a:xfrm>
            <a:off x="4299160" y="4502745"/>
            <a:ext cx="25273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Obrázek 20">
            <a:extLst>
              <a:ext uri="{FF2B5EF4-FFF2-40B4-BE49-F238E27FC236}">
                <a16:creationId xmlns:a16="http://schemas.microsoft.com/office/drawing/2014/main" id="{983BFC44-BF5B-42F3-B29C-367C30F96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1917"/>
            <a:ext cx="137795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6">
            <a:extLst>
              <a:ext uri="{FF2B5EF4-FFF2-40B4-BE49-F238E27FC236}">
                <a16:creationId xmlns:a16="http://schemas.microsoft.com/office/drawing/2014/main" id="{04E2F139-8F93-44CC-B1EA-C55317852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49263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Glykovaný hemoglobin (HBA1c) </a:t>
            </a:r>
          </a:p>
        </p:txBody>
      </p:sp>
      <p:sp>
        <p:nvSpPr>
          <p:cNvPr id="9" name="TextovéPole 1">
            <a:extLst>
              <a:ext uri="{FF2B5EF4-FFF2-40B4-BE49-F238E27FC236}">
                <a16:creationId xmlns:a16="http://schemas.microsoft.com/office/drawing/2014/main" id="{77118CE1-7F8F-4545-BD84-3A80C0FA4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364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>
                <a:latin typeface="Trebuchet MS" panose="020B0603020202020204" pitchFamily="34" charset="0"/>
              </a:rPr>
              <a:t>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205"/>
    </mc:Choice>
    <mc:Fallback xmlns="">
      <p:transition spd="slow" advTm="71205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Obdélník 1">
            <a:extLst>
              <a:ext uri="{FF2B5EF4-FFF2-40B4-BE49-F238E27FC236}">
                <a16:creationId xmlns:a16="http://schemas.microsoft.com/office/drawing/2014/main" id="{AAA31063-D695-46C3-A6D5-5AC50C77F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8" y="723900"/>
            <a:ext cx="8683625" cy="25098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= albumin (cca 50%) + globuliny (</a:t>
            </a:r>
            <a:r>
              <a:rPr lang="el-GR" altLang="cs-CZ" sz="1600" dirty="0">
                <a:latin typeface="Trebuchet MS" panose="020B0603020202020204" pitchFamily="34" charset="0"/>
              </a:rPr>
              <a:t>α</a:t>
            </a:r>
            <a:r>
              <a:rPr lang="cs-CZ" altLang="cs-CZ" sz="1600" dirty="0">
                <a:latin typeface="Trebuchet MS" panose="020B0603020202020204" pitchFamily="34" charset="0"/>
              </a:rPr>
              <a:t>, </a:t>
            </a:r>
            <a:r>
              <a:rPr lang="el-GR" altLang="cs-CZ" sz="1600" dirty="0">
                <a:latin typeface="Trebuchet MS" panose="020B0603020202020204" pitchFamily="34" charset="0"/>
              </a:rPr>
              <a:t>β</a:t>
            </a:r>
            <a:r>
              <a:rPr lang="cs-CZ" altLang="cs-CZ" sz="1600" dirty="0">
                <a:latin typeface="Trebuchet MS" panose="020B0603020202020204" pitchFamily="34" charset="0"/>
              </a:rPr>
              <a:t> a </a:t>
            </a:r>
            <a:r>
              <a:rPr lang="el-GR" altLang="cs-CZ" sz="1600" dirty="0">
                <a:latin typeface="Trebuchet MS" panose="020B0603020202020204" pitchFamily="34" charset="0"/>
              </a:rPr>
              <a:t>γ</a:t>
            </a:r>
            <a:r>
              <a:rPr lang="cs-CZ" altLang="cs-CZ" sz="1600" dirty="0">
                <a:latin typeface="Trebuchet MS" panose="020B0603020202020204" pitchFamily="34" charset="0"/>
              </a:rPr>
              <a:t> – globuliny)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sz="1600" dirty="0">
                <a:latin typeface="Trebuchet MS" panose="020B0603020202020204" pitchFamily="34" charset="0"/>
              </a:rPr>
              <a:t>stanovení celkové bílkoviny patří mezi základní biochemická vyšetření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sz="1600" dirty="0">
                <a:latin typeface="Trebuchet MS" panose="020B0603020202020204" pitchFamily="34" charset="0"/>
              </a:rPr>
              <a:t>informuje o stavu výživy a chorobách ledvin, jater a dalších stavech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sz="1600" dirty="0">
                <a:latin typeface="Trebuchet MS" panose="020B0603020202020204" pitchFamily="34" charset="0"/>
              </a:rPr>
              <a:t>poměr A/G, který by měl být mírně vyšší než 1, pomáhá v dalším rozhodování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sz="1600" dirty="0">
                <a:latin typeface="Trebuchet MS" panose="020B0603020202020204" pitchFamily="34" charset="0"/>
              </a:rPr>
              <a:t>pro přesnější stanovení diagnózy jsou pak prováděna další specifická vyšetření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cs-CZ" sz="1600" dirty="0">
                <a:latin typeface="Trebuchet MS" panose="020B0603020202020204" pitchFamily="34" charset="0"/>
              </a:rPr>
              <a:t>    </a:t>
            </a:r>
            <a:r>
              <a:rPr lang="cs-CZ" sz="1400" dirty="0">
                <a:latin typeface="Trebuchet MS" panose="020B0603020202020204" pitchFamily="34" charset="0"/>
              </a:rPr>
              <a:t>(stanovení koncentrace albuminu, jaterních enzymů, elektroforéza bílkovin krevního séra apod.)</a:t>
            </a:r>
            <a:endParaRPr lang="cs-CZ" sz="1600" dirty="0">
              <a:latin typeface="Trebuchet MS" panose="020B060302020202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FF8BFA5D-CDD6-40F7-8823-EA254243B4C8}"/>
              </a:ext>
            </a:extLst>
          </p:cNvPr>
          <p:cNvSpPr/>
          <p:nvPr/>
        </p:nvSpPr>
        <p:spPr>
          <a:xfrm>
            <a:off x="317500" y="3205163"/>
            <a:ext cx="8250238" cy="1565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Albumin</a:t>
            </a:r>
            <a:r>
              <a:rPr lang="cs-CZ" sz="1600" dirty="0">
                <a:latin typeface="Trebuchet MS" panose="020B0603020202020204" pitchFamily="34" charset="0"/>
              </a:rPr>
              <a:t> = jeho hlavní rolí je transport malých molekul v těle a udržování tekutiny </a:t>
            </a:r>
          </a:p>
          <a:p>
            <a:pPr>
              <a:lnSpc>
                <a:spcPct val="150000"/>
              </a:lnSpc>
              <a:defRPr/>
            </a:pPr>
            <a:r>
              <a:rPr lang="cs-CZ" sz="1600" dirty="0">
                <a:latin typeface="Trebuchet MS" panose="020B0603020202020204" pitchFamily="34" charset="0"/>
              </a:rPr>
              <a:t>	  uvnitř krevního řečiště</a:t>
            </a:r>
          </a:p>
          <a:p>
            <a:pPr>
              <a:lnSpc>
                <a:spcPct val="150000"/>
              </a:lnSpc>
              <a:defRPr/>
            </a:pP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Globuliny</a:t>
            </a:r>
            <a:r>
              <a:rPr lang="cs-CZ" sz="1600" dirty="0">
                <a:latin typeface="Trebuchet MS" panose="020B0603020202020204" pitchFamily="34" charset="0"/>
              </a:rPr>
              <a:t> = zahrnují různé enzymy, protilátky (imunoglobuliny) apod.</a:t>
            </a:r>
          </a:p>
          <a:p>
            <a:pPr>
              <a:lnSpc>
                <a:spcPct val="150000"/>
              </a:lnSpc>
              <a:defRPr/>
            </a:pPr>
            <a:endParaRPr lang="cs-CZ" dirty="0">
              <a:latin typeface="Trebuchet MS" panose="020B0603020202020204" pitchFamily="34" charset="0"/>
            </a:endParaRPr>
          </a:p>
        </p:txBody>
      </p:sp>
      <p:pic>
        <p:nvPicPr>
          <p:cNvPr id="37893" name="Picture 2">
            <a:extLst>
              <a:ext uri="{FF2B5EF4-FFF2-40B4-BE49-F238E27FC236}">
                <a16:creationId xmlns:a16="http://schemas.microsoft.com/office/drawing/2014/main" id="{195BB71B-875C-4D02-9201-F81F435B1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8" t="16228" r="10809" b="12973"/>
          <a:stretch>
            <a:fillRect/>
          </a:stretch>
        </p:blipFill>
        <p:spPr bwMode="auto">
          <a:xfrm>
            <a:off x="3851920" y="4581525"/>
            <a:ext cx="2809875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2">
            <a:extLst>
              <a:ext uri="{FF2B5EF4-FFF2-40B4-BE49-F238E27FC236}">
                <a16:creationId xmlns:a16="http://schemas.microsoft.com/office/drawing/2014/main" id="{706EFCB7-45AF-4197-803A-A235A624D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8333"/>
          <a:stretch>
            <a:fillRect/>
          </a:stretch>
        </p:blipFill>
        <p:spPr bwMode="auto">
          <a:xfrm>
            <a:off x="971600" y="4576763"/>
            <a:ext cx="2513013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D9CE3FB0-DE85-44CB-A735-57E4E3860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28071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Celková bílkovina </a:t>
            </a:r>
          </a:p>
        </p:txBody>
      </p:sp>
      <p:sp>
        <p:nvSpPr>
          <p:cNvPr id="9" name="TextovéPole 1">
            <a:extLst>
              <a:ext uri="{FF2B5EF4-FFF2-40B4-BE49-F238E27FC236}">
                <a16:creationId xmlns:a16="http://schemas.microsoft.com/office/drawing/2014/main" id="{ECDE459F-94A9-4110-ABC5-03943DA64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364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>
                <a:latin typeface="Trebuchet MS" panose="020B0603020202020204" pitchFamily="34" charset="0"/>
              </a:rPr>
              <a:t>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849"/>
    </mc:Choice>
    <mc:Fallback xmlns="">
      <p:transition spd="slow" advTm="16684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8108C09-CF97-42A2-9EFD-19119A0CA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712788"/>
            <a:ext cx="8856663" cy="263245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Metody stanovení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1. Metoda s </a:t>
            </a:r>
            <a:r>
              <a:rPr lang="cs-CZ" altLang="cs-CZ" sz="1600" b="1" dirty="0" err="1">
                <a:solidFill>
                  <a:srgbClr val="C0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biuretovým</a:t>
            </a: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 činidlem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= referenční metoda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= fotometrické stanovení, které poskytují bílkoviny díky vazbě </a:t>
            </a:r>
            <a:r>
              <a:rPr lang="cs-CZ" altLang="cs-CZ" sz="1600" b="1" dirty="0">
                <a:latin typeface="Trebuchet MS" panose="020B0603020202020204" pitchFamily="34" charset="0"/>
                <a:cs typeface="Tunga" panose="020B0502040204020203" pitchFamily="34" charset="0"/>
              </a:rPr>
              <a:t>–CO-NH- </a:t>
            </a: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s alkalickým roztokem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   měďnatých iontů Cu</a:t>
            </a:r>
            <a:r>
              <a:rPr lang="cs-CZ" altLang="cs-CZ" sz="1600" baseline="30000" dirty="0">
                <a:latin typeface="Trebuchet MS" panose="020B0603020202020204" pitchFamily="34" charset="0"/>
                <a:cs typeface="Tunga" panose="020B0502040204020203" pitchFamily="34" charset="0"/>
              </a:rPr>
              <a:t>2+</a:t>
            </a: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, měří se červenofialový komplex při 540 - 550 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nm</a:t>
            </a:r>
            <a:endParaRPr lang="cs-CZ" altLang="cs-CZ" sz="1600" dirty="0">
              <a:latin typeface="Trebuchet MS" panose="020B0603020202020204" pitchFamily="34" charset="0"/>
              <a:cs typeface="Tunga" panose="020B0502040204020203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   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biuretové</a:t>
            </a: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 činidlo = 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NaOH</a:t>
            </a: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, 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vinan</a:t>
            </a: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 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sodno</a:t>
            </a: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-draselný, síran měďnatý a jodid draselný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altLang="cs-CZ" sz="1600" dirty="0">
              <a:latin typeface="Trebuchet MS" panose="020B0603020202020204" pitchFamily="34" charset="0"/>
              <a:cs typeface="Tunga" panose="020B0502040204020203" pitchFamily="34" charset="0"/>
            </a:endParaRPr>
          </a:p>
        </p:txBody>
      </p:sp>
      <p:pic>
        <p:nvPicPr>
          <p:cNvPr id="39939" name="Obrázek 8" descr="Obsah obrázku stůl, vsedě, voda, sklo&#10;&#10;Popis byl vytvořen automaticky">
            <a:extLst>
              <a:ext uri="{FF2B5EF4-FFF2-40B4-BE49-F238E27FC236}">
                <a16:creationId xmlns:a16="http://schemas.microsoft.com/office/drawing/2014/main" id="{D05602CF-2AF0-48D5-B86F-F8A507FED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0"/>
          <a:stretch>
            <a:fillRect/>
          </a:stretch>
        </p:blipFill>
        <p:spPr bwMode="auto">
          <a:xfrm>
            <a:off x="5481638" y="284163"/>
            <a:ext cx="3024187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211">
            <a:extLst>
              <a:ext uri="{FF2B5EF4-FFF2-40B4-BE49-F238E27FC236}">
                <a16:creationId xmlns:a16="http://schemas.microsoft.com/office/drawing/2014/main" id="{A626BBC1-BE53-4021-A593-DA32E1FA2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863" y="3733527"/>
            <a:ext cx="7239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t>CO(NH</a:t>
            </a:r>
            <a:r>
              <a:rPr lang="cs-CZ" altLang="cs-CZ" sz="13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r>
              <a:rPr lang="cs-CZ" altLang="cs-CZ" sz="13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cs-CZ" altLang="cs-CZ" sz="1800" baseline="-25000">
              <a:latin typeface="Arial" panose="020B0604020202020204" pitchFamily="34" charset="0"/>
            </a:endParaRPr>
          </a:p>
        </p:txBody>
      </p:sp>
      <p:sp>
        <p:nvSpPr>
          <p:cNvPr id="39941" name="Rectangle 215">
            <a:extLst>
              <a:ext uri="{FF2B5EF4-FFF2-40B4-BE49-F238E27FC236}">
                <a16:creationId xmlns:a16="http://schemas.microsoft.com/office/drawing/2014/main" id="{0547E58F-E5E5-4E2D-A74E-7E1C8ABB6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350" y="3760514"/>
            <a:ext cx="9620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t>HN(CONH</a:t>
            </a:r>
            <a:r>
              <a:rPr lang="cs-CZ" altLang="cs-CZ" sz="13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r>
              <a:rPr lang="cs-CZ" altLang="cs-CZ" sz="13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cs-CZ" altLang="cs-CZ" sz="1800" baseline="-25000">
              <a:latin typeface="Arial" panose="020B0604020202020204" pitchFamily="34" charset="0"/>
            </a:endParaRPr>
          </a:p>
        </p:txBody>
      </p:sp>
      <p:sp>
        <p:nvSpPr>
          <p:cNvPr id="39942" name="Rectangle 219">
            <a:extLst>
              <a:ext uri="{FF2B5EF4-FFF2-40B4-BE49-F238E27FC236}">
                <a16:creationId xmlns:a16="http://schemas.microsoft.com/office/drawing/2014/main" id="{7E85C487-13CF-4AB7-93E0-BA0C8A8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2925" y="3760514"/>
            <a:ext cx="4841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t>+ Cu</a:t>
            </a:r>
            <a:r>
              <a:rPr lang="cs-CZ" altLang="cs-CZ" sz="1300" baseline="30000">
                <a:solidFill>
                  <a:srgbClr val="000000"/>
                </a:solidFill>
                <a:latin typeface="Arial" panose="020B0604020202020204" pitchFamily="34" charset="0"/>
              </a:rPr>
              <a:t>2+</a:t>
            </a:r>
            <a:endParaRPr lang="cs-CZ" altLang="cs-CZ" sz="1800" baseline="30000">
              <a:latin typeface="Arial" panose="020B0604020202020204" pitchFamily="34" charset="0"/>
            </a:endParaRPr>
          </a:p>
        </p:txBody>
      </p:sp>
      <p:sp>
        <p:nvSpPr>
          <p:cNvPr id="39943" name="Rectangle 221">
            <a:extLst>
              <a:ext uri="{FF2B5EF4-FFF2-40B4-BE49-F238E27FC236}">
                <a16:creationId xmlns:a16="http://schemas.microsoft.com/office/drawing/2014/main" id="{4EDE6ED4-ECB6-47FE-A11E-821A740F5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0" y="3544614"/>
            <a:ext cx="3317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t>OH</a:t>
            </a:r>
            <a:r>
              <a:rPr lang="cs-CZ" altLang="cs-CZ" sz="1300" baseline="3000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39944" name="Rectangle 223">
            <a:extLst>
              <a:ext uri="{FF2B5EF4-FFF2-40B4-BE49-F238E27FC236}">
                <a16:creationId xmlns:a16="http://schemas.microsoft.com/office/drawing/2014/main" id="{FCEA4C0B-33B3-40CE-86FC-44874A5D7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700" y="3597002"/>
            <a:ext cx="32226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t>180 </a:t>
            </a: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39945" name="Rectangle 224">
            <a:extLst>
              <a:ext uri="{FF2B5EF4-FFF2-40B4-BE49-F238E27FC236}">
                <a16:creationId xmlns:a16="http://schemas.microsoft.com/office/drawing/2014/main" id="{327BDB5D-9F9E-4FB9-8708-E12F79DE8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513" y="3600177"/>
            <a:ext cx="79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39946" name="Rectangle 225">
            <a:extLst>
              <a:ext uri="{FF2B5EF4-FFF2-40B4-BE49-F238E27FC236}">
                <a16:creationId xmlns:a16="http://schemas.microsoft.com/office/drawing/2014/main" id="{E40F6651-23F8-407A-8111-936E9DD9C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475" y="3597002"/>
            <a:ext cx="11906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39947" name="Line 231">
            <a:extLst>
              <a:ext uri="{FF2B5EF4-FFF2-40B4-BE49-F238E27FC236}">
                <a16:creationId xmlns:a16="http://schemas.microsoft.com/office/drawing/2014/main" id="{D80E5C9C-B95E-4F65-A5B0-46DFE8C333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98650" y="3849414"/>
            <a:ext cx="1206500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8" name="Line 232">
            <a:extLst>
              <a:ext uri="{FF2B5EF4-FFF2-40B4-BE49-F238E27FC236}">
                <a16:creationId xmlns:a16="http://schemas.microsoft.com/office/drawing/2014/main" id="{5C15A4DC-BB02-4980-BE60-F82A080BE2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6825" y="3860527"/>
            <a:ext cx="10382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39949" name="Group 241">
            <a:extLst>
              <a:ext uri="{FF2B5EF4-FFF2-40B4-BE49-F238E27FC236}">
                <a16:creationId xmlns:a16="http://schemas.microsoft.com/office/drawing/2014/main" id="{7CD6AABB-F3F8-47DC-9930-E1C3627BD2E8}"/>
              </a:ext>
            </a:extLst>
          </p:cNvPr>
          <p:cNvGrpSpPr>
            <a:grpSpLocks/>
          </p:cNvGrpSpPr>
          <p:nvPr/>
        </p:nvGrpSpPr>
        <p:grpSpPr bwMode="auto">
          <a:xfrm>
            <a:off x="6516688" y="3150914"/>
            <a:ext cx="1752600" cy="1646238"/>
            <a:chOff x="2894" y="1950"/>
            <a:chExt cx="1104" cy="1037"/>
          </a:xfrm>
        </p:grpSpPr>
        <p:sp>
          <p:nvSpPr>
            <p:cNvPr id="39953" name="Rectangle 175">
              <a:extLst>
                <a:ext uri="{FF2B5EF4-FFF2-40B4-BE49-F238E27FC236}">
                  <a16:creationId xmlns:a16="http://schemas.microsoft.com/office/drawing/2014/main" id="{83125C33-AE5E-4647-B288-3327E4C4B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" y="2108"/>
              <a:ext cx="15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300">
                  <a:solidFill>
                    <a:srgbClr val="000000"/>
                  </a:solidFill>
                  <a:latin typeface="Arial" panose="020B0604020202020204" pitchFamily="34" charset="0"/>
                </a:rPr>
                <a:t>HN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9954" name="Rectangle 178">
              <a:extLst>
                <a:ext uri="{FF2B5EF4-FFF2-40B4-BE49-F238E27FC236}">
                  <a16:creationId xmlns:a16="http://schemas.microsoft.com/office/drawing/2014/main" id="{42F3CE15-21F0-4442-A614-49182A9AB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6" y="2267"/>
              <a:ext cx="34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300">
                  <a:solidFill>
                    <a:srgbClr val="000000"/>
                  </a:solidFill>
                  <a:latin typeface="Arial" panose="020B0604020202020204" pitchFamily="34" charset="0"/>
                </a:rPr>
                <a:t>H</a:t>
              </a:r>
              <a:r>
                <a:rPr lang="cs-CZ" altLang="cs-CZ" sz="13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cs-CZ" altLang="cs-CZ" sz="1300">
                  <a:solidFill>
                    <a:srgbClr val="000000"/>
                  </a:solidFill>
                  <a:latin typeface="Arial" panose="020B0604020202020204" pitchFamily="34" charset="0"/>
                </a:rPr>
                <a:t>NCO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9955" name="Rectangle 181">
              <a:extLst>
                <a:ext uri="{FF2B5EF4-FFF2-40B4-BE49-F238E27FC236}">
                  <a16:creationId xmlns:a16="http://schemas.microsoft.com/office/drawing/2014/main" id="{726DF2D7-F6E2-47CC-8F9A-F2166101B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4" y="2843"/>
              <a:ext cx="34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300">
                  <a:solidFill>
                    <a:srgbClr val="000000"/>
                  </a:solidFill>
                  <a:latin typeface="Arial" panose="020B0604020202020204" pitchFamily="34" charset="0"/>
                </a:rPr>
                <a:t>H</a:t>
              </a:r>
              <a:r>
                <a:rPr lang="cs-CZ" altLang="cs-CZ" sz="13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cs-CZ" altLang="cs-CZ" sz="1300">
                  <a:solidFill>
                    <a:srgbClr val="000000"/>
                  </a:solidFill>
                  <a:latin typeface="Arial" panose="020B0604020202020204" pitchFamily="34" charset="0"/>
                </a:rPr>
                <a:t>NCO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9956" name="Rectangle 182">
              <a:extLst>
                <a:ext uri="{FF2B5EF4-FFF2-40B4-BE49-F238E27FC236}">
                  <a16:creationId xmlns:a16="http://schemas.microsoft.com/office/drawing/2014/main" id="{80ED0072-B5D7-4C0D-92B1-2C01F9199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2" y="2657"/>
              <a:ext cx="15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300">
                  <a:solidFill>
                    <a:srgbClr val="000000"/>
                  </a:solidFill>
                  <a:latin typeface="Arial" panose="020B0604020202020204" pitchFamily="34" charset="0"/>
                </a:rPr>
                <a:t>HN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9957" name="Rectangle 185">
              <a:extLst>
                <a:ext uri="{FF2B5EF4-FFF2-40B4-BE49-F238E27FC236}">
                  <a16:creationId xmlns:a16="http://schemas.microsoft.com/office/drawing/2014/main" id="{466C5C79-E494-4573-8EB7-AC06BD47B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4" y="2471"/>
              <a:ext cx="34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300">
                  <a:solidFill>
                    <a:srgbClr val="000000"/>
                  </a:solidFill>
                  <a:latin typeface="Arial" panose="020B0604020202020204" pitchFamily="34" charset="0"/>
                </a:rPr>
                <a:t>H</a:t>
              </a:r>
              <a:r>
                <a:rPr lang="cs-CZ" altLang="cs-CZ" sz="13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cs-CZ" altLang="cs-CZ" sz="1300">
                  <a:solidFill>
                    <a:srgbClr val="000000"/>
                  </a:solidFill>
                  <a:latin typeface="Arial" panose="020B0604020202020204" pitchFamily="34" charset="0"/>
                </a:rPr>
                <a:t>NCO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9958" name="Line 186">
              <a:extLst>
                <a:ext uri="{FF2B5EF4-FFF2-40B4-BE49-F238E27FC236}">
                  <a16:creationId xmlns:a16="http://schemas.microsoft.com/office/drawing/2014/main" id="{7D646332-DEDF-403A-9FE8-626BF8ABE7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6" y="2047"/>
              <a:ext cx="1" cy="5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59" name="Line 187">
              <a:extLst>
                <a:ext uri="{FF2B5EF4-FFF2-40B4-BE49-F238E27FC236}">
                  <a16:creationId xmlns:a16="http://schemas.microsoft.com/office/drawing/2014/main" id="{B170C98A-3AFC-48C5-BD87-39EA6F8DF7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6" y="2213"/>
              <a:ext cx="1" cy="6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60" name="Line 188">
              <a:extLst>
                <a:ext uri="{FF2B5EF4-FFF2-40B4-BE49-F238E27FC236}">
                  <a16:creationId xmlns:a16="http://schemas.microsoft.com/office/drawing/2014/main" id="{4BCEA817-CB14-4BDE-BACE-1995DF53C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3" y="2596"/>
              <a:ext cx="1" cy="7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61" name="Line 189">
              <a:extLst>
                <a:ext uri="{FF2B5EF4-FFF2-40B4-BE49-F238E27FC236}">
                  <a16:creationId xmlns:a16="http://schemas.microsoft.com/office/drawing/2014/main" id="{5BEDE350-9A47-4970-A765-CD8328EB76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9" y="2983"/>
              <a:ext cx="1" cy="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62" name="Line 190">
              <a:extLst>
                <a:ext uri="{FF2B5EF4-FFF2-40B4-BE49-F238E27FC236}">
                  <a16:creationId xmlns:a16="http://schemas.microsoft.com/office/drawing/2014/main" id="{1C2F28A0-3037-4DBB-9078-FEEDE42C9C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770"/>
              <a:ext cx="1" cy="7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63" name="Rectangle 191">
              <a:extLst>
                <a:ext uri="{FF2B5EF4-FFF2-40B4-BE49-F238E27FC236}">
                  <a16:creationId xmlns:a16="http://schemas.microsoft.com/office/drawing/2014/main" id="{0E9D3203-0670-4279-8DB7-246A86952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2" y="2387"/>
              <a:ext cx="13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300">
                  <a:solidFill>
                    <a:srgbClr val="000000"/>
                  </a:solidFill>
                  <a:latin typeface="Arial" panose="020B0604020202020204" pitchFamily="34" charset="0"/>
                </a:rPr>
                <a:t>Cu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9964" name="Rectangle 192">
              <a:extLst>
                <a:ext uri="{FF2B5EF4-FFF2-40B4-BE49-F238E27FC236}">
                  <a16:creationId xmlns:a16="http://schemas.microsoft.com/office/drawing/2014/main" id="{19E698A6-8339-4373-9357-8CE0F838A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8" y="2389"/>
              <a:ext cx="7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Arial" panose="020B0604020202020204" pitchFamily="34" charset="0"/>
                </a:rPr>
                <a:t>2+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9965" name="Rectangle 193">
              <a:extLst>
                <a:ext uri="{FF2B5EF4-FFF2-40B4-BE49-F238E27FC236}">
                  <a16:creationId xmlns:a16="http://schemas.microsoft.com/office/drawing/2014/main" id="{C8BD2336-5613-404A-A5DA-62242F67E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3" y="2113"/>
              <a:ext cx="15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300">
                  <a:solidFill>
                    <a:srgbClr val="000000"/>
                  </a:solidFill>
                  <a:latin typeface="Arial" panose="020B0604020202020204" pitchFamily="34" charset="0"/>
                </a:rPr>
                <a:t>NH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9966" name="Rectangle 194">
              <a:extLst>
                <a:ext uri="{FF2B5EF4-FFF2-40B4-BE49-F238E27FC236}">
                  <a16:creationId xmlns:a16="http://schemas.microsoft.com/office/drawing/2014/main" id="{236A07F0-131F-496C-B337-E48CAB307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7" y="2275"/>
              <a:ext cx="34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300">
                  <a:solidFill>
                    <a:srgbClr val="000000"/>
                  </a:solidFill>
                  <a:latin typeface="Arial" panose="020B0604020202020204" pitchFamily="34" charset="0"/>
                </a:rPr>
                <a:t>OCNH</a:t>
              </a:r>
              <a:r>
                <a:rPr lang="cs-CZ" altLang="cs-CZ" sz="13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cs-CZ" altLang="cs-CZ" sz="1800" baseline="-25000">
                <a:latin typeface="Arial" panose="020B0604020202020204" pitchFamily="34" charset="0"/>
              </a:endParaRPr>
            </a:p>
          </p:txBody>
        </p:sp>
        <p:sp>
          <p:nvSpPr>
            <p:cNvPr id="39967" name="Rectangle 198">
              <a:extLst>
                <a:ext uri="{FF2B5EF4-FFF2-40B4-BE49-F238E27FC236}">
                  <a16:creationId xmlns:a16="http://schemas.microsoft.com/office/drawing/2014/main" id="{9A5815F8-9140-4C19-9D6B-196E9E640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0" y="2659"/>
              <a:ext cx="15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300">
                  <a:solidFill>
                    <a:srgbClr val="000000"/>
                  </a:solidFill>
                  <a:latin typeface="Arial" panose="020B0604020202020204" pitchFamily="34" charset="0"/>
                </a:rPr>
                <a:t>NH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9968" name="Line 201">
              <a:extLst>
                <a:ext uri="{FF2B5EF4-FFF2-40B4-BE49-F238E27FC236}">
                  <a16:creationId xmlns:a16="http://schemas.microsoft.com/office/drawing/2014/main" id="{32D2BFDA-9EB9-4DC7-BCF5-B35F481333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075"/>
              <a:ext cx="1" cy="5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69" name="Line 202">
              <a:extLst>
                <a:ext uri="{FF2B5EF4-FFF2-40B4-BE49-F238E27FC236}">
                  <a16:creationId xmlns:a16="http://schemas.microsoft.com/office/drawing/2014/main" id="{9E6FBF7E-E55D-4BBD-AA60-282A007E44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221"/>
              <a:ext cx="1" cy="5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70" name="Line 204">
              <a:extLst>
                <a:ext uri="{FF2B5EF4-FFF2-40B4-BE49-F238E27FC236}">
                  <a16:creationId xmlns:a16="http://schemas.microsoft.com/office/drawing/2014/main" id="{B1544317-4BFE-4873-A231-D209D75C95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0" y="2773"/>
              <a:ext cx="1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71" name="Line 205">
              <a:extLst>
                <a:ext uri="{FF2B5EF4-FFF2-40B4-BE49-F238E27FC236}">
                  <a16:creationId xmlns:a16="http://schemas.microsoft.com/office/drawing/2014/main" id="{73A2B42B-01C5-407C-B64C-69C628CD5C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72" y="2169"/>
              <a:ext cx="221" cy="21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72" name="Line 206">
              <a:extLst>
                <a:ext uri="{FF2B5EF4-FFF2-40B4-BE49-F238E27FC236}">
                  <a16:creationId xmlns:a16="http://schemas.microsoft.com/office/drawing/2014/main" id="{07877566-733A-4EC0-808C-BC7A4B6471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3" y="2473"/>
              <a:ext cx="207" cy="20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73" name="Line 207">
              <a:extLst>
                <a:ext uri="{FF2B5EF4-FFF2-40B4-BE49-F238E27FC236}">
                  <a16:creationId xmlns:a16="http://schemas.microsoft.com/office/drawing/2014/main" id="{459499C0-52BB-4CFB-8D06-228C05540B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9" y="2192"/>
              <a:ext cx="181" cy="18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74" name="Line 208">
              <a:extLst>
                <a:ext uri="{FF2B5EF4-FFF2-40B4-BE49-F238E27FC236}">
                  <a16:creationId xmlns:a16="http://schemas.microsoft.com/office/drawing/2014/main" id="{36B27186-71C0-4C2D-91D6-65568FEA70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11" y="2517"/>
              <a:ext cx="194" cy="16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975" name="Rectangle 233">
              <a:extLst>
                <a:ext uri="{FF2B5EF4-FFF2-40B4-BE49-F238E27FC236}">
                  <a16:creationId xmlns:a16="http://schemas.microsoft.com/office/drawing/2014/main" id="{F96FF7EA-5BA4-4D18-B793-22E5204DB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0" y="1950"/>
              <a:ext cx="34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300">
                  <a:solidFill>
                    <a:srgbClr val="000000"/>
                  </a:solidFill>
                  <a:latin typeface="Arial" panose="020B0604020202020204" pitchFamily="34" charset="0"/>
                </a:rPr>
                <a:t>H</a:t>
              </a:r>
              <a:r>
                <a:rPr lang="cs-CZ" altLang="cs-CZ" sz="13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cs-CZ" altLang="cs-CZ" sz="1300">
                  <a:solidFill>
                    <a:srgbClr val="000000"/>
                  </a:solidFill>
                  <a:latin typeface="Arial" panose="020B0604020202020204" pitchFamily="34" charset="0"/>
                </a:rPr>
                <a:t>NCO</a:t>
              </a: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39976" name="Rectangle 234">
              <a:extLst>
                <a:ext uri="{FF2B5EF4-FFF2-40B4-BE49-F238E27FC236}">
                  <a16:creationId xmlns:a16="http://schemas.microsoft.com/office/drawing/2014/main" id="{1F3D9F64-FC3F-4C34-A3E6-46EB17CE3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" y="1950"/>
              <a:ext cx="34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300">
                  <a:solidFill>
                    <a:srgbClr val="000000"/>
                  </a:solidFill>
                  <a:latin typeface="Arial" panose="020B0604020202020204" pitchFamily="34" charset="0"/>
                </a:rPr>
                <a:t>OCNH</a:t>
              </a:r>
              <a:r>
                <a:rPr lang="cs-CZ" altLang="cs-CZ" sz="13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cs-CZ" altLang="cs-CZ" sz="1800" baseline="-25000">
                <a:latin typeface="Arial" panose="020B0604020202020204" pitchFamily="34" charset="0"/>
              </a:endParaRPr>
            </a:p>
          </p:txBody>
        </p:sp>
        <p:sp>
          <p:nvSpPr>
            <p:cNvPr id="39977" name="Rectangle 235">
              <a:extLst>
                <a:ext uri="{FF2B5EF4-FFF2-40B4-BE49-F238E27FC236}">
                  <a16:creationId xmlns:a16="http://schemas.microsoft.com/office/drawing/2014/main" id="{F7991982-0E75-428E-882B-F07F81A83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" y="2843"/>
              <a:ext cx="34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300">
                  <a:solidFill>
                    <a:srgbClr val="000000"/>
                  </a:solidFill>
                  <a:latin typeface="Arial" panose="020B0604020202020204" pitchFamily="34" charset="0"/>
                </a:rPr>
                <a:t>OCNH</a:t>
              </a:r>
              <a:r>
                <a:rPr lang="cs-CZ" altLang="cs-CZ" sz="13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cs-CZ" altLang="cs-CZ" sz="1800" baseline="-25000">
                <a:latin typeface="Arial" panose="020B0604020202020204" pitchFamily="34" charset="0"/>
              </a:endParaRPr>
            </a:p>
          </p:txBody>
        </p:sp>
        <p:sp>
          <p:nvSpPr>
            <p:cNvPr id="39978" name="Rectangle 236">
              <a:extLst>
                <a:ext uri="{FF2B5EF4-FFF2-40B4-BE49-F238E27FC236}">
                  <a16:creationId xmlns:a16="http://schemas.microsoft.com/office/drawing/2014/main" id="{ACD508F3-237D-4AFA-BF07-62B3FAA89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3" y="2484"/>
              <a:ext cx="34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300">
                  <a:solidFill>
                    <a:srgbClr val="000000"/>
                  </a:solidFill>
                  <a:latin typeface="Arial" panose="020B0604020202020204" pitchFamily="34" charset="0"/>
                </a:rPr>
                <a:t>OCNH</a:t>
              </a:r>
              <a:r>
                <a:rPr lang="cs-CZ" altLang="cs-CZ" sz="13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cs-CZ" altLang="cs-CZ" sz="1800" baseline="-25000">
                <a:latin typeface="Arial" panose="020B0604020202020204" pitchFamily="34" charset="0"/>
              </a:endParaRPr>
            </a:p>
          </p:txBody>
        </p:sp>
        <p:sp>
          <p:nvSpPr>
            <p:cNvPr id="39979" name="Line 237">
              <a:extLst>
                <a:ext uri="{FF2B5EF4-FFF2-40B4-BE49-F238E27FC236}">
                  <a16:creationId xmlns:a16="http://schemas.microsoft.com/office/drawing/2014/main" id="{2F208C92-FB26-4BCB-AA65-405CC2FFB0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1" y="2595"/>
              <a:ext cx="1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" name="Text Box 864">
            <a:extLst>
              <a:ext uri="{FF2B5EF4-FFF2-40B4-BE49-F238E27FC236}">
                <a16:creationId xmlns:a16="http://schemas.microsoft.com/office/drawing/2014/main" id="{CA970F36-968A-43C1-BB2F-12B23EC0A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581128"/>
            <a:ext cx="8505825" cy="177067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Nevýhody: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v analyzátorech se kalibrace provádí na čistý bovinní albumin, </a:t>
            </a:r>
          </a:p>
          <a:p>
            <a:pPr>
              <a:lnSpc>
                <a:spcPct val="150000"/>
              </a:lnSpc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     což může vnášet chybu 2 – 5 g bílkoviny/l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detekční limit kolem 2 g/l je použitelný pro sérum, avšak</a:t>
            </a:r>
          </a:p>
          <a:p>
            <a:pPr>
              <a:lnSpc>
                <a:spcPct val="150000"/>
              </a:lnSpc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     nelze metodu použít pro stanovení v moči nebo </a:t>
            </a:r>
            <a:r>
              <a:rPr lang="cs-CZ" altLang="cs-CZ" sz="1600" dirty="0" err="1">
                <a:latin typeface="Trebuchet MS" panose="020B0603020202020204" pitchFamily="34" charset="0"/>
              </a:rPr>
              <a:t>likvoru</a:t>
            </a:r>
            <a:r>
              <a:rPr lang="cs-CZ" altLang="cs-CZ" sz="1600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44" name="Text Box 6">
            <a:extLst>
              <a:ext uri="{FF2B5EF4-FFF2-40B4-BE49-F238E27FC236}">
                <a16:creationId xmlns:a16="http://schemas.microsoft.com/office/drawing/2014/main" id="{E6F55128-BAD2-42AC-A8F3-2155BEF8A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28071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Celková bílkovina </a:t>
            </a:r>
          </a:p>
        </p:txBody>
      </p:sp>
      <p:sp>
        <p:nvSpPr>
          <p:cNvPr id="45" name="TextovéPole 1">
            <a:extLst>
              <a:ext uri="{FF2B5EF4-FFF2-40B4-BE49-F238E27FC236}">
                <a16:creationId xmlns:a16="http://schemas.microsoft.com/office/drawing/2014/main" id="{62E13479-9AB0-42E6-9081-85C1183E8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364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>
                <a:latin typeface="Trebuchet MS" panose="020B0603020202020204" pitchFamily="34" charset="0"/>
              </a:rPr>
              <a:t>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43"/>
    </mc:Choice>
    <mc:Fallback xmlns="">
      <p:transition spd="slow" advTm="84543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37FEDCA1-C389-4C32-8874-E42B1A5E8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86143"/>
            <a:ext cx="4284531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BB4CDDC9-7BB6-43C9-AFA3-CF6BDAF15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712788"/>
            <a:ext cx="8642350" cy="2263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Metody stanovení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2. Metoda s </a:t>
            </a:r>
            <a:r>
              <a:rPr lang="cs-CZ" altLang="cs-CZ" sz="1600" b="1" dirty="0" err="1">
                <a:solidFill>
                  <a:srgbClr val="C0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benzethonium</a:t>
            </a: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 chloridem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= celková bílkovina reaguje s 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benzethonium</a:t>
            </a: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 chloridem za vzniku zákalu, který se měří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  turbidimetricky při 505 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nm</a:t>
            </a:r>
            <a:endParaRPr lang="cs-CZ" altLang="cs-CZ" sz="1600" dirty="0">
              <a:latin typeface="Trebuchet MS" panose="020B0603020202020204" pitchFamily="34" charset="0"/>
              <a:cs typeface="Tunga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vhodná pro stanovení celkové bílkoviny v moči a 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likvoru</a:t>
            </a:r>
            <a:endParaRPr lang="cs-CZ" altLang="cs-CZ" sz="1600" dirty="0">
              <a:latin typeface="Trebuchet MS" panose="020B0603020202020204" pitchFamily="34" charset="0"/>
              <a:cs typeface="Tunga" panose="020B0502040204020203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altLang="cs-CZ" sz="1600" dirty="0">
              <a:latin typeface="Trebuchet MS" panose="020B0603020202020204" pitchFamily="34" charset="0"/>
              <a:cs typeface="Tunga" panose="020B0502040204020203" pitchFamily="34" charset="0"/>
            </a:endParaRPr>
          </a:p>
        </p:txBody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CA3A1ED6-A973-4AE0-964B-F80BCD9CC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2692246"/>
            <a:ext cx="8642350" cy="22631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3. </a:t>
            </a:r>
            <a:r>
              <a:rPr lang="cs-CZ" altLang="cs-CZ" sz="1600" b="1" dirty="0" err="1">
                <a:solidFill>
                  <a:srgbClr val="C0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Kjeldahlova</a:t>
            </a: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 metoda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= historicky nejstarší metoda stanovení celkové bílkoviny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= dochází k mineralizaci vzorku s kyselinou sírovou a vydestilování amoniaku do předlohy s kyselinou, kde dojde k přeměně bílkovinného dusíku na amonnou sůl, jejíž koncentrace se stanoví titrací pomocí hydroxidu sodného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altLang="cs-CZ" sz="1600" dirty="0">
              <a:latin typeface="Trebuchet MS" panose="020B0603020202020204" pitchFamily="34" charset="0"/>
              <a:cs typeface="Tunga" panose="020B0502040204020203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DCB730B2-A4C6-4308-828B-B9264504D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28071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Celková bílkovina </a:t>
            </a:r>
          </a:p>
        </p:txBody>
      </p:sp>
      <p:sp>
        <p:nvSpPr>
          <p:cNvPr id="9" name="TextovéPole 1">
            <a:extLst>
              <a:ext uri="{FF2B5EF4-FFF2-40B4-BE49-F238E27FC236}">
                <a16:creationId xmlns:a16="http://schemas.microsoft.com/office/drawing/2014/main" id="{7216ACC5-FD04-4835-AEB0-420DC70A9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364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>
                <a:latin typeface="Trebuchet MS" panose="020B0603020202020204" pitchFamily="34" charset="0"/>
              </a:rPr>
              <a:t>24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701"/>
    </mc:Choice>
    <mc:Fallback xmlns="">
      <p:transition spd="slow" advTm="8270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0" name="Obrázek 14">
            <a:extLst>
              <a:ext uri="{FF2B5EF4-FFF2-40B4-BE49-F238E27FC236}">
                <a16:creationId xmlns:a16="http://schemas.microsoft.com/office/drawing/2014/main" id="{30DFA00D-74AD-4FA4-84B7-EC7B9B09D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4" r="5974" b="11932"/>
          <a:stretch>
            <a:fillRect/>
          </a:stretch>
        </p:blipFill>
        <p:spPr bwMode="auto">
          <a:xfrm>
            <a:off x="3971873" y="5173235"/>
            <a:ext cx="275598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1">
            <a:extLst>
              <a:ext uri="{FF2B5EF4-FFF2-40B4-BE49-F238E27FC236}">
                <a16:creationId xmlns:a16="http://schemas.microsoft.com/office/drawing/2014/main" id="{7265D6AE-11AC-4253-93F4-D3829CB67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8" y="723900"/>
            <a:ext cx="8683625" cy="292791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= protein akutní fáze, jehož koncentrace se zvyšuje zejména při bakteriální infekci v těle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sz="1600" dirty="0">
                <a:latin typeface="Trebuchet MS" panose="020B0603020202020204" pitchFamily="34" charset="0"/>
              </a:rPr>
              <a:t>tvoří se v játrech a je vylučován do krevního oběhu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má schopnost srážet C-polysacharid pneumokoků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jeho koncentrace narůstá již po pár hodinách po vypuknutí zánětu a kulminuje během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    1-3 dnů, kdy může dosahovat až tisíc mg/l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sz="1600" dirty="0">
                <a:latin typeface="Trebuchet MS" panose="020B0603020202020204" pitchFamily="34" charset="0"/>
              </a:rPr>
              <a:t>k monitorování průběhu zánětu při různých zánětlivých a autoimunitních onemocněních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sz="1600" dirty="0">
                <a:latin typeface="Trebuchet MS" panose="020B0603020202020204" pitchFamily="34" charset="0"/>
              </a:rPr>
              <a:t>k předpovědi rizika vzniku kardiovaskulárních onemocnění, srdečního infarktu a mrtvice</a:t>
            </a:r>
            <a:endParaRPr lang="cs-CZ" altLang="cs-CZ" sz="1600" dirty="0">
              <a:latin typeface="Trebuchet MS" panose="020B0603020202020204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71C567B-C24B-42DA-873C-823AA56F4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8" y="3716338"/>
            <a:ext cx="8642350" cy="15255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Metody stanovení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b="1" dirty="0" err="1">
                <a:solidFill>
                  <a:srgbClr val="C0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Imunoturbidimetricky</a:t>
            </a: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 s latexovými částicemi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= CRP tvoří se specifickou protilátkou imunokomplex a měří se 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turbidita</a:t>
            </a: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 při 340 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nm</a:t>
            </a:r>
            <a:endParaRPr lang="cs-CZ" altLang="cs-CZ" sz="1600" dirty="0">
              <a:latin typeface="Trebuchet MS" panose="020B0603020202020204" pitchFamily="34" charset="0"/>
              <a:cs typeface="Tunga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citlivost metody se uvádí 1 mg/l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55682B5-868D-4316-B33C-7032DD1DDD76}"/>
              </a:ext>
            </a:extLst>
          </p:cNvPr>
          <p:cNvSpPr/>
          <p:nvPr/>
        </p:nvSpPr>
        <p:spPr>
          <a:xfrm>
            <a:off x="384498" y="5373216"/>
            <a:ext cx="382746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cs-CZ" altLang="cs-CZ" sz="1000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defRPr/>
            </a:pP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CRP  + Ab                         </a:t>
            </a: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  <a:sym typeface="Symbol" panose="05050102010706020507" pitchFamily="18" charset="2"/>
              </a:rPr>
              <a:t>{CRP-Ab}</a:t>
            </a:r>
          </a:p>
          <a:p>
            <a:pPr algn="just">
              <a:defRPr/>
            </a:pPr>
            <a:endParaRPr lang="cs-CZ" altLang="cs-CZ" sz="1000" dirty="0">
              <a:effectLst>
                <a:outerShdw blurRad="38100" dist="38100" dir="2700000" algn="tl">
                  <a:srgbClr val="FFFFFF"/>
                </a:outerShdw>
              </a:effectLst>
              <a:sym typeface="Symbol" panose="05050102010706020507" pitchFamily="18" charset="2"/>
            </a:endParaRP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3431B5E3-04ED-4035-9063-5D244E767F48}"/>
              </a:ext>
            </a:extLst>
          </p:cNvPr>
          <p:cNvCxnSpPr>
            <a:cxnSpLocks/>
          </p:cNvCxnSpPr>
          <p:nvPr/>
        </p:nvCxnSpPr>
        <p:spPr>
          <a:xfrm>
            <a:off x="1535435" y="5687541"/>
            <a:ext cx="12779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039" name="Obrázek 10" descr="Obsah obrázku elektronika, kolík&#10;&#10;Popis byl vytvořen automaticky">
            <a:extLst>
              <a:ext uri="{FF2B5EF4-FFF2-40B4-BE49-F238E27FC236}">
                <a16:creationId xmlns:a16="http://schemas.microsoft.com/office/drawing/2014/main" id="{4668EB1F-9EA0-4B48-8028-D610E4836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4" t="18840" r="11684" b="20566"/>
          <a:stretch>
            <a:fillRect/>
          </a:stretch>
        </p:blipFill>
        <p:spPr bwMode="auto">
          <a:xfrm>
            <a:off x="6300788" y="1187450"/>
            <a:ext cx="23177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D8D57F96-73F5-4934-9242-3D365830B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36592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C-reaktivní protein CRP </a:t>
            </a:r>
          </a:p>
        </p:txBody>
      </p:sp>
      <p:sp>
        <p:nvSpPr>
          <p:cNvPr id="11" name="TextovéPole 1">
            <a:extLst>
              <a:ext uri="{FF2B5EF4-FFF2-40B4-BE49-F238E27FC236}">
                <a16:creationId xmlns:a16="http://schemas.microsoft.com/office/drawing/2014/main" id="{C568F4FE-596E-4DF4-A25F-0941CFFC6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364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>
                <a:latin typeface="Trebuchet MS" panose="020B0603020202020204" pitchFamily="34" charset="0"/>
              </a:rPr>
              <a:t>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966"/>
    </mc:Choice>
    <mc:Fallback xmlns="">
      <p:transition spd="slow" advTm="137966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1">
            <a:extLst>
              <a:ext uri="{FF2B5EF4-FFF2-40B4-BE49-F238E27FC236}">
                <a16:creationId xmlns:a16="http://schemas.microsoft.com/office/drawing/2014/main" id="{A5173748-944C-4B22-9933-5D077CEEB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8" y="723900"/>
            <a:ext cx="8863012" cy="20415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= glykoproteinový hormon přítomný v krvi a moči během těhotenství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objevuje se již asi 8. den po oplodnění vajíčka a nejvyšší hladina </a:t>
            </a:r>
            <a:r>
              <a:rPr lang="cs-CZ" altLang="cs-CZ" sz="1600" dirty="0" err="1">
                <a:latin typeface="Trebuchet MS" panose="020B0603020202020204" pitchFamily="34" charset="0"/>
              </a:rPr>
              <a:t>hCG</a:t>
            </a:r>
            <a:r>
              <a:rPr lang="cs-CZ" altLang="cs-CZ" sz="1600" dirty="0">
                <a:latin typeface="Trebuchet MS" panose="020B0603020202020204" pitchFamily="34" charset="0"/>
              </a:rPr>
              <a:t> bývá</a:t>
            </a:r>
            <a:r>
              <a:rPr lang="cs-CZ" altLang="cs-CZ" sz="1600" dirty="0">
                <a:latin typeface="Trebuchet MS" panose="020B0603020202020204" pitchFamily="34" charset="0"/>
                <a:sym typeface="Symbol" panose="05050102010706020507" pitchFamily="18" charset="2"/>
              </a:rPr>
              <a:t> 8.- 10. týden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sz="1600" dirty="0">
                <a:latin typeface="Trebuchet MS" panose="020B0603020202020204" pitchFamily="34" charset="0"/>
              </a:rPr>
              <a:t>pomáhá sledovat vývoj těhotenství a diagnostikovat mimoděložní těhotenství, selhávající (patologické) těhotenství, případně sledovat ženy po potratu</a:t>
            </a:r>
            <a:endParaRPr lang="cs-CZ" altLang="cs-CZ" sz="1600" dirty="0">
              <a:latin typeface="Trebuchet MS" panose="020B0603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sz="1600" dirty="0">
                <a:latin typeface="Trebuchet MS" panose="020B0603020202020204" pitchFamily="34" charset="0"/>
              </a:rPr>
              <a:t>dále se stanovuje při diagnostice trofoblastických chorob a tumorů zárodečného původu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7551125-5535-4C05-ABD8-532BD242D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852738"/>
            <a:ext cx="8642350" cy="11551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Metody stanovení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Metody RIA </a:t>
            </a:r>
            <a:r>
              <a:rPr lang="cs-CZ" altLang="cs-CZ" sz="1400" dirty="0">
                <a:solidFill>
                  <a:srgbClr val="C0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(</a:t>
            </a:r>
            <a:r>
              <a:rPr lang="cs-CZ" altLang="cs-CZ" sz="1400" dirty="0" err="1">
                <a:solidFill>
                  <a:srgbClr val="C0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Radioimmunoassay</a:t>
            </a:r>
            <a:r>
              <a:rPr lang="cs-CZ" altLang="cs-CZ" sz="1400" dirty="0">
                <a:solidFill>
                  <a:srgbClr val="C0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) </a:t>
            </a: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a ELISA </a:t>
            </a:r>
            <a:r>
              <a:rPr lang="cs-CZ" altLang="cs-CZ" sz="1200" dirty="0">
                <a:solidFill>
                  <a:srgbClr val="C0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(Enzyme </a:t>
            </a:r>
            <a:r>
              <a:rPr lang="cs-CZ" altLang="cs-CZ" sz="1200" dirty="0" err="1">
                <a:solidFill>
                  <a:srgbClr val="C0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Linked</a:t>
            </a:r>
            <a:r>
              <a:rPr lang="cs-CZ" altLang="cs-CZ" sz="1200" dirty="0">
                <a:solidFill>
                  <a:srgbClr val="C0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 </a:t>
            </a:r>
            <a:r>
              <a:rPr lang="cs-CZ" altLang="cs-CZ" sz="1200" dirty="0" err="1">
                <a:solidFill>
                  <a:srgbClr val="C0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Immunosorbent</a:t>
            </a:r>
            <a:r>
              <a:rPr lang="cs-CZ" altLang="cs-CZ" sz="1200" dirty="0">
                <a:solidFill>
                  <a:srgbClr val="C0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 </a:t>
            </a:r>
            <a:r>
              <a:rPr lang="cs-CZ" altLang="cs-CZ" sz="1200" dirty="0" err="1">
                <a:solidFill>
                  <a:srgbClr val="C0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Assay</a:t>
            </a:r>
            <a:r>
              <a:rPr lang="cs-CZ" altLang="cs-CZ" sz="1200" dirty="0">
                <a:solidFill>
                  <a:srgbClr val="C0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)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= pro kvantifikaci 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hCG</a:t>
            </a: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 v séru</a:t>
            </a:r>
            <a:endParaRPr lang="cs-CZ" altLang="cs-CZ" sz="1600" b="1" dirty="0">
              <a:solidFill>
                <a:srgbClr val="C00000"/>
              </a:solidFill>
              <a:latin typeface="Trebuchet MS" panose="020B0603020202020204" pitchFamily="34" charset="0"/>
              <a:cs typeface="Tunga" panose="020B0502040204020203" pitchFamily="34" charset="0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A16CEA30-870A-4E02-AE94-249AA103E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49384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Lidský </a:t>
            </a:r>
            <a:r>
              <a:rPr lang="cs-CZ" sz="24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choriogonadotropin</a:t>
            </a: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 </a:t>
            </a:r>
            <a:r>
              <a:rPr lang="cs-CZ" sz="24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hCG</a:t>
            </a: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 </a:t>
            </a:r>
          </a:p>
        </p:txBody>
      </p:sp>
      <p:pic>
        <p:nvPicPr>
          <p:cNvPr id="1026" name="Picture 2" descr="HCG ELISA kit | CE-GMP | 818-591 3030-USA.">
            <a:extLst>
              <a:ext uri="{FF2B5EF4-FFF2-40B4-BE49-F238E27FC236}">
                <a16:creationId xmlns:a16="http://schemas.microsoft.com/office/drawing/2014/main" id="{30F23FA3-A489-4F41-AD8A-F6F2A8DC8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62772"/>
            <a:ext cx="2912818" cy="210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B28D300-ED12-48DE-927F-8DF800C65A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9680" r="5586" b="9680"/>
          <a:stretch/>
        </p:blipFill>
        <p:spPr>
          <a:xfrm>
            <a:off x="3563888" y="4269214"/>
            <a:ext cx="3117585" cy="2122611"/>
          </a:xfrm>
          <a:prstGeom prst="rect">
            <a:avLst/>
          </a:prstGeom>
        </p:spPr>
      </p:pic>
      <p:sp>
        <p:nvSpPr>
          <p:cNvPr id="10" name="TextovéPole 1">
            <a:extLst>
              <a:ext uri="{FF2B5EF4-FFF2-40B4-BE49-F238E27FC236}">
                <a16:creationId xmlns:a16="http://schemas.microsoft.com/office/drawing/2014/main" id="{58D50B6A-63FF-45D2-A173-119772185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364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>
                <a:latin typeface="Trebuchet MS" panose="020B0603020202020204" pitchFamily="34" charset="0"/>
              </a:rPr>
              <a:t>26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970"/>
    </mc:Choice>
    <mc:Fallback xmlns="">
      <p:transition spd="slow" advTm="9597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3DE8AA88-6584-4E49-9E2A-7ABF7F7A3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720725"/>
            <a:ext cx="8642350" cy="785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Metody stanovení v moči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Test diagnostickým proužkem s koloidním zlatem – binární metoda ANO/NE</a:t>
            </a:r>
          </a:p>
        </p:txBody>
      </p:sp>
      <p:grpSp>
        <p:nvGrpSpPr>
          <p:cNvPr id="48132" name="Skupina 1">
            <a:extLst>
              <a:ext uri="{FF2B5EF4-FFF2-40B4-BE49-F238E27FC236}">
                <a16:creationId xmlns:a16="http://schemas.microsoft.com/office/drawing/2014/main" id="{4107C6F1-4E5C-414B-A6C5-64D9D7B9AAB7}"/>
              </a:ext>
            </a:extLst>
          </p:cNvPr>
          <p:cNvGrpSpPr>
            <a:grpSpLocks/>
          </p:cNvGrpSpPr>
          <p:nvPr/>
        </p:nvGrpSpPr>
        <p:grpSpPr bwMode="auto">
          <a:xfrm>
            <a:off x="287139" y="4512344"/>
            <a:ext cx="4860925" cy="2184400"/>
            <a:chOff x="409451" y="3717032"/>
            <a:chExt cx="4860925" cy="2184400"/>
          </a:xfrm>
        </p:grpSpPr>
        <p:sp>
          <p:nvSpPr>
            <p:cNvPr id="48140" name="AutoShape 10">
              <a:extLst>
                <a:ext uri="{FF2B5EF4-FFF2-40B4-BE49-F238E27FC236}">
                  <a16:creationId xmlns:a16="http://schemas.microsoft.com/office/drawing/2014/main" id="{0A87799D-7A82-49F5-843C-3ECF2DD594B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09451" y="3717032"/>
              <a:ext cx="4860925" cy="218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8141" name="Rectangle 12">
              <a:extLst>
                <a:ext uri="{FF2B5EF4-FFF2-40B4-BE49-F238E27FC236}">
                  <a16:creationId xmlns:a16="http://schemas.microsoft.com/office/drawing/2014/main" id="{571453BE-DA2F-460C-A42C-F09A0ED49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1639" y="5133082"/>
              <a:ext cx="3706813" cy="68263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8142" name="Rectangle 13">
              <a:extLst>
                <a:ext uri="{FF2B5EF4-FFF2-40B4-BE49-F238E27FC236}">
                  <a16:creationId xmlns:a16="http://schemas.microsoft.com/office/drawing/2014/main" id="{2300F71F-93FD-41AD-BA22-C2818AEBA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226" y="5042595"/>
              <a:ext cx="3689350" cy="8096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8143" name="Rectangle 14">
              <a:extLst>
                <a:ext uri="{FF2B5EF4-FFF2-40B4-BE49-F238E27FC236}">
                  <a16:creationId xmlns:a16="http://schemas.microsoft.com/office/drawing/2014/main" id="{2167D868-10A0-47AF-B8CB-FDDF84911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764" y="5042595"/>
              <a:ext cx="312738" cy="80963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8144" name="Rectangle 15">
              <a:extLst>
                <a:ext uri="{FF2B5EF4-FFF2-40B4-BE49-F238E27FC236}">
                  <a16:creationId xmlns:a16="http://schemas.microsoft.com/office/drawing/2014/main" id="{EE9B24D0-9DD2-4ADB-B930-044FE50C5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901" y="5042595"/>
              <a:ext cx="292100" cy="80963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8145" name="Rectangle 16">
              <a:extLst>
                <a:ext uri="{FF2B5EF4-FFF2-40B4-BE49-F238E27FC236}">
                  <a16:creationId xmlns:a16="http://schemas.microsoft.com/office/drawing/2014/main" id="{F39CFAB8-0F33-42C6-B13A-A941F2B3D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7801" y="5047357"/>
              <a:ext cx="230188" cy="73025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cs-CZ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48146" name="Rectangle 25">
              <a:extLst>
                <a:ext uri="{FF2B5EF4-FFF2-40B4-BE49-F238E27FC236}">
                  <a16:creationId xmlns:a16="http://schemas.microsoft.com/office/drawing/2014/main" id="{B1B443B6-C552-434A-B2E7-C1D02ACC8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664" y="3794820"/>
              <a:ext cx="93821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Sorbovaná</a:t>
              </a:r>
              <a:endParaRPr lang="cs-CZ" altLang="cs-CZ" sz="1400">
                <a:latin typeface="Arial" panose="020B0604020202020204" pitchFamily="34" charset="0"/>
              </a:endParaRPr>
            </a:p>
          </p:txBody>
        </p:sp>
        <p:sp>
          <p:nvSpPr>
            <p:cNvPr id="48147" name="Rectangle 26">
              <a:extLst>
                <a:ext uri="{FF2B5EF4-FFF2-40B4-BE49-F238E27FC236}">
                  <a16:creationId xmlns:a16="http://schemas.microsoft.com/office/drawing/2014/main" id="{FE7FAB5B-CE18-4016-B783-9DED5614B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0126" y="3986907"/>
              <a:ext cx="523875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AuAb1</a:t>
              </a:r>
              <a:endParaRPr lang="cs-CZ" altLang="cs-CZ" sz="1400">
                <a:latin typeface="Arial" panose="020B0604020202020204" pitchFamily="34" charset="0"/>
              </a:endParaRPr>
            </a:p>
          </p:txBody>
        </p:sp>
        <p:sp>
          <p:nvSpPr>
            <p:cNvPr id="48148" name="Rectangle 30">
              <a:extLst>
                <a:ext uri="{FF2B5EF4-FFF2-40B4-BE49-F238E27FC236}">
                  <a16:creationId xmlns:a16="http://schemas.microsoft.com/office/drawing/2014/main" id="{BD5080D2-622E-4E7C-B9DA-0AAF5678D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526" y="4318695"/>
              <a:ext cx="69373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Nasákavá</a:t>
              </a:r>
              <a:endParaRPr lang="cs-CZ" altLang="cs-CZ" sz="1400">
                <a:latin typeface="Arial" panose="020B0604020202020204" pitchFamily="34" charset="0"/>
              </a:endParaRPr>
            </a:p>
          </p:txBody>
        </p:sp>
        <p:sp>
          <p:nvSpPr>
            <p:cNvPr id="48149" name="Rectangle 31">
              <a:extLst>
                <a:ext uri="{FF2B5EF4-FFF2-40B4-BE49-F238E27FC236}">
                  <a16:creationId xmlns:a16="http://schemas.microsoft.com/office/drawing/2014/main" id="{4682B6C9-B98E-42FB-A91E-DCB526FFC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351" y="4552057"/>
              <a:ext cx="434975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vrstva</a:t>
              </a:r>
              <a:endParaRPr lang="cs-CZ" altLang="cs-CZ" sz="1400">
                <a:latin typeface="Arial" panose="020B0604020202020204" pitchFamily="34" charset="0"/>
              </a:endParaRPr>
            </a:p>
          </p:txBody>
        </p:sp>
        <p:sp>
          <p:nvSpPr>
            <p:cNvPr id="48150" name="Rectangle 32">
              <a:extLst>
                <a:ext uri="{FF2B5EF4-FFF2-40B4-BE49-F238E27FC236}">
                  <a16:creationId xmlns:a16="http://schemas.microsoft.com/office/drawing/2014/main" id="{3D6362B3-2C46-4DB7-9282-21A772BA6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251" y="5631557"/>
              <a:ext cx="140176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Směr difuze vzorku</a:t>
              </a:r>
              <a:endParaRPr lang="cs-CZ" altLang="cs-CZ" sz="1400">
                <a:latin typeface="Arial" panose="020B0604020202020204" pitchFamily="34" charset="0"/>
              </a:endParaRPr>
            </a:p>
          </p:txBody>
        </p:sp>
        <p:sp>
          <p:nvSpPr>
            <p:cNvPr id="48151" name="Rectangle 33">
              <a:extLst>
                <a:ext uri="{FF2B5EF4-FFF2-40B4-BE49-F238E27FC236}">
                  <a16:creationId xmlns:a16="http://schemas.microsoft.com/office/drawing/2014/main" id="{6F71ABA4-4A0E-44AD-88D7-66262FFF8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1064" y="3824982"/>
              <a:ext cx="78105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Kotvené</a:t>
              </a:r>
              <a:endParaRPr lang="cs-CZ" altLang="cs-CZ" sz="1400">
                <a:latin typeface="Arial" panose="020B0604020202020204" pitchFamily="34" charset="0"/>
              </a:endParaRPr>
            </a:p>
          </p:txBody>
        </p:sp>
        <p:sp>
          <p:nvSpPr>
            <p:cNvPr id="48152" name="Rectangle 34">
              <a:extLst>
                <a:ext uri="{FF2B5EF4-FFF2-40B4-BE49-F238E27FC236}">
                  <a16:creationId xmlns:a16="http://schemas.microsoft.com/office/drawing/2014/main" id="{35E3CF1C-2D1F-4B18-8A5F-8A18D8FAA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664" y="4056757"/>
              <a:ext cx="923925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Ab2       Ab3</a:t>
              </a:r>
              <a:endParaRPr lang="cs-CZ" altLang="cs-CZ" sz="1400">
                <a:latin typeface="Arial" panose="020B0604020202020204" pitchFamily="34" charset="0"/>
              </a:endParaRPr>
            </a:p>
          </p:txBody>
        </p:sp>
        <p:sp>
          <p:nvSpPr>
            <p:cNvPr id="48153" name="Rectangle 35">
              <a:extLst>
                <a:ext uri="{FF2B5EF4-FFF2-40B4-BE49-F238E27FC236}">
                  <a16:creationId xmlns:a16="http://schemas.microsoft.com/office/drawing/2014/main" id="{2A31F46F-AE3E-4DAD-8D60-261FC125E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9251" y="5317232"/>
              <a:ext cx="130016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Plastová podložka</a:t>
              </a:r>
              <a:endParaRPr lang="cs-CZ" altLang="cs-CZ" sz="1400" dirty="0">
                <a:latin typeface="Arial" panose="020B0604020202020204" pitchFamily="34" charset="0"/>
              </a:endParaRPr>
            </a:p>
          </p:txBody>
        </p:sp>
        <p:sp>
          <p:nvSpPr>
            <p:cNvPr id="48154" name="Rectangle 36">
              <a:extLst>
                <a:ext uri="{FF2B5EF4-FFF2-40B4-BE49-F238E27FC236}">
                  <a16:creationId xmlns:a16="http://schemas.microsoft.com/office/drawing/2014/main" id="{B2862BD7-DBF0-443D-A5FC-572AA590C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414" y="4031357"/>
              <a:ext cx="701675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Vzorek</a:t>
              </a:r>
              <a:endParaRPr lang="cs-CZ" altLang="cs-CZ" sz="1400">
                <a:latin typeface="Arial" panose="020B0604020202020204" pitchFamily="34" charset="0"/>
              </a:endParaRPr>
            </a:p>
          </p:txBody>
        </p:sp>
        <p:sp>
          <p:nvSpPr>
            <p:cNvPr id="48155" name="Line 40">
              <a:extLst>
                <a:ext uri="{FF2B5EF4-FFF2-40B4-BE49-F238E27FC236}">
                  <a16:creationId xmlns:a16="http://schemas.microsoft.com/office/drawing/2014/main" id="{04B1588A-7EE0-4BD3-B402-A6CE8ADC3D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5239" y="4617145"/>
              <a:ext cx="449263" cy="449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8156" name="Line 41">
              <a:extLst>
                <a:ext uri="{FF2B5EF4-FFF2-40B4-BE49-F238E27FC236}">
                  <a16:creationId xmlns:a16="http://schemas.microsoft.com/office/drawing/2014/main" id="{75EC4B54-122A-4B17-AD6C-C867C45E0E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9439" y="4301232"/>
              <a:ext cx="0" cy="676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8157" name="Line 42">
              <a:extLst>
                <a:ext uri="{FF2B5EF4-FFF2-40B4-BE49-F238E27FC236}">
                  <a16:creationId xmlns:a16="http://schemas.microsoft.com/office/drawing/2014/main" id="{6B9C51F8-2A55-4582-B59B-2E2B362D54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4739" y="4301232"/>
              <a:ext cx="0" cy="674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8158" name="Line 43">
              <a:extLst>
                <a:ext uri="{FF2B5EF4-FFF2-40B4-BE49-F238E27FC236}">
                  <a16:creationId xmlns:a16="http://schemas.microsoft.com/office/drawing/2014/main" id="{D84D80D1-703E-4EAB-87D3-1668B48304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4726" y="4302820"/>
              <a:ext cx="0" cy="674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8159" name="Line 44">
              <a:extLst>
                <a:ext uri="{FF2B5EF4-FFF2-40B4-BE49-F238E27FC236}">
                  <a16:creationId xmlns:a16="http://schemas.microsoft.com/office/drawing/2014/main" id="{74EFF495-D419-4EBD-8A53-7AFD1FF9B2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0514" y="4302820"/>
              <a:ext cx="0" cy="674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8160" name="Line 45">
              <a:extLst>
                <a:ext uri="{FF2B5EF4-FFF2-40B4-BE49-F238E27FC236}">
                  <a16:creationId xmlns:a16="http://schemas.microsoft.com/office/drawing/2014/main" id="{C695A023-DAEE-4911-AA39-7B8C8A84E8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626" y="5766495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8161" name="Line 52">
              <a:extLst>
                <a:ext uri="{FF2B5EF4-FFF2-40B4-BE49-F238E27FC236}">
                  <a16:creationId xmlns:a16="http://schemas.microsoft.com/office/drawing/2014/main" id="{4ACB9823-7E7A-4F78-8B32-7B235D05B1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5451" y="5226745"/>
              <a:ext cx="630238" cy="225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8133" name="Obdélník 3">
            <a:extLst>
              <a:ext uri="{FF2B5EF4-FFF2-40B4-BE49-F238E27FC236}">
                <a16:creationId xmlns:a16="http://schemas.microsoft.com/office/drawing/2014/main" id="{39879880-CF02-4478-9710-9CD48DC4B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3995" y="2852936"/>
            <a:ext cx="2184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>
                <a:latin typeface="Trebuchet MS" panose="020B0603020202020204" pitchFamily="34" charset="0"/>
              </a:rPr>
              <a:t>směr nasávání vzorku</a:t>
            </a:r>
          </a:p>
        </p:txBody>
      </p:sp>
      <p:pic>
        <p:nvPicPr>
          <p:cNvPr id="48134" name="Obrázek 36">
            <a:extLst>
              <a:ext uri="{FF2B5EF4-FFF2-40B4-BE49-F238E27FC236}">
                <a16:creationId xmlns:a16="http://schemas.microsoft.com/office/drawing/2014/main" id="{AAD99826-9066-4F2F-AD9A-56AD3C53E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8" t="32664" r="19870" b="29131"/>
          <a:stretch>
            <a:fillRect/>
          </a:stretch>
        </p:blipFill>
        <p:spPr bwMode="auto">
          <a:xfrm>
            <a:off x="5212904" y="3362176"/>
            <a:ext cx="370681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Obdélník: se zakulacenými rohy 37">
            <a:extLst>
              <a:ext uri="{FF2B5EF4-FFF2-40B4-BE49-F238E27FC236}">
                <a16:creationId xmlns:a16="http://schemas.microsoft.com/office/drawing/2014/main" id="{AA22B530-C15B-4F25-8A83-063C47DC2BF5}"/>
              </a:ext>
            </a:extLst>
          </p:cNvPr>
          <p:cNvSpPr/>
          <p:nvPr/>
        </p:nvSpPr>
        <p:spPr>
          <a:xfrm>
            <a:off x="6773417" y="3370114"/>
            <a:ext cx="458787" cy="1643062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8136" name="Obdélník 38">
            <a:extLst>
              <a:ext uri="{FF2B5EF4-FFF2-40B4-BE49-F238E27FC236}">
                <a16:creationId xmlns:a16="http://schemas.microsoft.com/office/drawing/2014/main" id="{44801B1F-304F-41D2-987B-7515CE767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20" y="2876818"/>
            <a:ext cx="8812213" cy="152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Trebuchet MS" panose="020B0603020202020204" pitchFamily="34" charset="0"/>
              </a:rPr>
              <a:t>Místo koloidního zlata může být primární protilátka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Trebuchet MS" panose="020B0603020202020204" pitchFamily="34" charset="0"/>
              </a:rPr>
              <a:t>značena i jinak, např. organickým barvivem.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Trebuchet MS" panose="020B0603020202020204" pitchFamily="34" charset="0"/>
              </a:rPr>
              <a:t>Pak zbarvení na kotvených zónách závisí na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Trebuchet MS" panose="020B0603020202020204" pitchFamily="34" charset="0"/>
              </a:rPr>
              <a:t>druhu použitého barviva. </a:t>
            </a:r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A96D580B-2DAC-47F7-97BD-06A670FF7F7C}"/>
              </a:ext>
            </a:extLst>
          </p:cNvPr>
          <p:cNvSpPr/>
          <p:nvPr/>
        </p:nvSpPr>
        <p:spPr>
          <a:xfrm>
            <a:off x="209550" y="1622425"/>
            <a:ext cx="842645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cs-CZ" altLang="cs-CZ" dirty="0">
                <a:effectLst>
                  <a:outerShdw blurRad="38100" dist="38100" dir="2700000" algn="tl">
                    <a:srgbClr val="FFFFFF"/>
                  </a:outerShdw>
                </a:effectLst>
                <a:sym typeface="Symbol" panose="05050102010706020507" pitchFamily="18" charset="2"/>
              </a:rPr>
              <a:t>	</a:t>
            </a:r>
            <a:r>
              <a:rPr lang="cs-CZ" altLang="cs-CZ" sz="1600" dirty="0">
                <a:effectLst>
                  <a:outerShdw blurRad="38100" dist="38100" dir="2700000" algn="tl">
                    <a:srgbClr val="FFFFFF"/>
                  </a:outerShdw>
                </a:effectLst>
                <a:sym typeface="Symbol" panose="05050102010706020507" pitchFamily="18" charset="2"/>
              </a:rPr>
              <a:t>AuAb1  +  </a:t>
            </a:r>
            <a:r>
              <a:rPr lang="cs-CZ" altLang="cs-CZ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-Ab3  </a:t>
            </a:r>
            <a:r>
              <a:rPr lang="cs-CZ" altLang="cs-CZ" sz="1600" dirty="0">
                <a:effectLst>
                  <a:outerShdw blurRad="38100" dist="38100" dir="2700000" algn="tl">
                    <a:srgbClr val="FFFFFF"/>
                  </a:outerShdw>
                </a:effectLst>
                <a:sym typeface="Symbol" panose="05050102010706020507" pitchFamily="18" charset="2"/>
              </a:rPr>
              <a:t></a:t>
            </a:r>
            <a:r>
              <a:rPr lang="cs-CZ" altLang="cs-CZ" sz="1600" dirty="0">
                <a:sym typeface="Symbol" panose="05050102010706020507" pitchFamily="18" charset="2"/>
              </a:rPr>
              <a:t> </a:t>
            </a:r>
            <a:r>
              <a:rPr lang="cs-CZ" altLang="cs-CZ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</a:t>
            </a:r>
            <a:r>
              <a:rPr lang="cs-CZ" altLang="cs-CZ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-Ab3-Ab1Au</a:t>
            </a:r>
            <a:r>
              <a:rPr lang="cs-CZ" altLang="cs-CZ" sz="1600" dirty="0"/>
              <a:t>      	                     (negativní kontrola)	</a:t>
            </a:r>
            <a:endParaRPr lang="cs-CZ" altLang="cs-CZ" sz="1600" dirty="0">
              <a:effectLst>
                <a:outerShdw blurRad="38100" dist="38100" dir="2700000" algn="tl">
                  <a:srgbClr val="FFFFFF"/>
                </a:outerShdw>
              </a:effectLst>
              <a:sym typeface="Symbol" panose="05050102010706020507" pitchFamily="18" charset="2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cs-CZ" altLang="cs-CZ" sz="1600" dirty="0">
                <a:effectLst>
                  <a:outerShdw blurRad="38100" dist="38100" dir="2700000" algn="tl">
                    <a:srgbClr val="FFFFFF"/>
                  </a:outerShdw>
                </a:effectLst>
                <a:sym typeface="Symbol" panose="05050102010706020507" pitchFamily="18" charset="2"/>
              </a:rPr>
              <a:t>	</a:t>
            </a:r>
            <a:r>
              <a:rPr lang="cs-CZ" altLang="cs-CZ" sz="1600" dirty="0" err="1">
                <a:effectLst>
                  <a:outerShdw blurRad="38100" dist="38100" dir="2700000" algn="tl">
                    <a:srgbClr val="FFFFFF"/>
                  </a:outerShdw>
                </a:effectLst>
                <a:sym typeface="Symbol" panose="05050102010706020507" pitchFamily="18" charset="2"/>
              </a:rPr>
              <a:t>hCG</a:t>
            </a:r>
            <a:r>
              <a:rPr lang="cs-CZ" altLang="cs-CZ" sz="1600" dirty="0">
                <a:effectLst>
                  <a:outerShdw blurRad="38100" dist="38100" dir="2700000" algn="tl">
                    <a:srgbClr val="FFFFFF"/>
                  </a:outerShdw>
                </a:effectLst>
                <a:sym typeface="Symbol" panose="05050102010706020507" pitchFamily="18" charset="2"/>
              </a:rPr>
              <a:t>  +  Au</a:t>
            </a:r>
            <a:r>
              <a:rPr lang="cs-CZ" altLang="cs-CZ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Ab1</a:t>
            </a:r>
            <a:r>
              <a:rPr lang="cs-CZ" altLang="cs-CZ" sz="1600" dirty="0">
                <a:effectLst>
                  <a:outerShdw blurRad="38100" dist="38100" dir="2700000" algn="tl">
                    <a:srgbClr val="FFFFFF"/>
                  </a:outerShdw>
                </a:effectLst>
                <a:sym typeface="Symbol" panose="05050102010706020507" pitchFamily="18" charset="2"/>
              </a:rPr>
              <a:t>    </a:t>
            </a:r>
            <a:r>
              <a:rPr lang="cs-CZ" altLang="cs-CZ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{AuAb1-hCG}</a:t>
            </a:r>
            <a:r>
              <a:rPr lang="cs-CZ" altLang="cs-CZ" sz="1600" dirty="0">
                <a:sym typeface="Symbol" panose="05050102010706020507" pitchFamily="18" charset="2"/>
              </a:rPr>
              <a:t>      	                       (pozitivní reakce)	</a:t>
            </a:r>
            <a:endParaRPr lang="cs-CZ" altLang="cs-CZ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spcBef>
                <a:spcPct val="50000"/>
              </a:spcBef>
              <a:defRPr/>
            </a:pPr>
            <a:r>
              <a:rPr lang="cs-CZ" altLang="cs-CZ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{AuAb1-hCG}  +  </a:t>
            </a:r>
            <a:r>
              <a:rPr lang="cs-CZ" altLang="cs-CZ" sz="1600" dirty="0">
                <a:effectLst>
                  <a:outerShdw blurRad="38100" dist="38100" dir="2700000" algn="tl">
                    <a:srgbClr val="FFFFFF"/>
                  </a:outerShdw>
                </a:effectLst>
                <a:sym typeface="Symbol" panose="05050102010706020507" pitchFamily="18" charset="2"/>
              </a:rPr>
              <a:t></a:t>
            </a:r>
            <a:r>
              <a:rPr lang="cs-CZ" altLang="cs-CZ" sz="1600" dirty="0"/>
              <a:t>-</a:t>
            </a:r>
            <a:r>
              <a:rPr lang="cs-CZ" altLang="cs-CZ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Ab2  </a:t>
            </a:r>
            <a:r>
              <a:rPr lang="cs-CZ" altLang="cs-CZ" sz="1600" dirty="0">
                <a:effectLst>
                  <a:outerShdw blurRad="38100" dist="38100" dir="2700000" algn="tl">
                    <a:srgbClr val="FFFFFF"/>
                  </a:outerShdw>
                </a:effectLst>
                <a:sym typeface="Symbol" panose="05050102010706020507" pitchFamily="18" charset="2"/>
              </a:rPr>
              <a:t>  </a:t>
            </a:r>
            <a:r>
              <a:rPr lang="cs-CZ" altLang="cs-CZ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</a:t>
            </a:r>
            <a:r>
              <a:rPr lang="cs-CZ" altLang="cs-CZ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-Ab2-{hCG-Ab1Au}</a:t>
            </a:r>
            <a:r>
              <a:rPr lang="cs-CZ" altLang="cs-CZ" sz="1600" dirty="0">
                <a:sym typeface="Symbol" panose="05050102010706020507" pitchFamily="18" charset="2"/>
              </a:rPr>
              <a:t>         (červený proužek)</a:t>
            </a:r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6B629DE6-79C6-455B-BEE2-1DF5B8641063}"/>
              </a:ext>
            </a:extLst>
          </p:cNvPr>
          <p:cNvSpPr/>
          <p:nvPr/>
        </p:nvSpPr>
        <p:spPr>
          <a:xfrm>
            <a:off x="5909817" y="3130164"/>
            <a:ext cx="2279650" cy="19208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FBBB29E-FD80-4AE5-9689-C7A23073C346}"/>
              </a:ext>
            </a:extLst>
          </p:cNvPr>
          <p:cNvSpPr txBox="1"/>
          <p:nvPr/>
        </p:nvSpPr>
        <p:spPr>
          <a:xfrm>
            <a:off x="8069894" y="3593322"/>
            <a:ext cx="7585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pozitivní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EEF6F963-43AC-4689-BDBF-30B06520E187}"/>
              </a:ext>
            </a:extLst>
          </p:cNvPr>
          <p:cNvSpPr txBox="1"/>
          <p:nvPr/>
        </p:nvSpPr>
        <p:spPr>
          <a:xfrm>
            <a:off x="8084565" y="4274195"/>
            <a:ext cx="792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negativní</a:t>
            </a:r>
          </a:p>
        </p:txBody>
      </p:sp>
      <p:sp>
        <p:nvSpPr>
          <p:cNvPr id="37" name="Text Box 6">
            <a:extLst>
              <a:ext uri="{FF2B5EF4-FFF2-40B4-BE49-F238E27FC236}">
                <a16:creationId xmlns:a16="http://schemas.microsoft.com/office/drawing/2014/main" id="{65704ECA-3139-4A4A-8416-7A7D774D2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49384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Lidský </a:t>
            </a:r>
            <a:r>
              <a:rPr lang="cs-CZ" sz="24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choriogonadotropin</a:t>
            </a: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 </a:t>
            </a:r>
            <a:r>
              <a:rPr lang="cs-CZ" sz="24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hCG</a:t>
            </a: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 </a:t>
            </a:r>
          </a:p>
        </p:txBody>
      </p:sp>
      <p:sp>
        <p:nvSpPr>
          <p:cNvPr id="39" name="TextovéPole 1">
            <a:extLst>
              <a:ext uri="{FF2B5EF4-FFF2-40B4-BE49-F238E27FC236}">
                <a16:creationId xmlns:a16="http://schemas.microsoft.com/office/drawing/2014/main" id="{45D68489-079E-414A-8D65-4E66FA74B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364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>
                <a:latin typeface="Trebuchet MS" panose="020B0603020202020204" pitchFamily="34" charset="0"/>
              </a:rPr>
              <a:t>27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712"/>
    </mc:Choice>
    <mc:Fallback xmlns="">
      <p:transition spd="slow" advTm="114712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">
            <a:extLst>
              <a:ext uri="{FF2B5EF4-FFF2-40B4-BE49-F238E27FC236}">
                <a16:creationId xmlns:a16="http://schemas.microsoft.com/office/drawing/2014/main" id="{4AA2AB4F-38B5-4B1F-B8CD-0FB165444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040" y="4402191"/>
            <a:ext cx="283587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Trebuchet MS" panose="020B0603020202020204" pitchFamily="34" charset="0"/>
              </a:rPr>
              <a:t>www.labtestsonline.cz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BA702BD8-AD81-4C42-B979-F8FD41FBA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43636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Literatura a zdroje informací</a:t>
            </a:r>
          </a:p>
        </p:txBody>
      </p:sp>
      <p:sp>
        <p:nvSpPr>
          <p:cNvPr id="10" name="Obdélník 6">
            <a:extLst>
              <a:ext uri="{FF2B5EF4-FFF2-40B4-BE49-F238E27FC236}">
                <a16:creationId xmlns:a16="http://schemas.microsoft.com/office/drawing/2014/main" id="{DA5EA293-F9CB-470C-B2E7-2A77993F9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08291"/>
            <a:ext cx="8496944" cy="78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1600" b="1" dirty="0">
                <a:latin typeface="Trebuchet MS" panose="020B0603020202020204" pitchFamily="34" charset="0"/>
              </a:rPr>
              <a:t>Chromý, Vratislav a kol.: </a:t>
            </a:r>
            <a:r>
              <a:rPr lang="cs-CZ" altLang="cs-CZ" sz="1600" b="1" dirty="0" err="1">
                <a:latin typeface="Trebuchet MS" panose="020B0603020202020204" pitchFamily="34" charset="0"/>
              </a:rPr>
              <a:t>Bioanalytika</a:t>
            </a:r>
            <a:r>
              <a:rPr lang="cs-CZ" altLang="cs-CZ" sz="1600" b="1" dirty="0">
                <a:latin typeface="Trebuchet MS" panose="020B0603020202020204" pitchFamily="34" charset="0"/>
              </a:rPr>
              <a:t> – Analytické metody v klinické chemii 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cs-CZ" altLang="cs-CZ" sz="1600" b="1" dirty="0">
                <a:latin typeface="Trebuchet MS" panose="020B0603020202020204" pitchFamily="34" charset="0"/>
              </a:rPr>
              <a:t>		              a laboratorní medicíně, </a:t>
            </a:r>
            <a:r>
              <a:rPr lang="cs-CZ" altLang="cs-CZ" sz="1600" dirty="0">
                <a:latin typeface="Trebuchet MS" panose="020B0603020202020204" pitchFamily="34" charset="0"/>
              </a:rPr>
              <a:t>Ústav chemie </a:t>
            </a:r>
            <a:r>
              <a:rPr lang="cs-CZ" altLang="cs-CZ" sz="1600" dirty="0" err="1">
                <a:latin typeface="Trebuchet MS" panose="020B0603020202020204" pitchFamily="34" charset="0"/>
              </a:rPr>
              <a:t>PřF</a:t>
            </a:r>
            <a:r>
              <a:rPr lang="cs-CZ" altLang="cs-CZ" sz="1600" dirty="0">
                <a:latin typeface="Trebuchet MS" panose="020B0603020202020204" pitchFamily="34" charset="0"/>
              </a:rPr>
              <a:t> MU, Brno, 2011.</a:t>
            </a:r>
            <a:endParaRPr lang="cs-CZ" altLang="cs-CZ" sz="1400" dirty="0">
              <a:latin typeface="Trebuchet MS" panose="020B0603020202020204" pitchFamily="34" charset="0"/>
            </a:endParaRPr>
          </a:p>
        </p:txBody>
      </p:sp>
      <p:pic>
        <p:nvPicPr>
          <p:cNvPr id="18" name="Obrázek 17" descr="Obsah obrázku klipart&#10;&#10;Popis byl vytvořen automaticky">
            <a:extLst>
              <a:ext uri="{FF2B5EF4-FFF2-40B4-BE49-F238E27FC236}">
                <a16:creationId xmlns:a16="http://schemas.microsoft.com/office/drawing/2014/main" id="{AF15B79B-51C5-4B9A-A146-9E3FEBB3AD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9"/>
          <a:stretch/>
        </p:blipFill>
        <p:spPr>
          <a:xfrm>
            <a:off x="755576" y="3877770"/>
            <a:ext cx="1800200" cy="270843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E60B1A28-80AC-4EBD-BF6B-5A27D19BE116}"/>
              </a:ext>
            </a:extLst>
          </p:cNvPr>
          <p:cNvSpPr txBox="1"/>
          <p:nvPr/>
        </p:nvSpPr>
        <p:spPr>
          <a:xfrm>
            <a:off x="107504" y="1559687"/>
            <a:ext cx="8032812" cy="785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600" b="1" dirty="0">
                <a:effectLst/>
                <a:latin typeface="Trebuchet MS" panose="020B0603020202020204" pitchFamily="34" charset="0"/>
              </a:rPr>
              <a:t>Zima, Tomáš a spol.: Klinická a toxikologická analýza</a:t>
            </a:r>
            <a:r>
              <a:rPr lang="cs-CZ" sz="1600" dirty="0">
                <a:effectLst/>
                <a:latin typeface="Trebuchet MS" panose="020B0603020202020204" pitchFamily="34" charset="0"/>
              </a:rPr>
              <a:t>, skripta pro potřeby kurzu, 					              VŠCHT, 2008</a:t>
            </a:r>
            <a:endParaRPr lang="cs-CZ" sz="1600" dirty="0">
              <a:latin typeface="Trebuchet MS" panose="020B0603020202020204" pitchFamily="34" charset="0"/>
            </a:endParaRPr>
          </a:p>
        </p:txBody>
      </p:sp>
      <p:sp>
        <p:nvSpPr>
          <p:cNvPr id="20" name="Obdélník 1">
            <a:extLst>
              <a:ext uri="{FF2B5EF4-FFF2-40B4-BE49-F238E27FC236}">
                <a16:creationId xmlns:a16="http://schemas.microsoft.com/office/drawing/2014/main" id="{DE138E03-8120-40AF-BF3F-253BCB646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68" y="3325477"/>
            <a:ext cx="8329264" cy="41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1600" b="1" dirty="0">
                <a:latin typeface="Trebuchet MS" panose="020B0603020202020204" pitchFamily="34" charset="0"/>
              </a:rPr>
              <a:t>Racek a kol.: Klinická biochemie, </a:t>
            </a:r>
            <a:r>
              <a:rPr lang="cs-CZ" altLang="cs-CZ" sz="1600" dirty="0" err="1">
                <a:latin typeface="Trebuchet MS" panose="020B0603020202020204" pitchFamily="34" charset="0"/>
              </a:rPr>
              <a:t>Galén</a:t>
            </a:r>
            <a:r>
              <a:rPr lang="cs-CZ" altLang="cs-CZ" sz="1600" dirty="0">
                <a:latin typeface="Trebuchet MS" panose="020B0603020202020204" pitchFamily="34" charset="0"/>
              </a:rPr>
              <a:t> / UK v Praze, nakladatelství Karolinum 1999</a:t>
            </a:r>
          </a:p>
        </p:txBody>
      </p:sp>
      <p:sp>
        <p:nvSpPr>
          <p:cNvPr id="21" name="Obdélník 1">
            <a:extLst>
              <a:ext uri="{FF2B5EF4-FFF2-40B4-BE49-F238E27FC236}">
                <a16:creationId xmlns:a16="http://schemas.microsoft.com/office/drawing/2014/main" id="{BE52D5F3-739C-4CFA-969E-6452B248B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26" y="2502030"/>
            <a:ext cx="8810625" cy="78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1600" b="1" dirty="0" err="1">
                <a:latin typeface="Trebuchet MS" panose="020B0603020202020204" pitchFamily="34" charset="0"/>
              </a:rPr>
              <a:t>Dastych</a:t>
            </a:r>
            <a:r>
              <a:rPr lang="cs-CZ" altLang="cs-CZ" sz="1600" b="1" dirty="0">
                <a:latin typeface="Trebuchet MS" panose="020B0603020202020204" pitchFamily="34" charset="0"/>
              </a:rPr>
              <a:t>, M. a </a:t>
            </a:r>
            <a:r>
              <a:rPr lang="cs-CZ" altLang="cs-CZ" sz="1600" b="1" dirty="0" err="1">
                <a:latin typeface="Trebuchet MS" panose="020B0603020202020204" pitchFamily="34" charset="0"/>
              </a:rPr>
              <a:t>Breinek</a:t>
            </a:r>
            <a:r>
              <a:rPr lang="cs-CZ" altLang="cs-CZ" sz="1600" b="1" dirty="0">
                <a:latin typeface="Trebuchet MS" panose="020B0603020202020204" pitchFamily="34" charset="0"/>
              </a:rPr>
              <a:t>, P.: Klinická biochemie – bakalářský obor Zdravotní laborant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Trebuchet MS" panose="020B0603020202020204" pitchFamily="34" charset="0"/>
              </a:rPr>
              <a:t>		           skripta LF MU, Brno 2015</a:t>
            </a:r>
            <a:endParaRPr lang="cs-CZ" altLang="cs-CZ" sz="1400" dirty="0">
              <a:latin typeface="Trebuchet MS" panose="020B0603020202020204" pitchFamily="34" charset="0"/>
            </a:endParaRPr>
          </a:p>
        </p:txBody>
      </p:sp>
      <p:sp>
        <p:nvSpPr>
          <p:cNvPr id="12" name="TextovéPole 1">
            <a:extLst>
              <a:ext uri="{FF2B5EF4-FFF2-40B4-BE49-F238E27FC236}">
                <a16:creationId xmlns:a16="http://schemas.microsoft.com/office/drawing/2014/main" id="{F7D002FA-D04D-4548-AD53-D95CCCE1A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364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Trebuchet MS" panose="020B0603020202020204" pitchFamily="34" charset="0"/>
              </a:rPr>
              <a:t>28</a:t>
            </a:r>
            <a:endParaRPr lang="cs-CZ" altLang="cs-CZ" sz="1200" b="1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83"/>
    </mc:Choice>
    <mc:Fallback xmlns="">
      <p:transition spd="slow" advTm="1858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7">
            <a:extLst>
              <a:ext uri="{FF2B5EF4-FFF2-40B4-BE49-F238E27FC236}">
                <a16:creationId xmlns:a16="http://schemas.microsoft.com/office/drawing/2014/main" id="{10A16292-82F6-42FE-BC57-B9CBE8D03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765175"/>
            <a:ext cx="8569325" cy="25919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= </a:t>
            </a:r>
            <a:r>
              <a:rPr lang="cs-CZ" sz="1600" dirty="0">
                <a:latin typeface="Trebuchet MS" panose="020B0603020202020204" pitchFamily="34" charset="0"/>
              </a:rPr>
              <a:t>konečný produkt rozkladu bílkovin</a:t>
            </a: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tvoří se v játrech a krví je transportována do ledvin a filtrována do moči</a:t>
            </a:r>
            <a:endParaRPr lang="cs-CZ" altLang="cs-CZ" sz="1600" baseline="30000" dirty="0">
              <a:latin typeface="Trebuchet MS" panose="020B0603020202020204" pitchFamily="34" charset="0"/>
              <a:cs typeface="Tunga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zvýšená hladina v krvi značí zvýšený příjem bílkovin nebo zvýšený rozklad bílkovin v důsledku hladovění, infekce, horečky a podobně, snížená hladina naznačuje jaterní selhání, </a:t>
            </a:r>
            <a:r>
              <a:rPr 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hyperhydrataci</a:t>
            </a:r>
            <a:r>
              <a:rPr 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 nebo nedostatečný příjem bílkovin v potravě</a:t>
            </a: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běžně je stanovována také v moči pro potřeby zjištění dusíkové bilance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cs-CZ" sz="1400" dirty="0">
                <a:latin typeface="Trebuchet MS" panose="020B0603020202020204" pitchFamily="34" charset="0"/>
                <a:cs typeface="Tunga" panose="020B0502040204020203" pitchFamily="34" charset="0"/>
              </a:rPr>
              <a:t>     (= rozdíl mezi příjmem dusíku (bílkovin) v potravě a vylučováním dusíku (močoviny) v moči)</a:t>
            </a:r>
            <a:endParaRPr lang="cs-CZ" sz="1400" dirty="0">
              <a:latin typeface="Trebuchet MS" panose="020B0603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6687017C-7979-4609-977B-A96389993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1620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Močovina </a:t>
            </a:r>
          </a:p>
        </p:txBody>
      </p:sp>
      <p:sp>
        <p:nvSpPr>
          <p:cNvPr id="9" name="Obdélník 7">
            <a:extLst>
              <a:ext uri="{FF2B5EF4-FFF2-40B4-BE49-F238E27FC236}">
                <a16:creationId xmlns:a16="http://schemas.microsoft.com/office/drawing/2014/main" id="{CC4BBBDC-1584-4C9E-868D-6EDEC3D08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057" y="3479428"/>
            <a:ext cx="8569325" cy="18937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Doporučená metoda stanovení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= enzymově s využitím ureázy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= fotometrické sledování poklesu NADH měřením absorbance při 340 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nm</a:t>
            </a: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, kdy rychlost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   úbytku NADH je přímo úměrná koncentraci močoviny (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Warburgův</a:t>
            </a: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 optický test)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altLang="cs-CZ" sz="1600" dirty="0">
              <a:latin typeface="Trebuchet MS" panose="020B0603020202020204" pitchFamily="34" charset="0"/>
              <a:cs typeface="Tunga" panose="020B0502040204020203" pitchFamily="34" charset="0"/>
            </a:endParaRPr>
          </a:p>
        </p:txBody>
      </p:sp>
      <p:sp>
        <p:nvSpPr>
          <p:cNvPr id="10" name="Obdélník 7">
            <a:extLst>
              <a:ext uri="{FF2B5EF4-FFF2-40B4-BE49-F238E27FC236}">
                <a16:creationId xmlns:a16="http://schemas.microsoft.com/office/drawing/2014/main" id="{2DE3971B-D633-4750-89FC-8D693A6B2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02" y="5362550"/>
            <a:ext cx="6224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močovina   +   H</a:t>
            </a:r>
            <a:r>
              <a:rPr lang="cs-CZ" altLang="cs-CZ" sz="1600" b="1" baseline="-25000" dirty="0">
                <a:solidFill>
                  <a:srgbClr val="C00000"/>
                </a:solidFill>
                <a:latin typeface="Trebuchet MS" panose="020B0603020202020204" pitchFamily="34" charset="0"/>
              </a:rPr>
              <a:t>2</a:t>
            </a: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O  +  2H</a:t>
            </a:r>
            <a:r>
              <a:rPr lang="cs-CZ" altLang="cs-CZ" sz="1600" b="1" baseline="30000" dirty="0">
                <a:solidFill>
                  <a:srgbClr val="C00000"/>
                </a:solidFill>
                <a:latin typeface="Trebuchet MS" panose="020B0603020202020204" pitchFamily="34" charset="0"/>
              </a:rPr>
              <a:t>+</a:t>
            </a: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                      CO</a:t>
            </a:r>
            <a:r>
              <a:rPr lang="cs-CZ" altLang="cs-CZ" sz="1600" b="1" baseline="-25000" dirty="0">
                <a:solidFill>
                  <a:srgbClr val="C00000"/>
                </a:solidFill>
                <a:latin typeface="Trebuchet MS" panose="020B0603020202020204" pitchFamily="34" charset="0"/>
              </a:rPr>
              <a:t>2 </a:t>
            </a: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 +  2NH</a:t>
            </a:r>
            <a:r>
              <a:rPr lang="cs-CZ" altLang="cs-CZ" sz="1600" b="1" baseline="-25000" dirty="0">
                <a:solidFill>
                  <a:srgbClr val="C00000"/>
                </a:solidFill>
                <a:latin typeface="Trebuchet MS" panose="020B0603020202020204" pitchFamily="34" charset="0"/>
              </a:rPr>
              <a:t>4</a:t>
            </a:r>
            <a:r>
              <a:rPr lang="cs-CZ" altLang="cs-CZ" sz="1600" b="1" baseline="30000" dirty="0">
                <a:solidFill>
                  <a:srgbClr val="C00000"/>
                </a:solidFill>
                <a:latin typeface="Trebuchet MS" panose="020B0603020202020204" pitchFamily="34" charset="0"/>
              </a:rPr>
              <a:t>+</a:t>
            </a:r>
          </a:p>
        </p:txBody>
      </p:sp>
      <p:sp>
        <p:nvSpPr>
          <p:cNvPr id="11" name="Obdélník 7">
            <a:extLst>
              <a:ext uri="{FF2B5EF4-FFF2-40B4-BE49-F238E27FC236}">
                <a16:creationId xmlns:a16="http://schemas.microsoft.com/office/drawing/2014/main" id="{DBC9941B-8880-426D-AD1C-1EA36F387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60" y="5898758"/>
            <a:ext cx="67504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NH</a:t>
            </a:r>
            <a:r>
              <a:rPr lang="cs-CZ" altLang="cs-CZ" sz="1600" b="1" baseline="-25000" dirty="0">
                <a:solidFill>
                  <a:srgbClr val="C00000"/>
                </a:solidFill>
                <a:latin typeface="Trebuchet MS" panose="020B0603020202020204" pitchFamily="34" charset="0"/>
              </a:rPr>
              <a:t>4</a:t>
            </a:r>
            <a:r>
              <a:rPr lang="cs-CZ" altLang="cs-CZ" sz="1600" b="1" baseline="30000" dirty="0">
                <a:solidFill>
                  <a:srgbClr val="C00000"/>
                </a:solidFill>
                <a:latin typeface="Trebuchet MS" panose="020B0603020202020204" pitchFamily="34" charset="0"/>
              </a:rPr>
              <a:t>+</a:t>
            </a: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  + 2-oxoglutarát  +  NADH                 L-glutamát  +  H</a:t>
            </a:r>
            <a:r>
              <a:rPr lang="cs-CZ" altLang="cs-CZ" sz="1600" b="1" baseline="-25000" dirty="0">
                <a:solidFill>
                  <a:srgbClr val="C00000"/>
                </a:solidFill>
                <a:latin typeface="Trebuchet MS" panose="020B0603020202020204" pitchFamily="34" charset="0"/>
              </a:rPr>
              <a:t>2</a:t>
            </a: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O  +  NAD</a:t>
            </a:r>
            <a:r>
              <a:rPr lang="cs-CZ" altLang="cs-CZ" sz="1600" b="1" baseline="30000" dirty="0">
                <a:solidFill>
                  <a:srgbClr val="C00000"/>
                </a:solidFill>
                <a:latin typeface="Trebuchet MS" panose="020B0603020202020204" pitchFamily="34" charset="0"/>
              </a:rPr>
              <a:t>+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7F4F6F6A-B8BF-43DA-BBEB-01D3921234C2}"/>
              </a:ext>
            </a:extLst>
          </p:cNvPr>
          <p:cNvCxnSpPr>
            <a:cxnSpLocks/>
          </p:cNvCxnSpPr>
          <p:nvPr/>
        </p:nvCxnSpPr>
        <p:spPr>
          <a:xfrm>
            <a:off x="3262139" y="5570513"/>
            <a:ext cx="83552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6">
            <a:extLst>
              <a:ext uri="{FF2B5EF4-FFF2-40B4-BE49-F238E27FC236}">
                <a16:creationId xmlns:a16="http://schemas.microsoft.com/office/drawing/2014/main" id="{6AA615A5-2A67-4F65-9DD7-A4C9E1B6D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532" y="5248250"/>
            <a:ext cx="6751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>
                <a:latin typeface="Trebuchet MS" panose="020B0603020202020204" pitchFamily="34" charset="0"/>
              </a:rPr>
              <a:t>ureáza</a:t>
            </a: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0ADD3A26-EC83-45A8-A9BF-CDA923637D27}"/>
              </a:ext>
            </a:extLst>
          </p:cNvPr>
          <p:cNvCxnSpPr>
            <a:cxnSpLocks/>
          </p:cNvCxnSpPr>
          <p:nvPr/>
        </p:nvCxnSpPr>
        <p:spPr>
          <a:xfrm flipV="1">
            <a:off x="3275062" y="6083771"/>
            <a:ext cx="813073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6">
            <a:extLst>
              <a:ext uri="{FF2B5EF4-FFF2-40B4-BE49-F238E27FC236}">
                <a16:creationId xmlns:a16="http://schemas.microsoft.com/office/drawing/2014/main" id="{285E7F17-4BE5-4291-9FBA-D75ED7A76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3228" y="5781588"/>
            <a:ext cx="5020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>
                <a:latin typeface="Trebuchet MS" panose="020B0603020202020204" pitchFamily="34" charset="0"/>
              </a:rPr>
              <a:t>GMD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9A4734C-306A-4CFC-8A33-F886EBE08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38" y="235623"/>
            <a:ext cx="1429561" cy="921273"/>
          </a:xfrm>
          <a:prstGeom prst="rect">
            <a:avLst/>
          </a:prstGeom>
        </p:spPr>
      </p:pic>
      <p:sp>
        <p:nvSpPr>
          <p:cNvPr id="15" name="TextovéPole 1">
            <a:extLst>
              <a:ext uri="{FF2B5EF4-FFF2-40B4-BE49-F238E27FC236}">
                <a16:creationId xmlns:a16="http://schemas.microsoft.com/office/drawing/2014/main" id="{4B2917EA-BC24-4005-BDC0-79C2E1932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2744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>
                <a:latin typeface="Trebuchet MS" panose="020B0603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2972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93"/>
    </mc:Choice>
    <mc:Fallback xmlns="">
      <p:transition spd="slow" advTm="10889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7">
            <a:extLst>
              <a:ext uri="{FF2B5EF4-FFF2-40B4-BE49-F238E27FC236}">
                <a16:creationId xmlns:a16="http://schemas.microsoft.com/office/drawing/2014/main" id="{10A16292-82F6-42FE-BC57-B9CBE8D03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765175"/>
            <a:ext cx="8424613" cy="11551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b="1" dirty="0" err="1">
                <a:solidFill>
                  <a:srgbClr val="0066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Warburgův</a:t>
            </a:r>
            <a:r>
              <a:rPr lang="cs-CZ" altLang="cs-CZ" sz="1600" b="1" dirty="0">
                <a:solidFill>
                  <a:srgbClr val="0066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 optický test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= </a:t>
            </a:r>
            <a:r>
              <a:rPr lang="cs-CZ" sz="1600" dirty="0">
                <a:latin typeface="Trebuchet MS" panose="020B0603020202020204" pitchFamily="34" charset="0"/>
              </a:rPr>
              <a:t>principem je přeměna oxidované formy NAD+ na redukovanou formu NADH, která se projeví změnou absorbance při 340 </a:t>
            </a:r>
            <a:r>
              <a:rPr lang="cs-CZ" sz="1600" dirty="0" err="1">
                <a:latin typeface="Trebuchet MS" panose="020B0603020202020204" pitchFamily="34" charset="0"/>
              </a:rPr>
              <a:t>nm</a:t>
            </a:r>
            <a:endParaRPr lang="cs-CZ" sz="1600" dirty="0">
              <a:latin typeface="Trebuchet MS" panose="020B0603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EC0251B-3C78-4227-9D71-E8E833DB36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30" t="27896" r="8956" b="11886"/>
          <a:stretch/>
        </p:blipFill>
        <p:spPr>
          <a:xfrm>
            <a:off x="395536" y="2102073"/>
            <a:ext cx="3744416" cy="2335039"/>
          </a:xfrm>
          <a:prstGeom prst="rect">
            <a:avLst/>
          </a:prstGeom>
        </p:spPr>
      </p:pic>
      <p:pic>
        <p:nvPicPr>
          <p:cNvPr id="26" name="Obrázek 25" descr="Obsah obrázku text, obrazovka, monitor, zařízení&#10;&#10;Popis byl vytvořen automaticky">
            <a:extLst>
              <a:ext uri="{FF2B5EF4-FFF2-40B4-BE49-F238E27FC236}">
                <a16:creationId xmlns:a16="http://schemas.microsoft.com/office/drawing/2014/main" id="{17744362-360C-49D0-9857-EA3C1927D5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4" r="2276"/>
          <a:stretch/>
        </p:blipFill>
        <p:spPr>
          <a:xfrm>
            <a:off x="4283968" y="2362572"/>
            <a:ext cx="4824536" cy="1718816"/>
          </a:xfrm>
          <a:prstGeom prst="rect">
            <a:avLst/>
          </a:prstGeom>
        </p:spPr>
      </p:pic>
      <p:sp>
        <p:nvSpPr>
          <p:cNvPr id="27" name="Text Box 6">
            <a:extLst>
              <a:ext uri="{FF2B5EF4-FFF2-40B4-BE49-F238E27FC236}">
                <a16:creationId xmlns:a16="http://schemas.microsoft.com/office/drawing/2014/main" id="{58905813-9EF5-4989-8E81-39DBA2220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1620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Močovina </a:t>
            </a:r>
          </a:p>
        </p:txBody>
      </p:sp>
      <p:sp>
        <p:nvSpPr>
          <p:cNvPr id="28" name="Obdélník 7">
            <a:extLst>
              <a:ext uri="{FF2B5EF4-FFF2-40B4-BE49-F238E27FC236}">
                <a16:creationId xmlns:a16="http://schemas.microsoft.com/office/drawing/2014/main" id="{A6AC7913-39F2-4FBF-BA70-EBE75322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526193"/>
            <a:ext cx="6480398" cy="22631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Další metody stanovení močoviny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= elektrochemické metody a 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biosenzory</a:t>
            </a:r>
            <a:endParaRPr lang="cs-CZ" altLang="cs-CZ" sz="1600" dirty="0">
              <a:latin typeface="Trebuchet MS" panose="020B0603020202020204" pitchFamily="34" charset="0"/>
              <a:cs typeface="Tunga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zakotvení ureázy na příslušném nosiči a reakce s močovinou</a:t>
            </a: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měření přímé potenciometrie nebo konduktometrie</a:t>
            </a: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využívá se v POCT systémech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altLang="cs-CZ" sz="1600" dirty="0">
              <a:latin typeface="Trebuchet MS" panose="020B0603020202020204" pitchFamily="34" charset="0"/>
              <a:cs typeface="Tunga" panose="020B0502040204020203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EB1185E-6AC7-4CFD-9888-86E1C169E6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38" y="235623"/>
            <a:ext cx="1429561" cy="921273"/>
          </a:xfrm>
          <a:prstGeom prst="rect">
            <a:avLst/>
          </a:prstGeom>
        </p:spPr>
      </p:pic>
      <p:sp>
        <p:nvSpPr>
          <p:cNvPr id="9" name="TextovéPole 1">
            <a:extLst>
              <a:ext uri="{FF2B5EF4-FFF2-40B4-BE49-F238E27FC236}">
                <a16:creationId xmlns:a16="http://schemas.microsoft.com/office/drawing/2014/main" id="{6D2A5361-C9F8-414C-BC67-A6E390B84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2744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>
                <a:latin typeface="Trebuchet MS" panose="020B0603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4553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493"/>
    </mc:Choice>
    <mc:Fallback xmlns="">
      <p:transition spd="slow" advTm="8449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6A8845F8-DFC9-4C6D-B12C-DFE142B8C1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39"/>
          <a:stretch/>
        </p:blipFill>
        <p:spPr>
          <a:xfrm>
            <a:off x="1403648" y="2636912"/>
            <a:ext cx="5712102" cy="2743567"/>
          </a:xfrm>
          <a:prstGeom prst="rect">
            <a:avLst/>
          </a:prstGeom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6687017C-7979-4609-977B-A96389993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16065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Kreatinin </a:t>
            </a:r>
          </a:p>
        </p:txBody>
      </p:sp>
      <p:sp>
        <p:nvSpPr>
          <p:cNvPr id="18" name="Obdélník 7">
            <a:extLst>
              <a:ext uri="{FF2B5EF4-FFF2-40B4-BE49-F238E27FC236}">
                <a16:creationId xmlns:a16="http://schemas.microsoft.com/office/drawing/2014/main" id="{53EA59B5-8772-4FE9-8689-1BB8CF773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1" y="765175"/>
            <a:ext cx="8064574" cy="18937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= </a:t>
            </a:r>
            <a:r>
              <a:rPr lang="cs-CZ" sz="1600" dirty="0">
                <a:latin typeface="Trebuchet MS" panose="020B0603020202020204" pitchFamily="34" charset="0"/>
              </a:rPr>
              <a:t>konečný produkt rozkladu svalového kreatinu</a:t>
            </a: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sz="1600" dirty="0" err="1">
                <a:latin typeface="Trebuchet MS" panose="020B0603020202020204" pitchFamily="34" charset="0"/>
              </a:rPr>
              <a:t>kreatinfosfát</a:t>
            </a:r>
            <a:r>
              <a:rPr lang="cs-CZ" sz="1600" dirty="0">
                <a:latin typeface="Trebuchet MS" panose="020B0603020202020204" pitchFamily="34" charset="0"/>
              </a:rPr>
              <a:t> je zdrojem energie pro svaly, z kreatinu pak vzniká kreatinin, který již nelze </a:t>
            </a:r>
            <a:r>
              <a:rPr lang="cs-CZ" sz="1600" dirty="0" err="1">
                <a:latin typeface="Trebuchet MS" panose="020B0603020202020204" pitchFamily="34" charset="0"/>
              </a:rPr>
              <a:t>fosforylovat</a:t>
            </a:r>
            <a:r>
              <a:rPr lang="cs-CZ" sz="1600" dirty="0">
                <a:latin typeface="Trebuchet MS" panose="020B0603020202020204" pitchFamily="34" charset="0"/>
              </a:rPr>
              <a:t> a který je vylučován ledvinami do moči</a:t>
            </a: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sz="1600" dirty="0">
                <a:latin typeface="Trebuchet MS" panose="020B0603020202020204" pitchFamily="34" charset="0"/>
              </a:rPr>
              <a:t>koncentrace kreatininu v séru je přímo úměrná svalové hmotě organismu</a:t>
            </a: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jedná se o indikátor ledvinových chorob a sledování průběhu onemocnění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192885F-B9AA-419C-A33F-DF2FE37907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91522"/>
            <a:ext cx="1296144" cy="1117565"/>
          </a:xfrm>
          <a:prstGeom prst="rect">
            <a:avLst/>
          </a:prstGeom>
        </p:spPr>
      </p:pic>
      <p:sp>
        <p:nvSpPr>
          <p:cNvPr id="24" name="Obdélník 4">
            <a:extLst>
              <a:ext uri="{FF2B5EF4-FFF2-40B4-BE49-F238E27FC236}">
                <a16:creationId xmlns:a16="http://schemas.microsoft.com/office/drawing/2014/main" id="{7F13ADDB-3CAC-4FF6-8CF4-354EF6A5F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633" y="5085184"/>
            <a:ext cx="8473212" cy="15244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b="1" dirty="0">
                <a:solidFill>
                  <a:srgbClr val="0066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Kreatininová clearance</a:t>
            </a:r>
            <a:r>
              <a:rPr lang="cs-CZ" altLang="cs-CZ" sz="1600" b="1" dirty="0">
                <a:solidFill>
                  <a:srgbClr val="006600"/>
                </a:solidFill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= vyšetření pro zjištění filtrační schopnosti ledvin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= porovnání hladiny kreatininu v krvi před a po sběru moči (za 24 hodin)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   a srovnání s hladinou v nasbírané moči</a:t>
            </a:r>
          </a:p>
        </p:txBody>
      </p:sp>
      <p:sp>
        <p:nvSpPr>
          <p:cNvPr id="10" name="TextovéPole 1">
            <a:extLst>
              <a:ext uri="{FF2B5EF4-FFF2-40B4-BE49-F238E27FC236}">
                <a16:creationId xmlns:a16="http://schemas.microsoft.com/office/drawing/2014/main" id="{3538FC0E-C3B4-4572-9892-A24347F93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2744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>
                <a:latin typeface="Trebuchet MS" panose="020B0603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7049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180"/>
    </mc:Choice>
    <mc:Fallback xmlns="">
      <p:transition spd="slow" advTm="14618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>
            <a:extLst>
              <a:ext uri="{FF2B5EF4-FFF2-40B4-BE49-F238E27FC236}">
                <a16:creationId xmlns:a16="http://schemas.microsoft.com/office/drawing/2014/main" id="{6687017C-7979-4609-977B-A96389993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16065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Kreatinin </a:t>
            </a:r>
          </a:p>
        </p:txBody>
      </p:sp>
      <p:sp>
        <p:nvSpPr>
          <p:cNvPr id="25" name="Obdélník 4">
            <a:extLst>
              <a:ext uri="{FF2B5EF4-FFF2-40B4-BE49-F238E27FC236}">
                <a16:creationId xmlns:a16="http://schemas.microsoft.com/office/drawing/2014/main" id="{3B0D1494-2638-4D01-9A5A-4CF75E6A7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106" y="759166"/>
            <a:ext cx="7827225" cy="15244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Metoda stanovení </a:t>
            </a:r>
            <a:r>
              <a:rPr lang="cs-CZ" altLang="cs-CZ" sz="1600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Jaffého</a:t>
            </a: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 reakcí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= reakce kreatininu a kyseliny pikrové v alkalickém prostředí za vzniku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   červenooranžového komplexu </a:t>
            </a:r>
            <a:r>
              <a:rPr lang="cs-CZ" altLang="cs-CZ" sz="1400" dirty="0">
                <a:latin typeface="Trebuchet MS" panose="020B0603020202020204" pitchFamily="34" charset="0"/>
              </a:rPr>
              <a:t>(známá od roku 1886)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= není zcela specifická, reagují i další chromogeny </a:t>
            </a:r>
            <a:r>
              <a:rPr lang="cs-CZ" altLang="cs-CZ" sz="1400" dirty="0">
                <a:latin typeface="Trebuchet MS" panose="020B0603020202020204" pitchFamily="34" charset="0"/>
              </a:rPr>
              <a:t>(pyruvát, aceton, glukóza…)</a:t>
            </a:r>
          </a:p>
        </p:txBody>
      </p:sp>
      <p:grpSp>
        <p:nvGrpSpPr>
          <p:cNvPr id="27" name="Group 114">
            <a:extLst>
              <a:ext uri="{FF2B5EF4-FFF2-40B4-BE49-F238E27FC236}">
                <a16:creationId xmlns:a16="http://schemas.microsoft.com/office/drawing/2014/main" id="{5447B225-DCC9-465C-A32F-DB3F6B544279}"/>
              </a:ext>
            </a:extLst>
          </p:cNvPr>
          <p:cNvGrpSpPr>
            <a:grpSpLocks/>
          </p:cNvGrpSpPr>
          <p:nvPr/>
        </p:nvGrpSpPr>
        <p:grpSpPr bwMode="auto">
          <a:xfrm>
            <a:off x="539552" y="2533328"/>
            <a:ext cx="6400800" cy="1255712"/>
            <a:chOff x="867" y="389"/>
            <a:chExt cx="4032" cy="791"/>
          </a:xfrm>
        </p:grpSpPr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9FE3898D-8C25-4B85-A574-8CC63EB37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658"/>
              <a:ext cx="17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 b="0" dirty="0">
                  <a:solidFill>
                    <a:srgbClr val="000000"/>
                  </a:solidFill>
                </a:rPr>
                <a:t>OH </a:t>
              </a:r>
              <a:endParaRPr lang="cs-CZ" altLang="cs-CZ" sz="1200" dirty="0"/>
            </a:p>
          </p:txBody>
        </p:sp>
        <p:sp>
          <p:nvSpPr>
            <p:cNvPr id="29" name="Rectangle 14">
              <a:extLst>
                <a:ext uri="{FF2B5EF4-FFF2-40B4-BE49-F238E27FC236}">
                  <a16:creationId xmlns:a16="http://schemas.microsoft.com/office/drawing/2014/main" id="{4DB9F2DB-9A81-42C7-A55F-F1FAA7E1D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" y="658"/>
              <a:ext cx="2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 baseline="30000">
                  <a:solidFill>
                    <a:srgbClr val="000000"/>
                  </a:solidFill>
                </a:rPr>
                <a:t>-</a:t>
              </a:r>
              <a:endParaRPr lang="cs-CZ" altLang="cs-CZ" sz="1200" baseline="30000"/>
            </a:p>
          </p:txBody>
        </p:sp>
        <p:sp>
          <p:nvSpPr>
            <p:cNvPr id="30" name="Rectangle 15">
              <a:extLst>
                <a:ext uri="{FF2B5EF4-FFF2-40B4-BE49-F238E27FC236}">
                  <a16:creationId xmlns:a16="http://schemas.microsoft.com/office/drawing/2014/main" id="{30901219-D6B4-47B6-BA1E-B315E7DA3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5" y="738"/>
              <a:ext cx="5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 b="0">
                  <a:solidFill>
                    <a:srgbClr val="000000"/>
                  </a:solidFill>
                </a:rPr>
                <a:t>+</a:t>
              </a:r>
              <a:endParaRPr lang="cs-CZ" altLang="cs-CZ"/>
            </a:p>
          </p:txBody>
        </p:sp>
        <p:sp>
          <p:nvSpPr>
            <p:cNvPr id="31" name="Rectangle 16">
              <a:extLst>
                <a:ext uri="{FF2B5EF4-FFF2-40B4-BE49-F238E27FC236}">
                  <a16:creationId xmlns:a16="http://schemas.microsoft.com/office/drawing/2014/main" id="{43CDC674-7EB2-44F2-BAC9-2C3312198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8" y="715"/>
              <a:ext cx="18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 b="0">
                  <a:solidFill>
                    <a:srgbClr val="000000"/>
                  </a:solidFill>
                </a:rPr>
                <a:t>NO</a:t>
              </a:r>
              <a:r>
                <a:rPr lang="cs-CZ" altLang="cs-CZ" sz="1200" b="0" baseline="-25000">
                  <a:solidFill>
                    <a:srgbClr val="000000"/>
                  </a:solidFill>
                </a:rPr>
                <a:t>2</a:t>
              </a:r>
              <a:endParaRPr lang="cs-CZ" altLang="cs-CZ" baseline="-25000"/>
            </a:p>
          </p:txBody>
        </p:sp>
        <p:sp>
          <p:nvSpPr>
            <p:cNvPr id="32" name="Rectangle 18">
              <a:extLst>
                <a:ext uri="{FF2B5EF4-FFF2-40B4-BE49-F238E27FC236}">
                  <a16:creationId xmlns:a16="http://schemas.microsoft.com/office/drawing/2014/main" id="{181CA8AA-BC40-4166-AF3E-C532B3CDD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" y="427"/>
              <a:ext cx="14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 b="0">
                  <a:solidFill>
                    <a:srgbClr val="000000"/>
                  </a:solidFill>
                </a:rPr>
                <a:t>NO</a:t>
              </a:r>
              <a:endParaRPr lang="cs-CZ" altLang="cs-CZ"/>
            </a:p>
          </p:txBody>
        </p:sp>
        <p:sp>
          <p:nvSpPr>
            <p:cNvPr id="33" name="Rectangle 19">
              <a:extLst>
                <a:ext uri="{FF2B5EF4-FFF2-40B4-BE49-F238E27FC236}">
                  <a16:creationId xmlns:a16="http://schemas.microsoft.com/office/drawing/2014/main" id="{96004F6E-1B3D-46B3-BF79-D0A7947EB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5" y="484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 b="0">
                  <a:solidFill>
                    <a:srgbClr val="000000"/>
                  </a:solidFill>
                </a:rPr>
                <a:t>2</a:t>
              </a:r>
              <a:endParaRPr lang="cs-CZ" altLang="cs-CZ"/>
            </a:p>
          </p:txBody>
        </p:sp>
        <p:sp>
          <p:nvSpPr>
            <p:cNvPr id="34" name="Line 20">
              <a:extLst>
                <a:ext uri="{FF2B5EF4-FFF2-40B4-BE49-F238E27FC236}">
                  <a16:creationId xmlns:a16="http://schemas.microsoft.com/office/drawing/2014/main" id="{10DC41F5-F677-4024-9DEB-C70435AB10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6" y="914"/>
              <a:ext cx="15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Line 21">
              <a:extLst>
                <a:ext uri="{FF2B5EF4-FFF2-40B4-BE49-F238E27FC236}">
                  <a16:creationId xmlns:a16="http://schemas.microsoft.com/office/drawing/2014/main" id="{20A96EDE-E868-4C6A-92E2-F17EB54B91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5" y="885"/>
              <a:ext cx="12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Line 22">
              <a:extLst>
                <a:ext uri="{FF2B5EF4-FFF2-40B4-BE49-F238E27FC236}">
                  <a16:creationId xmlns:a16="http://schemas.microsoft.com/office/drawing/2014/main" id="{F1131998-503C-41C8-8870-1B9561E259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73" y="768"/>
              <a:ext cx="77" cy="1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Line 23">
              <a:extLst>
                <a:ext uri="{FF2B5EF4-FFF2-40B4-BE49-F238E27FC236}">
                  <a16:creationId xmlns:a16="http://schemas.microsoft.com/office/drawing/2014/main" id="{B365AAE1-8129-4F09-8EB0-0186561FEE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71" y="626"/>
              <a:ext cx="79" cy="1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Line 24">
              <a:extLst>
                <a:ext uri="{FF2B5EF4-FFF2-40B4-BE49-F238E27FC236}">
                  <a16:creationId xmlns:a16="http://schemas.microsoft.com/office/drawing/2014/main" id="{7142134C-7E04-48DD-9D6F-BD56D78B9A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57" y="658"/>
              <a:ext cx="6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" name="Line 25">
              <a:extLst>
                <a:ext uri="{FF2B5EF4-FFF2-40B4-BE49-F238E27FC236}">
                  <a16:creationId xmlns:a16="http://schemas.microsoft.com/office/drawing/2014/main" id="{E53960DA-B198-49F7-AE59-F281B55439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13" y="626"/>
              <a:ext cx="15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0" name="Line 26">
              <a:extLst>
                <a:ext uri="{FF2B5EF4-FFF2-40B4-BE49-F238E27FC236}">
                  <a16:creationId xmlns:a16="http://schemas.microsoft.com/office/drawing/2014/main" id="{B5E5AC77-3DFF-49D7-911A-D25D743EC4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36" y="626"/>
              <a:ext cx="77" cy="1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" name="Line 27">
              <a:extLst>
                <a:ext uri="{FF2B5EF4-FFF2-40B4-BE49-F238E27FC236}">
                  <a16:creationId xmlns:a16="http://schemas.microsoft.com/office/drawing/2014/main" id="{BF89E54C-E89C-4809-AA34-9921230911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9" y="657"/>
              <a:ext cx="60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2" name="Line 28">
              <a:extLst>
                <a:ext uri="{FF2B5EF4-FFF2-40B4-BE49-F238E27FC236}">
                  <a16:creationId xmlns:a16="http://schemas.microsoft.com/office/drawing/2014/main" id="{67109A46-88CD-4CDF-9881-FCB2C84583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6" y="772"/>
              <a:ext cx="80" cy="1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3" name="Line 29">
              <a:extLst>
                <a:ext uri="{FF2B5EF4-FFF2-40B4-BE49-F238E27FC236}">
                  <a16:creationId xmlns:a16="http://schemas.microsoft.com/office/drawing/2014/main" id="{DFF0EBE2-057C-4F4E-8858-BC8C80A9CE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37" y="772"/>
              <a:ext cx="9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" name="Line 30">
              <a:extLst>
                <a:ext uri="{FF2B5EF4-FFF2-40B4-BE49-F238E27FC236}">
                  <a16:creationId xmlns:a16="http://schemas.microsoft.com/office/drawing/2014/main" id="{F4E9449B-7C53-49A0-AD27-1AC1BBADAB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3" y="525"/>
              <a:ext cx="1" cy="1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" name="Line 31">
              <a:extLst>
                <a:ext uri="{FF2B5EF4-FFF2-40B4-BE49-F238E27FC236}">
                  <a16:creationId xmlns:a16="http://schemas.microsoft.com/office/drawing/2014/main" id="{DE3C97D6-D9CB-4630-A672-73BC560009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6" y="914"/>
              <a:ext cx="1" cy="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" name="Line 32">
              <a:extLst>
                <a:ext uri="{FF2B5EF4-FFF2-40B4-BE49-F238E27FC236}">
                  <a16:creationId xmlns:a16="http://schemas.microsoft.com/office/drawing/2014/main" id="{1EA41780-990A-42B9-BFE3-FCCD59557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0" y="768"/>
              <a:ext cx="11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" name="Rectangle 33">
              <a:extLst>
                <a:ext uri="{FF2B5EF4-FFF2-40B4-BE49-F238E27FC236}">
                  <a16:creationId xmlns:a16="http://schemas.microsoft.com/office/drawing/2014/main" id="{456E6479-01C3-47C6-9F75-73B361C4B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" y="726"/>
              <a:ext cx="14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 b="0">
                  <a:solidFill>
                    <a:srgbClr val="000000"/>
                  </a:solidFill>
                </a:rPr>
                <a:t>HO</a:t>
              </a:r>
              <a:endParaRPr lang="cs-CZ" altLang="cs-CZ"/>
            </a:p>
          </p:txBody>
        </p:sp>
        <p:sp>
          <p:nvSpPr>
            <p:cNvPr id="48" name="Rectangle 34">
              <a:extLst>
                <a:ext uri="{FF2B5EF4-FFF2-40B4-BE49-F238E27FC236}">
                  <a16:creationId xmlns:a16="http://schemas.microsoft.com/office/drawing/2014/main" id="{EA0C8AFE-C4DE-47D2-8D1E-C1F048332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" y="987"/>
              <a:ext cx="14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 b="0">
                  <a:solidFill>
                    <a:srgbClr val="000000"/>
                  </a:solidFill>
                </a:rPr>
                <a:t>NO</a:t>
              </a:r>
              <a:endParaRPr lang="cs-CZ" altLang="cs-CZ"/>
            </a:p>
          </p:txBody>
        </p:sp>
        <p:sp>
          <p:nvSpPr>
            <p:cNvPr id="49" name="Rectangle 35">
              <a:extLst>
                <a:ext uri="{FF2B5EF4-FFF2-40B4-BE49-F238E27FC236}">
                  <a16:creationId xmlns:a16="http://schemas.microsoft.com/office/drawing/2014/main" id="{1B9CBF53-1782-4252-947A-A6D4D643B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5" y="1044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 b="0">
                  <a:solidFill>
                    <a:srgbClr val="000000"/>
                  </a:solidFill>
                </a:rPr>
                <a:t>2</a:t>
              </a:r>
              <a:endParaRPr lang="cs-CZ" altLang="cs-CZ"/>
            </a:p>
          </p:txBody>
        </p:sp>
        <p:sp>
          <p:nvSpPr>
            <p:cNvPr id="50" name="Rectangle 36">
              <a:extLst>
                <a:ext uri="{FF2B5EF4-FFF2-40B4-BE49-F238E27FC236}">
                  <a16:creationId xmlns:a16="http://schemas.microsoft.com/office/drawing/2014/main" id="{0B5CE8BB-1034-499D-93D6-830F0FC01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" y="984"/>
              <a:ext cx="1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 b="0">
                  <a:solidFill>
                    <a:srgbClr val="000000"/>
                  </a:solidFill>
                </a:rPr>
                <a:t>CH</a:t>
              </a:r>
              <a:endParaRPr lang="cs-CZ" altLang="cs-CZ"/>
            </a:p>
          </p:txBody>
        </p:sp>
        <p:sp>
          <p:nvSpPr>
            <p:cNvPr id="51" name="Rectangle 37">
              <a:extLst>
                <a:ext uri="{FF2B5EF4-FFF2-40B4-BE49-F238E27FC236}">
                  <a16:creationId xmlns:a16="http://schemas.microsoft.com/office/drawing/2014/main" id="{30606E92-355B-43B2-B8D2-D38F78DC8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4" y="1041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 b="0">
                  <a:solidFill>
                    <a:srgbClr val="000000"/>
                  </a:solidFill>
                </a:rPr>
                <a:t>3</a:t>
              </a:r>
              <a:endParaRPr lang="cs-CZ" altLang="cs-CZ"/>
            </a:p>
          </p:txBody>
        </p:sp>
        <p:sp>
          <p:nvSpPr>
            <p:cNvPr id="52" name="Rectangle 38">
              <a:extLst>
                <a:ext uri="{FF2B5EF4-FFF2-40B4-BE49-F238E27FC236}">
                  <a16:creationId xmlns:a16="http://schemas.microsoft.com/office/drawing/2014/main" id="{1BFA1DE4-E662-4CE6-A197-EAAEFE2CB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" y="771"/>
              <a:ext cx="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800" b="0">
                  <a:solidFill>
                    <a:srgbClr val="000000"/>
                  </a:solidFill>
                </a:rPr>
                <a:t>-</a:t>
              </a:r>
              <a:endParaRPr lang="cs-CZ" altLang="cs-CZ"/>
            </a:p>
          </p:txBody>
        </p:sp>
        <p:sp>
          <p:nvSpPr>
            <p:cNvPr id="53" name="Line 39">
              <a:extLst>
                <a:ext uri="{FF2B5EF4-FFF2-40B4-BE49-F238E27FC236}">
                  <a16:creationId xmlns:a16="http://schemas.microsoft.com/office/drawing/2014/main" id="{1E3C38A2-CD78-46E0-9329-E3CEB11484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921"/>
              <a:ext cx="14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" name="Line 40">
              <a:extLst>
                <a:ext uri="{FF2B5EF4-FFF2-40B4-BE49-F238E27FC236}">
                  <a16:creationId xmlns:a16="http://schemas.microsoft.com/office/drawing/2014/main" id="{28B3FAB6-3015-4550-81CD-FA08E52ED5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6" y="894"/>
              <a:ext cx="11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" name="Line 41">
              <a:extLst>
                <a:ext uri="{FF2B5EF4-FFF2-40B4-BE49-F238E27FC236}">
                  <a16:creationId xmlns:a16="http://schemas.microsoft.com/office/drawing/2014/main" id="{A471A5E1-2AE3-4EBC-8AA9-1209F099D2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5" y="785"/>
              <a:ext cx="73" cy="1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" name="Line 42">
              <a:extLst>
                <a:ext uri="{FF2B5EF4-FFF2-40B4-BE49-F238E27FC236}">
                  <a16:creationId xmlns:a16="http://schemas.microsoft.com/office/drawing/2014/main" id="{1C104876-3276-4861-A380-F715016281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12" y="648"/>
              <a:ext cx="76" cy="1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7" name="Line 43">
              <a:extLst>
                <a:ext uri="{FF2B5EF4-FFF2-40B4-BE49-F238E27FC236}">
                  <a16:creationId xmlns:a16="http://schemas.microsoft.com/office/drawing/2014/main" id="{0F24C1E7-E413-4CEE-AA6E-B5F4D2BE24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66" y="648"/>
              <a:ext cx="14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8" name="Line 44">
              <a:extLst>
                <a:ext uri="{FF2B5EF4-FFF2-40B4-BE49-F238E27FC236}">
                  <a16:creationId xmlns:a16="http://schemas.microsoft.com/office/drawing/2014/main" id="{9912513C-C6A4-46AF-8F50-B1F0D33BB9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84" y="675"/>
              <a:ext cx="11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9" name="Line 45">
              <a:extLst>
                <a:ext uri="{FF2B5EF4-FFF2-40B4-BE49-F238E27FC236}">
                  <a16:creationId xmlns:a16="http://schemas.microsoft.com/office/drawing/2014/main" id="{52577EF8-386D-4213-B571-1726058F26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96" y="648"/>
              <a:ext cx="70" cy="1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" name="Line 46">
              <a:extLst>
                <a:ext uri="{FF2B5EF4-FFF2-40B4-BE49-F238E27FC236}">
                  <a16:creationId xmlns:a16="http://schemas.microsoft.com/office/drawing/2014/main" id="{10397575-7418-4CB9-8E21-BF50FE21E9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6" y="789"/>
              <a:ext cx="72" cy="1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" name="Line 47">
              <a:extLst>
                <a:ext uri="{FF2B5EF4-FFF2-40B4-BE49-F238E27FC236}">
                  <a16:creationId xmlns:a16="http://schemas.microsoft.com/office/drawing/2014/main" id="{CAA48187-95D6-455A-B901-A1A5AD16C5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6" y="509"/>
              <a:ext cx="1" cy="1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2" name="Line 48">
              <a:extLst>
                <a:ext uri="{FF2B5EF4-FFF2-40B4-BE49-F238E27FC236}">
                  <a16:creationId xmlns:a16="http://schemas.microsoft.com/office/drawing/2014/main" id="{5FC2EE1A-A4D9-45E0-9852-98300C0580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921"/>
              <a:ext cx="1" cy="1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" name="Line 49">
              <a:extLst>
                <a:ext uri="{FF2B5EF4-FFF2-40B4-BE49-F238E27FC236}">
                  <a16:creationId xmlns:a16="http://schemas.microsoft.com/office/drawing/2014/main" id="{FBAC356D-EBA8-4C62-BD92-F97CF54068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9" y="793"/>
              <a:ext cx="10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4" name="Line 50">
              <a:extLst>
                <a:ext uri="{FF2B5EF4-FFF2-40B4-BE49-F238E27FC236}">
                  <a16:creationId xmlns:a16="http://schemas.microsoft.com/office/drawing/2014/main" id="{9CCA82D5-3CDA-4526-8DE7-0D8F059013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8" y="774"/>
              <a:ext cx="10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" name="Line 51">
              <a:extLst>
                <a:ext uri="{FF2B5EF4-FFF2-40B4-BE49-F238E27FC236}">
                  <a16:creationId xmlns:a16="http://schemas.microsoft.com/office/drawing/2014/main" id="{6ACEFF22-CDDE-4971-9A59-3F89801615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1" y="789"/>
              <a:ext cx="75" cy="1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6" name="Line 52">
              <a:extLst>
                <a:ext uri="{FF2B5EF4-FFF2-40B4-BE49-F238E27FC236}">
                  <a16:creationId xmlns:a16="http://schemas.microsoft.com/office/drawing/2014/main" id="{D9CEF3FA-D7CC-4452-A041-3A6070675C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7" y="789"/>
              <a:ext cx="26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7" name="Rectangle 53">
              <a:extLst>
                <a:ext uri="{FF2B5EF4-FFF2-40B4-BE49-F238E27FC236}">
                  <a16:creationId xmlns:a16="http://schemas.microsoft.com/office/drawing/2014/main" id="{1BF0F9B6-1E49-460B-8EFE-71993C049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3" y="630"/>
              <a:ext cx="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300" b="0">
                  <a:solidFill>
                    <a:srgbClr val="000000"/>
                  </a:solidFill>
                </a:rPr>
                <a:t>+</a:t>
              </a:r>
              <a:endParaRPr lang="cs-CZ" altLang="cs-CZ"/>
            </a:p>
          </p:txBody>
        </p:sp>
        <p:sp>
          <p:nvSpPr>
            <p:cNvPr id="68" name="Rectangle 54">
              <a:extLst>
                <a:ext uri="{FF2B5EF4-FFF2-40B4-BE49-F238E27FC236}">
                  <a16:creationId xmlns:a16="http://schemas.microsoft.com/office/drawing/2014/main" id="{7B1F7BA7-9561-4F5A-B091-B3EA52332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2" y="715"/>
              <a:ext cx="14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 b="0">
                  <a:solidFill>
                    <a:srgbClr val="000000"/>
                  </a:solidFill>
                </a:rPr>
                <a:t>NO</a:t>
              </a:r>
              <a:endParaRPr lang="cs-CZ" altLang="cs-CZ"/>
            </a:p>
          </p:txBody>
        </p:sp>
        <p:sp>
          <p:nvSpPr>
            <p:cNvPr id="69" name="Rectangle 55">
              <a:extLst>
                <a:ext uri="{FF2B5EF4-FFF2-40B4-BE49-F238E27FC236}">
                  <a16:creationId xmlns:a16="http://schemas.microsoft.com/office/drawing/2014/main" id="{7D2C97A7-83B2-4D4E-A098-B8E35E01C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3" y="796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 b="0">
                  <a:solidFill>
                    <a:srgbClr val="000000"/>
                  </a:solidFill>
                </a:rPr>
                <a:t>2</a:t>
              </a:r>
              <a:endParaRPr lang="cs-CZ" altLang="cs-CZ"/>
            </a:p>
          </p:txBody>
        </p:sp>
        <p:sp>
          <p:nvSpPr>
            <p:cNvPr id="70" name="Rectangle 56">
              <a:extLst>
                <a:ext uri="{FF2B5EF4-FFF2-40B4-BE49-F238E27FC236}">
                  <a16:creationId xmlns:a16="http://schemas.microsoft.com/office/drawing/2014/main" id="{800EFD53-456E-4994-9C26-EE473C981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5" y="408"/>
              <a:ext cx="14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 b="0">
                  <a:solidFill>
                    <a:srgbClr val="000000"/>
                  </a:solidFill>
                </a:rPr>
                <a:t>NO</a:t>
              </a:r>
              <a:endParaRPr lang="cs-CZ" altLang="cs-CZ"/>
            </a:p>
          </p:txBody>
        </p:sp>
        <p:sp>
          <p:nvSpPr>
            <p:cNvPr id="71" name="Rectangle 57">
              <a:extLst>
                <a:ext uri="{FF2B5EF4-FFF2-40B4-BE49-F238E27FC236}">
                  <a16:creationId xmlns:a16="http://schemas.microsoft.com/office/drawing/2014/main" id="{6C0357D1-BE86-45BA-AD59-14643F56C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1" y="465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 b="0">
                  <a:solidFill>
                    <a:srgbClr val="000000"/>
                  </a:solidFill>
                </a:rPr>
                <a:t>2</a:t>
              </a:r>
              <a:endParaRPr lang="cs-CZ" altLang="cs-CZ"/>
            </a:p>
          </p:txBody>
        </p:sp>
        <p:sp>
          <p:nvSpPr>
            <p:cNvPr id="72" name="Rectangle 58">
              <a:extLst>
                <a:ext uri="{FF2B5EF4-FFF2-40B4-BE49-F238E27FC236}">
                  <a16:creationId xmlns:a16="http://schemas.microsoft.com/office/drawing/2014/main" id="{4341D1F1-6B6F-472A-B6A8-C1A8686AB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913"/>
              <a:ext cx="7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 b="0">
                  <a:solidFill>
                    <a:srgbClr val="000000"/>
                  </a:solidFill>
                </a:rPr>
                <a:t>O</a:t>
              </a:r>
              <a:endParaRPr lang="cs-CZ" altLang="cs-CZ"/>
            </a:p>
          </p:txBody>
        </p:sp>
        <p:sp>
          <p:nvSpPr>
            <p:cNvPr id="73" name="Rectangle 59">
              <a:extLst>
                <a:ext uri="{FF2B5EF4-FFF2-40B4-BE49-F238E27FC236}">
                  <a16:creationId xmlns:a16="http://schemas.microsoft.com/office/drawing/2014/main" id="{45626CC7-0F72-4ED4-B801-AE81D319F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" y="1065"/>
              <a:ext cx="18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 b="0">
                  <a:solidFill>
                    <a:srgbClr val="000000"/>
                  </a:solidFill>
                </a:rPr>
                <a:t>NO</a:t>
              </a:r>
              <a:r>
                <a:rPr lang="cs-CZ" altLang="cs-CZ" sz="1200" b="0" baseline="-25000">
                  <a:solidFill>
                    <a:srgbClr val="000000"/>
                  </a:solidFill>
                </a:rPr>
                <a:t>2</a:t>
              </a:r>
              <a:endParaRPr lang="cs-CZ" altLang="cs-CZ" baseline="-25000"/>
            </a:p>
          </p:txBody>
        </p:sp>
        <p:sp>
          <p:nvSpPr>
            <p:cNvPr id="74" name="Line 61">
              <a:extLst>
                <a:ext uri="{FF2B5EF4-FFF2-40B4-BE49-F238E27FC236}">
                  <a16:creationId xmlns:a16="http://schemas.microsoft.com/office/drawing/2014/main" id="{F70B5906-3B79-4407-B8FA-05B49BCCB2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8" y="639"/>
              <a:ext cx="10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5" name="Line 62">
              <a:extLst>
                <a:ext uri="{FF2B5EF4-FFF2-40B4-BE49-F238E27FC236}">
                  <a16:creationId xmlns:a16="http://schemas.microsoft.com/office/drawing/2014/main" id="{DDB387B6-4C96-4F88-9655-1DD21BC21B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8" y="659"/>
              <a:ext cx="10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6" name="Line 63">
              <a:extLst>
                <a:ext uri="{FF2B5EF4-FFF2-40B4-BE49-F238E27FC236}">
                  <a16:creationId xmlns:a16="http://schemas.microsoft.com/office/drawing/2014/main" id="{EA0327F4-21C0-471C-8002-9D76E2F529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4" y="523"/>
              <a:ext cx="5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A0C4FAC4-AC1C-4959-B351-34E5B27DF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4" y="471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 b="0">
                  <a:solidFill>
                    <a:srgbClr val="000000"/>
                  </a:solidFill>
                </a:rPr>
                <a:t>C</a:t>
              </a:r>
              <a:endParaRPr lang="cs-CZ" altLang="cs-CZ"/>
            </a:p>
          </p:txBody>
        </p:sp>
        <p:sp>
          <p:nvSpPr>
            <p:cNvPr id="78" name="Rectangle 65">
              <a:extLst>
                <a:ext uri="{FF2B5EF4-FFF2-40B4-BE49-F238E27FC236}">
                  <a16:creationId xmlns:a16="http://schemas.microsoft.com/office/drawing/2014/main" id="{459F8545-D29D-4198-91B0-2E256CB07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" y="471"/>
              <a:ext cx="5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 b="0">
                  <a:solidFill>
                    <a:srgbClr val="000000"/>
                  </a:solidFill>
                </a:rPr>
                <a:t>=</a:t>
              </a:r>
              <a:endParaRPr lang="cs-CZ" altLang="cs-CZ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A463AD08-F039-4344-A106-381566F7E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9" y="471"/>
              <a:ext cx="7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 b="0">
                  <a:solidFill>
                    <a:srgbClr val="000000"/>
                  </a:solidFill>
                </a:rPr>
                <a:t>O</a:t>
              </a:r>
              <a:endParaRPr lang="cs-CZ" altLang="cs-CZ"/>
            </a:p>
          </p:txBody>
        </p:sp>
        <p:sp>
          <p:nvSpPr>
            <p:cNvPr id="80" name="Rectangle 67">
              <a:extLst>
                <a:ext uri="{FF2B5EF4-FFF2-40B4-BE49-F238E27FC236}">
                  <a16:creationId xmlns:a16="http://schemas.microsoft.com/office/drawing/2014/main" id="{9EC9A240-F040-4C88-8F3E-0B8672C3D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" y="471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 b="0">
                  <a:solidFill>
                    <a:srgbClr val="000000"/>
                  </a:solidFill>
                </a:rPr>
                <a:t>N</a:t>
              </a:r>
              <a:endParaRPr lang="cs-CZ" altLang="cs-CZ"/>
            </a:p>
          </p:txBody>
        </p:sp>
        <p:sp>
          <p:nvSpPr>
            <p:cNvPr id="81" name="Rectangle 68">
              <a:extLst>
                <a:ext uri="{FF2B5EF4-FFF2-40B4-BE49-F238E27FC236}">
                  <a16:creationId xmlns:a16="http://schemas.microsoft.com/office/drawing/2014/main" id="{829CFB76-A84B-4982-BD1D-6AB45584C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" y="389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 b="0">
                  <a:solidFill>
                    <a:srgbClr val="000000"/>
                  </a:solidFill>
                </a:rPr>
                <a:t>H</a:t>
              </a:r>
              <a:endParaRPr lang="cs-CZ" altLang="cs-CZ"/>
            </a:p>
          </p:txBody>
        </p:sp>
        <p:sp>
          <p:nvSpPr>
            <p:cNvPr id="82" name="Rectangle 69">
              <a:extLst>
                <a:ext uri="{FF2B5EF4-FFF2-40B4-BE49-F238E27FC236}">
                  <a16:creationId xmlns:a16="http://schemas.microsoft.com/office/drawing/2014/main" id="{4EAE0D08-D6C9-4A80-8676-3CAD72B2B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" y="736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300" b="0">
                  <a:solidFill>
                    <a:srgbClr val="000000"/>
                  </a:solidFill>
                </a:rPr>
                <a:t>N</a:t>
              </a:r>
              <a:endParaRPr lang="cs-CZ" altLang="cs-CZ"/>
            </a:p>
          </p:txBody>
        </p:sp>
        <p:sp>
          <p:nvSpPr>
            <p:cNvPr id="83" name="Rectangle 70">
              <a:extLst>
                <a:ext uri="{FF2B5EF4-FFF2-40B4-BE49-F238E27FC236}">
                  <a16:creationId xmlns:a16="http://schemas.microsoft.com/office/drawing/2014/main" id="{423E49AC-6382-4EE4-8A10-78A44E03F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4" y="740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 b="0">
                  <a:solidFill>
                    <a:srgbClr val="000000"/>
                  </a:solidFill>
                </a:rPr>
                <a:t>C</a:t>
              </a:r>
              <a:endParaRPr lang="cs-CZ" altLang="cs-CZ"/>
            </a:p>
          </p:txBody>
        </p:sp>
        <p:sp>
          <p:nvSpPr>
            <p:cNvPr id="84" name="Rectangle 71">
              <a:extLst>
                <a:ext uri="{FF2B5EF4-FFF2-40B4-BE49-F238E27FC236}">
                  <a16:creationId xmlns:a16="http://schemas.microsoft.com/office/drawing/2014/main" id="{D9DD0614-8266-43CB-94FC-76A8D32C7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" y="740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 b="0">
                  <a:solidFill>
                    <a:srgbClr val="000000"/>
                  </a:solidFill>
                </a:rPr>
                <a:t>H</a:t>
              </a:r>
              <a:endParaRPr lang="cs-CZ" altLang="cs-CZ"/>
            </a:p>
          </p:txBody>
        </p:sp>
        <p:sp>
          <p:nvSpPr>
            <p:cNvPr id="85" name="Line 72">
              <a:extLst>
                <a:ext uri="{FF2B5EF4-FFF2-40B4-BE49-F238E27FC236}">
                  <a16:creationId xmlns:a16="http://schemas.microsoft.com/office/drawing/2014/main" id="{EBC3E824-CDD1-412A-B7FB-E6E6DAA700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75" y="578"/>
              <a:ext cx="43" cy="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" name="Line 73">
              <a:extLst>
                <a:ext uri="{FF2B5EF4-FFF2-40B4-BE49-F238E27FC236}">
                  <a16:creationId xmlns:a16="http://schemas.microsoft.com/office/drawing/2014/main" id="{D5B9E61A-E5B8-433B-86AF-CA1377BC37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5" y="649"/>
              <a:ext cx="45" cy="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" name="Line 74">
              <a:extLst>
                <a:ext uri="{FF2B5EF4-FFF2-40B4-BE49-F238E27FC236}">
                  <a16:creationId xmlns:a16="http://schemas.microsoft.com/office/drawing/2014/main" id="{A147F451-8FDC-437A-8FEF-0139619B3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0" y="791"/>
              <a:ext cx="5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8" name="Line 75">
              <a:extLst>
                <a:ext uri="{FF2B5EF4-FFF2-40B4-BE49-F238E27FC236}">
                  <a16:creationId xmlns:a16="http://schemas.microsoft.com/office/drawing/2014/main" id="{1956A918-A17F-4765-814E-9765A45FF9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9" y="577"/>
              <a:ext cx="1" cy="1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" name="Rectangle 76">
              <a:extLst>
                <a:ext uri="{FF2B5EF4-FFF2-40B4-BE49-F238E27FC236}">
                  <a16:creationId xmlns:a16="http://schemas.microsoft.com/office/drawing/2014/main" id="{A3CDC142-38CF-46FC-9606-DBD1E7ACA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6" y="610"/>
              <a:ext cx="1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 b="0">
                  <a:solidFill>
                    <a:srgbClr val="000000"/>
                  </a:solidFill>
                </a:rPr>
                <a:t>HN</a:t>
              </a:r>
              <a:endParaRPr lang="cs-CZ" altLang="cs-CZ"/>
            </a:p>
          </p:txBody>
        </p:sp>
        <p:sp>
          <p:nvSpPr>
            <p:cNvPr id="90" name="Line 77">
              <a:extLst>
                <a:ext uri="{FF2B5EF4-FFF2-40B4-BE49-F238E27FC236}">
                  <a16:creationId xmlns:a16="http://schemas.microsoft.com/office/drawing/2014/main" id="{CD4AF536-434C-4663-8409-C6D5E9A432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0" y="861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1" name="Rectangle 78">
              <a:extLst>
                <a:ext uri="{FF2B5EF4-FFF2-40B4-BE49-F238E27FC236}">
                  <a16:creationId xmlns:a16="http://schemas.microsoft.com/office/drawing/2014/main" id="{D17AFDAF-2EEA-4EC8-BB64-856FC04C9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3" y="1000"/>
              <a:ext cx="17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 b="0">
                  <a:solidFill>
                    <a:srgbClr val="000000"/>
                  </a:solidFill>
                </a:rPr>
                <a:t>CH</a:t>
              </a:r>
              <a:r>
                <a:rPr lang="cs-CZ" altLang="cs-CZ" sz="1200" b="0" baseline="-25000">
                  <a:solidFill>
                    <a:srgbClr val="000000"/>
                  </a:solidFill>
                </a:rPr>
                <a:t>3</a:t>
              </a:r>
              <a:endParaRPr lang="cs-CZ" altLang="cs-CZ" baseline="-25000"/>
            </a:p>
          </p:txBody>
        </p:sp>
        <p:sp>
          <p:nvSpPr>
            <p:cNvPr id="92" name="Rectangle 80">
              <a:extLst>
                <a:ext uri="{FF2B5EF4-FFF2-40B4-BE49-F238E27FC236}">
                  <a16:creationId xmlns:a16="http://schemas.microsoft.com/office/drawing/2014/main" id="{A4EE1752-47DE-4461-874F-19702AFBB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" y="661"/>
              <a:ext cx="1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 b="0">
                  <a:solidFill>
                    <a:srgbClr val="000000"/>
                  </a:solidFill>
                </a:rPr>
                <a:t>HN</a:t>
              </a:r>
              <a:endParaRPr lang="cs-CZ" altLang="cs-CZ"/>
            </a:p>
          </p:txBody>
        </p:sp>
        <p:sp>
          <p:nvSpPr>
            <p:cNvPr id="93" name="Line 81">
              <a:extLst>
                <a:ext uri="{FF2B5EF4-FFF2-40B4-BE49-F238E27FC236}">
                  <a16:creationId xmlns:a16="http://schemas.microsoft.com/office/drawing/2014/main" id="{984FDD23-5F20-44A1-91AF-E37E223655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88" y="580"/>
              <a:ext cx="66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4" name="Rectangle 82">
              <a:extLst>
                <a:ext uri="{FF2B5EF4-FFF2-40B4-BE49-F238E27FC236}">
                  <a16:creationId xmlns:a16="http://schemas.microsoft.com/office/drawing/2014/main" id="{90193F36-48C9-4B43-B52E-31C3C3887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" y="801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 b="0">
                  <a:solidFill>
                    <a:srgbClr val="000000"/>
                  </a:solidFill>
                </a:rPr>
                <a:t>N</a:t>
              </a:r>
              <a:endParaRPr lang="cs-CZ" altLang="cs-CZ"/>
            </a:p>
          </p:txBody>
        </p:sp>
        <p:sp>
          <p:nvSpPr>
            <p:cNvPr id="95" name="Rectangle 83">
              <a:extLst>
                <a:ext uri="{FF2B5EF4-FFF2-40B4-BE49-F238E27FC236}">
                  <a16:creationId xmlns:a16="http://schemas.microsoft.com/office/drawing/2014/main" id="{D6A11949-42A1-440D-88E1-85D7406F0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" y="567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 b="0">
                  <a:solidFill>
                    <a:srgbClr val="000000"/>
                  </a:solidFill>
                </a:rPr>
                <a:t>C</a:t>
              </a:r>
              <a:endParaRPr lang="cs-CZ" altLang="cs-CZ"/>
            </a:p>
          </p:txBody>
        </p:sp>
        <p:sp>
          <p:nvSpPr>
            <p:cNvPr id="96" name="Rectangle 84">
              <a:extLst>
                <a:ext uri="{FF2B5EF4-FFF2-40B4-BE49-F238E27FC236}">
                  <a16:creationId xmlns:a16="http://schemas.microsoft.com/office/drawing/2014/main" id="{23C23204-CA0C-47BF-A405-06E229A38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6" y="567"/>
              <a:ext cx="5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 b="0">
                  <a:solidFill>
                    <a:srgbClr val="000000"/>
                  </a:solidFill>
                </a:rPr>
                <a:t>=</a:t>
              </a:r>
              <a:endParaRPr lang="cs-CZ" altLang="cs-CZ"/>
            </a:p>
          </p:txBody>
        </p:sp>
        <p:sp>
          <p:nvSpPr>
            <p:cNvPr id="97" name="Rectangle 85">
              <a:extLst>
                <a:ext uri="{FF2B5EF4-FFF2-40B4-BE49-F238E27FC236}">
                  <a16:creationId xmlns:a16="http://schemas.microsoft.com/office/drawing/2014/main" id="{62F752A2-3B71-4CBD-A033-1F7E6122A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1" y="567"/>
              <a:ext cx="7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 b="0">
                  <a:solidFill>
                    <a:srgbClr val="000000"/>
                  </a:solidFill>
                </a:rPr>
                <a:t>O</a:t>
              </a:r>
              <a:endParaRPr lang="cs-CZ" altLang="cs-CZ"/>
            </a:p>
          </p:txBody>
        </p:sp>
        <p:sp>
          <p:nvSpPr>
            <p:cNvPr id="98" name="Rectangle 86">
              <a:extLst>
                <a:ext uri="{FF2B5EF4-FFF2-40B4-BE49-F238E27FC236}">
                  <a16:creationId xmlns:a16="http://schemas.microsoft.com/office/drawing/2014/main" id="{A50A9998-AFAB-426E-9520-03E2A4455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3" y="513"/>
              <a:ext cx="69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 b="0">
                  <a:solidFill>
                    <a:srgbClr val="000000"/>
                  </a:solidFill>
                </a:rPr>
                <a:t>N</a:t>
              </a:r>
              <a:endParaRPr lang="cs-CZ" altLang="cs-CZ"/>
            </a:p>
          </p:txBody>
        </p:sp>
        <p:sp>
          <p:nvSpPr>
            <p:cNvPr id="99" name="Line 87">
              <a:extLst>
                <a:ext uri="{FF2B5EF4-FFF2-40B4-BE49-F238E27FC236}">
                  <a16:creationId xmlns:a16="http://schemas.microsoft.com/office/drawing/2014/main" id="{D009829B-87C4-4F74-9625-DDE55ABAC5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8" y="707"/>
              <a:ext cx="63" cy="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0" name="Line 88">
              <a:extLst>
                <a:ext uri="{FF2B5EF4-FFF2-40B4-BE49-F238E27FC236}">
                  <a16:creationId xmlns:a16="http://schemas.microsoft.com/office/drawing/2014/main" id="{20ECB99C-E184-41A2-9806-7F06D2F13E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8" y="621"/>
              <a:ext cx="58" cy="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1" name="Line 89">
              <a:extLst>
                <a:ext uri="{FF2B5EF4-FFF2-40B4-BE49-F238E27FC236}">
                  <a16:creationId xmlns:a16="http://schemas.microsoft.com/office/drawing/2014/main" id="{F7C0280B-558B-4E22-8203-DBF0DBC726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1" y="695"/>
              <a:ext cx="13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" name="Line 90">
              <a:extLst>
                <a:ext uri="{FF2B5EF4-FFF2-40B4-BE49-F238E27FC236}">
                  <a16:creationId xmlns:a16="http://schemas.microsoft.com/office/drawing/2014/main" id="{A01E781D-FCFF-43B9-9E74-A79E62798B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1" y="719"/>
              <a:ext cx="13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" name="Line 91">
              <a:extLst>
                <a:ext uri="{FF2B5EF4-FFF2-40B4-BE49-F238E27FC236}">
                  <a16:creationId xmlns:a16="http://schemas.microsoft.com/office/drawing/2014/main" id="{2F8F6659-1869-480D-AED0-C9A331B094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3" y="674"/>
              <a:ext cx="1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" name="Line 92">
              <a:extLst>
                <a:ext uri="{FF2B5EF4-FFF2-40B4-BE49-F238E27FC236}">
                  <a16:creationId xmlns:a16="http://schemas.microsoft.com/office/drawing/2014/main" id="{1FC5BB98-B260-4520-9B80-E9EC3D2485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0" y="911"/>
              <a:ext cx="1" cy="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" name="Rectangle 93">
              <a:extLst>
                <a:ext uri="{FF2B5EF4-FFF2-40B4-BE49-F238E27FC236}">
                  <a16:creationId xmlns:a16="http://schemas.microsoft.com/office/drawing/2014/main" id="{A2ECC04A-7659-4922-B5E6-7C9B9E454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7" y="422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 b="0">
                  <a:solidFill>
                    <a:srgbClr val="000000"/>
                  </a:solidFill>
                </a:rPr>
                <a:t>H</a:t>
              </a:r>
              <a:endParaRPr lang="cs-CZ" altLang="cs-CZ"/>
            </a:p>
          </p:txBody>
        </p:sp>
        <p:sp>
          <p:nvSpPr>
            <p:cNvPr id="106" name="Rectangle 94">
              <a:extLst>
                <a:ext uri="{FF2B5EF4-FFF2-40B4-BE49-F238E27FC236}">
                  <a16:creationId xmlns:a16="http://schemas.microsoft.com/office/drawing/2014/main" id="{B0A159DA-DF81-43B4-88D4-AA85F0CF0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5" y="743"/>
              <a:ext cx="13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 b="0">
                  <a:solidFill>
                    <a:srgbClr val="000000"/>
                  </a:solidFill>
                </a:rPr>
                <a:t>CH</a:t>
              </a:r>
              <a:endParaRPr lang="cs-CZ" altLang="cs-CZ"/>
            </a:p>
          </p:txBody>
        </p:sp>
        <p:sp>
          <p:nvSpPr>
            <p:cNvPr id="107" name="Rectangle 95">
              <a:extLst>
                <a:ext uri="{FF2B5EF4-FFF2-40B4-BE49-F238E27FC236}">
                  <a16:creationId xmlns:a16="http://schemas.microsoft.com/office/drawing/2014/main" id="{7CDA6001-D028-4251-98A1-B949C8F1C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" y="800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 b="0">
                  <a:solidFill>
                    <a:srgbClr val="000000"/>
                  </a:solidFill>
                </a:rPr>
                <a:t>2</a:t>
              </a:r>
              <a:endParaRPr lang="cs-CZ" altLang="cs-CZ"/>
            </a:p>
          </p:txBody>
        </p:sp>
        <p:sp>
          <p:nvSpPr>
            <p:cNvPr id="108" name="Line 96">
              <a:extLst>
                <a:ext uri="{FF2B5EF4-FFF2-40B4-BE49-F238E27FC236}">
                  <a16:creationId xmlns:a16="http://schemas.microsoft.com/office/drawing/2014/main" id="{227ABC25-76FE-4A0C-B589-DB8BD90769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8" y="817"/>
              <a:ext cx="68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" name="Line 97">
              <a:extLst>
                <a:ext uri="{FF2B5EF4-FFF2-40B4-BE49-F238E27FC236}">
                  <a16:creationId xmlns:a16="http://schemas.microsoft.com/office/drawing/2014/main" id="{6B002012-D0FD-42B5-8E24-AFFC617D73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6" y="642"/>
              <a:ext cx="9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" name="Line 98">
              <a:extLst>
                <a:ext uri="{FF2B5EF4-FFF2-40B4-BE49-F238E27FC236}">
                  <a16:creationId xmlns:a16="http://schemas.microsoft.com/office/drawing/2014/main" id="{D3B23952-7BF3-4D6D-85A5-A8EBA58E15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4" y="693"/>
              <a:ext cx="9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1" name="Line 99">
              <a:extLst>
                <a:ext uri="{FF2B5EF4-FFF2-40B4-BE49-F238E27FC236}">
                  <a16:creationId xmlns:a16="http://schemas.microsoft.com/office/drawing/2014/main" id="{B9242AE9-EF4D-4362-8E52-81DE73E523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4" y="852"/>
              <a:ext cx="9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" name="Line 100">
              <a:extLst>
                <a:ext uri="{FF2B5EF4-FFF2-40B4-BE49-F238E27FC236}">
                  <a16:creationId xmlns:a16="http://schemas.microsoft.com/office/drawing/2014/main" id="{29D26EB7-276C-432C-BBB4-D69811B6D6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5" y="913"/>
              <a:ext cx="1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" name="Line 101">
              <a:extLst>
                <a:ext uri="{FF2B5EF4-FFF2-40B4-BE49-F238E27FC236}">
                  <a16:creationId xmlns:a16="http://schemas.microsoft.com/office/drawing/2014/main" id="{47551FEF-E0C0-4E6E-A39D-ECF6751ABB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3" y="922"/>
              <a:ext cx="1" cy="8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4" name="Line 102">
              <a:extLst>
                <a:ext uri="{FF2B5EF4-FFF2-40B4-BE49-F238E27FC236}">
                  <a16:creationId xmlns:a16="http://schemas.microsoft.com/office/drawing/2014/main" id="{C4C6FD54-1634-48E5-90B7-7261375DFD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9" y="1028"/>
              <a:ext cx="9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5" name="Line 103">
              <a:extLst>
                <a:ext uri="{FF2B5EF4-FFF2-40B4-BE49-F238E27FC236}">
                  <a16:creationId xmlns:a16="http://schemas.microsoft.com/office/drawing/2014/main" id="{08C6030B-91E1-405A-86B0-FB0CF9F79B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1" y="787"/>
              <a:ext cx="7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6" name="Line 104">
              <a:extLst>
                <a:ext uri="{FF2B5EF4-FFF2-40B4-BE49-F238E27FC236}">
                  <a16:creationId xmlns:a16="http://schemas.microsoft.com/office/drawing/2014/main" id="{97873DDC-6F10-4E95-9FF5-8EC0760009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7" y="644"/>
              <a:ext cx="6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" name="Line 105">
              <a:extLst>
                <a:ext uri="{FF2B5EF4-FFF2-40B4-BE49-F238E27FC236}">
                  <a16:creationId xmlns:a16="http://schemas.microsoft.com/office/drawing/2014/main" id="{CAD2C19A-6FB4-4345-B77A-DEB7515C5A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584"/>
              <a:ext cx="7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" name="Line 106">
              <a:extLst>
                <a:ext uri="{FF2B5EF4-FFF2-40B4-BE49-F238E27FC236}">
                  <a16:creationId xmlns:a16="http://schemas.microsoft.com/office/drawing/2014/main" id="{FCA61EC9-461D-4882-A6FB-5D51BEAAF1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727"/>
              <a:ext cx="7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9" name="Line 109">
              <a:extLst>
                <a:ext uri="{FF2B5EF4-FFF2-40B4-BE49-F238E27FC236}">
                  <a16:creationId xmlns:a16="http://schemas.microsoft.com/office/drawing/2014/main" id="{1DD8823C-1FCE-47CB-A1B4-BAD4DA0E6A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9" y="800"/>
              <a:ext cx="3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21" name="Obdélník 4">
            <a:extLst>
              <a:ext uri="{FF2B5EF4-FFF2-40B4-BE49-F238E27FC236}">
                <a16:creationId xmlns:a16="http://schemas.microsoft.com/office/drawing/2014/main" id="{E00AFCC0-D858-408B-BCB1-07B3A9026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167" y="3795335"/>
            <a:ext cx="7827225" cy="7857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Enzymové metody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= založené na stanovení kreatinu z kreatininu účinkem </a:t>
            </a:r>
            <a:r>
              <a:rPr lang="cs-CZ" altLang="cs-CZ" sz="1600" dirty="0" err="1">
                <a:latin typeface="Trebuchet MS" panose="020B0603020202020204" pitchFamily="34" charset="0"/>
              </a:rPr>
              <a:t>kreatinikinázy</a:t>
            </a:r>
            <a:endParaRPr lang="cs-CZ" altLang="cs-CZ" sz="1600" dirty="0">
              <a:latin typeface="Trebuchet MS" panose="020B0603020202020204" pitchFamily="34" charset="0"/>
            </a:endParaRPr>
          </a:p>
        </p:txBody>
      </p:sp>
      <p:sp>
        <p:nvSpPr>
          <p:cNvPr id="122" name="Rectangle 102">
            <a:extLst>
              <a:ext uri="{FF2B5EF4-FFF2-40B4-BE49-F238E27FC236}">
                <a16:creationId xmlns:a16="http://schemas.microsoft.com/office/drawing/2014/main" id="{B6C0355D-FA26-484D-9AE8-4C01BAB37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93" y="4566584"/>
            <a:ext cx="6903400" cy="185691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cs-CZ" altLang="cs-CZ" sz="8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endParaRPr lang="cs-CZ" altLang="cs-CZ" sz="1400" i="1" dirty="0">
              <a:effectLst>
                <a:outerShdw blurRad="38100" dist="38100" dir="2700000" algn="tl">
                  <a:srgbClr val="FFFFFF"/>
                </a:outerShdw>
              </a:effectLst>
              <a:latin typeface="Trebuchet MS" panose="020B0603020202020204" pitchFamily="34" charset="0"/>
            </a:endParaRPr>
          </a:p>
          <a:p>
            <a:r>
              <a:rPr lang="cs-CZ" altLang="cs-CZ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kreatinin  +  H</a:t>
            </a:r>
            <a:r>
              <a:rPr lang="cs-CZ" altLang="cs-CZ" sz="16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2</a:t>
            </a:r>
            <a:r>
              <a:rPr lang="cs-CZ" altLang="cs-CZ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O   </a:t>
            </a:r>
            <a:r>
              <a:rPr lang="cs-CZ" altLang="cs-CZ" sz="1600" baseline="30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kreatinináza</a:t>
            </a:r>
            <a:r>
              <a:rPr lang="cs-CZ" altLang="cs-CZ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  <a:sym typeface="Symbol" panose="05050102010706020507" pitchFamily="18" charset="2"/>
              </a:rPr>
              <a:t></a:t>
            </a:r>
            <a:r>
              <a:rPr lang="cs-CZ" altLang="cs-CZ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   </a:t>
            </a:r>
            <a:r>
              <a:rPr lang="cs-CZ" altLang="cs-CZ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  <a:sym typeface="Symbol" panose="05050102010706020507" pitchFamily="18" charset="2"/>
              </a:rPr>
              <a:t>kreatin</a:t>
            </a:r>
          </a:p>
          <a:p>
            <a:endParaRPr lang="cs-CZ" altLang="cs-CZ" sz="1600" dirty="0">
              <a:effectLst>
                <a:outerShdw blurRad="38100" dist="38100" dir="2700000" algn="tl">
                  <a:srgbClr val="FFFFFF"/>
                </a:outerShdw>
              </a:effectLst>
              <a:latin typeface="Trebuchet MS" panose="020B0603020202020204" pitchFamily="34" charset="0"/>
              <a:sym typeface="Symbol" panose="05050102010706020507" pitchFamily="18" charset="2"/>
            </a:endParaRPr>
          </a:p>
          <a:p>
            <a:r>
              <a:rPr lang="cs-CZ" altLang="cs-CZ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  <a:sym typeface="Symbol" panose="05050102010706020507" pitchFamily="18" charset="2"/>
              </a:rPr>
              <a:t>kreatin  +  H</a:t>
            </a:r>
            <a:r>
              <a:rPr lang="cs-CZ" altLang="cs-CZ" sz="16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  <a:sym typeface="Symbol" panose="05050102010706020507" pitchFamily="18" charset="2"/>
              </a:rPr>
              <a:t>O   </a:t>
            </a:r>
            <a:r>
              <a:rPr lang="cs-CZ" altLang="cs-CZ" sz="1600" baseline="30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  <a:sym typeface="Symbol" panose="05050102010706020507" pitchFamily="18" charset="2"/>
              </a:rPr>
              <a:t>kreatináza</a:t>
            </a:r>
            <a:r>
              <a:rPr lang="cs-CZ" altLang="cs-CZ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  <a:sym typeface="Symbol" panose="05050102010706020507" pitchFamily="18" charset="2"/>
              </a:rPr>
              <a:t></a:t>
            </a:r>
            <a:r>
              <a:rPr lang="cs-CZ" altLang="cs-CZ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   </a:t>
            </a:r>
            <a:r>
              <a:rPr lang="cs-CZ" altLang="cs-CZ" sz="1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  <a:sym typeface="Symbol" panose="05050102010706020507" pitchFamily="18" charset="2"/>
              </a:rPr>
              <a:t>sarkosin</a:t>
            </a:r>
            <a:r>
              <a:rPr lang="cs-CZ" altLang="cs-CZ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  <a:sym typeface="Symbol" panose="05050102010706020507" pitchFamily="18" charset="2"/>
              </a:rPr>
              <a:t>  +  močovina</a:t>
            </a:r>
          </a:p>
          <a:p>
            <a:endParaRPr lang="cs-CZ" altLang="cs-CZ" sz="1600" dirty="0">
              <a:effectLst>
                <a:outerShdw blurRad="38100" dist="38100" dir="2700000" algn="tl">
                  <a:srgbClr val="FFFFFF"/>
                </a:outerShdw>
              </a:effectLst>
              <a:latin typeface="Trebuchet MS" panose="020B0603020202020204" pitchFamily="34" charset="0"/>
              <a:sym typeface="Symbol" panose="05050102010706020507" pitchFamily="18" charset="2"/>
            </a:endParaRPr>
          </a:p>
          <a:p>
            <a:r>
              <a:rPr lang="cs-CZ" altLang="cs-CZ" sz="1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  <a:sym typeface="Symbol" panose="05050102010706020507" pitchFamily="18" charset="2"/>
              </a:rPr>
              <a:t>sarkosin</a:t>
            </a:r>
            <a:r>
              <a:rPr lang="cs-CZ" altLang="cs-CZ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  <a:sym typeface="Symbol" panose="05050102010706020507" pitchFamily="18" charset="2"/>
              </a:rPr>
              <a:t>  +  H</a:t>
            </a:r>
            <a:r>
              <a:rPr lang="cs-CZ" altLang="cs-CZ" sz="16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  <a:sym typeface="Symbol" panose="05050102010706020507" pitchFamily="18" charset="2"/>
              </a:rPr>
              <a:t>O  +  O</a:t>
            </a:r>
            <a:r>
              <a:rPr lang="cs-CZ" altLang="cs-CZ" sz="16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  <a:sym typeface="Symbol" panose="05050102010706020507" pitchFamily="18" charset="2"/>
              </a:rPr>
              <a:t>  </a:t>
            </a:r>
            <a:r>
              <a:rPr lang="cs-CZ" altLang="cs-CZ" sz="1600" baseline="30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  <a:sym typeface="Symbol" panose="05050102010706020507" pitchFamily="18" charset="2"/>
              </a:rPr>
              <a:t>sarkosinoxidáza</a:t>
            </a:r>
            <a:r>
              <a:rPr lang="cs-CZ" altLang="cs-CZ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  <a:sym typeface="Symbol" panose="05050102010706020507" pitchFamily="18" charset="2"/>
              </a:rPr>
              <a:t></a:t>
            </a:r>
            <a:r>
              <a:rPr lang="cs-CZ" altLang="cs-CZ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   </a:t>
            </a:r>
            <a:r>
              <a:rPr lang="cs-CZ" altLang="cs-CZ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  <a:sym typeface="Symbol" panose="05050102010706020507" pitchFamily="18" charset="2"/>
              </a:rPr>
              <a:t>glycin  +  HCHO  +  H</a:t>
            </a:r>
            <a:r>
              <a:rPr lang="cs-CZ" altLang="cs-CZ" sz="16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  <a:sym typeface="Symbol" panose="05050102010706020507" pitchFamily="18" charset="2"/>
              </a:rPr>
              <a:t>O</a:t>
            </a:r>
            <a:r>
              <a:rPr lang="cs-CZ" altLang="cs-CZ" sz="16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  <a:sym typeface="Symbol" panose="05050102010706020507" pitchFamily="18" charset="2"/>
              </a:rPr>
              <a:t>2</a:t>
            </a:r>
          </a:p>
          <a:p>
            <a:endParaRPr lang="cs-CZ" altLang="cs-CZ" sz="1600" baseline="-25000" dirty="0">
              <a:effectLst>
                <a:outerShdw blurRad="38100" dist="38100" dir="2700000" algn="tl">
                  <a:srgbClr val="FFFFFF"/>
                </a:outerShdw>
              </a:effectLst>
              <a:latin typeface="Trebuchet MS" panose="020B0603020202020204" pitchFamily="34" charset="0"/>
              <a:sym typeface="Symbol" panose="05050102010706020507" pitchFamily="18" charset="2"/>
            </a:endParaRPr>
          </a:p>
          <a:p>
            <a:r>
              <a:rPr lang="cs-CZ" altLang="cs-CZ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  <a:sym typeface="Symbol" panose="05050102010706020507" pitchFamily="18" charset="2"/>
              </a:rPr>
              <a:t>2 H</a:t>
            </a:r>
            <a:r>
              <a:rPr lang="cs-CZ" altLang="cs-CZ" sz="16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  <a:sym typeface="Symbol" panose="05050102010706020507" pitchFamily="18" charset="2"/>
              </a:rPr>
              <a:t>O</a:t>
            </a:r>
            <a:r>
              <a:rPr lang="cs-CZ" altLang="cs-CZ" sz="16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  <a:sym typeface="Symbol" panose="05050102010706020507" pitchFamily="18" charset="2"/>
              </a:rPr>
              <a:t>   +  AAP  +  fenol   </a:t>
            </a:r>
            <a:r>
              <a:rPr lang="cs-CZ" altLang="cs-CZ" sz="1600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  <a:sym typeface="Symbol" panose="05050102010706020507" pitchFamily="18" charset="2"/>
              </a:rPr>
              <a:t>POD</a:t>
            </a:r>
            <a:r>
              <a:rPr lang="cs-CZ" altLang="cs-CZ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  <a:sym typeface="Symbol" panose="05050102010706020507" pitchFamily="18" charset="2"/>
              </a:rPr>
              <a:t></a:t>
            </a:r>
            <a:r>
              <a:rPr lang="cs-CZ" altLang="cs-CZ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   </a:t>
            </a:r>
            <a:r>
              <a:rPr lang="cs-CZ" altLang="cs-CZ" sz="1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  <a:sym typeface="Symbol" panose="05050102010706020507" pitchFamily="18" charset="2"/>
              </a:rPr>
              <a:t>chinonmonoiminové</a:t>
            </a:r>
            <a:r>
              <a:rPr lang="cs-CZ" altLang="cs-CZ" sz="1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  <a:sym typeface="Symbol" panose="05050102010706020507" pitchFamily="18" charset="2"/>
              </a:rPr>
              <a:t> barvivo</a:t>
            </a:r>
            <a:r>
              <a:rPr lang="cs-CZ" altLang="cs-CZ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  <a:sym typeface="Symbol" panose="05050102010706020507" pitchFamily="18" charset="2"/>
              </a:rPr>
              <a:t>  +  4 H</a:t>
            </a:r>
            <a:r>
              <a:rPr lang="cs-CZ" altLang="cs-CZ" sz="16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  <a:sym typeface="Symbol" panose="05050102010706020507" pitchFamily="18" charset="2"/>
              </a:rPr>
              <a:t>2</a:t>
            </a:r>
            <a:r>
              <a:rPr lang="cs-CZ" altLang="cs-CZ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  <a:sym typeface="Symbol" panose="05050102010706020507" pitchFamily="18" charset="2"/>
              </a:rPr>
              <a:t>O</a:t>
            </a:r>
          </a:p>
        </p:txBody>
      </p:sp>
      <p:pic>
        <p:nvPicPr>
          <p:cNvPr id="123" name="Obrázek 122">
            <a:extLst>
              <a:ext uri="{FF2B5EF4-FFF2-40B4-BE49-F238E27FC236}">
                <a16:creationId xmlns:a16="http://schemas.microsoft.com/office/drawing/2014/main" id="{E3C294F6-99F3-4A95-A5EB-534D67627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91522"/>
            <a:ext cx="1296144" cy="1117565"/>
          </a:xfrm>
          <a:prstGeom prst="rect">
            <a:avLst/>
          </a:prstGeom>
        </p:spPr>
      </p:pic>
      <p:pic>
        <p:nvPicPr>
          <p:cNvPr id="120" name="Obrázek 119" descr="Obsah obrázku text&#10;&#10;Popis byl vytvořen automaticky">
            <a:extLst>
              <a:ext uri="{FF2B5EF4-FFF2-40B4-BE49-F238E27FC236}">
                <a16:creationId xmlns:a16="http://schemas.microsoft.com/office/drawing/2014/main" id="{5F03AB16-E336-488B-BA35-1F403CA2E5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93" y="1300617"/>
            <a:ext cx="1622161" cy="2344761"/>
          </a:xfrm>
          <a:prstGeom prst="rect">
            <a:avLst/>
          </a:prstGeom>
        </p:spPr>
      </p:pic>
      <p:sp>
        <p:nvSpPr>
          <p:cNvPr id="124" name="TextovéPole 1">
            <a:extLst>
              <a:ext uri="{FF2B5EF4-FFF2-40B4-BE49-F238E27FC236}">
                <a16:creationId xmlns:a16="http://schemas.microsoft.com/office/drawing/2014/main" id="{C4146B45-0BAF-46A2-8800-C792B6928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2744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>
                <a:latin typeface="Trebuchet MS" panose="020B0603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0025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937"/>
    </mc:Choice>
    <mc:Fallback xmlns="">
      <p:transition spd="slow" advTm="8293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Obdélník 1">
            <a:extLst>
              <a:ext uri="{FF2B5EF4-FFF2-40B4-BE49-F238E27FC236}">
                <a16:creationId xmlns:a16="http://schemas.microsoft.com/office/drawing/2014/main" id="{23F65C94-36FE-4E6D-A79E-37104E74F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8" y="723900"/>
            <a:ext cx="8683625" cy="287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= přirozené žluté barvivo, vznikající rozpadem hemoglobinu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sz="1600" dirty="0">
                <a:latin typeface="Trebuchet MS" panose="020B0603020202020204" pitchFamily="34" charset="0"/>
              </a:rPr>
              <a:t>v krvi je většinou vázán na albumin = </a:t>
            </a:r>
            <a:r>
              <a:rPr lang="cs-CZ" sz="1600" b="1" i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nekonjugovaný</a:t>
            </a:r>
            <a:r>
              <a:rPr lang="cs-CZ" sz="1600" dirty="0">
                <a:latin typeface="Trebuchet MS" panose="020B0603020202020204" pitchFamily="34" charset="0"/>
              </a:rPr>
              <a:t> bilirubin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v játrech dochází ke konjugaci s kyselinou </a:t>
            </a:r>
            <a:r>
              <a:rPr lang="cs-CZ" altLang="cs-CZ" sz="1600" dirty="0" err="1">
                <a:latin typeface="Trebuchet MS" panose="020B0603020202020204" pitchFamily="34" charset="0"/>
              </a:rPr>
              <a:t>glukuronovou</a:t>
            </a:r>
            <a:r>
              <a:rPr lang="cs-CZ" altLang="cs-CZ" sz="1600" dirty="0">
                <a:latin typeface="Trebuchet MS" panose="020B0603020202020204" pitchFamily="34" charset="0"/>
              </a:rPr>
              <a:t> = </a:t>
            </a:r>
            <a:r>
              <a:rPr lang="cs-CZ" altLang="cs-CZ" sz="1600" b="1" i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konjugovaný</a:t>
            </a:r>
            <a:r>
              <a:rPr lang="cs-CZ" altLang="cs-CZ" sz="1600" dirty="0">
                <a:latin typeface="Trebuchet MS" panose="020B0603020202020204" pitchFamily="34" charset="0"/>
              </a:rPr>
              <a:t> bilirubin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fyziologicky je vylučován do žluče, při zvýšení koncentrace v krvi se vylučuje močí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sz="1600" dirty="0">
                <a:latin typeface="Trebuchet MS" panose="020B0603020202020204" pitchFamily="34" charset="0"/>
              </a:rPr>
              <a:t>fyziologická </a:t>
            </a:r>
            <a:r>
              <a:rPr lang="cs-CZ" sz="1600" dirty="0" err="1">
                <a:latin typeface="Trebuchet MS" panose="020B0603020202020204" pitchFamily="34" charset="0"/>
              </a:rPr>
              <a:t>hyperbilirubinemie</a:t>
            </a:r>
            <a:r>
              <a:rPr lang="cs-CZ" sz="1600" dirty="0">
                <a:latin typeface="Trebuchet MS" panose="020B0603020202020204" pitchFamily="34" charset="0"/>
              </a:rPr>
              <a:t> se objevuje kolem 3. dne života a mizí do konce 1. týdne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sz="1600" dirty="0">
                <a:latin typeface="Trebuchet MS" panose="020B0603020202020204" pitchFamily="34" charset="0"/>
              </a:rPr>
              <a:t>zvýšený konjugovaný bilirubin může indikovat uzávěr žlučových cest, hepatitidu, úraz jater, cirhózu, nežádoucí účinek léku nebo dlouhodobý abúzus alkoholu</a:t>
            </a:r>
            <a:endParaRPr lang="cs-CZ" altLang="cs-CZ" sz="1600" dirty="0">
              <a:latin typeface="Trebuchet MS" panose="020B0603020202020204" pitchFamily="34" charset="0"/>
            </a:endParaRPr>
          </a:p>
        </p:txBody>
      </p:sp>
      <p:sp>
        <p:nvSpPr>
          <p:cNvPr id="6" name="Obdélník 4">
            <a:extLst>
              <a:ext uri="{FF2B5EF4-FFF2-40B4-BE49-F238E27FC236}">
                <a16:creationId xmlns:a16="http://schemas.microsoft.com/office/drawing/2014/main" id="{845F1414-491E-410F-A798-6D198BA69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3709011"/>
            <a:ext cx="6406065" cy="28171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Bilirubin má v séru 3 frakce: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altLang="cs-CZ" sz="800" dirty="0">
              <a:latin typeface="Trebuchet MS" panose="020B0603020202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b="1" i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nekonjugovaný</a:t>
            </a:r>
            <a:r>
              <a:rPr lang="cs-CZ" altLang="cs-CZ" sz="1600" dirty="0">
                <a:latin typeface="Trebuchet MS" panose="020B0603020202020204" pitchFamily="34" charset="0"/>
              </a:rPr>
              <a:t> bilirubin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      = </a:t>
            </a:r>
            <a:r>
              <a:rPr lang="pl-PL" altLang="cs-CZ" sz="1600" dirty="0">
                <a:latin typeface="Trebuchet MS" panose="020B0603020202020204" pitchFamily="34" charset="0"/>
              </a:rPr>
              <a:t>ve vodě nerozpustný, volně vázaný na albumin</a:t>
            </a:r>
            <a:endParaRPr lang="cs-CZ" altLang="cs-CZ" sz="1600" dirty="0">
              <a:latin typeface="Trebuchet MS" panose="020B0603020202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b="1" i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konjugovaný</a:t>
            </a:r>
            <a:r>
              <a:rPr lang="cs-CZ" altLang="cs-CZ" sz="1600" dirty="0">
                <a:latin typeface="Trebuchet MS" panose="020B0603020202020204" pitchFamily="34" charset="0"/>
              </a:rPr>
              <a:t> </a:t>
            </a:r>
            <a:r>
              <a:rPr lang="cs-CZ" altLang="cs-CZ" sz="1600" b="1" i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(přímý) </a:t>
            </a:r>
            <a:r>
              <a:rPr lang="cs-CZ" altLang="cs-CZ" sz="1600" dirty="0">
                <a:latin typeface="Trebuchet MS" panose="020B0603020202020204" pitchFamily="34" charset="0"/>
              </a:rPr>
              <a:t>bilirubin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      = </a:t>
            </a:r>
            <a:r>
              <a:rPr lang="pl-PL" altLang="cs-CZ" sz="1600" dirty="0">
                <a:latin typeface="Trebuchet MS" panose="020B0603020202020204" pitchFamily="34" charset="0"/>
              </a:rPr>
              <a:t>mono /di-glukuronid, ve vodě rozpustný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cs-CZ" sz="1600" b="1" i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delta</a:t>
            </a:r>
            <a:r>
              <a:rPr lang="pl-PL" altLang="cs-CZ" sz="1600" dirty="0">
                <a:latin typeface="Trebuchet MS" panose="020B0603020202020204" pitchFamily="34" charset="0"/>
              </a:rPr>
              <a:t> – bilirubin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pl-PL" altLang="cs-CZ" sz="1600" dirty="0">
                <a:latin typeface="Trebuchet MS" panose="020B0603020202020204" pitchFamily="34" charset="0"/>
              </a:rPr>
              <a:t>      = kovalentně vázán na albumin amidovou vazbou</a:t>
            </a:r>
            <a:endParaRPr lang="cs-CZ" altLang="cs-CZ" sz="1600" dirty="0">
              <a:latin typeface="Trebuchet MS" panose="020B0603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96863CA-EE24-4BD3-AC90-04C2678C7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14991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Bilirubin </a:t>
            </a:r>
          </a:p>
        </p:txBody>
      </p:sp>
      <p:pic>
        <p:nvPicPr>
          <p:cNvPr id="7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10A076F3-BAFA-4A25-BDDB-4E8EB783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2" r="3555" b="28166"/>
          <a:stretch>
            <a:fillRect/>
          </a:stretch>
        </p:blipFill>
        <p:spPr bwMode="auto">
          <a:xfrm>
            <a:off x="6205832" y="129438"/>
            <a:ext cx="2830664" cy="110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1">
            <a:extLst>
              <a:ext uri="{FF2B5EF4-FFF2-40B4-BE49-F238E27FC236}">
                <a16:creationId xmlns:a16="http://schemas.microsoft.com/office/drawing/2014/main" id="{79BE0608-3018-4C7E-B8A6-20ACF04CA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2744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>
                <a:latin typeface="Trebuchet MS" panose="020B0603020202020204" pitchFamily="34" charset="0"/>
              </a:rPr>
              <a:t>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235"/>
    </mc:Choice>
    <mc:Fallback xmlns="">
      <p:transition spd="slow" advTm="14123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4">
            <a:extLst>
              <a:ext uri="{FF2B5EF4-FFF2-40B4-BE49-F238E27FC236}">
                <a16:creationId xmlns:a16="http://schemas.microsoft.com/office/drawing/2014/main" id="{83709224-FAFD-4288-94C0-CED78180F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756683"/>
            <a:ext cx="8799513" cy="300178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Metoda podle </a:t>
            </a:r>
            <a:r>
              <a:rPr lang="cs-CZ" altLang="cs-CZ" sz="1600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Jendrassika</a:t>
            </a: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 a Grófa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cs-CZ" sz="1600" dirty="0">
                <a:latin typeface="Trebuchet MS" panose="020B0603020202020204" pitchFamily="34" charset="0"/>
              </a:rPr>
              <a:t>= bilirubin reaguje ve slabě kyselém prostředí s diazotovanou kyselinou </a:t>
            </a:r>
            <a:r>
              <a:rPr lang="cs-CZ" sz="1600" dirty="0" err="1">
                <a:latin typeface="Trebuchet MS" panose="020B0603020202020204" pitchFamily="34" charset="0"/>
              </a:rPr>
              <a:t>sulfanilovou</a:t>
            </a:r>
            <a:r>
              <a:rPr lang="cs-CZ" sz="1600" dirty="0">
                <a:latin typeface="Trebuchet MS" panose="020B0603020202020204" pitchFamily="34" charset="0"/>
              </a:rPr>
              <a:t> za vzniku červené formy azobarviva, přidá-li se alkalický roztok, vzniká modrá forma </a:t>
            </a:r>
            <a:r>
              <a:rPr lang="cs-CZ" sz="1600" dirty="0" err="1">
                <a:latin typeface="Trebuchet MS" panose="020B0603020202020204" pitchFamily="34" charset="0"/>
              </a:rPr>
              <a:t>azobilirubinu</a:t>
            </a:r>
            <a:endParaRPr lang="cs-CZ" sz="1600" dirty="0">
              <a:latin typeface="Trebuchet MS" panose="020B0603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cs-CZ" sz="800" dirty="0">
              <a:latin typeface="Trebuchet MS" panose="020B0603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cs-CZ" sz="1600" b="1" dirty="0">
                <a:solidFill>
                  <a:srgbClr val="006600"/>
                </a:solidFill>
                <a:latin typeface="Trebuchet MS" panose="020B0603020202020204" pitchFamily="34" charset="0"/>
              </a:rPr>
              <a:t>Stanovení celkového bilirubinu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=</a:t>
            </a:r>
            <a:r>
              <a:rPr lang="cs-CZ" sz="1600" dirty="0">
                <a:latin typeface="Trebuchet MS" panose="020B0603020202020204" pitchFamily="34" charset="0"/>
              </a:rPr>
              <a:t> probíhá za přítomnosti akcelerátorů (směs kofeinu, benzoanu sodného a octanu sodného), protože nekonjugovaný bilirubin reaguje pomalu, </a:t>
            </a:r>
            <a:r>
              <a:rPr lang="cs-CZ" altLang="cs-CZ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akcelerátory uvolňují bilirubin z jeho vazeb na albumin a současně jej </a:t>
            </a:r>
            <a:r>
              <a:rPr lang="cs-CZ" altLang="cs-CZ" sz="1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solubilizují</a:t>
            </a:r>
            <a:endParaRPr lang="cs-CZ" altLang="cs-CZ" sz="1600" dirty="0">
              <a:effectLst>
                <a:outerShdw blurRad="38100" dist="38100" dir="2700000" algn="tl">
                  <a:srgbClr val="FFFFFF"/>
                </a:outerShdw>
              </a:effectLst>
              <a:latin typeface="Trebuchet MS" panose="020B0603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cs-CZ" sz="800" dirty="0">
              <a:latin typeface="Trebuchet MS" panose="020B0603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cs-CZ" sz="1600" b="1" dirty="0">
                <a:solidFill>
                  <a:srgbClr val="006600"/>
                </a:solidFill>
                <a:latin typeface="Trebuchet MS" panose="020B0603020202020204" pitchFamily="34" charset="0"/>
              </a:rPr>
              <a:t>Stanovení konjugovaného (přímého) bilirubinu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=</a:t>
            </a:r>
            <a:r>
              <a:rPr lang="cs-CZ" sz="1600" dirty="0">
                <a:latin typeface="Trebuchet MS" panose="020B0603020202020204" pitchFamily="34" charset="0"/>
              </a:rPr>
              <a:t> probíhá stejně, ale bez akcelerátorů </a:t>
            </a:r>
          </a:p>
        </p:txBody>
      </p:sp>
      <p:pic>
        <p:nvPicPr>
          <p:cNvPr id="29700" name="Obrázek 1">
            <a:extLst>
              <a:ext uri="{FF2B5EF4-FFF2-40B4-BE49-F238E27FC236}">
                <a16:creationId xmlns:a16="http://schemas.microsoft.com/office/drawing/2014/main" id="{629EED7E-191A-4301-8C82-A4F321EB5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26199" r="53705" b="20824"/>
          <a:stretch>
            <a:fillRect/>
          </a:stretch>
        </p:blipFill>
        <p:spPr bwMode="auto">
          <a:xfrm>
            <a:off x="4852540" y="4263639"/>
            <a:ext cx="1818637" cy="202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Obdélník 1">
            <a:extLst>
              <a:ext uri="{FF2B5EF4-FFF2-40B4-BE49-F238E27FC236}">
                <a16:creationId xmlns:a16="http://schemas.microsoft.com/office/drawing/2014/main" id="{037B79CA-FBF6-4F20-8134-52874CAF8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3861048"/>
            <a:ext cx="4555092" cy="282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s-CZ" altLang="cs-CZ" sz="1600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Bilirubinometry</a:t>
            </a:r>
            <a:r>
              <a:rPr lang="cs-CZ" altLang="cs-CZ" sz="1600" dirty="0">
                <a:latin typeface="Trebuchet MS" panose="020B0603020202020204" pitchFamily="34" charset="0"/>
              </a:rPr>
              <a:t> – transkutánní měření hladiny bilirubinu bez nutnosti odběru krve a čekání na laboratorní rozbor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s-CZ" altLang="cs-CZ" sz="1600" dirty="0">
                <a:latin typeface="Trebuchet MS" panose="020B0603020202020204" pitchFamily="34" charset="0"/>
              </a:rPr>
              <a:t>= jemná a bezbolestná alternativa k tradičnímu 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s-CZ" altLang="cs-CZ" sz="1600" dirty="0">
                <a:latin typeface="Trebuchet MS" panose="020B0603020202020204" pitchFamily="34" charset="0"/>
              </a:rPr>
              <a:t>   vyšetřování žloutenky u novorozenců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s-CZ" altLang="cs-CZ" sz="1600" dirty="0">
                <a:latin typeface="Trebuchet MS" panose="020B0603020202020204" pitchFamily="34" charset="0"/>
              </a:rPr>
              <a:t>= přímé spektrofotometrické stanovení při dvou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s-CZ" altLang="cs-CZ" sz="1600" dirty="0">
                <a:latin typeface="Trebuchet MS" panose="020B0603020202020204" pitchFamily="34" charset="0"/>
              </a:rPr>
              <a:t>   vlnových délkách: 454 a 540 </a:t>
            </a:r>
            <a:r>
              <a:rPr lang="cs-CZ" altLang="cs-CZ" sz="1600" dirty="0" err="1">
                <a:latin typeface="Trebuchet MS" panose="020B0603020202020204" pitchFamily="34" charset="0"/>
              </a:rPr>
              <a:t>nm</a:t>
            </a:r>
            <a:r>
              <a:rPr lang="cs-CZ" altLang="cs-CZ" sz="1600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11B6D040-3AC8-40D4-AFB2-6378F8712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14991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Bilirubin </a:t>
            </a:r>
          </a:p>
        </p:txBody>
      </p:sp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F17714FE-45FE-4FBF-86F3-A2A814EDD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2" r="3555" b="28166"/>
          <a:stretch>
            <a:fillRect/>
          </a:stretch>
        </p:blipFill>
        <p:spPr bwMode="auto">
          <a:xfrm>
            <a:off x="6205832" y="129438"/>
            <a:ext cx="2830664" cy="110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1">
            <a:extLst>
              <a:ext uri="{FF2B5EF4-FFF2-40B4-BE49-F238E27FC236}">
                <a16:creationId xmlns:a16="http://schemas.microsoft.com/office/drawing/2014/main" id="{29F66CD1-339F-4B85-A23B-4635FAB23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2744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>
                <a:latin typeface="Trebuchet MS" panose="020B0603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1920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65"/>
    </mc:Choice>
    <mc:Fallback xmlns="">
      <p:transition spd="slow" advTm="11286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7">
            <a:extLst>
              <a:ext uri="{FF2B5EF4-FFF2-40B4-BE49-F238E27FC236}">
                <a16:creationId xmlns:a16="http://schemas.microsoft.com/office/drawing/2014/main" id="{ACA9EEB7-9D0C-4F88-93B5-97995A9CD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236663"/>
            <a:ext cx="8569325" cy="1785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= </a:t>
            </a:r>
            <a:r>
              <a:rPr lang="cs-CZ" sz="1600" dirty="0">
                <a:latin typeface="Trebuchet MS" panose="020B0603020202020204" pitchFamily="34" charset="0"/>
              </a:rPr>
              <a:t>L-alanin:2-oxoglutarátaminotransferáza</a:t>
            </a: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enzym, obsažený převážně v cytoplazmě jaterních buněk </a:t>
            </a:r>
            <a:r>
              <a:rPr lang="cs-CZ" altLang="cs-CZ" sz="1200" dirty="0">
                <a:latin typeface="Trebuchet MS" panose="020B0603020202020204" pitchFamily="34" charset="0"/>
                <a:cs typeface="Tunga" panose="020B0502040204020203" pitchFamily="34" charset="0"/>
              </a:rPr>
              <a:t>(méně buňky srdečního svalu, ledvin…)</a:t>
            </a: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zvýšené hodnoty jsou typické pro poškození jater (virová hepatitis) a onemocnění žlučových cest</a:t>
            </a:r>
            <a:endParaRPr lang="cs-CZ" sz="1600" dirty="0">
              <a:latin typeface="Trebuchet MS" panose="020B0603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cs-CZ" altLang="cs-CZ" sz="1600" baseline="30000" dirty="0">
              <a:latin typeface="Trebuchet MS" panose="020B0603020202020204" pitchFamily="34" charset="0"/>
              <a:cs typeface="Tunga" panose="020B0502040204020203" pitchFamily="34" charset="0"/>
            </a:endParaRPr>
          </a:p>
        </p:txBody>
      </p:sp>
      <p:sp>
        <p:nvSpPr>
          <p:cNvPr id="10244" name="Obdélník 4">
            <a:extLst>
              <a:ext uri="{FF2B5EF4-FFF2-40B4-BE49-F238E27FC236}">
                <a16:creationId xmlns:a16="http://schemas.microsoft.com/office/drawing/2014/main" id="{7F3B3A92-EC67-40B9-A2FE-C91F95003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2722563"/>
            <a:ext cx="8872537" cy="1155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b="1" dirty="0">
                <a:solidFill>
                  <a:srgbClr val="006600"/>
                </a:solidFill>
                <a:latin typeface="Trebuchet MS" panose="020B0603020202020204" pitchFamily="34" charset="0"/>
              </a:rPr>
              <a:t>Funkce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= katalyzuje reverzibilní přenos aminoskupiny mezi L‑alaninem a 2‑oxoglutarátem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cs-CZ" altLang="cs-CZ" sz="1600" dirty="0">
                <a:latin typeface="Trebuchet MS" panose="020B0603020202020204" pitchFamily="34" charset="0"/>
              </a:rPr>
              <a:t>při transferu aminoskupiny je žádoucí přítomnost pyridoxal–5´-fosfátu (P5P) jako koenzymu</a:t>
            </a:r>
          </a:p>
        </p:txBody>
      </p:sp>
      <p:sp>
        <p:nvSpPr>
          <p:cNvPr id="11269" name="Obdélník 7">
            <a:extLst>
              <a:ext uri="{FF2B5EF4-FFF2-40B4-BE49-F238E27FC236}">
                <a16:creationId xmlns:a16="http://schemas.microsoft.com/office/drawing/2014/main" id="{8C28D118-659C-4593-AF12-A565400E2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58" y="5357034"/>
            <a:ext cx="653628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L-alanin  +  2-oxoglutarát                           pyruvát  +  L-glutamát</a:t>
            </a:r>
          </a:p>
        </p:txBody>
      </p:sp>
      <p:sp>
        <p:nvSpPr>
          <p:cNvPr id="9" name="Obdélník 7">
            <a:extLst>
              <a:ext uri="{FF2B5EF4-FFF2-40B4-BE49-F238E27FC236}">
                <a16:creationId xmlns:a16="http://schemas.microsoft.com/office/drawing/2014/main" id="{7D827A7B-B5AB-488E-8C43-1D9D8A72B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956050"/>
            <a:ext cx="8569325" cy="1155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  <a:cs typeface="Tunga" panose="020B0502040204020203" pitchFamily="34" charset="0"/>
              </a:rPr>
              <a:t>Doporučená metoda IFCC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= fotometrické sledování rychlosti úbytku NADH měřením absorbance při 340 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nm</a:t>
            </a: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, kdy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   pyruvát redukuje NADH na L-laktát za katalýzy </a:t>
            </a:r>
            <a:r>
              <a:rPr lang="cs-CZ" altLang="cs-CZ" sz="1600" dirty="0" err="1">
                <a:latin typeface="Trebuchet MS" panose="020B0603020202020204" pitchFamily="34" charset="0"/>
                <a:cs typeface="Tunga" panose="020B0502040204020203" pitchFamily="34" charset="0"/>
              </a:rPr>
              <a:t>laktátdehydrogenázou</a:t>
            </a:r>
            <a:r>
              <a:rPr lang="cs-CZ" altLang="cs-CZ" sz="1600" dirty="0">
                <a:latin typeface="Trebuchet MS" panose="020B0603020202020204" pitchFamily="34" charset="0"/>
                <a:cs typeface="Tunga" panose="020B0502040204020203" pitchFamily="34" charset="0"/>
              </a:rPr>
              <a:t> (LD)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4D4B6BE-00CB-4FE4-AC52-6CD8FC37ED73}"/>
              </a:ext>
            </a:extLst>
          </p:cNvPr>
          <p:cNvSpPr/>
          <p:nvPr/>
        </p:nvSpPr>
        <p:spPr>
          <a:xfrm>
            <a:off x="298450" y="841375"/>
            <a:ext cx="595947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Alaninaminotransferáza</a:t>
            </a:r>
            <a:r>
              <a:rPr lang="cs-CZ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 – ALT     (EC 2.6.1.2.)</a:t>
            </a:r>
            <a:r>
              <a:rPr lang="cs-CZ" dirty="0"/>
              <a:t> </a:t>
            </a:r>
            <a:endParaRPr lang="cs-CZ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272" name="Obdélník 7">
            <a:extLst>
              <a:ext uri="{FF2B5EF4-FFF2-40B4-BE49-F238E27FC236}">
                <a16:creationId xmlns:a16="http://schemas.microsoft.com/office/drawing/2014/main" id="{9BC8FDC0-EF51-48F5-9124-031B8A085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50" y="5949280"/>
            <a:ext cx="5840126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pyruvát  +  NADH   +   H</a:t>
            </a:r>
            <a:r>
              <a:rPr lang="cs-CZ" altLang="cs-CZ" sz="1600" b="1" baseline="30000" dirty="0">
                <a:solidFill>
                  <a:srgbClr val="C00000"/>
                </a:solidFill>
                <a:latin typeface="Trebuchet MS" panose="020B0603020202020204" pitchFamily="34" charset="0"/>
              </a:rPr>
              <a:t>+</a:t>
            </a:r>
            <a:r>
              <a:rPr lang="cs-CZ" altLang="cs-CZ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                          laktát  +  NAD</a:t>
            </a:r>
            <a:r>
              <a:rPr lang="cs-CZ" altLang="cs-CZ" sz="1600" b="1" baseline="30000" dirty="0">
                <a:solidFill>
                  <a:srgbClr val="C00000"/>
                </a:solidFill>
                <a:latin typeface="Trebuchet MS" panose="020B0603020202020204" pitchFamily="34" charset="0"/>
              </a:rPr>
              <a:t>+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D6B1BB6F-CAFD-4D4A-A4BC-634933E5ED7B}"/>
              </a:ext>
            </a:extLst>
          </p:cNvPr>
          <p:cNvCxnSpPr>
            <a:cxnSpLocks/>
          </p:cNvCxnSpPr>
          <p:nvPr/>
        </p:nvCxnSpPr>
        <p:spPr>
          <a:xfrm>
            <a:off x="2980181" y="5564997"/>
            <a:ext cx="123031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4" name="TextovéPole 6">
            <a:extLst>
              <a:ext uri="{FF2B5EF4-FFF2-40B4-BE49-F238E27FC236}">
                <a16:creationId xmlns:a16="http://schemas.microsoft.com/office/drawing/2014/main" id="{D10D9A50-D67C-4CB6-833D-D5754C686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729" y="5293187"/>
            <a:ext cx="806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>
                <a:latin typeface="Trebuchet MS" panose="020B0603020202020204" pitchFamily="34" charset="0"/>
              </a:rPr>
              <a:t>ALT, P5P</a:t>
            </a:r>
          </a:p>
        </p:txBody>
      </p:sp>
      <p:sp>
        <p:nvSpPr>
          <p:cNvPr id="11276" name="TextovéPole 13">
            <a:extLst>
              <a:ext uri="{FF2B5EF4-FFF2-40B4-BE49-F238E27FC236}">
                <a16:creationId xmlns:a16="http://schemas.microsoft.com/office/drawing/2014/main" id="{3DBE1FD8-F88F-4F32-8328-EED86375B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416" y="5878512"/>
            <a:ext cx="368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>
                <a:latin typeface="Trebuchet MS" panose="020B0603020202020204" pitchFamily="34" charset="0"/>
              </a:rPr>
              <a:t>LD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2DEFAF94-1EF2-4352-9D98-D267E7CAB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28167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Aminotransferázy</a:t>
            </a:r>
            <a:r>
              <a:rPr lang="cs-CZ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  <a:cs typeface="+mn-cs"/>
              </a:rPr>
              <a:t> </a:t>
            </a: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7F1C22CF-6311-4CED-AD35-E0C154C79534}"/>
              </a:ext>
            </a:extLst>
          </p:cNvPr>
          <p:cNvCxnSpPr>
            <a:cxnSpLocks/>
          </p:cNvCxnSpPr>
          <p:nvPr/>
        </p:nvCxnSpPr>
        <p:spPr>
          <a:xfrm>
            <a:off x="2974792" y="6156325"/>
            <a:ext cx="123031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">
            <a:extLst>
              <a:ext uri="{FF2B5EF4-FFF2-40B4-BE49-F238E27FC236}">
                <a16:creationId xmlns:a16="http://schemas.microsoft.com/office/drawing/2014/main" id="{F574C34B-B3FA-4EEB-853E-B5604172B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" y="6530974"/>
            <a:ext cx="2744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>
                <a:latin typeface="Trebuchet MS" panose="020B0603020202020204" pitchFamily="34" charset="0"/>
              </a:rPr>
              <a:t>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549"/>
    </mc:Choice>
    <mc:Fallback xmlns="">
      <p:transition spd="slow" advTm="112549"/>
    </mc:Fallback>
  </mc:AlternateContent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10963</TotalTime>
  <Words>3112</Words>
  <Application>Microsoft Office PowerPoint</Application>
  <PresentationFormat>Předvádění na obrazovce (4:3)</PresentationFormat>
  <Paragraphs>457</Paragraphs>
  <Slides>28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Trebuchet MS</vt:lpstr>
      <vt:lpstr>Wingdings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Miruška</dc:creator>
  <cp:lastModifiedBy>PCA</cp:lastModifiedBy>
  <cp:revision>715</cp:revision>
  <dcterms:created xsi:type="dcterms:W3CDTF">2013-09-08T09:54:57Z</dcterms:created>
  <dcterms:modified xsi:type="dcterms:W3CDTF">2021-04-29T17:22:46Z</dcterms:modified>
</cp:coreProperties>
</file>